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56" r:id="rId2"/>
    <p:sldId id="257" r:id="rId3"/>
    <p:sldId id="259" r:id="rId4"/>
    <p:sldId id="260" r:id="rId5"/>
    <p:sldId id="304" r:id="rId6"/>
    <p:sldId id="261" r:id="rId7"/>
    <p:sldId id="262" r:id="rId8"/>
    <p:sldId id="265" r:id="rId9"/>
    <p:sldId id="264" r:id="rId10"/>
    <p:sldId id="266" r:id="rId11"/>
    <p:sldId id="308" r:id="rId12"/>
    <p:sldId id="268" r:id="rId13"/>
    <p:sldId id="269" r:id="rId14"/>
    <p:sldId id="303" r:id="rId15"/>
    <p:sldId id="270" r:id="rId16"/>
    <p:sldId id="309" r:id="rId17"/>
    <p:sldId id="272" r:id="rId18"/>
    <p:sldId id="310" r:id="rId19"/>
    <p:sldId id="311" r:id="rId20"/>
    <p:sldId id="320" r:id="rId21"/>
    <p:sldId id="313" r:id="rId22"/>
    <p:sldId id="314" r:id="rId23"/>
    <p:sldId id="276" r:id="rId24"/>
    <p:sldId id="299" r:id="rId25"/>
    <p:sldId id="274" r:id="rId26"/>
    <p:sldId id="297" r:id="rId27"/>
    <p:sldId id="302" r:id="rId28"/>
    <p:sldId id="277" r:id="rId29"/>
    <p:sldId id="278" r:id="rId30"/>
    <p:sldId id="279" r:id="rId31"/>
    <p:sldId id="283" r:id="rId32"/>
    <p:sldId id="282" r:id="rId33"/>
    <p:sldId id="284" r:id="rId34"/>
    <p:sldId id="286" r:id="rId35"/>
    <p:sldId id="291" r:id="rId36"/>
    <p:sldId id="319" r:id="rId37"/>
    <p:sldId id="292" r:id="rId38"/>
    <p:sldId id="301" r:id="rId39"/>
    <p:sldId id="288" r:id="rId40"/>
    <p:sldId id="293" r:id="rId41"/>
    <p:sldId id="294" r:id="rId42"/>
    <p:sldId id="321" r:id="rId43"/>
  </p:sldIdLst>
  <p:sldSz cx="12192000" cy="6858000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0605A-DD9C-4CBC-98DC-270231977844}" v="3" dt="2022-11-01T10:36:32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49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rk Poelman" userId="40235b22-3dd4-4024-ac95-e8a9f1c4d105" providerId="ADAL" clId="{9500605A-DD9C-4CBC-98DC-270231977844}"/>
    <pc:docChg chg="modSld">
      <pc:chgData name="Dirk Poelman" userId="40235b22-3dd4-4024-ac95-e8a9f1c4d105" providerId="ADAL" clId="{9500605A-DD9C-4CBC-98DC-270231977844}" dt="2022-11-01T10:36:37.703" v="5" actId="14100"/>
      <pc:docMkLst>
        <pc:docMk/>
      </pc:docMkLst>
      <pc:sldChg chg="addSp delSp modSp mod">
        <pc:chgData name="Dirk Poelman" userId="40235b22-3dd4-4024-ac95-e8a9f1c4d105" providerId="ADAL" clId="{9500605A-DD9C-4CBC-98DC-270231977844}" dt="2022-11-01T10:36:37.703" v="5" actId="14100"/>
        <pc:sldMkLst>
          <pc:docMk/>
          <pc:sldMk cId="0" sldId="284"/>
        </pc:sldMkLst>
        <pc:spChg chg="add mod">
          <ac:chgData name="Dirk Poelman" userId="40235b22-3dd4-4024-ac95-e8a9f1c4d105" providerId="ADAL" clId="{9500605A-DD9C-4CBC-98DC-270231977844}" dt="2022-11-01T10:36:37.703" v="5" actId="14100"/>
          <ac:spMkLst>
            <pc:docMk/>
            <pc:sldMk cId="0" sldId="284"/>
            <ac:spMk id="46082" creationId="{00000000-0000-0000-0000-000000000000}"/>
          </ac:spMkLst>
        </pc:spChg>
        <pc:graphicFrameChg chg="del mod replId">
          <ac:chgData name="Dirk Poelman" userId="40235b22-3dd4-4024-ac95-e8a9f1c4d105" providerId="ADAL" clId="{9500605A-DD9C-4CBC-98DC-270231977844}" dt="2022-11-01T10:36:25.935" v="1"/>
          <ac:graphicFrameMkLst>
            <pc:docMk/>
            <pc:sldMk cId="0" sldId="284"/>
            <ac:graphicFrameMk id="2" creationId="{00000000-0000-0000-0000-000000000000}"/>
          </ac:graphicFrameMkLst>
        </pc:graphicFrameChg>
      </pc:sldChg>
    </pc:docChg>
  </pc:docChgLst>
  <pc:docChgLst>
    <pc:chgData name="Dirk Poelman" userId="40235b22-3dd4-4024-ac95-e8a9f1c4d105" providerId="ADAL" clId="{3AED002E-40CD-4709-A7E0-F19D8FF70190}"/>
    <pc:docChg chg="addSld modSld">
      <pc:chgData name="Dirk Poelman" userId="40235b22-3dd4-4024-ac95-e8a9f1c4d105" providerId="ADAL" clId="{3AED002E-40CD-4709-A7E0-F19D8FF70190}" dt="2022-09-27T14:29:11.582" v="34" actId="1076"/>
      <pc:docMkLst>
        <pc:docMk/>
      </pc:docMkLst>
      <pc:sldChg chg="addSp modSp new mod">
        <pc:chgData name="Dirk Poelman" userId="40235b22-3dd4-4024-ac95-e8a9f1c4d105" providerId="ADAL" clId="{3AED002E-40CD-4709-A7E0-F19D8FF70190}" dt="2022-09-27T14:29:11.582" v="34" actId="1076"/>
        <pc:sldMkLst>
          <pc:docMk/>
          <pc:sldMk cId="1167611170" sldId="321"/>
        </pc:sldMkLst>
        <pc:spChg chg="mod">
          <ac:chgData name="Dirk Poelman" userId="40235b22-3dd4-4024-ac95-e8a9f1c4d105" providerId="ADAL" clId="{3AED002E-40CD-4709-A7E0-F19D8FF70190}" dt="2022-09-27T14:28:08.299" v="32" actId="20577"/>
          <ac:spMkLst>
            <pc:docMk/>
            <pc:sldMk cId="1167611170" sldId="321"/>
            <ac:spMk id="2" creationId="{84647492-0BFC-4A0C-B418-0A17A94ABEDD}"/>
          </ac:spMkLst>
        </pc:spChg>
        <pc:spChg chg="add mod">
          <ac:chgData name="Dirk Poelman" userId="40235b22-3dd4-4024-ac95-e8a9f1c4d105" providerId="ADAL" clId="{3AED002E-40CD-4709-A7E0-F19D8FF70190}" dt="2022-09-27T14:29:11.582" v="34" actId="1076"/>
          <ac:spMkLst>
            <pc:docMk/>
            <pc:sldMk cId="1167611170" sldId="321"/>
            <ac:spMk id="3" creationId="{B5B4D4F4-1E7F-492E-82C7-5C9E58D6BD7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F91884A-E2DA-4DD5-90C4-329457A08D3D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77742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64EE-6D5E-46C5-837C-6EDC42121824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58828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1762-D42E-4109-AEDD-6ABFE812E92F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54711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FCC4B-BB4A-44C0-982C-D94A44ECB5F3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54665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092F-B051-48CA-8002-2082FE7DA0EB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245638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A63F-FA79-4848-9D2A-2B43C51FFFF0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89912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7FC66-042C-4ABA-920B-C1F8207D7CE4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65947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7856-5708-4188-9047-DCFE094570FB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3180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46BB-8D92-4E6E-AFD4-7A74E17A88EF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5339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5C0F-B0B5-4190-9E20-DDA736D296DF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27879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BEAC2-D554-4110-AF2B-F661264734CB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94394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81C2-902E-4AD1-8D13-B479071E63F3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21683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6D66-E2EE-4043-B767-823C101FA887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4371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043C-075A-4C6B-BEC2-7E9E80B4A898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2036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opmaakprofielen van de modeltekst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C43E307-B703-4B09-9C46-9FFEA9849BB8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4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3.mp4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nl-BE" altLang="nl-BE" sz="4000">
                <a:solidFill>
                  <a:schemeClr val="accent2"/>
                </a:solidFill>
              </a:rPr>
              <a:t>Hoofdstuk 8: Behoud van energie</a:t>
            </a:r>
            <a:endParaRPr lang="nl-NL" altLang="nl-BE" sz="4000">
              <a:solidFill>
                <a:schemeClr val="accent2"/>
              </a:solidFill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125539"/>
            <a:ext cx="809783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>
                <a:solidFill>
                  <a:schemeClr val="accent2"/>
                </a:solidFill>
              </a:rPr>
              <a:t>PE van een veer</a:t>
            </a:r>
            <a:endParaRPr lang="nl-NL" altLang="nl-BE">
              <a:solidFill>
                <a:schemeClr val="accent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1268413"/>
            <a:ext cx="7426498" cy="4857750"/>
          </a:xfrm>
        </p:spPr>
        <p:txBody>
          <a:bodyPr/>
          <a:lstStyle/>
          <a:p>
            <a:pPr eaLnBrk="1" hangingPunct="1"/>
            <a:r>
              <a:rPr lang="nl-BE" altLang="nl-BE" sz="2400" dirty="0"/>
              <a:t>Kracht, nodig om een veer ingedrukt (of uitgerekt) te houden (wet van </a:t>
            </a:r>
            <a:r>
              <a:rPr lang="nl-BE" altLang="nl-BE" sz="2400" dirty="0" err="1"/>
              <a:t>Hooke</a:t>
            </a:r>
            <a:r>
              <a:rPr lang="nl-BE" altLang="nl-BE" sz="2400" dirty="0"/>
              <a:t>):</a:t>
            </a:r>
          </a:p>
          <a:p>
            <a:pPr eaLnBrk="1" hangingPunct="1"/>
            <a:endParaRPr lang="nl-BE" altLang="nl-BE" sz="2400" dirty="0"/>
          </a:p>
          <a:p>
            <a:pPr eaLnBrk="1" hangingPunct="1"/>
            <a:endParaRPr lang="nl-BE" altLang="nl-BE" sz="2400" dirty="0"/>
          </a:p>
          <a:p>
            <a:pPr eaLnBrk="1" hangingPunct="1"/>
            <a:endParaRPr lang="nl-BE" altLang="nl-BE" sz="2400" dirty="0"/>
          </a:p>
          <a:p>
            <a:pPr eaLnBrk="1" hangingPunct="1"/>
            <a:r>
              <a:rPr lang="nl-BE" altLang="nl-BE" sz="2400" dirty="0"/>
              <a:t>Kracht, uitgeoefend door de veer (3</a:t>
            </a:r>
            <a:r>
              <a:rPr lang="nl-BE" altLang="nl-BE" sz="2400" baseline="30000" dirty="0"/>
              <a:t>e</a:t>
            </a:r>
            <a:r>
              <a:rPr lang="nl-BE" altLang="nl-BE" sz="2400" dirty="0"/>
              <a:t> wet):</a:t>
            </a:r>
          </a:p>
          <a:p>
            <a:pPr eaLnBrk="1" hangingPunct="1"/>
            <a:endParaRPr lang="nl-BE" altLang="nl-BE" sz="2400" dirty="0"/>
          </a:p>
        </p:txBody>
      </p:sp>
      <p:graphicFrame>
        <p:nvGraphicFramePr>
          <p:cNvPr id="1536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455678"/>
              </p:ext>
            </p:extLst>
          </p:nvPr>
        </p:nvGraphicFramePr>
        <p:xfrm>
          <a:off x="2660563" y="2411413"/>
          <a:ext cx="2632075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673100" progId="Equation.DSMT4">
                  <p:embed/>
                </p:oleObj>
              </mc:Choice>
              <mc:Fallback>
                <p:oleObj name="Equation" r:id="rId2" imgW="685800" imgH="673100" progId="Equation.DSMT4">
                  <p:embed/>
                  <p:pic>
                    <p:nvPicPr>
                      <p:cNvPr id="1536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563" y="2411413"/>
                        <a:ext cx="2632075" cy="258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8" descr="D:\dirk\Mijn afbeeldingen\img1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68" y="484813"/>
            <a:ext cx="3395786" cy="58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>
                <a:solidFill>
                  <a:schemeClr val="accent2"/>
                </a:solidFill>
              </a:rPr>
              <a:t>PE van een veer</a:t>
            </a:r>
            <a:endParaRPr lang="nl-NL" altLang="nl-BE">
              <a:solidFill>
                <a:schemeClr val="accent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1268413"/>
            <a:ext cx="10972799" cy="4857750"/>
          </a:xfrm>
        </p:spPr>
        <p:txBody>
          <a:bodyPr/>
          <a:lstStyle/>
          <a:p>
            <a:pPr eaLnBrk="1" hangingPunct="1"/>
            <a:r>
              <a:rPr lang="nl-BE" altLang="nl-BE" dirty="0"/>
              <a:t>Verandering van de potentiële energie van de veer:</a:t>
            </a:r>
          </a:p>
          <a:p>
            <a:pPr eaLnBrk="1" hangingPunct="1"/>
            <a:endParaRPr lang="nl-BE" altLang="nl-BE" dirty="0"/>
          </a:p>
          <a:p>
            <a:pPr eaLnBrk="1" hangingPunct="1">
              <a:lnSpc>
                <a:spcPct val="155000"/>
              </a:lnSpc>
            </a:pPr>
            <a:endParaRPr lang="nl-BE" altLang="nl-BE" dirty="0"/>
          </a:p>
          <a:p>
            <a:pPr eaLnBrk="1" hangingPunct="1">
              <a:lnSpc>
                <a:spcPct val="155000"/>
              </a:lnSpc>
            </a:pPr>
            <a:r>
              <a:rPr lang="nl-BE" altLang="nl-BE" dirty="0"/>
              <a:t>Kiezen we de evenwichtsstand als x=0:</a:t>
            </a:r>
          </a:p>
          <a:p>
            <a:pPr eaLnBrk="1" hangingPunct="1"/>
            <a:endParaRPr lang="nl-NL" altLang="nl-BE" dirty="0"/>
          </a:p>
        </p:txBody>
      </p:sp>
      <p:graphicFrame>
        <p:nvGraphicFramePr>
          <p:cNvPr id="1638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91199"/>
              </p:ext>
            </p:extLst>
          </p:nvPr>
        </p:nvGraphicFramePr>
        <p:xfrm>
          <a:off x="1919536" y="2197363"/>
          <a:ext cx="638175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1270000" progId="Equation.DSMT4">
                  <p:embed/>
                </p:oleObj>
              </mc:Choice>
              <mc:Fallback>
                <p:oleObj name="Equation" r:id="rId2" imgW="2578100" imgH="1270000" progId="Equation.DSMT4">
                  <p:embed/>
                  <p:pic>
                    <p:nvPicPr>
                      <p:cNvPr id="1638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2197363"/>
                        <a:ext cx="638175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>
                <a:solidFill>
                  <a:schemeClr val="accent2"/>
                </a:solidFill>
              </a:rPr>
              <a:t>PE in één dimensie</a:t>
            </a:r>
            <a:endParaRPr lang="nl-NL" altLang="nl-BE">
              <a:solidFill>
                <a:schemeClr val="accent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9376" y="1600201"/>
            <a:ext cx="10585175" cy="4525963"/>
          </a:xfrm>
        </p:spPr>
        <p:txBody>
          <a:bodyPr/>
          <a:lstStyle/>
          <a:p>
            <a:pPr eaLnBrk="1" hangingPunct="1"/>
            <a:r>
              <a:rPr lang="nl-BE" altLang="nl-BE" sz="2800" dirty="0"/>
              <a:t>PE voor een conservatieve kracht in één dimensie:</a:t>
            </a:r>
          </a:p>
          <a:p>
            <a:pPr eaLnBrk="1" hangingPunct="1"/>
            <a:endParaRPr lang="nl-BE" altLang="nl-BE" sz="2800" dirty="0"/>
          </a:p>
          <a:p>
            <a:pPr eaLnBrk="1" hangingPunct="1"/>
            <a:endParaRPr lang="nl-BE" altLang="nl-BE" sz="2800" dirty="0"/>
          </a:p>
          <a:p>
            <a:pPr eaLnBrk="1" hangingPunct="1"/>
            <a:r>
              <a:rPr lang="nl-BE" altLang="nl-BE" sz="2800" dirty="0"/>
              <a:t>Bepaling van F(x) uit U(x):</a:t>
            </a:r>
          </a:p>
          <a:p>
            <a:pPr eaLnBrk="1" hangingPunct="1"/>
            <a:endParaRPr lang="nl-NL" altLang="nl-BE" sz="2800" dirty="0"/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100139"/>
              </p:ext>
            </p:extLst>
          </p:nvPr>
        </p:nvGraphicFramePr>
        <p:xfrm>
          <a:off x="2783632" y="2349500"/>
          <a:ext cx="25479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279400" progId="Equation.DSMT4">
                  <p:embed/>
                </p:oleObj>
              </mc:Choice>
              <mc:Fallback>
                <p:oleObj name="Equation" r:id="rId2" imgW="1244600" imgH="279400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2349500"/>
                        <a:ext cx="25479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43449449"/>
              </p:ext>
            </p:extLst>
          </p:nvPr>
        </p:nvGraphicFramePr>
        <p:xfrm>
          <a:off x="5331569" y="3039711"/>
          <a:ext cx="37703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393700" progId="Equation.DSMT4">
                  <p:embed/>
                </p:oleObj>
              </mc:Choice>
              <mc:Fallback>
                <p:oleObj name="Equation" r:id="rId4" imgW="1879600" imgH="393700" progId="Equation.DSMT4">
                  <p:embed/>
                  <p:pic>
                    <p:nvPicPr>
                      <p:cNvPr id="174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569" y="3039711"/>
                        <a:ext cx="377031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8"/>
          <p:cNvGraphicFramePr>
            <a:graphicFrameLocks noChangeAspect="1"/>
          </p:cNvGraphicFramePr>
          <p:nvPr/>
        </p:nvGraphicFramePr>
        <p:xfrm>
          <a:off x="4008438" y="4508500"/>
          <a:ext cx="23034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5920" imgH="393529" progId="Equation.DSMT4">
                  <p:embed/>
                </p:oleObj>
              </mc:Choice>
              <mc:Fallback>
                <p:oleObj name="Equation" r:id="rId6" imgW="875920" imgH="393529" progId="Equation.DSMT4">
                  <p:embed/>
                  <p:pic>
                    <p:nvPicPr>
                      <p:cNvPr id="174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4508500"/>
                        <a:ext cx="2303462" cy="1035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>
                <a:solidFill>
                  <a:schemeClr val="accent2"/>
                </a:solidFill>
              </a:rPr>
              <a:t>Bepaling van </a:t>
            </a:r>
            <a:r>
              <a:rPr lang="nl-BE" altLang="nl-BE" b="1">
                <a:solidFill>
                  <a:schemeClr val="accent2"/>
                </a:solidFill>
              </a:rPr>
              <a:t>F</a:t>
            </a:r>
            <a:r>
              <a:rPr lang="nl-BE" altLang="nl-BE">
                <a:solidFill>
                  <a:schemeClr val="accent2"/>
                </a:solidFill>
              </a:rPr>
              <a:t> uit U in 3D</a:t>
            </a:r>
            <a:endParaRPr lang="nl-NL" altLang="nl-BE">
              <a:solidFill>
                <a:schemeClr val="accent2"/>
              </a:solidFill>
            </a:endParaRPr>
          </a:p>
        </p:txBody>
      </p:sp>
      <p:graphicFrame>
        <p:nvGraphicFramePr>
          <p:cNvPr id="1945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648075" y="1349375"/>
          <a:ext cx="5183188" cy="306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1346200" progId="Equation.DSMT4">
                  <p:embed/>
                </p:oleObj>
              </mc:Choice>
              <mc:Fallback>
                <p:oleObj name="Equation" r:id="rId2" imgW="2273300" imgH="1346200" progId="Equation.DSMT4">
                  <p:embed/>
                  <p:pic>
                    <p:nvPicPr>
                      <p:cNvPr id="194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1349375"/>
                        <a:ext cx="5183188" cy="30686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Line 7"/>
          <p:cNvSpPr>
            <a:spLocks noChangeShapeType="1"/>
          </p:cNvSpPr>
          <p:nvPr/>
        </p:nvSpPr>
        <p:spPr bwMode="auto">
          <a:xfrm flipV="1">
            <a:off x="3000375" y="3213101"/>
            <a:ext cx="6477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H="1" flipV="1">
            <a:off x="6816726" y="3213100"/>
            <a:ext cx="2447925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208213" y="3933826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 b="1">
                <a:solidFill>
                  <a:srgbClr val="FF0000"/>
                </a:solidFill>
              </a:rPr>
              <a:t>VECTOR</a:t>
            </a:r>
            <a:endParaRPr lang="nl-NL" altLang="nl-BE" sz="1800" b="1">
              <a:solidFill>
                <a:srgbClr val="FF0000"/>
              </a:solidFill>
            </a:endParaRP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8956675" y="366553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 b="1">
                <a:solidFill>
                  <a:srgbClr val="FF0000"/>
                </a:solidFill>
              </a:rPr>
              <a:t>SCALAIR</a:t>
            </a:r>
            <a:endParaRPr lang="nl-NL" altLang="nl-BE" sz="1800" b="1">
              <a:solidFill>
                <a:srgbClr val="FF0000"/>
              </a:solidFill>
            </a:endParaRP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800601" y="4868863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BE" altLang="nl-BE" sz="2400" b="1">
                <a:solidFill>
                  <a:srgbClr val="FF0000"/>
                </a:solidFill>
              </a:rPr>
              <a:t>Nabla</a:t>
            </a:r>
            <a:endParaRPr lang="nl-NL" altLang="nl-BE" sz="2400" b="1">
              <a:solidFill>
                <a:srgbClr val="FF0000"/>
              </a:solidFill>
            </a:endParaRPr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auto">
          <a:xfrm flipH="1" flipV="1">
            <a:off x="5016500" y="4076700"/>
            <a:ext cx="215900" cy="865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/>
      <p:bldP spid="9223" grpId="0"/>
      <p:bldP spid="9224" grpId="0"/>
      <p:bldP spid="92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r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287339"/>
            <a:ext cx="846137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2595564" y="2571750"/>
          <a:ext cx="6575425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01900" imgH="1524000" progId="Equation.DSMT4">
                  <p:embed/>
                </p:oleObj>
              </mc:Choice>
              <mc:Fallback>
                <p:oleObj name="Equation" r:id="rId3" imgW="2501900" imgH="1524000" progId="Equation.DSMT4">
                  <p:embed/>
                  <p:pic>
                    <p:nvPicPr>
                      <p:cNvPr id="87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2571750"/>
                        <a:ext cx="6575425" cy="400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595563" y="1357314"/>
          <a:ext cx="6215062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51100" imgH="419100" progId="Equation.DSMT4">
                  <p:embed/>
                </p:oleObj>
              </mc:Choice>
              <mc:Fallback>
                <p:oleObj name="Equation" r:id="rId5" imgW="2451100" imgH="41910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1357314"/>
                        <a:ext cx="6215062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4000">
                <a:solidFill>
                  <a:schemeClr val="accent2"/>
                </a:solidFill>
              </a:rPr>
              <a:t>M</a:t>
            </a:r>
            <a:r>
              <a:rPr lang="nl-BE" altLang="nl-BE" sz="4000" b="1">
                <a:solidFill>
                  <a:schemeClr val="accent2"/>
                </a:solidFill>
              </a:rPr>
              <a:t>echanische</a:t>
            </a:r>
            <a:r>
              <a:rPr lang="nl-BE" altLang="nl-BE" sz="4000">
                <a:solidFill>
                  <a:schemeClr val="accent2"/>
                </a:solidFill>
              </a:rPr>
              <a:t> energie en behoud daarvan (8-3)</a:t>
            </a:r>
            <a:endParaRPr lang="nl-NL" altLang="nl-BE" sz="4000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1600201"/>
            <a:ext cx="1152128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BE" altLang="nl-BE" sz="2400" dirty="0"/>
              <a:t>Beschouw een conservatief systeem waarin KE en PE in elkaar kunnen omgezet worden (</a:t>
            </a:r>
            <a:r>
              <a:rPr lang="nl-BE" altLang="nl-BE" sz="2400" dirty="0" err="1"/>
              <a:t>bvb</a:t>
            </a:r>
            <a:r>
              <a:rPr lang="nl-BE" altLang="nl-BE" sz="2400" dirty="0"/>
              <a:t>. massa aan een veer of in het zwaartekrachtveld van de aarde):</a:t>
            </a:r>
          </a:p>
          <a:p>
            <a:pPr lvl="1" eaLnBrk="1" hangingPunct="1"/>
            <a:r>
              <a:rPr lang="nl-BE" altLang="nl-BE" sz="2400" dirty="0"/>
              <a:t>Arbeid-energiestelling: netto-arbeid die op het deeltje verricht wordt = verandering in KE:</a:t>
            </a:r>
          </a:p>
          <a:p>
            <a:pPr lvl="1" eaLnBrk="1" hangingPunct="1"/>
            <a:endParaRPr lang="nl-BE" altLang="nl-BE" sz="2400" dirty="0"/>
          </a:p>
          <a:p>
            <a:pPr lvl="1" eaLnBrk="1" hangingPunct="1"/>
            <a:endParaRPr lang="nl-BE" altLang="nl-BE" sz="2400" dirty="0"/>
          </a:p>
          <a:p>
            <a:pPr lvl="1" eaLnBrk="1" hangingPunct="1"/>
            <a:r>
              <a:rPr lang="nl-BE" altLang="nl-BE" sz="2400" dirty="0"/>
              <a:t>Netto-arbeid </a:t>
            </a:r>
            <a:r>
              <a:rPr lang="nl-BE" altLang="nl-BE" sz="2400" dirty="0" err="1"/>
              <a:t>i.f.v</a:t>
            </a:r>
            <a:r>
              <a:rPr lang="nl-BE" altLang="nl-BE" sz="2400" dirty="0"/>
              <a:t>. PE:</a:t>
            </a:r>
          </a:p>
          <a:p>
            <a:pPr lvl="1" eaLnBrk="1" hangingPunct="1"/>
            <a:endParaRPr lang="nl-BE" altLang="nl-BE" sz="2400" dirty="0"/>
          </a:p>
          <a:p>
            <a:pPr lvl="1" eaLnBrk="1" hangingPunct="1"/>
            <a:endParaRPr lang="nl-BE" altLang="nl-BE" sz="2400" dirty="0"/>
          </a:p>
          <a:p>
            <a:pPr lvl="1" eaLnBrk="1" hangingPunct="1">
              <a:buFontTx/>
              <a:buNone/>
            </a:pPr>
            <a:r>
              <a:rPr lang="nl-BE" altLang="nl-BE" sz="2400" dirty="0"/>
              <a:t>Dus:</a:t>
            </a:r>
          </a:p>
          <a:p>
            <a:pPr lvl="1" eaLnBrk="1" hangingPunct="1">
              <a:buFontTx/>
              <a:buNone/>
            </a:pPr>
            <a:r>
              <a:rPr lang="nl-BE" altLang="nl-BE" sz="2400" dirty="0"/>
              <a:t> </a:t>
            </a:r>
            <a:endParaRPr lang="nl-NL" altLang="nl-BE" sz="2400" dirty="0"/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0606844"/>
              </p:ext>
            </p:extLst>
          </p:nvPr>
        </p:nvGraphicFramePr>
        <p:xfrm>
          <a:off x="4151784" y="2852936"/>
          <a:ext cx="6908198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900" imgH="1231900" progId="Equation.DSMT4">
                  <p:embed/>
                </p:oleObj>
              </mc:Choice>
              <mc:Fallback>
                <p:oleObj name="Equation" r:id="rId2" imgW="2882900" imgH="1231900" progId="Equation.DSMT4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84" y="2852936"/>
                        <a:ext cx="6908198" cy="2952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D:\dirk\Mijn afbeeldingen\img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1" y="285751"/>
            <a:ext cx="11299513" cy="13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2095501" y="1928813"/>
          <a:ext cx="7197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82900" imgH="203200" progId="Equation.DSMT4">
                  <p:embed/>
                </p:oleObj>
              </mc:Choice>
              <mc:Fallback>
                <p:oleObj name="Equation" r:id="rId3" imgW="2882900" imgH="203200" progId="Equation.DSMT4">
                  <p:embed/>
                  <p:pic>
                    <p:nvPicPr>
                      <p:cNvPr id="225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1928813"/>
                        <a:ext cx="71977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3600">
                <a:solidFill>
                  <a:schemeClr val="accent2"/>
                </a:solidFill>
              </a:rPr>
              <a:t>Vraagstukken oplossen met behulp van behoud van mechanische energie (8.4)</a:t>
            </a:r>
            <a:endParaRPr lang="nl-NL" altLang="nl-BE" sz="3600">
              <a:solidFill>
                <a:schemeClr val="accent2"/>
              </a:solidFill>
            </a:endParaRPr>
          </a:p>
        </p:txBody>
      </p:sp>
      <p:pic>
        <p:nvPicPr>
          <p:cNvPr id="23555" name="Picture 11" descr="D:\dirk\Mijn afbeeldingen\img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2852935"/>
            <a:ext cx="3096344" cy="389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D:\dirk\Mijn afbeeldingen\img1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378576"/>
            <a:ext cx="9902874" cy="166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0163122"/>
              </p:ext>
            </p:extLst>
          </p:nvPr>
        </p:nvGraphicFramePr>
        <p:xfrm>
          <a:off x="822008" y="226116"/>
          <a:ext cx="4805362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787400" progId="Equation.DSMT4">
                  <p:embed/>
                </p:oleObj>
              </mc:Choice>
              <mc:Fallback>
                <p:oleObj name="Equation" r:id="rId2" imgW="1892300" imgH="787400" progId="Equation.DSMT4">
                  <p:embed/>
                  <p:pic>
                    <p:nvPicPr>
                      <p:cNvPr id="245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008" y="226116"/>
                        <a:ext cx="4805362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63353" y="2357438"/>
            <a:ext cx="6332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dirty="0"/>
              <a:t>Stel y</a:t>
            </a:r>
            <a:r>
              <a:rPr lang="nl-BE" altLang="nl-BE" sz="2400" baseline="-25000" dirty="0"/>
              <a:t>0 </a:t>
            </a:r>
            <a:r>
              <a:rPr lang="nl-BE" altLang="nl-BE" sz="2400" dirty="0"/>
              <a:t>= 3,0m, wat is de snelheid van de steen op 1m hoogte?</a:t>
            </a:r>
            <a:endParaRPr lang="nl-NL" altLang="nl-BE" sz="2400" dirty="0"/>
          </a:p>
        </p:txBody>
      </p:sp>
      <p:graphicFrame>
        <p:nvGraphicFramePr>
          <p:cNvPr id="24580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278520"/>
              </p:ext>
            </p:extLst>
          </p:nvPr>
        </p:nvGraphicFramePr>
        <p:xfrm>
          <a:off x="775970" y="3318772"/>
          <a:ext cx="4851400" cy="238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700" imgH="1066800" progId="Equation.DSMT4">
                  <p:embed/>
                </p:oleObj>
              </mc:Choice>
              <mc:Fallback>
                <p:oleObj name="Equation" r:id="rId4" imgW="2171700" imgH="1066800" progId="Equation.DSMT4">
                  <p:embed/>
                  <p:pic>
                    <p:nvPicPr>
                      <p:cNvPr id="245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" y="3318772"/>
                        <a:ext cx="4851400" cy="238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11" descr="D:\dirk\Mijn afbeeldingen\img1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428626"/>
            <a:ext cx="4326387" cy="544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:\dirk\Mijn afbeeldingen\img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97110"/>
            <a:ext cx="10044609" cy="262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D:\dirk\Mijn afbeeldingen\img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652352"/>
            <a:ext cx="38766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4000">
                <a:solidFill>
                  <a:schemeClr val="accent2"/>
                </a:solidFill>
              </a:rPr>
              <a:t>Conservatieve en niet-conservatieve krachten (8-1)</a:t>
            </a:r>
            <a:endParaRPr lang="nl-NL" altLang="nl-BE" sz="4000">
              <a:solidFill>
                <a:schemeClr val="accent2"/>
              </a:solidFill>
            </a:endParaRP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214563"/>
            <a:ext cx="11593287" cy="203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mp Race">
            <a:hlinkClick r:id="" action="ppaction://media"/>
            <a:extLst>
              <a:ext uri="{FF2B5EF4-FFF2-40B4-BE49-F238E27FC236}">
                <a16:creationId xmlns:a16="http://schemas.microsoft.com/office/drawing/2014/main" id="{C337EEA9-EC55-4235-BF02-8F40946DC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1584" y="566682"/>
            <a:ext cx="7560840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795256"/>
            <a:ext cx="368935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7" descr="D:\dirk\Mijn afbeeldingen\img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-44436"/>
            <a:ext cx="10585176" cy="25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500313"/>
            <a:ext cx="3689350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1809751" y="214313"/>
          <a:ext cx="7218363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21000" imgH="939800" progId="Equation.DSMT4">
                  <p:embed/>
                </p:oleObj>
              </mc:Choice>
              <mc:Fallback>
                <p:oleObj name="Equation" r:id="rId3" imgW="2921000" imgH="939800" progId="Equation.DSMT4">
                  <p:embed/>
                  <p:pic>
                    <p:nvPicPr>
                      <p:cNvPr id="307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1" y="214313"/>
                        <a:ext cx="7218363" cy="232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D:\dirk\Mijn afbeeldingen\img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0"/>
            <a:ext cx="90185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4" y="2928938"/>
            <a:ext cx="318293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764704"/>
            <a:ext cx="344239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872993"/>
              </p:ext>
            </p:extLst>
          </p:nvPr>
        </p:nvGraphicFramePr>
        <p:xfrm>
          <a:off x="407368" y="332656"/>
          <a:ext cx="7942262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97300" imgH="1308100" progId="Equation.DSMT4">
                  <p:embed/>
                </p:oleObj>
              </mc:Choice>
              <mc:Fallback>
                <p:oleObj name="Equation" r:id="rId3" imgW="3797300" imgH="1308100" progId="Equation.DSMT4">
                  <p:embed/>
                  <p:pic>
                    <p:nvPicPr>
                      <p:cNvPr id="327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332656"/>
                        <a:ext cx="7942262" cy="273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63353" y="3860801"/>
            <a:ext cx="6427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 dirty="0"/>
              <a:t>(a): PE is maximaal in het hoogste punt; KE is daar nul; tijdens het slingeren worden KE en PE steeds uitgewisseld; in het laagste punt is de KE maximaal, want de PE minimaal</a:t>
            </a:r>
            <a:endParaRPr lang="nl-NL" altLang="nl-BE" sz="1800" dirty="0"/>
          </a:p>
        </p:txBody>
      </p:sp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3357563"/>
            <a:ext cx="390207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9" descr="D:\dirk\Mijn afbeeldingen\img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214313"/>
            <a:ext cx="8929687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60647"/>
            <a:ext cx="5112568" cy="435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629558"/>
              </p:ext>
            </p:extLst>
          </p:nvPr>
        </p:nvGraphicFramePr>
        <p:xfrm>
          <a:off x="551384" y="476672"/>
          <a:ext cx="7019925" cy="597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94100" imgH="3060700" progId="Equation.DSMT4">
                  <p:embed/>
                </p:oleObj>
              </mc:Choice>
              <mc:Fallback>
                <p:oleObj name="Equation" r:id="rId3" imgW="3594100" imgH="3060700" progId="Equation.DSMT4">
                  <p:embed/>
                  <p:pic>
                    <p:nvPicPr>
                      <p:cNvPr id="348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476672"/>
                        <a:ext cx="7019925" cy="597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wlingball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360" y="1268761"/>
            <a:ext cx="5688632" cy="3878614"/>
          </a:xfrm>
          <a:prstGeom prst="rect">
            <a:avLst/>
          </a:prstGeom>
        </p:spPr>
      </p:pic>
      <p:pic>
        <p:nvPicPr>
          <p:cNvPr id="5" name="bowlingball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72810" y="1268760"/>
            <a:ext cx="5688634" cy="3878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4638"/>
            <a:ext cx="8640762" cy="1143000"/>
          </a:xfrm>
        </p:spPr>
        <p:txBody>
          <a:bodyPr/>
          <a:lstStyle/>
          <a:p>
            <a:pPr eaLnBrk="1" hangingPunct="1"/>
            <a:r>
              <a:rPr lang="nl-BE" altLang="nl-BE" sz="4000">
                <a:solidFill>
                  <a:schemeClr val="accent2"/>
                </a:solidFill>
              </a:rPr>
              <a:t>De wet van behoud van energie (8.5)</a:t>
            </a:r>
            <a:endParaRPr lang="nl-NL" altLang="nl-BE" sz="400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BE" altLang="nl-BE" sz="2800"/>
              <a:t>Systeem met niet-conservatieve krachten (vb. wrijvingskracht = dissipatieve kracht):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z="2400"/>
              <a:t>Som van kinetische en potentiële energie neemt af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z="2400"/>
              <a:t>Energie wordt omgezet in warmte = thermische energie (= inwendige energie van een voorwerp, afhankelijk van de positie (=PE) en de beweging (=KE) van de moleculen)</a:t>
            </a:r>
          </a:p>
          <a:p>
            <a:pPr eaLnBrk="1" hangingPunct="1">
              <a:lnSpc>
                <a:spcPct val="80000"/>
              </a:lnSpc>
            </a:pPr>
            <a:r>
              <a:rPr lang="nl-BE" altLang="nl-BE" sz="2800"/>
              <a:t>Andere vormen van energie: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z="2400"/>
              <a:t>Elektrische energie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z="2400"/>
              <a:t>Chemische energie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z="2400"/>
              <a:t>…</a:t>
            </a:r>
          </a:p>
          <a:p>
            <a:pPr eaLnBrk="1" hangingPunct="1">
              <a:lnSpc>
                <a:spcPct val="80000"/>
              </a:lnSpc>
            </a:pPr>
            <a:r>
              <a:rPr lang="nl-BE" altLang="nl-BE" sz="2800"/>
              <a:t>Voldoen deze ook aan behoud van energie??</a:t>
            </a:r>
            <a:endParaRPr lang="nl-NL" altLang="nl-BE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>
                <a:solidFill>
                  <a:schemeClr val="accent2"/>
                </a:solidFill>
              </a:rPr>
              <a:t>Wet van behoud van energie</a:t>
            </a:r>
            <a:endParaRPr lang="nl-NL" altLang="nl-BE">
              <a:solidFill>
                <a:schemeClr val="accent2"/>
              </a:solidFill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847851" y="3860800"/>
            <a:ext cx="8418513" cy="427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200" b="1">
                <a:solidFill>
                  <a:srgbClr val="FF0000"/>
                </a:solidFill>
                <a:cs typeface="Arial" panose="020B0604020202020204" pitchFamily="34" charset="0"/>
              </a:rPr>
              <a:t>∆K + ∆U + verandering in alle andere vormen van energie = 0</a:t>
            </a:r>
          </a:p>
        </p:txBody>
      </p:sp>
      <p:pic>
        <p:nvPicPr>
          <p:cNvPr id="37892" name="Picture 2" descr="D:\dirk\Mijn afbeeldingen\img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10531318" cy="127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4000">
                <a:solidFill>
                  <a:schemeClr val="accent2"/>
                </a:solidFill>
              </a:rPr>
              <a:t>Conservatieve kracht: alternatieve definitie</a:t>
            </a:r>
            <a:endParaRPr lang="nl-NL" altLang="nl-BE" sz="4000">
              <a:solidFill>
                <a:schemeClr val="accent2"/>
              </a:solidFill>
            </a:endParaRPr>
          </a:p>
        </p:txBody>
      </p:sp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5594807"/>
            <a:ext cx="10972799" cy="1010261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48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254200"/>
              </p:ext>
            </p:extLst>
          </p:nvPr>
        </p:nvGraphicFramePr>
        <p:xfrm>
          <a:off x="1920875" y="3270357"/>
          <a:ext cx="4175125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5800" imgH="711200" progId="Equation.DSMT4">
                  <p:embed/>
                </p:oleObj>
              </mc:Choice>
              <mc:Fallback>
                <p:oleObj name="Equation" r:id="rId3" imgW="1955800" imgH="711200" progId="Equation.DSMT4">
                  <p:embed/>
                  <p:pic>
                    <p:nvPicPr>
                      <p:cNvPr id="61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270357"/>
                        <a:ext cx="4175125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7" y="2625335"/>
            <a:ext cx="3168723" cy="277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5" descr="D:\dirk\Mijn afbeeldingen\img1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8" y="1700808"/>
            <a:ext cx="10482819" cy="9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329613" cy="1143000"/>
          </a:xfrm>
        </p:spPr>
        <p:txBody>
          <a:bodyPr/>
          <a:lstStyle/>
          <a:p>
            <a:pPr eaLnBrk="1" hangingPunct="1"/>
            <a:r>
              <a:rPr lang="nl-BE" altLang="nl-BE" sz="3600">
                <a:solidFill>
                  <a:schemeClr val="accent2"/>
                </a:solidFill>
              </a:rPr>
              <a:t>Behoud van energie met dissipatieve krachten: vraagstukken oplossen (8.6)</a:t>
            </a:r>
            <a:endParaRPr lang="nl-NL" altLang="nl-BE" sz="3600">
              <a:solidFill>
                <a:schemeClr val="accent2"/>
              </a:solidFill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0"/>
            <a:ext cx="8291513" cy="4852988"/>
          </a:xfrm>
        </p:spPr>
        <p:txBody>
          <a:bodyPr/>
          <a:lstStyle/>
          <a:p>
            <a:pPr eaLnBrk="1" hangingPunct="1"/>
            <a:r>
              <a:rPr lang="nl-BE" altLang="nl-BE" sz="2000"/>
              <a:t>Beweging van een auto in vrijloop, mét wrijving, van punt 1 naar punt 2: Arbeid verricht door de wrijving:</a:t>
            </a:r>
          </a:p>
          <a:p>
            <a:pPr eaLnBrk="1" hangingPunct="1"/>
            <a:endParaRPr lang="nl-BE" altLang="nl-BE" sz="2000"/>
          </a:p>
          <a:p>
            <a:pPr eaLnBrk="1" hangingPunct="1">
              <a:buFontTx/>
              <a:buNone/>
            </a:pPr>
            <a:r>
              <a:rPr lang="nl-BE" altLang="nl-BE" sz="2000"/>
              <a:t>	als de wrijvingskracht constant is en l de afgelegde afstand tussen punten 1 en 2.</a:t>
            </a:r>
          </a:p>
          <a:p>
            <a:pPr eaLnBrk="1" hangingPunct="1"/>
            <a:r>
              <a:rPr lang="nl-BE" altLang="nl-BE" sz="2000"/>
              <a:t>Arbeid-energiestelling:</a:t>
            </a:r>
          </a:p>
          <a:p>
            <a:pPr eaLnBrk="1" hangingPunct="1"/>
            <a:endParaRPr lang="nl-BE" altLang="nl-BE" sz="2000"/>
          </a:p>
          <a:p>
            <a:pPr eaLnBrk="1" hangingPunct="1"/>
            <a:endParaRPr lang="nl-BE" altLang="nl-BE" sz="2000"/>
          </a:p>
          <a:p>
            <a:pPr eaLnBrk="1" hangingPunct="1"/>
            <a:endParaRPr lang="nl-BE" altLang="nl-BE" sz="2000"/>
          </a:p>
          <a:p>
            <a:pPr eaLnBrk="1" hangingPunct="1"/>
            <a:endParaRPr lang="nl-BE" altLang="nl-BE" sz="2000"/>
          </a:p>
          <a:p>
            <a:pPr eaLnBrk="1" hangingPunct="1">
              <a:buFontTx/>
              <a:buNone/>
            </a:pPr>
            <a:r>
              <a:rPr lang="nl-BE" altLang="nl-BE" sz="2000"/>
              <a:t>	</a:t>
            </a:r>
          </a:p>
          <a:p>
            <a:pPr eaLnBrk="1" hangingPunct="1">
              <a:buFontTx/>
              <a:buNone/>
            </a:pPr>
            <a:r>
              <a:rPr lang="nl-BE" altLang="nl-BE" sz="2000"/>
              <a:t>	met W</a:t>
            </a:r>
            <a:r>
              <a:rPr lang="nl-BE" altLang="nl-BE" sz="2000" baseline="-25000"/>
              <a:t>C</a:t>
            </a:r>
            <a:r>
              <a:rPr lang="nl-BE" altLang="nl-BE" sz="2000"/>
              <a:t> de arbeid v.d. conservatieve krachten (hier zwaartekracht), W</a:t>
            </a:r>
            <a:r>
              <a:rPr lang="nl-BE" altLang="nl-BE" sz="2000" baseline="-25000"/>
              <a:t>NC</a:t>
            </a:r>
            <a:r>
              <a:rPr lang="nl-BE" altLang="nl-BE" sz="2000"/>
              <a:t> de arbeid verricht door niet-cons. krachten (hier wrijving)</a:t>
            </a:r>
          </a:p>
          <a:p>
            <a:pPr eaLnBrk="1" hangingPunct="1"/>
            <a:endParaRPr lang="nl-NL" altLang="nl-BE" sz="2000"/>
          </a:p>
        </p:txBody>
      </p:sp>
      <p:graphicFrame>
        <p:nvGraphicFramePr>
          <p:cNvPr id="38916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83339" y="1928813"/>
          <a:ext cx="34559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800" imgH="330200" progId="Equation.DSMT4">
                  <p:embed/>
                </p:oleObj>
              </mc:Choice>
              <mc:Fallback>
                <p:oleObj name="Equation" r:id="rId2" imgW="1574800" imgH="330200" progId="Equation.DSMT4">
                  <p:embed/>
                  <p:pic>
                    <p:nvPicPr>
                      <p:cNvPr id="3891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1928813"/>
                        <a:ext cx="34559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00500"/>
            <a:ext cx="31908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8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56200" y="3357564"/>
          <a:ext cx="259873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6200" imgH="1041400" progId="Equation.DSMT4">
                  <p:embed/>
                </p:oleObj>
              </mc:Choice>
              <mc:Fallback>
                <p:oleObj name="Equation" r:id="rId5" imgW="1346200" imgH="1041400" progId="Equation.DSMT4">
                  <p:embed/>
                  <p:pic>
                    <p:nvPicPr>
                      <p:cNvPr id="389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3357564"/>
                        <a:ext cx="2598738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3284539"/>
            <a:ext cx="8229600" cy="2841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BE" altLang="nl-BE" sz="2800"/>
              <a:t>Beginsituatie (1):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z="2400"/>
              <a:t>Kinetische energie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z="2400"/>
              <a:t>Potentiële energie</a:t>
            </a:r>
          </a:p>
          <a:p>
            <a:pPr eaLnBrk="1" hangingPunct="1">
              <a:lnSpc>
                <a:spcPct val="80000"/>
              </a:lnSpc>
            </a:pPr>
            <a:r>
              <a:rPr lang="nl-BE" altLang="nl-BE" sz="2800"/>
              <a:t>Eindsituatie (2):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z="2400"/>
              <a:t>Kinetische energie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z="2400"/>
              <a:t>Potentiële energie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z="2400"/>
              <a:t>Thermische energie</a:t>
            </a:r>
            <a:endParaRPr lang="nl-NL" altLang="nl-BE" sz="2400"/>
          </a:p>
        </p:txBody>
      </p:sp>
      <p:graphicFrame>
        <p:nvGraphicFramePr>
          <p:cNvPr id="39939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813051" y="333376"/>
          <a:ext cx="6780213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900" imgH="1371600" progId="Equation.DSMT4">
                  <p:embed/>
                </p:oleObj>
              </mc:Choice>
              <mc:Fallback>
                <p:oleObj name="Equation" r:id="rId2" imgW="3263900" imgH="1371600" progId="Equation.DSMT4">
                  <p:embed/>
                  <p:pic>
                    <p:nvPicPr>
                      <p:cNvPr id="399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1" y="333376"/>
                        <a:ext cx="6780213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74638"/>
            <a:ext cx="8964613" cy="1143000"/>
          </a:xfrm>
        </p:spPr>
        <p:txBody>
          <a:bodyPr/>
          <a:lstStyle/>
          <a:p>
            <a:pPr eaLnBrk="1" hangingPunct="1"/>
            <a:r>
              <a:rPr lang="nl-BE" altLang="nl-BE" sz="3200">
                <a:solidFill>
                  <a:schemeClr val="accent2"/>
                </a:solidFill>
              </a:rPr>
              <a:t>Potentiële energie ten gevolge van de zwaartekracht en ontsnappingssnelheid (8-7)</a:t>
            </a:r>
            <a:endParaRPr lang="nl-NL" altLang="nl-BE" sz="3200">
              <a:solidFill>
                <a:schemeClr val="accent2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3" y="1412876"/>
            <a:ext cx="7272512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BE" altLang="nl-BE" sz="2400" dirty="0"/>
              <a:t>Doel: Wat is de potentiële energie in een algemeen zwaartekrachtveld (</a:t>
            </a:r>
            <a:r>
              <a:rPr lang="nl-BE" altLang="nl-BE" sz="2400" dirty="0" err="1"/>
              <a:t>bvb</a:t>
            </a:r>
            <a:r>
              <a:rPr lang="nl-BE" altLang="nl-BE" sz="2400" dirty="0"/>
              <a:t>. op grotere afstand van het aardoppervlak)?</a:t>
            </a:r>
          </a:p>
          <a:p>
            <a:pPr eaLnBrk="1" hangingPunct="1"/>
            <a:endParaRPr lang="nl-BE" altLang="nl-BE" sz="2400" dirty="0"/>
          </a:p>
          <a:p>
            <a:pPr eaLnBrk="1" hangingPunct="1"/>
            <a:endParaRPr lang="nl-BE" altLang="nl-BE" sz="2400" dirty="0"/>
          </a:p>
          <a:p>
            <a:pPr eaLnBrk="1" hangingPunct="1"/>
            <a:endParaRPr lang="nl-BE" altLang="nl-BE" sz="2400" dirty="0"/>
          </a:p>
          <a:p>
            <a:pPr eaLnBrk="1" hangingPunct="1"/>
            <a:endParaRPr lang="nl-BE" altLang="nl-BE" sz="2400" dirty="0"/>
          </a:p>
          <a:p>
            <a:pPr eaLnBrk="1" hangingPunct="1">
              <a:buFontTx/>
              <a:buNone/>
            </a:pPr>
            <a:r>
              <a:rPr lang="nl-BE" altLang="nl-BE" sz="2400" dirty="0"/>
              <a:t>	</a:t>
            </a:r>
          </a:p>
          <a:p>
            <a:pPr eaLnBrk="1" hangingPunct="1">
              <a:buFontTx/>
              <a:buNone/>
            </a:pPr>
            <a:r>
              <a:rPr lang="nl-BE" altLang="nl-BE" sz="2400" dirty="0"/>
              <a:t>	met </a:t>
            </a:r>
            <a:r>
              <a:rPr lang="nl-BE" altLang="nl-BE" sz="2400" dirty="0" err="1"/>
              <a:t>dr</a:t>
            </a:r>
            <a:r>
              <a:rPr lang="nl-BE" altLang="nl-BE" sz="2400" dirty="0"/>
              <a:t> de verandering in effectieve afstand tot het massamiddelpunt van de aarde (zie figuur)</a:t>
            </a:r>
          </a:p>
          <a:p>
            <a:pPr eaLnBrk="1" hangingPunct="1"/>
            <a:endParaRPr lang="nl-NL" altLang="nl-BE" sz="2400" dirty="0"/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4403285"/>
              </p:ext>
            </p:extLst>
          </p:nvPr>
        </p:nvGraphicFramePr>
        <p:xfrm>
          <a:off x="1856496" y="2708920"/>
          <a:ext cx="3941762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1066800" progId="Equation.DSMT4">
                  <p:embed/>
                </p:oleObj>
              </mc:Choice>
              <mc:Fallback>
                <p:oleObj name="Equation" r:id="rId2" imgW="1981200" imgH="1066800" progId="Equation.DSMT4">
                  <p:embed/>
                  <p:pic>
                    <p:nvPicPr>
                      <p:cNvPr id="45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496" y="2708920"/>
                        <a:ext cx="3941762" cy="212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556792"/>
            <a:ext cx="315436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6082" name="Object 4"/>
              <p:cNvSpPr txBox="1"/>
              <p:nvPr/>
            </p:nvSpPr>
            <p:spPr bwMode="auto">
              <a:xfrm>
                <a:off x="2470150" y="176213"/>
                <a:ext cx="8522394" cy="4600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𝐺𝑚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nary>
                        <m:nary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̑"/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𝐺𝑚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nary>
                        <m:nary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𝐺𝑚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𝐺𝑚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𝐺𝑚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𝐺𝑚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𝐺𝑚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𝐺𝑚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608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0150" y="176213"/>
                <a:ext cx="8522394" cy="46005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495551" y="4843464"/>
            <a:ext cx="598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/>
              <a:t>Als alleen de zwaartekracht op een massa m werkt:</a:t>
            </a:r>
            <a:endParaRPr lang="nl-NL" altLang="nl-BE" sz="2000"/>
          </a:p>
        </p:txBody>
      </p:sp>
      <p:graphicFrame>
        <p:nvGraphicFramePr>
          <p:cNvPr id="46084" name="Object 6"/>
          <p:cNvGraphicFramePr>
            <a:graphicFrameLocks noChangeAspect="1"/>
          </p:cNvGraphicFramePr>
          <p:nvPr/>
        </p:nvGraphicFramePr>
        <p:xfrm>
          <a:off x="2541588" y="5357814"/>
          <a:ext cx="56689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300" imgH="431800" progId="Equation.DSMT4">
                  <p:embed/>
                </p:oleObj>
              </mc:Choice>
              <mc:Fallback>
                <p:oleObj name="Equation" r:id="rId3" imgW="2781300" imgH="431800" progId="Equation.DSMT4">
                  <p:embed/>
                  <p:pic>
                    <p:nvPicPr>
                      <p:cNvPr id="4608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5357814"/>
                        <a:ext cx="56689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>
                <a:solidFill>
                  <a:schemeClr val="accent2"/>
                </a:solidFill>
              </a:rPr>
              <a:t>Ontsnappingssnelheid</a:t>
            </a:r>
            <a:endParaRPr lang="nl-NL" altLang="nl-BE">
              <a:solidFill>
                <a:schemeClr val="accent2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1341439"/>
            <a:ext cx="11737303" cy="4784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BE" altLang="nl-BE" sz="2400" dirty="0"/>
              <a:t>Definitie: minimale snelheid waarmee een voorwerp van de aarde moet worden weggeschoten, zodat het nooit weer terugvalt:</a:t>
            </a:r>
            <a:endParaRPr lang="nl-NL" altLang="nl-BE" sz="2400" dirty="0"/>
          </a:p>
        </p:txBody>
      </p:sp>
      <p:graphicFrame>
        <p:nvGraphicFramePr>
          <p:cNvPr id="4813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7964414"/>
              </p:ext>
            </p:extLst>
          </p:nvPr>
        </p:nvGraphicFramePr>
        <p:xfrm>
          <a:off x="3503712" y="2348880"/>
          <a:ext cx="4378325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1879600" progId="Equation.DSMT4">
                  <p:embed/>
                </p:oleObj>
              </mc:Choice>
              <mc:Fallback>
                <p:oleObj name="Equation" r:id="rId2" imgW="2120900" imgH="1879600" progId="Equation.DSMT4">
                  <p:embed/>
                  <p:pic>
                    <p:nvPicPr>
                      <p:cNvPr id="48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2348880"/>
                        <a:ext cx="4378325" cy="387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>
                <a:solidFill>
                  <a:schemeClr val="accent2"/>
                </a:solidFill>
              </a:rPr>
              <a:t>Vermogen (8-8)</a:t>
            </a:r>
            <a:endParaRPr lang="nl-NL" altLang="nl-BE">
              <a:solidFill>
                <a:schemeClr val="accent2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368" y="1341438"/>
            <a:ext cx="10020921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nl-BE" sz="2400" dirty="0">
                <a:solidFill>
                  <a:srgbClr val="FF0000"/>
                </a:solidFill>
              </a:rPr>
              <a:t>Vermogen</a:t>
            </a:r>
            <a:r>
              <a:rPr lang="nl-BE" altLang="nl-BE" sz="2400" dirty="0"/>
              <a:t> = de snelheid waarmee arbeid wordt verricht of waarmee energie wordt omgezet:</a:t>
            </a:r>
          </a:p>
          <a:p>
            <a:pPr eaLnBrk="1" hangingPunct="1">
              <a:lnSpc>
                <a:spcPct val="90000"/>
              </a:lnSpc>
            </a:pPr>
            <a:endParaRPr lang="nl-BE" altLang="nl-BE" sz="2400" dirty="0"/>
          </a:p>
          <a:p>
            <a:pPr eaLnBrk="1" hangingPunct="1">
              <a:lnSpc>
                <a:spcPct val="90000"/>
              </a:lnSpc>
            </a:pPr>
            <a:endParaRPr lang="nl-BE" altLang="nl-BE" sz="2400" dirty="0"/>
          </a:p>
          <a:p>
            <a:pPr eaLnBrk="1" hangingPunct="1">
              <a:lnSpc>
                <a:spcPct val="90000"/>
              </a:lnSpc>
            </a:pPr>
            <a:endParaRPr lang="nl-BE" altLang="nl-BE" sz="2400" dirty="0"/>
          </a:p>
          <a:p>
            <a:pPr eaLnBrk="1" hangingPunct="1">
              <a:lnSpc>
                <a:spcPct val="90000"/>
              </a:lnSpc>
            </a:pPr>
            <a:r>
              <a:rPr lang="nl-BE" altLang="nl-BE" sz="2400" dirty="0"/>
              <a:t>Eenheid: </a:t>
            </a:r>
            <a:r>
              <a:rPr lang="nl-BE" altLang="nl-BE" sz="2400" dirty="0">
                <a:solidFill>
                  <a:srgbClr val="FF0000"/>
                </a:solidFill>
              </a:rPr>
              <a:t>watt (W)</a:t>
            </a:r>
            <a:r>
              <a:rPr lang="nl-BE" altLang="nl-BE" sz="2400" dirty="0"/>
              <a:t>: 1W = 1J/s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BE" sz="2400" dirty="0"/>
              <a:t>Oude eenheid: </a:t>
            </a:r>
            <a:r>
              <a:rPr lang="nl-BE" altLang="nl-BE" sz="2400" dirty="0">
                <a:solidFill>
                  <a:srgbClr val="FF0000"/>
                </a:solidFill>
              </a:rPr>
              <a:t>paardenkracht (pk)</a:t>
            </a:r>
            <a:r>
              <a:rPr lang="nl-BE" altLang="nl-BE" sz="2400" dirty="0"/>
              <a:t>: 1pk = 750W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altLang="nl-BE" sz="2400" dirty="0"/>
              <a:t>	(nauwkeuriger: 735,5W; Engelse paarden: 745,7W)</a:t>
            </a:r>
          </a:p>
          <a:p>
            <a:pPr eaLnBrk="1" hangingPunct="1">
              <a:lnSpc>
                <a:spcPct val="90000"/>
              </a:lnSpc>
            </a:pPr>
            <a:endParaRPr lang="nl-BE" altLang="nl-BE" sz="2400" dirty="0"/>
          </a:p>
          <a:p>
            <a:pPr eaLnBrk="1" hangingPunct="1">
              <a:lnSpc>
                <a:spcPct val="90000"/>
              </a:lnSpc>
            </a:pPr>
            <a:r>
              <a:rPr lang="nl-BE" altLang="nl-BE" sz="2400" dirty="0"/>
              <a:t>Pas op: De eenheid </a:t>
            </a:r>
            <a:r>
              <a:rPr lang="nl-BE" altLang="nl-BE" sz="2400" dirty="0" err="1"/>
              <a:t>kilowatt-uur</a:t>
            </a:r>
            <a:r>
              <a:rPr lang="nl-BE" altLang="nl-BE" sz="2400" dirty="0"/>
              <a:t> (</a:t>
            </a:r>
            <a:r>
              <a:rPr lang="nl-BE" altLang="nl-BE" sz="2400" dirty="0" err="1"/>
              <a:t>kwh</a:t>
            </a:r>
            <a:r>
              <a:rPr lang="nl-BE" altLang="nl-BE" sz="2400" dirty="0"/>
              <a:t>) is een energie-eenheid, </a:t>
            </a:r>
            <a:r>
              <a:rPr lang="nl-BE" altLang="nl-BE" sz="2400" b="1" dirty="0">
                <a:solidFill>
                  <a:srgbClr val="FF0000"/>
                </a:solidFill>
              </a:rPr>
              <a:t>geen</a:t>
            </a:r>
            <a:r>
              <a:rPr lang="nl-BE" altLang="nl-BE" sz="2400" dirty="0"/>
              <a:t> eenheid van vermogen: 1 </a:t>
            </a:r>
            <a:r>
              <a:rPr lang="nl-BE" altLang="nl-BE" sz="2400" dirty="0" err="1"/>
              <a:t>kwh</a:t>
            </a:r>
            <a:r>
              <a:rPr lang="nl-BE" altLang="nl-BE" sz="2400" dirty="0"/>
              <a:t> = 3,6 . 10</a:t>
            </a:r>
            <a:r>
              <a:rPr lang="nl-BE" altLang="nl-BE" sz="2400" baseline="30000" dirty="0"/>
              <a:t>6</a:t>
            </a:r>
            <a:r>
              <a:rPr lang="nl-BE" altLang="nl-BE" sz="2400" dirty="0"/>
              <a:t> J</a:t>
            </a:r>
            <a:endParaRPr lang="nl-NL" altLang="nl-BE" sz="2400" dirty="0"/>
          </a:p>
        </p:txBody>
      </p:sp>
      <p:graphicFrame>
        <p:nvGraphicFramePr>
          <p:cNvPr id="4915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778127"/>
              </p:ext>
            </p:extLst>
          </p:nvPr>
        </p:nvGraphicFramePr>
        <p:xfrm>
          <a:off x="3791744" y="2157687"/>
          <a:ext cx="38877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800" imgH="393700" progId="Equation.DSMT4">
                  <p:embed/>
                </p:oleObj>
              </mc:Choice>
              <mc:Fallback>
                <p:oleObj name="Equation" r:id="rId2" imgW="1574800" imgH="393700" progId="Equation.DSMT4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4" y="2157687"/>
                        <a:ext cx="38877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D:\dirk\Mijn afbeeldingen\img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8582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825626" y="1884364"/>
          <a:ext cx="841692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71800" imgH="444500" progId="Equation.DSMT4">
                  <p:embed/>
                </p:oleObj>
              </mc:Choice>
              <mc:Fallback>
                <p:oleObj name="Equation" r:id="rId3" imgW="2971800" imgH="444500" progId="Equation.DSMT4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6" y="1884364"/>
                        <a:ext cx="8416925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43251"/>
            <a:ext cx="2624138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2714625"/>
            <a:ext cx="64738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7" descr="D:\dirk\Mijn afbeeldingen\img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285750"/>
            <a:ext cx="843121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5"/>
          <p:cNvGraphicFramePr>
            <a:graphicFrameLocks noChangeAspect="1"/>
          </p:cNvGraphicFramePr>
          <p:nvPr/>
        </p:nvGraphicFramePr>
        <p:xfrm>
          <a:off x="1860551" y="26988"/>
          <a:ext cx="8716963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4000" imgH="2438400" progId="Equation.DSMT4">
                  <p:embed/>
                </p:oleObj>
              </mc:Choice>
              <mc:Fallback>
                <p:oleObj name="Equation" r:id="rId2" imgW="4064000" imgH="2438400" progId="Equation.DSMT4">
                  <p:embed/>
                  <p:pic>
                    <p:nvPicPr>
                      <p:cNvPr id="522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1" y="26988"/>
                        <a:ext cx="8716963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Line 6"/>
          <p:cNvSpPr>
            <a:spLocks noChangeShapeType="1"/>
          </p:cNvSpPr>
          <p:nvPr/>
        </p:nvSpPr>
        <p:spPr bwMode="auto">
          <a:xfrm flipV="1">
            <a:off x="3524251" y="5072063"/>
            <a:ext cx="5762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2309813" y="6286501"/>
            <a:ext cx="334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/>
              <a:t>Benodigde maximumvermogen</a:t>
            </a:r>
            <a:endParaRPr lang="nl-NL" altLang="nl-BE"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4000">
                <a:solidFill>
                  <a:schemeClr val="accent2"/>
                </a:solidFill>
              </a:rPr>
              <a:t>Potentiële-energiediagrammen – Stabiel en instabiel evenwicht (8.9)</a:t>
            </a:r>
            <a:endParaRPr lang="nl-NL" altLang="nl-BE" sz="4000">
              <a:solidFill>
                <a:schemeClr val="accent2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1600201"/>
            <a:ext cx="11665295" cy="4525963"/>
          </a:xfrm>
        </p:spPr>
        <p:txBody>
          <a:bodyPr/>
          <a:lstStyle/>
          <a:p>
            <a:pPr eaLnBrk="1" hangingPunct="1"/>
            <a:r>
              <a:rPr lang="nl-BE" altLang="nl-BE" sz="2800" dirty="0"/>
              <a:t>Doel: afleiden van beweging in één dimensie uit het verloop van de potentiële energie U(x):</a:t>
            </a:r>
          </a:p>
          <a:p>
            <a:pPr eaLnBrk="1" hangingPunct="1"/>
            <a:endParaRPr lang="nl-BE" altLang="nl-BE" sz="2800" dirty="0"/>
          </a:p>
          <a:p>
            <a:pPr eaLnBrk="1" hangingPunct="1"/>
            <a:endParaRPr lang="nl-BE" altLang="nl-BE" sz="2800" dirty="0"/>
          </a:p>
          <a:p>
            <a:pPr eaLnBrk="1" hangingPunct="1"/>
            <a:endParaRPr lang="nl-BE" altLang="nl-BE" sz="2800" dirty="0"/>
          </a:p>
          <a:p>
            <a:pPr eaLnBrk="1" hangingPunct="1"/>
            <a:endParaRPr lang="nl-BE" altLang="nl-BE" sz="2800" dirty="0"/>
          </a:p>
          <a:p>
            <a:pPr eaLnBrk="1" hangingPunct="1"/>
            <a:endParaRPr lang="nl-BE" altLang="nl-BE" sz="2800" dirty="0"/>
          </a:p>
          <a:p>
            <a:pPr eaLnBrk="1" hangingPunct="1"/>
            <a:endParaRPr lang="nl-BE" altLang="nl-BE" sz="2800" dirty="0"/>
          </a:p>
          <a:p>
            <a:pPr eaLnBrk="1" hangingPunct="1"/>
            <a:r>
              <a:rPr lang="nl-BE" altLang="nl-BE" sz="2800" dirty="0"/>
              <a:t>Is deze functie </a:t>
            </a:r>
            <a:r>
              <a:rPr lang="nl-BE" altLang="nl-BE" sz="2800" dirty="0" err="1"/>
              <a:t>integreerbaar</a:t>
            </a:r>
            <a:r>
              <a:rPr lang="nl-BE" altLang="nl-BE" sz="2800" dirty="0"/>
              <a:t>, dan kan de aard van de beweging berekend worden: x(t)</a:t>
            </a:r>
            <a:endParaRPr lang="nl-NL" altLang="nl-BE" sz="2800" dirty="0"/>
          </a:p>
        </p:txBody>
      </p:sp>
      <p:graphicFrame>
        <p:nvGraphicFramePr>
          <p:cNvPr id="532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95550" y="2492375"/>
          <a:ext cx="3670300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6100" imgH="1524000" progId="Equation.DSMT4">
                  <p:embed/>
                </p:oleObj>
              </mc:Choice>
              <mc:Fallback>
                <p:oleObj name="Equation" r:id="rId2" imgW="1816100" imgH="1524000" progId="Equation.DSMT4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492375"/>
                        <a:ext cx="3670300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25487"/>
          </a:xfrm>
        </p:spPr>
        <p:txBody>
          <a:bodyPr/>
          <a:lstStyle/>
          <a:p>
            <a:pPr eaLnBrk="1" hangingPunct="1"/>
            <a:r>
              <a:rPr lang="nl-BE" altLang="nl-BE" sz="4000">
                <a:solidFill>
                  <a:schemeClr val="accent2"/>
                </a:solidFill>
              </a:rPr>
              <a:t>Wrijvingskracht: niet-conservatief</a:t>
            </a:r>
            <a:endParaRPr lang="nl-NL" altLang="nl-BE" sz="400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52" y="1143001"/>
            <a:ext cx="1152128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BE" altLang="nl-BE" dirty="0" err="1"/>
              <a:t>W</a:t>
            </a:r>
            <a:r>
              <a:rPr lang="nl-BE" altLang="nl-BE" baseline="-25000" dirty="0" err="1"/>
              <a:t>wr</a:t>
            </a:r>
            <a:r>
              <a:rPr lang="nl-BE" altLang="nl-BE" dirty="0"/>
              <a:t>=-</a:t>
            </a:r>
            <a:r>
              <a:rPr lang="nl-BE" altLang="nl-BE" dirty="0" err="1"/>
              <a:t>F</a:t>
            </a:r>
            <a:r>
              <a:rPr lang="nl-BE" altLang="nl-BE" baseline="-25000" dirty="0" err="1"/>
              <a:t>wr</a:t>
            </a:r>
            <a:r>
              <a:rPr lang="nl-BE" altLang="nl-BE" dirty="0" err="1"/>
              <a:t>d</a:t>
            </a:r>
            <a:r>
              <a:rPr lang="nl-BE" altLang="nl-BE" dirty="0"/>
              <a:t> met d de afgelegde afstand en </a:t>
            </a:r>
            <a:r>
              <a:rPr lang="nl-BE" altLang="nl-BE" dirty="0" err="1"/>
              <a:t>F</a:t>
            </a:r>
            <a:r>
              <a:rPr lang="nl-BE" altLang="nl-BE" baseline="-25000" dirty="0" err="1"/>
              <a:t>wr</a:t>
            </a:r>
            <a:r>
              <a:rPr lang="nl-BE" altLang="nl-BE" dirty="0"/>
              <a:t> de constante wrijvingskracht:</a:t>
            </a:r>
          </a:p>
          <a:p>
            <a:pPr lvl="1" eaLnBrk="1" hangingPunct="1"/>
            <a:r>
              <a:rPr lang="nl-BE" altLang="nl-BE" dirty="0"/>
              <a:t>Altijd negatief, dus niet </a:t>
            </a:r>
            <a:r>
              <a:rPr lang="nl-BE" altLang="nl-BE" dirty="0" err="1"/>
              <a:t>terugwinbaar</a:t>
            </a:r>
            <a:endParaRPr lang="nl-BE" altLang="nl-BE" dirty="0"/>
          </a:p>
          <a:p>
            <a:pPr lvl="1" eaLnBrk="1" hangingPunct="1"/>
            <a:r>
              <a:rPr lang="nl-BE" altLang="nl-BE" dirty="0"/>
              <a:t>Afhankelijk van de afgelegde afstand, dus van het gevolgde traject</a:t>
            </a:r>
            <a:endParaRPr lang="nl-NL" altLang="nl-BE" dirty="0"/>
          </a:p>
        </p:txBody>
      </p:sp>
      <p:pic>
        <p:nvPicPr>
          <p:cNvPr id="7172" name="Picture 6" descr="D:\dirk\Mijn afbeeldingen\img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284984"/>
            <a:ext cx="6696744" cy="32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9376" y="620713"/>
            <a:ext cx="9648874" cy="5505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nl-BE" sz="2800" dirty="0"/>
              <a:t>Uit de vergelijking voor v:</a:t>
            </a:r>
          </a:p>
          <a:p>
            <a:pPr eaLnBrk="1" hangingPunct="1">
              <a:lnSpc>
                <a:spcPct val="90000"/>
              </a:lnSpc>
            </a:pPr>
            <a:endParaRPr lang="nl-BE" altLang="nl-BE" sz="2800" dirty="0"/>
          </a:p>
          <a:p>
            <a:pPr eaLnBrk="1" hangingPunct="1">
              <a:lnSpc>
                <a:spcPct val="90000"/>
              </a:lnSpc>
            </a:pPr>
            <a:endParaRPr lang="nl-BE" altLang="nl-BE" sz="2800" dirty="0"/>
          </a:p>
          <a:p>
            <a:pPr eaLnBrk="1" hangingPunct="1">
              <a:lnSpc>
                <a:spcPct val="90000"/>
              </a:lnSpc>
            </a:pPr>
            <a:endParaRPr lang="nl-BE" altLang="nl-BE" sz="2800" dirty="0"/>
          </a:p>
          <a:p>
            <a:pPr eaLnBrk="1" hangingPunct="1">
              <a:lnSpc>
                <a:spcPct val="90000"/>
              </a:lnSpc>
            </a:pPr>
            <a:endParaRPr lang="nl-BE" altLang="nl-BE" sz="2800" dirty="0"/>
          </a:p>
          <a:p>
            <a:pPr eaLnBrk="1" hangingPunct="1">
              <a:lnSpc>
                <a:spcPct val="90000"/>
              </a:lnSpc>
            </a:pPr>
            <a:endParaRPr lang="nl-BE" altLang="nl-BE" sz="2800" dirty="0"/>
          </a:p>
          <a:p>
            <a:pPr eaLnBrk="1" hangingPunct="1">
              <a:lnSpc>
                <a:spcPct val="90000"/>
              </a:lnSpc>
            </a:pPr>
            <a:r>
              <a:rPr lang="nl-BE" altLang="nl-BE" sz="2800" dirty="0"/>
              <a:t>Impliceert: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nl-BE" sz="2400" dirty="0"/>
              <a:t>Hoe groter U(x), hoe kleiner de snelheid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nl-BE" sz="2400" dirty="0"/>
              <a:t>Een deeltje kan niet in een gebied komen waar U &gt; E (in de kwantummechanica kan dit wel!!)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nl-BE" sz="2400" dirty="0"/>
              <a:t>De kracht (en dus de versnelling) wijst altijd naar dalende U(x)</a:t>
            </a:r>
            <a:endParaRPr lang="nl-NL" altLang="nl-BE" sz="2400" dirty="0"/>
          </a:p>
        </p:txBody>
      </p:sp>
      <p:graphicFrame>
        <p:nvGraphicFramePr>
          <p:cNvPr id="54275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9372307"/>
              </p:ext>
            </p:extLst>
          </p:nvPr>
        </p:nvGraphicFramePr>
        <p:xfrm>
          <a:off x="5375920" y="620713"/>
          <a:ext cx="21844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1143000" progId="Equation.DSMT4">
                  <p:embed/>
                </p:oleObj>
              </mc:Choice>
              <mc:Fallback>
                <p:oleObj name="Equation" r:id="rId2" imgW="889000" imgH="1143000" progId="Equation.DSMT4">
                  <p:embed/>
                  <p:pic>
                    <p:nvPicPr>
                      <p:cNvPr id="542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620713"/>
                        <a:ext cx="218440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32104" y="2276872"/>
            <a:ext cx="5081637" cy="968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BE" altLang="nl-BE" sz="2400" dirty="0"/>
              <a:t>U-maximum: labiel evenwicht</a:t>
            </a:r>
          </a:p>
          <a:p>
            <a:pPr eaLnBrk="1" hangingPunct="1">
              <a:lnSpc>
                <a:spcPct val="80000"/>
              </a:lnSpc>
            </a:pPr>
            <a:r>
              <a:rPr lang="nl-BE" altLang="nl-BE" sz="2400" dirty="0"/>
              <a:t>U-minimum: stabiel evenwicht</a:t>
            </a:r>
          </a:p>
          <a:p>
            <a:pPr eaLnBrk="1" hangingPunct="1">
              <a:lnSpc>
                <a:spcPct val="80000"/>
              </a:lnSpc>
            </a:pPr>
            <a:r>
              <a:rPr lang="nl-BE" altLang="nl-BE" sz="2400" dirty="0"/>
              <a:t>Constante U: neutraal evenwicht</a:t>
            </a:r>
            <a:endParaRPr lang="nl-NL" altLang="nl-BE" sz="2400" dirty="0"/>
          </a:p>
        </p:txBody>
      </p:sp>
      <p:pic>
        <p:nvPicPr>
          <p:cNvPr id="552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60648"/>
            <a:ext cx="6301998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7492-0BFC-4A0C-B418-0A17A94A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Gravitationele</a:t>
            </a:r>
            <a:r>
              <a:rPr lang="nl-BE" dirty="0"/>
              <a:t> hulpkracht (8.10)</a:t>
            </a:r>
            <a:endParaRPr lang="en-US" dirty="0"/>
          </a:p>
        </p:txBody>
      </p:sp>
      <p:sp>
        <p:nvSpPr>
          <p:cNvPr id="3" name="Tekstvak 5">
            <a:extLst>
              <a:ext uri="{FF2B5EF4-FFF2-40B4-BE49-F238E27FC236}">
                <a16:creationId xmlns:a16="http://schemas.microsoft.com/office/drawing/2014/main" id="{B5B4D4F4-1E7F-492E-82C7-5C9E58D6BD7D}"/>
              </a:ext>
            </a:extLst>
          </p:cNvPr>
          <p:cNvSpPr txBox="1"/>
          <p:nvPr/>
        </p:nvSpPr>
        <p:spPr>
          <a:xfrm>
            <a:off x="4367808" y="16288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>
                <a:solidFill>
                  <a:srgbClr val="FF0000"/>
                </a:solidFill>
              </a:rPr>
              <a:t>Niet te kennen</a:t>
            </a:r>
          </a:p>
        </p:txBody>
      </p:sp>
    </p:spTree>
    <p:extLst>
      <p:ext uri="{BB962C8B-B14F-4D97-AF65-F5344CB8AC3E}">
        <p14:creationId xmlns:p14="http://schemas.microsoft.com/office/powerpoint/2010/main" val="116761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irk\Mijn afbeeldingen\img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77814"/>
            <a:ext cx="7215188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>
                <a:solidFill>
                  <a:schemeClr val="accent2"/>
                </a:solidFill>
              </a:rPr>
              <a:t>Potentiële energie (8-2)</a:t>
            </a:r>
            <a:endParaRPr lang="nl-NL" altLang="nl-BE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52" y="1600201"/>
            <a:ext cx="11809312" cy="4525963"/>
          </a:xfrm>
        </p:spPr>
        <p:txBody>
          <a:bodyPr/>
          <a:lstStyle/>
          <a:p>
            <a:pPr eaLnBrk="1" hangingPunct="1"/>
            <a:r>
              <a:rPr lang="nl-BE" altLang="nl-BE" sz="2800" dirty="0"/>
              <a:t>Houdt verband met de positie of configuratie van een voorwerp t.o.v. de omgeving</a:t>
            </a:r>
          </a:p>
          <a:p>
            <a:pPr eaLnBrk="1" hangingPunct="1"/>
            <a:r>
              <a:rPr lang="nl-BE" altLang="nl-BE" sz="2800" dirty="0"/>
              <a:t>~ het vermogen om arbeid te verrichten</a:t>
            </a:r>
          </a:p>
          <a:p>
            <a:pPr eaLnBrk="1" hangingPunct="1"/>
            <a:r>
              <a:rPr lang="nl-BE" altLang="nl-BE" sz="2800" dirty="0"/>
              <a:t>Kan alleen worden gedefinieerd in relatie met een </a:t>
            </a:r>
            <a:r>
              <a:rPr lang="nl-BE" altLang="nl-BE" sz="2800" dirty="0">
                <a:solidFill>
                  <a:srgbClr val="FF0000"/>
                </a:solidFill>
              </a:rPr>
              <a:t>conservatieve kracht</a:t>
            </a:r>
          </a:p>
          <a:p>
            <a:pPr eaLnBrk="1" hangingPunct="1"/>
            <a:r>
              <a:rPr lang="nl-BE" altLang="nl-BE" sz="2800" dirty="0"/>
              <a:t>Voorbeelden:</a:t>
            </a:r>
          </a:p>
          <a:p>
            <a:pPr lvl="1" eaLnBrk="1" hangingPunct="1"/>
            <a:r>
              <a:rPr lang="nl-BE" altLang="nl-BE" sz="2400" dirty="0"/>
              <a:t>Opgewonden veer van een klok</a:t>
            </a:r>
          </a:p>
          <a:p>
            <a:pPr lvl="1" eaLnBrk="1" hangingPunct="1"/>
            <a:r>
              <a:rPr lang="nl-BE" altLang="nl-BE" sz="2400" dirty="0"/>
              <a:t>Potentiële energie in een gravitatieveld</a:t>
            </a:r>
          </a:p>
          <a:p>
            <a:pPr lvl="1" eaLnBrk="1" hangingPunct="1"/>
            <a:r>
              <a:rPr lang="nl-BE" altLang="nl-BE" sz="2400" dirty="0"/>
              <a:t>Ingeduwde of uitgerekte springveer</a:t>
            </a:r>
            <a:endParaRPr lang="nl-NL" altLang="nl-BE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D:\dirk\Mijn afbeeldingen\img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95" y="1916832"/>
            <a:ext cx="369338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4000">
                <a:solidFill>
                  <a:schemeClr val="accent2"/>
                </a:solidFill>
              </a:rPr>
              <a:t>Potentiële energie in het gravitatieveld van de aarde</a:t>
            </a:r>
            <a:endParaRPr lang="nl-NL" altLang="nl-BE" sz="4000">
              <a:solidFill>
                <a:schemeClr val="accent2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3" y="1643063"/>
            <a:ext cx="8261524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nl-BE" sz="2400" dirty="0"/>
              <a:t>Arbeid, nodig om een voorwerp met massa m  van hoogte y</a:t>
            </a:r>
            <a:r>
              <a:rPr lang="nl-BE" altLang="nl-BE" sz="2400" baseline="-25000" dirty="0"/>
              <a:t>1</a:t>
            </a:r>
            <a:r>
              <a:rPr lang="nl-BE" altLang="nl-BE" sz="2400" dirty="0"/>
              <a:t> naar y</a:t>
            </a:r>
            <a:r>
              <a:rPr lang="nl-BE" altLang="nl-BE" sz="2400" baseline="-25000" dirty="0"/>
              <a:t>2</a:t>
            </a:r>
            <a:r>
              <a:rPr lang="nl-BE" altLang="nl-BE" sz="2400" dirty="0"/>
              <a:t> op te tillen:</a:t>
            </a:r>
          </a:p>
          <a:p>
            <a:pPr eaLnBrk="1" hangingPunct="1">
              <a:lnSpc>
                <a:spcPct val="90000"/>
              </a:lnSpc>
            </a:pPr>
            <a:endParaRPr lang="nl-BE" altLang="nl-BE" sz="2400" dirty="0"/>
          </a:p>
          <a:p>
            <a:pPr eaLnBrk="1" hangingPunct="1">
              <a:lnSpc>
                <a:spcPct val="90000"/>
              </a:lnSpc>
            </a:pPr>
            <a:endParaRPr lang="nl-BE" altLang="nl-BE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altLang="nl-BE" sz="2400" dirty="0"/>
              <a:t>	met </a:t>
            </a:r>
            <a:r>
              <a:rPr lang="nl-BE" altLang="nl-BE" sz="2400" dirty="0" err="1"/>
              <a:t>W</a:t>
            </a:r>
            <a:r>
              <a:rPr lang="nl-BE" altLang="nl-BE" sz="2400" baseline="-25000" dirty="0" err="1"/>
              <a:t>g</a:t>
            </a:r>
            <a:r>
              <a:rPr lang="nl-BE" altLang="nl-BE" sz="2400" dirty="0"/>
              <a:t> de arbeid geleverd door het gravitatieveld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BE" sz="2400" b="1" dirty="0">
                <a:solidFill>
                  <a:srgbClr val="FF0000"/>
                </a:solidFill>
              </a:rPr>
              <a:t>Definitie</a:t>
            </a:r>
            <a:r>
              <a:rPr lang="nl-BE" altLang="nl-BE" sz="2400" dirty="0"/>
              <a:t> van de verandering in potentiële energie (PE) van een voorwerp in het gravitatieveld U:</a:t>
            </a:r>
          </a:p>
          <a:p>
            <a:pPr eaLnBrk="1" hangingPunct="1">
              <a:lnSpc>
                <a:spcPct val="90000"/>
              </a:lnSpc>
            </a:pPr>
            <a:endParaRPr lang="nl-NL" altLang="nl-BE" sz="2400" dirty="0"/>
          </a:p>
        </p:txBody>
      </p:sp>
      <p:graphicFrame>
        <p:nvGraphicFramePr>
          <p:cNvPr id="1024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52689" y="2500314"/>
          <a:ext cx="33115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7950" imgH="253890" progId="Equation.DSMT4">
                  <p:embed/>
                </p:oleObj>
              </mc:Choice>
              <mc:Fallback>
                <p:oleObj name="Equation" r:id="rId3" imgW="1497950" imgH="253890" progId="Equation.DSMT4">
                  <p:embed/>
                  <p:pic>
                    <p:nvPicPr>
                      <p:cNvPr id="102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2500314"/>
                        <a:ext cx="33115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96170"/>
              </p:ext>
            </p:extLst>
          </p:nvPr>
        </p:nvGraphicFramePr>
        <p:xfrm>
          <a:off x="2279577" y="5028407"/>
          <a:ext cx="38877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90700" imgH="254000" progId="Equation.DSMT4">
                  <p:embed/>
                </p:oleObj>
              </mc:Choice>
              <mc:Fallback>
                <p:oleObj name="Equation" r:id="rId5" imgW="1790700" imgH="254000" progId="Equation.DSMT4">
                  <p:embed/>
                  <p:pic>
                    <p:nvPicPr>
                      <p:cNvPr id="102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7" y="5028407"/>
                        <a:ext cx="388778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1052513"/>
            <a:ext cx="11593288" cy="4525962"/>
          </a:xfrm>
        </p:spPr>
        <p:txBody>
          <a:bodyPr/>
          <a:lstStyle/>
          <a:p>
            <a:pPr eaLnBrk="1" hangingPunct="1"/>
            <a:r>
              <a:rPr lang="nl-BE" altLang="nl-BE" sz="2800" dirty="0"/>
              <a:t>Potentiële energie t.o.v. een (willekeurig) referentiepunt:</a:t>
            </a:r>
          </a:p>
          <a:p>
            <a:pPr eaLnBrk="1" hangingPunct="1"/>
            <a:endParaRPr lang="nl-BE" altLang="nl-BE" sz="2800" dirty="0"/>
          </a:p>
          <a:p>
            <a:pPr eaLnBrk="1" hangingPunct="1"/>
            <a:endParaRPr lang="nl-BE" altLang="nl-BE" sz="2800" dirty="0"/>
          </a:p>
          <a:p>
            <a:pPr eaLnBrk="1" hangingPunct="1"/>
            <a:r>
              <a:rPr lang="nl-BE" altLang="nl-BE" sz="2800" dirty="0"/>
              <a:t>PE is maar op een constante na bepaald (keuze v.h. referentiestelsel, </a:t>
            </a:r>
            <a:r>
              <a:rPr lang="nl-BE" altLang="nl-BE" sz="2800" dirty="0" err="1"/>
              <a:t>bvb</a:t>
            </a:r>
            <a:r>
              <a:rPr lang="nl-BE" altLang="nl-BE" sz="2800" dirty="0"/>
              <a:t>. tafel of grond):</a:t>
            </a:r>
          </a:p>
          <a:p>
            <a:pPr eaLnBrk="1" hangingPunct="1"/>
            <a:endParaRPr lang="nl-NL" altLang="nl-BE" sz="2800" dirty="0"/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51508997"/>
              </p:ext>
            </p:extLst>
          </p:nvPr>
        </p:nvGraphicFramePr>
        <p:xfrm>
          <a:off x="2726532" y="1908969"/>
          <a:ext cx="20129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47" imgH="190417" progId="Equation.DSMT4">
                  <p:embed/>
                </p:oleObj>
              </mc:Choice>
              <mc:Fallback>
                <p:oleObj name="Equation" r:id="rId2" imgW="583947" imgH="190417" progId="Equation.DSMT4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532" y="1908969"/>
                        <a:ext cx="201295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60545666"/>
              </p:ext>
            </p:extLst>
          </p:nvPr>
        </p:nvGraphicFramePr>
        <p:xfrm>
          <a:off x="2639616" y="3789040"/>
          <a:ext cx="26177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500" imgH="203200" progId="Equation.DSMT4">
                  <p:embed/>
                </p:oleObj>
              </mc:Choice>
              <mc:Fallback>
                <p:oleObj name="Equation" r:id="rId4" imgW="825500" imgH="203200" progId="Equation.DSMT4">
                  <p:embed/>
                  <p:pic>
                    <p:nvPicPr>
                      <p:cNvPr id="1126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3789040"/>
                        <a:ext cx="26177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4000">
                <a:solidFill>
                  <a:schemeClr val="accent2"/>
                </a:solidFill>
              </a:rPr>
              <a:t>Potentiële energie: algemene definitie</a:t>
            </a:r>
            <a:endParaRPr lang="nl-NL" altLang="nl-BE" sz="4000">
              <a:solidFill>
                <a:schemeClr val="accent2"/>
              </a:solidFill>
            </a:endParaRP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1487488" y="4725144"/>
            <a:ext cx="864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0000"/>
                </a:solidFill>
              </a:rPr>
              <a:t>Alleen een waarde die niet afhangt van het gekozen traject als de kracht conservatief is.</a:t>
            </a:r>
            <a:endParaRPr lang="nl-NL" altLang="nl-BE" sz="2400" b="1" dirty="0">
              <a:solidFill>
                <a:srgbClr val="FF0000"/>
              </a:solidFill>
            </a:endParaRPr>
          </a:p>
        </p:txBody>
      </p:sp>
      <p:pic>
        <p:nvPicPr>
          <p:cNvPr id="1434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530349"/>
            <a:ext cx="11809908" cy="254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E256E8D207C44A964A44A74599E0F7" ma:contentTypeVersion="13" ma:contentTypeDescription="Een nieuw document maken." ma:contentTypeScope="" ma:versionID="e13fc0f404103777b65ebe820e2fae19">
  <xsd:schema xmlns:xsd="http://www.w3.org/2001/XMLSchema" xmlns:xs="http://www.w3.org/2001/XMLSchema" xmlns:p="http://schemas.microsoft.com/office/2006/metadata/properties" xmlns:ns2="045cd049-8521-41da-89ce-94331b244159" xmlns:ns3="ae17f509-2c8f-4b43-a920-52033bc50b7e" targetNamespace="http://schemas.microsoft.com/office/2006/metadata/properties" ma:root="true" ma:fieldsID="95c13e779eed899f8009503e5be01206" ns2:_="" ns3:_="">
    <xsd:import namespace="045cd049-8521-41da-89ce-94331b244159"/>
    <xsd:import namespace="ae17f509-2c8f-4b43-a920-52033bc50b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cd049-8521-41da-89ce-94331b244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7f509-2c8f-4b43-a920-52033bc50b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77FD93-1A6C-419C-9AD5-3533B1B64D8D}"/>
</file>

<file path=customXml/itemProps2.xml><?xml version="1.0" encoding="utf-8"?>
<ds:datastoreItem xmlns:ds="http://schemas.openxmlformats.org/officeDocument/2006/customXml" ds:itemID="{A3ED28A1-7AE8-42C3-B393-AAD4975EE85E}"/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963</Words>
  <Application>Microsoft Office PowerPoint</Application>
  <PresentationFormat>Widescreen</PresentationFormat>
  <Paragraphs>136</Paragraphs>
  <Slides>42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Cambria Math</vt:lpstr>
      <vt:lpstr>Standaardontwerp</vt:lpstr>
      <vt:lpstr>Equation</vt:lpstr>
      <vt:lpstr>Hoofdstuk 8: Behoud van energie</vt:lpstr>
      <vt:lpstr>Conservatieve en niet-conservatieve krachten (8-1)</vt:lpstr>
      <vt:lpstr>Conservatieve kracht: alternatieve definitie</vt:lpstr>
      <vt:lpstr>Wrijvingskracht: niet-conservatief</vt:lpstr>
      <vt:lpstr>PowerPoint Presentation</vt:lpstr>
      <vt:lpstr>Potentiële energie (8-2)</vt:lpstr>
      <vt:lpstr>Potentiële energie in het gravitatieveld van de aarde</vt:lpstr>
      <vt:lpstr>PowerPoint Presentation</vt:lpstr>
      <vt:lpstr>Potentiële energie: algemene definitie</vt:lpstr>
      <vt:lpstr>PE van een veer</vt:lpstr>
      <vt:lpstr>PE van een veer</vt:lpstr>
      <vt:lpstr>PE in één dimensie</vt:lpstr>
      <vt:lpstr>Bepaling van F uit U in 3D</vt:lpstr>
      <vt:lpstr>PowerPoint Presentation</vt:lpstr>
      <vt:lpstr>Mechanische energie en behoud daarvan (8-3)</vt:lpstr>
      <vt:lpstr>PowerPoint Presentation</vt:lpstr>
      <vt:lpstr>Vraagstukken oplossen met behulp van behoud van mechanische energie (8.4)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 wet van behoud van energie (8.5)</vt:lpstr>
      <vt:lpstr>Wet van behoud van energie</vt:lpstr>
      <vt:lpstr>Behoud van energie met dissipatieve krachten: vraagstukken oplossen (8.6)</vt:lpstr>
      <vt:lpstr>PowerPoint Presentation</vt:lpstr>
      <vt:lpstr>Potentiële energie ten gevolge van de zwaartekracht en ontsnappingssnelheid (8-7)</vt:lpstr>
      <vt:lpstr>PowerPoint Presentation</vt:lpstr>
      <vt:lpstr>Ontsnappingssnelheid</vt:lpstr>
      <vt:lpstr>Vermogen (8-8)</vt:lpstr>
      <vt:lpstr>PowerPoint Presentation</vt:lpstr>
      <vt:lpstr>PowerPoint Presentation</vt:lpstr>
      <vt:lpstr>PowerPoint Presentation</vt:lpstr>
      <vt:lpstr>Potentiële-energiediagrammen – Stabiel en instabiel evenwicht (8.9)</vt:lpstr>
      <vt:lpstr>PowerPoint Presentation</vt:lpstr>
      <vt:lpstr>PowerPoint Presentation</vt:lpstr>
      <vt:lpstr>Gravitationele hulpkracht (8.10)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8: Behoud van energie</dc:title>
  <dc:creator>dpoelman</dc:creator>
  <cp:lastModifiedBy>Dirk Poelman</cp:lastModifiedBy>
  <cp:revision>98</cp:revision>
  <dcterms:created xsi:type="dcterms:W3CDTF">2004-10-09T19:40:49Z</dcterms:created>
  <dcterms:modified xsi:type="dcterms:W3CDTF">2022-11-01T10:36:48Z</dcterms:modified>
</cp:coreProperties>
</file>