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29.xml" ContentType="application/vnd.openxmlformats-officedocument.presentationml.notesSlide+xml"/>
  <Override PartName="/ppt/notesSlides/notesSlide27.xml" ContentType="application/vnd.openxmlformats-officedocument.presentationml.notesSlide+xml"/>
  <Override PartName="/ppt/notesSlides/notesSlide1.xml" ContentType="application/vnd.openxmlformats-officedocument.presentationml.notesSlide+xml"/>
  <Override PartName="/ppt/notesSlides/notesSlide2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131"/>
  </p:notesMasterIdLst>
  <p:handoutMasterIdLst>
    <p:handoutMasterId r:id="rId132"/>
  </p:handoutMasterIdLst>
  <p:sldIdLst>
    <p:sldId id="353" r:id="rId3"/>
    <p:sldId id="352" r:id="rId4"/>
    <p:sldId id="354" r:id="rId5"/>
    <p:sldId id="597" r:id="rId6"/>
    <p:sldId id="355" r:id="rId7"/>
    <p:sldId id="474" r:id="rId8"/>
    <p:sldId id="475" r:id="rId9"/>
    <p:sldId id="476" r:id="rId10"/>
    <p:sldId id="477" r:id="rId11"/>
    <p:sldId id="478" r:id="rId12"/>
    <p:sldId id="479" r:id="rId13"/>
    <p:sldId id="480" r:id="rId14"/>
    <p:sldId id="481" r:id="rId15"/>
    <p:sldId id="482" r:id="rId16"/>
    <p:sldId id="483" r:id="rId17"/>
    <p:sldId id="484" r:id="rId18"/>
    <p:sldId id="485" r:id="rId19"/>
    <p:sldId id="486" r:id="rId20"/>
    <p:sldId id="487" r:id="rId21"/>
    <p:sldId id="488" r:id="rId22"/>
    <p:sldId id="489" r:id="rId23"/>
    <p:sldId id="490" r:id="rId24"/>
    <p:sldId id="491" r:id="rId25"/>
    <p:sldId id="492" r:id="rId26"/>
    <p:sldId id="493" r:id="rId27"/>
    <p:sldId id="494" r:id="rId28"/>
    <p:sldId id="497" r:id="rId29"/>
    <p:sldId id="495" r:id="rId30"/>
    <p:sldId id="496" r:id="rId31"/>
    <p:sldId id="498" r:id="rId32"/>
    <p:sldId id="499" r:id="rId33"/>
    <p:sldId id="500" r:id="rId34"/>
    <p:sldId id="501" r:id="rId35"/>
    <p:sldId id="502" r:id="rId36"/>
    <p:sldId id="541" r:id="rId37"/>
    <p:sldId id="503" r:id="rId38"/>
    <p:sldId id="504" r:id="rId39"/>
    <p:sldId id="505" r:id="rId40"/>
    <p:sldId id="506" r:id="rId41"/>
    <p:sldId id="507" r:id="rId42"/>
    <p:sldId id="508" r:id="rId43"/>
    <p:sldId id="509" r:id="rId44"/>
    <p:sldId id="510" r:id="rId45"/>
    <p:sldId id="511" r:id="rId46"/>
    <p:sldId id="512" r:id="rId47"/>
    <p:sldId id="513" r:id="rId48"/>
    <p:sldId id="542" r:id="rId49"/>
    <p:sldId id="514" r:id="rId50"/>
    <p:sldId id="515" r:id="rId51"/>
    <p:sldId id="516" r:id="rId52"/>
    <p:sldId id="543" r:id="rId53"/>
    <p:sldId id="544" r:id="rId54"/>
    <p:sldId id="517" r:id="rId55"/>
    <p:sldId id="518" r:id="rId56"/>
    <p:sldId id="519" r:id="rId57"/>
    <p:sldId id="520" r:id="rId58"/>
    <p:sldId id="521" r:id="rId59"/>
    <p:sldId id="522" r:id="rId60"/>
    <p:sldId id="523" r:id="rId61"/>
    <p:sldId id="545" r:id="rId62"/>
    <p:sldId id="546" r:id="rId63"/>
    <p:sldId id="525" r:id="rId64"/>
    <p:sldId id="526" r:id="rId65"/>
    <p:sldId id="527" r:id="rId66"/>
    <p:sldId id="547" r:id="rId67"/>
    <p:sldId id="528" r:id="rId68"/>
    <p:sldId id="548" r:id="rId69"/>
    <p:sldId id="529" r:id="rId70"/>
    <p:sldId id="530" r:id="rId71"/>
    <p:sldId id="531" r:id="rId72"/>
    <p:sldId id="549" r:id="rId73"/>
    <p:sldId id="550" r:id="rId74"/>
    <p:sldId id="551" r:id="rId75"/>
    <p:sldId id="552" r:id="rId76"/>
    <p:sldId id="553" r:id="rId77"/>
    <p:sldId id="554" r:id="rId78"/>
    <p:sldId id="555" r:id="rId79"/>
    <p:sldId id="532" r:id="rId80"/>
    <p:sldId id="556" r:id="rId81"/>
    <p:sldId id="557" r:id="rId82"/>
    <p:sldId id="558" r:id="rId83"/>
    <p:sldId id="533" r:id="rId84"/>
    <p:sldId id="559" r:id="rId85"/>
    <p:sldId id="534" r:id="rId86"/>
    <p:sldId id="535" r:id="rId87"/>
    <p:sldId id="560" r:id="rId88"/>
    <p:sldId id="561" r:id="rId89"/>
    <p:sldId id="562" r:id="rId90"/>
    <p:sldId id="563" r:id="rId91"/>
    <p:sldId id="536" r:id="rId92"/>
    <p:sldId id="564" r:id="rId93"/>
    <p:sldId id="565" r:id="rId94"/>
    <p:sldId id="538" r:id="rId95"/>
    <p:sldId id="537" r:id="rId96"/>
    <p:sldId id="566" r:id="rId97"/>
    <p:sldId id="567" r:id="rId98"/>
    <p:sldId id="539" r:id="rId99"/>
    <p:sldId id="568" r:id="rId100"/>
    <p:sldId id="569" r:id="rId101"/>
    <p:sldId id="570" r:id="rId102"/>
    <p:sldId id="598" r:id="rId103"/>
    <p:sldId id="571" r:id="rId104"/>
    <p:sldId id="540" r:id="rId105"/>
    <p:sldId id="572" r:id="rId106"/>
    <p:sldId id="573" r:id="rId107"/>
    <p:sldId id="574" r:id="rId108"/>
    <p:sldId id="575" r:id="rId109"/>
    <p:sldId id="576" r:id="rId110"/>
    <p:sldId id="577" r:id="rId111"/>
    <p:sldId id="578" r:id="rId112"/>
    <p:sldId id="579" r:id="rId113"/>
    <p:sldId id="580" r:id="rId114"/>
    <p:sldId id="581" r:id="rId115"/>
    <p:sldId id="582" r:id="rId116"/>
    <p:sldId id="583" r:id="rId117"/>
    <p:sldId id="584" r:id="rId118"/>
    <p:sldId id="585" r:id="rId119"/>
    <p:sldId id="586" r:id="rId120"/>
    <p:sldId id="587" r:id="rId121"/>
    <p:sldId id="588" r:id="rId122"/>
    <p:sldId id="589" r:id="rId123"/>
    <p:sldId id="590" r:id="rId124"/>
    <p:sldId id="591" r:id="rId125"/>
    <p:sldId id="592" r:id="rId126"/>
    <p:sldId id="593" r:id="rId127"/>
    <p:sldId id="594" r:id="rId128"/>
    <p:sldId id="595" r:id="rId129"/>
    <p:sldId id="596" r:id="rId13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42" userDrawn="1">
          <p15:clr>
            <a:srgbClr val="A4A3A4"/>
          </p15:clr>
        </p15:guide>
        <p15:guide id="2" pos="272" userDrawn="1">
          <p15:clr>
            <a:srgbClr val="A4A3A4"/>
          </p15:clr>
        </p15:guide>
        <p15:guide id="3" orient="horz" pos="981" userDrawn="1">
          <p15:clr>
            <a:srgbClr val="A4A3A4"/>
          </p15:clr>
        </p15:guide>
        <p15:guide id="4" orient="horz" pos="77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7" name="Bhavani, Pushparaj" initials="BP" lastIdx="1" clrIdx="7">
    <p:extLst>
      <p:ext uri="{19B8F6BF-5375-455C-9EA6-DF929625EA0E}">
        <p15:presenceInfo xmlns:p15="http://schemas.microsoft.com/office/powerpoint/2012/main" userId="S-1-5-21-2752970185-40930380-1894245210-3720" providerId="AD"/>
      </p:ext>
    </p:extLst>
  </p:cmAuthor>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 id="6" name="editor" initials="V" lastIdx="1"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9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5673" autoAdjust="0"/>
  </p:normalViewPr>
  <p:slideViewPr>
    <p:cSldViewPr snapToGrid="0" snapToObjects="1">
      <p:cViewPr varScale="1">
        <p:scale>
          <a:sx n="92" d="100"/>
          <a:sy n="92" d="100"/>
        </p:scale>
        <p:origin x="1780" y="56"/>
      </p:cViewPr>
      <p:guideLst>
        <p:guide orient="horz" pos="4042"/>
        <p:guide pos="272"/>
        <p:guide orient="horz" pos="981"/>
        <p:guide orient="horz" pos="777"/>
      </p:guideLst>
    </p:cSldViewPr>
  </p:slideViewPr>
  <p:outlineViewPr>
    <p:cViewPr>
      <p:scale>
        <a:sx n="33" d="100"/>
        <a:sy n="33" d="100"/>
      </p:scale>
      <p:origin x="0" y="-93834"/>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customXml" Target="../customXml/item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presProps" Target="presProps.xml"/><Relationship Id="rId139" Type="http://schemas.openxmlformats.org/officeDocument/2006/relationships/customXml" Target="../customXml/item2.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notesMaster" Target="notesMasters/notesMaster1.xml"/><Relationship Id="rId136"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handoutMaster" Target="handoutMasters/handout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pPr/>
              <a:t>10/20/2024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pPr/>
              <a:t>‹nr.›</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buSzPct val="25000"/>
                <a:buNone/>
              </a:pPr>
              <a:t>‹nr.›</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12653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N A D+ undergoes oxidation–reduction as shown and is freely diffusible. “R” is the adenine dinucleotide portion of N A D+; H is hydrogen (consisting of H+ + 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N A D positive is made up of an A D P molecule where the second phosphate is attached to a ribose sugar molecule which is attached to nicotinamide. The Nicotinamide is made up a hexagonal ring with three double bonds and a nitrogen in it and a tail made of C attached to N H 2, the C is also double bonded to an O. When 2 H positive and 2 e negative attach to N A D positive that leads to the reduced form N A D H with an additional H attaching to the ring.</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37331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A schematic example of redox reactions in which two different enzymes are linked by their requirement for either N A D+ or N A D H. One enzyme reduces N A D+ in its reaction while the other enzyme oxidizes N A D H in its reaction.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Enzyme 1 has an N A D positive binding side and an active site. Enzyme 1 reacts with an electron donor and oxidized form of coenzyme, N A D positive. The circle of N A D positive is changed into a square to demonstrate the change into N A D H. N A D H and the product are released from enzyme 1. Enzyme 2 has a N A D H binding site and an active site. Enzyme 2 reacts with electron acceptor and reduced form of coenzyme, N A D H. Once the reaction takes place in the enzyme substrate complex the product and N A D positive are released. </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48533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For the reaction in which acetate is oxidized completely to C O 2. C H 3 C O </a:t>
            </a:r>
            <a:r>
              <a:rPr lang="en-US" sz="1200" b="0" i="0" u="none" strike="noStrike" kern="1200" cap="none" dirty="0" err="1">
                <a:solidFill>
                  <a:schemeClr val="dk1"/>
                </a:solidFill>
                <a:effectLst/>
                <a:latin typeface="Arial"/>
                <a:ea typeface="Arial"/>
                <a:cs typeface="Arial"/>
                <a:sym typeface="Arial"/>
              </a:rPr>
              <a:t>O</a:t>
            </a:r>
            <a:r>
              <a:rPr lang="en-US" sz="1200" b="0" i="0" u="none" strike="noStrike" kern="1200" cap="none" dirty="0">
                <a:solidFill>
                  <a:schemeClr val="dk1"/>
                </a:solidFill>
                <a:effectLst/>
                <a:latin typeface="Arial"/>
                <a:ea typeface="Arial"/>
                <a:cs typeface="Arial"/>
                <a:sym typeface="Arial"/>
              </a:rPr>
              <a:t> negative + H positive + 2 O 2 yields 2 C O 2 + 2 H 2 O. Calculation from G sub f values. delta G super 0 prime = G sub f, products, minus G sub f, reactants. = G sub f, 2 C O 2 + 2 H 2 O, minus G sub f, C H 3 C O </a:t>
            </a:r>
            <a:r>
              <a:rPr lang="en-US" sz="1200" b="0" i="0" u="none" strike="noStrike" kern="1200" cap="none" dirty="0" err="1">
                <a:solidFill>
                  <a:schemeClr val="dk1"/>
                </a:solidFill>
                <a:effectLst/>
                <a:latin typeface="Arial"/>
                <a:ea typeface="Arial"/>
                <a:cs typeface="Arial"/>
                <a:sym typeface="Arial"/>
              </a:rPr>
              <a:t>O</a:t>
            </a:r>
            <a:r>
              <a:rPr lang="en-US" sz="1200" b="0" i="0" u="none" strike="noStrike" kern="1200" cap="none" dirty="0">
                <a:solidFill>
                  <a:schemeClr val="dk1"/>
                </a:solidFill>
                <a:effectLst/>
                <a:latin typeface="Arial"/>
                <a:ea typeface="Arial"/>
                <a:cs typeface="Arial"/>
                <a:sym typeface="Arial"/>
              </a:rPr>
              <a:t> negative, + H positive, + 2 O 2. = negative 852 kilojoules over reaction. Calculation from the Nernst equation. delta G super 0 prime = negative n F delta E sub 0 prime = negative 8, times 96.5, times 1.1 = negative 849 kilojoules over reaction.</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26670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Free energy of formation, G sub f super 0, kilojoules over moles, for some common substances as follows. Sugars. Fructose, negative 951.4, Glucose, negative 917.2, Lactose, negative 1515.2, Ribose, negative 369.4, Sucrose, negative 757.3. Organic and fatty acids. Acetate, negative 369.4, Benzoate, negative 245.6, Butyrate, negative 352.6, </a:t>
            </a:r>
            <a:r>
              <a:rPr lang="en-US" sz="1200" b="0" i="0" u="none" strike="noStrike" kern="1200" cap="none" dirty="0" err="1">
                <a:solidFill>
                  <a:schemeClr val="dk1"/>
                </a:solidFill>
                <a:effectLst/>
                <a:latin typeface="Arial"/>
                <a:ea typeface="Arial"/>
                <a:cs typeface="Arial"/>
                <a:sym typeface="Arial"/>
              </a:rPr>
              <a:t>Caproate</a:t>
            </a:r>
            <a:r>
              <a:rPr lang="en-US" sz="1200" b="0" i="0" u="none" strike="noStrike" kern="1200" cap="none" dirty="0">
                <a:solidFill>
                  <a:schemeClr val="dk1"/>
                </a:solidFill>
                <a:effectLst/>
                <a:latin typeface="Arial"/>
                <a:ea typeface="Arial"/>
                <a:cs typeface="Arial"/>
                <a:sym typeface="Arial"/>
              </a:rPr>
              <a:t>, negative 335.9, Citrate, negative 1168.3, </a:t>
            </a:r>
            <a:r>
              <a:rPr lang="en-US" sz="1200" b="0" i="0" u="none" strike="noStrike" kern="1200" cap="none" dirty="0" err="1">
                <a:solidFill>
                  <a:schemeClr val="dk1"/>
                </a:solidFill>
                <a:effectLst/>
                <a:latin typeface="Arial"/>
                <a:ea typeface="Arial"/>
                <a:cs typeface="Arial"/>
                <a:sym typeface="Arial"/>
              </a:rPr>
              <a:t>Formate</a:t>
            </a:r>
            <a:r>
              <a:rPr lang="en-US" sz="1200" b="0" i="0" u="none" strike="noStrike" kern="1200" cap="none" dirty="0">
                <a:solidFill>
                  <a:schemeClr val="dk1"/>
                </a:solidFill>
                <a:effectLst/>
                <a:latin typeface="Arial"/>
                <a:ea typeface="Arial"/>
                <a:cs typeface="Arial"/>
                <a:sym typeface="Arial"/>
              </a:rPr>
              <a:t>, negative 351.1, Fumarate, negative 604.2, </a:t>
            </a:r>
            <a:r>
              <a:rPr lang="en-US" sz="1200" b="0" i="0" u="none" strike="noStrike" kern="1200" cap="none" dirty="0" err="1">
                <a:solidFill>
                  <a:schemeClr val="dk1"/>
                </a:solidFill>
                <a:effectLst/>
                <a:latin typeface="Arial"/>
                <a:ea typeface="Arial"/>
                <a:cs typeface="Arial"/>
                <a:sym typeface="Arial"/>
              </a:rPr>
              <a:t>Glyoxylate</a:t>
            </a:r>
            <a:r>
              <a:rPr lang="en-US" sz="1200" b="0" i="0" u="none" strike="noStrike" kern="1200" cap="none" dirty="0">
                <a:solidFill>
                  <a:schemeClr val="dk1"/>
                </a:solidFill>
                <a:effectLst/>
                <a:latin typeface="Arial"/>
                <a:ea typeface="Arial"/>
                <a:cs typeface="Arial"/>
                <a:sym typeface="Arial"/>
              </a:rPr>
              <a:t>, negative 468.6, </a:t>
            </a:r>
            <a:r>
              <a:rPr lang="en-US" sz="1200" b="0" i="0" u="none" strike="noStrike" kern="1200" cap="none" dirty="0" err="1">
                <a:solidFill>
                  <a:schemeClr val="dk1"/>
                </a:solidFill>
                <a:effectLst/>
                <a:latin typeface="Arial"/>
                <a:ea typeface="Arial"/>
                <a:cs typeface="Arial"/>
                <a:sym typeface="Arial"/>
              </a:rPr>
              <a:t>Ketoglutarate</a:t>
            </a:r>
            <a:r>
              <a:rPr lang="en-US" sz="1200" b="0" i="0" u="none" strike="noStrike" kern="1200" cap="none" dirty="0">
                <a:solidFill>
                  <a:schemeClr val="dk1"/>
                </a:solidFill>
                <a:effectLst/>
                <a:latin typeface="Arial"/>
                <a:ea typeface="Arial"/>
                <a:cs typeface="Arial"/>
                <a:sym typeface="Arial"/>
              </a:rPr>
              <a:t>, negative 797.5, Lactate, negative 517.8, Malate, negative 845.1, Propionate, negative 361.1, Pyruvate, negative 474.6, Succinate, negative 690.2, </a:t>
            </a:r>
            <a:r>
              <a:rPr lang="en-US" sz="1200" b="0" i="0" u="none" strike="noStrike" kern="1200" cap="none" dirty="0" err="1">
                <a:solidFill>
                  <a:schemeClr val="dk1"/>
                </a:solidFill>
                <a:effectLst/>
                <a:latin typeface="Arial"/>
                <a:ea typeface="Arial"/>
                <a:cs typeface="Arial"/>
                <a:sym typeface="Arial"/>
              </a:rPr>
              <a:t>Valerate</a:t>
            </a:r>
            <a:r>
              <a:rPr lang="en-US" sz="1200" b="0" i="0" u="none" strike="noStrike" kern="1200" cap="none" dirty="0">
                <a:solidFill>
                  <a:schemeClr val="dk1"/>
                </a:solidFill>
                <a:effectLst/>
                <a:latin typeface="Arial"/>
                <a:ea typeface="Arial"/>
                <a:cs typeface="Arial"/>
                <a:sym typeface="Arial"/>
              </a:rPr>
              <a:t>, negative 344.3. Amino acids and alcohols. Alanine, negative 371.5, Aspartate, negative 700.4, n Butanol, negative 171.8, Ethanol, negative 181.7, Glutamate, negative 699.6, Glutamine, negative 529.7, Glycerol, negative 488.5, Mannitol, negative 942.6, Methanol, negative 175.4, n Propanol, negative 175.8. Gases and inorganic compounds. O 2, N 2, H 2, S super 0, F e super 0. 0, C H 4, negative 50.8, C O 2, negative 394.4. C O, negative 137.4, H 2 O, negative 237.2. H positive, negative 39.8. O H minus, negative 198.7, N 2 O, plus 104.2. N O, plus 86.6, N O 2 , negative 37.2. N O 3 negative, negative 111.3, N H 3, negative 26.57. N H 4 plus, negative 79.4, H 2 S, negative 27.87. H S negative, plus 12.1, S O 4 negative 2, negative 744.6. S 2 O 3 negative 2, negative 513.4, F e positive 2 , negative 78.8. F e positive 3 , negative 4.6. F e S, negative 100.4.</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55835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The example is the oxidation of propionate to H2 and C O 2 (as shown at the top of the figure, with C O 2 written as H C O 3 − [bicarbonate] because this is the form in which it naturally occurs in solution at neutral p H). This reaction is endergonic under standard conditions (</a:t>
            </a:r>
            <a:r>
              <a:rPr lang="el-GR" sz="1200" dirty="0">
                <a:solidFill>
                  <a:schemeClr val="tx2"/>
                </a:solidFill>
              </a:rPr>
              <a:t>Δ</a:t>
            </a:r>
            <a:r>
              <a:rPr lang="en-IN" sz="100" dirty="0">
                <a:solidFill>
                  <a:schemeClr val="tx2"/>
                </a:solidFill>
              </a:rPr>
              <a:t> </a:t>
            </a:r>
            <a:r>
              <a:rPr lang="en-US" sz="1200" i="1" dirty="0">
                <a:solidFill>
                  <a:schemeClr val="tx2"/>
                </a:solidFill>
              </a:rPr>
              <a:t>G</a:t>
            </a:r>
            <a:r>
              <a:rPr lang="en-US" sz="1200" b="0" i="0" u="none" strike="noStrike" kern="1200" cap="none" baseline="30000" dirty="0">
                <a:solidFill>
                  <a:schemeClr val="dk1"/>
                </a:solidFill>
                <a:effectLst/>
                <a:latin typeface="Arial"/>
                <a:ea typeface="Arial"/>
                <a:cs typeface="Arial"/>
                <a:sym typeface="Arial"/>
              </a:rPr>
              <a:t>0</a:t>
            </a:r>
            <a:r>
              <a:rPr lang="en-US" dirty="0">
                <a:solidFill>
                  <a:schemeClr val="tx1"/>
                </a:solidFill>
              </a:rPr>
              <a:t>′</a:t>
            </a:r>
            <a:r>
              <a:rPr lang="en-US" sz="1200" b="0" i="0" u="none" strike="noStrike" kern="1200" cap="none" dirty="0">
                <a:solidFill>
                  <a:schemeClr val="dk1"/>
                </a:solidFill>
                <a:effectLst/>
                <a:latin typeface="Arial"/>
                <a:ea typeface="Arial"/>
                <a:cs typeface="Arial"/>
                <a:sym typeface="Arial"/>
              </a:rPr>
              <a:t> = +304 k J/mol) but can be exergonic under natural conditions in an environment where the H2 produced in the reaction is quickly consumed by other microbes. The </a:t>
            </a:r>
            <a:r>
              <a:rPr lang="el-GR" sz="1200" dirty="0">
                <a:solidFill>
                  <a:schemeClr val="tx2"/>
                </a:solidFill>
              </a:rPr>
              <a:t>Δ</a:t>
            </a:r>
            <a:r>
              <a:rPr lang="en-IN" sz="100" dirty="0">
                <a:solidFill>
                  <a:schemeClr val="tx2"/>
                </a:solidFill>
              </a:rPr>
              <a:t> </a:t>
            </a:r>
            <a:r>
              <a:rPr lang="en-US" sz="1200" i="1" dirty="0">
                <a:solidFill>
                  <a:schemeClr val="tx2"/>
                </a:solidFill>
              </a:rPr>
              <a:t>G</a:t>
            </a:r>
            <a:r>
              <a:rPr lang="en-US" sz="1200" b="0" i="0" u="none" strike="noStrike" kern="1200" cap="none" dirty="0">
                <a:solidFill>
                  <a:schemeClr val="dk1"/>
                </a:solidFill>
                <a:effectLst/>
                <a:latin typeface="Arial"/>
                <a:ea typeface="Arial"/>
                <a:cs typeface="Arial"/>
                <a:sym typeface="Arial"/>
              </a:rPr>
              <a:t> was calculated at different concentrations of reactants (propionate) and products (H2).</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A plot representing 1 micrometer propionate rises diagonally from (negative 9, negative 65) to (negative 5, 90).  A plot for 100 nanometers propionate rises diagonally from (negative 9, negative 100) to (negative 5, 60). The graph shows that there is a greater free energy yield, lower change in G, as reactant concentration increases. There is greater free energy yield as product concentration decreases. All values estimated.</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98163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a:ea typeface="Arial"/>
                <a:cs typeface="Arial"/>
                <a:sym typeface="Arial"/>
              </a:rPr>
              <a:t>The range in free energy of hydrolysis values for the phosphate or sulfur bonds highlighted in the compounds is listed in the table. The “R” group of acetyl-C o A is a 3</a:t>
            </a:r>
            <a:r>
              <a:rPr lang="en-US" dirty="0">
                <a:solidFill>
                  <a:schemeClr val="tx1"/>
                </a:solidFill>
              </a:rPr>
              <a:t>′</a:t>
            </a:r>
            <a:r>
              <a:rPr lang="en-US" sz="1200" b="0" i="0" u="none" strike="noStrike" kern="1200" cap="none" dirty="0">
                <a:solidFill>
                  <a:schemeClr val="dk1"/>
                </a:solidFill>
                <a:effectLst/>
                <a:latin typeface="Arial"/>
                <a:ea typeface="Arial"/>
                <a:cs typeface="Arial"/>
                <a:sym typeface="Arial"/>
              </a:rPr>
              <a:t>-phospho A D P group.</a:t>
            </a:r>
          </a:p>
          <a:p>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A table of the energy in important microbial metabolism molecules. </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A table has 8 rows and 3 columns. The columns have the following headings from left to right. Compound, G super 0 prime kilojoules per mole, energy above or below 30 kilo joules, . The row entries are as follows. Row 1. Compound, Phosphoenolpyruvate. G super 0 prime kilojoules per mole, negative 51.6. energy above or below 30 kilo joules, above. Row 2. Compound, 1, 3 </a:t>
            </a:r>
            <a:r>
              <a:rPr lang="en-US" sz="1200" b="0" i="0" u="none" strike="noStrike" kern="1200" cap="none" dirty="0" err="1">
                <a:solidFill>
                  <a:schemeClr val="dk1"/>
                </a:solidFill>
                <a:effectLst/>
                <a:latin typeface="Arial"/>
                <a:ea typeface="Arial"/>
                <a:cs typeface="Arial"/>
                <a:sym typeface="Arial"/>
              </a:rPr>
              <a:t>Bisphosphoglycerate</a:t>
            </a:r>
            <a:r>
              <a:rPr lang="en-US" sz="1200" b="0" i="0" u="none" strike="noStrike" kern="1200" cap="none" dirty="0">
                <a:solidFill>
                  <a:schemeClr val="dk1"/>
                </a:solidFill>
                <a:effectLst/>
                <a:latin typeface="Arial"/>
                <a:ea typeface="Arial"/>
                <a:cs typeface="Arial"/>
                <a:sym typeface="Arial"/>
              </a:rPr>
              <a:t>. G super 0 prime kilojoules per mole, negative 52.0. energy above or below 30 kilo joules, above. Row 3. Compound, Acetyl phosphate. G super 0 prime kilojoules per mole, negative 44.8. energy above or below 30 kilo joules, above. Row 4. Compound, A T P. G super 0 prime kilojoules per mole, negative 31.8. energy above or below 30 kilo joules, above. Row 5. Compound, A D P. G super 0 prime kilojoules per mole, negative 31.8. energy above or below 30 kilo joules, above. Row 6. Compound, Acetyl Co A. G super 0 prime kilojoules per mole, negative 35.7. energy above or below 30 kilo joules, above. Row 7. Compound, A M P. G super 0 prime kilojoules per mole, negative 14.2. energy above or below 30 kilo joules, below. Row 8. Compound, Glucose 6 phosphate. G super 0 prime kilojoules per mole, negative 13.8. energy above or below 30 kilo joules, below.</a:t>
            </a:r>
          </a:p>
          <a:p>
            <a:r>
              <a:rPr lang="en-US" sz="1200" b="0" i="0" u="none" strike="noStrike" kern="1200" cap="none" dirty="0">
                <a:solidFill>
                  <a:schemeClr val="dk1"/>
                </a:solidFill>
                <a:effectLst/>
                <a:latin typeface="Arial"/>
                <a:ea typeface="Arial"/>
                <a:cs typeface="Arial"/>
                <a:sym typeface="Arial"/>
              </a:rPr>
              <a:t>Phosphoenolpyruvate has an energy rich anhydride bond. Adenosine triphosphate otherwise known as A T P has two energy rich anhydride bonds and an ester bond. Acetyl Co A has an energy rich thioester bond. Acetyl phosphate has an energy rich anhydride bond. Glucose 6 phosphate has an energy rich ester bond.</a:t>
            </a:r>
          </a:p>
          <a:p>
            <a:endParaRPr lang="en-US"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56498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Even chemical reactions that release energy may not proceed spontaneously if not activated. Once the reactants are activated, the reaction proceeds spontaneously. Catalysts such as enzymes lower the required activation energy.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The graph begins at the energy level of substrates A and B and increases until the reaction takes place and then drops down to the energy level of Products C and D. The difference between the products and substrate energy is noted with delta G super 0 prime = G sub f super 0 left parenthesis C + D right parenthesis minus G sub f super 0 left parenthesis A + B right parenthesis. With no enzyme the increase over the substrate energy level is large with an enzyme it is small.</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35053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a:ea typeface="Arial"/>
                <a:cs typeface="Arial"/>
                <a:sym typeface="Arial"/>
              </a:rPr>
              <a:t>The enzyme depicted here, lysozyme, catalyzes the cleavage of the </a:t>
            </a:r>
            <a:r>
              <a:rPr lang="el-GR" sz="1200" b="0" i="0" u="none" strike="noStrike" kern="1200" cap="none" dirty="0">
                <a:solidFill>
                  <a:schemeClr val="dk1"/>
                </a:solidFill>
                <a:effectLst/>
                <a:latin typeface="Arial"/>
                <a:ea typeface="Arial"/>
                <a:cs typeface="Arial"/>
                <a:sym typeface="Arial"/>
              </a:rPr>
              <a:t>β</a:t>
            </a:r>
            <a:r>
              <a:rPr lang="en-US" sz="1200" b="0" i="0" u="none" strike="noStrike" kern="1200" cap="none" dirty="0">
                <a:solidFill>
                  <a:schemeClr val="dk1"/>
                </a:solidFill>
                <a:effectLst/>
                <a:latin typeface="Arial"/>
                <a:ea typeface="Arial"/>
                <a:cs typeface="Arial"/>
                <a:sym typeface="Arial"/>
              </a:rPr>
              <a:t>-1,4-glycosidic bond in the polysaccharide backbone of peptidoglycan (◀ Section 2.3). Following substrate binding in the enzyme’s active site, strain is placed on the bond, and this favors breakage. Space-filling model of lysozyme courtesy of Richard </a:t>
            </a:r>
            <a:r>
              <a:rPr lang="en-US" sz="1200" b="0" i="0" u="none" strike="noStrike" kern="1200" cap="none" dirty="0" err="1">
                <a:solidFill>
                  <a:schemeClr val="dk1"/>
                </a:solidFill>
                <a:effectLst/>
                <a:latin typeface="Arial"/>
                <a:ea typeface="Arial"/>
                <a:cs typeface="Arial"/>
                <a:sym typeface="Arial"/>
              </a:rPr>
              <a:t>Feldmann</a:t>
            </a:r>
            <a:r>
              <a:rPr lang="en-US" sz="1200" b="0" i="0" u="none" strike="noStrike" kern="1200" cap="none" dirty="0">
                <a:solidFill>
                  <a:schemeClr val="dk1"/>
                </a:solidFill>
                <a:effectLst/>
                <a:latin typeface="Arial"/>
                <a:ea typeface="Arial"/>
                <a:cs typeface="Arial"/>
                <a:sym typeface="Arial"/>
              </a:rPr>
              <a:t>.</a:t>
            </a:r>
          </a:p>
          <a:p>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A substrate is bound to enzyme active site like a key into a lock. An enzyme substrate complex is formed. A strain is placed on bond. The products are released. The enzyme is ready to bend in a new catalytic cycle.</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05106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a:ea typeface="Arial"/>
                <a:cs typeface="Arial"/>
                <a:sym typeface="Arial"/>
              </a:rPr>
              <a:t>The sequence of reactions in the catabolism of glucose to pyruvate. Glycolysis results in the formation of 2 each of pyruvate, A T P, and N A D H per glucose molecule.</a:t>
            </a:r>
          </a:p>
          <a:p>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A stepwise path of glycolysis going through stage 1, stage 2, and stage 3. A list of glycolytic intermediates and enzymes. The intermediates are as follows, Glucose 6 P, Fructose 6 P, Fructose 1, 6 P, Dihydroxyacetone P, Glyceraldehyde 3 P, 1, 3 </a:t>
            </a:r>
            <a:r>
              <a:rPr lang="en-US" sz="1200" b="0" i="0" u="none" strike="noStrike" kern="1200" cap="none" dirty="0" err="1">
                <a:solidFill>
                  <a:schemeClr val="dk1"/>
                </a:solidFill>
                <a:effectLst/>
                <a:latin typeface="Arial"/>
                <a:ea typeface="Arial"/>
                <a:cs typeface="Arial"/>
                <a:sym typeface="Arial"/>
              </a:rPr>
              <a:t>Bisphosphoglycerate</a:t>
            </a:r>
            <a:r>
              <a:rPr lang="en-US" sz="1200" b="0" i="0" u="none" strike="noStrike" kern="1200" cap="none" dirty="0">
                <a:solidFill>
                  <a:schemeClr val="dk1"/>
                </a:solidFill>
                <a:effectLst/>
                <a:latin typeface="Arial"/>
                <a:ea typeface="Arial"/>
                <a:cs typeface="Arial"/>
                <a:sym typeface="Arial"/>
              </a:rPr>
              <a:t>, 3 P </a:t>
            </a:r>
            <a:r>
              <a:rPr lang="en-US" sz="1200" b="0" i="0" u="none" strike="noStrike" kern="1200" cap="none" dirty="0" err="1">
                <a:solidFill>
                  <a:schemeClr val="dk1"/>
                </a:solidFill>
                <a:effectLst/>
                <a:latin typeface="Arial"/>
                <a:ea typeface="Arial"/>
                <a:cs typeface="Arial"/>
                <a:sym typeface="Arial"/>
              </a:rPr>
              <a:t>Glycerate</a:t>
            </a:r>
            <a:r>
              <a:rPr lang="en-US" sz="1200" b="0" i="0" u="none" strike="noStrike" kern="1200" cap="none" dirty="0">
                <a:solidFill>
                  <a:schemeClr val="dk1"/>
                </a:solidFill>
                <a:effectLst/>
                <a:latin typeface="Arial"/>
                <a:ea typeface="Arial"/>
                <a:cs typeface="Arial"/>
                <a:sym typeface="Arial"/>
              </a:rPr>
              <a:t>, 2 P </a:t>
            </a:r>
            <a:r>
              <a:rPr lang="en-US" sz="1200" b="0" i="0" u="none" strike="noStrike" kern="1200" cap="none" dirty="0" err="1">
                <a:solidFill>
                  <a:schemeClr val="dk1"/>
                </a:solidFill>
                <a:effectLst/>
                <a:latin typeface="Arial"/>
                <a:ea typeface="Arial"/>
                <a:cs typeface="Arial"/>
                <a:sym typeface="Arial"/>
              </a:rPr>
              <a:t>Glycerate</a:t>
            </a:r>
            <a:r>
              <a:rPr lang="en-US" sz="1200" b="0" i="0" u="none" strike="noStrike" kern="1200" cap="none" dirty="0">
                <a:solidFill>
                  <a:schemeClr val="dk1"/>
                </a:solidFill>
                <a:effectLst/>
                <a:latin typeface="Arial"/>
                <a:ea typeface="Arial"/>
                <a:cs typeface="Arial"/>
                <a:sym typeface="Arial"/>
              </a:rPr>
              <a:t>, Phosphoenolpyruvate. The enzymes are as follows, Hexokinase, Isomerase, Phosphofructokinase, Aldolase, </a:t>
            </a:r>
            <a:r>
              <a:rPr lang="en-US" sz="1200" b="0" i="0" u="none" strike="noStrike" kern="1200" cap="none" dirty="0" err="1">
                <a:solidFill>
                  <a:schemeClr val="dk1"/>
                </a:solidFill>
                <a:effectLst/>
                <a:latin typeface="Arial"/>
                <a:ea typeface="Arial"/>
                <a:cs typeface="Arial"/>
                <a:sym typeface="Arial"/>
              </a:rPr>
              <a:t>Triosephosphate</a:t>
            </a:r>
            <a:r>
              <a:rPr lang="en-US" sz="1200" b="0" i="0" u="none" strike="noStrike" kern="1200" cap="none" dirty="0">
                <a:solidFill>
                  <a:schemeClr val="dk1"/>
                </a:solidFill>
                <a:effectLst/>
                <a:latin typeface="Arial"/>
                <a:ea typeface="Arial"/>
                <a:cs typeface="Arial"/>
                <a:sym typeface="Arial"/>
              </a:rPr>
              <a:t> isomerase, Glyceraldehyde 3 P dehydrogenase, </a:t>
            </a:r>
            <a:r>
              <a:rPr lang="en-US" sz="1200" b="0" i="0" u="none" strike="noStrike" kern="1200" cap="none" dirty="0" err="1">
                <a:solidFill>
                  <a:schemeClr val="dk1"/>
                </a:solidFill>
                <a:effectLst/>
                <a:latin typeface="Arial"/>
                <a:ea typeface="Arial"/>
                <a:cs typeface="Arial"/>
                <a:sym typeface="Arial"/>
              </a:rPr>
              <a:t>Phosphoglycerokinase</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Phosphoglyceromutase</a:t>
            </a:r>
            <a:r>
              <a:rPr lang="en-US" sz="1200" b="0" i="0" u="none" strike="noStrike" kern="1200" cap="none" dirty="0">
                <a:solidFill>
                  <a:schemeClr val="dk1"/>
                </a:solidFill>
                <a:effectLst/>
                <a:latin typeface="Arial"/>
                <a:ea typeface="Arial"/>
                <a:cs typeface="Arial"/>
                <a:sym typeface="Arial"/>
              </a:rPr>
              <a:t>, Enolase, Pyruvate kinase, Lactate dehydrogenase, Pyruvate decarboxylase, Alcohol dehydrogenase. An energetics table is below the steps. </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A table has 2 rows and 4 columns. The columns have the following headings from left to right. Organism, Fermentation, Energy conserved, Efficiency. The row entries are as follows. Row 1. Organism, Yeast. Fermentation, Glucose yields 2 ethanol + 2 C O 2. Energy conserved, negative 239. Efficiency, 0.27. Row 2. Organism, Lactic acid bacteria. Fermentation, Glucose yields 2 lactate. Energy conserved, negative 196. Efficiency, 0.33.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87319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a:ea typeface="Arial"/>
                <a:cs typeface="Arial"/>
                <a:sym typeface="Arial"/>
              </a:rPr>
              <a:t>The citric acid cycle begins when the two-carbon compound acetyl-C o A (derived from pyruvate) condenses with the four-carbon compound oxaloacetate to form the six-carbon compound citrate. Through a series of oxidations and transformations, citrate is converted to two C O2 and the acetyl acceptor molecule, oxaloacetate. For every pyruvate that enters the cycle, 3 C O2, 1 A T P, 4 N A D H, and 1 F A D H2 are produced.</a:t>
            </a:r>
          </a:p>
          <a:p>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The citric acid cycle or C A C begins when the two carbon compound acetyl Co A condenses with the four carbon compound oxaloacetate to form the six carbon compound citrate. Through a series of oxidations and transformations, citrate is ultimately converted back to the four carbon compound oxaloacetate, which then begins another cycle with addition of the next molecule of acetyl Co A. Two redox reactions occur but no C O 2 is released from succinate to oxaloacetate. Oxaloacetate can be made from C 3 compounds by the addition of C O 2. The energetics table is below. </a:t>
            </a:r>
            <a:endParaRPr lang="en-IN"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A table has 7 rows and 2 columns. The columns have the following headings from left to right. step, equations and products. The row entries are as follows. Row 1. step, </a:t>
            </a:r>
            <a:r>
              <a:rPr lang="en-US" sz="1200" b="0" i="0" u="none" strike="noStrike" kern="1200" cap="none" dirty="0" err="1">
                <a:solidFill>
                  <a:schemeClr val="dk1"/>
                </a:solidFill>
                <a:effectLst/>
                <a:latin typeface="Arial"/>
                <a:ea typeface="Arial"/>
                <a:cs typeface="Arial"/>
                <a:sym typeface="Arial"/>
              </a:rPr>
              <a:t>Glycolosis</a:t>
            </a:r>
            <a:r>
              <a:rPr lang="en-US" sz="1200" b="0" i="0" u="none" strike="noStrike" kern="1200" cap="none" dirty="0">
                <a:solidFill>
                  <a:schemeClr val="dk1"/>
                </a:solidFill>
                <a:effectLst/>
                <a:latin typeface="Arial"/>
                <a:ea typeface="Arial"/>
                <a:cs typeface="Arial"/>
                <a:sym typeface="Arial"/>
              </a:rPr>
              <a:t>. equations and products, glucose + 2 N A D positive yields 2 pyruvate which goes on to C A C + A T P + 2 N A D H goes on to Complex 1. Row 2. step, substrate level phosphorylation in </a:t>
            </a:r>
            <a:r>
              <a:rPr lang="en-US" sz="1200" b="0" i="0" u="none" strike="noStrike" kern="1200" cap="none" dirty="0" err="1">
                <a:solidFill>
                  <a:schemeClr val="dk1"/>
                </a:solidFill>
                <a:effectLst/>
                <a:latin typeface="Arial"/>
                <a:ea typeface="Arial"/>
                <a:cs typeface="Arial"/>
                <a:sym typeface="Arial"/>
              </a:rPr>
              <a:t>glycolosis</a:t>
            </a:r>
            <a:r>
              <a:rPr lang="en-US" sz="1200" b="0" i="0" u="none" strike="noStrike" kern="1200" cap="none" dirty="0">
                <a:solidFill>
                  <a:schemeClr val="dk1"/>
                </a:solidFill>
                <a:effectLst/>
                <a:latin typeface="Arial"/>
                <a:ea typeface="Arial"/>
                <a:cs typeface="Arial"/>
                <a:sym typeface="Arial"/>
              </a:rPr>
              <a:t>. equations and products, 2 A D P + P sub </a:t>
            </a:r>
            <a:r>
              <a:rPr lang="en-US" sz="1200" b="0" i="0" u="none" strike="noStrike" kern="1200" cap="none" dirty="0" err="1">
                <a:solidFill>
                  <a:schemeClr val="dk1"/>
                </a:solidFill>
                <a:effectLst/>
                <a:latin typeface="Arial"/>
                <a:ea typeface="Arial"/>
                <a:cs typeface="Arial"/>
                <a:sym typeface="Arial"/>
              </a:rPr>
              <a:t>i</a:t>
            </a:r>
            <a:r>
              <a:rPr lang="en-US" sz="1200" b="0" i="0" u="none" strike="noStrike" kern="1200" cap="none" dirty="0">
                <a:solidFill>
                  <a:schemeClr val="dk1"/>
                </a:solidFill>
                <a:effectLst/>
                <a:latin typeface="Arial"/>
                <a:ea typeface="Arial"/>
                <a:cs typeface="Arial"/>
                <a:sym typeface="Arial"/>
              </a:rPr>
              <a:t> yields 2 A T P. Row 3. step, oxidative phosphorylation in </a:t>
            </a:r>
            <a:r>
              <a:rPr lang="en-US" sz="1200" b="0" i="0" u="none" strike="noStrike" kern="1200" cap="none" dirty="0" err="1">
                <a:solidFill>
                  <a:schemeClr val="dk1"/>
                </a:solidFill>
                <a:effectLst/>
                <a:latin typeface="Arial"/>
                <a:ea typeface="Arial"/>
                <a:cs typeface="Arial"/>
                <a:sym typeface="Arial"/>
              </a:rPr>
              <a:t>glycolosis</a:t>
            </a:r>
            <a:r>
              <a:rPr lang="en-US" sz="1200" b="0" i="0" u="none" strike="noStrike" kern="1200" cap="none" dirty="0">
                <a:solidFill>
                  <a:schemeClr val="dk1"/>
                </a:solidFill>
                <a:effectLst/>
                <a:latin typeface="Arial"/>
                <a:ea typeface="Arial"/>
                <a:cs typeface="Arial"/>
                <a:sym typeface="Arial"/>
              </a:rPr>
              <a:t>. equations and products, 2 N A D H yields 6 A T P. Row 4. step, C A C. equations and products, 2 Pyruvate + 8 N A D positive + 2 G D P + 2 F A D yields 6 C O 2 + 8 N A D H which goes to complex 1 + 2 F A D H 2 which goes to complex 2 + 2 G T P which is similar to A T P. Row 5. step, Substrate level phosphorylation in C A C. equations and products, 2 G D P + p sub </a:t>
            </a:r>
            <a:r>
              <a:rPr lang="en-US" sz="1200" b="0" i="0" u="none" strike="noStrike" kern="1200" cap="none" dirty="0" err="1">
                <a:solidFill>
                  <a:schemeClr val="dk1"/>
                </a:solidFill>
                <a:effectLst/>
                <a:latin typeface="Arial"/>
                <a:ea typeface="Arial"/>
                <a:cs typeface="Arial"/>
                <a:sym typeface="Arial"/>
              </a:rPr>
              <a:t>i</a:t>
            </a:r>
            <a:r>
              <a:rPr lang="en-US" sz="1200" b="0" i="0" u="none" strike="noStrike" kern="1200" cap="none" dirty="0">
                <a:solidFill>
                  <a:schemeClr val="dk1"/>
                </a:solidFill>
                <a:effectLst/>
                <a:latin typeface="Arial"/>
                <a:ea typeface="Arial"/>
                <a:cs typeface="Arial"/>
                <a:sym typeface="Arial"/>
              </a:rPr>
              <a:t> yields 2 G T P which is similar to A T P. Row 6. step, oxidative phosphorylation in C A C. equations and products, 8 N A D H yields 24 A T P and 2 F A D H 2 yields 4 A T P. Row 7. step, Total of </a:t>
            </a:r>
            <a:r>
              <a:rPr lang="en-US" sz="1200" b="0" i="0" u="none" strike="noStrike" kern="1200" cap="none" dirty="0" err="1">
                <a:solidFill>
                  <a:schemeClr val="dk1"/>
                </a:solidFill>
                <a:effectLst/>
                <a:latin typeface="Arial"/>
                <a:ea typeface="Arial"/>
                <a:cs typeface="Arial"/>
                <a:sym typeface="Arial"/>
              </a:rPr>
              <a:t>glycolosis</a:t>
            </a:r>
            <a:r>
              <a:rPr lang="en-US" sz="1200" b="0" i="0" u="none" strike="noStrike" kern="1200" cap="none" dirty="0">
                <a:solidFill>
                  <a:schemeClr val="dk1"/>
                </a:solidFill>
                <a:effectLst/>
                <a:latin typeface="Arial"/>
                <a:ea typeface="Arial"/>
                <a:cs typeface="Arial"/>
                <a:sym typeface="Arial"/>
              </a:rPr>
              <a:t> and C A C. equations and products, Glucose yields 6 C O 2 + 6 H 2 O yields 38 A T P.</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25277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21310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These reactions occur in conjunction with the citric acid cycle when cells grow on two-carbon electron donors, such as acetate.The glyoxylate cycle regenerates oxaloacetate (from malate) to maintain an acetyl acceptor for the citric acid cycle.</a:t>
            </a:r>
          </a:p>
          <a:p>
            <a:endParaRPr lang="en-US" dirty="0"/>
          </a:p>
          <a:p>
            <a:r>
              <a:rPr lang="en-IN" sz="1200" b="0" i="0" u="none" strike="noStrike" kern="1200" cap="none" dirty="0">
                <a:solidFill>
                  <a:schemeClr val="dk1"/>
                </a:solidFill>
                <a:effectLst/>
                <a:latin typeface="Arial"/>
                <a:ea typeface="Arial"/>
                <a:cs typeface="Arial"/>
                <a:sym typeface="Arial"/>
              </a:rPr>
              <a:t>A small key on the side of the diagram says that molecules with 2 carbons is yellow, molecules with 4 carbons are pink and molecules with 6 carbon molecules are green. Molecules with 2 carbons include, acetate, acetyl Co A, and </a:t>
            </a:r>
            <a:r>
              <a:rPr lang="en-IN" sz="1200" b="0" i="0" u="none" strike="noStrike" kern="1200" cap="none" dirty="0" err="1">
                <a:solidFill>
                  <a:schemeClr val="dk1"/>
                </a:solidFill>
                <a:effectLst/>
                <a:latin typeface="Arial"/>
                <a:ea typeface="Arial"/>
                <a:cs typeface="Arial"/>
                <a:sym typeface="Arial"/>
              </a:rPr>
              <a:t>Glyoxylate</a:t>
            </a:r>
            <a:r>
              <a:rPr lang="en-IN" sz="1200" b="0" i="0" u="none" strike="noStrike" kern="1200" cap="none" dirty="0">
                <a:solidFill>
                  <a:schemeClr val="dk1"/>
                </a:solidFill>
                <a:effectLst/>
                <a:latin typeface="Arial"/>
                <a:ea typeface="Arial"/>
                <a:cs typeface="Arial"/>
                <a:sym typeface="Arial"/>
              </a:rPr>
              <a:t>. Molecules with 4 carbons include, oxaloacetate, malate, succinate. Molecules with 6 carbons include, citrate and </a:t>
            </a:r>
            <a:r>
              <a:rPr lang="en-IN" sz="1200" b="0" i="0" u="none" strike="noStrike" kern="1200" cap="none" dirty="0" err="1">
                <a:solidFill>
                  <a:schemeClr val="dk1"/>
                </a:solidFill>
                <a:effectLst/>
                <a:latin typeface="Arial"/>
                <a:ea typeface="Arial"/>
                <a:cs typeface="Arial"/>
                <a:sym typeface="Arial"/>
              </a:rPr>
              <a:t>isocitrate</a:t>
            </a:r>
            <a:r>
              <a:rPr lang="en-IN" sz="1200" b="0" i="0" u="none" strike="noStrike" kern="1200" cap="none" dirty="0">
                <a:solidFill>
                  <a:schemeClr val="dk1"/>
                </a:solidFill>
                <a:effectLst/>
                <a:latin typeface="Arial"/>
                <a:ea typeface="Arial"/>
                <a:cs typeface="Arial"/>
                <a:sym typeface="Arial"/>
              </a:rPr>
              <a:t>. The sum equation on the bottom reads, </a:t>
            </a:r>
            <a:r>
              <a:rPr lang="en-IN" sz="1200" b="0" i="0" u="none" strike="noStrike" kern="1200" cap="none" dirty="0" err="1">
                <a:solidFill>
                  <a:schemeClr val="dk1"/>
                </a:solidFill>
                <a:effectLst/>
                <a:latin typeface="Arial"/>
                <a:ea typeface="Arial"/>
                <a:cs typeface="Arial"/>
                <a:sym typeface="Arial"/>
              </a:rPr>
              <a:t>isocitrate</a:t>
            </a:r>
            <a:r>
              <a:rPr lang="en-IN" sz="1200" b="0" i="0" u="none" strike="noStrike" kern="1200" cap="none" dirty="0">
                <a:solidFill>
                  <a:schemeClr val="dk1"/>
                </a:solidFill>
                <a:effectLst/>
                <a:latin typeface="Arial"/>
                <a:ea typeface="Arial"/>
                <a:cs typeface="Arial"/>
                <a:sym typeface="Arial"/>
              </a:rPr>
              <a:t> + acetate yields succinate + malate.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62914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An organic compound is oxidized, and the electrons are ultimately recycled back to one of the oxidized organic products because an external electron acceptor is lacking. The fermentation product so formed is excreted from the cell and A T P is produced by substrate-level phosphorylation. Most of the fermentable substrate is used for energy generation and only a</a:t>
            </a:r>
            <a:r>
              <a:rPr lang="en-US" sz="1200" b="0" i="0" u="none" strike="noStrike" kern="1200" cap="none" baseline="0" dirty="0">
                <a:solidFill>
                  <a:schemeClr val="dk1"/>
                </a:solidFill>
                <a:effectLst/>
                <a:latin typeface="Arial"/>
                <a:ea typeface="Arial"/>
                <a:cs typeface="Arial"/>
                <a:sym typeface="Arial"/>
              </a:rPr>
              <a:t> </a:t>
            </a:r>
            <a:r>
              <a:rPr lang="en-US" sz="1200" b="0" i="0" u="none" strike="noStrike" kern="1200" cap="none" dirty="0">
                <a:solidFill>
                  <a:schemeClr val="dk1"/>
                </a:solidFill>
                <a:effectLst/>
                <a:latin typeface="Arial"/>
                <a:ea typeface="Arial"/>
                <a:cs typeface="Arial"/>
                <a:sym typeface="Arial"/>
              </a:rPr>
              <a:t>relatively small amount is used for biosynthesis.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Uptake, an organic compound, enters the cells. It yields an energy-rich compound. Substrate-level </a:t>
            </a:r>
            <a:r>
              <a:rPr lang="en-US" sz="1200" b="0" i="0" u="none" strike="noStrike" kern="1200" cap="none" dirty="0" err="1">
                <a:solidFill>
                  <a:schemeClr val="dk1"/>
                </a:solidFill>
                <a:effectLst/>
                <a:latin typeface="Arial"/>
                <a:ea typeface="Arial"/>
                <a:cs typeface="Arial"/>
                <a:sym typeface="Arial"/>
              </a:rPr>
              <a:t>phosphoration</a:t>
            </a:r>
            <a:r>
              <a:rPr lang="en-US" sz="1200" b="0" i="0" u="none" strike="noStrike" kern="1200" cap="none" dirty="0">
                <a:solidFill>
                  <a:schemeClr val="dk1"/>
                </a:solidFill>
                <a:effectLst/>
                <a:latin typeface="Arial"/>
                <a:ea typeface="Arial"/>
                <a:cs typeface="Arial"/>
                <a:sym typeface="Arial"/>
              </a:rPr>
              <a:t> occurs and ADP is synthesized from ATP, yielding an oxidized compound. The oxidized compound yields the fermentation product which is excreted from the cell. Redox recycling of N A D plus and N A D H occurs between the processes.</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87354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The site of oxidation–reduction (dashed red circle) is the same in F M N and the related coenzyme flavin adenine dinucleotide (F A D, not shown). F A D contains an adenosine monophosphate (A M P) group bonded through the phosphate group on F M 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F M N + 2 electrons + 2 H yields a reduced F M N H 2. The F M N H 2 is the same as F M N except that two of the nitrogen double bonds in the rings have </a:t>
            </a:r>
            <a:r>
              <a:rPr lang="en-US" sz="1200" b="0" i="0" u="none" strike="noStrike" kern="1200" cap="none" dirty="0" err="1">
                <a:solidFill>
                  <a:schemeClr val="dk1"/>
                </a:solidFill>
                <a:effectLst/>
                <a:latin typeface="Arial"/>
                <a:ea typeface="Arial"/>
                <a:cs typeface="Arial"/>
                <a:sym typeface="Arial"/>
              </a:rPr>
              <a:t>unbonded</a:t>
            </a:r>
            <a:r>
              <a:rPr lang="en-US" sz="1200" b="0" i="0" u="none" strike="noStrike" kern="1200" cap="none" dirty="0">
                <a:solidFill>
                  <a:schemeClr val="dk1"/>
                </a:solidFill>
                <a:effectLst/>
                <a:latin typeface="Arial"/>
                <a:ea typeface="Arial"/>
                <a:cs typeface="Arial"/>
                <a:sym typeface="Arial"/>
              </a:rPr>
              <a:t> to take hydrogens. E sub 0 prime of half reaction = negative 0.22 volts.</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94424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 </a:t>
            </a:r>
            <a:r>
              <a:rPr lang="en-US" dirty="0"/>
              <a:t>Structure of heme, the iron-containing portion of cytochromes. Hemes are tetrapyrroles, composed of four pyrrole rings. Cytochromes carry</a:t>
            </a:r>
            <a:r>
              <a:rPr lang="en-US" baseline="0" dirty="0"/>
              <a:t> </a:t>
            </a:r>
            <a:r>
              <a:rPr lang="en-US" dirty="0"/>
              <a:t>electrons only, and the redox site is the iron atom, which can alternate between the F e2+ and F e3+ oxidation states.</a:t>
            </a:r>
            <a:r>
              <a:rPr lang="en-US" i="1" dirty="0"/>
              <a:t> (b) </a:t>
            </a:r>
            <a:r>
              <a:rPr lang="en-US" dirty="0"/>
              <a:t>Space-filling model of</a:t>
            </a:r>
            <a:r>
              <a:rPr lang="en-US" baseline="0" dirty="0"/>
              <a:t> </a:t>
            </a:r>
            <a:r>
              <a:rPr lang="en-US" dirty="0"/>
              <a:t>cytochrome </a:t>
            </a:r>
            <a:r>
              <a:rPr lang="en-US" i="1" dirty="0"/>
              <a:t>c</a:t>
            </a:r>
            <a:r>
              <a:rPr lang="en-US" dirty="0"/>
              <a:t>; heme (light blue) is covalently linked via disulfide bridges to cysteine residues in the protein (dark blue).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73807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Tx/>
              <a:buAutoNum type="alphaLcParenBoth"/>
              <a:tabLst/>
              <a:defRPr/>
            </a:pPr>
            <a:r>
              <a:rPr lang="en-US" sz="1200" b="0" i="0" u="none" strike="noStrike" kern="1200" cap="none" dirty="0">
                <a:solidFill>
                  <a:schemeClr val="dk1"/>
                </a:solidFill>
                <a:effectLst/>
                <a:latin typeface="Arial"/>
                <a:ea typeface="Arial"/>
                <a:cs typeface="Arial"/>
                <a:sym typeface="Arial"/>
              </a:rPr>
              <a:t>F e2S2 center. </a:t>
            </a:r>
            <a:r>
              <a:rPr lang="en-US" sz="1200" b="0" i="1" u="none" strike="noStrike" kern="1200" cap="none" dirty="0">
                <a:solidFill>
                  <a:schemeClr val="dk1"/>
                </a:solidFill>
                <a:effectLst/>
                <a:latin typeface="Arial"/>
                <a:ea typeface="Arial"/>
                <a:cs typeface="Arial"/>
                <a:sym typeface="Arial"/>
              </a:rPr>
              <a:t>(b)</a:t>
            </a:r>
            <a:r>
              <a:rPr lang="en-US" sz="1200" b="0" i="0" u="none" strike="noStrike" kern="1200" cap="none" dirty="0">
                <a:solidFill>
                  <a:schemeClr val="dk1"/>
                </a:solidFill>
                <a:effectLst/>
                <a:latin typeface="Arial"/>
                <a:ea typeface="Arial"/>
                <a:cs typeface="Arial"/>
                <a:sym typeface="Arial"/>
              </a:rPr>
              <a:t> F e4S4 center. The cysteines (Cys) link the protein to its F e/S cluster.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One arrangement is a 4 member ring with S on two opposite corners and F e on two opposite corners. The other arrangement is a cube with alternate corners or the upper back left, upper forward right, lower back right, and lower forward left. The other corners are S atoms.</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74076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The five-carbon unit in the side chain (an isoprenoid) occurs in multiples, typically 6–10. Oxidized ubiquinone requires 2 e− and 2 H+ to become fully reduced (dashed red outline).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The e sub 0 prime of Co Q is about 0 volts. The oxidized from has double bonds attaching the </a:t>
            </a:r>
            <a:r>
              <a:rPr lang="en-US" sz="1200" b="0" i="0" u="none" strike="noStrike" kern="1200" cap="none" dirty="0" err="1">
                <a:solidFill>
                  <a:schemeClr val="dk1"/>
                </a:solidFill>
                <a:effectLst/>
                <a:latin typeface="Arial"/>
                <a:ea typeface="Arial"/>
                <a:cs typeface="Arial"/>
                <a:sym typeface="Arial"/>
              </a:rPr>
              <a:t>oxygens</a:t>
            </a:r>
            <a:r>
              <a:rPr lang="en-US" sz="1200" b="0" i="0" u="none" strike="noStrike" kern="1200" cap="none" dirty="0">
                <a:solidFill>
                  <a:schemeClr val="dk1"/>
                </a:solidFill>
                <a:effectLst/>
                <a:latin typeface="Arial"/>
                <a:ea typeface="Arial"/>
                <a:cs typeface="Arial"/>
                <a:sym typeface="Arial"/>
              </a:rPr>
              <a:t> to the carbon ring while the reduced form has single bonded O H groups instead.</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53982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The orientation of electron carriers in the cytoplasmic membrane of the bacterium </a:t>
            </a:r>
            <a:r>
              <a:rPr lang="en-US" sz="1200" b="0" i="1" u="none" strike="noStrike" kern="1200" cap="none" dirty="0">
                <a:solidFill>
                  <a:schemeClr val="dk1"/>
                </a:solidFill>
                <a:effectLst/>
                <a:latin typeface="Arial"/>
                <a:ea typeface="Arial"/>
                <a:cs typeface="Arial"/>
                <a:sym typeface="Arial"/>
              </a:rPr>
              <a:t>Paracoccus denitrificans</a:t>
            </a:r>
            <a:r>
              <a:rPr lang="en-US" sz="1200" b="0" i="0" u="none" strike="noStrike" kern="1200" cap="none" dirty="0">
                <a:solidFill>
                  <a:schemeClr val="dk1"/>
                </a:solidFill>
                <a:effectLst/>
                <a:latin typeface="Arial"/>
                <a:ea typeface="Arial"/>
                <a:cs typeface="Arial"/>
                <a:sym typeface="Arial"/>
              </a:rPr>
              <a:t>. The + and − charges at the inner and outer membrane surfaces represent H+ and O H−, respectively. F M N, flavin mononucleotide; F A D, flavin adenine dinucleotide; Q, quinone; F e/S, iron–sulfur protein; cyt </a:t>
            </a:r>
            <a:r>
              <a:rPr lang="en-US" sz="1200" b="0" i="1" u="none" strike="noStrike" kern="1200" cap="none" dirty="0">
                <a:solidFill>
                  <a:schemeClr val="dk1"/>
                </a:solidFill>
                <a:effectLst/>
                <a:latin typeface="Arial"/>
                <a:ea typeface="Arial"/>
                <a:cs typeface="Arial"/>
                <a:sym typeface="Arial"/>
              </a:rPr>
              <a:t>a, b, c</a:t>
            </a:r>
            <a:r>
              <a:rPr lang="en-US" sz="1200" b="0" i="0" u="none" strike="noStrike" kern="1200" cap="none" dirty="0">
                <a:solidFill>
                  <a:schemeClr val="dk1"/>
                </a:solidFill>
                <a:effectLst/>
                <a:latin typeface="Arial"/>
                <a:ea typeface="Arial"/>
                <a:cs typeface="Arial"/>
                <a:sym typeface="Arial"/>
              </a:rPr>
              <a:t>, cytochromes (b L and b H, low- and high-potential b-type cytochromes, respectively). The Q-cycle occurs at Complex III (cytochrome b c1). During the Q-cycle, two molecules of Q H2 are oxidized and a total of 4 H+ exchanged across the membrane for every 2 e− that pass through the complex. Complex II, the succinate dehydrogenase complex, bypasses Complex I and feeds electrons directly into the quinone pool at a more positive </a:t>
            </a:r>
            <a:r>
              <a:rPr lang="en-US" sz="1200" b="0" i="1" u="none" strike="noStrike" kern="1200" cap="none" dirty="0">
                <a:solidFill>
                  <a:schemeClr val="dk1"/>
                </a:solidFill>
                <a:effectLst/>
                <a:latin typeface="Arial"/>
                <a:ea typeface="Arial"/>
                <a:cs typeface="Arial"/>
                <a:sym typeface="Arial"/>
              </a:rPr>
              <a:t>E</a:t>
            </a:r>
            <a:r>
              <a:rPr lang="en-US" sz="1200" b="0" i="0" u="none" strike="noStrike" kern="1200" cap="none" dirty="0">
                <a:solidFill>
                  <a:schemeClr val="dk1"/>
                </a:solidFill>
                <a:effectLst/>
                <a:latin typeface="Arial"/>
                <a:ea typeface="Arial"/>
                <a:cs typeface="Arial"/>
                <a:sym typeface="Arial"/>
              </a:rPr>
              <a:t>0′ than N A D H (see the redox tower in Figure 3.4).</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As electrons enter the chain from a primary electron donor the E sub 0 prime is negative 0.22. When F M N H 2 reduces an F e and S protein protons are extruded the E sub 0 prime is negative 0.0. During the Q cycle reactions the E sub 0 prime is positive 0.1. cytochrome c has E sub 0 prime is positive 0.26. Electrons exit the chain by reducing the terminal electron acceptor which is O 2 the E sub 0 prime is positive 0.39. The E sub 0 prime total change is 1.14 volts.</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95801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strike="noStrike" kern="1200" cap="none" dirty="0">
                <a:solidFill>
                  <a:schemeClr val="dk1"/>
                </a:solidFill>
                <a:effectLst/>
                <a:latin typeface="Arial"/>
                <a:ea typeface="Arial"/>
                <a:cs typeface="Arial"/>
                <a:sym typeface="Arial"/>
              </a:rPr>
              <a:t>(a) </a:t>
            </a:r>
            <a:r>
              <a:rPr lang="en-US" sz="1200" b="0" i="0" u="none" strike="noStrike" kern="1200" cap="none" dirty="0">
                <a:solidFill>
                  <a:schemeClr val="dk1"/>
                </a:solidFill>
                <a:effectLst/>
                <a:latin typeface="Arial"/>
                <a:ea typeface="Arial"/>
                <a:cs typeface="Arial"/>
                <a:sym typeface="Arial"/>
              </a:rPr>
              <a:t>Schematic.F1, the stator, consists of five different polypeptides forming an </a:t>
            </a:r>
            <a:r>
              <a:rPr lang="el-GR" sz="1200" b="0" i="0" u="none" strike="noStrike" kern="1200" cap="none" dirty="0">
                <a:solidFill>
                  <a:schemeClr val="dk1"/>
                </a:solidFill>
                <a:effectLst/>
                <a:latin typeface="Arial"/>
                <a:ea typeface="Arial"/>
                <a:cs typeface="Arial"/>
                <a:sym typeface="Arial"/>
              </a:rPr>
              <a:t>α</a:t>
            </a:r>
            <a:r>
              <a:rPr lang="en-US" sz="1200" b="0" i="0" u="none" strike="noStrike" kern="1200" cap="none" dirty="0">
                <a:solidFill>
                  <a:schemeClr val="dk1"/>
                </a:solidFill>
                <a:effectLst/>
                <a:latin typeface="Arial"/>
                <a:ea typeface="Arial"/>
                <a:cs typeface="Arial"/>
                <a:sym typeface="Arial"/>
              </a:rPr>
              <a:t>3</a:t>
            </a:r>
            <a:r>
              <a:rPr lang="el-GR" sz="1200" b="0" i="0" u="none" strike="noStrike" kern="1200" cap="none" dirty="0">
                <a:solidFill>
                  <a:schemeClr val="dk1"/>
                </a:solidFill>
                <a:effectLst/>
                <a:latin typeface="Arial"/>
                <a:ea typeface="Arial"/>
                <a:cs typeface="Arial"/>
                <a:sym typeface="Arial"/>
              </a:rPr>
              <a:t>β</a:t>
            </a:r>
            <a:r>
              <a:rPr lang="en-US" sz="1200" b="0" i="0" u="none" strike="noStrike" kern="1200" cap="none" dirty="0">
                <a:solidFill>
                  <a:schemeClr val="dk1"/>
                </a:solidFill>
                <a:effectLst/>
                <a:latin typeface="Arial"/>
                <a:ea typeface="Arial"/>
                <a:cs typeface="Arial"/>
                <a:sym typeface="Arial"/>
              </a:rPr>
              <a:t>3</a:t>
            </a:r>
            <a:r>
              <a:rPr lang="el-GR" sz="1200" b="0" i="0" u="none" strike="noStrike" kern="1200" cap="none" dirty="0">
                <a:solidFill>
                  <a:schemeClr val="dk1"/>
                </a:solidFill>
                <a:effectLst/>
                <a:latin typeface="Arial"/>
                <a:ea typeface="Arial"/>
                <a:cs typeface="Arial"/>
                <a:sym typeface="Arial"/>
              </a:rPr>
              <a:t>γεδ</a:t>
            </a:r>
            <a:r>
              <a:rPr lang="en-US" sz="1200" b="0" i="0" u="none" strike="noStrike" kern="1200" cap="none" dirty="0">
                <a:solidFill>
                  <a:schemeClr val="dk1"/>
                </a:solidFill>
                <a:effectLst/>
                <a:latin typeface="Arial"/>
                <a:ea typeface="Arial"/>
                <a:cs typeface="Arial"/>
                <a:sym typeface="Arial"/>
              </a:rPr>
              <a:t> complex. F1 is the catalytic complex responsible for the interconversion of A D P + Pi and A T P. Fo, the rotor, is integrated in the membrane and consists of three polypeptides in an </a:t>
            </a:r>
            <a:r>
              <a:rPr lang="en-US" sz="1200" b="0" i="0" u="none" strike="noStrike" kern="1200" cap="none" baseline="0" dirty="0">
                <a:solidFill>
                  <a:schemeClr val="dk1"/>
                </a:solidFill>
                <a:latin typeface="Arial"/>
                <a:ea typeface="Arial"/>
                <a:cs typeface="Arial"/>
                <a:sym typeface="Arial"/>
              </a:rPr>
              <a:t>ab2c12</a:t>
            </a:r>
            <a:r>
              <a:rPr lang="en-US" sz="1200" b="0" i="0" u="none" strike="noStrike" kern="1200" cap="none" dirty="0">
                <a:solidFill>
                  <a:schemeClr val="dk1"/>
                </a:solidFill>
                <a:effectLst/>
                <a:latin typeface="Arial"/>
                <a:ea typeface="Arial"/>
                <a:cs typeface="Arial"/>
                <a:sym typeface="Arial"/>
              </a:rPr>
              <a:t> complex. As protons enter, the dissipation of the proton motive force drives A T P synthesis (3–5 H+/A T P). </a:t>
            </a:r>
            <a:r>
              <a:rPr lang="en-US" sz="1200" b="0" i="1" u="none" strike="noStrike" kern="1200" cap="none" dirty="0">
                <a:solidFill>
                  <a:schemeClr val="dk1"/>
                </a:solidFill>
                <a:effectLst/>
                <a:latin typeface="Arial"/>
                <a:ea typeface="Arial"/>
                <a:cs typeface="Arial"/>
                <a:sym typeface="Arial"/>
              </a:rPr>
              <a:t>(b)</a:t>
            </a:r>
            <a:r>
              <a:rPr lang="en-US" sz="1200" b="0" i="0" u="none" strike="noStrike" kern="1200" cap="none" dirty="0">
                <a:solidFill>
                  <a:schemeClr val="dk1"/>
                </a:solidFill>
                <a:effectLst/>
                <a:latin typeface="Arial"/>
                <a:ea typeface="Arial"/>
                <a:cs typeface="Arial"/>
                <a:sym typeface="Arial"/>
              </a:rPr>
              <a:t> Space-filling model. The color-coding corresponds to the art in part a. Since proton translocation from outside the cell to inside the cell leads to A T P synthesis by A T Pase, it follows that proton translocation from inside to outside in the electron transport chain (Figure 3.19) represents work done on the system and a source of potential energy. This energy can be used to drive a number of energy-requiring processes in the cell, including in particular motility and some forms of nutrient transport. Nearly all cells of all domains contain A T Pases. Also, some bacterial and archaeal A T Pases are linked to a sodium (N a+) rather than a proton (H+) gradient.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Part a. The outer part of the A T P </a:t>
            </a:r>
            <a:r>
              <a:rPr lang="en-US" sz="1200" b="0" i="0" u="none" strike="noStrike" kern="1200" cap="none" dirty="0" err="1">
                <a:solidFill>
                  <a:schemeClr val="dk1"/>
                </a:solidFill>
                <a:effectLst/>
                <a:latin typeface="Arial"/>
                <a:ea typeface="Arial"/>
                <a:cs typeface="Arial"/>
                <a:sym typeface="Arial"/>
              </a:rPr>
              <a:t>ase</a:t>
            </a:r>
            <a:r>
              <a:rPr lang="en-US" sz="1200" b="0" i="0" u="none" strike="noStrike" kern="1200" cap="none" dirty="0">
                <a:solidFill>
                  <a:schemeClr val="dk1"/>
                </a:solidFill>
                <a:effectLst/>
                <a:latin typeface="Arial"/>
                <a:ea typeface="Arial"/>
                <a:cs typeface="Arial"/>
                <a:sym typeface="Arial"/>
              </a:rPr>
              <a:t> is F sub 1, the inter membrane part is F sub 0. The F sub 1 section transfers A D P and a phosphate into A T P. The F sub 0 section pumps the H positive ions. Part b. The basic shape is demonstrated in a space filling model as well with the rotor in the cell membrane and the bulbous upper section attached by the gamma like an inner trunk and an outer line piece which is b sub 2.</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53651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a:ea typeface="Arial"/>
                <a:cs typeface="Arial"/>
                <a:sym typeface="Arial"/>
              </a:rPr>
              <a:t>Fermentation and respiration both oxidize NADH and allow for the regeneration of N A D+. However, respiration conserves far more energy than fermentation as a result of oxidative phosphorylation. Note that reduction of 6 O2 with 24 e− produces 12 H2O while only 6 H2O are produced in the net reaction. The difference between the gross and net production of water occurs because H2O is in equilibrium with H+ and O H− and only the net production of water is written in the balanced reaction. S L P, substrate-level phosphorylation; Ox. Phos., oxidative phosphorylation; C A C, citric acid cycle; E T, electron transport.</a:t>
            </a:r>
          </a:p>
          <a:p>
            <a:endParaRPr lang="en-US"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energetics are as follows.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Lactic acid fermentation. Glucose, through </a:t>
            </a:r>
            <a:r>
              <a:rPr lang="en-US" sz="1200" b="0" i="0" u="none" strike="noStrike" kern="1200" cap="none" dirty="0" err="1">
                <a:solidFill>
                  <a:schemeClr val="dk1"/>
                </a:solidFill>
                <a:effectLst/>
                <a:latin typeface="Arial"/>
                <a:ea typeface="Arial"/>
                <a:cs typeface="Arial"/>
                <a:sym typeface="Arial"/>
              </a:rPr>
              <a:t>glycolosis</a:t>
            </a:r>
            <a:r>
              <a:rPr lang="en-US" sz="1200" b="0" i="0" u="none" strike="noStrike" kern="1200" cap="none" dirty="0">
                <a:solidFill>
                  <a:schemeClr val="dk1"/>
                </a:solidFill>
                <a:effectLst/>
                <a:latin typeface="Arial"/>
                <a:ea typeface="Arial"/>
                <a:cs typeface="Arial"/>
                <a:sym typeface="Arial"/>
              </a:rPr>
              <a:t>, yields 2 pyruvate, which yields 2 lactate. 2 N A D plus yields 2 N A D H, which yields 2 N A D plus. During S L P from glucose to 2 pyruvate, 2 A T P + 2 P sub </a:t>
            </a:r>
            <a:r>
              <a:rPr lang="en-US" sz="1200" b="0" i="0" u="none" strike="noStrike" kern="1200" cap="none" dirty="0" err="1">
                <a:solidFill>
                  <a:schemeClr val="dk1"/>
                </a:solidFill>
                <a:effectLst/>
                <a:latin typeface="Arial"/>
                <a:ea typeface="Arial"/>
                <a:cs typeface="Arial"/>
                <a:sym typeface="Arial"/>
              </a:rPr>
              <a:t>i</a:t>
            </a:r>
            <a:r>
              <a:rPr lang="en-US" sz="1200" b="0" i="0" u="none" strike="noStrike" kern="1200" cap="none" dirty="0">
                <a:solidFill>
                  <a:schemeClr val="dk1"/>
                </a:solidFill>
                <a:effectLst/>
                <a:latin typeface="Arial"/>
                <a:ea typeface="Arial"/>
                <a:cs typeface="Arial"/>
                <a:sym typeface="Arial"/>
              </a:rPr>
              <a:t> yields 2 A T P. Net, Glucose + 2 A D P + 2 P sub </a:t>
            </a:r>
            <a:r>
              <a:rPr lang="en-US" sz="1200" b="0" i="0" u="none" strike="noStrike" kern="1200" cap="none" dirty="0" err="1">
                <a:solidFill>
                  <a:schemeClr val="dk1"/>
                </a:solidFill>
                <a:effectLst/>
                <a:latin typeface="Arial"/>
                <a:ea typeface="Arial"/>
                <a:cs typeface="Arial"/>
                <a:sym typeface="Arial"/>
              </a:rPr>
              <a:t>i</a:t>
            </a:r>
            <a:r>
              <a:rPr lang="en-US" sz="1200" b="0" i="0" u="none" strike="noStrike" kern="1200" cap="none" dirty="0">
                <a:solidFill>
                  <a:schemeClr val="dk1"/>
                </a:solidFill>
                <a:effectLst/>
                <a:latin typeface="Arial"/>
                <a:ea typeface="Arial"/>
                <a:cs typeface="Arial"/>
                <a:sym typeface="Arial"/>
              </a:rPr>
              <a:t> yields 2 lactate + 2 A T P.</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Aerobic respiration. Glucose, through </a:t>
            </a:r>
            <a:r>
              <a:rPr lang="en-US" sz="1200" b="0" i="0" u="none" strike="noStrike" kern="1200" cap="none" dirty="0" err="1">
                <a:solidFill>
                  <a:schemeClr val="dk1"/>
                </a:solidFill>
                <a:effectLst/>
                <a:latin typeface="Arial"/>
                <a:ea typeface="Arial"/>
                <a:cs typeface="Arial"/>
                <a:sym typeface="Arial"/>
              </a:rPr>
              <a:t>glycolosis</a:t>
            </a:r>
            <a:r>
              <a:rPr lang="en-US" sz="1200" b="0" i="0" u="none" strike="noStrike" kern="1200" cap="none" dirty="0">
                <a:solidFill>
                  <a:schemeClr val="dk1"/>
                </a:solidFill>
                <a:effectLst/>
                <a:latin typeface="Arial"/>
                <a:ea typeface="Arial"/>
                <a:cs typeface="Arial"/>
                <a:sym typeface="Arial"/>
              </a:rPr>
              <a:t>, yields 2 pyruvate, which, through C A C, yields 6 C O 2. 2 N A D plus yields 2 N A D H. 8 N A D plus then yields 8 N A D H, which after E T yields 10 N A D plus. 2 F A D then yields 2 F A D H 2, which after E T yields 2 F A D. During S L P from glucose to 2 pyruvate, 2 A D P + 2 P sub </a:t>
            </a:r>
            <a:r>
              <a:rPr lang="en-US" sz="1200" b="0" i="0" u="none" strike="noStrike" kern="1200" cap="none" dirty="0" err="1">
                <a:solidFill>
                  <a:schemeClr val="dk1"/>
                </a:solidFill>
                <a:effectLst/>
                <a:latin typeface="Arial"/>
                <a:ea typeface="Arial"/>
                <a:cs typeface="Arial"/>
                <a:sym typeface="Arial"/>
              </a:rPr>
              <a:t>i</a:t>
            </a:r>
            <a:r>
              <a:rPr lang="en-US" sz="1200" b="0" i="0" u="none" strike="noStrike" kern="1200" cap="none" dirty="0">
                <a:solidFill>
                  <a:schemeClr val="dk1"/>
                </a:solidFill>
                <a:effectLst/>
                <a:latin typeface="Arial"/>
                <a:ea typeface="Arial"/>
                <a:cs typeface="Arial"/>
                <a:sym typeface="Arial"/>
              </a:rPr>
              <a:t> yields 2 A T P. During E T, 24 H plus + 6 O 2 yields 12 H 2 0. During oxidative phosphorylation, 34 A D P + 34 P sub </a:t>
            </a:r>
            <a:r>
              <a:rPr lang="en-US" sz="1200" b="0" i="0" u="none" strike="noStrike" kern="1200" cap="none" dirty="0" err="1">
                <a:solidFill>
                  <a:schemeClr val="dk1"/>
                </a:solidFill>
                <a:effectLst/>
                <a:latin typeface="Arial"/>
                <a:ea typeface="Arial"/>
                <a:cs typeface="Arial"/>
                <a:sym typeface="Arial"/>
              </a:rPr>
              <a:t>i</a:t>
            </a:r>
            <a:r>
              <a:rPr lang="en-US" sz="1200" b="0" i="0" u="none" strike="noStrike" kern="1200" cap="none" dirty="0">
                <a:solidFill>
                  <a:schemeClr val="dk1"/>
                </a:solidFill>
                <a:effectLst/>
                <a:latin typeface="Arial"/>
                <a:ea typeface="Arial"/>
                <a:cs typeface="Arial"/>
                <a:sym typeface="Arial"/>
              </a:rPr>
              <a:t> yields 34 A T P.</a:t>
            </a:r>
            <a:endParaRPr lang="en-IN" dirty="0">
              <a:effectLst/>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14445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strike="noStrike" kern="1200" cap="none" dirty="0">
                <a:solidFill>
                  <a:schemeClr val="dk1"/>
                </a:solidFill>
                <a:effectLst/>
                <a:latin typeface="Arial"/>
                <a:ea typeface="Arial"/>
                <a:cs typeface="Arial"/>
                <a:sym typeface="Arial"/>
              </a:rPr>
              <a:t>(a) </a:t>
            </a:r>
            <a:r>
              <a:rPr lang="en-US" sz="1200" b="0" i="0" u="none" strike="noStrike" kern="1200" cap="none" dirty="0" err="1">
                <a:solidFill>
                  <a:schemeClr val="dk1"/>
                </a:solidFill>
                <a:effectLst/>
                <a:latin typeface="Arial"/>
                <a:ea typeface="Arial"/>
                <a:cs typeface="Arial"/>
                <a:sym typeface="Arial"/>
              </a:rPr>
              <a:t>Chemoorganotrophs</a:t>
            </a:r>
            <a:r>
              <a:rPr lang="en-US" sz="1200" b="0" i="0" u="none" strike="noStrike" kern="1200" cap="none" dirty="0">
                <a:solidFill>
                  <a:schemeClr val="dk1"/>
                </a:solidFill>
                <a:effectLst/>
                <a:latin typeface="Arial"/>
                <a:ea typeface="Arial"/>
                <a:cs typeface="Arial"/>
                <a:sym typeface="Arial"/>
              </a:rPr>
              <a:t> can be fermentative or engage in aerobic or anaerobic respiration, whereas </a:t>
            </a:r>
            <a:r>
              <a:rPr lang="en-US" sz="1200" b="0" i="1" u="none" strike="noStrike" kern="1200" cap="none" dirty="0">
                <a:solidFill>
                  <a:schemeClr val="dk1"/>
                </a:solidFill>
                <a:effectLst/>
                <a:latin typeface="Arial"/>
                <a:ea typeface="Arial"/>
                <a:cs typeface="Arial"/>
                <a:sym typeface="Arial"/>
              </a:rPr>
              <a:t>(b) </a:t>
            </a:r>
            <a:r>
              <a:rPr lang="en-US" sz="1200" b="0" i="0" u="none" strike="noStrike" kern="1200" cap="none" dirty="0">
                <a:solidFill>
                  <a:schemeClr val="dk1"/>
                </a:solidFill>
                <a:effectLst/>
                <a:latin typeface="Arial"/>
                <a:ea typeface="Arial"/>
                <a:cs typeface="Arial"/>
                <a:sym typeface="Arial"/>
              </a:rPr>
              <a:t>chemolithotrophs are typically respiratory</a:t>
            </a:r>
            <a:r>
              <a:rPr lang="en-US" sz="1200" b="0" i="1" u="none" strike="noStrike" kern="1200" cap="none" dirty="0">
                <a:solidFill>
                  <a:schemeClr val="dk1"/>
                </a:solidFill>
                <a:effectLst/>
                <a:latin typeface="Arial"/>
                <a:ea typeface="Arial"/>
                <a:cs typeface="Arial"/>
                <a:sym typeface="Arial"/>
              </a:rPr>
              <a:t>. (c) </a:t>
            </a:r>
            <a:r>
              <a:rPr lang="en-US" sz="1200" b="0" i="0" u="none" strike="noStrike" kern="1200" cap="none" dirty="0">
                <a:solidFill>
                  <a:schemeClr val="dk1"/>
                </a:solidFill>
                <a:effectLst/>
                <a:latin typeface="Arial"/>
                <a:ea typeface="Arial"/>
                <a:cs typeface="Arial"/>
                <a:sym typeface="Arial"/>
              </a:rPr>
              <a:t>Phototrophs are oxygenic if they generate O2 by oxidizing H2O and anoxygenic if they do not. P m f, proton motive force.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Parts a and b. In </a:t>
            </a:r>
            <a:r>
              <a:rPr lang="en-US" sz="1200" b="0" i="0" u="none" strike="noStrike" kern="1200" cap="none" dirty="0" err="1">
                <a:solidFill>
                  <a:schemeClr val="dk1"/>
                </a:solidFill>
                <a:effectLst/>
                <a:latin typeface="Arial"/>
                <a:ea typeface="Arial"/>
                <a:cs typeface="Arial"/>
                <a:sym typeface="Arial"/>
              </a:rPr>
              <a:t>chemoorganotrophy</a:t>
            </a:r>
            <a:r>
              <a:rPr lang="en-US" sz="1200" b="0" i="0" u="none" strike="noStrike" kern="1200" cap="none" dirty="0">
                <a:solidFill>
                  <a:schemeClr val="dk1"/>
                </a:solidFill>
                <a:effectLst/>
                <a:latin typeface="Arial"/>
                <a:ea typeface="Arial"/>
                <a:cs typeface="Arial"/>
                <a:sym typeface="Arial"/>
              </a:rPr>
              <a:t> an electron donor which is an organic compound which can either go into fermentation or electron transport or generation of p m f to electron acceptors including S, N O 3 negative, S O 4 negative 2, or organic electron acceptors. It could also go to O 2 in aerobic respiration. In </a:t>
            </a:r>
            <a:r>
              <a:rPr lang="en-US" sz="1200" b="0" i="0" u="none" strike="noStrike" kern="1200" cap="none" dirty="0" err="1">
                <a:solidFill>
                  <a:schemeClr val="dk1"/>
                </a:solidFill>
                <a:effectLst/>
                <a:latin typeface="Arial"/>
                <a:ea typeface="Arial"/>
                <a:cs typeface="Arial"/>
                <a:sym typeface="Arial"/>
              </a:rPr>
              <a:t>chemolithotrophy</a:t>
            </a:r>
            <a:r>
              <a:rPr lang="en-US" sz="1200" b="0" i="0" u="none" strike="noStrike" kern="1200" cap="none" dirty="0">
                <a:solidFill>
                  <a:schemeClr val="dk1"/>
                </a:solidFill>
                <a:effectLst/>
                <a:latin typeface="Arial"/>
                <a:ea typeface="Arial"/>
                <a:cs typeface="Arial"/>
                <a:sym typeface="Arial"/>
              </a:rPr>
              <a:t> an electron donor which can be H 2, H 2 S, F e positive 2, or N H 4 positive which can go into electron transport or generation of p m f to electron acceptors including S, N O 3 negative, or S O 4 negative 2. It could also go to O 2 in aerobic respiration. Part c. There are three processes described. The first is </a:t>
            </a:r>
            <a:r>
              <a:rPr lang="en-US" sz="1200" b="0" i="0" u="none" strike="noStrike" kern="1200" cap="none" dirty="0" err="1">
                <a:solidFill>
                  <a:schemeClr val="dk1"/>
                </a:solidFill>
                <a:effectLst/>
                <a:latin typeface="Arial"/>
                <a:ea typeface="Arial"/>
                <a:cs typeface="Arial"/>
                <a:sym typeface="Arial"/>
              </a:rPr>
              <a:t>photoheterotrophy</a:t>
            </a:r>
            <a:r>
              <a:rPr lang="en-US" sz="1200" b="0" i="0" u="none" strike="noStrike" kern="1200" cap="none" dirty="0">
                <a:solidFill>
                  <a:schemeClr val="dk1"/>
                </a:solidFill>
                <a:effectLst/>
                <a:latin typeface="Arial"/>
                <a:ea typeface="Arial"/>
                <a:cs typeface="Arial"/>
                <a:sym typeface="Arial"/>
              </a:rPr>
              <a:t> where an organic compound turns into cell material. The second is unlabeled where light powers an electron transport into generation of p m f. The third is </a:t>
            </a:r>
            <a:r>
              <a:rPr lang="en-US" sz="1200" b="0" i="0" u="none" strike="noStrike" kern="1200" cap="none" dirty="0" err="1">
                <a:solidFill>
                  <a:schemeClr val="dk1"/>
                </a:solidFill>
                <a:effectLst/>
                <a:latin typeface="Arial"/>
                <a:ea typeface="Arial"/>
                <a:cs typeface="Arial"/>
                <a:sym typeface="Arial"/>
              </a:rPr>
              <a:t>photoautotrophy</a:t>
            </a:r>
            <a:r>
              <a:rPr lang="en-US" sz="1200" b="0" i="0" u="none" strike="noStrike" kern="1200" cap="none" dirty="0">
                <a:solidFill>
                  <a:schemeClr val="dk1"/>
                </a:solidFill>
                <a:effectLst/>
                <a:latin typeface="Arial"/>
                <a:ea typeface="Arial"/>
                <a:cs typeface="Arial"/>
                <a:sym typeface="Arial"/>
              </a:rPr>
              <a:t> where an C O 2 as well as electrons from H 2 O and H 2 S turns into cell material.  </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85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23909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cap="none" baseline="0" dirty="0">
                <a:solidFill>
                  <a:schemeClr val="dk1"/>
                </a:solidFill>
                <a:latin typeface="Arial"/>
                <a:ea typeface="Arial"/>
                <a:cs typeface="Arial"/>
                <a:sym typeface="Arial"/>
              </a:rPr>
              <a:t>(a) </a:t>
            </a:r>
            <a:r>
              <a:rPr lang="en-US" sz="1200" b="0" i="0" u="none" strike="noStrike" kern="1200" cap="none" baseline="0" dirty="0">
                <a:solidFill>
                  <a:schemeClr val="dk1"/>
                </a:solidFill>
                <a:latin typeface="Arial"/>
                <a:ea typeface="Arial"/>
                <a:cs typeface="Arial"/>
                <a:sym typeface="Arial"/>
              </a:rPr>
              <a:t>Catabolism employs exergonic reactions to drive the synthesis of A T P. Anabolism employs endergonic reactions, which consume A T P, to drive the biosynthesis of cellular material. Some energy would be lost as heat and cannot be conserved in the formation of A T P (not shown). </a:t>
            </a:r>
            <a:r>
              <a:rPr lang="en-US" sz="1200" b="0" i="1" u="none" strike="noStrike" kern="1200" cap="none" baseline="0" dirty="0">
                <a:solidFill>
                  <a:schemeClr val="dk1"/>
                </a:solidFill>
                <a:latin typeface="Arial"/>
                <a:ea typeface="Arial"/>
                <a:cs typeface="Arial"/>
                <a:sym typeface="Arial"/>
              </a:rPr>
              <a:t>(b) </a:t>
            </a:r>
            <a:r>
              <a:rPr lang="en-US" sz="1200" b="0" i="0" u="none" strike="noStrike" kern="1200" cap="none" baseline="0" dirty="0">
                <a:solidFill>
                  <a:schemeClr val="dk1"/>
                </a:solidFill>
                <a:latin typeface="Arial"/>
                <a:ea typeface="Arial"/>
                <a:cs typeface="Arial"/>
                <a:sym typeface="Arial"/>
              </a:rPr>
              <a:t>Cells require reducing power, in the form of a reduced electron donor, as a source of electrons (e</a:t>
            </a:r>
            <a:r>
              <a:rPr lang="en-US" sz="1200" b="0" i="0" u="none" strike="noStrike" kern="1200" cap="none" baseline="30000" dirty="0">
                <a:solidFill>
                  <a:schemeClr val="dk1"/>
                </a:solidFill>
                <a:latin typeface="Arial"/>
                <a:ea typeface="Arial"/>
                <a:cs typeface="Arial"/>
                <a:sym typeface="Arial"/>
              </a:rPr>
              <a:t>−</a:t>
            </a:r>
            <a:r>
              <a:rPr lang="en-US" sz="1200" b="0" i="0" u="none" strike="noStrike" kern="1200" cap="none" baseline="0" dirty="0">
                <a:solidFill>
                  <a:schemeClr val="dk1"/>
                </a:solidFill>
                <a:latin typeface="Arial"/>
                <a:ea typeface="Arial"/>
                <a:cs typeface="Arial"/>
                <a:sym typeface="Arial"/>
              </a:rPr>
              <a:t>) needed to carry out anabolic and catabolic reactions. Inputs to metabolism are labeled in {green} and outputs of metabolism are labeled in {yellow}.</a:t>
            </a:r>
          </a:p>
          <a:p>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Part a. During catabolism, reactants yield products, synthesizing ATP. During anabolism, precursors yield cellular materials, consuming ATP and synthesizing ADP + P sub </a:t>
            </a:r>
            <a:r>
              <a:rPr lang="en-US" sz="1200" b="0" i="0" u="none" strike="noStrike" kern="1200" cap="none" dirty="0" err="1">
                <a:solidFill>
                  <a:schemeClr val="dk1"/>
                </a:solidFill>
                <a:effectLst/>
                <a:latin typeface="Arial"/>
                <a:ea typeface="Arial"/>
                <a:cs typeface="Arial"/>
                <a:sym typeface="Arial"/>
              </a:rPr>
              <a:t>i</a:t>
            </a:r>
            <a:r>
              <a:rPr lang="en-US" sz="1200" b="0" i="0" u="none" strike="noStrike" kern="1200" cap="none" dirty="0">
                <a:solidFill>
                  <a:schemeClr val="dk1"/>
                </a:solidFill>
                <a:effectLst/>
                <a:latin typeface="Arial"/>
                <a:ea typeface="Arial"/>
                <a:cs typeface="Arial"/>
                <a:sym typeface="Arial"/>
              </a:rPr>
              <a:t>. Part b. Both anabolism and Catabolism require a reduced electron donor which yields an oxidized electron donor during the process.</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0219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a:ea typeface="Arial"/>
                <a:cs typeface="Arial"/>
                <a:sym typeface="Arial"/>
              </a:rPr>
              <a:t>Electron transport processes in the membrane of E. coli when </a:t>
            </a:r>
            <a:r>
              <a:rPr lang="en-US" sz="1200" b="0" i="1" u="none" strike="noStrike" kern="1200" cap="none" dirty="0">
                <a:solidFill>
                  <a:schemeClr val="dk1"/>
                </a:solidFill>
                <a:effectLst/>
                <a:latin typeface="Arial"/>
                <a:ea typeface="Arial"/>
                <a:cs typeface="Arial"/>
                <a:sym typeface="Arial"/>
              </a:rPr>
              <a:t>(a) </a:t>
            </a:r>
            <a:r>
              <a:rPr lang="en-US" sz="1200" b="0" i="0" u="none" strike="noStrike" kern="1200" cap="none" dirty="0">
                <a:solidFill>
                  <a:schemeClr val="dk1"/>
                </a:solidFill>
                <a:effectLst/>
                <a:latin typeface="Arial"/>
                <a:ea typeface="Arial"/>
                <a:cs typeface="Arial"/>
                <a:sym typeface="Arial"/>
              </a:rPr>
              <a:t>O2 or </a:t>
            </a:r>
            <a:r>
              <a:rPr lang="en-US" sz="1200" b="0" i="1" u="none" strike="noStrike" kern="1200" cap="none" dirty="0">
                <a:solidFill>
                  <a:schemeClr val="dk1"/>
                </a:solidFill>
                <a:effectLst/>
                <a:latin typeface="Arial"/>
                <a:ea typeface="Arial"/>
                <a:cs typeface="Arial"/>
                <a:sym typeface="Arial"/>
              </a:rPr>
              <a:t>(b) </a:t>
            </a:r>
            <a:r>
              <a:rPr lang="en-US" sz="1200" b="0" i="0" u="none" strike="noStrike" kern="1200" cap="none" dirty="0">
                <a:solidFill>
                  <a:schemeClr val="dk1"/>
                </a:solidFill>
                <a:effectLst/>
                <a:latin typeface="Arial"/>
                <a:ea typeface="Arial"/>
                <a:cs typeface="Arial"/>
                <a:sym typeface="Arial"/>
              </a:rPr>
              <a:t>N O3 − is used as terminal electron acceptor. Note the difference in the number of protons translocated with the different terminal electron acceptors and compare these to the difference in the energetics of these reactions when glucose is the electron donor (see Figure 3.4). Q, ubiquinone.</a:t>
            </a:r>
          </a:p>
          <a:p>
            <a:endParaRPr lang="en-US"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parts are as follows.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Part a. Aerobic respiration. During complex 1, when F M N H 2 reduces an F e and S protein, 4 H + protons are translocated. Complex 2 consists of citric acid cycle reactions, after which 2 H + are translocated. The result is cytochrome b o 3, where 2 H + are released.</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Part b. Nitrate reduction. During complex 1, when F M N H 2 reduces an F e and S protein, 4 H + protons are translocated. Complex 2 consists of citric acid cycle reactions, with no H + translocated. The result is nitrate </a:t>
            </a:r>
            <a:r>
              <a:rPr lang="en-US" sz="1200" b="0" i="0" u="none" strike="noStrike" kern="1200" cap="none" dirty="0" err="1">
                <a:solidFill>
                  <a:schemeClr val="dk1"/>
                </a:solidFill>
                <a:effectLst/>
                <a:latin typeface="Arial"/>
                <a:ea typeface="Arial"/>
                <a:cs typeface="Arial"/>
                <a:sym typeface="Arial"/>
              </a:rPr>
              <a:t>reductatse</a:t>
            </a:r>
            <a:r>
              <a:rPr lang="en-US" sz="1200" b="0" i="0" u="none" strike="noStrike" kern="1200" cap="none" dirty="0">
                <a:solidFill>
                  <a:schemeClr val="dk1"/>
                </a:solidFill>
                <a:effectLst/>
                <a:latin typeface="Arial"/>
                <a:ea typeface="Arial"/>
                <a:cs typeface="Arial"/>
                <a:sym typeface="Arial"/>
              </a:rPr>
              <a:t>, where 2 H + are released.</a:t>
            </a:r>
            <a:endParaRPr lang="en-IN" dirty="0">
              <a:effectLst/>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90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84044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 </a:t>
            </a:r>
            <a:r>
              <a:rPr lang="en-US" dirty="0"/>
              <a:t>In </a:t>
            </a:r>
            <a:r>
              <a:rPr lang="en-US" i="1" dirty="0"/>
              <a:t>R. eutropha</a:t>
            </a:r>
            <a:r>
              <a:rPr lang="en-US" dirty="0"/>
              <a:t>, two hydrogenases are present; the membrane-bound hydrogenase participates in electron transport, whereas the soluble hydrogenase makes N A D H for the Calvin cycle (see Section 3.12). Cyt, cytochrome; Q, quinone. For details of the Q-cycle, see Figure 3.19. </a:t>
            </a:r>
            <a:r>
              <a:rPr lang="en-US" i="1" dirty="0"/>
              <a:t>(b)</a:t>
            </a:r>
            <a:r>
              <a:rPr lang="en-US" dirty="0"/>
              <a:t> Transmission electron micrograph of negatively stained cells of </a:t>
            </a:r>
            <a:r>
              <a:rPr lang="en-US" i="1" dirty="0"/>
              <a:t>R. eutropha</a:t>
            </a:r>
            <a:r>
              <a:rPr lang="en-US" dirty="0"/>
              <a:t>. A cell is about 0.6 </a:t>
            </a:r>
            <a:r>
              <a:rPr lang="el-GR" dirty="0">
                <a:latin typeface="Arial" panose="020B0604020202020204" pitchFamily="34" charset="0"/>
                <a:cs typeface="Arial" panose="020B0604020202020204" pitchFamily="34" charset="0"/>
              </a:rPr>
              <a:t>μ</a:t>
            </a:r>
            <a:r>
              <a:rPr lang="en-US" dirty="0"/>
              <a:t> m in diameter and contains several flagella.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94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66028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 </a:t>
            </a:r>
            <a:r>
              <a:rPr lang="en-US" dirty="0"/>
              <a:t>Energy conservation in purple bacteria results from cyclic photophosphorylation.The photosynthetic reaction center uses light energy to energize electrons for use in electron transport and the generation of proton motive force. Four protons are translocated for every two electrons that pass from the reaction center to cytochrome </a:t>
            </a:r>
            <a:r>
              <a:rPr lang="en-US" i="1" dirty="0"/>
              <a:t>b c</a:t>
            </a:r>
            <a:r>
              <a:rPr lang="en-US" i="0" dirty="0"/>
              <a:t>1</a:t>
            </a:r>
            <a:r>
              <a:rPr lang="en-US" dirty="0"/>
              <a:t>. P870 is a form of bacteriochlorophyll a in the ground state and is a fairly electropositive electron donor. P870* is formed after light excitation of P870 and is a strongly electronegative electron donor. L H, light-harvesting bacteriochlorophyll complexes; B p h, bacteriopheophytin; Q, quinone; </a:t>
            </a:r>
            <a:r>
              <a:rPr lang="en-US" i="1" dirty="0"/>
              <a:t>c</a:t>
            </a:r>
            <a:r>
              <a:rPr lang="en-US" dirty="0"/>
              <a:t>2, cytochrome </a:t>
            </a:r>
            <a:r>
              <a:rPr lang="en-US" i="1" dirty="0"/>
              <a:t>c</a:t>
            </a:r>
            <a:r>
              <a:rPr lang="en-US" dirty="0"/>
              <a:t>2. For details of the Q-cycle, see Figure 3.19. </a:t>
            </a:r>
            <a:r>
              <a:rPr lang="en-US" i="1" dirty="0"/>
              <a:t>(b) </a:t>
            </a:r>
            <a:r>
              <a:rPr lang="en-US" dirty="0"/>
              <a:t>A bloom of purple bacteria that formed in the Sippewissett Salt Marsh, Cape Cod, Massachusetts, U S A. High rates of O2 consumption, and its low solubility in water, can cause anoxic conditions in a water film less than 100 </a:t>
            </a:r>
            <a:r>
              <a:rPr lang="el-GR" dirty="0">
                <a:latin typeface="Arial" panose="020B0604020202020204" pitchFamily="34" charset="0"/>
                <a:cs typeface="Arial" panose="020B0604020202020204" pitchFamily="34" charset="0"/>
              </a:rPr>
              <a:t>μ</a:t>
            </a:r>
            <a:r>
              <a:rPr lang="en-US" dirty="0"/>
              <a:t> m thick, and this allows anoxygenic phototrophs to grow on the sediment surface.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97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88743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cap="none" baseline="0" dirty="0">
                <a:solidFill>
                  <a:schemeClr val="dk1"/>
                </a:solidFill>
                <a:latin typeface="Arial"/>
                <a:ea typeface="Arial"/>
                <a:cs typeface="Arial"/>
                <a:sym typeface="Arial"/>
              </a:rPr>
              <a:t>(a) </a:t>
            </a:r>
            <a:r>
              <a:rPr lang="en-US" sz="1200" b="0" i="0" u="none" strike="noStrike" kern="1200" cap="none" baseline="0" dirty="0">
                <a:solidFill>
                  <a:schemeClr val="dk1"/>
                </a:solidFill>
                <a:latin typeface="Arial"/>
                <a:ea typeface="Arial"/>
                <a:cs typeface="Arial"/>
                <a:sym typeface="Arial"/>
              </a:rPr>
              <a:t>Reaction of the enzyme ribulose bisphosphate carboxylase. </a:t>
            </a:r>
            <a:r>
              <a:rPr lang="en-US" sz="1200" b="0" i="1" u="none" strike="noStrike" kern="1200" cap="none" baseline="0" dirty="0">
                <a:solidFill>
                  <a:schemeClr val="dk1"/>
                </a:solidFill>
                <a:latin typeface="Arial"/>
                <a:ea typeface="Arial"/>
                <a:cs typeface="Arial"/>
                <a:sym typeface="Arial"/>
              </a:rPr>
              <a:t>(b) </a:t>
            </a:r>
            <a:r>
              <a:rPr lang="en-US" sz="1200" b="0" i="0" u="none" strike="noStrike" kern="1200" cap="none" baseline="0" dirty="0">
                <a:solidFill>
                  <a:schemeClr val="dk1"/>
                </a:solidFill>
                <a:latin typeface="Arial"/>
                <a:ea typeface="Arial"/>
                <a:cs typeface="Arial"/>
                <a:sym typeface="Arial"/>
              </a:rPr>
              <a:t>Steps in the conversion of 3-phosphoglycerate (P G A) to glyceraldehyde 3-phosphate. Note that both A T P and N A D P H are required. </a:t>
            </a:r>
            <a:r>
              <a:rPr lang="en-US" sz="1200" b="0" i="1" u="none" strike="noStrike" kern="1200" cap="none" baseline="0" dirty="0">
                <a:solidFill>
                  <a:schemeClr val="dk1"/>
                </a:solidFill>
                <a:latin typeface="Arial"/>
                <a:ea typeface="Arial"/>
                <a:cs typeface="Arial"/>
                <a:sym typeface="Arial"/>
              </a:rPr>
              <a:t>(c) </a:t>
            </a:r>
            <a:r>
              <a:rPr lang="en-US" sz="1200" b="0" i="0" u="none" strike="noStrike" kern="1200" cap="none" baseline="0" dirty="0">
                <a:solidFill>
                  <a:schemeClr val="dk1"/>
                </a:solidFill>
                <a:latin typeface="Arial"/>
                <a:ea typeface="Arial"/>
                <a:cs typeface="Arial"/>
                <a:sym typeface="Arial"/>
              </a:rPr>
              <a:t>Conversion of ribulose 5-phosphate to the C O2 acceptor molecule ribulose 1,5-bisphosphate by the enzyme </a:t>
            </a:r>
            <a:r>
              <a:rPr lang="en-US" sz="1200" b="0" i="0" u="none" strike="noStrike" kern="1200" cap="none" baseline="0" dirty="0" err="1">
                <a:solidFill>
                  <a:schemeClr val="dk1"/>
                </a:solidFill>
                <a:latin typeface="Arial"/>
                <a:ea typeface="Arial"/>
                <a:cs typeface="Arial"/>
                <a:sym typeface="Arial"/>
              </a:rPr>
              <a:t>phosphoribulokinase</a:t>
            </a:r>
            <a:r>
              <a:rPr lang="en-US" sz="1200" b="0" i="0" u="none" strike="noStrike" kern="1200" cap="none" baseline="0" dirty="0">
                <a:solidFill>
                  <a:schemeClr val="dk1"/>
                </a:solidFill>
                <a:latin typeface="Arial"/>
                <a:ea typeface="Arial"/>
                <a:cs typeface="Arial"/>
                <a:sym typeface="Arial"/>
              </a:rPr>
              <a:t>.</a:t>
            </a:r>
          </a:p>
          <a:p>
            <a:endParaRPr lang="en-US"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reactions are as follows.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Part a. C O 2 + ribulose bisphosphate yields ribulose bisphosphate carboxylase. After carboxylation, this C 5 compound yields two C 3 compounds. First, it yields an unstable intermediate. With the introduction of H 2 O, the intermediate yields two 3 phosphoglycerate, P G A. Note, </a:t>
            </a:r>
            <a:r>
              <a:rPr lang="en-IN" sz="1200" b="0" i="0" u="none" strike="noStrike" kern="1200" cap="none" dirty="0">
                <a:solidFill>
                  <a:schemeClr val="dk1"/>
                </a:solidFill>
                <a:effectLst/>
                <a:latin typeface="Arial"/>
                <a:ea typeface="Arial"/>
                <a:cs typeface="Arial"/>
                <a:sym typeface="Arial"/>
              </a:rPr>
              <a:t>Oxygenation––an alternative activity of R u B I s C O, rather than carboxylation.</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Part b. While reversing the steps of </a:t>
            </a:r>
            <a:r>
              <a:rPr lang="en-US" sz="1200" b="0" i="0" u="none" strike="noStrike" kern="1200" cap="none" dirty="0" err="1">
                <a:solidFill>
                  <a:schemeClr val="dk1"/>
                </a:solidFill>
                <a:effectLst/>
                <a:latin typeface="Arial"/>
                <a:ea typeface="Arial"/>
                <a:cs typeface="Arial"/>
                <a:sym typeface="Arial"/>
              </a:rPr>
              <a:t>glycosis</a:t>
            </a:r>
            <a:r>
              <a:rPr lang="en-US" sz="1200" b="0" i="0" u="none" strike="noStrike" kern="1200" cap="none" dirty="0">
                <a:solidFill>
                  <a:schemeClr val="dk1"/>
                </a:solidFill>
                <a:effectLst/>
                <a:latin typeface="Arial"/>
                <a:ea typeface="Arial"/>
                <a:cs typeface="Arial"/>
                <a:sym typeface="Arial"/>
              </a:rPr>
              <a:t>, P G A + A T P yields 1, 3 </a:t>
            </a:r>
            <a:r>
              <a:rPr lang="en-US" sz="1200" b="0" i="0" u="none" strike="noStrike" kern="1200" cap="none" dirty="0" err="1">
                <a:solidFill>
                  <a:schemeClr val="dk1"/>
                </a:solidFill>
                <a:effectLst/>
                <a:latin typeface="Arial"/>
                <a:ea typeface="Arial"/>
                <a:cs typeface="Arial"/>
                <a:sym typeface="Arial"/>
              </a:rPr>
              <a:t>Bisphosphoglycerate</a:t>
            </a:r>
            <a:r>
              <a:rPr lang="en-US" sz="1200" b="0" i="0" u="none" strike="noStrike" kern="1200" cap="none" dirty="0">
                <a:solidFill>
                  <a:schemeClr val="dk1"/>
                </a:solidFill>
                <a:effectLst/>
                <a:latin typeface="Arial"/>
                <a:ea typeface="Arial"/>
                <a:cs typeface="Arial"/>
                <a:sym typeface="Arial"/>
              </a:rPr>
              <a:t>. 1, 3 </a:t>
            </a:r>
            <a:r>
              <a:rPr lang="en-US" sz="1200" b="0" i="0" u="none" strike="noStrike" kern="1200" cap="none" dirty="0" err="1">
                <a:solidFill>
                  <a:schemeClr val="dk1"/>
                </a:solidFill>
                <a:effectLst/>
                <a:latin typeface="Arial"/>
                <a:ea typeface="Arial"/>
                <a:cs typeface="Arial"/>
                <a:sym typeface="Arial"/>
              </a:rPr>
              <a:t>Bisphosphoglycerate</a:t>
            </a:r>
            <a:r>
              <a:rPr lang="en-US" sz="1200" b="0" i="0" u="none" strike="noStrike" kern="1200" cap="none" dirty="0">
                <a:solidFill>
                  <a:schemeClr val="dk1"/>
                </a:solidFill>
                <a:effectLst/>
                <a:latin typeface="Arial"/>
                <a:ea typeface="Arial"/>
                <a:cs typeface="Arial"/>
                <a:sym typeface="Arial"/>
              </a:rPr>
              <a:t> + A T P, with the introduction of N A D P H yields Glyceraldehyde 3-phosphate, which leads to biosynthesis.</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Part c. In regeneration of C O 2 acceptor, Ribulose 5-phosphate + A T P, in the presence of </a:t>
            </a:r>
            <a:r>
              <a:rPr lang="en-US" sz="1200" b="0" i="0" u="none" strike="noStrike" kern="1200" cap="none" dirty="0" err="1">
                <a:solidFill>
                  <a:schemeClr val="dk1"/>
                </a:solidFill>
                <a:effectLst/>
                <a:latin typeface="Arial"/>
                <a:ea typeface="Arial"/>
                <a:cs typeface="Arial"/>
                <a:sym typeface="Arial"/>
              </a:rPr>
              <a:t>Phosphoribulokinase</a:t>
            </a:r>
            <a:r>
              <a:rPr lang="en-US" sz="1200" b="0" i="0" u="none" strike="noStrike" kern="1200" cap="none" dirty="0">
                <a:solidFill>
                  <a:schemeClr val="dk1"/>
                </a:solidFill>
                <a:effectLst/>
                <a:latin typeface="Arial"/>
                <a:ea typeface="Arial"/>
                <a:cs typeface="Arial"/>
                <a:sym typeface="Arial"/>
              </a:rPr>
              <a:t>, yields ribulose bisphosphate. Ribulose bisphosphate + A D P starts the cycle over.</a:t>
            </a:r>
            <a:endParaRPr lang="en-IN" dirty="0">
              <a:effectLst/>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105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847214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a:ea typeface="Arial"/>
                <a:cs typeface="Arial"/>
                <a:sym typeface="Arial"/>
              </a:rPr>
              <a:t>Shown is the production of one hexose molecule from six C O2. For each six molecules of C O2 incorporated, one fructose 6-phosphate is produced that can be drawn off for biosynthesis. In phototrophs, the energy to produce A T P comes from light; in chemolithotrophs, the energy to produce A T P comes from the oxidation of inorganic electron donors. In oxygenic phototrophs, electrons for N A D(P)H come from water; in anoxygenic phototrophs, the electrons come from reduced substances such as H2S. In chemolithotrophs, N A D(P)H is formed from inorganic electron donors.</a:t>
            </a:r>
          </a:p>
          <a:p>
            <a:endParaRPr lang="en-US" sz="1200" b="0" i="0" u="none" strike="noStrike" kern="1200" cap="none" dirty="0">
              <a:solidFill>
                <a:schemeClr val="dk1"/>
              </a:solidFill>
              <a:effectLst/>
              <a:latin typeface="Arial"/>
              <a:ea typeface="Arial"/>
              <a:cs typeface="Arial"/>
              <a:sym typeface="Arial"/>
            </a:endParaRPr>
          </a:p>
          <a:p>
            <a:r>
              <a:rPr lang="en-US" sz="1200" b="0" i="0" u="none" strike="noStrike" kern="1200" cap="none" dirty="0">
                <a:solidFill>
                  <a:schemeClr val="dk1"/>
                </a:solidFill>
                <a:effectLst/>
                <a:latin typeface="Arial"/>
                <a:ea typeface="Arial"/>
                <a:cs typeface="Arial"/>
                <a:sym typeface="Arial"/>
              </a:rPr>
              <a:t>The cycle is as follows.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IN" sz="1200" b="0" i="0" u="none" strike="noStrike" kern="1200" cap="none" dirty="0">
                <a:solidFill>
                  <a:schemeClr val="dk1"/>
                </a:solidFill>
                <a:effectLst/>
                <a:latin typeface="Arial"/>
                <a:ea typeface="Arial"/>
                <a:cs typeface="Arial"/>
                <a:sym typeface="Arial"/>
              </a:rPr>
              <a:t>Carboxylation. 6 Ribulose 1, 5 bisphosphate (30 carbons). </a:t>
            </a:r>
            <a:r>
              <a:rPr lang="en-IN" sz="1200" b="0" i="0" u="none" strike="noStrike" kern="1200" cap="none" dirty="0" err="1">
                <a:solidFill>
                  <a:schemeClr val="dk1"/>
                </a:solidFill>
                <a:effectLst/>
                <a:latin typeface="Arial"/>
                <a:ea typeface="Arial"/>
                <a:cs typeface="Arial"/>
                <a:sym typeface="Arial"/>
              </a:rPr>
              <a:t>RuBisCO</a:t>
            </a:r>
            <a:r>
              <a:rPr lang="en-IN" sz="1200" b="0" i="0" u="none" strike="noStrike" kern="1200" cap="none" dirty="0">
                <a:solidFill>
                  <a:schemeClr val="dk1"/>
                </a:solidFill>
                <a:effectLst/>
                <a:latin typeface="Arial"/>
                <a:ea typeface="Arial"/>
                <a:cs typeface="Arial"/>
                <a:sym typeface="Arial"/>
              </a:rPr>
              <a:t> + 6 C O 2 yields 12 1, 3 Phosphoglycerate (30 carbons).</a:t>
            </a:r>
            <a:endParaRPr lang="en-IN" dirty="0">
              <a:effectLst/>
            </a:endParaRPr>
          </a:p>
          <a:p>
            <a:pPr marL="171450" lvl="0" indent="-171450">
              <a:buFont typeface="Arial" panose="020B0604020202020204" pitchFamily="34" charset="0"/>
              <a:buChar char="•"/>
            </a:pPr>
            <a:r>
              <a:rPr lang="en-IN" sz="1200" b="0" i="0" u="none" strike="noStrike" kern="1200" cap="none" dirty="0">
                <a:solidFill>
                  <a:schemeClr val="dk1"/>
                </a:solidFill>
                <a:effectLst/>
                <a:latin typeface="Arial"/>
                <a:ea typeface="Arial"/>
                <a:cs typeface="Arial"/>
                <a:sym typeface="Arial"/>
              </a:rPr>
              <a:t>Energy input. 12 1,3 Phosphoglycerate + A T P yields 1,3-Bisphospho- </a:t>
            </a:r>
            <a:r>
              <a:rPr lang="en-IN" sz="1200" b="0" i="0" u="none" strike="noStrike" kern="1200" cap="none" dirty="0" err="1">
                <a:solidFill>
                  <a:schemeClr val="dk1"/>
                </a:solidFill>
                <a:effectLst/>
                <a:latin typeface="Arial"/>
                <a:ea typeface="Arial"/>
                <a:cs typeface="Arial"/>
                <a:sym typeface="Arial"/>
              </a:rPr>
              <a:t>glycerate</a:t>
            </a:r>
            <a:r>
              <a:rPr lang="en-IN" sz="1200" b="0" i="0" u="none" strike="noStrike" kern="1200" cap="none" dirty="0">
                <a:solidFill>
                  <a:schemeClr val="dk1"/>
                </a:solidFill>
                <a:effectLst/>
                <a:latin typeface="Arial"/>
                <a:ea typeface="Arial"/>
                <a:cs typeface="Arial"/>
                <a:sym typeface="Arial"/>
              </a:rPr>
              <a:t> (36 carbons).</a:t>
            </a:r>
            <a:endParaRPr lang="en-IN" dirty="0">
              <a:effectLst/>
            </a:endParaRPr>
          </a:p>
          <a:p>
            <a:pPr marL="171450" lvl="0" indent="-171450">
              <a:buFont typeface="Arial" panose="020B0604020202020204" pitchFamily="34" charset="0"/>
              <a:buChar char="•"/>
            </a:pPr>
            <a:r>
              <a:rPr lang="en-IN" sz="1200" b="0" i="0" u="none" strike="noStrike" kern="1200" cap="none" dirty="0">
                <a:solidFill>
                  <a:schemeClr val="dk1"/>
                </a:solidFill>
                <a:effectLst/>
                <a:latin typeface="Arial"/>
                <a:ea typeface="Arial"/>
                <a:cs typeface="Arial"/>
                <a:sym typeface="Arial"/>
              </a:rPr>
              <a:t>Reducing power input. 12 1,3 Phosphoglycerate + 12 N A D, P, H yields 12 Glyceraldehyde 3-phosphate (36 carbons).</a:t>
            </a:r>
            <a:endParaRPr lang="en-IN" dirty="0">
              <a:effectLst/>
            </a:endParaRPr>
          </a:p>
          <a:p>
            <a:pPr marL="171450" lvl="0" indent="-171450">
              <a:buFont typeface="Arial" panose="020B0604020202020204" pitchFamily="34" charset="0"/>
              <a:buChar char="•"/>
            </a:pPr>
            <a:r>
              <a:rPr lang="en-IN" sz="1200" b="0" i="0" u="none" strike="noStrike" kern="1200" cap="none" dirty="0">
                <a:solidFill>
                  <a:schemeClr val="dk1"/>
                </a:solidFill>
                <a:effectLst/>
                <a:latin typeface="Arial"/>
                <a:ea typeface="Arial"/>
                <a:cs typeface="Arial"/>
                <a:sym typeface="Arial"/>
              </a:rPr>
              <a:t>Removal of 6 C for biosynthesis yields Fructose 6-phosphate (6 carbons), which exits the cycle.</a:t>
            </a:r>
            <a:endParaRPr lang="en-IN" dirty="0">
              <a:effectLst/>
            </a:endParaRPr>
          </a:p>
          <a:p>
            <a:pPr marL="171450" lvl="0" indent="-171450">
              <a:buFont typeface="Arial" panose="020B0604020202020204" pitchFamily="34" charset="0"/>
              <a:buChar char="•"/>
            </a:pPr>
            <a:r>
              <a:rPr lang="en-IN" sz="1200" b="0" i="0" u="none" strike="noStrike" kern="1200" cap="none" dirty="0">
                <a:solidFill>
                  <a:schemeClr val="dk1"/>
                </a:solidFill>
                <a:effectLst/>
                <a:latin typeface="Arial"/>
                <a:ea typeface="Arial"/>
                <a:cs typeface="Arial"/>
                <a:sym typeface="Arial"/>
              </a:rPr>
              <a:t>Various sugar rearrangements. 10 Glyceraldehyde 3-phosphate (30 carbons) then yields 6 ribulose 5-phosphate (30 carbons). </a:t>
            </a:r>
            <a:endParaRPr lang="en-IN" dirty="0">
              <a:effectLst/>
            </a:endParaRPr>
          </a:p>
          <a:p>
            <a:pPr marL="171450" lvl="0" indent="-171450">
              <a:buFont typeface="Arial" panose="020B0604020202020204" pitchFamily="34" charset="0"/>
              <a:buChar char="•"/>
            </a:pPr>
            <a:r>
              <a:rPr lang="en-IN" sz="1200" b="0" i="0" u="none" strike="noStrike" kern="1200" cap="none" dirty="0">
                <a:solidFill>
                  <a:schemeClr val="dk1"/>
                </a:solidFill>
                <a:effectLst/>
                <a:latin typeface="Arial"/>
                <a:ea typeface="Arial"/>
                <a:cs typeface="Arial"/>
                <a:sym typeface="Arial"/>
              </a:rPr>
              <a:t>Regeneration of C O 2 acceptor and energy input. </a:t>
            </a:r>
            <a:r>
              <a:rPr lang="en-IN" sz="1200" b="0" i="0" u="none" strike="noStrike" kern="1200" cap="none" dirty="0" err="1">
                <a:solidFill>
                  <a:schemeClr val="dk1"/>
                </a:solidFill>
                <a:effectLst/>
                <a:latin typeface="Arial"/>
                <a:ea typeface="Arial"/>
                <a:cs typeface="Arial"/>
                <a:sym typeface="Arial"/>
              </a:rPr>
              <a:t>Phosphoribulokinase</a:t>
            </a:r>
            <a:r>
              <a:rPr lang="en-IN" sz="1200" b="0" i="0" u="none" strike="noStrike" kern="1200" cap="none" dirty="0">
                <a:solidFill>
                  <a:schemeClr val="dk1"/>
                </a:solidFill>
                <a:effectLst/>
                <a:latin typeface="Arial"/>
                <a:ea typeface="Arial"/>
                <a:cs typeface="Arial"/>
                <a:sym typeface="Arial"/>
              </a:rPr>
              <a:t>. 6 ribulose 5-phosphate  + 6 A T P yields 6 Ribulose 1, 5 bisphosphate.</a:t>
            </a:r>
            <a:endParaRPr lang="en-IN" dirty="0">
              <a:effectLst/>
            </a:endParaRPr>
          </a:p>
          <a:p>
            <a:r>
              <a:rPr lang="en-IN" sz="1200" b="0" i="0" u="none" strike="noStrike" kern="1200" cap="none" dirty="0">
                <a:solidFill>
                  <a:schemeClr val="dk1"/>
                </a:solidFill>
                <a:effectLst/>
                <a:latin typeface="Arial"/>
                <a:ea typeface="Arial"/>
                <a:cs typeface="Arial"/>
                <a:sym typeface="Arial"/>
              </a:rPr>
              <a:t>Overall stoichiometry. 6 C O 2 + 12 N A D P H + 16 A T P + 12 N A D P plus + 18 A D P + 17 P sub </a:t>
            </a:r>
            <a:r>
              <a:rPr lang="en-IN" sz="1200" b="0" i="0" u="none" strike="noStrike" kern="1200" cap="none" dirty="0" err="1">
                <a:solidFill>
                  <a:schemeClr val="dk1"/>
                </a:solidFill>
                <a:effectLst/>
                <a:latin typeface="Arial"/>
                <a:ea typeface="Arial"/>
                <a:cs typeface="Arial"/>
                <a:sym typeface="Arial"/>
              </a:rPr>
              <a:t>i</a:t>
            </a:r>
            <a:r>
              <a:rPr lang="en-IN" sz="1200" b="0" i="0" u="none" strike="noStrike" kern="1200" cap="none" dirty="0">
                <a:solidFill>
                  <a:schemeClr val="dk1"/>
                </a:solidFill>
                <a:effectLst/>
                <a:latin typeface="Arial"/>
                <a:ea typeface="Arial"/>
                <a:cs typeface="Arial"/>
                <a:sym typeface="Arial"/>
              </a:rPr>
              <a:t> yields Fructose 6 phosphate.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107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54921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The nitrogenase complex is composed of dinitrogenase and dinitrogenase reductase. Electrons from reduced flavodoxin (or ferredoxin) are used to reduce dinitrogenase reductase, and this enzyme in turn reduces dinitrogenase at the expense of A T P. Dinitrogenase ultimately donates electrons to N2 at the active site of the enzyme, resulting in the formation of 2 N H3. H is hydrogen (which consists of H+ + 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Part a. The process is as follows. Electrons for </a:t>
            </a:r>
            <a:r>
              <a:rPr lang="en-US" sz="1200" b="0" i="0" u="none" strike="noStrike" kern="1200" cap="none" dirty="0" err="1">
                <a:solidFill>
                  <a:schemeClr val="dk1"/>
                </a:solidFill>
                <a:effectLst/>
                <a:latin typeface="Arial"/>
                <a:ea typeface="Arial"/>
                <a:cs typeface="Arial"/>
                <a:sym typeface="Arial"/>
              </a:rPr>
              <a:t>nitrogenase</a:t>
            </a:r>
            <a:r>
              <a:rPr lang="en-US" sz="1200" b="0" i="0" u="none" strike="noStrike" kern="1200" cap="none" dirty="0">
                <a:solidFill>
                  <a:schemeClr val="dk1"/>
                </a:solidFill>
                <a:effectLst/>
                <a:latin typeface="Arial"/>
                <a:ea typeface="Arial"/>
                <a:cs typeface="Arial"/>
                <a:sym typeface="Arial"/>
              </a:rPr>
              <a:t> are obtained. </a:t>
            </a:r>
            <a:r>
              <a:rPr lang="en-IN" sz="1200" b="0" i="0" u="none" strike="noStrike" kern="1200" cap="none" dirty="0">
                <a:solidFill>
                  <a:schemeClr val="dk1"/>
                </a:solidFill>
                <a:effectLst/>
                <a:latin typeface="Arial"/>
                <a:ea typeface="Arial"/>
                <a:cs typeface="Arial"/>
                <a:sym typeface="Arial"/>
              </a:rPr>
              <a:t>Pyruvate donates electrons to </a:t>
            </a:r>
            <a:r>
              <a:rPr lang="en-IN" sz="1200" b="0" i="0" u="none" strike="noStrike" kern="1200" cap="none" dirty="0" err="1">
                <a:solidFill>
                  <a:schemeClr val="dk1"/>
                </a:solidFill>
                <a:effectLst/>
                <a:latin typeface="Arial"/>
                <a:ea typeface="Arial"/>
                <a:cs typeface="Arial"/>
                <a:sym typeface="Arial"/>
              </a:rPr>
              <a:t>flavodoxin</a:t>
            </a:r>
            <a:r>
              <a:rPr lang="en-IN" sz="1200" b="0" i="0" u="none" strike="noStrike" kern="1200" cap="none" dirty="0">
                <a:solidFill>
                  <a:schemeClr val="dk1"/>
                </a:solidFill>
                <a:effectLst/>
                <a:latin typeface="Arial"/>
                <a:ea typeface="Arial"/>
                <a:cs typeface="Arial"/>
                <a:sym typeface="Arial"/>
              </a:rPr>
              <a:t>. </a:t>
            </a:r>
            <a:r>
              <a:rPr lang="en-IN" sz="1200" b="0" i="0" u="none" strike="noStrike" kern="1200" cap="none" dirty="0" err="1">
                <a:solidFill>
                  <a:schemeClr val="dk1"/>
                </a:solidFill>
                <a:effectLst/>
                <a:latin typeface="Arial"/>
                <a:ea typeface="Arial"/>
                <a:cs typeface="Arial"/>
                <a:sym typeface="Arial"/>
              </a:rPr>
              <a:t>Flavodoxin</a:t>
            </a:r>
            <a:r>
              <a:rPr lang="en-IN" sz="1200" b="0" i="0" u="none" strike="noStrike" kern="1200" cap="none" dirty="0">
                <a:solidFill>
                  <a:schemeClr val="dk1"/>
                </a:solidFill>
                <a:effectLst/>
                <a:latin typeface="Arial"/>
                <a:ea typeface="Arial"/>
                <a:cs typeface="Arial"/>
                <a:sym typeface="Arial"/>
              </a:rPr>
              <a:t> reduces </a:t>
            </a:r>
            <a:r>
              <a:rPr lang="en-IN" sz="1200" b="0" i="0" u="none" strike="noStrike" kern="1200" cap="none" dirty="0" err="1">
                <a:solidFill>
                  <a:schemeClr val="dk1"/>
                </a:solidFill>
                <a:effectLst/>
                <a:latin typeface="Arial"/>
                <a:ea typeface="Arial"/>
                <a:cs typeface="Arial"/>
                <a:sym typeface="Arial"/>
              </a:rPr>
              <a:t>dinitrogenase</a:t>
            </a:r>
            <a:r>
              <a:rPr lang="en-IN" sz="1200" b="0" i="0" u="none" strike="noStrike" kern="1200" cap="none" dirty="0">
                <a:solidFill>
                  <a:schemeClr val="dk1"/>
                </a:solidFill>
                <a:effectLst/>
                <a:latin typeface="Arial"/>
                <a:ea typeface="Arial"/>
                <a:cs typeface="Arial"/>
                <a:sym typeface="Arial"/>
              </a:rPr>
              <a:t> reductase. </a:t>
            </a:r>
            <a:r>
              <a:rPr lang="en-IN" sz="1200" b="0" i="0" u="none" strike="noStrike" kern="1200" cap="none" dirty="0" err="1">
                <a:solidFill>
                  <a:schemeClr val="dk1"/>
                </a:solidFill>
                <a:effectLst/>
                <a:latin typeface="Arial"/>
                <a:ea typeface="Arial"/>
                <a:cs typeface="Arial"/>
                <a:sym typeface="Arial"/>
              </a:rPr>
              <a:t>Nitrogenase</a:t>
            </a:r>
            <a:r>
              <a:rPr lang="en-IN" sz="1200" b="0" i="0" u="none" strike="noStrike" kern="1200" cap="none" dirty="0">
                <a:solidFill>
                  <a:schemeClr val="dk1"/>
                </a:solidFill>
                <a:effectLst/>
                <a:latin typeface="Arial"/>
                <a:ea typeface="Arial"/>
                <a:cs typeface="Arial"/>
                <a:sym typeface="Arial"/>
              </a:rPr>
              <a:t> activity commences. Electrons transferred to </a:t>
            </a:r>
            <a:r>
              <a:rPr lang="en-IN" sz="1200" b="0" i="0" u="none" strike="noStrike" kern="1200" cap="none" dirty="0" err="1">
                <a:solidFill>
                  <a:schemeClr val="dk1"/>
                </a:solidFill>
                <a:effectLst/>
                <a:latin typeface="Arial"/>
                <a:ea typeface="Arial"/>
                <a:cs typeface="Arial"/>
                <a:sym typeface="Arial"/>
              </a:rPr>
              <a:t>dinitrogenase</a:t>
            </a:r>
            <a:r>
              <a:rPr lang="en-IN" sz="1200" b="0" i="0" u="none" strike="noStrike" kern="1200" cap="none" dirty="0">
                <a:solidFill>
                  <a:schemeClr val="dk1"/>
                </a:solidFill>
                <a:effectLst/>
                <a:latin typeface="Arial"/>
                <a:ea typeface="Arial"/>
                <a:cs typeface="Arial"/>
                <a:sym typeface="Arial"/>
              </a:rPr>
              <a:t> one at a time. 2 ATP are consumed per electron. Part b. </a:t>
            </a:r>
            <a:r>
              <a:rPr lang="en-US" sz="1200" b="0" i="0" u="none" strike="noStrike" kern="1200" cap="none" dirty="0">
                <a:solidFill>
                  <a:schemeClr val="dk1"/>
                </a:solidFill>
                <a:effectLst/>
                <a:latin typeface="Arial"/>
                <a:ea typeface="Arial"/>
                <a:cs typeface="Arial"/>
                <a:sym typeface="Arial"/>
              </a:rPr>
              <a:t>Sum. N, triple bond, N, in the presence of 4 H, after 2 H is translocated, yields H N, double bond, N H, in the presence of 2 H yields H 2 N, single bond, N H 2, in the presence of 2 H yields 2 N H 3. 16 A T P yields 16 A D P + 16 P sub </a:t>
            </a:r>
            <a:r>
              <a:rPr lang="en-US" sz="1200" b="0" i="0" u="none" strike="noStrike" kern="1200" cap="none" dirty="0" err="1">
                <a:solidFill>
                  <a:schemeClr val="dk1"/>
                </a:solidFill>
                <a:effectLst/>
                <a:latin typeface="Arial"/>
                <a:ea typeface="Arial"/>
                <a:cs typeface="Arial"/>
                <a:sym typeface="Arial"/>
              </a:rPr>
              <a:t>i</a:t>
            </a:r>
            <a:r>
              <a:rPr lang="en-US" sz="1200" b="0" i="0" u="none" strike="noStrike" kern="1200" cap="none" dirty="0">
                <a:solidFill>
                  <a:schemeClr val="dk1"/>
                </a:solidFill>
                <a:effectLst/>
                <a:latin typeface="Arial"/>
                <a:ea typeface="Arial"/>
                <a:cs typeface="Arial"/>
                <a:sym typeface="Arial"/>
              </a:rPr>
              <a:t>. </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109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09503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Induction of slime formation by O2 is demonstrated by comparing transmission electron micrographs of</a:t>
            </a:r>
            <a:r>
              <a:rPr lang="en-US" i="1" dirty="0"/>
              <a:t> (a) </a:t>
            </a:r>
            <a:r>
              <a:rPr lang="en-US" dirty="0"/>
              <a:t>nitrogen-fixing </a:t>
            </a:r>
            <a:r>
              <a:rPr lang="en-US" i="1" dirty="0"/>
              <a:t>Azotobacter vinelandii</a:t>
            </a:r>
            <a:r>
              <a:rPr lang="en-US" dirty="0"/>
              <a:t> cells grown with 2.5% O2 and showing very little slime with </a:t>
            </a:r>
            <a:r>
              <a:rPr lang="en-US" i="1" dirty="0"/>
              <a:t>(b) </a:t>
            </a:r>
            <a:r>
              <a:rPr lang="en-US" dirty="0"/>
              <a:t>nitrogen-fixing </a:t>
            </a:r>
            <a:r>
              <a:rPr lang="en-US" i="1" dirty="0"/>
              <a:t>A. vinelandii </a:t>
            </a:r>
            <a:r>
              <a:rPr lang="en-US" dirty="0"/>
              <a:t>cells grown in air (21% O2) and showing an extensive, darkly staining slime layer (arrow). The slime retards diffusion of O2 into the cell, thus preventing nitrogenase inactivation by O2. A single cell of </a:t>
            </a:r>
            <a:r>
              <a:rPr lang="en-US" i="1" dirty="0"/>
              <a:t>A. vinelandii</a:t>
            </a:r>
            <a:r>
              <a:rPr lang="en-US" dirty="0"/>
              <a:t> is about 2 </a:t>
            </a:r>
            <a:r>
              <a:rPr lang="el-GR" dirty="0">
                <a:latin typeface="Arial" panose="020B0604020202020204" pitchFamily="34" charset="0"/>
                <a:cs typeface="Arial" panose="020B0604020202020204" pitchFamily="34" charset="0"/>
              </a:rPr>
              <a:t>μ</a:t>
            </a:r>
            <a:r>
              <a:rPr lang="en-US" dirty="0"/>
              <a:t>m in diameter. </a:t>
            </a:r>
            <a:r>
              <a:rPr lang="en-US" i="1" dirty="0"/>
              <a:t>(c) </a:t>
            </a:r>
            <a:r>
              <a:rPr lang="en-US" dirty="0"/>
              <a:t>Fluorescence photomicrograph of cells of the filamentous cyanobacterium </a:t>
            </a:r>
            <a:r>
              <a:rPr lang="en-US" i="1" dirty="0"/>
              <a:t>Anabaena</a:t>
            </a:r>
            <a:r>
              <a:rPr lang="en-US" dirty="0"/>
              <a:t> showing a single heterocyst (green). The heterocyst is a thick-walled differentiated cell that does not produce O2 but instead specializes in nitrogen fixation and protects nitrogenase from O2 inactivation.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112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329151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strike="noStrike" kern="1200" cap="none" dirty="0">
                <a:solidFill>
                  <a:schemeClr val="dk1"/>
                </a:solidFill>
                <a:effectLst/>
                <a:latin typeface="Arial"/>
                <a:ea typeface="Arial"/>
                <a:cs typeface="Arial"/>
                <a:sym typeface="Arial"/>
              </a:rPr>
              <a:t>(a) </a:t>
            </a:r>
            <a:r>
              <a:rPr lang="en-US" sz="1200" b="0" i="0" u="none" strike="noStrike" kern="1200" cap="none" dirty="0">
                <a:solidFill>
                  <a:schemeClr val="dk1"/>
                </a:solidFill>
                <a:effectLst/>
                <a:latin typeface="Arial"/>
                <a:ea typeface="Arial"/>
                <a:cs typeface="Arial"/>
                <a:sym typeface="Arial"/>
              </a:rPr>
              <a:t>Polysaccharides are synthesized from activated forms of hexoses such as U D P G. </a:t>
            </a:r>
            <a:r>
              <a:rPr lang="en-US" sz="1200" b="0" i="1" u="none" strike="noStrike" kern="1200" cap="none" dirty="0">
                <a:solidFill>
                  <a:schemeClr val="dk1"/>
                </a:solidFill>
                <a:effectLst/>
                <a:latin typeface="Arial"/>
                <a:ea typeface="Arial"/>
                <a:cs typeface="Arial"/>
                <a:sym typeface="Arial"/>
              </a:rPr>
              <a:t>(b) </a:t>
            </a:r>
            <a:r>
              <a:rPr lang="en-US" sz="1200" b="0" i="0" u="none" strike="noStrike" kern="1200" cap="none" dirty="0">
                <a:solidFill>
                  <a:schemeClr val="dk1"/>
                </a:solidFill>
                <a:effectLst/>
                <a:latin typeface="Arial"/>
                <a:ea typeface="Arial"/>
                <a:cs typeface="Arial"/>
                <a:sym typeface="Arial"/>
              </a:rPr>
              <a:t>Gluconeogenesis. When glucose is needed, it can be biosynthesized from other carbon compounds by reversing the steps in glycolysis. </a:t>
            </a:r>
            <a:r>
              <a:rPr lang="en-US" sz="1200" b="0" i="1" u="none" strike="noStrike" kern="1200" cap="none" dirty="0">
                <a:solidFill>
                  <a:schemeClr val="dk1"/>
                </a:solidFill>
                <a:effectLst/>
                <a:latin typeface="Arial"/>
                <a:ea typeface="Arial"/>
                <a:cs typeface="Arial"/>
                <a:sym typeface="Arial"/>
              </a:rPr>
              <a:t>(c) </a:t>
            </a:r>
            <a:r>
              <a:rPr lang="en-US" sz="1200" b="0" i="0" u="none" strike="noStrike" kern="1200" cap="none" dirty="0">
                <a:solidFill>
                  <a:schemeClr val="dk1"/>
                </a:solidFill>
                <a:effectLst/>
                <a:latin typeface="Arial"/>
                <a:ea typeface="Arial"/>
                <a:cs typeface="Arial"/>
                <a:sym typeface="Arial"/>
              </a:rPr>
              <a:t>Pentoses for nucleic acid synthesis are formed by decarboxylation of hexoses such as glucose 6-phosphate. Note how the precursors of D N A are produced from the precursors of R N A by the enzyme ribonucleotide reductase.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The structure of uridine </a:t>
            </a:r>
            <a:r>
              <a:rPr lang="en-US" sz="1200" b="0" i="0" u="none" strike="noStrike" kern="1200" cap="none" dirty="0" err="1">
                <a:solidFill>
                  <a:schemeClr val="dk1"/>
                </a:solidFill>
                <a:effectLst/>
                <a:latin typeface="Arial"/>
                <a:ea typeface="Arial"/>
                <a:cs typeface="Arial"/>
                <a:sym typeface="Arial"/>
              </a:rPr>
              <a:t>diphosphosphoglucose</a:t>
            </a:r>
            <a:r>
              <a:rPr lang="en-US" sz="1200" b="0" i="0" u="none" strike="noStrike" kern="1200" cap="none" dirty="0">
                <a:solidFill>
                  <a:schemeClr val="dk1"/>
                </a:solidFill>
                <a:effectLst/>
                <a:latin typeface="Arial"/>
                <a:ea typeface="Arial"/>
                <a:cs typeface="Arial"/>
                <a:sym typeface="Arial"/>
              </a:rPr>
              <a:t>. C 2, C 3, C 4, and C 5 compounds go through the citric acid cycle, then oxaloacetate, then phosphoenolpyruvate + C O 2. The reversal of glycolysis creates glucose 6 P. Glucose 6 P passes through the pentose phosphate pathway past steps ribulose 5 P + C O 2 and Ribose 5 P. The ribose then splits down two paths. One goes to ribonucleotides to R N A. The other goes to ribonucleotides and adds N A D P H to go through N A D P H dependent ribonucleotide reductase forms </a:t>
            </a:r>
            <a:r>
              <a:rPr lang="en-US" sz="1200" b="0" i="0" u="none" strike="noStrike" kern="1200" cap="none" dirty="0" err="1">
                <a:solidFill>
                  <a:schemeClr val="dk1"/>
                </a:solidFill>
                <a:effectLst/>
                <a:latin typeface="Arial"/>
                <a:ea typeface="Arial"/>
                <a:cs typeface="Arial"/>
                <a:sym typeface="Arial"/>
              </a:rPr>
              <a:t>deoxyribonucleotides</a:t>
            </a:r>
            <a:r>
              <a:rPr lang="en-US" sz="1200" b="0" i="0" u="none" strike="noStrike" kern="1200" cap="none" dirty="0">
                <a:solidFill>
                  <a:schemeClr val="dk1"/>
                </a:solidFill>
                <a:effectLst/>
                <a:latin typeface="Arial"/>
                <a:ea typeface="Arial"/>
                <a:cs typeface="Arial"/>
                <a:sym typeface="Arial"/>
              </a:rPr>
              <a:t> to create </a:t>
            </a:r>
            <a:r>
              <a:rPr lang="en-US" sz="1200" b="0" i="0" u="none" strike="noStrike" kern="1200" cap="none" dirty="0" err="1">
                <a:solidFill>
                  <a:schemeClr val="dk1"/>
                </a:solidFill>
                <a:effectLst/>
                <a:latin typeface="Arial"/>
                <a:ea typeface="Arial"/>
                <a:cs typeface="Arial"/>
                <a:sym typeface="Arial"/>
              </a:rPr>
              <a:t>deoxyribonucleotides</a:t>
            </a:r>
            <a:r>
              <a:rPr lang="en-US" sz="1200" b="0" i="0" u="none" strike="noStrike" kern="1200" cap="none" dirty="0">
                <a:solidFill>
                  <a:schemeClr val="dk1"/>
                </a:solidFill>
                <a:effectLst/>
                <a:latin typeface="Arial"/>
                <a:ea typeface="Arial"/>
                <a:cs typeface="Arial"/>
                <a:sym typeface="Arial"/>
              </a:rPr>
              <a:t> or D N A.</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114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5929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This pathway generates pentoses from other sugars for biosynthesis and also functions to catabolize pentose sugars. </a:t>
            </a:r>
            <a:r>
              <a:rPr lang="en-US" sz="1200" b="0" i="1" u="none" strike="noStrike" kern="1200" cap="none" dirty="0">
                <a:solidFill>
                  <a:schemeClr val="dk1"/>
                </a:solidFill>
                <a:effectLst/>
                <a:latin typeface="Arial"/>
                <a:ea typeface="Arial"/>
                <a:cs typeface="Arial"/>
                <a:sym typeface="Arial"/>
              </a:rPr>
              <a:t>(a) </a:t>
            </a:r>
            <a:r>
              <a:rPr lang="en-US" sz="1200" b="0" i="0" u="none" strike="noStrike" kern="1200" cap="none" dirty="0">
                <a:solidFill>
                  <a:schemeClr val="dk1"/>
                </a:solidFill>
                <a:effectLst/>
                <a:latin typeface="Arial"/>
                <a:ea typeface="Arial"/>
                <a:cs typeface="Arial"/>
                <a:sym typeface="Arial"/>
              </a:rPr>
              <a:t>Production of the key intermediate, ribulose 5-phosphate. </a:t>
            </a:r>
            <a:r>
              <a:rPr lang="en-US" sz="1200" b="0" i="1" u="none" strike="noStrike" kern="1200" cap="none" dirty="0">
                <a:solidFill>
                  <a:schemeClr val="dk1"/>
                </a:solidFill>
                <a:effectLst/>
                <a:latin typeface="Arial"/>
                <a:ea typeface="Arial"/>
                <a:cs typeface="Arial"/>
                <a:sym typeface="Arial"/>
              </a:rPr>
              <a:t>(b) </a:t>
            </a:r>
            <a:r>
              <a:rPr lang="en-US" sz="1200" b="0" i="0" u="none" strike="noStrike" kern="1200" cap="none" dirty="0">
                <a:solidFill>
                  <a:schemeClr val="dk1"/>
                </a:solidFill>
                <a:effectLst/>
                <a:latin typeface="Arial"/>
                <a:ea typeface="Arial"/>
                <a:cs typeface="Arial"/>
                <a:sym typeface="Arial"/>
              </a:rPr>
              <a:t>Other reactions in the pentose phosphate pathway.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The primary production on the pentose phosphate pathway goes from glycolysis with a glucose 5 phosphate which then releases N A D P H to 6 </a:t>
            </a:r>
            <a:r>
              <a:rPr lang="en-US" sz="1200" b="0" i="0" u="none" strike="noStrike" kern="1200" cap="none" dirty="0" err="1">
                <a:solidFill>
                  <a:schemeClr val="dk1"/>
                </a:solidFill>
                <a:effectLst/>
                <a:latin typeface="Arial"/>
                <a:ea typeface="Arial"/>
                <a:cs typeface="Arial"/>
                <a:sym typeface="Arial"/>
              </a:rPr>
              <a:t>phosphogluconate</a:t>
            </a:r>
            <a:r>
              <a:rPr lang="en-US" sz="1200" b="0" i="0" u="none" strike="noStrike" kern="1200" cap="none" dirty="0">
                <a:solidFill>
                  <a:schemeClr val="dk1"/>
                </a:solidFill>
                <a:effectLst/>
                <a:latin typeface="Arial"/>
                <a:ea typeface="Arial"/>
                <a:cs typeface="Arial"/>
                <a:sym typeface="Arial"/>
              </a:rPr>
              <a:t> with then releases N A D P H and C O 2 to create Ribulose 5 phosphate. Other reactions in this pathway include isomerase on ribulose 5 phosphate to ribose 5 phosphate to </a:t>
            </a:r>
            <a:r>
              <a:rPr lang="en-US" sz="1200" b="0" i="0" u="none" strike="noStrike" kern="1200" cap="none" dirty="0" err="1">
                <a:solidFill>
                  <a:schemeClr val="dk1"/>
                </a:solidFill>
                <a:effectLst/>
                <a:latin typeface="Arial"/>
                <a:ea typeface="Arial"/>
                <a:cs typeface="Arial"/>
                <a:sym typeface="Arial"/>
              </a:rPr>
              <a:t>xylulose</a:t>
            </a:r>
            <a:r>
              <a:rPr lang="en-US" sz="1200" b="0" i="0" u="none" strike="noStrike" kern="1200" cap="none" dirty="0">
                <a:solidFill>
                  <a:schemeClr val="dk1"/>
                </a:solidFill>
                <a:effectLst/>
                <a:latin typeface="Arial"/>
                <a:ea typeface="Arial"/>
                <a:cs typeface="Arial"/>
                <a:sym typeface="Arial"/>
              </a:rPr>
              <a:t> 5 phosphate, </a:t>
            </a:r>
            <a:r>
              <a:rPr lang="en-US" sz="1200" b="0" i="0" u="none" strike="noStrike" kern="1200" cap="none" dirty="0" err="1">
                <a:solidFill>
                  <a:schemeClr val="dk1"/>
                </a:solidFill>
                <a:effectLst/>
                <a:latin typeface="Arial"/>
                <a:ea typeface="Arial"/>
                <a:cs typeface="Arial"/>
                <a:sym typeface="Arial"/>
              </a:rPr>
              <a:t>transketolase</a:t>
            </a:r>
            <a:r>
              <a:rPr lang="en-US" sz="1200" b="0" i="0" u="none" strike="noStrike" kern="1200" cap="none" dirty="0">
                <a:solidFill>
                  <a:schemeClr val="dk1"/>
                </a:solidFill>
                <a:effectLst/>
                <a:latin typeface="Arial"/>
                <a:ea typeface="Arial"/>
                <a:cs typeface="Arial"/>
                <a:sym typeface="Arial"/>
              </a:rPr>
              <a:t> which take the last two products to create C 7 + C 3 which pass through </a:t>
            </a:r>
            <a:r>
              <a:rPr lang="en-US" sz="1200" b="0" i="0" u="none" strike="noStrike" kern="1200" cap="none" dirty="0" err="1">
                <a:solidFill>
                  <a:schemeClr val="dk1"/>
                </a:solidFill>
                <a:effectLst/>
                <a:latin typeface="Arial"/>
                <a:ea typeface="Arial"/>
                <a:cs typeface="Arial"/>
                <a:sym typeface="Arial"/>
              </a:rPr>
              <a:t>transaldolase</a:t>
            </a:r>
            <a:r>
              <a:rPr lang="en-US" sz="1200" b="0" i="0" u="none" strike="noStrike" kern="1200" cap="none" dirty="0">
                <a:solidFill>
                  <a:schemeClr val="dk1"/>
                </a:solidFill>
                <a:effectLst/>
                <a:latin typeface="Arial"/>
                <a:ea typeface="Arial"/>
                <a:cs typeface="Arial"/>
                <a:sym typeface="Arial"/>
              </a:rPr>
              <a:t> to C 6 + C 4 where C 6 goes on to </a:t>
            </a:r>
            <a:r>
              <a:rPr lang="en-US" sz="1200" b="0" i="0" u="none" strike="noStrike" kern="1200" cap="none" dirty="0" err="1">
                <a:solidFill>
                  <a:schemeClr val="dk1"/>
                </a:solidFill>
                <a:effectLst/>
                <a:latin typeface="Arial"/>
                <a:ea typeface="Arial"/>
                <a:cs typeface="Arial"/>
                <a:sym typeface="Arial"/>
              </a:rPr>
              <a:t>gluconeogensis</a:t>
            </a:r>
            <a:r>
              <a:rPr lang="en-US" sz="1200" b="0" i="0" u="none" strike="noStrike" kern="1200" cap="none" dirty="0">
                <a:solidFill>
                  <a:schemeClr val="dk1"/>
                </a:solidFill>
                <a:effectLst/>
                <a:latin typeface="Arial"/>
                <a:ea typeface="Arial"/>
                <a:cs typeface="Arial"/>
                <a:sym typeface="Arial"/>
              </a:rPr>
              <a:t> and to C 4 is added C 5 to C 6 + C 3.</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117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5828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Glycolysis </a:t>
            </a:r>
            <a:r>
              <a:rPr lang="en-US" sz="1200" b="0" i="1" u="none" strike="noStrike" kern="1200" cap="none" dirty="0">
                <a:solidFill>
                  <a:schemeClr val="dk1"/>
                </a:solidFill>
                <a:effectLst/>
                <a:latin typeface="Arial"/>
                <a:ea typeface="Arial"/>
                <a:cs typeface="Arial"/>
                <a:sym typeface="Arial"/>
              </a:rPr>
              <a:t>(a) </a:t>
            </a:r>
            <a:r>
              <a:rPr lang="en-US" sz="1200" b="0" i="0" u="none" strike="noStrike" kern="1200" cap="none" dirty="0">
                <a:solidFill>
                  <a:schemeClr val="dk1"/>
                </a:solidFill>
                <a:effectLst/>
                <a:latin typeface="Arial"/>
                <a:ea typeface="Arial"/>
                <a:cs typeface="Arial"/>
                <a:sym typeface="Arial"/>
              </a:rPr>
              <a:t>and the citric acid cycle</a:t>
            </a:r>
            <a:r>
              <a:rPr lang="en-US" sz="1200" b="0" i="1" u="none" strike="noStrike" kern="1200" cap="none" dirty="0">
                <a:solidFill>
                  <a:schemeClr val="dk1"/>
                </a:solidFill>
                <a:effectLst/>
                <a:latin typeface="Arial"/>
                <a:ea typeface="Arial"/>
                <a:cs typeface="Arial"/>
                <a:sym typeface="Arial"/>
              </a:rPr>
              <a:t> (b) </a:t>
            </a:r>
            <a:r>
              <a:rPr lang="en-US" sz="1200" b="0" i="0" u="none" strike="noStrike" kern="1200" cap="none" dirty="0">
                <a:solidFill>
                  <a:schemeClr val="dk1"/>
                </a:solidFill>
                <a:effectLst/>
                <a:latin typeface="Arial"/>
                <a:ea typeface="Arial"/>
                <a:cs typeface="Arial"/>
                <a:sym typeface="Arial"/>
              </a:rPr>
              <a:t>provide the carbon skeletons for most amino acids. Synthesis of the various amino acids in a family may require many steps starting with the parent amino acid (shown in bold as the name of the family).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A table of the cycles and precursors is as follows. </a:t>
            </a:r>
            <a:endParaRPr lang="en-IN"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A table has 15 rows and 3 columns. The columns have the following headings from left to right. Part of cycle, Precursors, Amino acid created by the precursor, . The row entries are as follows. Row 1. Part of cycle, Glycolysis. Precursors, Pyruvate. Amino acid created by the precursor, Valine. Row 2. Part of cycle, Glycolysis. Precursors, Pyruvate. Amino acid created by the precursor, Leucine. Row 3. Part of cycle, Glycolysis. Precursors, 3 Phosphoglycerate. Amino acid created by the precursor, Glycine. Row 4. Part of cycle, Glycolysis. Precursors, 3 Phosphoglycerate. Amino acid created by the precursor, Cysteine. Row 5. Part of cycle, Glycolysis. Precursors, </a:t>
            </a:r>
            <a:r>
              <a:rPr lang="en-US" sz="1200" b="0" i="0" u="none" strike="noStrike" kern="1200" cap="none" dirty="0" err="1">
                <a:solidFill>
                  <a:schemeClr val="dk1"/>
                </a:solidFill>
                <a:effectLst/>
                <a:latin typeface="Arial"/>
                <a:ea typeface="Arial"/>
                <a:cs typeface="Arial"/>
                <a:sym typeface="Arial"/>
              </a:rPr>
              <a:t>Chlorismate</a:t>
            </a:r>
            <a:r>
              <a:rPr lang="en-US" sz="1200" b="0" i="0" u="none" strike="noStrike" kern="1200" cap="none" dirty="0">
                <a:solidFill>
                  <a:schemeClr val="dk1"/>
                </a:solidFill>
                <a:effectLst/>
                <a:latin typeface="Arial"/>
                <a:ea typeface="Arial"/>
                <a:cs typeface="Arial"/>
                <a:sym typeface="Arial"/>
              </a:rPr>
              <a:t>, made from phosphoenolpyruvate. Amino acid created by the precursor, Phenylalanine. Row 6. Part of cycle, Glycolysis. Precursors, </a:t>
            </a:r>
            <a:r>
              <a:rPr lang="en-US" sz="1200" b="0" i="0" u="none" strike="noStrike" kern="1200" cap="none" dirty="0" err="1">
                <a:solidFill>
                  <a:schemeClr val="dk1"/>
                </a:solidFill>
                <a:effectLst/>
                <a:latin typeface="Arial"/>
                <a:ea typeface="Arial"/>
                <a:cs typeface="Arial"/>
                <a:sym typeface="Arial"/>
              </a:rPr>
              <a:t>Chlorismate</a:t>
            </a:r>
            <a:r>
              <a:rPr lang="en-US" sz="1200" b="0" i="0" u="none" strike="noStrike" kern="1200" cap="none" dirty="0">
                <a:solidFill>
                  <a:schemeClr val="dk1"/>
                </a:solidFill>
                <a:effectLst/>
                <a:latin typeface="Arial"/>
                <a:ea typeface="Arial"/>
                <a:cs typeface="Arial"/>
                <a:sym typeface="Arial"/>
              </a:rPr>
              <a:t>, made from phosphoenolpyruvate. Amino acid created by the precursor, Tyrosine. Row 7. Part of cycle, Glycolysis. Precursors, </a:t>
            </a:r>
            <a:r>
              <a:rPr lang="en-US" sz="1200" b="0" i="0" u="none" strike="noStrike" kern="1200" cap="none" dirty="0" err="1">
                <a:solidFill>
                  <a:schemeClr val="dk1"/>
                </a:solidFill>
                <a:effectLst/>
                <a:latin typeface="Arial"/>
                <a:ea typeface="Arial"/>
                <a:cs typeface="Arial"/>
                <a:sym typeface="Arial"/>
              </a:rPr>
              <a:t>Chlorismate</a:t>
            </a:r>
            <a:r>
              <a:rPr lang="en-US" sz="1200" b="0" i="0" u="none" strike="noStrike" kern="1200" cap="none" dirty="0">
                <a:solidFill>
                  <a:schemeClr val="dk1"/>
                </a:solidFill>
                <a:effectLst/>
                <a:latin typeface="Arial"/>
                <a:ea typeface="Arial"/>
                <a:cs typeface="Arial"/>
                <a:sym typeface="Arial"/>
              </a:rPr>
              <a:t>, made from phosphoenolpyruvate. Amino acid created by the precursor, Tryptophan. Row 8. Part of cycle, Citric Acid Cycle. Precursors, alpha </a:t>
            </a:r>
            <a:r>
              <a:rPr lang="en-US" sz="1200" b="0" i="0" u="none" strike="noStrike" kern="1200" cap="none" dirty="0" err="1">
                <a:solidFill>
                  <a:schemeClr val="dk1"/>
                </a:solidFill>
                <a:effectLst/>
                <a:latin typeface="Arial"/>
                <a:ea typeface="Arial"/>
                <a:cs typeface="Arial"/>
                <a:sym typeface="Arial"/>
              </a:rPr>
              <a:t>ketoglutarate</a:t>
            </a:r>
            <a:r>
              <a:rPr lang="en-US" sz="1200" b="0" i="0" u="none" strike="noStrike" kern="1200" cap="none" dirty="0">
                <a:solidFill>
                  <a:schemeClr val="dk1"/>
                </a:solidFill>
                <a:effectLst/>
                <a:latin typeface="Arial"/>
                <a:ea typeface="Arial"/>
                <a:cs typeface="Arial"/>
                <a:sym typeface="Arial"/>
              </a:rPr>
              <a:t>. Amino acid created by the precursor, </a:t>
            </a:r>
            <a:r>
              <a:rPr lang="en-US" sz="1200" b="0" i="0" u="none" strike="noStrike" kern="1200" cap="none" dirty="0" err="1">
                <a:solidFill>
                  <a:schemeClr val="dk1"/>
                </a:solidFill>
                <a:effectLst/>
                <a:latin typeface="Arial"/>
                <a:ea typeface="Arial"/>
                <a:cs typeface="Arial"/>
                <a:sym typeface="Arial"/>
              </a:rPr>
              <a:t>Proline</a:t>
            </a:r>
            <a:r>
              <a:rPr lang="en-US" sz="1200" b="0" i="0" u="none" strike="noStrike" kern="1200" cap="none" dirty="0">
                <a:solidFill>
                  <a:schemeClr val="dk1"/>
                </a:solidFill>
                <a:effectLst/>
                <a:latin typeface="Arial"/>
                <a:ea typeface="Arial"/>
                <a:cs typeface="Arial"/>
                <a:sym typeface="Arial"/>
              </a:rPr>
              <a:t>. Row 9. Part of cycle, Citric Acid Cycle. Precursors, alpha </a:t>
            </a:r>
            <a:r>
              <a:rPr lang="en-US" sz="1200" b="0" i="0" u="none" strike="noStrike" kern="1200" cap="none" dirty="0" err="1">
                <a:solidFill>
                  <a:schemeClr val="dk1"/>
                </a:solidFill>
                <a:effectLst/>
                <a:latin typeface="Arial"/>
                <a:ea typeface="Arial"/>
                <a:cs typeface="Arial"/>
                <a:sym typeface="Arial"/>
              </a:rPr>
              <a:t>ketoglutarate</a:t>
            </a:r>
            <a:r>
              <a:rPr lang="en-US" sz="1200" b="0" i="0" u="none" strike="noStrike" kern="1200" cap="none" dirty="0">
                <a:solidFill>
                  <a:schemeClr val="dk1"/>
                </a:solidFill>
                <a:effectLst/>
                <a:latin typeface="Arial"/>
                <a:ea typeface="Arial"/>
                <a:cs typeface="Arial"/>
                <a:sym typeface="Arial"/>
              </a:rPr>
              <a:t>. Amino acid created by the precursor, Glutamine. Row 10. Part of cycle, Citric Acid Cycle. Precursors, alpha </a:t>
            </a:r>
            <a:r>
              <a:rPr lang="en-US" sz="1200" b="0" i="0" u="none" strike="noStrike" kern="1200" cap="none" dirty="0" err="1">
                <a:solidFill>
                  <a:schemeClr val="dk1"/>
                </a:solidFill>
                <a:effectLst/>
                <a:latin typeface="Arial"/>
                <a:ea typeface="Arial"/>
                <a:cs typeface="Arial"/>
                <a:sym typeface="Arial"/>
              </a:rPr>
              <a:t>ketoglutarate</a:t>
            </a:r>
            <a:r>
              <a:rPr lang="en-US" sz="1200" b="0" i="0" u="none" strike="noStrike" kern="1200" cap="none" dirty="0">
                <a:solidFill>
                  <a:schemeClr val="dk1"/>
                </a:solidFill>
                <a:effectLst/>
                <a:latin typeface="Arial"/>
                <a:ea typeface="Arial"/>
                <a:cs typeface="Arial"/>
                <a:sym typeface="Arial"/>
              </a:rPr>
              <a:t>. Amino acid created by the precursor, Arginine. Row 11. Part of cycle, Citric Acid Cycle. Precursors, Oxaloacetate. Amino acid created by the precursor, Asparagine. Row 12. Part of cycle, Citric Acid Cycle. Precursors, Oxaloacetate. Amino acid created by the precursor, Lysine. Row 13. Part of cycle, Citric Acid Cycle. Precursors, Oxaloacetate. Amino acid created by the precursor, Methionine. Row 14. Part of cycle, Citric Acid Cycle. Precursors, Oxaloacetate. Amino acid created by the precursor, Threonine. Row 15. Part of cycle, Citric Acid Cycle. Precursors, Oxaloacetate. Amino acid created by the precursor, Isoleucine.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119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78995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82646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Ammonia (N H3) and the amino groups of all amino acids are shown in green. Two major pathways for N H3 assimilation in bacteria are those catalyzed by the enzymes </a:t>
            </a:r>
            <a:r>
              <a:rPr lang="en-US" sz="1200" b="0" i="1" u="none" strike="noStrike" kern="1200" cap="none" dirty="0">
                <a:solidFill>
                  <a:schemeClr val="dk1"/>
                </a:solidFill>
                <a:effectLst/>
                <a:latin typeface="Arial"/>
                <a:ea typeface="Arial"/>
                <a:cs typeface="Arial"/>
                <a:sym typeface="Arial"/>
              </a:rPr>
              <a:t>(a) </a:t>
            </a:r>
            <a:r>
              <a:rPr lang="en-US" sz="1200" b="0" i="0" u="none" strike="noStrike" kern="1200" cap="none" dirty="0">
                <a:solidFill>
                  <a:schemeClr val="dk1"/>
                </a:solidFill>
                <a:effectLst/>
                <a:latin typeface="Arial"/>
                <a:ea typeface="Arial"/>
                <a:cs typeface="Arial"/>
                <a:sym typeface="Arial"/>
              </a:rPr>
              <a:t>glutamate dehydrogenase and </a:t>
            </a:r>
            <a:r>
              <a:rPr lang="en-US" sz="1200" b="0" i="1" u="none" strike="noStrike" kern="1200" cap="none" dirty="0">
                <a:solidFill>
                  <a:schemeClr val="dk1"/>
                </a:solidFill>
                <a:effectLst/>
                <a:latin typeface="Arial"/>
                <a:ea typeface="Arial"/>
                <a:cs typeface="Arial"/>
                <a:sym typeface="Arial"/>
              </a:rPr>
              <a:t>(b) </a:t>
            </a:r>
            <a:r>
              <a:rPr lang="en-US" sz="1200" b="0" i="0" u="none" strike="noStrike" kern="1200" cap="none" dirty="0">
                <a:solidFill>
                  <a:schemeClr val="dk1"/>
                </a:solidFill>
                <a:effectLst/>
                <a:latin typeface="Arial"/>
                <a:ea typeface="Arial"/>
                <a:cs typeface="Arial"/>
                <a:sym typeface="Arial"/>
              </a:rPr>
              <a:t>glutamine synthetase. </a:t>
            </a:r>
            <a:r>
              <a:rPr lang="en-US" sz="1200" b="0" i="1" u="none" strike="noStrike" kern="1200" cap="none" dirty="0">
                <a:solidFill>
                  <a:schemeClr val="dk1"/>
                </a:solidFill>
                <a:effectLst/>
                <a:latin typeface="Arial"/>
                <a:ea typeface="Arial"/>
                <a:cs typeface="Arial"/>
                <a:sym typeface="Arial"/>
              </a:rPr>
              <a:t>(c) </a:t>
            </a:r>
            <a:r>
              <a:rPr lang="en-US" sz="1200" b="0" i="0" u="none" strike="noStrike" kern="1200" cap="none" dirty="0">
                <a:solidFill>
                  <a:schemeClr val="dk1"/>
                </a:solidFill>
                <a:effectLst/>
                <a:latin typeface="Arial"/>
                <a:ea typeface="Arial"/>
                <a:cs typeface="Arial"/>
                <a:sym typeface="Arial"/>
              </a:rPr>
              <a:t>Transaminase reactions transfer an amino group from an amino acid to an organic acid. </a:t>
            </a:r>
            <a:r>
              <a:rPr lang="en-US" sz="1200" b="0" i="1" u="none" strike="noStrike" kern="1200" cap="none" dirty="0">
                <a:solidFill>
                  <a:schemeClr val="dk1"/>
                </a:solidFill>
                <a:effectLst/>
                <a:latin typeface="Arial"/>
                <a:ea typeface="Arial"/>
                <a:cs typeface="Arial"/>
                <a:sym typeface="Arial"/>
              </a:rPr>
              <a:t>(d) </a:t>
            </a:r>
            <a:r>
              <a:rPr lang="en-US" sz="1200" b="0" i="0" u="none" strike="noStrike" kern="1200" cap="none" dirty="0">
                <a:solidFill>
                  <a:schemeClr val="dk1"/>
                </a:solidFill>
                <a:effectLst/>
                <a:latin typeface="Arial"/>
                <a:ea typeface="Arial"/>
                <a:cs typeface="Arial"/>
                <a:sym typeface="Arial"/>
              </a:rPr>
              <a:t>The enzyme glutamate synthase forms two glutamates from one glutamine and one </a:t>
            </a:r>
            <a:r>
              <a:rPr lang="el-GR" sz="1200" b="0" i="0" u="none" strike="noStrike" kern="1200" cap="none" dirty="0">
                <a:solidFill>
                  <a:schemeClr val="dk1"/>
                </a:solidFill>
                <a:effectLst/>
                <a:latin typeface="Arial"/>
                <a:ea typeface="Arial"/>
                <a:cs typeface="Arial"/>
                <a:sym typeface="Arial"/>
              </a:rPr>
              <a:t>α</a:t>
            </a:r>
            <a:r>
              <a:rPr lang="en-US" sz="1200" b="0" i="0" u="none" strike="noStrike" kern="1200" cap="none" dirty="0">
                <a:solidFill>
                  <a:schemeClr val="dk1"/>
                </a:solidFill>
                <a:effectLst/>
                <a:latin typeface="Arial"/>
                <a:ea typeface="Arial"/>
                <a:cs typeface="Arial"/>
                <a:sym typeface="Arial"/>
              </a:rPr>
              <a:t>-</a:t>
            </a:r>
            <a:r>
              <a:rPr lang="en-US" sz="1200" b="0" i="0" u="none" strike="noStrike" kern="1200" cap="none" dirty="0" err="1">
                <a:solidFill>
                  <a:schemeClr val="dk1"/>
                </a:solidFill>
                <a:effectLst/>
                <a:latin typeface="Arial"/>
                <a:ea typeface="Arial"/>
                <a:cs typeface="Arial"/>
                <a:sym typeface="Arial"/>
              </a:rPr>
              <a:t>ketoglutarate</a:t>
            </a:r>
            <a:r>
              <a:rPr lang="en-US" sz="1200" b="0" i="0" u="none" strike="noStrike" kern="1200" cap="none" dirty="0">
                <a:solidFill>
                  <a:schemeClr val="dk1"/>
                </a:solidFill>
                <a:effectLst/>
                <a:latin typeface="Arial"/>
                <a:ea typeface="Arial"/>
                <a:cs typeface="Arial"/>
                <a:sym typeface="Arial"/>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Alpha </a:t>
            </a:r>
            <a:r>
              <a:rPr lang="en-US" sz="1200" b="0" i="0" u="none" strike="noStrike" kern="1200" cap="none" dirty="0" err="1">
                <a:solidFill>
                  <a:schemeClr val="dk1"/>
                </a:solidFill>
                <a:effectLst/>
                <a:latin typeface="Arial"/>
                <a:ea typeface="Arial"/>
                <a:cs typeface="Arial"/>
                <a:sym typeface="Arial"/>
              </a:rPr>
              <a:t>ketoglutarate</a:t>
            </a:r>
            <a:r>
              <a:rPr lang="en-US" sz="1200" b="0" i="0" u="none" strike="noStrike" kern="1200" cap="none" dirty="0">
                <a:solidFill>
                  <a:schemeClr val="dk1"/>
                </a:solidFill>
                <a:effectLst/>
                <a:latin typeface="Arial"/>
                <a:ea typeface="Arial"/>
                <a:cs typeface="Arial"/>
                <a:sym typeface="Arial"/>
              </a:rPr>
              <a:t> + N H 3 are combined by Glutamate dehydrogenase with N A D H to create glutamate with N H 2 branched + N A D positive. Glutamate with N H 2 branched + N H 3 combined by glutamine </a:t>
            </a:r>
            <a:r>
              <a:rPr lang="en-US" sz="1200" b="0" i="0" u="none" strike="noStrike" kern="1200" cap="none" dirty="0" err="1">
                <a:solidFill>
                  <a:schemeClr val="dk1"/>
                </a:solidFill>
                <a:effectLst/>
                <a:latin typeface="Arial"/>
                <a:ea typeface="Arial"/>
                <a:cs typeface="Arial"/>
                <a:sym typeface="Arial"/>
              </a:rPr>
              <a:t>synthetase</a:t>
            </a:r>
            <a:r>
              <a:rPr lang="en-US" sz="1200" b="0" i="0" u="none" strike="noStrike" kern="1200" cap="none" dirty="0">
                <a:solidFill>
                  <a:schemeClr val="dk1"/>
                </a:solidFill>
                <a:effectLst/>
                <a:latin typeface="Arial"/>
                <a:ea typeface="Arial"/>
                <a:cs typeface="Arial"/>
                <a:sym typeface="Arial"/>
              </a:rPr>
              <a:t> with A T P to Glutamine with N H 2 and N H 2 branched + A D P + P sub </a:t>
            </a:r>
            <a:r>
              <a:rPr lang="en-US" sz="1200" b="0" i="0" u="none" strike="noStrike" kern="1200" cap="none" dirty="0" err="1">
                <a:solidFill>
                  <a:schemeClr val="dk1"/>
                </a:solidFill>
                <a:effectLst/>
                <a:latin typeface="Arial"/>
                <a:ea typeface="Arial"/>
                <a:cs typeface="Arial"/>
                <a:sym typeface="Arial"/>
              </a:rPr>
              <a:t>i</a:t>
            </a:r>
            <a:r>
              <a:rPr lang="en-US" sz="1200" b="0" i="0" u="none" strike="noStrike" kern="1200" cap="none" dirty="0">
                <a:solidFill>
                  <a:schemeClr val="dk1"/>
                </a:solidFill>
                <a:effectLst/>
                <a:latin typeface="Arial"/>
                <a:ea typeface="Arial"/>
                <a:cs typeface="Arial"/>
                <a:sym typeface="Arial"/>
              </a:rPr>
              <a:t>. Glutamate with N H 2 branched + Oxaloacetate combined by transaminase to make alpha </a:t>
            </a:r>
            <a:r>
              <a:rPr lang="en-US" sz="1200" b="0" i="0" u="none" strike="noStrike" kern="1200" cap="none" dirty="0" err="1">
                <a:solidFill>
                  <a:schemeClr val="dk1"/>
                </a:solidFill>
                <a:effectLst/>
                <a:latin typeface="Arial"/>
                <a:ea typeface="Arial"/>
                <a:cs typeface="Arial"/>
                <a:sym typeface="Arial"/>
              </a:rPr>
              <a:t>ketoglutarate</a:t>
            </a:r>
            <a:r>
              <a:rPr lang="en-US" sz="1200" b="0" i="0" u="none" strike="noStrike" kern="1200" cap="none" dirty="0">
                <a:solidFill>
                  <a:schemeClr val="dk1"/>
                </a:solidFill>
                <a:effectLst/>
                <a:latin typeface="Arial"/>
                <a:ea typeface="Arial"/>
                <a:cs typeface="Arial"/>
                <a:sym typeface="Arial"/>
              </a:rPr>
              <a:t> + Aspartate N H 2 branched. Glutamine with N H 2 and N H 2 branched + alpha </a:t>
            </a:r>
            <a:r>
              <a:rPr lang="en-US" sz="1200" b="0" i="0" u="none" strike="noStrike" kern="1200" cap="none" dirty="0" err="1">
                <a:solidFill>
                  <a:schemeClr val="dk1"/>
                </a:solidFill>
                <a:effectLst/>
                <a:latin typeface="Arial"/>
                <a:ea typeface="Arial"/>
                <a:cs typeface="Arial"/>
                <a:sym typeface="Arial"/>
              </a:rPr>
              <a:t>ketoglutarate</a:t>
            </a:r>
            <a:r>
              <a:rPr lang="en-US" sz="1200" b="0" i="0" u="none" strike="noStrike" kern="1200" cap="none" dirty="0">
                <a:solidFill>
                  <a:schemeClr val="dk1"/>
                </a:solidFill>
                <a:effectLst/>
                <a:latin typeface="Arial"/>
                <a:ea typeface="Arial"/>
                <a:cs typeface="Arial"/>
                <a:sym typeface="Arial"/>
              </a:rPr>
              <a:t> is combined by glutamate synthase with N A D H to make 2 Glutamate N H 2 branched + N A D positive.</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121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827578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1" u="none" strike="noStrike" kern="1200" cap="none" dirty="0">
                <a:solidFill>
                  <a:schemeClr val="dk1"/>
                </a:solidFill>
                <a:effectLst/>
                <a:latin typeface="Arial"/>
                <a:ea typeface="Arial"/>
                <a:cs typeface="Arial"/>
                <a:sym typeface="Arial"/>
              </a:rPr>
              <a:t>(a)</a:t>
            </a:r>
            <a:r>
              <a:rPr lang="en-US" sz="1200" b="0" i="0" u="none" strike="noStrike" kern="1200" cap="none" dirty="0">
                <a:solidFill>
                  <a:schemeClr val="dk1"/>
                </a:solidFill>
                <a:effectLst/>
                <a:latin typeface="Arial"/>
                <a:ea typeface="Arial"/>
                <a:cs typeface="Arial"/>
                <a:sym typeface="Arial"/>
              </a:rPr>
              <a:t> Components of the purine skeleton, labeled with their sources. </a:t>
            </a:r>
            <a:r>
              <a:rPr lang="en-US" sz="1200" b="0" i="1" u="none" strike="noStrike" kern="1200" cap="none" dirty="0">
                <a:solidFill>
                  <a:schemeClr val="dk1"/>
                </a:solidFill>
                <a:effectLst/>
                <a:latin typeface="Arial"/>
                <a:ea typeface="Arial"/>
                <a:cs typeface="Arial"/>
                <a:sym typeface="Arial"/>
              </a:rPr>
              <a:t>(b)</a:t>
            </a:r>
            <a:r>
              <a:rPr lang="en-US" sz="1200" b="0" i="0" u="none" strike="noStrike" kern="1200" cap="none" dirty="0">
                <a:solidFill>
                  <a:schemeClr val="dk1"/>
                </a:solidFill>
                <a:effectLst/>
                <a:latin typeface="Arial"/>
                <a:ea typeface="Arial"/>
                <a:cs typeface="Arial"/>
                <a:sym typeface="Arial"/>
              </a:rPr>
              <a:t> Inosinic acid, the precursor of all purine nucleotides. </a:t>
            </a:r>
            <a:r>
              <a:rPr lang="en-US" sz="1200" b="0" i="1" u="none" strike="noStrike" kern="1200" cap="none" dirty="0">
                <a:solidFill>
                  <a:schemeClr val="dk1"/>
                </a:solidFill>
                <a:effectLst/>
                <a:latin typeface="Arial"/>
                <a:ea typeface="Arial"/>
                <a:cs typeface="Arial"/>
                <a:sym typeface="Arial"/>
              </a:rPr>
              <a:t>(c)</a:t>
            </a:r>
            <a:r>
              <a:rPr lang="en-US" sz="1200" b="0" i="0" u="none" strike="noStrike" kern="1200" cap="none" dirty="0">
                <a:solidFill>
                  <a:schemeClr val="dk1"/>
                </a:solidFill>
                <a:effectLst/>
                <a:latin typeface="Arial"/>
                <a:ea typeface="Arial"/>
                <a:cs typeface="Arial"/>
                <a:sym typeface="Arial"/>
              </a:rPr>
              <a:t> Components of the pyrimidine skeleton, orotic acid, labeled with their sources. </a:t>
            </a:r>
            <a:r>
              <a:rPr lang="en-US" sz="1200" b="0" i="1" u="none" strike="noStrike" kern="1200" cap="none" dirty="0">
                <a:solidFill>
                  <a:schemeClr val="dk1"/>
                </a:solidFill>
                <a:effectLst/>
                <a:latin typeface="Arial"/>
                <a:ea typeface="Arial"/>
                <a:cs typeface="Arial"/>
                <a:sym typeface="Arial"/>
              </a:rPr>
              <a:t>(d)</a:t>
            </a:r>
            <a:r>
              <a:rPr lang="en-US" sz="1200" b="0" i="0" u="none" strike="noStrike" kern="1200" cap="none" dirty="0">
                <a:solidFill>
                  <a:schemeClr val="dk1"/>
                </a:solidFill>
                <a:effectLst/>
                <a:latin typeface="Arial"/>
                <a:ea typeface="Arial"/>
                <a:cs typeface="Arial"/>
                <a:sym typeface="Arial"/>
              </a:rPr>
              <a:t> Uridylate, the precursor of all pyrimidine nucleotides. Uridylate is formed from orotate following a decarboxylation and the addition of ribose 5-phosphate.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Part a. Purine skeleton. In the purine group, nitrogen 1 comes from the amino group of aspartate, carbons 2 and 6 come from a formyl group in folic acid, nitrogen 7 is from glycine, carbon 6 is from C O 2, </a:t>
            </a:r>
            <a:r>
              <a:rPr lang="en-US" sz="1200" b="0" i="0" u="none" strike="noStrike" kern="1200" cap="none" dirty="0" err="1">
                <a:solidFill>
                  <a:schemeClr val="dk1"/>
                </a:solidFill>
                <a:effectLst/>
                <a:latin typeface="Arial"/>
                <a:ea typeface="Arial"/>
                <a:cs typeface="Arial"/>
                <a:sym typeface="Arial"/>
              </a:rPr>
              <a:t>nitrogens</a:t>
            </a:r>
            <a:r>
              <a:rPr lang="en-US" sz="1200" b="0" i="0" u="none" strike="noStrike" kern="1200" cap="none" dirty="0">
                <a:solidFill>
                  <a:schemeClr val="dk1"/>
                </a:solidFill>
                <a:effectLst/>
                <a:latin typeface="Arial"/>
                <a:ea typeface="Arial"/>
                <a:cs typeface="Arial"/>
                <a:sym typeface="Arial"/>
              </a:rPr>
              <a:t> 3 and 9 come from an amide nitrogen of glutamine. Part b. The whole precursor is </a:t>
            </a:r>
            <a:r>
              <a:rPr lang="en-US" sz="1200" b="0" i="0" u="none" strike="noStrike" kern="1200" cap="none" dirty="0" err="1">
                <a:solidFill>
                  <a:schemeClr val="dk1"/>
                </a:solidFill>
                <a:effectLst/>
                <a:latin typeface="Arial"/>
                <a:ea typeface="Arial"/>
                <a:cs typeface="Arial"/>
                <a:sym typeface="Arial"/>
              </a:rPr>
              <a:t>inosinic</a:t>
            </a:r>
            <a:r>
              <a:rPr lang="en-US" sz="1200" b="0" i="0" u="none" strike="noStrike" kern="1200" cap="none" dirty="0">
                <a:solidFill>
                  <a:schemeClr val="dk1"/>
                </a:solidFill>
                <a:effectLst/>
                <a:latin typeface="Arial"/>
                <a:ea typeface="Arial"/>
                <a:cs typeface="Arial"/>
                <a:sym typeface="Arial"/>
              </a:rPr>
              <a:t> acid. Part c. </a:t>
            </a:r>
            <a:r>
              <a:rPr lang="en-US" sz="1200" b="0" i="0" u="none" strike="noStrike" kern="1200" cap="none" dirty="0" err="1">
                <a:solidFill>
                  <a:schemeClr val="dk1"/>
                </a:solidFill>
                <a:effectLst/>
                <a:latin typeface="Arial"/>
                <a:ea typeface="Arial"/>
                <a:cs typeface="Arial"/>
                <a:sym typeface="Arial"/>
              </a:rPr>
              <a:t>Ortic</a:t>
            </a:r>
            <a:r>
              <a:rPr lang="en-US" sz="1200" b="0" i="0" u="none" strike="noStrike" kern="1200" cap="none" dirty="0">
                <a:solidFill>
                  <a:schemeClr val="dk1"/>
                </a:solidFill>
                <a:effectLst/>
                <a:latin typeface="Arial"/>
                <a:ea typeface="Arial"/>
                <a:cs typeface="Arial"/>
                <a:sym typeface="Arial"/>
              </a:rPr>
              <a:t> acid. In the </a:t>
            </a:r>
            <a:r>
              <a:rPr lang="en-US" sz="1200" b="0" i="0" u="none" strike="noStrike" kern="1200" cap="none" dirty="0" err="1">
                <a:solidFill>
                  <a:schemeClr val="dk1"/>
                </a:solidFill>
                <a:effectLst/>
                <a:latin typeface="Arial"/>
                <a:ea typeface="Arial"/>
                <a:cs typeface="Arial"/>
                <a:sym typeface="Arial"/>
              </a:rPr>
              <a:t>pyridimidine</a:t>
            </a:r>
            <a:r>
              <a:rPr lang="en-US" sz="1200" b="0" i="0" u="none" strike="noStrike" kern="1200" cap="none" dirty="0">
                <a:solidFill>
                  <a:schemeClr val="dk1"/>
                </a:solidFill>
                <a:effectLst/>
                <a:latin typeface="Arial"/>
                <a:ea typeface="Arial"/>
                <a:cs typeface="Arial"/>
                <a:sym typeface="Arial"/>
              </a:rPr>
              <a:t> group the N H on the upper left is from N H 3, the C H on the upper right is from aspartic acid, the C double bond O is from C O 2. Part d. The whole precursor is </a:t>
            </a:r>
            <a:r>
              <a:rPr lang="en-US" sz="1200" b="0" i="0" u="none" strike="noStrike" kern="1200" cap="none" dirty="0" err="1">
                <a:solidFill>
                  <a:schemeClr val="dk1"/>
                </a:solidFill>
                <a:effectLst/>
                <a:latin typeface="Arial"/>
                <a:ea typeface="Arial"/>
                <a:cs typeface="Arial"/>
                <a:sym typeface="Arial"/>
              </a:rPr>
              <a:t>uridylate</a:t>
            </a:r>
            <a:r>
              <a:rPr lang="en-US" sz="1200" b="0" i="0" u="none" strike="noStrike" kern="1200" cap="none" dirty="0">
                <a:solidFill>
                  <a:schemeClr val="dk1"/>
                </a:solidFill>
                <a:effectLst/>
                <a:latin typeface="Arial"/>
                <a:ea typeface="Arial"/>
                <a:cs typeface="Arial"/>
                <a:sym typeface="Arial"/>
              </a:rPr>
              <a:t>.</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123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367206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The condensation of acetyl-A C P (which is formed from acetyl-C o A) and malonyl-A C P forms acetoacetyl-A C P. A C P (acyl carrier protein) is a small protein used to add carbon subunits to a growing fatty acid chain. Each successive addition of an acetyl unit comes from malonyl-A C P.</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Acetyl A C P and </a:t>
            </a:r>
            <a:r>
              <a:rPr lang="en-US" sz="1200" b="0" i="0" u="none" strike="noStrike" kern="1200" cap="none" dirty="0" err="1">
                <a:solidFill>
                  <a:schemeClr val="dk1"/>
                </a:solidFill>
                <a:effectLst/>
                <a:latin typeface="Arial"/>
                <a:ea typeface="Arial"/>
                <a:cs typeface="Arial"/>
                <a:sym typeface="Arial"/>
              </a:rPr>
              <a:t>malonyl</a:t>
            </a:r>
            <a:r>
              <a:rPr lang="en-US" sz="1200" b="0" i="0" u="none" strike="noStrike" kern="1200" cap="none" dirty="0">
                <a:solidFill>
                  <a:schemeClr val="dk1"/>
                </a:solidFill>
                <a:effectLst/>
                <a:latin typeface="Arial"/>
                <a:ea typeface="Arial"/>
                <a:cs typeface="Arial"/>
                <a:sym typeface="Arial"/>
              </a:rPr>
              <a:t> A C P combine to create </a:t>
            </a:r>
            <a:r>
              <a:rPr lang="en-US" sz="1200" b="0" i="0" u="none" strike="noStrike" kern="1200" cap="none" dirty="0" err="1">
                <a:solidFill>
                  <a:schemeClr val="dk1"/>
                </a:solidFill>
                <a:effectLst/>
                <a:latin typeface="Arial"/>
                <a:ea typeface="Arial"/>
                <a:cs typeface="Arial"/>
                <a:sym typeface="Arial"/>
              </a:rPr>
              <a:t>acetoacetyl</a:t>
            </a:r>
            <a:r>
              <a:rPr lang="en-US" sz="1200" b="0" i="0" u="none" strike="noStrike" kern="1200" cap="none" dirty="0">
                <a:solidFill>
                  <a:schemeClr val="dk1"/>
                </a:solidFill>
                <a:effectLst/>
                <a:latin typeface="Arial"/>
                <a:ea typeface="Arial"/>
                <a:cs typeface="Arial"/>
                <a:sym typeface="Arial"/>
              </a:rPr>
              <a:t> Co A + A C P + C O 2. </a:t>
            </a:r>
            <a:r>
              <a:rPr lang="en-US" sz="1200" b="0" i="0" u="none" strike="noStrike" kern="1200" cap="none" dirty="0" err="1">
                <a:solidFill>
                  <a:schemeClr val="dk1"/>
                </a:solidFill>
                <a:effectLst/>
                <a:latin typeface="Arial"/>
                <a:ea typeface="Arial"/>
                <a:cs typeface="Arial"/>
                <a:sym typeface="Arial"/>
              </a:rPr>
              <a:t>Acetoacetyl</a:t>
            </a:r>
            <a:r>
              <a:rPr lang="en-US" sz="1200" b="0" i="0" u="none" strike="noStrike" kern="1200" cap="none" dirty="0">
                <a:solidFill>
                  <a:schemeClr val="dk1"/>
                </a:solidFill>
                <a:effectLst/>
                <a:latin typeface="Arial"/>
                <a:ea typeface="Arial"/>
                <a:cs typeface="Arial"/>
                <a:sym typeface="Arial"/>
              </a:rPr>
              <a:t> combines with 2 N A D P H to create Acyl A C P and H 2 O and 2 N A D P positive. The Acyl A C P has an arrow down to a loop where every step brings in a </a:t>
            </a:r>
            <a:r>
              <a:rPr lang="en-US" sz="1200" b="0" i="0" u="none" strike="noStrike" kern="1200" cap="none" dirty="0" err="1">
                <a:solidFill>
                  <a:schemeClr val="dk1"/>
                </a:solidFill>
                <a:effectLst/>
                <a:latin typeface="Arial"/>
                <a:ea typeface="Arial"/>
                <a:cs typeface="Arial"/>
                <a:sym typeface="Arial"/>
              </a:rPr>
              <a:t>Malonyl</a:t>
            </a:r>
            <a:r>
              <a:rPr lang="en-US" sz="1200" b="0" i="0" u="none" strike="noStrike" kern="1200" cap="none" dirty="0">
                <a:solidFill>
                  <a:schemeClr val="dk1"/>
                </a:solidFill>
                <a:effectLst/>
                <a:latin typeface="Arial"/>
                <a:ea typeface="Arial"/>
                <a:cs typeface="Arial"/>
                <a:sym typeface="Arial"/>
              </a:rPr>
              <a:t> A C P and gives off a C O 2 while adding 2 more carbons to the chain until Palmitate with 16 carbons is created.</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125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15156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oxidation of glucose to C O2 is coupled with the reduction of O2 to H 2 O in aerobic chemoorganotrophic organisms. This redox reaction is composed of two half reactions: C O2/glucose and </a:t>
            </a:r>
            <a:r>
              <a:rPr lang="en-US" b="0" dirty="0">
                <a:latin typeface="Arial" panose="020B0604020202020204" pitchFamily="34" charset="0"/>
                <a:cs typeface="Arial" panose="020B0604020202020204" pitchFamily="34" charset="0"/>
              </a:rPr>
              <a:t>½</a:t>
            </a:r>
            <a:r>
              <a:rPr lang="en-US" b="0" dirty="0"/>
              <a:t> O2/H2O (see Figure 3.4). The overall reaction is balanced, which means that equal amounts of each element (C, H, O) are present in reactants and products. The complete oxidation of one glucose to 6 C O2 donates 24 electrons, which are accepted by 6 O2.</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95287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Microorganisms can obtain energy from organic chemicals, inorganic chemicals, or light. Most organisms employ only one type of metabolism, but some microbes can use different energy sources depending on environmental conditions.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A tree of conserving energy is topped by energy sources which splits into chemicals and light. Chemicals leads down to </a:t>
            </a:r>
            <a:r>
              <a:rPr lang="en-US" sz="1200" b="0" i="0" u="none" strike="noStrike" kern="1200" cap="none" dirty="0" err="1">
                <a:solidFill>
                  <a:schemeClr val="dk1"/>
                </a:solidFill>
                <a:effectLst/>
                <a:latin typeface="Arial"/>
                <a:ea typeface="Arial"/>
                <a:cs typeface="Arial"/>
                <a:sym typeface="Arial"/>
              </a:rPr>
              <a:t>chemotrophy</a:t>
            </a:r>
            <a:r>
              <a:rPr lang="en-US" sz="1200" b="0" i="0" u="none" strike="noStrike" kern="1200" cap="none" dirty="0">
                <a:solidFill>
                  <a:schemeClr val="dk1"/>
                </a:solidFill>
                <a:effectLst/>
                <a:latin typeface="Arial"/>
                <a:ea typeface="Arial"/>
                <a:cs typeface="Arial"/>
                <a:sym typeface="Arial"/>
              </a:rPr>
              <a:t> which splits into organic chemicals like glucose, acetate, etcetera and inorganic chemicals like H 2, H 2 S, F e 2 positive, N H 4 positive, etcetera. Organic chemicals leads to </a:t>
            </a:r>
            <a:r>
              <a:rPr lang="en-US" sz="1200" b="0" i="0" u="none" strike="noStrike" kern="1200" cap="none" dirty="0" err="1">
                <a:solidFill>
                  <a:schemeClr val="dk1"/>
                </a:solidFill>
                <a:effectLst/>
                <a:latin typeface="Arial"/>
                <a:ea typeface="Arial"/>
                <a:cs typeface="Arial"/>
                <a:sym typeface="Arial"/>
              </a:rPr>
              <a:t>chemoorganotrophs</a:t>
            </a:r>
            <a:r>
              <a:rPr lang="en-US" sz="1200" b="0" i="0" u="none" strike="noStrike" kern="1200" cap="none" dirty="0">
                <a:solidFill>
                  <a:schemeClr val="dk1"/>
                </a:solidFill>
                <a:effectLst/>
                <a:latin typeface="Arial"/>
                <a:ea typeface="Arial"/>
                <a:cs typeface="Arial"/>
                <a:sym typeface="Arial"/>
              </a:rPr>
              <a:t> which use the equation glucose + 6 O 2 yielding 6 C O 2 + 6 H 2 O to form A T P. An example of this is </a:t>
            </a:r>
            <a:r>
              <a:rPr lang="en-US" sz="1200" b="0" i="0" u="none" strike="noStrike" kern="1200" cap="none" dirty="0" err="1">
                <a:solidFill>
                  <a:schemeClr val="dk1"/>
                </a:solidFill>
                <a:effectLst/>
                <a:latin typeface="Arial"/>
                <a:ea typeface="Arial"/>
                <a:cs typeface="Arial"/>
                <a:sym typeface="Arial"/>
              </a:rPr>
              <a:t>Escheria</a:t>
            </a:r>
            <a:r>
              <a:rPr lang="en-US" sz="1200" b="0" i="0" u="none" strike="noStrike" kern="1200" cap="none" dirty="0">
                <a:solidFill>
                  <a:schemeClr val="dk1"/>
                </a:solidFill>
                <a:effectLst/>
                <a:latin typeface="Arial"/>
                <a:ea typeface="Arial"/>
                <a:cs typeface="Arial"/>
                <a:sym typeface="Arial"/>
              </a:rPr>
              <a:t> coli. Going back to inorganic chemicals the next step is </a:t>
            </a:r>
            <a:r>
              <a:rPr lang="en-US" sz="1200" b="0" i="0" u="none" strike="noStrike" kern="1200" cap="none" dirty="0" err="1">
                <a:solidFill>
                  <a:schemeClr val="dk1"/>
                </a:solidFill>
                <a:effectLst/>
                <a:latin typeface="Arial"/>
                <a:ea typeface="Arial"/>
                <a:cs typeface="Arial"/>
                <a:sym typeface="Arial"/>
              </a:rPr>
              <a:t>chemolithotrophs</a:t>
            </a:r>
            <a:r>
              <a:rPr lang="en-US" sz="1200" b="0" i="0" u="none" strike="noStrike" kern="1200" cap="none" dirty="0">
                <a:solidFill>
                  <a:schemeClr val="dk1"/>
                </a:solidFill>
                <a:effectLst/>
                <a:latin typeface="Arial"/>
                <a:ea typeface="Arial"/>
                <a:cs typeface="Arial"/>
                <a:sym typeface="Arial"/>
              </a:rPr>
              <a:t> which use the equation H 2 S + one half O 2 yields S + H 2 O to form A T P. An example of this is </a:t>
            </a:r>
            <a:r>
              <a:rPr lang="en-US" sz="1200" b="0" i="0" u="none" strike="noStrike" kern="1200" cap="none" dirty="0" err="1">
                <a:solidFill>
                  <a:schemeClr val="dk1"/>
                </a:solidFill>
                <a:effectLst/>
                <a:latin typeface="Arial"/>
                <a:ea typeface="Arial"/>
                <a:cs typeface="Arial"/>
                <a:sym typeface="Arial"/>
              </a:rPr>
              <a:t>Thiobacillus</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thiooxidans</a:t>
            </a:r>
            <a:r>
              <a:rPr lang="en-US" sz="1200" b="0" i="0" u="none" strike="noStrike" kern="1200" cap="none" dirty="0">
                <a:solidFill>
                  <a:schemeClr val="dk1"/>
                </a:solidFill>
                <a:effectLst/>
                <a:latin typeface="Arial"/>
                <a:ea typeface="Arial"/>
                <a:cs typeface="Arial"/>
                <a:sym typeface="Arial"/>
              </a:rPr>
              <a:t>. Going back to light which steps down to </a:t>
            </a:r>
            <a:r>
              <a:rPr lang="en-US" sz="1200" b="0" i="0" u="none" strike="noStrike" kern="1200" cap="none" dirty="0" err="1">
                <a:solidFill>
                  <a:schemeClr val="dk1"/>
                </a:solidFill>
                <a:effectLst/>
                <a:latin typeface="Arial"/>
                <a:ea typeface="Arial"/>
                <a:cs typeface="Arial"/>
                <a:sym typeface="Arial"/>
              </a:rPr>
              <a:t>phototrophy</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Phototrophy</a:t>
            </a:r>
            <a:r>
              <a:rPr lang="en-US" sz="1200" b="0" i="0" u="none" strike="noStrike" kern="1200" cap="none" dirty="0">
                <a:solidFill>
                  <a:schemeClr val="dk1"/>
                </a:solidFill>
                <a:effectLst/>
                <a:latin typeface="Arial"/>
                <a:ea typeface="Arial"/>
                <a:cs typeface="Arial"/>
                <a:sym typeface="Arial"/>
              </a:rPr>
              <a:t> leads to phototrophs which use light to form A T P. An example of this is </a:t>
            </a:r>
            <a:r>
              <a:rPr lang="en-US" sz="1200" b="0" i="0" u="none" strike="noStrike" kern="1200" cap="none" dirty="0" err="1">
                <a:solidFill>
                  <a:schemeClr val="dk1"/>
                </a:solidFill>
                <a:effectLst/>
                <a:latin typeface="Arial"/>
                <a:ea typeface="Arial"/>
                <a:cs typeface="Arial"/>
                <a:sym typeface="Arial"/>
              </a:rPr>
              <a:t>Rhosobacter</a:t>
            </a:r>
            <a:r>
              <a:rPr lang="en-US" sz="1200" b="0" i="0" u="none" strike="noStrike" kern="1200" cap="none" dirty="0">
                <a:solidFill>
                  <a:schemeClr val="dk1"/>
                </a:solidFill>
                <a:effectLst/>
                <a:latin typeface="Arial"/>
                <a:ea typeface="Arial"/>
                <a:cs typeface="Arial"/>
                <a:sym typeface="Arial"/>
              </a:rPr>
              <a:t> </a:t>
            </a:r>
            <a:r>
              <a:rPr lang="en-US" sz="1200" b="0" i="0" u="none" strike="noStrike" kern="1200" cap="none" dirty="0" err="1">
                <a:solidFill>
                  <a:schemeClr val="dk1"/>
                </a:solidFill>
                <a:effectLst/>
                <a:latin typeface="Arial"/>
                <a:ea typeface="Arial"/>
                <a:cs typeface="Arial"/>
                <a:sym typeface="Arial"/>
              </a:rPr>
              <a:t>capsulatus</a:t>
            </a:r>
            <a:r>
              <a:rPr lang="en-US" sz="1200" b="0" i="0" u="none" strike="noStrike" kern="1200" cap="none" dirty="0">
                <a:solidFill>
                  <a:schemeClr val="dk1"/>
                </a:solidFill>
                <a:effectLst/>
                <a:latin typeface="Arial"/>
                <a:ea typeface="Arial"/>
                <a:cs typeface="Arial"/>
                <a:sym typeface="Arial"/>
              </a:rPr>
              <a:t>.</a:t>
            </a:r>
            <a:endParaRPr lang="en-IN" sz="1200" b="0" i="0" u="none" strike="noStrike" kern="1200" cap="none" dirty="0">
              <a:solidFill>
                <a:schemeClr val="dk1"/>
              </a:solidFill>
              <a:effectLst/>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7127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270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Redox couples are arranged from the strongest electron donors at the top to the strongest electron acceptors at the bottom. The greater the difference in reduction potential between electron donor and electron acceptor, the greater the free energy released. Note the differences in free-energy yield when glucose reacts with either O2 (1) or nitrate (2).</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The elements and energy levels in the tower are represented by the following table.</a:t>
            </a:r>
          </a:p>
          <a:p>
            <a:pPr marL="0" marR="0" lvl="0" indent="0" algn="l" defTabSz="457200" rtl="0" eaLnBrk="1" fontAlgn="auto" latinLnBrk="0" hangingPunct="1">
              <a:lnSpc>
                <a:spcPct val="100000"/>
              </a:lnSpc>
              <a:spcBef>
                <a:spcPts val="0"/>
              </a:spcBef>
              <a:spcAft>
                <a:spcPts val="0"/>
              </a:spcAft>
              <a:buClrTx/>
              <a:buSzTx/>
              <a:buFontTx/>
              <a:buNone/>
              <a:tabLst/>
              <a:defRPr/>
            </a:pPr>
            <a:r>
              <a:rPr lang="en-IN" sz="1200" b="0" i="0" u="none" strike="noStrike" kern="1200" cap="none" dirty="0">
                <a:solidFill>
                  <a:schemeClr val="dk1"/>
                </a:solidFill>
                <a:effectLst/>
                <a:latin typeface="Arial"/>
                <a:ea typeface="Arial"/>
                <a:cs typeface="Arial"/>
                <a:sym typeface="Arial"/>
              </a:rPr>
              <a:t>A table has 29 rows and 2 columns. The columns have the following headings from left to right. Redox elements, energy level. The row entries are as follows. Row 1. Redox elements, S O 4 negative 2 or H S O 3 negative which has 2 electrons. energy level, negative 0.52. Row 2. Redox elements, C O 2 or glucose which has 24 electrons. energy level, negative 0.43. Row 3. Redox elements, 2 H positive or H 2 which has 2 electrons. energy level, negative 0.42. Row 4. Redox elements, Ferredoxin sub ox Ferredoxin sub red . energy level, negative 0.4. Row 5. Redox elements, C O 2 or methanol which has 6 electrons. energy level, negative 0.38. Row 6. Redox elements, N A D positive or N A D H which has 2 electrons. energy level, negative 0.32. Row 7. Redox elements, C O 2 or acetate which has 8 electrons. energy level, negative 0.28. Row 8. Redox elements, S super 0 or H 2 S which has 2 electrons. energy level, negative 0.28. Row 9. Redox elements, C O 2 or C H 4 which has 8 electrons. energy level, negative 0.24. Row 10. Redox elements, F A D or F A D H which has 2 electrons. energy level, negative 0.22. Row 11. Redox elements, Pyruvate or lactate which has 2 electrons. energy level, negative 0.19. Row 12. Redox elements, S O 3 negative 2 or H 2 S which has 6 electrons. energy level, negative 0.12. Row 13. Redox elements, Adenosine </a:t>
            </a:r>
            <a:r>
              <a:rPr lang="en-IN" sz="1200" b="0" i="0" u="none" strike="noStrike" kern="1200" cap="none" dirty="0" err="1">
                <a:solidFill>
                  <a:schemeClr val="dk1"/>
                </a:solidFill>
                <a:effectLst/>
                <a:latin typeface="Arial"/>
                <a:ea typeface="Arial"/>
                <a:cs typeface="Arial"/>
                <a:sym typeface="Arial"/>
              </a:rPr>
              <a:t>phosphosulfate</a:t>
            </a:r>
            <a:r>
              <a:rPr lang="en-IN" sz="1200" b="0" i="0" u="none" strike="noStrike" kern="1200" cap="none" dirty="0">
                <a:solidFill>
                  <a:schemeClr val="dk1"/>
                </a:solidFill>
                <a:effectLst/>
                <a:latin typeface="Arial"/>
                <a:ea typeface="Arial"/>
                <a:cs typeface="Arial"/>
                <a:sym typeface="Arial"/>
              </a:rPr>
              <a:t> or A M P + H S O 3 negative which has 2 electrons. energy level, negative 0.06. Row 14. Redox elements, Fumarate or succinate which has 2 electrons. energy level, positive 0.03. Row 15. Redox elements, Cytochrome b sub ox and red which has 1 electrons. energy level, positive 0.035. Row 16. Redox elements, Ubiquinone sub ox and red which has 2 electrons. energy level, positive 0.11. Row 17. Redox elements, D M S O or D M S which has 2 electrons. energy level, positive 0.16. Row 18. Redox elements, F e positive 3 or F e positive 2 which has 1 electrons, which has p H 7. energy level, positive 0.2. Row 19. Redox elements, Cytochrome c sub ox or red which has 1 electrons. energy level, positive 0.25. Row 20. Redox elements, </a:t>
            </a:r>
            <a:r>
              <a:rPr lang="en-IN" sz="1200" b="0" i="0" u="none" strike="noStrike" kern="1200" cap="none" dirty="0" err="1">
                <a:solidFill>
                  <a:schemeClr val="dk1"/>
                </a:solidFill>
                <a:effectLst/>
                <a:latin typeface="Arial"/>
                <a:ea typeface="Arial"/>
                <a:cs typeface="Arial"/>
                <a:sym typeface="Arial"/>
              </a:rPr>
              <a:t>Chlorobenzoatelectrons</a:t>
            </a:r>
            <a:r>
              <a:rPr lang="en-IN" sz="1200" b="0" i="0" u="none" strike="noStrike" kern="1200" cap="none" dirty="0">
                <a:solidFill>
                  <a:schemeClr val="dk1"/>
                </a:solidFill>
                <a:effectLst/>
                <a:latin typeface="Arial"/>
                <a:ea typeface="Arial"/>
                <a:cs typeface="Arial"/>
                <a:sym typeface="Arial"/>
              </a:rPr>
              <a:t> or benzoate which has 2 electrons. energy level, positive 0.3. Row 21. Redox elements, N O 2 negative or N O which has 2 electrons. energy level, positive 0.36. Row 22. Redox elements, Cytochrome a sub ox or red which has 1 electrons. energy level, positive 0.39. Row 23. Redox elements, N O 3 negative or N O 2 negative which has 2 electrons. energy level, positive 0.42. Row 24. Redox elements, S e O 4 negative 2 or S e O 3 negative 2 which has 2 electrons. energy level, positive 0.48. Row 25. Redox elements, N O 3 negative or one half N 2 which has 5 electrons. energy level, positive 0.74. Row 26. Redox elements, F e positive 3 or F e positive 2 which has 1 electrons, which has p H 2. energy level, positive 0.76. Row 27. Redox elements, M n positive 4 or M n positive 2 which has 2 electrons. energy level, positive 0.8. Row 28. Redox elements, one half O 2 or H 2 O which has 2 electrons. energy level, positive 0.82. Row 29. Redox elements, C l O 3 negative or C l negative which has 4 electrons. energy level, positive 1.03.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Arial"/>
                <a:ea typeface="Arial"/>
                <a:cs typeface="Arial"/>
                <a:sym typeface="Arial"/>
              </a:rPr>
              <a:t>An arrow indicates the substrates H 2 + fumarate on the table which yields succinate delta g super prime = negative 86 kilojoules. An arrow indicates the substrates H 2 + N O 3 negative on the table which yields N O 2 negative H 2 O delta g super prime = negative 163 kilojoules. An arrow indicates the substrates H 2 + one half O 2 on the table which yields H 2 O delta g super prime = negative 237 kilojoules.</a:t>
            </a:r>
            <a:endParaRPr lang="en-IN" sz="1200" b="0" i="0" u="none" strike="noStrike" kern="1200" cap="none" dirty="0">
              <a:solidFill>
                <a:schemeClr val="dk1"/>
              </a:solidFill>
              <a:effectLst/>
              <a:latin typeface="Arial"/>
              <a:ea typeface="Arial"/>
              <a:cs typeface="Arial"/>
              <a:sym typeface="Arial"/>
            </a:endParaRP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82298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Arial"/>
                <a:ea typeface="Arial"/>
                <a:cs typeface="Arial"/>
                <a:sym typeface="Arial"/>
              </a:rPr>
              <a:t>The lists oxidized/reduced form, (volts), and number of electrons transferred per half reaction as follows.</a:t>
            </a:r>
            <a:endParaRPr lang="en-IN" sz="1200" b="0" i="0" u="none" strike="noStrike" kern="1200" cap="none" dirty="0">
              <a:solidFill>
                <a:schemeClr val="dk1"/>
              </a:solidFill>
              <a:effectLst/>
              <a:latin typeface="Arial"/>
              <a:ea typeface="Arial"/>
              <a:cs typeface="Arial"/>
              <a:sym typeface="Arial"/>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Pyruvate/glucose, (negative 0.70), 4 electrons</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Acetate/pyruvate (negative 0.68) 4 electrons</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Acetate/acetaldehyde (negative0.60) 2 electrons</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S O 4 2 minus/HSO3 negative (negative 0.52) 2 electrons</a:t>
            </a:r>
            <a:endParaRPr lang="en-IN" dirty="0">
              <a:effectLst/>
            </a:endParaRPr>
          </a:p>
          <a:p>
            <a:pPr marL="171450" lvl="0" indent="-171450">
              <a:buFont typeface="Arial" panose="020B0604020202020204" pitchFamily="34" charset="0"/>
              <a:buChar char="•"/>
            </a:pPr>
            <a:r>
              <a:rPr lang="en-US" sz="1200" b="0" i="0" u="none" strike="noStrike" kern="1200" cap="none" dirty="0" err="1">
                <a:solidFill>
                  <a:schemeClr val="dk1"/>
                </a:solidFill>
                <a:effectLst/>
                <a:latin typeface="Arial"/>
                <a:ea typeface="Arial"/>
                <a:cs typeface="Arial"/>
                <a:sym typeface="Arial"/>
              </a:rPr>
              <a:t>Ferredoxinox</a:t>
            </a:r>
            <a:r>
              <a:rPr lang="en-US" sz="1200" b="0" i="0" u="none" strike="noStrike" kern="1200" cap="none" dirty="0">
                <a:solidFill>
                  <a:schemeClr val="dk1"/>
                </a:solidFill>
                <a:effectLst/>
                <a:latin typeface="Arial"/>
                <a:ea typeface="Arial"/>
                <a:cs typeface="Arial"/>
                <a:sym typeface="Arial"/>
              </a:rPr>
              <a:t>/red (negative 0.42) 2 electrons</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C O 2/methanol (negative 0.38) 6 electrons</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Coenzyme F 420 ox/red (negative 0.36) 2 electrons</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C O 2/acetate (negative 0.28) 8 electrons</a:t>
            </a:r>
            <a:endParaRPr lang="en-IN" dirty="0">
              <a:effectLst/>
            </a:endParaRPr>
          </a:p>
          <a:p>
            <a:pPr marL="171450" lvl="0" indent="-171450">
              <a:buFont typeface="Arial" panose="020B0604020202020204" pitchFamily="34" charset="0"/>
              <a:buChar char="•"/>
            </a:pPr>
            <a:r>
              <a:rPr lang="en-US" sz="1200" b="0" i="0" u="none" strike="noStrike" kern="1200" cap="none" dirty="0" err="1">
                <a:solidFill>
                  <a:schemeClr val="dk1"/>
                </a:solidFill>
                <a:effectLst/>
                <a:latin typeface="Arial"/>
                <a:ea typeface="Arial"/>
                <a:cs typeface="Arial"/>
                <a:sym typeface="Arial"/>
              </a:rPr>
              <a:t>Methanophenazineox</a:t>
            </a:r>
            <a:r>
              <a:rPr lang="en-US" sz="1200" b="0" i="0" u="none" strike="noStrike" kern="1200" cap="none" dirty="0">
                <a:solidFill>
                  <a:schemeClr val="dk1"/>
                </a:solidFill>
                <a:effectLst/>
                <a:latin typeface="Arial"/>
                <a:ea typeface="Arial"/>
                <a:cs typeface="Arial"/>
                <a:sym typeface="Arial"/>
              </a:rPr>
              <a:t>/red (negative 0.26) 2 electrons</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F M N/F M N H 2 (negative 0.22) 2 electrons</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Acetaldehyde/ethanol (negative 0.20) 2 electrons</a:t>
            </a:r>
            <a:endParaRPr lang="en-IN" dirty="0">
              <a:effectLst/>
            </a:endParaRPr>
          </a:p>
          <a:p>
            <a:pPr marL="171450" lvl="0" indent="-171450">
              <a:buFont typeface="Arial" panose="020B0604020202020204" pitchFamily="34" charset="0"/>
              <a:buChar char="•"/>
            </a:pPr>
            <a:r>
              <a:rPr lang="en-US" sz="1200" b="0" i="0" u="none" strike="noStrike" kern="1200" cap="none" dirty="0" err="1">
                <a:solidFill>
                  <a:schemeClr val="dk1"/>
                </a:solidFill>
                <a:effectLst/>
                <a:latin typeface="Arial"/>
                <a:ea typeface="Arial"/>
                <a:cs typeface="Arial"/>
                <a:sym typeface="Arial"/>
              </a:rPr>
              <a:t>Flavodoxinox</a:t>
            </a:r>
            <a:r>
              <a:rPr lang="en-US" sz="1200" b="0" i="0" u="none" strike="noStrike" kern="1200" cap="none" dirty="0">
                <a:solidFill>
                  <a:schemeClr val="dk1"/>
                </a:solidFill>
                <a:effectLst/>
                <a:latin typeface="Arial"/>
                <a:ea typeface="Arial"/>
                <a:cs typeface="Arial"/>
                <a:sym typeface="Arial"/>
              </a:rPr>
              <a:t>/red (negative 0.12) 2 electrons</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S O 3 2negative /H2S (negative 0.12) 6 electrons</a:t>
            </a:r>
            <a:endParaRPr lang="en-IN" dirty="0">
              <a:effectLst/>
            </a:endParaRPr>
          </a:p>
          <a:p>
            <a:pPr marL="171450" lvl="0" indent="-171450">
              <a:buFont typeface="Arial" panose="020B0604020202020204" pitchFamily="34" charset="0"/>
              <a:buChar char="•"/>
            </a:pPr>
            <a:r>
              <a:rPr lang="en-US" sz="1200" b="0" i="0" u="none" strike="noStrike" kern="1200" cap="none" dirty="0" err="1">
                <a:solidFill>
                  <a:schemeClr val="dk1"/>
                </a:solidFill>
                <a:effectLst/>
                <a:latin typeface="Arial"/>
                <a:ea typeface="Arial"/>
                <a:cs typeface="Arial"/>
                <a:sym typeface="Arial"/>
              </a:rPr>
              <a:t>Menaquinoneox</a:t>
            </a:r>
            <a:r>
              <a:rPr lang="en-US" sz="1200" b="0" i="0" u="none" strike="noStrike" kern="1200" cap="none" dirty="0">
                <a:solidFill>
                  <a:schemeClr val="dk1"/>
                </a:solidFill>
                <a:effectLst/>
                <a:latin typeface="Arial"/>
                <a:ea typeface="Arial"/>
                <a:cs typeface="Arial"/>
                <a:sym typeface="Arial"/>
              </a:rPr>
              <a:t>/red (negative 0.07) 2 electrons</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A P S/A M P + H S O 3 minus (negative 0.06) 2 electrons</a:t>
            </a:r>
            <a:endParaRPr lang="en-IN" dirty="0">
              <a:effectLst/>
            </a:endParaRPr>
          </a:p>
          <a:p>
            <a:pPr marL="171450" lvl="0" indent="-171450">
              <a:buFont typeface="Arial" panose="020B0604020202020204" pitchFamily="34" charset="0"/>
              <a:buChar char="•"/>
            </a:pPr>
            <a:r>
              <a:rPr lang="en-US" sz="1200" b="0" i="0" u="none" strike="noStrike" kern="1200" cap="none" dirty="0" err="1">
                <a:solidFill>
                  <a:schemeClr val="dk1"/>
                </a:solidFill>
                <a:effectLst/>
                <a:latin typeface="Arial"/>
                <a:ea typeface="Arial"/>
                <a:cs typeface="Arial"/>
                <a:sym typeface="Arial"/>
              </a:rPr>
              <a:t>Rubredoxin</a:t>
            </a:r>
            <a:r>
              <a:rPr lang="en-US" sz="1200" b="0" i="0" u="none" strike="noStrike" kern="1200" cap="none" dirty="0">
                <a:solidFill>
                  <a:schemeClr val="dk1"/>
                </a:solidFill>
                <a:effectLst/>
                <a:latin typeface="Arial"/>
                <a:ea typeface="Arial"/>
                <a:cs typeface="Arial"/>
                <a:sym typeface="Arial"/>
              </a:rPr>
              <a:t> ox/red (negative 0.06) 1 electron</a:t>
            </a:r>
            <a:endParaRPr lang="en-IN" dirty="0">
              <a:effectLst/>
            </a:endParaRPr>
          </a:p>
          <a:p>
            <a:pPr marL="171450" lvl="0" indent="-171450">
              <a:buFont typeface="Arial" panose="020B0604020202020204" pitchFamily="34" charset="0"/>
              <a:buChar char="•"/>
            </a:pPr>
            <a:r>
              <a:rPr lang="en-US" sz="1200" b="0" i="0" u="none" strike="noStrike" kern="1200" cap="none" dirty="0" err="1">
                <a:solidFill>
                  <a:schemeClr val="dk1"/>
                </a:solidFill>
                <a:effectLst/>
                <a:latin typeface="Arial"/>
                <a:ea typeface="Arial"/>
                <a:cs typeface="Arial"/>
                <a:sym typeface="Arial"/>
              </a:rPr>
              <a:t>Acrylylnegative</a:t>
            </a:r>
            <a:r>
              <a:rPr lang="en-US" sz="1200" b="0" i="0" u="none" strike="noStrike" kern="1200" cap="none" dirty="0">
                <a:solidFill>
                  <a:schemeClr val="dk1"/>
                </a:solidFill>
                <a:effectLst/>
                <a:latin typeface="Arial"/>
                <a:ea typeface="Arial"/>
                <a:cs typeface="Arial"/>
                <a:sym typeface="Arial"/>
              </a:rPr>
              <a:t> C o A/</a:t>
            </a:r>
            <a:r>
              <a:rPr lang="en-US" sz="1200" b="0" i="0" u="none" strike="noStrike" kern="1200" cap="none" dirty="0" err="1">
                <a:solidFill>
                  <a:schemeClr val="dk1"/>
                </a:solidFill>
                <a:effectLst/>
                <a:latin typeface="Arial"/>
                <a:ea typeface="Arial"/>
                <a:cs typeface="Arial"/>
                <a:sym typeface="Arial"/>
              </a:rPr>
              <a:t>proprionylnegative</a:t>
            </a:r>
            <a:r>
              <a:rPr lang="en-US" sz="1200" b="0" i="0" u="none" strike="noStrike" kern="1200" cap="none" dirty="0">
                <a:solidFill>
                  <a:schemeClr val="dk1"/>
                </a:solidFill>
                <a:effectLst/>
                <a:latin typeface="Arial"/>
                <a:ea typeface="Arial"/>
                <a:cs typeface="Arial"/>
                <a:sym typeface="Arial"/>
              </a:rPr>
              <a:t> C o A (negative 0.02) 2 electrons</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F e 3 +/F e 2 + (+0.20) 1 electron (at pH 7)</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T M A O/T M A (+0.13) 2 electrons</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As O 4 3 minus /AsO3 3negative  (+0.14) 2 electrons</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D M S O/D M S (+0.23) 2 electrons</a:t>
            </a:r>
            <a:endParaRPr lang="en-IN" dirty="0">
              <a:effectLst/>
            </a:endParaRPr>
          </a:p>
          <a:p>
            <a:pPr marL="171450" lvl="0" indent="-171450">
              <a:buFont typeface="Arial" panose="020B0604020202020204" pitchFamily="34" charset="0"/>
              <a:buChar char="•"/>
            </a:pPr>
            <a:r>
              <a:rPr lang="en-US" sz="1200" b="0" i="0" u="none" strike="noStrike" kern="1200" cap="none" dirty="0" err="1">
                <a:solidFill>
                  <a:schemeClr val="dk1"/>
                </a:solidFill>
                <a:effectLst/>
                <a:latin typeface="Arial"/>
                <a:ea typeface="Arial"/>
                <a:cs typeface="Arial"/>
                <a:sym typeface="Arial"/>
              </a:rPr>
              <a:t>Chlorobenzoate</a:t>
            </a:r>
            <a:r>
              <a:rPr lang="en-US" sz="1200" b="0" i="0" u="none" strike="noStrike" kern="1200" cap="none" dirty="0">
                <a:solidFill>
                  <a:schemeClr val="dk1"/>
                </a:solidFill>
                <a:effectLst/>
                <a:latin typeface="Arial"/>
                <a:ea typeface="Arial"/>
                <a:cs typeface="Arial"/>
                <a:sym typeface="Arial"/>
              </a:rPr>
              <a:t>/benzoate + Cl negative  (+0.30) 2 electrons</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N O 3 negative /N H 4 + (+0.34) 8 electrons</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N O 2 negative /N O (+0.36) 2 electrons</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S e O 4 2 minus /S e O 3 2 minus  (+0.48) 2 electrons</a:t>
            </a:r>
            <a:endParaRPr lang="en-IN" dirty="0">
              <a:effectLst/>
            </a:endParaRPr>
          </a:p>
          <a:p>
            <a:pPr marL="171450" lvl="0" indent="-171450">
              <a:buFont typeface="Arial" panose="020B0604020202020204" pitchFamily="34" charset="0"/>
              <a:buChar char="•"/>
            </a:pPr>
            <a:r>
              <a:rPr lang="en-US" sz="1200" b="0" i="0" u="none" strike="noStrike" kern="1200" cap="none" dirty="0" err="1">
                <a:solidFill>
                  <a:schemeClr val="dk1"/>
                </a:solidFill>
                <a:effectLst/>
                <a:latin typeface="Arial"/>
                <a:ea typeface="Arial"/>
                <a:cs typeface="Arial"/>
                <a:sym typeface="Arial"/>
              </a:rPr>
              <a:t>Tetrachloroethene</a:t>
            </a:r>
            <a:r>
              <a:rPr lang="en-US" sz="1200" b="0" i="0" u="none" strike="noStrike" kern="1200" cap="none" dirty="0">
                <a:solidFill>
                  <a:schemeClr val="dk1"/>
                </a:solidFill>
                <a:effectLst/>
                <a:latin typeface="Arial"/>
                <a:ea typeface="Arial"/>
                <a:cs typeface="Arial"/>
                <a:sym typeface="Arial"/>
              </a:rPr>
              <a:t>/trichloroethylene + Cl minus (+0.58) 2 electrons</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N O 3 minus/ 1 2 N2 (+0.74) 5 electrons</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F e 3 +/ F e 2 + (+0.77) 1 electron (at pH 2)</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M n 4 +/M n 2 + (+0.80) 2 electrons</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C l O 3 negative /C l minus (+1.03) 4 electrons</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N O/N 2 O (+1.18) 1 electron</a:t>
            </a:r>
            <a:endParaRPr lang="en-IN" dirty="0">
              <a:effectLst/>
            </a:endParaRPr>
          </a:p>
          <a:p>
            <a:pPr marL="171450" lvl="0" indent="-171450">
              <a:buFont typeface="Arial" panose="020B0604020202020204" pitchFamily="34" charset="0"/>
              <a:buChar char="•"/>
            </a:pPr>
            <a:r>
              <a:rPr lang="en-US" sz="1200" b="0" i="0" u="none" strike="noStrike" kern="1200" cap="none" dirty="0">
                <a:solidFill>
                  <a:schemeClr val="dk1"/>
                </a:solidFill>
                <a:effectLst/>
                <a:latin typeface="Arial"/>
                <a:ea typeface="Arial"/>
                <a:cs typeface="Arial"/>
                <a:sym typeface="Arial"/>
              </a:rPr>
              <a:t>N 2 O/N 2 (+1.36) 1 electron</a:t>
            </a:r>
            <a:endParaRPr lang="en-IN" dirty="0">
              <a:effectLst/>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8290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lIns="0" tIns="0" rIns="0" bIns="0"/>
          <a:lstStyle>
            <a:lvl1pPr>
              <a:defRPr sz="3600">
                <a:solidFill>
                  <a:schemeClr val="tx2"/>
                </a:solidFill>
                <a:latin typeface="+mj-lt"/>
              </a:defRPr>
            </a:lvl1pPr>
          </a:lstStyle>
          <a:p>
            <a:r>
              <a:rPr lang="en-US" dirty="0"/>
              <a:t>Click to edit Master title style</a:t>
            </a:r>
          </a:p>
        </p:txBody>
      </p:sp>
      <p:sp>
        <p:nvSpPr>
          <p:cNvPr id="3" name="Content Placeholder 2"/>
          <p:cNvSpPr>
            <a:spLocks noGrp="1"/>
          </p:cNvSpPr>
          <p:nvPr>
            <p:ph idx="1"/>
          </p:nvPr>
        </p:nvSpPr>
        <p:spPr>
          <a:xfrm>
            <a:off x="457200" y="1557470"/>
            <a:ext cx="8229600" cy="4525963"/>
          </a:xfrm>
        </p:spPr>
        <p:txBody>
          <a:bodyPr lIns="0" tIns="0" rIns="0"/>
          <a:lstStyle>
            <a:lvl1pPr marL="255600" indent="-255600">
              <a:buClr>
                <a:srgbClr val="007FA3"/>
              </a:buClr>
              <a:buSzPct val="100000"/>
              <a:buFont typeface="Arial" panose="020B0604020202020204" pitchFamily="34" charset="0"/>
              <a:buChar char="•"/>
              <a:defRPr sz="2400">
                <a:latin typeface="+mn-lt"/>
              </a:defRPr>
            </a:lvl1pPr>
            <a:lvl2pPr marL="741600" indent="-284400">
              <a:buClr>
                <a:srgbClr val="007FA3"/>
              </a:buClr>
              <a:defRPr sz="2400">
                <a:latin typeface="+mn-lt"/>
              </a:defRPr>
            </a:lvl2pPr>
            <a:lvl3pPr indent="-230400">
              <a:buClr>
                <a:srgbClr val="007FA3"/>
              </a:buClr>
              <a:defRPr sz="2400">
                <a:latin typeface="+mn-lt"/>
              </a:defRPr>
            </a:lvl3pPr>
            <a:lvl4pPr indent="-230400">
              <a:buClr>
                <a:srgbClr val="007FA3"/>
              </a:buClr>
              <a:defRPr sz="2400">
                <a:latin typeface="+mn-lt"/>
              </a:defRPr>
            </a:lvl4pPr>
            <a:lvl5pPr indent="-230400">
              <a:buClr>
                <a:srgbClr val="007FA3"/>
              </a:buClr>
              <a:defRPr sz="2400">
                <a:latin typeface="+mn-lt"/>
              </a:defRPr>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10/20/2024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‹nr.›</a:t>
            </a:fld>
            <a:endParaRPr lang="en-US" dirty="0"/>
          </a:p>
        </p:txBody>
      </p:sp>
    </p:spTree>
    <p:extLst>
      <p:ext uri="{BB962C8B-B14F-4D97-AF65-F5344CB8AC3E}">
        <p14:creationId xmlns:p14="http://schemas.microsoft.com/office/powerpoint/2010/main" val="3567289351"/>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0" tIns="0" rIns="0" bIns="0"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0" tIns="0" rIns="0" bIns="0"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1"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1"/>
            <a:ext cx="3657600" cy="602738"/>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3" name="Content Placeholder 2"/>
          <p:cNvSpPr>
            <a:spLocks noGrp="1"/>
          </p:cNvSpPr>
          <p:nvPr>
            <p:ph sz="quarter" idx="14"/>
          </p:nvPr>
        </p:nvSpPr>
        <p:spPr>
          <a:xfrm>
            <a:off x="5029200" y="4640263"/>
            <a:ext cx="3675063" cy="1050925"/>
          </a:xfrm>
        </p:spPr>
        <p:txBody>
          <a:bodyPr/>
          <a:lstStyle>
            <a:lvl1pPr marL="101600" indent="0">
              <a:buNone/>
              <a:defRPr/>
            </a:lvl1pPr>
          </a:lstStyle>
          <a:p>
            <a:pPr lvl="0"/>
            <a:endParaRPr lang="en-US" dirty="0"/>
          </a:p>
        </p:txBody>
      </p:sp>
    </p:spTree>
    <p:extLst>
      <p:ext uri="{BB962C8B-B14F-4D97-AF65-F5344CB8AC3E}">
        <p14:creationId xmlns:p14="http://schemas.microsoft.com/office/powerpoint/2010/main" val="3068857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dirty="0"/>
          </a:p>
        </p:txBody>
      </p:sp>
      <p:sp>
        <p:nvSpPr>
          <p:cNvPr id="3" name="Date Placeholder 2"/>
          <p:cNvSpPr>
            <a:spLocks noGrp="1"/>
          </p:cNvSpPr>
          <p:nvPr>
            <p:ph type="dt" idx="1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411768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12127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342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Tree>
    <p:extLst>
      <p:ext uri="{BB962C8B-B14F-4D97-AF65-F5344CB8AC3E}">
        <p14:creationId xmlns:p14="http://schemas.microsoft.com/office/powerpoint/2010/main" val="3678147491"/>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836354"/>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632200"/>
            <a:ext cx="8229600" cy="17938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8656664"/>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26378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063790"/>
            <a:ext cx="8229600" cy="11834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490938"/>
            <a:ext cx="8229600" cy="12605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266143735"/>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89505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760292"/>
            <a:ext cx="8229600" cy="10767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016772"/>
            <a:ext cx="8229600" cy="1016701"/>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5155500"/>
            <a:ext cx="8232775" cy="9119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6294165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Fiv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70830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451377"/>
            <a:ext cx="8229600" cy="735437"/>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3486685"/>
            <a:ext cx="8229600" cy="716830"/>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4503386"/>
            <a:ext cx="8232775" cy="716828"/>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5494338"/>
            <a:ext cx="8229600" cy="5556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1506084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ix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59517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273743"/>
            <a:ext cx="8229600" cy="554915"/>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950895"/>
            <a:ext cx="8229600" cy="535791"/>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639492"/>
            <a:ext cx="8232775" cy="677152"/>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4469451"/>
            <a:ext cx="8229600" cy="598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5221288"/>
            <a:ext cx="8232775" cy="6413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427139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even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465069"/>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4"/>
            <a:ext cx="8229600" cy="443837"/>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69758"/>
            <a:ext cx="8232775" cy="464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221288"/>
            <a:ext cx="8229600" cy="551633"/>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7797773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Eight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38553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5"/>
            <a:ext cx="8229600" cy="3780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03969"/>
            <a:ext cx="8232775" cy="3842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069348"/>
            <a:ext cx="8229600" cy="451321"/>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57200" y="5614988"/>
            <a:ext cx="8232775" cy="44450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62286415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7">
            <a:alphaModFix/>
          </a:blip>
          <a:srcRect/>
          <a:stretch/>
        </p:blipFill>
        <p:spPr>
          <a:xfrm>
            <a:off x="443972" y="6429709"/>
            <a:ext cx="917999" cy="279914"/>
          </a:xfrm>
          <a:prstGeom prst="rect">
            <a:avLst/>
          </a:prstGeom>
          <a:noFill/>
          <a:ln>
            <a:noFill/>
          </a:ln>
        </p:spPr>
      </p:pic>
      <p:sp>
        <p:nvSpPr>
          <p:cNvPr id="9" name="Text Placeholder 5"/>
          <p:cNvSpPr txBox="1">
            <a:spLocks/>
          </p:cNvSpPr>
          <p:nvPr userDrawn="1"/>
        </p:nvSpPr>
        <p:spPr>
          <a:xfrm>
            <a:off x="2703443" y="6490310"/>
            <a:ext cx="6051986" cy="368298"/>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solidFill>
                  <a:schemeClr val="tx1"/>
                </a:solidFill>
                <a:latin typeface="Verdana"/>
                <a:ea typeface="Verdana" panose="020B0604030504040204" pitchFamily="34" charset="0"/>
              </a:rPr>
              <a:t>Copyright © 2022 Pearson Education Ltd. All Rights Reserved. </a:t>
            </a:r>
          </a:p>
          <a:p>
            <a:pPr algn="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7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666" r:id="rId10"/>
    <p:sldLayoutId id="2147483665" r:id="rId11"/>
    <p:sldLayoutId id="2147483651" r:id="rId12"/>
    <p:sldLayoutId id="2147483654" r:id="rId13"/>
    <p:sldLayoutId id="2147483655" r:id="rId14"/>
    <p:sldLayoutId id="214748365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‹nr.›</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5">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 id="214748370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www.sigmaaldrich.com/deepweb/assets/sigmaaldrich/marketing/global/documents/261/398/metabolic-pathways-poster.pdf?srsltid=AfmBOor1oHeRVfZGHWGscZu1O0MFUxN_FSxfdReBGpaLho8uhdK6laEi" TargetMode="External"/><Relationship Id="rId2" Type="http://schemas.openxmlformats.org/officeDocument/2006/relationships/hyperlink" Target="https://biochemical-pathways.com/#/map/1"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oleObject" Target="../embeddings/oleObject28.bin"/><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oleObject" Target="../embeddings/oleObject29.bin"/><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2.bin"/><Relationship Id="rId1" Type="http://schemas.openxmlformats.org/officeDocument/2006/relationships/slideLayout" Target="../slideLayouts/slideLayout6.xml"/><Relationship Id="rId5" Type="http://schemas.openxmlformats.org/officeDocument/2006/relationships/image" Target="../media/image15.w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oleObject" Target="../embeddings/oleObject4.bin"/><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oleObject" Target="../embeddings/oleObject6.bin"/><Relationship Id="rId1" Type="http://schemas.openxmlformats.org/officeDocument/2006/relationships/slideLayout" Target="../slideLayouts/slideLayout7.xml"/><Relationship Id="rId5" Type="http://schemas.openxmlformats.org/officeDocument/2006/relationships/image" Target="../media/image23.wmf"/><Relationship Id="rId4" Type="http://schemas.openxmlformats.org/officeDocument/2006/relationships/oleObject" Target="../embeddings/oleObject7.bin"/></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oleObject" Target="../embeddings/oleObject8.bin"/><Relationship Id="rId1" Type="http://schemas.openxmlformats.org/officeDocument/2006/relationships/slideLayout" Target="../slideLayouts/slideLayout7.xml"/><Relationship Id="rId5" Type="http://schemas.openxmlformats.org/officeDocument/2006/relationships/image" Target="../media/image26.wmf"/><Relationship Id="rId4" Type="http://schemas.openxmlformats.org/officeDocument/2006/relationships/oleObject" Target="../embeddings/oleObject9.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5.wmf"/><Relationship Id="rId7" Type="http://schemas.openxmlformats.org/officeDocument/2006/relationships/image" Target="../media/image37.wmf"/><Relationship Id="rId2" Type="http://schemas.openxmlformats.org/officeDocument/2006/relationships/oleObject" Target="../embeddings/oleObject10.bin"/><Relationship Id="rId1" Type="http://schemas.openxmlformats.org/officeDocument/2006/relationships/slideLayout" Target="../slideLayouts/slideLayout9.xml"/><Relationship Id="rId6" Type="http://schemas.openxmlformats.org/officeDocument/2006/relationships/oleObject" Target="../embeddings/oleObject12.bin"/><Relationship Id="rId5" Type="http://schemas.openxmlformats.org/officeDocument/2006/relationships/image" Target="../media/image36.wmf"/><Relationship Id="rId4" Type="http://schemas.openxmlformats.org/officeDocument/2006/relationships/oleObject" Target="../embeddings/oleObject11.bin"/></Relationships>
</file>

<file path=ppt/slides/_rels/slide73.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oleObject" Target="../embeddings/oleObject13.bin"/><Relationship Id="rId1" Type="http://schemas.openxmlformats.org/officeDocument/2006/relationships/slideLayout" Target="../slideLayouts/slideLayout9.xml"/><Relationship Id="rId5" Type="http://schemas.openxmlformats.org/officeDocument/2006/relationships/image" Target="../media/image39.wmf"/><Relationship Id="rId4" Type="http://schemas.openxmlformats.org/officeDocument/2006/relationships/oleObject" Target="../embeddings/oleObject14.bin"/></Relationships>
</file>

<file path=ppt/slides/_rels/slide74.xml.rels><?xml version="1.0" encoding="UTF-8" standalone="yes"?>
<Relationships xmlns="http://schemas.openxmlformats.org/package/2006/relationships"><Relationship Id="rId3" Type="http://schemas.openxmlformats.org/officeDocument/2006/relationships/image" Target="../media/image40.wmf"/><Relationship Id="rId7" Type="http://schemas.openxmlformats.org/officeDocument/2006/relationships/image" Target="../media/image42.wmf"/><Relationship Id="rId2" Type="http://schemas.openxmlformats.org/officeDocument/2006/relationships/oleObject" Target="../embeddings/oleObject15.bin"/><Relationship Id="rId1" Type="http://schemas.openxmlformats.org/officeDocument/2006/relationships/slideLayout" Target="../slideLayouts/slideLayout9.xml"/><Relationship Id="rId6" Type="http://schemas.openxmlformats.org/officeDocument/2006/relationships/oleObject" Target="../embeddings/oleObject17.bin"/><Relationship Id="rId5" Type="http://schemas.openxmlformats.org/officeDocument/2006/relationships/image" Target="../media/image41.wmf"/><Relationship Id="rId4" Type="http://schemas.openxmlformats.org/officeDocument/2006/relationships/oleObject" Target="../embeddings/oleObject16.bin"/></Relationships>
</file>

<file path=ppt/slides/_rels/slide75.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oleObject" Target="../embeddings/oleObject18.bin"/><Relationship Id="rId1" Type="http://schemas.openxmlformats.org/officeDocument/2006/relationships/slideLayout" Target="../slideLayouts/slideLayout9.xml"/><Relationship Id="rId5" Type="http://schemas.openxmlformats.org/officeDocument/2006/relationships/image" Target="../media/image43.wmf"/><Relationship Id="rId4" Type="http://schemas.openxmlformats.org/officeDocument/2006/relationships/oleObject" Target="../embeddings/oleObject19.bin"/></Relationships>
</file>

<file path=ppt/slides/_rels/slide76.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image" Target="../media/image40.wmf"/><Relationship Id="rId7" Type="http://schemas.openxmlformats.org/officeDocument/2006/relationships/image" Target="../media/image45.wmf"/><Relationship Id="rId2" Type="http://schemas.openxmlformats.org/officeDocument/2006/relationships/oleObject" Target="../embeddings/oleObject20.bin"/><Relationship Id="rId1" Type="http://schemas.openxmlformats.org/officeDocument/2006/relationships/slideLayout" Target="../slideLayouts/slideLayout9.xml"/><Relationship Id="rId6" Type="http://schemas.openxmlformats.org/officeDocument/2006/relationships/oleObject" Target="../embeddings/oleObject22.bin"/><Relationship Id="rId5" Type="http://schemas.openxmlformats.org/officeDocument/2006/relationships/image" Target="../media/image44.wmf"/><Relationship Id="rId4" Type="http://schemas.openxmlformats.org/officeDocument/2006/relationships/oleObject" Target="../embeddings/oleObject21.bin"/><Relationship Id="rId9" Type="http://schemas.openxmlformats.org/officeDocument/2006/relationships/image" Target="../media/image46.w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oleObject" Target="../embeddings/oleObject24.bin"/><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oleObject" Target="../embeddings/oleObject25.bin"/><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26.bin"/><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oleObject" Target="../embeddings/oleObject27.bin"/><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0"/>
            <a:ext cx="8298229" cy="1003547"/>
          </a:xfrm>
        </p:spPr>
        <p:txBody>
          <a:bodyPr anchor="ctr"/>
          <a:lstStyle/>
          <a:p>
            <a:r>
              <a:rPr lang="en-US" sz="3600" dirty="0">
                <a:solidFill>
                  <a:schemeClr val="tx2"/>
                </a:solidFill>
                <a:latin typeface="+mj-lt"/>
                <a:cs typeface="Times New Roman" panose="02020603050405020304" pitchFamily="18" charset="0"/>
              </a:rPr>
              <a:t>Brock Biology of Microorganisms</a:t>
            </a:r>
            <a:endParaRPr lang="en-US" altLang="en-US" sz="3600" dirty="0">
              <a:solidFill>
                <a:schemeClr val="tx2"/>
              </a:solidFill>
              <a:latin typeface="+mj-lt"/>
              <a:cs typeface="Times New Roman" panose="02020603050405020304" pitchFamily="18" charset="0"/>
            </a:endParaRPr>
          </a:p>
        </p:txBody>
      </p:sp>
      <p:sp>
        <p:nvSpPr>
          <p:cNvPr id="3" name="Text Placeholder 2"/>
          <p:cNvSpPr>
            <a:spLocks noGrp="1"/>
          </p:cNvSpPr>
          <p:nvPr>
            <p:ph type="body" idx="1"/>
          </p:nvPr>
        </p:nvSpPr>
        <p:spPr>
          <a:xfrm>
            <a:off x="457200" y="1278416"/>
            <a:ext cx="8063346" cy="377925"/>
          </a:xfrm>
        </p:spPr>
        <p:txBody>
          <a:bodyPr anchor="ctr"/>
          <a:lstStyle/>
          <a:p>
            <a:pPr eaLnBrk="1" hangingPunct="1">
              <a:defRPr/>
            </a:pPr>
            <a:r>
              <a:rPr lang="en-US" dirty="0">
                <a:solidFill>
                  <a:schemeClr val="tx2"/>
                </a:solidFill>
              </a:rPr>
              <a:t>Sixteenth</a:t>
            </a:r>
            <a:r>
              <a:rPr lang="en-US" altLang="en-US" dirty="0">
                <a:solidFill>
                  <a:schemeClr val="tx2"/>
                </a:solidFill>
              </a:rPr>
              <a:t> Edition</a:t>
            </a:r>
            <a:r>
              <a:rPr lang="en-IN" dirty="0"/>
              <a:t>, Global Edition</a:t>
            </a:r>
            <a:endParaRPr lang="en-US" altLang="en-US" dirty="0">
              <a:solidFill>
                <a:schemeClr val="tx2"/>
              </a:solidFill>
            </a:endParaRPr>
          </a:p>
        </p:txBody>
      </p:sp>
      <p:sp>
        <p:nvSpPr>
          <p:cNvPr id="4" name="Text Placeholder 3"/>
          <p:cNvSpPr>
            <a:spLocks noGrp="1"/>
          </p:cNvSpPr>
          <p:nvPr>
            <p:ph type="body" idx="2"/>
          </p:nvPr>
        </p:nvSpPr>
        <p:spPr>
          <a:xfrm>
            <a:off x="5319634" y="2047461"/>
            <a:ext cx="3200912" cy="799256"/>
          </a:xfrm>
        </p:spPr>
        <p:txBody>
          <a:bodyPr/>
          <a:lstStyle/>
          <a:p>
            <a:pPr algn="ctr"/>
            <a:r>
              <a:rPr lang="en-US" altLang="en-US" b="1" dirty="0">
                <a:solidFill>
                  <a:schemeClr val="tx1"/>
                </a:solidFill>
                <a:latin typeface="+mn-lt"/>
                <a:ea typeface="Segoe UI Symbol" panose="020B0502040204020203" pitchFamily="34" charset="0"/>
              </a:rPr>
              <a:t>Chapter 3</a:t>
            </a:r>
          </a:p>
        </p:txBody>
      </p:sp>
      <p:sp>
        <p:nvSpPr>
          <p:cNvPr id="5" name="Text Placeholder 4"/>
          <p:cNvSpPr>
            <a:spLocks noGrp="1"/>
          </p:cNvSpPr>
          <p:nvPr>
            <p:ph type="body" idx="3"/>
          </p:nvPr>
        </p:nvSpPr>
        <p:spPr>
          <a:xfrm>
            <a:off x="5319634" y="2983308"/>
            <a:ext cx="3208957" cy="1317756"/>
          </a:xfrm>
        </p:spPr>
        <p:txBody>
          <a:bodyPr/>
          <a:lstStyle/>
          <a:p>
            <a:pPr algn="ctr"/>
            <a:r>
              <a:rPr lang="en-US" dirty="0">
                <a:solidFill>
                  <a:schemeClr val="tx1"/>
                </a:solidFill>
                <a:latin typeface="+mn-lt"/>
              </a:rPr>
              <a:t>Microbial Metabolism</a:t>
            </a:r>
            <a:endParaRPr lang="en-US" altLang="en-US" i="1" dirty="0">
              <a:solidFill>
                <a:schemeClr val="tx1"/>
              </a:solidFill>
              <a:latin typeface="+mn-lt"/>
            </a:endParaRPr>
          </a:p>
        </p:txBody>
      </p:sp>
      <p:sp>
        <p:nvSpPr>
          <p:cNvPr id="6" name="Text Placeholder 5"/>
          <p:cNvSpPr>
            <a:spLocks noGrp="1"/>
          </p:cNvSpPr>
          <p:nvPr>
            <p:ph type="body" idx="13"/>
          </p:nvPr>
        </p:nvSpPr>
        <p:spPr>
          <a:xfrm>
            <a:off x="2703443" y="6490310"/>
            <a:ext cx="6051986" cy="368298"/>
          </a:xfrm>
        </p:spPr>
        <p:txBody>
          <a:bodyPr anchor="ctr"/>
          <a:lstStyle/>
          <a:p>
            <a:pPr algn="r"/>
            <a:r>
              <a:rPr lang="en-US" sz="1200" dirty="0">
                <a:solidFill>
                  <a:schemeClr val="tx1"/>
                </a:solidFill>
                <a:latin typeface="Verdana"/>
                <a:ea typeface="Verdana" panose="020B0604030504040204" pitchFamily="34" charset="0"/>
              </a:rPr>
              <a:t>Copyright © 2022 Pearson Education Ltd. All Rights Reserved. </a:t>
            </a:r>
          </a:p>
          <a:p>
            <a:pPr algn="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88D81763-1794-46DF-85BC-E5F5CF810927}"/>
              </a:ext>
            </a:extLst>
          </p:cNvPr>
          <p:cNvPicPr>
            <a:picLocks noChangeAspect="1"/>
          </p:cNvPicPr>
          <p:nvPr/>
        </p:nvPicPr>
        <p:blipFill>
          <a:blip r:embed="rId3"/>
          <a:stretch>
            <a:fillRect/>
          </a:stretch>
        </p:blipFill>
        <p:spPr>
          <a:xfrm>
            <a:off x="457200" y="1729092"/>
            <a:ext cx="3910542" cy="4426465"/>
          </a:xfrm>
          <a:prstGeom prst="rect">
            <a:avLst/>
          </a:prstGeom>
        </p:spPr>
      </p:pic>
    </p:spTree>
    <p:extLst>
      <p:ext uri="{BB962C8B-B14F-4D97-AF65-F5344CB8AC3E}">
        <p14:creationId xmlns:p14="http://schemas.microsoft.com/office/powerpoint/2010/main" val="1212819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55688" cy="1097279"/>
          </a:xfrm>
        </p:spPr>
        <p:txBody>
          <a:bodyPr/>
          <a:lstStyle/>
          <a:p>
            <a:r>
              <a:rPr lang="en-US" sz="3200" dirty="0">
                <a:solidFill>
                  <a:schemeClr val="tx2"/>
                </a:solidFill>
              </a:rPr>
              <a:t>3.1 Defining the Requirements for Life </a:t>
            </a:r>
            <a:r>
              <a:rPr lang="en-US" sz="2000" b="0" dirty="0">
                <a:solidFill>
                  <a:schemeClr val="tx2"/>
                </a:solidFill>
              </a:rPr>
              <a:t>(6 of 9)</a:t>
            </a:r>
            <a:endParaRPr lang="en-IN" sz="2000" b="0" dirty="0">
              <a:solidFill>
                <a:schemeClr val="tx2"/>
              </a:solidFill>
            </a:endParaRPr>
          </a:p>
        </p:txBody>
      </p:sp>
      <p:sp>
        <p:nvSpPr>
          <p:cNvPr id="3" name="Content Placeholder 2"/>
          <p:cNvSpPr>
            <a:spLocks noGrp="1"/>
          </p:cNvSpPr>
          <p:nvPr>
            <p:ph sz="quarter" idx="13"/>
          </p:nvPr>
        </p:nvSpPr>
        <p:spPr>
          <a:xfrm>
            <a:off x="457200" y="1565379"/>
            <a:ext cx="8229600" cy="4434275"/>
          </a:xfrm>
        </p:spPr>
        <p:txBody>
          <a:bodyPr/>
          <a:lstStyle/>
          <a:p>
            <a:pPr lvl="0"/>
            <a:r>
              <a:rPr lang="en-US" dirty="0">
                <a:solidFill>
                  <a:schemeClr val="tx1"/>
                </a:solidFill>
              </a:rPr>
              <a:t>Reducing Power</a:t>
            </a:r>
          </a:p>
          <a:p>
            <a:pPr lvl="1"/>
            <a:r>
              <a:rPr lang="en-US" b="1" dirty="0">
                <a:solidFill>
                  <a:schemeClr val="tx1"/>
                </a:solidFill>
              </a:rPr>
              <a:t>Reducing power</a:t>
            </a:r>
            <a:r>
              <a:rPr lang="en-US" dirty="0">
                <a:solidFill>
                  <a:schemeClr val="tx1"/>
                </a:solidFill>
              </a:rPr>
              <a:t>: ability to donate electrons during electron transfer reactions (</a:t>
            </a:r>
            <a:r>
              <a:rPr lang="en-US" b="1" dirty="0">
                <a:solidFill>
                  <a:schemeClr val="tx1"/>
                </a:solidFill>
              </a:rPr>
              <a:t>redox reactions</a:t>
            </a:r>
            <a:r>
              <a:rPr lang="en-US" dirty="0">
                <a:solidFill>
                  <a:schemeClr val="tx1"/>
                </a:solidFill>
              </a:rPr>
              <a:t>)</a:t>
            </a:r>
          </a:p>
          <a:p>
            <a:pPr lvl="1"/>
            <a:r>
              <a:rPr lang="en-US" dirty="0">
                <a:solidFill>
                  <a:schemeClr val="tx1"/>
                </a:solidFill>
              </a:rPr>
              <a:t>Redox reactions include two </a:t>
            </a:r>
            <a:r>
              <a:rPr lang="en-US" b="1" dirty="0">
                <a:solidFill>
                  <a:schemeClr val="tx1"/>
                </a:solidFill>
              </a:rPr>
              <a:t>half reactions</a:t>
            </a:r>
            <a:r>
              <a:rPr lang="en-US" dirty="0">
                <a:solidFill>
                  <a:schemeClr val="tx1"/>
                </a:solidFill>
              </a:rPr>
              <a:t>.</a:t>
            </a:r>
          </a:p>
          <a:p>
            <a:pPr lvl="2"/>
            <a:r>
              <a:rPr lang="en-US" b="1" dirty="0">
                <a:solidFill>
                  <a:schemeClr val="tx1"/>
                </a:solidFill>
              </a:rPr>
              <a:t>Electron donor:</a:t>
            </a:r>
            <a:r>
              <a:rPr lang="en-US" dirty="0">
                <a:solidFill>
                  <a:schemeClr val="tx1"/>
                </a:solidFill>
              </a:rPr>
              <a:t> transfers electrons (</a:t>
            </a:r>
            <a:r>
              <a:rPr lang="en-US" b="1" dirty="0">
                <a:solidFill>
                  <a:schemeClr val="tx1"/>
                </a:solidFill>
              </a:rPr>
              <a:t>oxidized</a:t>
            </a:r>
            <a:r>
              <a:rPr lang="en-US" dirty="0">
                <a:solidFill>
                  <a:schemeClr val="tx1"/>
                </a:solidFill>
              </a:rPr>
              <a:t>)</a:t>
            </a:r>
          </a:p>
          <a:p>
            <a:pPr lvl="2"/>
            <a:r>
              <a:rPr lang="en-US" b="1" dirty="0">
                <a:solidFill>
                  <a:schemeClr val="tx1"/>
                </a:solidFill>
              </a:rPr>
              <a:t>Electron acceptor:</a:t>
            </a:r>
            <a:r>
              <a:rPr lang="en-US" dirty="0">
                <a:solidFill>
                  <a:schemeClr val="tx1"/>
                </a:solidFill>
              </a:rPr>
              <a:t> adds electrons (</a:t>
            </a:r>
            <a:r>
              <a:rPr lang="en-US" b="1" dirty="0">
                <a:solidFill>
                  <a:schemeClr val="tx1"/>
                </a:solidFill>
              </a:rPr>
              <a:t>reduced</a:t>
            </a:r>
            <a:r>
              <a:rPr lang="en-US" i="1" dirty="0">
                <a:solidFill>
                  <a:schemeClr val="tx1"/>
                </a:solidFill>
              </a:rPr>
              <a:t>)</a:t>
            </a:r>
          </a:p>
          <a:p>
            <a:pPr lvl="2"/>
            <a:r>
              <a:rPr lang="en-US" b="1" dirty="0">
                <a:solidFill>
                  <a:schemeClr val="tx1"/>
                </a:solidFill>
              </a:rPr>
              <a:t>e.g.,</a:t>
            </a:r>
            <a:r>
              <a:rPr lang="en-US" i="1" dirty="0">
                <a:solidFill>
                  <a:schemeClr val="tx1"/>
                </a:solidFill>
              </a:rPr>
              <a:t> </a:t>
            </a:r>
            <a:r>
              <a:rPr lang="en-US" dirty="0">
                <a:solidFill>
                  <a:schemeClr val="tx1"/>
                </a:solidFill>
              </a:rPr>
              <a:t>Aerobic respiration of glucose (Figure 3.2)</a:t>
            </a:r>
          </a:p>
          <a:p>
            <a:pPr lvl="3"/>
            <a:r>
              <a:rPr lang="en-US" dirty="0">
                <a:solidFill>
                  <a:schemeClr val="tx1"/>
                </a:solidFill>
              </a:rPr>
              <a:t>Electron donor: glucose, electron acceptor: O</a:t>
            </a:r>
            <a:r>
              <a:rPr lang="en-US" baseline="-25000" dirty="0">
                <a:solidFill>
                  <a:schemeClr val="tx1"/>
                </a:solidFill>
              </a:rPr>
              <a:t>2</a:t>
            </a:r>
            <a:endParaRPr lang="en-US" dirty="0">
              <a:solidFill>
                <a:schemeClr val="tx1"/>
              </a:solidFill>
            </a:endParaRPr>
          </a:p>
        </p:txBody>
      </p:sp>
    </p:spTree>
    <p:extLst>
      <p:ext uri="{BB962C8B-B14F-4D97-AF65-F5344CB8AC3E}">
        <p14:creationId xmlns:p14="http://schemas.microsoft.com/office/powerpoint/2010/main" val="22319405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3.11 Chemolithotrophy and Phototrophy </a:t>
            </a:r>
            <a:r>
              <a:rPr lang="en-US" sz="2000" b="0" dirty="0">
                <a:solidFill>
                  <a:schemeClr val="tx2"/>
                </a:solidFill>
              </a:rPr>
              <a:t>(6 of 6)</a:t>
            </a:r>
            <a:endParaRPr lang="en-IN" sz="3400" b="0" dirty="0">
              <a:solidFill>
                <a:schemeClr val="tx2"/>
              </a:solidFill>
            </a:endParaRPr>
          </a:p>
        </p:txBody>
      </p:sp>
      <p:sp>
        <p:nvSpPr>
          <p:cNvPr id="3" name="Content Placeholder 2"/>
          <p:cNvSpPr>
            <a:spLocks noGrp="1"/>
          </p:cNvSpPr>
          <p:nvPr>
            <p:ph sz="quarter" idx="13"/>
          </p:nvPr>
        </p:nvSpPr>
        <p:spPr>
          <a:xfrm>
            <a:off x="457200" y="1556327"/>
            <a:ext cx="6905625" cy="4272974"/>
          </a:xfrm>
        </p:spPr>
        <p:txBody>
          <a:bodyPr/>
          <a:lstStyle/>
          <a:p>
            <a:pPr lvl="0"/>
            <a:r>
              <a:rPr lang="en-US" dirty="0">
                <a:solidFill>
                  <a:schemeClr val="tx1"/>
                </a:solidFill>
              </a:rPr>
              <a:t>Generation of Reducing Power</a:t>
            </a:r>
          </a:p>
          <a:p>
            <a:pPr lvl="1"/>
            <a:r>
              <a:rPr lang="en-US" dirty="0">
                <a:solidFill>
                  <a:schemeClr val="tx1"/>
                </a:solidFill>
              </a:rPr>
              <a:t>Reducing power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 necessary to produce cellular material</a:t>
            </a:r>
          </a:p>
          <a:p>
            <a:pPr lvl="1"/>
            <a:r>
              <a:rPr lang="en-US" dirty="0">
                <a:solidFill>
                  <a:schemeClr val="tx1"/>
                </a:solidFill>
              </a:rPr>
              <a:t>Can come from variety of electron donors (</a:t>
            </a:r>
            <a:r>
              <a:rPr lang="en-US" b="1" dirty="0">
                <a:solidFill>
                  <a:schemeClr val="tx1"/>
                </a:solidFill>
              </a:rPr>
              <a:t>e.g.,</a:t>
            </a:r>
            <a:r>
              <a:rPr lang="en-US" dirty="0">
                <a:solidFill>
                  <a:schemeClr val="tx1"/>
                </a:solidFill>
              </a:rPr>
              <a:t> H</a:t>
            </a:r>
            <a:r>
              <a:rPr lang="en-US" baseline="-25000" dirty="0">
                <a:solidFill>
                  <a:schemeClr val="tx1"/>
                </a:solidFill>
              </a:rPr>
              <a:t>2</a:t>
            </a:r>
            <a:r>
              <a:rPr lang="en-US" dirty="0">
                <a:solidFill>
                  <a:schemeClr val="tx1"/>
                </a:solidFill>
              </a:rPr>
              <a:t>S)</a:t>
            </a:r>
          </a:p>
          <a:p>
            <a:pPr lvl="1"/>
            <a:r>
              <a:rPr lang="en-US" dirty="0">
                <a:solidFill>
                  <a:schemeClr val="tx1"/>
                </a:solidFill>
              </a:rPr>
              <a:t>Use </a:t>
            </a:r>
            <a:r>
              <a:rPr lang="en-US" b="1" dirty="0">
                <a:solidFill>
                  <a:schemeClr val="tx1"/>
                </a:solidFill>
              </a:rPr>
              <a:t>reverse electron transport</a:t>
            </a:r>
            <a:r>
              <a:rPr lang="en-US" dirty="0">
                <a:solidFill>
                  <a:schemeClr val="tx1"/>
                </a:solidFill>
              </a:rPr>
              <a:t> (pushing electrons from quinone pool backward to reduce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baseline="30000" dirty="0">
                <a:solidFill>
                  <a:schemeClr val="tx1"/>
                </a:solidFill>
              </a:rPr>
              <a:t>+</a:t>
            </a:r>
            <a:r>
              <a:rPr lang="en-US" dirty="0">
                <a:solidFill>
                  <a:schemeClr val="tx1"/>
                </a:solidFill>
              </a:rPr>
              <a:t> to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a:t>
            </a:r>
          </a:p>
        </p:txBody>
      </p:sp>
    </p:spTree>
    <p:extLst>
      <p:ext uri="{BB962C8B-B14F-4D97-AF65-F5344CB8AC3E}">
        <p14:creationId xmlns:p14="http://schemas.microsoft.com/office/powerpoint/2010/main" val="24272725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216D9B68-10D3-121B-A9D9-3F78AB8418E8}"/>
              </a:ext>
            </a:extLst>
          </p:cNvPr>
          <p:cNvSpPr txBox="1"/>
          <p:nvPr/>
        </p:nvSpPr>
        <p:spPr>
          <a:xfrm>
            <a:off x="2348346" y="3275112"/>
            <a:ext cx="4572000" cy="307777"/>
          </a:xfrm>
          <a:prstGeom prst="rect">
            <a:avLst/>
          </a:prstGeom>
          <a:noFill/>
        </p:spPr>
        <p:txBody>
          <a:bodyPr wrap="square">
            <a:spAutoFit/>
          </a:bodyPr>
          <a:lstStyle/>
          <a:p>
            <a:r>
              <a:rPr lang="nl-NL" dirty="0">
                <a:hlinkClick r:id="rId2"/>
              </a:rPr>
              <a:t>https://biochemical-pathways.com/#/map/1</a:t>
            </a:r>
            <a:endParaRPr lang="nl-NL" dirty="0"/>
          </a:p>
        </p:txBody>
      </p:sp>
      <p:sp>
        <p:nvSpPr>
          <p:cNvPr id="8" name="Titel 7">
            <a:extLst>
              <a:ext uri="{FF2B5EF4-FFF2-40B4-BE49-F238E27FC236}">
                <a16:creationId xmlns:a16="http://schemas.microsoft.com/office/drawing/2014/main" id="{C4B5B380-DF6F-8033-5743-E8BD6014654B}"/>
              </a:ext>
            </a:extLst>
          </p:cNvPr>
          <p:cNvSpPr>
            <a:spLocks noGrp="1"/>
          </p:cNvSpPr>
          <p:nvPr>
            <p:ph type="title"/>
          </p:nvPr>
        </p:nvSpPr>
        <p:spPr/>
        <p:txBody>
          <a:bodyPr/>
          <a:lstStyle/>
          <a:p>
            <a:endParaRPr lang="nl-NL" dirty="0"/>
          </a:p>
        </p:txBody>
      </p:sp>
      <p:sp>
        <p:nvSpPr>
          <p:cNvPr id="3" name="Tekstvak 2">
            <a:extLst>
              <a:ext uri="{FF2B5EF4-FFF2-40B4-BE49-F238E27FC236}">
                <a16:creationId xmlns:a16="http://schemas.microsoft.com/office/drawing/2014/main" id="{390B7433-F63E-D51E-8929-90F915D7EC8D}"/>
              </a:ext>
            </a:extLst>
          </p:cNvPr>
          <p:cNvSpPr txBox="1"/>
          <p:nvPr/>
        </p:nvSpPr>
        <p:spPr>
          <a:xfrm>
            <a:off x="1939637" y="2040662"/>
            <a:ext cx="4572000" cy="1169551"/>
          </a:xfrm>
          <a:prstGeom prst="rect">
            <a:avLst/>
          </a:prstGeom>
          <a:noFill/>
        </p:spPr>
        <p:txBody>
          <a:bodyPr wrap="square">
            <a:spAutoFit/>
          </a:bodyPr>
          <a:lstStyle/>
          <a:p>
            <a:r>
              <a:rPr lang="nl-NL" dirty="0"/>
              <a:t>https://www.</a:t>
            </a:r>
            <a:r>
              <a:rPr lang="nl-NL" dirty="0">
                <a:hlinkClick r:id="rId3"/>
              </a:rPr>
              <a:t>sigmaaldrich</a:t>
            </a:r>
            <a:r>
              <a:rPr lang="nl-NL" dirty="0"/>
              <a:t>.com/</a:t>
            </a:r>
            <a:r>
              <a:rPr lang="nl-NL" dirty="0">
                <a:hlinkClick r:id="rId3"/>
              </a:rPr>
              <a:t>deepweb</a:t>
            </a:r>
            <a:r>
              <a:rPr lang="nl-NL" dirty="0"/>
              <a:t>/assets/sigmaaldrich/marketing/global/documents/261/398/metabolic-pathways-poster.pdf?srsltid=AfmBOor1oHeRVfZGHWGscZu1O0MFUxN_FSxfdReBGpaLho8uhdK6laEi</a:t>
            </a:r>
          </a:p>
        </p:txBody>
      </p:sp>
    </p:spTree>
    <p:extLst>
      <p:ext uri="{BB962C8B-B14F-4D97-AF65-F5344CB8AC3E}">
        <p14:creationId xmlns:p14="http://schemas.microsoft.com/office/powerpoint/2010/main" val="38303933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400" dirty="0">
                <a:solidFill>
                  <a:schemeClr val="bg1"/>
                </a:solidFill>
              </a:rPr>
              <a:t>Four.</a:t>
            </a:r>
            <a:r>
              <a:rPr lang="en-US" dirty="0">
                <a:solidFill>
                  <a:schemeClr val="bg1"/>
                </a:solidFill>
              </a:rPr>
              <a:t> </a:t>
            </a:r>
            <a:r>
              <a:rPr lang="en-US" sz="3200" dirty="0">
                <a:solidFill>
                  <a:schemeClr val="tx2"/>
                </a:solidFill>
              </a:rPr>
              <a:t>Biosynthesis</a:t>
            </a:r>
            <a:endParaRPr lang="en-IN" sz="3400" dirty="0">
              <a:solidFill>
                <a:schemeClr val="tx2"/>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875540459"/>
              </p:ext>
            </p:extLst>
          </p:nvPr>
        </p:nvGraphicFramePr>
        <p:xfrm>
          <a:off x="376021" y="830624"/>
          <a:ext cx="630670" cy="451715"/>
        </p:xfrm>
        <a:graphic>
          <a:graphicData uri="http://schemas.openxmlformats.org/presentationml/2006/ole">
            <mc:AlternateContent xmlns:mc="http://schemas.openxmlformats.org/markup-compatibility/2006">
              <mc:Choice xmlns:v="urn:schemas-microsoft-com:vml" Requires="v">
                <p:oleObj name="Equation" r:id="rId2" imgW="228600" imgH="164880" progId="">
                  <p:embed/>
                </p:oleObj>
              </mc:Choice>
              <mc:Fallback>
                <p:oleObj name="Equation" r:id="rId2" imgW="228600" imgH="164880" progId="">
                  <p:embed/>
                  <p:pic>
                    <p:nvPicPr>
                      <p:cNvPr id="0" name="Picture 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21" y="830624"/>
                        <a:ext cx="630670" cy="4517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Content Placeholder 2"/>
          <p:cNvSpPr>
            <a:spLocks noGrp="1"/>
          </p:cNvSpPr>
          <p:nvPr>
            <p:ph sz="quarter" idx="13"/>
          </p:nvPr>
        </p:nvSpPr>
        <p:spPr>
          <a:xfrm>
            <a:off x="457200" y="1556326"/>
            <a:ext cx="7981950" cy="4434275"/>
          </a:xfrm>
        </p:spPr>
        <p:txBody>
          <a:bodyPr/>
          <a:lstStyle/>
          <a:p>
            <a:pPr marL="432" lvl="0" indent="0">
              <a:buNone/>
            </a:pPr>
            <a:r>
              <a:rPr lang="en-US" b="1" dirty="0">
                <a:solidFill>
                  <a:schemeClr val="tx2"/>
                </a:solidFill>
              </a:rPr>
              <a:t>3.12</a:t>
            </a:r>
            <a:r>
              <a:rPr lang="en-US" dirty="0">
                <a:solidFill>
                  <a:schemeClr val="tx1"/>
                </a:solidFill>
              </a:rPr>
              <a:t> Autotrophy and Nitrogen Fixation</a:t>
            </a:r>
          </a:p>
          <a:p>
            <a:pPr marL="432" lvl="0" indent="0">
              <a:buNone/>
            </a:pPr>
            <a:r>
              <a:rPr lang="en-US" b="1" dirty="0">
                <a:solidFill>
                  <a:schemeClr val="tx2"/>
                </a:solidFill>
              </a:rPr>
              <a:t>3.13</a:t>
            </a:r>
            <a:r>
              <a:rPr lang="en-US" dirty="0">
                <a:solidFill>
                  <a:schemeClr val="tx1"/>
                </a:solidFill>
              </a:rPr>
              <a:t> Sugars and Polysaccharides</a:t>
            </a:r>
          </a:p>
          <a:p>
            <a:pPr marL="432" lvl="0" indent="0">
              <a:buNone/>
            </a:pPr>
            <a:r>
              <a:rPr lang="en-US" b="1" dirty="0">
                <a:solidFill>
                  <a:schemeClr val="tx2"/>
                </a:solidFill>
              </a:rPr>
              <a:t>3.14</a:t>
            </a:r>
            <a:r>
              <a:rPr lang="en-US" dirty="0">
                <a:solidFill>
                  <a:schemeClr val="tx1"/>
                </a:solidFill>
              </a:rPr>
              <a:t> Amino Acids and Nucleotides</a:t>
            </a:r>
          </a:p>
          <a:p>
            <a:pPr marL="432" lvl="0" indent="0">
              <a:buNone/>
            </a:pPr>
            <a:r>
              <a:rPr lang="en-US" b="1" dirty="0">
                <a:solidFill>
                  <a:schemeClr val="tx2"/>
                </a:solidFill>
              </a:rPr>
              <a:t>3.15</a:t>
            </a:r>
            <a:r>
              <a:rPr lang="en-US" dirty="0">
                <a:solidFill>
                  <a:schemeClr val="tx1"/>
                </a:solidFill>
              </a:rPr>
              <a:t> Fatty Acids and Lipids</a:t>
            </a:r>
          </a:p>
        </p:txBody>
      </p:sp>
    </p:spTree>
    <p:extLst>
      <p:ext uri="{BB962C8B-B14F-4D97-AF65-F5344CB8AC3E}">
        <p14:creationId xmlns:p14="http://schemas.microsoft.com/office/powerpoint/2010/main" val="17495313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00975" cy="1097279"/>
          </a:xfrm>
        </p:spPr>
        <p:txBody>
          <a:bodyPr/>
          <a:lstStyle/>
          <a:p>
            <a:r>
              <a:rPr lang="en-US" sz="3400" dirty="0">
                <a:solidFill>
                  <a:schemeClr val="tx2"/>
                </a:solidFill>
              </a:rPr>
              <a:t>3.12 Autotrophy and Nitrogen Fixation </a:t>
            </a:r>
            <a:r>
              <a:rPr lang="en-US" sz="2000" b="0" dirty="0">
                <a:solidFill>
                  <a:schemeClr val="tx2"/>
                </a:solidFill>
              </a:rPr>
              <a:t>(1 of 6)</a:t>
            </a:r>
            <a:endParaRPr lang="en-IN" sz="3400" b="0" dirty="0">
              <a:solidFill>
                <a:schemeClr val="tx2"/>
              </a:solidFill>
            </a:endParaRPr>
          </a:p>
        </p:txBody>
      </p:sp>
      <p:sp>
        <p:nvSpPr>
          <p:cNvPr id="3" name="Content Placeholder 2"/>
          <p:cNvSpPr>
            <a:spLocks noGrp="1"/>
          </p:cNvSpPr>
          <p:nvPr>
            <p:ph sz="quarter" idx="13"/>
          </p:nvPr>
        </p:nvSpPr>
        <p:spPr/>
        <p:txBody>
          <a:bodyPr/>
          <a:lstStyle/>
          <a:p>
            <a:pPr lvl="0"/>
            <a:r>
              <a:rPr lang="en-US" b="1" dirty="0">
                <a:solidFill>
                  <a:schemeClr val="tx1"/>
                </a:solidFill>
              </a:rPr>
              <a:t>Anabolism</a:t>
            </a:r>
            <a:r>
              <a:rPr lang="en-US" dirty="0">
                <a:solidFill>
                  <a:schemeClr val="tx1"/>
                </a:solidFill>
              </a:rPr>
              <a:t>: Biosynthesis of cellular macromolecules</a:t>
            </a:r>
            <a:endParaRPr lang="en-US" i="1" dirty="0">
              <a:solidFill>
                <a:schemeClr val="tx1"/>
              </a:solidFill>
            </a:endParaRPr>
          </a:p>
          <a:p>
            <a:pPr lvl="0"/>
            <a:r>
              <a:rPr lang="en-US" dirty="0">
                <a:solidFill>
                  <a:schemeClr val="tx1"/>
                </a:solidFill>
              </a:rPr>
              <a:t>Cells require carbon and nitrogen to perform biosynthesis</a:t>
            </a:r>
          </a:p>
          <a:p>
            <a:pPr lvl="0"/>
            <a:r>
              <a:rPr lang="en-US" dirty="0">
                <a:solidFill>
                  <a:schemeClr val="tx1"/>
                </a:solidFill>
              </a:rPr>
              <a:t>Atmospheric sources (C</a:t>
            </a:r>
            <a:r>
              <a:rPr lang="en-US" sz="100" dirty="0">
                <a:solidFill>
                  <a:schemeClr val="tx1"/>
                </a:solidFill>
              </a:rPr>
              <a:t> </a:t>
            </a:r>
            <a:r>
              <a:rPr lang="en-US" dirty="0">
                <a:solidFill>
                  <a:schemeClr val="tx1"/>
                </a:solidFill>
              </a:rPr>
              <a:t>O</a:t>
            </a:r>
            <a:r>
              <a:rPr lang="en-US" baseline="-25000" dirty="0">
                <a:solidFill>
                  <a:schemeClr val="tx1"/>
                </a:solidFill>
              </a:rPr>
              <a:t>2</a:t>
            </a:r>
            <a:r>
              <a:rPr lang="en-US" dirty="0">
                <a:solidFill>
                  <a:schemeClr val="tx1"/>
                </a:solidFill>
              </a:rPr>
              <a:t> and N</a:t>
            </a:r>
            <a:r>
              <a:rPr lang="en-US" baseline="-25000" dirty="0">
                <a:solidFill>
                  <a:schemeClr val="tx1"/>
                </a:solidFill>
              </a:rPr>
              <a:t>2</a:t>
            </a:r>
            <a:r>
              <a:rPr lang="en-US" dirty="0">
                <a:solidFill>
                  <a:schemeClr val="tx1"/>
                </a:solidFill>
              </a:rPr>
              <a:t>) must be chemically reduced for assimilation (</a:t>
            </a:r>
            <a:r>
              <a:rPr lang="en-US" b="1" dirty="0">
                <a:solidFill>
                  <a:schemeClr val="tx1"/>
                </a:solidFill>
              </a:rPr>
              <a:t>C</a:t>
            </a:r>
            <a:r>
              <a:rPr lang="en-US" sz="100" b="1" dirty="0">
                <a:solidFill>
                  <a:schemeClr val="tx1"/>
                </a:solidFill>
              </a:rPr>
              <a:t> </a:t>
            </a:r>
            <a:r>
              <a:rPr lang="en-US" b="1" dirty="0">
                <a:solidFill>
                  <a:schemeClr val="tx1"/>
                </a:solidFill>
              </a:rPr>
              <a:t>O</a:t>
            </a:r>
            <a:r>
              <a:rPr lang="en-US" b="1" baseline="-25000" dirty="0">
                <a:solidFill>
                  <a:schemeClr val="tx1"/>
                </a:solidFill>
              </a:rPr>
              <a:t>2</a:t>
            </a:r>
            <a:r>
              <a:rPr lang="en-US" dirty="0">
                <a:solidFill>
                  <a:schemeClr val="tx1"/>
                </a:solidFill>
              </a:rPr>
              <a:t> </a:t>
            </a:r>
            <a:r>
              <a:rPr lang="en-US" b="1" dirty="0">
                <a:solidFill>
                  <a:schemeClr val="tx1"/>
                </a:solidFill>
              </a:rPr>
              <a:t>fixation</a:t>
            </a:r>
            <a:r>
              <a:rPr lang="en-US" dirty="0">
                <a:solidFill>
                  <a:schemeClr val="tx1"/>
                </a:solidFill>
              </a:rPr>
              <a:t> and </a:t>
            </a:r>
            <a:r>
              <a:rPr lang="en-US" b="1" dirty="0">
                <a:solidFill>
                  <a:schemeClr val="tx1"/>
                </a:solidFill>
              </a:rPr>
              <a:t>N</a:t>
            </a:r>
            <a:r>
              <a:rPr lang="en-US" b="1" baseline="-25000" dirty="0">
                <a:solidFill>
                  <a:schemeClr val="tx1"/>
                </a:solidFill>
              </a:rPr>
              <a:t>2</a:t>
            </a:r>
            <a:r>
              <a:rPr lang="en-US" b="1" dirty="0">
                <a:solidFill>
                  <a:schemeClr val="tx1"/>
                </a:solidFill>
              </a:rPr>
              <a:t> fixation</a:t>
            </a:r>
            <a:r>
              <a:rPr lang="en-US" dirty="0">
                <a:solidFill>
                  <a:schemeClr val="tx1"/>
                </a:solidFill>
              </a:rPr>
              <a:t>)</a:t>
            </a:r>
          </a:p>
          <a:p>
            <a:pPr lvl="0"/>
            <a:r>
              <a:rPr lang="en-US" dirty="0">
                <a:solidFill>
                  <a:schemeClr val="tx1"/>
                </a:solidFill>
              </a:rPr>
              <a:t>Requires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and reducing power</a:t>
            </a:r>
          </a:p>
        </p:txBody>
      </p:sp>
    </p:spTree>
    <p:extLst>
      <p:ext uri="{BB962C8B-B14F-4D97-AF65-F5344CB8AC3E}">
        <p14:creationId xmlns:p14="http://schemas.microsoft.com/office/powerpoint/2010/main" val="39228179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00975" cy="1097279"/>
          </a:xfrm>
        </p:spPr>
        <p:txBody>
          <a:bodyPr/>
          <a:lstStyle/>
          <a:p>
            <a:r>
              <a:rPr lang="en-US" sz="3400" dirty="0">
                <a:solidFill>
                  <a:schemeClr val="tx2"/>
                </a:solidFill>
              </a:rPr>
              <a:t>3.12 Autotrophy and Nitrogen Fixation </a:t>
            </a:r>
            <a:r>
              <a:rPr lang="en-US" sz="2000" b="0" dirty="0">
                <a:solidFill>
                  <a:schemeClr val="tx2"/>
                </a:solidFill>
              </a:rPr>
              <a:t>(2 of 6)</a:t>
            </a:r>
            <a:endParaRPr lang="en-IN" sz="3400" b="0" dirty="0">
              <a:solidFill>
                <a:schemeClr val="tx2"/>
              </a:solidFill>
            </a:endParaRPr>
          </a:p>
        </p:txBody>
      </p:sp>
      <p:sp>
        <p:nvSpPr>
          <p:cNvPr id="3" name="Content Placeholder 2"/>
          <p:cNvSpPr>
            <a:spLocks noGrp="1"/>
          </p:cNvSpPr>
          <p:nvPr>
            <p:ph sz="quarter" idx="13"/>
          </p:nvPr>
        </p:nvSpPr>
        <p:spPr>
          <a:xfrm>
            <a:off x="457200" y="1556326"/>
            <a:ext cx="8458200" cy="4015799"/>
          </a:xfrm>
        </p:spPr>
        <p:txBody>
          <a:bodyPr/>
          <a:lstStyle/>
          <a:p>
            <a:pPr lvl="0"/>
            <a:r>
              <a:rPr lang="en-US" sz="2000" dirty="0">
                <a:solidFill>
                  <a:schemeClr val="tx1"/>
                </a:solidFill>
              </a:rPr>
              <a:t>The Calvin Cycle (Figure 3.26)</a:t>
            </a:r>
          </a:p>
          <a:p>
            <a:pPr marL="741600" lvl="1"/>
            <a:r>
              <a:rPr lang="en-US" sz="2000" dirty="0">
                <a:solidFill>
                  <a:schemeClr val="tx1"/>
                </a:solidFill>
              </a:rPr>
              <a:t>Used by many autotrophs, including all oxygenic phototrophs</a:t>
            </a:r>
          </a:p>
          <a:p>
            <a:pPr marL="741600" lvl="1"/>
            <a:r>
              <a:rPr lang="en-US" sz="2000" dirty="0">
                <a:solidFill>
                  <a:schemeClr val="tx1"/>
                </a:solidFill>
              </a:rPr>
              <a:t>Found in purple bacteria, cyanobacteria, algae, green plants, most chemolithotrophic </a:t>
            </a:r>
            <a:r>
              <a:rPr lang="en-US" sz="2000" b="1" dirty="0">
                <a:solidFill>
                  <a:schemeClr val="tx1"/>
                </a:solidFill>
              </a:rPr>
              <a:t>Bacteria</a:t>
            </a:r>
            <a:r>
              <a:rPr lang="en-US" sz="2000" dirty="0">
                <a:solidFill>
                  <a:schemeClr val="tx1"/>
                </a:solidFill>
              </a:rPr>
              <a:t>, few </a:t>
            </a:r>
            <a:r>
              <a:rPr lang="en-US" sz="2000" b="1" dirty="0">
                <a:solidFill>
                  <a:schemeClr val="tx1"/>
                </a:solidFill>
              </a:rPr>
              <a:t>Archaea</a:t>
            </a:r>
          </a:p>
          <a:p>
            <a:pPr marL="741600" lvl="1"/>
            <a:r>
              <a:rPr lang="en-US" sz="2000" dirty="0">
                <a:solidFill>
                  <a:schemeClr val="tx1"/>
                </a:solidFill>
              </a:rPr>
              <a:t>Requires C</a:t>
            </a:r>
            <a:r>
              <a:rPr lang="en-US" sz="100" dirty="0">
                <a:solidFill>
                  <a:schemeClr val="tx1"/>
                </a:solidFill>
              </a:rPr>
              <a:t> </a:t>
            </a:r>
            <a:r>
              <a:rPr lang="en-US" sz="2000" dirty="0">
                <a:solidFill>
                  <a:schemeClr val="tx1"/>
                </a:solidFill>
              </a:rPr>
              <a:t>O</a:t>
            </a:r>
            <a:r>
              <a:rPr lang="en-US" sz="2000" baseline="-25000" dirty="0">
                <a:solidFill>
                  <a:schemeClr val="tx1"/>
                </a:solidFill>
              </a:rPr>
              <a:t>2</a:t>
            </a:r>
            <a:r>
              <a:rPr lang="en-US" sz="2000" dirty="0">
                <a:solidFill>
                  <a:schemeClr val="tx1"/>
                </a:solidFill>
              </a:rPr>
              <a:t>, a C</a:t>
            </a:r>
            <a:r>
              <a:rPr lang="en-US" sz="100" dirty="0">
                <a:solidFill>
                  <a:schemeClr val="tx1"/>
                </a:solidFill>
              </a:rPr>
              <a:t> </a:t>
            </a:r>
            <a:r>
              <a:rPr lang="en-US" sz="2000" dirty="0">
                <a:solidFill>
                  <a:schemeClr val="tx1"/>
                </a:solidFill>
              </a:rPr>
              <a:t>O</a:t>
            </a:r>
            <a:r>
              <a:rPr lang="en-US" sz="2000" baseline="-25000" dirty="0">
                <a:solidFill>
                  <a:schemeClr val="tx1"/>
                </a:solidFill>
              </a:rPr>
              <a:t>2</a:t>
            </a:r>
            <a:r>
              <a:rPr lang="en-US" sz="2000" dirty="0">
                <a:solidFill>
                  <a:schemeClr val="tx1"/>
                </a:solidFill>
              </a:rPr>
              <a:t> acceptor, N</a:t>
            </a:r>
            <a:r>
              <a:rPr lang="en-US" sz="100" dirty="0">
                <a:solidFill>
                  <a:schemeClr val="tx1"/>
                </a:solidFill>
              </a:rPr>
              <a:t> </a:t>
            </a:r>
            <a:r>
              <a:rPr lang="en-US" sz="2000" dirty="0">
                <a:solidFill>
                  <a:schemeClr val="tx1"/>
                </a:solidFill>
              </a:rPr>
              <a:t>A</a:t>
            </a:r>
            <a:r>
              <a:rPr lang="en-US" sz="100" dirty="0">
                <a:solidFill>
                  <a:schemeClr val="tx1"/>
                </a:solidFill>
              </a:rPr>
              <a:t> </a:t>
            </a:r>
            <a:r>
              <a:rPr lang="en-US" sz="2000" dirty="0">
                <a:solidFill>
                  <a:schemeClr val="tx1"/>
                </a:solidFill>
              </a:rPr>
              <a:t>D</a:t>
            </a:r>
            <a:r>
              <a:rPr lang="en-US" sz="100" dirty="0">
                <a:solidFill>
                  <a:schemeClr val="tx1"/>
                </a:solidFill>
              </a:rPr>
              <a:t> </a:t>
            </a:r>
            <a:r>
              <a:rPr lang="en-US" sz="2000" dirty="0">
                <a:solidFill>
                  <a:schemeClr val="tx1"/>
                </a:solidFill>
              </a:rPr>
              <a:t>P</a:t>
            </a:r>
            <a:r>
              <a:rPr lang="en-US" sz="100" dirty="0">
                <a:solidFill>
                  <a:schemeClr val="tx1"/>
                </a:solidFill>
              </a:rPr>
              <a:t> </a:t>
            </a:r>
            <a:r>
              <a:rPr lang="en-US" sz="2000" dirty="0">
                <a:solidFill>
                  <a:schemeClr val="tx1"/>
                </a:solidFill>
              </a:rPr>
              <a:t>H, A</a:t>
            </a:r>
            <a:r>
              <a:rPr lang="en-US" sz="100" dirty="0">
                <a:solidFill>
                  <a:schemeClr val="tx1"/>
                </a:solidFill>
              </a:rPr>
              <a:t> </a:t>
            </a:r>
            <a:r>
              <a:rPr lang="en-US" sz="2000" dirty="0">
                <a:solidFill>
                  <a:schemeClr val="tx1"/>
                </a:solidFill>
              </a:rPr>
              <a:t>T</a:t>
            </a:r>
            <a:r>
              <a:rPr lang="en-US" sz="100" dirty="0">
                <a:solidFill>
                  <a:schemeClr val="tx1"/>
                </a:solidFill>
              </a:rPr>
              <a:t> </a:t>
            </a:r>
            <a:r>
              <a:rPr lang="en-US" sz="2000" dirty="0">
                <a:solidFill>
                  <a:schemeClr val="tx1"/>
                </a:solidFill>
              </a:rPr>
              <a:t>P, </a:t>
            </a:r>
            <a:r>
              <a:rPr lang="en-US" sz="2000" b="1" dirty="0">
                <a:solidFill>
                  <a:schemeClr val="tx1"/>
                </a:solidFill>
              </a:rPr>
              <a:t>ribulose bisphophate</a:t>
            </a:r>
            <a:r>
              <a:rPr lang="en-US" sz="2000" i="1" dirty="0">
                <a:solidFill>
                  <a:schemeClr val="tx1"/>
                </a:solidFill>
              </a:rPr>
              <a:t> </a:t>
            </a:r>
            <a:r>
              <a:rPr lang="en-US" sz="2000" b="1" dirty="0">
                <a:solidFill>
                  <a:schemeClr val="tx1"/>
                </a:solidFill>
              </a:rPr>
              <a:t>carboxylase</a:t>
            </a:r>
            <a:r>
              <a:rPr lang="en-US" sz="2000" dirty="0">
                <a:solidFill>
                  <a:schemeClr val="tx1"/>
                </a:solidFill>
              </a:rPr>
              <a:t> (RubisCO), and </a:t>
            </a:r>
            <a:r>
              <a:rPr lang="en-US" sz="2000" b="1" dirty="0">
                <a:solidFill>
                  <a:schemeClr val="tx1"/>
                </a:solidFill>
              </a:rPr>
              <a:t>phosphoribulokinase</a:t>
            </a:r>
          </a:p>
          <a:p>
            <a:pPr marL="741600" lvl="1"/>
            <a:r>
              <a:rPr lang="en-US" sz="2000" dirty="0">
                <a:solidFill>
                  <a:schemeClr val="tx1"/>
                </a:solidFill>
              </a:rPr>
              <a:t>First step catalyzed by RubisCO, forming two molecules of 3-phosphoglyceric acid (P</a:t>
            </a:r>
            <a:r>
              <a:rPr lang="en-US" sz="100" dirty="0">
                <a:solidFill>
                  <a:schemeClr val="tx1"/>
                </a:solidFill>
              </a:rPr>
              <a:t> </a:t>
            </a:r>
            <a:r>
              <a:rPr lang="en-US" sz="2000" dirty="0">
                <a:solidFill>
                  <a:schemeClr val="tx1"/>
                </a:solidFill>
              </a:rPr>
              <a:t>G</a:t>
            </a:r>
            <a:r>
              <a:rPr lang="en-US" sz="100" dirty="0">
                <a:solidFill>
                  <a:schemeClr val="tx1"/>
                </a:solidFill>
              </a:rPr>
              <a:t> </a:t>
            </a:r>
            <a:r>
              <a:rPr lang="en-US" sz="2000" dirty="0">
                <a:solidFill>
                  <a:schemeClr val="tx1"/>
                </a:solidFill>
              </a:rPr>
              <a:t>A) from ribulose bisphophate and C</a:t>
            </a:r>
            <a:r>
              <a:rPr lang="en-US" sz="100" dirty="0">
                <a:solidFill>
                  <a:schemeClr val="tx1"/>
                </a:solidFill>
              </a:rPr>
              <a:t> </a:t>
            </a:r>
            <a:r>
              <a:rPr lang="en-US" sz="2000" dirty="0">
                <a:solidFill>
                  <a:schemeClr val="tx1"/>
                </a:solidFill>
              </a:rPr>
              <a:t>O</a:t>
            </a:r>
            <a:r>
              <a:rPr lang="en-US" sz="2000" baseline="-25000" dirty="0">
                <a:solidFill>
                  <a:schemeClr val="tx1"/>
                </a:solidFill>
              </a:rPr>
              <a:t>2</a:t>
            </a:r>
            <a:endParaRPr lang="en-US" sz="2000" dirty="0">
              <a:solidFill>
                <a:schemeClr val="tx1"/>
              </a:solidFill>
            </a:endParaRPr>
          </a:p>
          <a:p>
            <a:pPr marL="741600" lvl="1"/>
            <a:r>
              <a:rPr lang="en-US" sz="2000" dirty="0">
                <a:solidFill>
                  <a:schemeClr val="tx1"/>
                </a:solidFill>
              </a:rPr>
              <a:t>P</a:t>
            </a:r>
            <a:r>
              <a:rPr lang="en-US" sz="100" dirty="0">
                <a:solidFill>
                  <a:schemeClr val="tx1"/>
                </a:solidFill>
              </a:rPr>
              <a:t> </a:t>
            </a:r>
            <a:r>
              <a:rPr lang="en-US" sz="2000" dirty="0">
                <a:solidFill>
                  <a:schemeClr val="tx1"/>
                </a:solidFill>
              </a:rPr>
              <a:t>G</a:t>
            </a:r>
            <a:r>
              <a:rPr lang="en-US" sz="100" dirty="0">
                <a:solidFill>
                  <a:schemeClr val="tx1"/>
                </a:solidFill>
              </a:rPr>
              <a:t> </a:t>
            </a:r>
            <a:r>
              <a:rPr lang="en-US" sz="2000" dirty="0">
                <a:solidFill>
                  <a:schemeClr val="tx1"/>
                </a:solidFill>
              </a:rPr>
              <a:t>A then phosphorylated and reduced to glyceraldehyde-3-phosphate</a:t>
            </a:r>
          </a:p>
          <a:p>
            <a:pPr marL="741600" lvl="1"/>
            <a:r>
              <a:rPr lang="en-US" sz="2000" dirty="0">
                <a:solidFill>
                  <a:schemeClr val="tx1"/>
                </a:solidFill>
              </a:rPr>
              <a:t>glucose formed by reversal of glycolysis</a:t>
            </a:r>
          </a:p>
        </p:txBody>
      </p:sp>
    </p:spTree>
    <p:extLst>
      <p:ext uri="{BB962C8B-B14F-4D97-AF65-F5344CB8AC3E}">
        <p14:creationId xmlns:p14="http://schemas.microsoft.com/office/powerpoint/2010/main" val="6704984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34300" cy="1097279"/>
          </a:xfrm>
        </p:spPr>
        <p:txBody>
          <a:bodyPr/>
          <a:lstStyle/>
          <a:p>
            <a:r>
              <a:rPr lang="en-US" sz="3400" dirty="0">
                <a:solidFill>
                  <a:schemeClr val="tx2"/>
                </a:solidFill>
              </a:rPr>
              <a:t>Figure 3.26 Key Reactions of the Calvin Cycle</a:t>
            </a:r>
            <a:endParaRPr lang="en-IN" sz="3400" dirty="0">
              <a:solidFill>
                <a:schemeClr val="tx2"/>
              </a:solidFill>
            </a:endParaRPr>
          </a:p>
        </p:txBody>
      </p:sp>
      <p:pic>
        <p:nvPicPr>
          <p:cNvPr id="4" name="Picture 3" descr="Three reactions of the Calvin cycle.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2485"/>
          <a:stretch/>
        </p:blipFill>
        <p:spPr>
          <a:xfrm>
            <a:off x="909981" y="1566904"/>
            <a:ext cx="7324039" cy="4671971"/>
          </a:xfrm>
          <a:prstGeom prst="rect">
            <a:avLst/>
          </a:prstGeom>
        </p:spPr>
      </p:pic>
    </p:spTree>
    <p:extLst>
      <p:ext uri="{BB962C8B-B14F-4D97-AF65-F5344CB8AC3E}">
        <p14:creationId xmlns:p14="http://schemas.microsoft.com/office/powerpoint/2010/main" val="5742442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00975" cy="1097279"/>
          </a:xfrm>
        </p:spPr>
        <p:txBody>
          <a:bodyPr/>
          <a:lstStyle/>
          <a:p>
            <a:r>
              <a:rPr lang="en-US" sz="3400" dirty="0">
                <a:solidFill>
                  <a:schemeClr val="tx2"/>
                </a:solidFill>
              </a:rPr>
              <a:t>3.12 Autotrophy and Nitrogen Fixation </a:t>
            </a:r>
            <a:r>
              <a:rPr lang="en-US" sz="2000" b="0" dirty="0">
                <a:solidFill>
                  <a:schemeClr val="tx2"/>
                </a:solidFill>
              </a:rPr>
              <a:t>(3 of 6)</a:t>
            </a:r>
            <a:endParaRPr lang="en-IN" sz="3400" b="0" dirty="0">
              <a:solidFill>
                <a:schemeClr val="tx2"/>
              </a:solidFill>
            </a:endParaRPr>
          </a:p>
        </p:txBody>
      </p:sp>
      <p:sp>
        <p:nvSpPr>
          <p:cNvPr id="3" name="Content Placeholder 2"/>
          <p:cNvSpPr>
            <a:spLocks noGrp="1"/>
          </p:cNvSpPr>
          <p:nvPr>
            <p:ph sz="quarter" idx="13"/>
          </p:nvPr>
        </p:nvSpPr>
        <p:spPr>
          <a:xfrm>
            <a:off x="457200" y="1556326"/>
            <a:ext cx="8420100" cy="4453949"/>
          </a:xfrm>
        </p:spPr>
        <p:txBody>
          <a:bodyPr/>
          <a:lstStyle/>
          <a:p>
            <a:pPr marL="255600"/>
            <a:r>
              <a:rPr lang="en-US" sz="2200" dirty="0">
                <a:solidFill>
                  <a:schemeClr val="tx1"/>
                </a:solidFill>
              </a:rPr>
              <a:t>The Calvin Cycle</a:t>
            </a:r>
          </a:p>
          <a:p>
            <a:pPr marL="741600" lvl="1"/>
            <a:r>
              <a:rPr lang="en-US" sz="2200" dirty="0">
                <a:solidFill>
                  <a:schemeClr val="tx1"/>
                </a:solidFill>
              </a:rPr>
              <a:t>Easiest to consider cycle as six molecules of C</a:t>
            </a:r>
            <a:r>
              <a:rPr lang="en-US" sz="100" dirty="0">
                <a:solidFill>
                  <a:schemeClr val="tx1"/>
                </a:solidFill>
              </a:rPr>
              <a:t> </a:t>
            </a:r>
            <a:r>
              <a:rPr lang="en-US" sz="2200" dirty="0">
                <a:solidFill>
                  <a:schemeClr val="tx1"/>
                </a:solidFill>
              </a:rPr>
              <a:t>O</a:t>
            </a:r>
            <a:r>
              <a:rPr lang="en-US" sz="2200" baseline="-25000" dirty="0">
                <a:solidFill>
                  <a:schemeClr val="tx1"/>
                </a:solidFill>
              </a:rPr>
              <a:t>2</a:t>
            </a:r>
            <a:r>
              <a:rPr lang="en-US" sz="2200" dirty="0">
                <a:solidFill>
                  <a:schemeClr val="tx1"/>
                </a:solidFill>
              </a:rPr>
              <a:t> required to make one hexose (C</a:t>
            </a:r>
            <a:r>
              <a:rPr lang="en-US" sz="2200" baseline="-25000" dirty="0">
                <a:solidFill>
                  <a:schemeClr val="tx1"/>
                </a:solidFill>
              </a:rPr>
              <a:t>6</a:t>
            </a:r>
            <a:r>
              <a:rPr lang="en-US" sz="2200" dirty="0">
                <a:solidFill>
                  <a:schemeClr val="tx1"/>
                </a:solidFill>
              </a:rPr>
              <a:t>H</a:t>
            </a:r>
            <a:r>
              <a:rPr lang="en-US" sz="2200" baseline="-25000" dirty="0">
                <a:solidFill>
                  <a:schemeClr val="tx1"/>
                </a:solidFill>
              </a:rPr>
              <a:t>12</a:t>
            </a:r>
            <a:r>
              <a:rPr lang="en-US" sz="2200" dirty="0">
                <a:solidFill>
                  <a:schemeClr val="tx1"/>
                </a:solidFill>
              </a:rPr>
              <a:t>O</a:t>
            </a:r>
            <a:r>
              <a:rPr lang="en-US" sz="2200" baseline="-25000" dirty="0">
                <a:solidFill>
                  <a:schemeClr val="tx1"/>
                </a:solidFill>
              </a:rPr>
              <a:t>6</a:t>
            </a:r>
            <a:r>
              <a:rPr lang="en-US" sz="2200" dirty="0">
                <a:solidFill>
                  <a:schemeClr val="tx1"/>
                </a:solidFill>
              </a:rPr>
              <a:t>)</a:t>
            </a:r>
          </a:p>
          <a:p>
            <a:pPr marL="741600" lvl="1"/>
            <a:r>
              <a:rPr lang="en-US" sz="2200" dirty="0">
                <a:solidFill>
                  <a:schemeClr val="tx1"/>
                </a:solidFill>
              </a:rPr>
              <a:t>6 ribulose bisphosphate and 6 C</a:t>
            </a:r>
            <a:r>
              <a:rPr lang="en-US" sz="100" dirty="0">
                <a:solidFill>
                  <a:schemeClr val="tx1"/>
                </a:solidFill>
              </a:rPr>
              <a:t> </a:t>
            </a:r>
            <a:r>
              <a:rPr lang="en-US" sz="2200" dirty="0">
                <a:solidFill>
                  <a:schemeClr val="tx1"/>
                </a:solidFill>
              </a:rPr>
              <a:t>O</a:t>
            </a:r>
            <a:r>
              <a:rPr lang="en-US" sz="2200" baseline="-25000" dirty="0">
                <a:solidFill>
                  <a:schemeClr val="tx1"/>
                </a:solidFill>
              </a:rPr>
              <a:t>2</a:t>
            </a:r>
            <a:r>
              <a:rPr lang="en-US" sz="2200" dirty="0">
                <a:solidFill>
                  <a:schemeClr val="tx1"/>
                </a:solidFill>
              </a:rPr>
              <a:t> required (Figure 3.27)</a:t>
            </a:r>
          </a:p>
          <a:p>
            <a:pPr marL="741600" lvl="1"/>
            <a:r>
              <a:rPr lang="en-US" sz="2200" dirty="0">
                <a:solidFill>
                  <a:schemeClr val="tx1"/>
                </a:solidFill>
              </a:rPr>
              <a:t>Results in 6 molecules of ribulose 5-phosphate (30 carbons) + one hexose (6 carbons) for biosynthesis</a:t>
            </a:r>
          </a:p>
          <a:p>
            <a:pPr marL="741600" lvl="1"/>
            <a:r>
              <a:rPr lang="en-US" sz="2200" dirty="0">
                <a:solidFill>
                  <a:schemeClr val="tx1"/>
                </a:solidFill>
              </a:rPr>
              <a:t>Phosphoribulokinase phosphorylates each ribulose 5-phosphate to regenerate ribulose bisphosphate</a:t>
            </a:r>
          </a:p>
          <a:p>
            <a:pPr marL="741600" lvl="1"/>
            <a:r>
              <a:rPr lang="en-US" sz="2200" dirty="0">
                <a:solidFill>
                  <a:schemeClr val="tx1"/>
                </a:solidFill>
              </a:rPr>
              <a:t>12 N</a:t>
            </a:r>
            <a:r>
              <a:rPr lang="en-US" sz="100" dirty="0">
                <a:solidFill>
                  <a:schemeClr val="tx1"/>
                </a:solidFill>
              </a:rPr>
              <a:t> </a:t>
            </a:r>
            <a:r>
              <a:rPr lang="en-US" sz="2200" dirty="0">
                <a:solidFill>
                  <a:schemeClr val="tx1"/>
                </a:solidFill>
              </a:rPr>
              <a:t>A</a:t>
            </a:r>
            <a:r>
              <a:rPr lang="en-US" sz="100" dirty="0">
                <a:solidFill>
                  <a:schemeClr val="tx1"/>
                </a:solidFill>
              </a:rPr>
              <a:t> </a:t>
            </a:r>
            <a:r>
              <a:rPr lang="en-US" sz="2200" dirty="0">
                <a:solidFill>
                  <a:schemeClr val="tx1"/>
                </a:solidFill>
              </a:rPr>
              <a:t>D</a:t>
            </a:r>
            <a:r>
              <a:rPr lang="en-US" sz="100" dirty="0">
                <a:solidFill>
                  <a:schemeClr val="tx1"/>
                </a:solidFill>
              </a:rPr>
              <a:t> </a:t>
            </a:r>
            <a:r>
              <a:rPr lang="en-US" sz="2200" dirty="0">
                <a:solidFill>
                  <a:schemeClr val="tx1"/>
                </a:solidFill>
              </a:rPr>
              <a:t>P</a:t>
            </a:r>
            <a:r>
              <a:rPr lang="en-US" sz="100" dirty="0">
                <a:solidFill>
                  <a:schemeClr val="tx1"/>
                </a:solidFill>
              </a:rPr>
              <a:t> </a:t>
            </a:r>
            <a:r>
              <a:rPr lang="en-US" sz="2200" dirty="0">
                <a:solidFill>
                  <a:schemeClr val="tx1"/>
                </a:solidFill>
              </a:rPr>
              <a:t>H and 18 A</a:t>
            </a:r>
            <a:r>
              <a:rPr lang="en-US" sz="100" dirty="0">
                <a:solidFill>
                  <a:schemeClr val="tx1"/>
                </a:solidFill>
              </a:rPr>
              <a:t> </a:t>
            </a:r>
            <a:r>
              <a:rPr lang="en-US" sz="2200" dirty="0">
                <a:solidFill>
                  <a:schemeClr val="tx1"/>
                </a:solidFill>
              </a:rPr>
              <a:t>T</a:t>
            </a:r>
            <a:r>
              <a:rPr lang="en-US" sz="100" dirty="0">
                <a:solidFill>
                  <a:schemeClr val="tx1"/>
                </a:solidFill>
              </a:rPr>
              <a:t> </a:t>
            </a:r>
            <a:r>
              <a:rPr lang="en-US" sz="2200" dirty="0">
                <a:solidFill>
                  <a:schemeClr val="tx1"/>
                </a:solidFill>
              </a:rPr>
              <a:t>P required to synthesize one glucose</a:t>
            </a:r>
          </a:p>
          <a:p>
            <a:pPr marL="741600" lvl="1"/>
            <a:r>
              <a:rPr lang="en-US" sz="2200" dirty="0">
                <a:solidFill>
                  <a:schemeClr val="tx1"/>
                </a:solidFill>
              </a:rPr>
              <a:t>Many alternative pathways for C</a:t>
            </a:r>
            <a:r>
              <a:rPr lang="en-US" sz="100" dirty="0">
                <a:solidFill>
                  <a:schemeClr val="tx1"/>
                </a:solidFill>
              </a:rPr>
              <a:t> </a:t>
            </a:r>
            <a:r>
              <a:rPr lang="en-US" sz="2200" dirty="0">
                <a:solidFill>
                  <a:schemeClr val="tx1"/>
                </a:solidFill>
              </a:rPr>
              <a:t>O</a:t>
            </a:r>
            <a:r>
              <a:rPr lang="en-US" sz="2200" baseline="-25000" dirty="0">
                <a:solidFill>
                  <a:schemeClr val="tx1"/>
                </a:solidFill>
              </a:rPr>
              <a:t>2</a:t>
            </a:r>
            <a:r>
              <a:rPr lang="en-US" sz="2200" dirty="0">
                <a:solidFill>
                  <a:schemeClr val="tx1"/>
                </a:solidFill>
              </a:rPr>
              <a:t> fixation</a:t>
            </a:r>
          </a:p>
        </p:txBody>
      </p:sp>
    </p:spTree>
    <p:extLst>
      <p:ext uri="{BB962C8B-B14F-4D97-AF65-F5344CB8AC3E}">
        <p14:creationId xmlns:p14="http://schemas.microsoft.com/office/powerpoint/2010/main" val="28641935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Figure 3.27 The Calvin Cycle</a:t>
            </a:r>
            <a:endParaRPr lang="en-IN" dirty="0">
              <a:solidFill>
                <a:schemeClr val="tx2"/>
              </a:solidFill>
            </a:endParaRPr>
          </a:p>
        </p:txBody>
      </p:sp>
      <p:pic>
        <p:nvPicPr>
          <p:cNvPr id="4" name="Picture 3" descr="A diagram of the Calvin cycle shows the production of one hexose molecule from six C O 2 molecules.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1947"/>
          <a:stretch/>
        </p:blipFill>
        <p:spPr>
          <a:xfrm>
            <a:off x="2298221" y="1572724"/>
            <a:ext cx="4547559" cy="4742352"/>
          </a:xfrm>
          <a:prstGeom prst="rect">
            <a:avLst/>
          </a:prstGeom>
        </p:spPr>
      </p:pic>
    </p:spTree>
    <p:extLst>
      <p:ext uri="{BB962C8B-B14F-4D97-AF65-F5344CB8AC3E}">
        <p14:creationId xmlns:p14="http://schemas.microsoft.com/office/powerpoint/2010/main" val="10985637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00975" cy="1097279"/>
          </a:xfrm>
        </p:spPr>
        <p:txBody>
          <a:bodyPr/>
          <a:lstStyle/>
          <a:p>
            <a:r>
              <a:rPr lang="en-US" sz="3400" dirty="0">
                <a:solidFill>
                  <a:schemeClr val="tx2"/>
                </a:solidFill>
              </a:rPr>
              <a:t>3.12 Autotrophy and Nitrogen Fixation </a:t>
            </a:r>
            <a:r>
              <a:rPr lang="en-US" sz="2000" b="0" dirty="0">
                <a:solidFill>
                  <a:schemeClr val="tx2"/>
                </a:solidFill>
              </a:rPr>
              <a:t>(4 of 6)</a:t>
            </a:r>
            <a:endParaRPr lang="en-IN" sz="3400" b="0" dirty="0">
              <a:solidFill>
                <a:schemeClr val="tx2"/>
              </a:solidFill>
            </a:endParaRPr>
          </a:p>
        </p:txBody>
      </p:sp>
      <p:sp>
        <p:nvSpPr>
          <p:cNvPr id="3" name="Content Placeholder 2"/>
          <p:cNvSpPr>
            <a:spLocks noGrp="1"/>
          </p:cNvSpPr>
          <p:nvPr>
            <p:ph sz="quarter" idx="13"/>
          </p:nvPr>
        </p:nvSpPr>
        <p:spPr>
          <a:xfrm>
            <a:off x="457200" y="1556326"/>
            <a:ext cx="7800975" cy="4453949"/>
          </a:xfrm>
        </p:spPr>
        <p:txBody>
          <a:bodyPr/>
          <a:lstStyle/>
          <a:p>
            <a:pPr lvl="0"/>
            <a:r>
              <a:rPr lang="en-US" dirty="0">
                <a:solidFill>
                  <a:schemeClr val="tx1"/>
                </a:solidFill>
              </a:rPr>
              <a:t>Nitrogen Fixation</a:t>
            </a:r>
          </a:p>
          <a:p>
            <a:pPr lvl="1"/>
            <a:r>
              <a:rPr lang="en-US" dirty="0">
                <a:solidFill>
                  <a:schemeClr val="tx1"/>
                </a:solidFill>
              </a:rPr>
              <a:t>Nitrogen needed for proteins, nucleic acids, other organics</a:t>
            </a:r>
          </a:p>
          <a:p>
            <a:pPr lvl="1"/>
            <a:r>
              <a:rPr lang="en-US" dirty="0">
                <a:solidFill>
                  <a:schemeClr val="tx1"/>
                </a:solidFill>
              </a:rPr>
              <a:t>Most microbes obtain this nitrogen from “fixed” nitrogen (ammonia, N</a:t>
            </a:r>
            <a:r>
              <a:rPr lang="en-US" sz="100" dirty="0">
                <a:solidFill>
                  <a:schemeClr val="tx1"/>
                </a:solidFill>
              </a:rPr>
              <a:t> </a:t>
            </a:r>
            <a:r>
              <a:rPr lang="en-US" dirty="0">
                <a:solidFill>
                  <a:schemeClr val="tx1"/>
                </a:solidFill>
              </a:rPr>
              <a:t>H</a:t>
            </a:r>
            <a:r>
              <a:rPr lang="en-US" baseline="-25000" dirty="0">
                <a:solidFill>
                  <a:schemeClr val="tx1"/>
                </a:solidFill>
              </a:rPr>
              <a:t>3</a:t>
            </a:r>
            <a:r>
              <a:rPr lang="en-US" dirty="0">
                <a:solidFill>
                  <a:schemeClr val="tx1"/>
                </a:solidFill>
              </a:rPr>
              <a:t>, or nitrate, N</a:t>
            </a:r>
            <a:r>
              <a:rPr lang="en-US" sz="100" dirty="0">
                <a:solidFill>
                  <a:schemeClr val="tx1"/>
                </a:solidFill>
              </a:rPr>
              <a:t> </a:t>
            </a:r>
            <a:r>
              <a:rPr lang="en-US" dirty="0">
                <a:solidFill>
                  <a:schemeClr val="tx1"/>
                </a:solidFill>
              </a:rPr>
              <a:t>O</a:t>
            </a:r>
            <a:r>
              <a:rPr lang="en-US" baseline="-25000" dirty="0">
                <a:solidFill>
                  <a:schemeClr val="tx1"/>
                </a:solidFill>
              </a:rPr>
              <a:t>3</a:t>
            </a:r>
            <a:r>
              <a:rPr lang="en-US" baseline="30000" dirty="0">
                <a:solidFill>
                  <a:schemeClr val="tx1"/>
                </a:solidFill>
              </a:rPr>
              <a:t>−</a:t>
            </a:r>
            <a:r>
              <a:rPr lang="en-US" dirty="0">
                <a:solidFill>
                  <a:schemeClr val="tx1"/>
                </a:solidFill>
              </a:rPr>
              <a:t>)</a:t>
            </a:r>
          </a:p>
          <a:p>
            <a:pPr lvl="1"/>
            <a:r>
              <a:rPr lang="en-US" dirty="0">
                <a:solidFill>
                  <a:schemeClr val="tx1"/>
                </a:solidFill>
              </a:rPr>
              <a:t>Many prokaryotes can conduct nitrogen fixation: form ammonia (N</a:t>
            </a:r>
            <a:r>
              <a:rPr lang="en-US" sz="100" dirty="0">
                <a:solidFill>
                  <a:schemeClr val="tx1"/>
                </a:solidFill>
              </a:rPr>
              <a:t> </a:t>
            </a:r>
            <a:r>
              <a:rPr lang="en-US" dirty="0">
                <a:solidFill>
                  <a:schemeClr val="tx1"/>
                </a:solidFill>
              </a:rPr>
              <a:t>H</a:t>
            </a:r>
            <a:r>
              <a:rPr lang="en-US" baseline="-25000" dirty="0">
                <a:solidFill>
                  <a:schemeClr val="tx1"/>
                </a:solidFill>
              </a:rPr>
              <a:t>3</a:t>
            </a:r>
            <a:r>
              <a:rPr lang="en-US" dirty="0">
                <a:solidFill>
                  <a:schemeClr val="tx1"/>
                </a:solidFill>
              </a:rPr>
              <a:t>) from gaseous dinitrogen (N</a:t>
            </a:r>
            <a:r>
              <a:rPr lang="en-US" baseline="-25000" dirty="0">
                <a:solidFill>
                  <a:schemeClr val="tx1"/>
                </a:solidFill>
              </a:rPr>
              <a:t>2</a:t>
            </a:r>
            <a:r>
              <a:rPr lang="en-US" dirty="0">
                <a:solidFill>
                  <a:schemeClr val="tx1"/>
                </a:solidFill>
              </a:rPr>
              <a:t>). (Figure 3.28)</a:t>
            </a:r>
          </a:p>
        </p:txBody>
      </p:sp>
    </p:spTree>
    <p:extLst>
      <p:ext uri="{BB962C8B-B14F-4D97-AF65-F5344CB8AC3E}">
        <p14:creationId xmlns:p14="http://schemas.microsoft.com/office/powerpoint/2010/main" val="2476873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962900" cy="1097279"/>
          </a:xfrm>
        </p:spPr>
        <p:txBody>
          <a:bodyPr/>
          <a:lstStyle/>
          <a:p>
            <a:r>
              <a:rPr lang="en-US" sz="3400" dirty="0">
                <a:solidFill>
                  <a:schemeClr val="tx2"/>
                </a:solidFill>
              </a:rPr>
              <a:t>Figure 3.28 Biological Nitrogen Fixation by Nitrogenase</a:t>
            </a:r>
            <a:endParaRPr lang="en-IN" sz="3400" dirty="0">
              <a:solidFill>
                <a:schemeClr val="tx2"/>
              </a:solidFill>
            </a:endParaRPr>
          </a:p>
        </p:txBody>
      </p:sp>
      <p:pic>
        <p:nvPicPr>
          <p:cNvPr id="4" name="Picture 3" descr="A diagram of nitrogen fixation.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t="-1" b="1910"/>
          <a:stretch/>
        </p:blipFill>
        <p:spPr>
          <a:xfrm>
            <a:off x="2527378" y="1479270"/>
            <a:ext cx="4089245" cy="4859809"/>
          </a:xfrm>
          <a:prstGeom prst="rect">
            <a:avLst/>
          </a:prstGeom>
        </p:spPr>
      </p:pic>
    </p:spTree>
    <p:extLst>
      <p:ext uri="{BB962C8B-B14F-4D97-AF65-F5344CB8AC3E}">
        <p14:creationId xmlns:p14="http://schemas.microsoft.com/office/powerpoint/2010/main" val="64973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245458" cy="1097279"/>
          </a:xfrm>
        </p:spPr>
        <p:txBody>
          <a:bodyPr/>
          <a:lstStyle/>
          <a:p>
            <a:r>
              <a:rPr lang="en-US" sz="3400" dirty="0">
                <a:solidFill>
                  <a:schemeClr val="tx2"/>
                </a:solidFill>
              </a:rPr>
              <a:t>Figure 3.2 Example of an Oxidation–Reduction Reaction</a:t>
            </a:r>
            <a:endParaRPr lang="en-IN" sz="3400" dirty="0">
              <a:solidFill>
                <a:schemeClr val="tx2"/>
              </a:solidFill>
            </a:endParaRPr>
          </a:p>
        </p:txBody>
      </p:sp>
      <p:pic>
        <p:nvPicPr>
          <p:cNvPr id="4" name="Picture 3" descr="C 6 H 12 O 6 + 6 O 2 yields 6 C O 2 + 6 H 2 O in a reversible reaction. C 6 H 12 O 6 is the reduced electron donor and is oxidized to C O 2, glucose, the oxidized donor. 6 O 2 is the oxidized electron acceptor, reduced to H 2 O, the reduced acceptor.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2470"/>
          <a:stretch/>
        </p:blipFill>
        <p:spPr>
          <a:xfrm>
            <a:off x="1017680" y="1785482"/>
            <a:ext cx="7108641" cy="4201104"/>
          </a:xfrm>
          <a:prstGeom prst="rect">
            <a:avLst/>
          </a:prstGeom>
        </p:spPr>
      </p:pic>
    </p:spTree>
    <p:extLst>
      <p:ext uri="{BB962C8B-B14F-4D97-AF65-F5344CB8AC3E}">
        <p14:creationId xmlns:p14="http://schemas.microsoft.com/office/powerpoint/2010/main" val="39699904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6867525" cy="1097279"/>
          </a:xfrm>
        </p:spPr>
        <p:txBody>
          <a:bodyPr/>
          <a:lstStyle/>
          <a:p>
            <a:r>
              <a:rPr lang="en-US" sz="3400" dirty="0">
                <a:solidFill>
                  <a:schemeClr val="tx2"/>
                </a:solidFill>
              </a:rPr>
              <a:t>3.12 Autotrophy and Nitrogen Fixation </a:t>
            </a:r>
            <a:r>
              <a:rPr lang="en-US" sz="2000" b="0" dirty="0">
                <a:solidFill>
                  <a:schemeClr val="tx2"/>
                </a:solidFill>
              </a:rPr>
              <a:t>(5 of 6)</a:t>
            </a:r>
            <a:endParaRPr lang="en-IN" sz="3400" b="0" dirty="0">
              <a:solidFill>
                <a:schemeClr val="tx2"/>
              </a:solidFill>
            </a:endParaRPr>
          </a:p>
        </p:txBody>
      </p:sp>
      <p:sp>
        <p:nvSpPr>
          <p:cNvPr id="3" name="Content Placeholder 2"/>
          <p:cNvSpPr>
            <a:spLocks noGrp="1"/>
          </p:cNvSpPr>
          <p:nvPr>
            <p:ph sz="quarter" idx="13"/>
          </p:nvPr>
        </p:nvSpPr>
        <p:spPr>
          <a:xfrm>
            <a:off x="457200" y="1556327"/>
            <a:ext cx="8229600" cy="2529898"/>
          </a:xfrm>
        </p:spPr>
        <p:txBody>
          <a:bodyPr/>
          <a:lstStyle/>
          <a:p>
            <a:pPr lvl="0"/>
            <a:r>
              <a:rPr lang="en-US" sz="2000" dirty="0">
                <a:solidFill>
                  <a:schemeClr val="tx1"/>
                </a:solidFill>
              </a:rPr>
              <a:t>Nitrogen Fixation</a:t>
            </a:r>
          </a:p>
          <a:p>
            <a:pPr marL="741600" lvl="1"/>
            <a:r>
              <a:rPr lang="en-US" sz="2000" dirty="0">
                <a:solidFill>
                  <a:schemeClr val="tx1"/>
                </a:solidFill>
              </a:rPr>
              <a:t>Catalyzed by </a:t>
            </a:r>
            <a:r>
              <a:rPr lang="en-US" sz="2000" b="1" dirty="0">
                <a:solidFill>
                  <a:schemeClr val="tx1"/>
                </a:solidFill>
              </a:rPr>
              <a:t>nitrogenase</a:t>
            </a:r>
            <a:r>
              <a:rPr lang="en-US" sz="2000" dirty="0">
                <a:solidFill>
                  <a:schemeClr val="tx1"/>
                </a:solidFill>
              </a:rPr>
              <a:t> enzyme complex</a:t>
            </a:r>
          </a:p>
          <a:p>
            <a:pPr marL="1144800" lvl="2"/>
            <a:r>
              <a:rPr lang="en-US" sz="2000" dirty="0">
                <a:solidFill>
                  <a:schemeClr val="tx1"/>
                </a:solidFill>
              </a:rPr>
              <a:t>Consists of </a:t>
            </a:r>
            <a:r>
              <a:rPr lang="en-US" sz="2000" b="1" dirty="0">
                <a:solidFill>
                  <a:schemeClr val="tx1"/>
                </a:solidFill>
              </a:rPr>
              <a:t>dinitrogenase</a:t>
            </a:r>
            <a:r>
              <a:rPr lang="en-US" sz="2000" dirty="0">
                <a:solidFill>
                  <a:schemeClr val="tx1"/>
                </a:solidFill>
              </a:rPr>
              <a:t> and </a:t>
            </a:r>
            <a:r>
              <a:rPr lang="en-US" sz="2000" b="1" dirty="0">
                <a:solidFill>
                  <a:schemeClr val="tx1"/>
                </a:solidFill>
              </a:rPr>
              <a:t>dinitrogenase reductase</a:t>
            </a:r>
          </a:p>
          <a:p>
            <a:pPr marL="1144800" lvl="2"/>
            <a:r>
              <a:rPr lang="en-US" sz="2000" b="1" dirty="0">
                <a:solidFill>
                  <a:schemeClr val="tx1"/>
                </a:solidFill>
              </a:rPr>
              <a:t>Iron-molybdenum cofactor</a:t>
            </a:r>
            <a:r>
              <a:rPr lang="en-US" sz="2000" dirty="0">
                <a:solidFill>
                  <a:schemeClr val="tx1"/>
                </a:solidFill>
              </a:rPr>
              <a:t> (FeMo-co) of dinitrogenase is where N</a:t>
            </a:r>
            <a:r>
              <a:rPr lang="en-US" sz="2000" baseline="-25000" dirty="0">
                <a:solidFill>
                  <a:schemeClr val="tx1"/>
                </a:solidFill>
              </a:rPr>
              <a:t>2</a:t>
            </a:r>
            <a:r>
              <a:rPr lang="en-US" sz="2000" dirty="0">
                <a:solidFill>
                  <a:schemeClr val="tx1"/>
                </a:solidFill>
              </a:rPr>
              <a:t> reduction occurs</a:t>
            </a:r>
          </a:p>
          <a:p>
            <a:pPr marL="1144800" lvl="2"/>
            <a:r>
              <a:rPr lang="en-US" sz="2000" dirty="0">
                <a:solidFill>
                  <a:schemeClr val="tx1"/>
                </a:solidFill>
              </a:rPr>
              <a:t>Triple bond stability makes activation and reduction very energy demanding</a:t>
            </a:r>
          </a:p>
        </p:txBody>
      </p:sp>
      <p:sp>
        <p:nvSpPr>
          <p:cNvPr id="4" name="Content Placeholder 3"/>
          <p:cNvSpPr>
            <a:spLocks noGrp="1"/>
          </p:cNvSpPr>
          <p:nvPr>
            <p:ph sz="quarter" idx="14"/>
          </p:nvPr>
        </p:nvSpPr>
        <p:spPr>
          <a:xfrm>
            <a:off x="1371599" y="4121065"/>
            <a:ext cx="228601" cy="368385"/>
          </a:xfrm>
        </p:spPr>
        <p:txBody>
          <a:bodyPr/>
          <a:lstStyle/>
          <a:p>
            <a:pPr marL="0" lvl="2" indent="0"/>
            <a:r>
              <a:rPr lang="en-US" sz="2000" dirty="0">
                <a:solidFill>
                  <a:schemeClr val="tx1"/>
                </a:solidFill>
              </a:rPr>
              <a:t> </a:t>
            </a:r>
            <a:r>
              <a:rPr lang="en-US" sz="100" dirty="0">
                <a:solidFill>
                  <a:schemeClr val="tx1"/>
                </a:solidFill>
              </a:rPr>
              <a:t> </a:t>
            </a:r>
          </a:p>
        </p:txBody>
      </p:sp>
      <p:graphicFrame>
        <p:nvGraphicFramePr>
          <p:cNvPr id="6" name="Object 5" descr="Electron donor yields dinitrogenase reductase yields dinitrogenase yields N 2"/>
          <p:cNvGraphicFramePr>
            <a:graphicFrameLocks noChangeAspect="1"/>
          </p:cNvGraphicFramePr>
          <p:nvPr>
            <p:extLst>
              <p:ext uri="{D42A27DB-BD31-4B8C-83A1-F6EECF244321}">
                <p14:modId xmlns:p14="http://schemas.microsoft.com/office/powerpoint/2010/main" val="2638797858"/>
              </p:ext>
            </p:extLst>
          </p:nvPr>
        </p:nvGraphicFramePr>
        <p:xfrm>
          <a:off x="1675492" y="4146550"/>
          <a:ext cx="7242175" cy="314325"/>
        </p:xfrm>
        <a:graphic>
          <a:graphicData uri="http://schemas.openxmlformats.org/presentationml/2006/ole">
            <mc:AlternateContent xmlns:mc="http://schemas.openxmlformats.org/markup-compatibility/2006">
              <mc:Choice xmlns:v="urn:schemas-microsoft-com:vml" Requires="v">
                <p:oleObj name="Equation" r:id="rId2" imgW="8762760" imgH="380880" progId="Equation.DSMT4">
                  <p:embed/>
                </p:oleObj>
              </mc:Choice>
              <mc:Fallback>
                <p:oleObj name="Equation" r:id="rId2" imgW="8762760" imgH="380880" progId="Equation.DSMT4">
                  <p:embed/>
                  <p:pic>
                    <p:nvPicPr>
                      <p:cNvPr id="0" name="Picture 77"/>
                      <p:cNvPicPr>
                        <a:picLocks noChangeAspect="1" noChangeArrowheads="1"/>
                      </p:cNvPicPr>
                      <p:nvPr/>
                    </p:nvPicPr>
                    <p:blipFill>
                      <a:blip r:embed="rId3"/>
                      <a:srcRect/>
                      <a:stretch>
                        <a:fillRect/>
                      </a:stretch>
                    </p:blipFill>
                    <p:spPr bwMode="auto">
                      <a:xfrm>
                        <a:off x="1675492" y="4146550"/>
                        <a:ext cx="7242175" cy="314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ontent Placeholder 4"/>
          <p:cNvSpPr>
            <a:spLocks noGrp="1"/>
          </p:cNvSpPr>
          <p:nvPr>
            <p:ph sz="quarter" idx="15"/>
          </p:nvPr>
        </p:nvSpPr>
        <p:spPr>
          <a:xfrm>
            <a:off x="457200" y="4541303"/>
            <a:ext cx="8229600" cy="1386633"/>
          </a:xfrm>
        </p:spPr>
        <p:txBody>
          <a:bodyPr/>
          <a:lstStyle/>
          <a:p>
            <a:pPr marL="1144800" lvl="2"/>
            <a:r>
              <a:rPr lang="en-US" sz="2000" b="1" dirty="0">
                <a:solidFill>
                  <a:schemeClr val="tx1"/>
                </a:solidFill>
              </a:rPr>
              <a:t>6</a:t>
            </a:r>
            <a:r>
              <a:rPr lang="en-US" sz="2000" dirty="0">
                <a:solidFill>
                  <a:schemeClr val="tx1"/>
                </a:solidFill>
              </a:rPr>
              <a:t> electrons needed; </a:t>
            </a:r>
            <a:r>
              <a:rPr lang="en-US" sz="2000" b="1" dirty="0">
                <a:solidFill>
                  <a:schemeClr val="tx1"/>
                </a:solidFill>
              </a:rPr>
              <a:t>8</a:t>
            </a:r>
            <a:r>
              <a:rPr lang="en-US" sz="2000" dirty="0">
                <a:solidFill>
                  <a:schemeClr val="tx1"/>
                </a:solidFill>
              </a:rPr>
              <a:t> actually consumed because H</a:t>
            </a:r>
            <a:r>
              <a:rPr lang="en-US" sz="2000" baseline="-25000" dirty="0">
                <a:solidFill>
                  <a:schemeClr val="tx1"/>
                </a:solidFill>
              </a:rPr>
              <a:t>2</a:t>
            </a:r>
            <a:r>
              <a:rPr lang="en-US" sz="2000" dirty="0">
                <a:solidFill>
                  <a:schemeClr val="tx1"/>
                </a:solidFill>
              </a:rPr>
              <a:t> must be produced</a:t>
            </a:r>
          </a:p>
          <a:p>
            <a:pPr marL="1144800" lvl="2"/>
            <a:r>
              <a:rPr lang="en-US" sz="2000" dirty="0">
                <a:solidFill>
                  <a:schemeClr val="tx1"/>
                </a:solidFill>
              </a:rPr>
              <a:t>16 A</a:t>
            </a:r>
            <a:r>
              <a:rPr lang="en-US" sz="100" dirty="0">
                <a:solidFill>
                  <a:schemeClr val="tx1"/>
                </a:solidFill>
              </a:rPr>
              <a:t> </a:t>
            </a:r>
            <a:r>
              <a:rPr lang="en-US" sz="2000" dirty="0">
                <a:solidFill>
                  <a:schemeClr val="tx1"/>
                </a:solidFill>
              </a:rPr>
              <a:t>T</a:t>
            </a:r>
            <a:r>
              <a:rPr lang="en-US" sz="100" dirty="0">
                <a:solidFill>
                  <a:schemeClr val="tx1"/>
                </a:solidFill>
              </a:rPr>
              <a:t> </a:t>
            </a:r>
            <a:r>
              <a:rPr lang="en-US" sz="2000" dirty="0">
                <a:solidFill>
                  <a:schemeClr val="tx1"/>
                </a:solidFill>
              </a:rPr>
              <a:t>P required to lower protein’s reduction potential, enabling dinitrogenase reductase to reduce dinitrogenase</a:t>
            </a:r>
          </a:p>
        </p:txBody>
      </p:sp>
    </p:spTree>
    <p:extLst>
      <p:ext uri="{BB962C8B-B14F-4D97-AF65-F5344CB8AC3E}">
        <p14:creationId xmlns:p14="http://schemas.microsoft.com/office/powerpoint/2010/main" val="862017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4896"/>
            <a:ext cx="7800975" cy="1097279"/>
          </a:xfrm>
        </p:spPr>
        <p:txBody>
          <a:bodyPr/>
          <a:lstStyle/>
          <a:p>
            <a:r>
              <a:rPr lang="en-US" sz="3400" dirty="0">
                <a:solidFill>
                  <a:schemeClr val="tx2"/>
                </a:solidFill>
              </a:rPr>
              <a:t>3.12 Autotrophy and Nitrogen Fixation </a:t>
            </a:r>
            <a:r>
              <a:rPr lang="en-US" sz="2000" b="0" dirty="0">
                <a:solidFill>
                  <a:schemeClr val="tx2"/>
                </a:solidFill>
              </a:rPr>
              <a:t>(6 of 6)</a:t>
            </a:r>
            <a:endParaRPr lang="en-IN" sz="3400" b="0" dirty="0">
              <a:solidFill>
                <a:schemeClr val="tx2"/>
              </a:solidFill>
            </a:endParaRPr>
          </a:p>
        </p:txBody>
      </p:sp>
      <p:sp>
        <p:nvSpPr>
          <p:cNvPr id="3" name="Content Placeholder 2"/>
          <p:cNvSpPr>
            <a:spLocks noGrp="1"/>
          </p:cNvSpPr>
          <p:nvPr>
            <p:ph sz="quarter" idx="13"/>
          </p:nvPr>
        </p:nvSpPr>
        <p:spPr>
          <a:xfrm>
            <a:off x="457200" y="1556326"/>
            <a:ext cx="7639050" cy="4453949"/>
          </a:xfrm>
        </p:spPr>
        <p:txBody>
          <a:bodyPr/>
          <a:lstStyle/>
          <a:p>
            <a:pPr lvl="0"/>
            <a:r>
              <a:rPr lang="en-US" dirty="0">
                <a:solidFill>
                  <a:schemeClr val="tx1"/>
                </a:solidFill>
              </a:rPr>
              <a:t>Nitrogen Fixation</a:t>
            </a:r>
          </a:p>
          <a:p>
            <a:pPr marL="741600" lvl="1"/>
            <a:r>
              <a:rPr lang="en-US" dirty="0">
                <a:solidFill>
                  <a:schemeClr val="tx1"/>
                </a:solidFill>
              </a:rPr>
              <a:t>Catalyzed by </a:t>
            </a:r>
            <a:r>
              <a:rPr lang="en-US" b="1" dirty="0">
                <a:solidFill>
                  <a:schemeClr val="tx1"/>
                </a:solidFill>
              </a:rPr>
              <a:t>nitrogenase</a:t>
            </a:r>
            <a:r>
              <a:rPr lang="en-US" dirty="0">
                <a:solidFill>
                  <a:schemeClr val="tx1"/>
                </a:solidFill>
              </a:rPr>
              <a:t> enzyme complex</a:t>
            </a:r>
          </a:p>
          <a:p>
            <a:pPr marL="1144800" lvl="2"/>
            <a:r>
              <a:rPr lang="en-US" dirty="0">
                <a:solidFill>
                  <a:schemeClr val="tx1"/>
                </a:solidFill>
              </a:rPr>
              <a:t>inhibited by oxygen</a:t>
            </a:r>
          </a:p>
          <a:p>
            <a:pPr marL="1144800" lvl="2"/>
            <a:r>
              <a:rPr lang="en-US" dirty="0">
                <a:solidFill>
                  <a:schemeClr val="tx1"/>
                </a:solidFill>
              </a:rPr>
              <a:t>in obligate aerobes, nitrogenase is protected from oxygen by combination of removal by respiration, production of oxygen-retarding slime layers, localization of nitrogenase in differentiated </a:t>
            </a:r>
            <a:r>
              <a:rPr lang="en-US" b="1" dirty="0">
                <a:solidFill>
                  <a:schemeClr val="tx1"/>
                </a:solidFill>
              </a:rPr>
              <a:t>heterocyst</a:t>
            </a:r>
            <a:r>
              <a:rPr lang="en-US" dirty="0">
                <a:solidFill>
                  <a:schemeClr val="tx1"/>
                </a:solidFill>
              </a:rPr>
              <a:t> (Figure 3.29)</a:t>
            </a:r>
          </a:p>
        </p:txBody>
      </p:sp>
    </p:spTree>
    <p:extLst>
      <p:ext uri="{BB962C8B-B14F-4D97-AF65-F5344CB8AC3E}">
        <p14:creationId xmlns:p14="http://schemas.microsoft.com/office/powerpoint/2010/main" val="4284037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Figure 3.29 Two Ways of Protecting Nitrogenase from O</a:t>
            </a:r>
            <a:r>
              <a:rPr lang="en-US" sz="3400" baseline="-25000" dirty="0">
                <a:solidFill>
                  <a:schemeClr val="tx2"/>
                </a:solidFill>
              </a:rPr>
              <a:t>2</a:t>
            </a:r>
            <a:endParaRPr lang="en-IN" sz="3400" dirty="0">
              <a:solidFill>
                <a:schemeClr val="tx2"/>
              </a:solidFill>
            </a:endParaRPr>
          </a:p>
        </p:txBody>
      </p:sp>
      <p:pic>
        <p:nvPicPr>
          <p:cNvPr id="4" name="Picture 3" descr="Part a. A micrograph of Azotobacter vinelandii shows little slime. Part b. A micrograph of Azotobacter vinelandii shows a thick slime layer. Part c. A micrograph of Anabaena shows a single heterocyst in the chain.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1986"/>
          <a:stretch/>
        </p:blipFill>
        <p:spPr>
          <a:xfrm>
            <a:off x="2414925" y="1572748"/>
            <a:ext cx="4314150" cy="4647078"/>
          </a:xfrm>
          <a:prstGeom prst="rect">
            <a:avLst/>
          </a:prstGeom>
        </p:spPr>
      </p:pic>
    </p:spTree>
    <p:extLst>
      <p:ext uri="{BB962C8B-B14F-4D97-AF65-F5344CB8AC3E}">
        <p14:creationId xmlns:p14="http://schemas.microsoft.com/office/powerpoint/2010/main" val="29121346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49" y="215371"/>
            <a:ext cx="8391525" cy="1097279"/>
          </a:xfrm>
        </p:spPr>
        <p:txBody>
          <a:bodyPr/>
          <a:lstStyle/>
          <a:p>
            <a:r>
              <a:rPr lang="en-US" dirty="0">
                <a:solidFill>
                  <a:schemeClr val="tx2"/>
                </a:solidFill>
              </a:rPr>
              <a:t>3.13 Sugars and Polysaccharides </a:t>
            </a:r>
            <a:r>
              <a:rPr lang="en-US" sz="2000" b="0" dirty="0">
                <a:solidFill>
                  <a:schemeClr val="tx2"/>
                </a:solidFill>
              </a:rPr>
              <a:t>(1 of 3)</a:t>
            </a:r>
            <a:endParaRPr lang="en-IN" b="0" dirty="0">
              <a:solidFill>
                <a:schemeClr val="tx2"/>
              </a:solidFill>
            </a:endParaRPr>
          </a:p>
        </p:txBody>
      </p:sp>
      <p:sp>
        <p:nvSpPr>
          <p:cNvPr id="3" name="Content Placeholder 2"/>
          <p:cNvSpPr>
            <a:spLocks noGrp="1"/>
          </p:cNvSpPr>
          <p:nvPr>
            <p:ph sz="quarter" idx="13"/>
          </p:nvPr>
        </p:nvSpPr>
        <p:spPr>
          <a:xfrm>
            <a:off x="457199" y="1556326"/>
            <a:ext cx="8496301" cy="4682549"/>
          </a:xfrm>
        </p:spPr>
        <p:txBody>
          <a:bodyPr/>
          <a:lstStyle/>
          <a:p>
            <a:pPr lvl="0"/>
            <a:r>
              <a:rPr lang="en-US" sz="2200" dirty="0">
                <a:solidFill>
                  <a:schemeClr val="tx1"/>
                </a:solidFill>
              </a:rPr>
              <a:t>Polysaccharide Biosyntheses and Gluconeogenesis</a:t>
            </a:r>
          </a:p>
          <a:p>
            <a:pPr lvl="1"/>
            <a:r>
              <a:rPr lang="en-US" sz="2200" dirty="0">
                <a:solidFill>
                  <a:schemeClr val="tx1"/>
                </a:solidFill>
              </a:rPr>
              <a:t>Polysaccharides synthesized from activated glucose (Figure 3.30a)</a:t>
            </a:r>
          </a:p>
          <a:p>
            <a:pPr lvl="2"/>
            <a:r>
              <a:rPr lang="en-US" sz="2200" dirty="0">
                <a:solidFill>
                  <a:schemeClr val="tx1"/>
                </a:solidFill>
              </a:rPr>
              <a:t>uridine diphosphoglucose (U</a:t>
            </a:r>
            <a:r>
              <a:rPr lang="en-US" sz="100" dirty="0">
                <a:solidFill>
                  <a:schemeClr val="tx1"/>
                </a:solidFill>
              </a:rPr>
              <a:t> </a:t>
            </a:r>
            <a:r>
              <a:rPr lang="en-US" sz="2200" dirty="0">
                <a:solidFill>
                  <a:schemeClr val="tx1"/>
                </a:solidFill>
              </a:rPr>
              <a:t>D</a:t>
            </a:r>
            <a:r>
              <a:rPr lang="en-US" sz="100" dirty="0">
                <a:solidFill>
                  <a:schemeClr val="tx1"/>
                </a:solidFill>
              </a:rPr>
              <a:t> </a:t>
            </a:r>
            <a:r>
              <a:rPr lang="en-US" sz="2200" dirty="0">
                <a:solidFill>
                  <a:schemeClr val="tx1"/>
                </a:solidFill>
              </a:rPr>
              <a:t>P</a:t>
            </a:r>
            <a:r>
              <a:rPr lang="en-US" sz="100" dirty="0">
                <a:solidFill>
                  <a:schemeClr val="tx1"/>
                </a:solidFill>
              </a:rPr>
              <a:t> </a:t>
            </a:r>
            <a:r>
              <a:rPr lang="en-US" sz="2200" dirty="0">
                <a:solidFill>
                  <a:schemeClr val="tx1"/>
                </a:solidFill>
              </a:rPr>
              <a:t>G)</a:t>
            </a:r>
          </a:p>
          <a:p>
            <a:pPr lvl="3"/>
            <a:r>
              <a:rPr lang="en-US" sz="2200" dirty="0">
                <a:solidFill>
                  <a:schemeClr val="tx1"/>
                </a:solidFill>
              </a:rPr>
              <a:t>precursor of glucose derivatives for biosynthesis of structural polysaccharides (</a:t>
            </a:r>
            <a:r>
              <a:rPr lang="en-US" sz="2200" b="1" dirty="0">
                <a:solidFill>
                  <a:schemeClr val="tx1"/>
                </a:solidFill>
              </a:rPr>
              <a:t>e.g.,</a:t>
            </a:r>
            <a:r>
              <a:rPr lang="en-US" sz="2200" dirty="0">
                <a:solidFill>
                  <a:schemeClr val="tx1"/>
                </a:solidFill>
              </a:rPr>
              <a:t> </a:t>
            </a:r>
            <a:r>
              <a:rPr lang="en-US" sz="2200" i="1" dirty="0">
                <a:solidFill>
                  <a:schemeClr val="tx1"/>
                </a:solidFill>
              </a:rPr>
              <a:t>N-</a:t>
            </a:r>
            <a:r>
              <a:rPr lang="en-US" sz="2200" dirty="0">
                <a:solidFill>
                  <a:schemeClr val="tx1"/>
                </a:solidFill>
              </a:rPr>
              <a:t>acetylglucosamine, </a:t>
            </a:r>
            <a:r>
              <a:rPr lang="en-US" sz="2200" i="1" dirty="0">
                <a:solidFill>
                  <a:schemeClr val="tx1"/>
                </a:solidFill>
              </a:rPr>
              <a:t>N</a:t>
            </a:r>
            <a:r>
              <a:rPr lang="en-US" sz="2200" dirty="0">
                <a:solidFill>
                  <a:schemeClr val="tx1"/>
                </a:solidFill>
              </a:rPr>
              <a:t>-acetylmuramic acid, lipopolysaccharide)</a:t>
            </a:r>
          </a:p>
          <a:p>
            <a:pPr lvl="2"/>
            <a:r>
              <a:rPr lang="en-US" sz="2200" dirty="0">
                <a:solidFill>
                  <a:schemeClr val="tx1"/>
                </a:solidFill>
              </a:rPr>
              <a:t>adenosine</a:t>
            </a:r>
            <a:r>
              <a:rPr lang="en-US" sz="2200" i="1" dirty="0">
                <a:solidFill>
                  <a:schemeClr val="tx1"/>
                </a:solidFill>
              </a:rPr>
              <a:t> </a:t>
            </a:r>
            <a:r>
              <a:rPr lang="en-US" sz="2200" dirty="0">
                <a:solidFill>
                  <a:schemeClr val="tx1"/>
                </a:solidFill>
              </a:rPr>
              <a:t>diphosphoglucose</a:t>
            </a:r>
            <a:r>
              <a:rPr lang="en-US" sz="2200" i="1" dirty="0">
                <a:solidFill>
                  <a:schemeClr val="tx1"/>
                </a:solidFill>
              </a:rPr>
              <a:t> (</a:t>
            </a:r>
            <a:r>
              <a:rPr lang="en-US" sz="2200" b="1" dirty="0">
                <a:solidFill>
                  <a:schemeClr val="tx1"/>
                </a:solidFill>
              </a:rPr>
              <a:t>A</a:t>
            </a:r>
            <a:r>
              <a:rPr lang="en-US" sz="100" b="1" dirty="0">
                <a:solidFill>
                  <a:schemeClr val="tx1"/>
                </a:solidFill>
              </a:rPr>
              <a:t> </a:t>
            </a:r>
            <a:r>
              <a:rPr lang="en-US" sz="2200" b="1" dirty="0">
                <a:solidFill>
                  <a:schemeClr val="tx1"/>
                </a:solidFill>
              </a:rPr>
              <a:t>D</a:t>
            </a:r>
            <a:r>
              <a:rPr lang="en-US" sz="100" b="1" dirty="0">
                <a:solidFill>
                  <a:schemeClr val="tx1"/>
                </a:solidFill>
              </a:rPr>
              <a:t> </a:t>
            </a:r>
            <a:r>
              <a:rPr lang="en-US" sz="2200" b="1" dirty="0">
                <a:solidFill>
                  <a:schemeClr val="tx1"/>
                </a:solidFill>
              </a:rPr>
              <a:t>P</a:t>
            </a:r>
            <a:r>
              <a:rPr lang="en-US" sz="100" b="1" dirty="0">
                <a:solidFill>
                  <a:schemeClr val="tx1"/>
                </a:solidFill>
              </a:rPr>
              <a:t> </a:t>
            </a:r>
            <a:r>
              <a:rPr lang="en-US" sz="2200" b="1" dirty="0">
                <a:solidFill>
                  <a:schemeClr val="tx1"/>
                </a:solidFill>
              </a:rPr>
              <a:t>G</a:t>
            </a:r>
            <a:r>
              <a:rPr lang="en-US" sz="2200" i="1" dirty="0">
                <a:solidFill>
                  <a:schemeClr val="tx1"/>
                </a:solidFill>
              </a:rPr>
              <a:t>)</a:t>
            </a:r>
            <a:endParaRPr lang="en-US" sz="2200" dirty="0">
              <a:solidFill>
                <a:schemeClr val="tx1"/>
              </a:solidFill>
            </a:endParaRPr>
          </a:p>
          <a:p>
            <a:pPr lvl="2"/>
            <a:r>
              <a:rPr lang="en-US" sz="2200" dirty="0">
                <a:solidFill>
                  <a:schemeClr val="tx1"/>
                </a:solidFill>
              </a:rPr>
              <a:t>add activated glucose to polymer fragment</a:t>
            </a:r>
          </a:p>
          <a:p>
            <a:pPr lvl="1"/>
            <a:r>
              <a:rPr lang="en-US" sz="2200" b="1" dirty="0">
                <a:solidFill>
                  <a:schemeClr val="tx1"/>
                </a:solidFill>
              </a:rPr>
              <a:t>Gluconeogenesis</a:t>
            </a:r>
            <a:r>
              <a:rPr lang="en-US" sz="2200" dirty="0">
                <a:solidFill>
                  <a:schemeClr val="tx1"/>
                </a:solidFill>
              </a:rPr>
              <a:t>: synthesis of glucose from phosphoenolpyruvate (Figure 3.30b)</a:t>
            </a:r>
          </a:p>
        </p:txBody>
      </p:sp>
    </p:spTree>
    <p:extLst>
      <p:ext uri="{BB962C8B-B14F-4D97-AF65-F5344CB8AC3E}">
        <p14:creationId xmlns:p14="http://schemas.microsoft.com/office/powerpoint/2010/main" val="41494140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solidFill>
                  <a:schemeClr val="tx2"/>
                </a:solidFill>
              </a:rPr>
              <a:t>Figure 3.30 Sugar Metabolism</a:t>
            </a:r>
          </a:p>
        </p:txBody>
      </p:sp>
      <p:pic>
        <p:nvPicPr>
          <p:cNvPr id="4" name="Picture 3" descr="Sugar metabolism.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4020"/>
          <a:stretch/>
        </p:blipFill>
        <p:spPr>
          <a:xfrm>
            <a:off x="456338" y="1999615"/>
            <a:ext cx="8265830" cy="2743835"/>
          </a:xfrm>
          <a:prstGeom prst="rect">
            <a:avLst/>
          </a:prstGeom>
        </p:spPr>
      </p:pic>
    </p:spTree>
    <p:extLst>
      <p:ext uri="{BB962C8B-B14F-4D97-AF65-F5344CB8AC3E}">
        <p14:creationId xmlns:p14="http://schemas.microsoft.com/office/powerpoint/2010/main" val="34461695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05800" cy="1097279"/>
          </a:xfrm>
        </p:spPr>
        <p:txBody>
          <a:bodyPr/>
          <a:lstStyle/>
          <a:p>
            <a:r>
              <a:rPr lang="en-US" dirty="0">
                <a:solidFill>
                  <a:schemeClr val="tx2"/>
                </a:solidFill>
              </a:rPr>
              <a:t>3.13 Sugars and Polysaccharides </a:t>
            </a:r>
            <a:r>
              <a:rPr lang="en-US" sz="2000" b="0" dirty="0">
                <a:solidFill>
                  <a:schemeClr val="tx2"/>
                </a:solidFill>
              </a:rPr>
              <a:t>(2 of 3)</a:t>
            </a:r>
            <a:endParaRPr lang="en-IN" dirty="0">
              <a:solidFill>
                <a:schemeClr val="tx2"/>
              </a:solidFill>
            </a:endParaRPr>
          </a:p>
        </p:txBody>
      </p:sp>
      <p:sp>
        <p:nvSpPr>
          <p:cNvPr id="3" name="Content Placeholder 2"/>
          <p:cNvSpPr>
            <a:spLocks noGrp="1"/>
          </p:cNvSpPr>
          <p:nvPr>
            <p:ph sz="quarter" idx="13"/>
          </p:nvPr>
        </p:nvSpPr>
        <p:spPr>
          <a:xfrm>
            <a:off x="457200" y="1556326"/>
            <a:ext cx="8305800" cy="4434275"/>
          </a:xfrm>
        </p:spPr>
        <p:txBody>
          <a:bodyPr/>
          <a:lstStyle/>
          <a:p>
            <a:pPr lvl="0"/>
            <a:r>
              <a:rPr lang="en-US" dirty="0">
                <a:solidFill>
                  <a:schemeClr val="tx1"/>
                </a:solidFill>
              </a:rPr>
              <a:t>Pentose Metabolism and the Pentose Phosphate Pathway</a:t>
            </a:r>
          </a:p>
          <a:p>
            <a:pPr lvl="1"/>
            <a:r>
              <a:rPr lang="en-US" dirty="0">
                <a:solidFill>
                  <a:schemeClr val="tx1"/>
                </a:solidFill>
              </a:rPr>
              <a:t>Pentoses (C</a:t>
            </a:r>
            <a:r>
              <a:rPr lang="en-US" baseline="-25000" dirty="0">
                <a:solidFill>
                  <a:schemeClr val="tx1"/>
                </a:solidFill>
              </a:rPr>
              <a:t>5</a:t>
            </a:r>
            <a:r>
              <a:rPr lang="en-US" dirty="0">
                <a:solidFill>
                  <a:schemeClr val="tx1"/>
                </a:solidFill>
              </a:rPr>
              <a:t> sugars)</a:t>
            </a:r>
          </a:p>
          <a:p>
            <a:pPr lvl="2"/>
            <a:r>
              <a:rPr lang="en-US" dirty="0">
                <a:solidFill>
                  <a:schemeClr val="tx1"/>
                </a:solidFill>
              </a:rPr>
              <a:t>formed by the removal of one carbon atom from a hexose (Figure 3.30c)</a:t>
            </a:r>
          </a:p>
          <a:p>
            <a:pPr lvl="2"/>
            <a:r>
              <a:rPr lang="en-US" dirty="0">
                <a:solidFill>
                  <a:schemeClr val="tx1"/>
                </a:solidFill>
              </a:rPr>
              <a:t>required for the synthesis of nucleic acids (</a:t>
            </a:r>
            <a:r>
              <a:rPr lang="en-US" b="1" dirty="0">
                <a:solidFill>
                  <a:schemeClr val="tx1"/>
                </a:solidFill>
              </a:rPr>
              <a:t>e.g.,</a:t>
            </a:r>
            <a:r>
              <a:rPr lang="en-US" i="1" dirty="0">
                <a:solidFill>
                  <a:schemeClr val="tx1"/>
                </a:solidFill>
              </a:rPr>
              <a:t> </a:t>
            </a:r>
            <a:r>
              <a:rPr lang="en-US" dirty="0">
                <a:solidFill>
                  <a:schemeClr val="tx1"/>
                </a:solidFill>
              </a:rPr>
              <a:t>ribonucleotide reductase converts ribo- to deoxyribonucleotides)</a:t>
            </a:r>
          </a:p>
        </p:txBody>
      </p:sp>
    </p:spTree>
    <p:extLst>
      <p:ext uri="{BB962C8B-B14F-4D97-AF65-F5344CB8AC3E}">
        <p14:creationId xmlns:p14="http://schemas.microsoft.com/office/powerpoint/2010/main" val="36924903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05800" cy="1097279"/>
          </a:xfrm>
        </p:spPr>
        <p:txBody>
          <a:bodyPr/>
          <a:lstStyle/>
          <a:p>
            <a:r>
              <a:rPr lang="en-US" dirty="0">
                <a:solidFill>
                  <a:schemeClr val="tx2"/>
                </a:solidFill>
              </a:rPr>
              <a:t>3.13 Sugars and Polysaccharides </a:t>
            </a:r>
            <a:r>
              <a:rPr lang="en-US" sz="2000" b="0" dirty="0">
                <a:solidFill>
                  <a:schemeClr val="tx2"/>
                </a:solidFill>
              </a:rPr>
              <a:t>(3 of 3)</a:t>
            </a:r>
            <a:endParaRPr lang="en-IN" dirty="0">
              <a:solidFill>
                <a:schemeClr val="tx2"/>
              </a:solidFill>
            </a:endParaRPr>
          </a:p>
        </p:txBody>
      </p:sp>
      <p:sp>
        <p:nvSpPr>
          <p:cNvPr id="3" name="Content Placeholder 2"/>
          <p:cNvSpPr>
            <a:spLocks noGrp="1"/>
          </p:cNvSpPr>
          <p:nvPr>
            <p:ph sz="quarter" idx="13"/>
          </p:nvPr>
        </p:nvSpPr>
        <p:spPr>
          <a:xfrm>
            <a:off x="457200" y="1556326"/>
            <a:ext cx="8305800" cy="4434275"/>
          </a:xfrm>
        </p:spPr>
        <p:txBody>
          <a:bodyPr/>
          <a:lstStyle/>
          <a:p>
            <a:pPr lvl="0"/>
            <a:r>
              <a:rPr lang="en-US" dirty="0">
                <a:solidFill>
                  <a:schemeClr val="tx1"/>
                </a:solidFill>
              </a:rPr>
              <a:t>Pentose Metabolism and the Pentose Phosphate Pathway</a:t>
            </a:r>
          </a:p>
          <a:p>
            <a:pPr lvl="1"/>
            <a:r>
              <a:rPr lang="en-US" dirty="0">
                <a:solidFill>
                  <a:schemeClr val="tx1"/>
                </a:solidFill>
              </a:rPr>
              <a:t>Major pathway for pentose production is the </a:t>
            </a:r>
            <a:r>
              <a:rPr lang="en-US" b="1" dirty="0">
                <a:solidFill>
                  <a:schemeClr val="tx1"/>
                </a:solidFill>
              </a:rPr>
              <a:t>pentose phosphate pathway</a:t>
            </a:r>
            <a:r>
              <a:rPr lang="en-US" dirty="0">
                <a:solidFill>
                  <a:schemeClr val="tx1"/>
                </a:solidFill>
              </a:rPr>
              <a:t> (Figure 3.31)</a:t>
            </a:r>
          </a:p>
          <a:p>
            <a:pPr lvl="2"/>
            <a:r>
              <a:rPr lang="en-US" dirty="0">
                <a:solidFill>
                  <a:schemeClr val="tx1"/>
                </a:solidFill>
              </a:rPr>
              <a:t>glucose oxidized to C</a:t>
            </a:r>
            <a:r>
              <a:rPr lang="en-US" sz="100" dirty="0">
                <a:solidFill>
                  <a:schemeClr val="tx1"/>
                </a:solidFill>
              </a:rPr>
              <a:t> </a:t>
            </a:r>
            <a:r>
              <a:rPr lang="en-US" dirty="0">
                <a:solidFill>
                  <a:schemeClr val="tx1"/>
                </a:solidFill>
              </a:rPr>
              <a:t>O</a:t>
            </a:r>
            <a:r>
              <a:rPr lang="en-US" baseline="-25000" dirty="0">
                <a:solidFill>
                  <a:schemeClr val="tx1"/>
                </a:solidFill>
              </a:rPr>
              <a:t>2</a:t>
            </a:r>
            <a:r>
              <a:rPr lang="en-US" dirty="0">
                <a:solidFill>
                  <a:schemeClr val="tx1"/>
                </a:solidFill>
              </a:rPr>
              <a:t>,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P</a:t>
            </a:r>
            <a:r>
              <a:rPr lang="en-US" sz="100" dirty="0">
                <a:solidFill>
                  <a:schemeClr val="tx1"/>
                </a:solidFill>
              </a:rPr>
              <a:t> </a:t>
            </a:r>
            <a:r>
              <a:rPr lang="en-US" dirty="0">
                <a:solidFill>
                  <a:schemeClr val="tx1"/>
                </a:solidFill>
              </a:rPr>
              <a:t>H, ribulose-5-phosphate (which leads to several derivatives)</a:t>
            </a:r>
          </a:p>
          <a:p>
            <a:pPr lvl="2"/>
            <a:r>
              <a:rPr lang="en-US" dirty="0">
                <a:solidFill>
                  <a:schemeClr val="tx1"/>
                </a:solidFill>
              </a:rPr>
              <a:t>pentoses can be catabolized through this pathway</a:t>
            </a:r>
          </a:p>
          <a:p>
            <a:pPr lvl="2"/>
            <a:r>
              <a:rPr lang="en-US" dirty="0">
                <a:solidFill>
                  <a:schemeClr val="tx1"/>
                </a:solidFill>
              </a:rPr>
              <a:t>produces several 4-7 carbon-sugars</a:t>
            </a:r>
          </a:p>
          <a:p>
            <a:pPr lvl="2"/>
            <a:r>
              <a:rPr lang="en-US" dirty="0">
                <a:solidFill>
                  <a:schemeClr val="tx1"/>
                </a:solidFill>
              </a:rPr>
              <a:t>generates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P</a:t>
            </a:r>
            <a:r>
              <a:rPr lang="en-US" sz="100" dirty="0">
                <a:solidFill>
                  <a:schemeClr val="tx1"/>
                </a:solidFill>
              </a:rPr>
              <a:t> </a:t>
            </a:r>
            <a:r>
              <a:rPr lang="en-US" dirty="0">
                <a:solidFill>
                  <a:schemeClr val="tx1"/>
                </a:solidFill>
              </a:rPr>
              <a:t>H for deoxyribonucleotide and fatty acid biosynthesis</a:t>
            </a:r>
          </a:p>
        </p:txBody>
      </p:sp>
    </p:spTree>
    <p:extLst>
      <p:ext uri="{BB962C8B-B14F-4D97-AF65-F5344CB8AC3E}">
        <p14:creationId xmlns:p14="http://schemas.microsoft.com/office/powerpoint/2010/main" val="15603242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3400" dirty="0">
                <a:solidFill>
                  <a:schemeClr val="tx2"/>
                </a:solidFill>
              </a:rPr>
              <a:t>Figure 3.31 Pentose Phosphate Pathway</a:t>
            </a:r>
          </a:p>
        </p:txBody>
      </p:sp>
      <p:pic>
        <p:nvPicPr>
          <p:cNvPr id="4" name="Picture 3" descr="Two diagrams of the pentose phosphate pathway.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2022"/>
          <a:stretch/>
        </p:blipFill>
        <p:spPr>
          <a:xfrm>
            <a:off x="1949974" y="1580205"/>
            <a:ext cx="5244052" cy="4786102"/>
          </a:xfrm>
          <a:prstGeom prst="rect">
            <a:avLst/>
          </a:prstGeom>
        </p:spPr>
      </p:pic>
    </p:spTree>
    <p:extLst>
      <p:ext uri="{BB962C8B-B14F-4D97-AF65-F5344CB8AC3E}">
        <p14:creationId xmlns:p14="http://schemas.microsoft.com/office/powerpoint/2010/main" val="30713402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a:lstStyle/>
          <a:p>
            <a:r>
              <a:rPr lang="en-US" sz="3400" dirty="0">
                <a:solidFill>
                  <a:schemeClr val="tx2"/>
                </a:solidFill>
              </a:rPr>
              <a:t>3.14 Amino Acids and Nucleotides </a:t>
            </a:r>
            <a:r>
              <a:rPr lang="en-US" sz="2000" b="0" dirty="0">
                <a:solidFill>
                  <a:schemeClr val="tx2"/>
                </a:solidFill>
              </a:rPr>
              <a:t>(1 of 3)</a:t>
            </a:r>
            <a:endParaRPr lang="en-IN" b="0" dirty="0">
              <a:solidFill>
                <a:schemeClr val="tx2"/>
              </a:solidFill>
            </a:endParaRPr>
          </a:p>
        </p:txBody>
      </p:sp>
      <p:sp>
        <p:nvSpPr>
          <p:cNvPr id="3" name="Content Placeholder 2"/>
          <p:cNvSpPr>
            <a:spLocks noGrp="1"/>
          </p:cNvSpPr>
          <p:nvPr>
            <p:ph sz="quarter" idx="13"/>
          </p:nvPr>
        </p:nvSpPr>
        <p:spPr>
          <a:xfrm>
            <a:off x="457200" y="1556326"/>
            <a:ext cx="8077200" cy="4434275"/>
          </a:xfrm>
        </p:spPr>
        <p:txBody>
          <a:bodyPr/>
          <a:lstStyle/>
          <a:p>
            <a:pPr lvl="0"/>
            <a:r>
              <a:rPr lang="en-US" dirty="0">
                <a:solidFill>
                  <a:schemeClr val="tx1"/>
                </a:solidFill>
              </a:rPr>
              <a:t>Amino acid and nucleotide biosynthesis typically use long, multistep pathways.</a:t>
            </a:r>
          </a:p>
          <a:p>
            <a:pPr lvl="0"/>
            <a:r>
              <a:rPr lang="en-US" dirty="0">
                <a:solidFill>
                  <a:schemeClr val="tx1"/>
                </a:solidFill>
              </a:rPr>
              <a:t>Monomers of Proteins: Amino Acids</a:t>
            </a:r>
          </a:p>
          <a:p>
            <a:pPr lvl="1"/>
            <a:r>
              <a:rPr lang="en-US" dirty="0">
                <a:solidFill>
                  <a:schemeClr val="tx1"/>
                </a:solidFill>
              </a:rPr>
              <a:t>If amino acids are not obtained from environment, synthesized from glucose or other carbon sources</a:t>
            </a:r>
          </a:p>
          <a:p>
            <a:pPr lvl="1"/>
            <a:r>
              <a:rPr lang="en-US" dirty="0">
                <a:solidFill>
                  <a:schemeClr val="tx1"/>
                </a:solidFill>
              </a:rPr>
              <a:t>Grouped into structural </a:t>
            </a:r>
            <a:r>
              <a:rPr lang="en-US" b="1" dirty="0">
                <a:solidFill>
                  <a:schemeClr val="tx1"/>
                </a:solidFill>
              </a:rPr>
              <a:t>families</a:t>
            </a:r>
            <a:r>
              <a:rPr lang="en-US" dirty="0">
                <a:solidFill>
                  <a:schemeClr val="tx1"/>
                </a:solidFill>
              </a:rPr>
              <a:t> based on shared biosynthetic steps</a:t>
            </a:r>
          </a:p>
          <a:p>
            <a:pPr lvl="1"/>
            <a:r>
              <a:rPr lang="en-US" dirty="0">
                <a:solidFill>
                  <a:schemeClr val="tx1"/>
                </a:solidFill>
              </a:rPr>
              <a:t>Carbon skeletons come from intermediates of glycolysis or citric acid cycle (Figure 3.32)</a:t>
            </a:r>
          </a:p>
        </p:txBody>
      </p:sp>
    </p:spTree>
    <p:extLst>
      <p:ext uri="{BB962C8B-B14F-4D97-AF65-F5344CB8AC3E}">
        <p14:creationId xmlns:p14="http://schemas.microsoft.com/office/powerpoint/2010/main" val="9590257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solidFill>
                  <a:schemeClr val="tx2"/>
                </a:solidFill>
              </a:rPr>
              <a:t>Figure 3.32 Amino Acid Families</a:t>
            </a:r>
          </a:p>
        </p:txBody>
      </p:sp>
      <p:pic>
        <p:nvPicPr>
          <p:cNvPr id="4" name="Picture 3" descr="Amino acid families where precursors are made by glycolysis and the citric acid cycle.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5317"/>
          <a:stretch/>
        </p:blipFill>
        <p:spPr>
          <a:xfrm>
            <a:off x="439085" y="2068326"/>
            <a:ext cx="8265830" cy="2179824"/>
          </a:xfrm>
          <a:prstGeom prst="rect">
            <a:avLst/>
          </a:prstGeom>
        </p:spPr>
      </p:pic>
    </p:spTree>
    <p:extLst>
      <p:ext uri="{BB962C8B-B14F-4D97-AF65-F5344CB8AC3E}">
        <p14:creationId xmlns:p14="http://schemas.microsoft.com/office/powerpoint/2010/main" val="87030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55688" cy="1097279"/>
          </a:xfrm>
        </p:spPr>
        <p:txBody>
          <a:bodyPr/>
          <a:lstStyle/>
          <a:p>
            <a:r>
              <a:rPr lang="en-US" sz="3200" dirty="0">
                <a:solidFill>
                  <a:schemeClr val="tx2"/>
                </a:solidFill>
              </a:rPr>
              <a:t>3.1 Defining the Requirements for Life </a:t>
            </a:r>
            <a:r>
              <a:rPr lang="en-US" sz="2000" b="0" dirty="0">
                <a:solidFill>
                  <a:schemeClr val="tx2"/>
                </a:solidFill>
              </a:rPr>
              <a:t>(7 of 9)</a:t>
            </a:r>
            <a:endParaRPr lang="en-IN" sz="2000" b="0" dirty="0">
              <a:solidFill>
                <a:schemeClr val="tx2"/>
              </a:solidFill>
            </a:endParaRPr>
          </a:p>
        </p:txBody>
      </p:sp>
      <p:sp>
        <p:nvSpPr>
          <p:cNvPr id="3" name="Content Placeholder 2"/>
          <p:cNvSpPr>
            <a:spLocks noGrp="1"/>
          </p:cNvSpPr>
          <p:nvPr>
            <p:ph sz="quarter" idx="13"/>
          </p:nvPr>
        </p:nvSpPr>
        <p:spPr/>
        <p:txBody>
          <a:bodyPr/>
          <a:lstStyle/>
          <a:p>
            <a:pPr lvl="0"/>
            <a:r>
              <a:rPr lang="en-US" dirty="0">
                <a:solidFill>
                  <a:schemeClr val="tx1"/>
                </a:solidFill>
              </a:rPr>
              <a:t>Reducing Power</a:t>
            </a:r>
          </a:p>
          <a:p>
            <a:pPr lvl="1"/>
            <a:r>
              <a:rPr lang="en-US" dirty="0">
                <a:solidFill>
                  <a:schemeClr val="tx1"/>
                </a:solidFill>
              </a:rPr>
              <a:t>Also required by anabolic reactions</a:t>
            </a:r>
          </a:p>
          <a:p>
            <a:pPr lvl="2"/>
            <a:r>
              <a:rPr lang="en-US" dirty="0">
                <a:solidFill>
                  <a:schemeClr val="tx1"/>
                </a:solidFill>
              </a:rPr>
              <a:t>Biosynthesis requires free energy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and reducing power (electron carriers)</a:t>
            </a:r>
          </a:p>
        </p:txBody>
      </p:sp>
    </p:spTree>
    <p:extLst>
      <p:ext uri="{BB962C8B-B14F-4D97-AF65-F5344CB8AC3E}">
        <p14:creationId xmlns:p14="http://schemas.microsoft.com/office/powerpoint/2010/main" val="31126839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a:lstStyle/>
          <a:p>
            <a:r>
              <a:rPr lang="en-US" sz="3400" dirty="0">
                <a:solidFill>
                  <a:schemeClr val="tx2"/>
                </a:solidFill>
              </a:rPr>
              <a:t>3.14 Amino Acids and Nucleotides </a:t>
            </a:r>
            <a:r>
              <a:rPr lang="en-US" sz="2000" b="0" dirty="0">
                <a:solidFill>
                  <a:schemeClr val="tx2"/>
                </a:solidFill>
              </a:rPr>
              <a:t>(2 of 3)</a:t>
            </a:r>
            <a:endParaRPr lang="en-IN" b="0" dirty="0">
              <a:solidFill>
                <a:schemeClr val="tx2"/>
              </a:solidFill>
            </a:endParaRPr>
          </a:p>
        </p:txBody>
      </p:sp>
      <p:sp>
        <p:nvSpPr>
          <p:cNvPr id="3" name="Content Placeholder 2"/>
          <p:cNvSpPr>
            <a:spLocks noGrp="1"/>
          </p:cNvSpPr>
          <p:nvPr>
            <p:ph sz="quarter" idx="13"/>
          </p:nvPr>
        </p:nvSpPr>
        <p:spPr>
          <a:xfrm>
            <a:off x="457200" y="1556326"/>
            <a:ext cx="8077200" cy="4434275"/>
          </a:xfrm>
        </p:spPr>
        <p:txBody>
          <a:bodyPr/>
          <a:lstStyle/>
          <a:p>
            <a:pPr lvl="0"/>
            <a:r>
              <a:rPr lang="en-US" dirty="0">
                <a:solidFill>
                  <a:schemeClr val="tx1"/>
                </a:solidFill>
              </a:rPr>
              <a:t>Monomers of Proteins: Amino Acids</a:t>
            </a:r>
          </a:p>
          <a:p>
            <a:pPr lvl="1"/>
            <a:r>
              <a:rPr lang="en-US" dirty="0">
                <a:solidFill>
                  <a:schemeClr val="tx1"/>
                </a:solidFill>
              </a:rPr>
              <a:t>Amino group (−N</a:t>
            </a:r>
            <a:r>
              <a:rPr lang="en-US" sz="100" dirty="0">
                <a:solidFill>
                  <a:schemeClr val="tx1"/>
                </a:solidFill>
              </a:rPr>
              <a:t> </a:t>
            </a:r>
            <a:r>
              <a:rPr lang="en-US" dirty="0">
                <a:solidFill>
                  <a:schemeClr val="tx1"/>
                </a:solidFill>
              </a:rPr>
              <a:t>H</a:t>
            </a:r>
            <a:r>
              <a:rPr lang="en-US" baseline="-25000" dirty="0">
                <a:solidFill>
                  <a:schemeClr val="tx1"/>
                </a:solidFill>
              </a:rPr>
              <a:t>2</a:t>
            </a:r>
            <a:r>
              <a:rPr lang="en-US" dirty="0">
                <a:solidFill>
                  <a:schemeClr val="tx1"/>
                </a:solidFill>
              </a:rPr>
              <a:t>) typically from inorganic nitrogen source (</a:t>
            </a:r>
            <a:r>
              <a:rPr lang="en-US" b="1" dirty="0">
                <a:solidFill>
                  <a:schemeClr val="tx1"/>
                </a:solidFill>
              </a:rPr>
              <a:t>e.g.,</a:t>
            </a:r>
            <a:r>
              <a:rPr lang="en-US" dirty="0">
                <a:solidFill>
                  <a:schemeClr val="tx1"/>
                </a:solidFill>
              </a:rPr>
              <a:t> ammonia, N</a:t>
            </a:r>
            <a:r>
              <a:rPr lang="en-US" sz="100" dirty="0">
                <a:solidFill>
                  <a:schemeClr val="tx1"/>
                </a:solidFill>
              </a:rPr>
              <a:t> </a:t>
            </a:r>
            <a:r>
              <a:rPr lang="en-US" dirty="0">
                <a:solidFill>
                  <a:schemeClr val="tx1"/>
                </a:solidFill>
              </a:rPr>
              <a:t>H</a:t>
            </a:r>
            <a:r>
              <a:rPr lang="en-US" baseline="-25000" dirty="0">
                <a:solidFill>
                  <a:schemeClr val="tx1"/>
                </a:solidFill>
              </a:rPr>
              <a:t>3</a:t>
            </a:r>
            <a:r>
              <a:rPr lang="en-US" dirty="0">
                <a:solidFill>
                  <a:schemeClr val="tx1"/>
                </a:solidFill>
              </a:rPr>
              <a:t>)</a:t>
            </a:r>
          </a:p>
          <a:p>
            <a:pPr lvl="1"/>
            <a:r>
              <a:rPr lang="en-US" dirty="0">
                <a:solidFill>
                  <a:schemeClr val="tx1"/>
                </a:solidFill>
              </a:rPr>
              <a:t>Ammonia is incorporated by glutamine dehydrogenase or glutamine synthetase in biosynthesis of glutamate or glutamine (Figure 3.33)</a:t>
            </a:r>
          </a:p>
          <a:p>
            <a:pPr lvl="1"/>
            <a:r>
              <a:rPr lang="en-US" dirty="0">
                <a:solidFill>
                  <a:schemeClr val="tx1"/>
                </a:solidFill>
              </a:rPr>
              <a:t>Amino group from glutamate or glutamine can be transferred by transaminase/aminotransferase shuttles</a:t>
            </a:r>
          </a:p>
        </p:txBody>
      </p:sp>
    </p:spTree>
    <p:extLst>
      <p:ext uri="{BB962C8B-B14F-4D97-AF65-F5344CB8AC3E}">
        <p14:creationId xmlns:p14="http://schemas.microsoft.com/office/powerpoint/2010/main" val="18695722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34300" cy="1097279"/>
          </a:xfrm>
        </p:spPr>
        <p:txBody>
          <a:bodyPr/>
          <a:lstStyle/>
          <a:p>
            <a:r>
              <a:rPr lang="en-IN" sz="3400" dirty="0">
                <a:solidFill>
                  <a:schemeClr val="tx2"/>
                </a:solidFill>
              </a:rPr>
              <a:t>Figure 3.33 Ammonia Incorporation in Bacteria</a:t>
            </a:r>
          </a:p>
        </p:txBody>
      </p:sp>
      <p:pic>
        <p:nvPicPr>
          <p:cNvPr id="4" name="Picture 3" descr="Ammonia incorporation in bacteria.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2801"/>
          <a:stretch/>
        </p:blipFill>
        <p:spPr>
          <a:xfrm>
            <a:off x="662248" y="1575608"/>
            <a:ext cx="7819505" cy="4158442"/>
          </a:xfrm>
          <a:prstGeom prst="rect">
            <a:avLst/>
          </a:prstGeom>
        </p:spPr>
      </p:pic>
    </p:spTree>
    <p:extLst>
      <p:ext uri="{BB962C8B-B14F-4D97-AF65-F5344CB8AC3E}">
        <p14:creationId xmlns:p14="http://schemas.microsoft.com/office/powerpoint/2010/main" val="22153812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a:lstStyle/>
          <a:p>
            <a:r>
              <a:rPr lang="en-US" sz="3400" dirty="0">
                <a:solidFill>
                  <a:schemeClr val="tx2"/>
                </a:solidFill>
              </a:rPr>
              <a:t>3.14 Amino Acids and Nucleotides </a:t>
            </a:r>
            <a:r>
              <a:rPr lang="en-US" sz="2000" b="0" dirty="0">
                <a:solidFill>
                  <a:schemeClr val="tx2"/>
                </a:solidFill>
              </a:rPr>
              <a:t>(3 of 3)</a:t>
            </a:r>
            <a:endParaRPr lang="en-IN" b="0" dirty="0">
              <a:solidFill>
                <a:schemeClr val="tx2"/>
              </a:solidFill>
            </a:endParaRPr>
          </a:p>
        </p:txBody>
      </p:sp>
      <p:sp>
        <p:nvSpPr>
          <p:cNvPr id="3" name="Content Placeholder 2"/>
          <p:cNvSpPr>
            <a:spLocks noGrp="1"/>
          </p:cNvSpPr>
          <p:nvPr>
            <p:ph sz="quarter" idx="13"/>
          </p:nvPr>
        </p:nvSpPr>
        <p:spPr>
          <a:xfrm>
            <a:off x="457200" y="1556326"/>
            <a:ext cx="7975600" cy="4434275"/>
          </a:xfrm>
        </p:spPr>
        <p:txBody>
          <a:bodyPr/>
          <a:lstStyle/>
          <a:p>
            <a:pPr lvl="0"/>
            <a:r>
              <a:rPr lang="en-US" dirty="0">
                <a:solidFill>
                  <a:schemeClr val="tx1"/>
                </a:solidFill>
              </a:rPr>
              <a:t>Monomers of Nucleic Acids: Nucleotides</a:t>
            </a:r>
          </a:p>
          <a:p>
            <a:pPr lvl="1"/>
            <a:r>
              <a:rPr lang="en-US" dirty="0">
                <a:solidFill>
                  <a:schemeClr val="tx1"/>
                </a:solidFill>
              </a:rPr>
              <a:t>Purine and pyrimidine biosynthesis is complex (Figure 3.34)</a:t>
            </a:r>
          </a:p>
          <a:p>
            <a:pPr lvl="2"/>
            <a:r>
              <a:rPr lang="en-US" dirty="0">
                <a:solidFill>
                  <a:schemeClr val="tx1"/>
                </a:solidFill>
              </a:rPr>
              <a:t>Constructed from multiple carbon and nitrogen sources</a:t>
            </a:r>
          </a:p>
          <a:p>
            <a:pPr lvl="2"/>
            <a:r>
              <a:rPr lang="en-US" dirty="0">
                <a:solidFill>
                  <a:schemeClr val="tx1"/>
                </a:solidFill>
              </a:rPr>
              <a:t>Purines: Inosinic acid skeleton is precursor to adenine and guanine</a:t>
            </a:r>
          </a:p>
          <a:p>
            <a:pPr lvl="2"/>
            <a:r>
              <a:rPr lang="en-US" dirty="0">
                <a:solidFill>
                  <a:schemeClr val="tx1"/>
                </a:solidFill>
              </a:rPr>
              <a:t>Pyrimidines: Uridylate skeleton is precursor to thymine, cytosine, and uracil</a:t>
            </a:r>
          </a:p>
        </p:txBody>
      </p:sp>
    </p:spTree>
    <p:extLst>
      <p:ext uri="{BB962C8B-B14F-4D97-AF65-F5344CB8AC3E}">
        <p14:creationId xmlns:p14="http://schemas.microsoft.com/office/powerpoint/2010/main" val="35420273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058150" cy="1097279"/>
          </a:xfrm>
        </p:spPr>
        <p:txBody>
          <a:bodyPr/>
          <a:lstStyle/>
          <a:p>
            <a:r>
              <a:rPr lang="en-US" sz="3400" dirty="0">
                <a:solidFill>
                  <a:schemeClr val="tx2"/>
                </a:solidFill>
              </a:rPr>
              <a:t>Figure 3.34 Biosynthesis of Purines and Pyrimidines</a:t>
            </a:r>
            <a:endParaRPr lang="en-IN" sz="3400" dirty="0">
              <a:solidFill>
                <a:schemeClr val="tx2"/>
              </a:solidFill>
            </a:endParaRPr>
          </a:p>
        </p:txBody>
      </p:sp>
      <p:pic>
        <p:nvPicPr>
          <p:cNvPr id="4" name="Picture 3" descr="Biosynthesis of purines and pyrimidines.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1853"/>
          <a:stretch/>
        </p:blipFill>
        <p:spPr>
          <a:xfrm>
            <a:off x="2327115" y="1568331"/>
            <a:ext cx="4489770" cy="4794369"/>
          </a:xfrm>
          <a:prstGeom prst="rect">
            <a:avLst/>
          </a:prstGeom>
        </p:spPr>
      </p:pic>
    </p:spTree>
    <p:extLst>
      <p:ext uri="{BB962C8B-B14F-4D97-AF65-F5344CB8AC3E}">
        <p14:creationId xmlns:p14="http://schemas.microsoft.com/office/powerpoint/2010/main" val="12233113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3.15 Fatty Acids and Lipids </a:t>
            </a:r>
            <a:r>
              <a:rPr lang="en-US" sz="2000" b="0" dirty="0">
                <a:solidFill>
                  <a:schemeClr val="tx2"/>
                </a:solidFill>
              </a:rPr>
              <a:t>(1 of 4)</a:t>
            </a:r>
            <a:endParaRPr lang="en-IN" b="0" dirty="0">
              <a:solidFill>
                <a:schemeClr val="tx2"/>
              </a:solidFill>
            </a:endParaRPr>
          </a:p>
        </p:txBody>
      </p:sp>
      <p:sp>
        <p:nvSpPr>
          <p:cNvPr id="3" name="Content Placeholder 2"/>
          <p:cNvSpPr>
            <a:spLocks noGrp="1"/>
          </p:cNvSpPr>
          <p:nvPr>
            <p:ph sz="quarter" idx="13"/>
          </p:nvPr>
        </p:nvSpPr>
        <p:spPr>
          <a:xfrm>
            <a:off x="457200" y="1556326"/>
            <a:ext cx="8134350" cy="4434275"/>
          </a:xfrm>
        </p:spPr>
        <p:txBody>
          <a:bodyPr/>
          <a:lstStyle/>
          <a:p>
            <a:pPr lvl="0"/>
            <a:r>
              <a:rPr lang="en-US" dirty="0">
                <a:solidFill>
                  <a:schemeClr val="tx1"/>
                </a:solidFill>
              </a:rPr>
              <a:t>Fatty Acids: Backbone of Microbial Lipids</a:t>
            </a:r>
          </a:p>
          <a:p>
            <a:pPr lvl="1"/>
            <a:r>
              <a:rPr lang="en-US" b="1" dirty="0">
                <a:solidFill>
                  <a:schemeClr val="tx1"/>
                </a:solidFill>
              </a:rPr>
              <a:t>Archaea</a:t>
            </a:r>
            <a:r>
              <a:rPr lang="en-US" dirty="0">
                <a:solidFill>
                  <a:schemeClr val="tx1"/>
                </a:solidFill>
              </a:rPr>
              <a:t> do not contain fatty acids; have hydrophobic isoprenoids instead</a:t>
            </a:r>
            <a:endParaRPr lang="en-US" i="1" dirty="0">
              <a:solidFill>
                <a:schemeClr val="tx1"/>
              </a:solidFill>
            </a:endParaRPr>
          </a:p>
          <a:p>
            <a:pPr lvl="0"/>
            <a:r>
              <a:rPr lang="en-US" dirty="0">
                <a:solidFill>
                  <a:schemeClr val="tx1"/>
                </a:solidFill>
              </a:rPr>
              <a:t>Fatty Acid Biosynthesis</a:t>
            </a:r>
          </a:p>
          <a:p>
            <a:pPr lvl="1"/>
            <a:r>
              <a:rPr lang="en-US" dirty="0">
                <a:solidFill>
                  <a:schemeClr val="tx1"/>
                </a:solidFill>
              </a:rPr>
              <a:t>Biosynthesized two carbons at a time (Figure 3.35)</a:t>
            </a:r>
          </a:p>
          <a:p>
            <a:pPr lvl="2"/>
            <a:r>
              <a:rPr lang="en-US" b="1" dirty="0">
                <a:solidFill>
                  <a:schemeClr val="tx1"/>
                </a:solidFill>
              </a:rPr>
              <a:t>Acyl carrier protein</a:t>
            </a:r>
            <a:r>
              <a:rPr lang="en-US" i="1" dirty="0">
                <a:solidFill>
                  <a:schemeClr val="tx1"/>
                </a:solidFill>
              </a:rPr>
              <a:t> </a:t>
            </a:r>
            <a:r>
              <a:rPr lang="en-US" b="1" dirty="0">
                <a:solidFill>
                  <a:schemeClr val="tx1"/>
                </a:solidFill>
              </a:rPr>
              <a:t>(A</a:t>
            </a:r>
            <a:r>
              <a:rPr lang="en-US" sz="100" b="1" dirty="0">
                <a:solidFill>
                  <a:schemeClr val="tx1"/>
                </a:solidFill>
              </a:rPr>
              <a:t> </a:t>
            </a:r>
            <a:r>
              <a:rPr lang="en-US" b="1" dirty="0">
                <a:solidFill>
                  <a:schemeClr val="tx1"/>
                </a:solidFill>
              </a:rPr>
              <a:t>C</a:t>
            </a:r>
            <a:r>
              <a:rPr lang="en-US" sz="100" b="1" dirty="0">
                <a:solidFill>
                  <a:schemeClr val="tx1"/>
                </a:solidFill>
              </a:rPr>
              <a:t> </a:t>
            </a:r>
            <a:r>
              <a:rPr lang="en-US" b="1" dirty="0">
                <a:solidFill>
                  <a:schemeClr val="tx1"/>
                </a:solidFill>
              </a:rPr>
              <a:t>P)</a:t>
            </a:r>
            <a:r>
              <a:rPr lang="en-US" i="1" dirty="0">
                <a:solidFill>
                  <a:schemeClr val="tx1"/>
                </a:solidFill>
              </a:rPr>
              <a:t> </a:t>
            </a:r>
            <a:r>
              <a:rPr lang="en-US" dirty="0">
                <a:solidFill>
                  <a:schemeClr val="tx1"/>
                </a:solidFill>
              </a:rPr>
              <a:t>holds the growing fatty acid during synthesis and releases it after final length</a:t>
            </a:r>
          </a:p>
          <a:p>
            <a:pPr lvl="2"/>
            <a:r>
              <a:rPr lang="en-US" dirty="0">
                <a:solidFill>
                  <a:schemeClr val="tx1"/>
                </a:solidFill>
              </a:rPr>
              <a:t>each C</a:t>
            </a:r>
            <a:r>
              <a:rPr lang="en-US" baseline="-25000" dirty="0">
                <a:solidFill>
                  <a:schemeClr val="tx1"/>
                </a:solidFill>
              </a:rPr>
              <a:t>2</a:t>
            </a:r>
            <a:r>
              <a:rPr lang="en-US" dirty="0">
                <a:solidFill>
                  <a:schemeClr val="tx1"/>
                </a:solidFill>
              </a:rPr>
              <a:t> acetyl actually originates from C</a:t>
            </a:r>
            <a:r>
              <a:rPr lang="en-US" baseline="-25000" dirty="0">
                <a:solidFill>
                  <a:schemeClr val="tx1"/>
                </a:solidFill>
              </a:rPr>
              <a:t>3</a:t>
            </a:r>
            <a:r>
              <a:rPr lang="en-US" dirty="0">
                <a:solidFill>
                  <a:schemeClr val="tx1"/>
                </a:solidFill>
              </a:rPr>
              <a:t> malonate; C</a:t>
            </a:r>
            <a:r>
              <a:rPr lang="en-US" sz="100" dirty="0">
                <a:solidFill>
                  <a:schemeClr val="tx1"/>
                </a:solidFill>
              </a:rPr>
              <a:t> </a:t>
            </a:r>
            <a:r>
              <a:rPr lang="en-US" dirty="0">
                <a:solidFill>
                  <a:schemeClr val="tx1"/>
                </a:solidFill>
              </a:rPr>
              <a:t>O</a:t>
            </a:r>
            <a:r>
              <a:rPr lang="en-US" baseline="-25000" dirty="0">
                <a:solidFill>
                  <a:schemeClr val="tx1"/>
                </a:solidFill>
              </a:rPr>
              <a:t>2</a:t>
            </a:r>
            <a:r>
              <a:rPr lang="en-US" dirty="0">
                <a:solidFill>
                  <a:schemeClr val="tx1"/>
                </a:solidFill>
              </a:rPr>
              <a:t> released</a:t>
            </a:r>
          </a:p>
        </p:txBody>
      </p:sp>
    </p:spTree>
    <p:extLst>
      <p:ext uri="{BB962C8B-B14F-4D97-AF65-F5344CB8AC3E}">
        <p14:creationId xmlns:p14="http://schemas.microsoft.com/office/powerpoint/2010/main" val="34509177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524750" cy="1097279"/>
          </a:xfrm>
        </p:spPr>
        <p:txBody>
          <a:bodyPr/>
          <a:lstStyle/>
          <a:p>
            <a:r>
              <a:rPr lang="en-US" sz="3400" dirty="0">
                <a:solidFill>
                  <a:schemeClr val="tx2"/>
                </a:solidFill>
              </a:rPr>
              <a:t>Figure 3.35 The Biosynthesis of the C</a:t>
            </a:r>
            <a:r>
              <a:rPr lang="en-US" sz="3400" baseline="-25000" dirty="0">
                <a:solidFill>
                  <a:schemeClr val="tx2"/>
                </a:solidFill>
              </a:rPr>
              <a:t>16</a:t>
            </a:r>
            <a:r>
              <a:rPr lang="en-US" sz="3400" dirty="0">
                <a:solidFill>
                  <a:schemeClr val="tx2"/>
                </a:solidFill>
              </a:rPr>
              <a:t> Fatty Acid Palmitate</a:t>
            </a:r>
            <a:endParaRPr lang="en-IN" sz="3400" dirty="0">
              <a:solidFill>
                <a:schemeClr val="tx2"/>
              </a:solidFill>
            </a:endParaRPr>
          </a:p>
        </p:txBody>
      </p:sp>
      <p:pic>
        <p:nvPicPr>
          <p:cNvPr id="4" name="Picture 3" descr="The biosynthesis of the C 16 fatty acid palmitate.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1962"/>
          <a:stretch/>
        </p:blipFill>
        <p:spPr>
          <a:xfrm>
            <a:off x="2733861" y="1573464"/>
            <a:ext cx="3676278" cy="4741611"/>
          </a:xfrm>
          <a:prstGeom prst="rect">
            <a:avLst/>
          </a:prstGeom>
        </p:spPr>
      </p:pic>
    </p:spTree>
    <p:extLst>
      <p:ext uri="{BB962C8B-B14F-4D97-AF65-F5344CB8AC3E}">
        <p14:creationId xmlns:p14="http://schemas.microsoft.com/office/powerpoint/2010/main" val="36808546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3.15 Fatty Acids and Lipids </a:t>
            </a:r>
            <a:r>
              <a:rPr lang="en-US" sz="2000" b="0" dirty="0">
                <a:solidFill>
                  <a:schemeClr val="tx2"/>
                </a:solidFill>
              </a:rPr>
              <a:t>(2 of 4)</a:t>
            </a:r>
            <a:endParaRPr lang="en-IN" b="0" dirty="0">
              <a:solidFill>
                <a:schemeClr val="tx2"/>
              </a:solidFill>
            </a:endParaRPr>
          </a:p>
        </p:txBody>
      </p:sp>
      <p:sp>
        <p:nvSpPr>
          <p:cNvPr id="3" name="Content Placeholder 2"/>
          <p:cNvSpPr>
            <a:spLocks noGrp="1"/>
          </p:cNvSpPr>
          <p:nvPr>
            <p:ph sz="quarter" idx="13"/>
          </p:nvPr>
        </p:nvSpPr>
        <p:spPr>
          <a:xfrm>
            <a:off x="457200" y="1556326"/>
            <a:ext cx="8134350" cy="4434275"/>
          </a:xfrm>
        </p:spPr>
        <p:txBody>
          <a:bodyPr/>
          <a:lstStyle/>
          <a:p>
            <a:r>
              <a:rPr lang="en-US" dirty="0">
                <a:solidFill>
                  <a:schemeClr val="tx1"/>
                </a:solidFill>
              </a:rPr>
              <a:t>Fatty Acid Biosynthesis</a:t>
            </a:r>
          </a:p>
          <a:p>
            <a:pPr lvl="1"/>
            <a:r>
              <a:rPr lang="en-US" dirty="0">
                <a:solidFill>
                  <a:schemeClr val="tx1"/>
                </a:solidFill>
              </a:rPr>
              <a:t>Can be unsaturated, branched, or contain odd numbers of carbon atoms</a:t>
            </a:r>
          </a:p>
          <a:p>
            <a:pPr lvl="1"/>
            <a:r>
              <a:rPr lang="en-US" dirty="0">
                <a:solidFill>
                  <a:schemeClr val="tx1"/>
                </a:solidFill>
              </a:rPr>
              <a:t>Varies between species and at different temperatures</a:t>
            </a:r>
          </a:p>
          <a:p>
            <a:pPr lvl="2"/>
            <a:r>
              <a:rPr lang="en-US" dirty="0">
                <a:solidFill>
                  <a:schemeClr val="tx1"/>
                </a:solidFill>
              </a:rPr>
              <a:t>lower temps: shorter, more unsaturated</a:t>
            </a:r>
          </a:p>
          <a:p>
            <a:pPr lvl="2"/>
            <a:r>
              <a:rPr lang="en-US" dirty="0">
                <a:solidFill>
                  <a:schemeClr val="tx1"/>
                </a:solidFill>
              </a:rPr>
              <a:t>higher temps: longer, more saturated</a:t>
            </a:r>
          </a:p>
          <a:p>
            <a:pPr lvl="2"/>
            <a:r>
              <a:rPr lang="en-US" b="1" dirty="0">
                <a:solidFill>
                  <a:schemeClr val="tx1"/>
                </a:solidFill>
              </a:rPr>
              <a:t>Bacteria</a:t>
            </a:r>
            <a:r>
              <a:rPr lang="en-US" dirty="0">
                <a:solidFill>
                  <a:schemeClr val="tx1"/>
                </a:solidFill>
              </a:rPr>
              <a:t> most commonly have C</a:t>
            </a:r>
            <a:r>
              <a:rPr lang="en-US" baseline="-25000" dirty="0">
                <a:solidFill>
                  <a:schemeClr val="tx1"/>
                </a:solidFill>
              </a:rPr>
              <a:t>12</a:t>
            </a:r>
            <a:r>
              <a:rPr lang="en-US" dirty="0">
                <a:solidFill>
                  <a:schemeClr val="tx1"/>
                </a:solidFill>
              </a:rPr>
              <a:t>-C</a:t>
            </a:r>
            <a:r>
              <a:rPr lang="en-US" baseline="-25000" dirty="0">
                <a:solidFill>
                  <a:schemeClr val="tx1"/>
                </a:solidFill>
              </a:rPr>
              <a:t>20</a:t>
            </a:r>
            <a:r>
              <a:rPr lang="en-US" dirty="0">
                <a:solidFill>
                  <a:schemeClr val="tx1"/>
                </a:solidFill>
              </a:rPr>
              <a:t> lipids</a:t>
            </a:r>
            <a:endParaRPr lang="en-US" i="1" dirty="0">
              <a:solidFill>
                <a:schemeClr val="tx1"/>
              </a:solidFill>
            </a:endParaRPr>
          </a:p>
        </p:txBody>
      </p:sp>
    </p:spTree>
    <p:extLst>
      <p:ext uri="{BB962C8B-B14F-4D97-AF65-F5344CB8AC3E}">
        <p14:creationId xmlns:p14="http://schemas.microsoft.com/office/powerpoint/2010/main" val="7674628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3.15 Fatty Acids and Lipids </a:t>
            </a:r>
            <a:r>
              <a:rPr lang="en-US" sz="2000" b="0" dirty="0">
                <a:solidFill>
                  <a:schemeClr val="tx2"/>
                </a:solidFill>
              </a:rPr>
              <a:t>(3 of 4)</a:t>
            </a:r>
            <a:endParaRPr lang="en-IN" b="0" dirty="0">
              <a:solidFill>
                <a:schemeClr val="tx2"/>
              </a:solidFill>
            </a:endParaRPr>
          </a:p>
        </p:txBody>
      </p:sp>
      <p:sp>
        <p:nvSpPr>
          <p:cNvPr id="3" name="Content Placeholder 2"/>
          <p:cNvSpPr>
            <a:spLocks noGrp="1"/>
          </p:cNvSpPr>
          <p:nvPr>
            <p:ph sz="quarter" idx="13"/>
          </p:nvPr>
        </p:nvSpPr>
        <p:spPr>
          <a:xfrm>
            <a:off x="457200" y="1556326"/>
            <a:ext cx="8229600" cy="4434275"/>
          </a:xfrm>
        </p:spPr>
        <p:txBody>
          <a:bodyPr/>
          <a:lstStyle/>
          <a:p>
            <a:pPr lvl="0"/>
            <a:r>
              <a:rPr lang="en-US" dirty="0">
                <a:solidFill>
                  <a:schemeClr val="tx1"/>
                </a:solidFill>
              </a:rPr>
              <a:t>Lipid Biosynthesis</a:t>
            </a:r>
          </a:p>
          <a:p>
            <a:pPr lvl="1"/>
            <a:r>
              <a:rPr lang="en-US" dirty="0">
                <a:solidFill>
                  <a:schemeClr val="tx1"/>
                </a:solidFill>
              </a:rPr>
              <a:t>In </a:t>
            </a:r>
            <a:r>
              <a:rPr lang="en-US" b="1" dirty="0">
                <a:solidFill>
                  <a:schemeClr val="tx1"/>
                </a:solidFill>
              </a:rPr>
              <a:t>Bacteria</a:t>
            </a:r>
            <a:r>
              <a:rPr lang="en-US" dirty="0">
                <a:solidFill>
                  <a:schemeClr val="tx1"/>
                </a:solidFill>
              </a:rPr>
              <a:t> and </a:t>
            </a:r>
            <a:r>
              <a:rPr lang="en-US" b="1" dirty="0">
                <a:solidFill>
                  <a:schemeClr val="tx1"/>
                </a:solidFill>
              </a:rPr>
              <a:t>Eukarya</a:t>
            </a:r>
            <a:r>
              <a:rPr lang="en-US" dirty="0">
                <a:solidFill>
                  <a:schemeClr val="tx1"/>
                </a:solidFill>
              </a:rPr>
              <a:t>, assembly of lipids first involves addition of fatty acids to glycerol.</a:t>
            </a:r>
          </a:p>
          <a:p>
            <a:pPr lvl="2"/>
            <a:r>
              <a:rPr lang="en-US" dirty="0">
                <a:solidFill>
                  <a:schemeClr val="tx1"/>
                </a:solidFill>
              </a:rPr>
              <a:t>Simple triglycerides have glycerol esterified to 3 fatty acids</a:t>
            </a:r>
          </a:p>
          <a:p>
            <a:pPr lvl="2"/>
            <a:r>
              <a:rPr lang="en-US" dirty="0">
                <a:solidFill>
                  <a:schemeClr val="tx1"/>
                </a:solidFill>
              </a:rPr>
              <a:t>In complex lipids, one carbon is modified with a polar group (</a:t>
            </a:r>
            <a:r>
              <a:rPr lang="en-US" b="1" dirty="0">
                <a:solidFill>
                  <a:schemeClr val="tx1"/>
                </a:solidFill>
              </a:rPr>
              <a:t>e.g.,</a:t>
            </a:r>
            <a:r>
              <a:rPr lang="en-US" i="1" dirty="0">
                <a:solidFill>
                  <a:schemeClr val="tx1"/>
                </a:solidFill>
              </a:rPr>
              <a:t> </a:t>
            </a:r>
            <a:r>
              <a:rPr lang="en-US" dirty="0">
                <a:solidFill>
                  <a:schemeClr val="tx1"/>
                </a:solidFill>
              </a:rPr>
              <a:t>phosphate, ethanolamine, sugar)</a:t>
            </a:r>
          </a:p>
        </p:txBody>
      </p:sp>
    </p:spTree>
    <p:extLst>
      <p:ext uri="{BB962C8B-B14F-4D97-AF65-F5344CB8AC3E}">
        <p14:creationId xmlns:p14="http://schemas.microsoft.com/office/powerpoint/2010/main" val="147107816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3.15 Fatty Acids and Lipids </a:t>
            </a:r>
            <a:r>
              <a:rPr lang="en-US" sz="2000" b="0" dirty="0">
                <a:solidFill>
                  <a:schemeClr val="tx2"/>
                </a:solidFill>
              </a:rPr>
              <a:t>(4 of 4)</a:t>
            </a:r>
            <a:endParaRPr lang="en-IN" b="0" dirty="0">
              <a:solidFill>
                <a:schemeClr val="tx2"/>
              </a:solidFill>
            </a:endParaRPr>
          </a:p>
        </p:txBody>
      </p:sp>
      <p:sp>
        <p:nvSpPr>
          <p:cNvPr id="3" name="Content Placeholder 2"/>
          <p:cNvSpPr>
            <a:spLocks noGrp="1"/>
          </p:cNvSpPr>
          <p:nvPr>
            <p:ph sz="quarter" idx="13"/>
          </p:nvPr>
        </p:nvSpPr>
        <p:spPr>
          <a:xfrm>
            <a:off x="457199" y="1556326"/>
            <a:ext cx="8334375" cy="4434275"/>
          </a:xfrm>
        </p:spPr>
        <p:txBody>
          <a:bodyPr/>
          <a:lstStyle/>
          <a:p>
            <a:pPr lvl="0"/>
            <a:r>
              <a:rPr lang="en-US" dirty="0">
                <a:solidFill>
                  <a:schemeClr val="tx1"/>
                </a:solidFill>
              </a:rPr>
              <a:t>Lipid Biosynthesis</a:t>
            </a:r>
          </a:p>
          <a:p>
            <a:pPr lvl="1"/>
            <a:r>
              <a:rPr lang="en-US" dirty="0">
                <a:solidFill>
                  <a:schemeClr val="tx1"/>
                </a:solidFill>
              </a:rPr>
              <a:t>In </a:t>
            </a:r>
            <a:r>
              <a:rPr lang="en-US" b="1" dirty="0">
                <a:solidFill>
                  <a:schemeClr val="tx1"/>
                </a:solidFill>
              </a:rPr>
              <a:t>Archaea</a:t>
            </a:r>
            <a:r>
              <a:rPr lang="en-US" dirty="0">
                <a:solidFill>
                  <a:schemeClr val="tx1"/>
                </a:solidFill>
              </a:rPr>
              <a:t>, lipids are made from isoprene, but glycerol contains a polar group (like </a:t>
            </a:r>
            <a:r>
              <a:rPr lang="en-US" b="1" dirty="0">
                <a:solidFill>
                  <a:schemeClr val="tx1"/>
                </a:solidFill>
              </a:rPr>
              <a:t>Bacteria</a:t>
            </a:r>
            <a:r>
              <a:rPr lang="en-US" i="1" dirty="0">
                <a:solidFill>
                  <a:schemeClr val="tx1"/>
                </a:solidFill>
              </a:rPr>
              <a:t> </a:t>
            </a:r>
            <a:r>
              <a:rPr lang="en-US" dirty="0">
                <a:solidFill>
                  <a:schemeClr val="tx1"/>
                </a:solidFill>
              </a:rPr>
              <a:t>and </a:t>
            </a:r>
            <a:r>
              <a:rPr lang="en-US" b="1" dirty="0">
                <a:solidFill>
                  <a:schemeClr val="tx1"/>
                </a:solidFill>
              </a:rPr>
              <a:t>Eukarya</a:t>
            </a:r>
            <a:r>
              <a:rPr lang="en-US" dirty="0">
                <a:solidFill>
                  <a:schemeClr val="tx1"/>
                </a:solidFill>
              </a:rPr>
              <a:t>)</a:t>
            </a:r>
          </a:p>
          <a:p>
            <a:pPr lvl="2"/>
            <a:r>
              <a:rPr lang="en-US" dirty="0">
                <a:solidFill>
                  <a:schemeClr val="tx1"/>
                </a:solidFill>
              </a:rPr>
              <a:t>Polar groups necessary for canonical membrane architecture (hydrophobic interior, hydrophilic surfaces)</a:t>
            </a:r>
          </a:p>
        </p:txBody>
      </p:sp>
    </p:spTree>
    <p:extLst>
      <p:ext uri="{BB962C8B-B14F-4D97-AF65-F5344CB8AC3E}">
        <p14:creationId xmlns:p14="http://schemas.microsoft.com/office/powerpoint/2010/main" val="2906678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55688" cy="1097279"/>
          </a:xfrm>
        </p:spPr>
        <p:txBody>
          <a:bodyPr/>
          <a:lstStyle/>
          <a:p>
            <a:r>
              <a:rPr lang="en-US" sz="3200" dirty="0">
                <a:solidFill>
                  <a:schemeClr val="tx2"/>
                </a:solidFill>
              </a:rPr>
              <a:t>3.1 Defining the Requirements for Life </a:t>
            </a:r>
            <a:r>
              <a:rPr lang="en-US" sz="2000" b="0" dirty="0">
                <a:solidFill>
                  <a:schemeClr val="tx2"/>
                </a:solidFill>
              </a:rPr>
              <a:t>(8 of 9)</a:t>
            </a:r>
            <a:endParaRPr lang="en-IN" sz="2000" b="0" dirty="0">
              <a:solidFill>
                <a:schemeClr val="tx2"/>
              </a:solidFill>
            </a:endParaRPr>
          </a:p>
        </p:txBody>
      </p:sp>
      <p:sp>
        <p:nvSpPr>
          <p:cNvPr id="3" name="Content Placeholder 2"/>
          <p:cNvSpPr>
            <a:spLocks noGrp="1"/>
          </p:cNvSpPr>
          <p:nvPr>
            <p:ph sz="quarter" idx="13"/>
          </p:nvPr>
        </p:nvSpPr>
        <p:spPr>
          <a:xfrm>
            <a:off x="457199" y="1556326"/>
            <a:ext cx="8304963" cy="4743990"/>
          </a:xfrm>
        </p:spPr>
        <p:txBody>
          <a:bodyPr/>
          <a:lstStyle/>
          <a:p>
            <a:pPr lvl="0"/>
            <a:r>
              <a:rPr lang="en-US" sz="2200" dirty="0">
                <a:solidFill>
                  <a:schemeClr val="tx1"/>
                </a:solidFill>
              </a:rPr>
              <a:t>Metabolic Classes of Microorganisms (Figure 3.3)</a:t>
            </a:r>
          </a:p>
          <a:p>
            <a:pPr lvl="1"/>
            <a:r>
              <a:rPr lang="en-US" sz="2200" b="1" dirty="0">
                <a:solidFill>
                  <a:schemeClr val="tx1"/>
                </a:solidFill>
              </a:rPr>
              <a:t>Phototrophs</a:t>
            </a:r>
            <a:r>
              <a:rPr lang="en-US" sz="2200" dirty="0">
                <a:solidFill>
                  <a:schemeClr val="tx1"/>
                </a:solidFill>
              </a:rPr>
              <a:t> obtain energy from light</a:t>
            </a:r>
          </a:p>
          <a:p>
            <a:pPr lvl="2"/>
            <a:r>
              <a:rPr lang="en-US" sz="2200" dirty="0">
                <a:solidFill>
                  <a:schemeClr val="tx1"/>
                </a:solidFill>
              </a:rPr>
              <a:t>Do not require chemicals as a source of energy</a:t>
            </a:r>
          </a:p>
          <a:p>
            <a:pPr lvl="2"/>
            <a:r>
              <a:rPr lang="en-US" sz="2200" b="1" dirty="0">
                <a:solidFill>
                  <a:schemeClr val="tx1"/>
                </a:solidFill>
              </a:rPr>
              <a:t>Oxygenic</a:t>
            </a:r>
            <a:r>
              <a:rPr lang="en-US" sz="2200" i="1" dirty="0">
                <a:solidFill>
                  <a:schemeClr val="tx1"/>
                </a:solidFill>
              </a:rPr>
              <a:t> </a:t>
            </a:r>
            <a:r>
              <a:rPr lang="en-US" sz="2200" dirty="0">
                <a:solidFill>
                  <a:schemeClr val="tx1"/>
                </a:solidFill>
              </a:rPr>
              <a:t>(O</a:t>
            </a:r>
            <a:r>
              <a:rPr lang="en-US" sz="2200" baseline="-25000" dirty="0">
                <a:solidFill>
                  <a:schemeClr val="tx1"/>
                </a:solidFill>
              </a:rPr>
              <a:t>2</a:t>
            </a:r>
            <a:r>
              <a:rPr lang="en-US" sz="2200" dirty="0">
                <a:solidFill>
                  <a:schemeClr val="tx1"/>
                </a:solidFill>
              </a:rPr>
              <a:t> produced)</a:t>
            </a:r>
            <a:r>
              <a:rPr lang="en-US" sz="2200" i="1" dirty="0">
                <a:solidFill>
                  <a:schemeClr val="tx1"/>
                </a:solidFill>
              </a:rPr>
              <a:t> </a:t>
            </a:r>
            <a:r>
              <a:rPr lang="en-US" sz="2200" dirty="0">
                <a:solidFill>
                  <a:schemeClr val="tx1"/>
                </a:solidFill>
              </a:rPr>
              <a:t>and </a:t>
            </a:r>
            <a:r>
              <a:rPr lang="en-US" sz="2200" b="1" dirty="0">
                <a:solidFill>
                  <a:schemeClr val="tx1"/>
                </a:solidFill>
              </a:rPr>
              <a:t>anoxygenic</a:t>
            </a:r>
            <a:r>
              <a:rPr lang="en-US" sz="2200" i="1" dirty="0">
                <a:solidFill>
                  <a:schemeClr val="tx1"/>
                </a:solidFill>
              </a:rPr>
              <a:t> </a:t>
            </a:r>
            <a:r>
              <a:rPr lang="en-US" sz="2200" dirty="0">
                <a:solidFill>
                  <a:schemeClr val="tx1"/>
                </a:solidFill>
              </a:rPr>
              <a:t>(no O</a:t>
            </a:r>
            <a:r>
              <a:rPr lang="en-US" sz="2200" baseline="-25000" dirty="0">
                <a:solidFill>
                  <a:schemeClr val="tx1"/>
                </a:solidFill>
              </a:rPr>
              <a:t>2</a:t>
            </a:r>
            <a:r>
              <a:rPr lang="en-US" sz="2200" dirty="0">
                <a:solidFill>
                  <a:schemeClr val="tx1"/>
                </a:solidFill>
              </a:rPr>
              <a:t> produced) </a:t>
            </a:r>
            <a:r>
              <a:rPr lang="en-US" sz="2200" b="1" dirty="0">
                <a:solidFill>
                  <a:schemeClr val="tx1"/>
                </a:solidFill>
              </a:rPr>
              <a:t>photosynthesis</a:t>
            </a:r>
          </a:p>
          <a:p>
            <a:pPr lvl="1"/>
            <a:r>
              <a:rPr lang="en-US" sz="2200" b="1" dirty="0">
                <a:solidFill>
                  <a:schemeClr val="tx1"/>
                </a:solidFill>
              </a:rPr>
              <a:t>Chemotrophs</a:t>
            </a:r>
            <a:r>
              <a:rPr lang="en-US" sz="2200" dirty="0">
                <a:solidFill>
                  <a:schemeClr val="tx1"/>
                </a:solidFill>
              </a:rPr>
              <a:t> obtain energy from chemical reactions</a:t>
            </a:r>
          </a:p>
          <a:p>
            <a:pPr lvl="2"/>
            <a:r>
              <a:rPr lang="en-US" sz="2200" b="1" dirty="0">
                <a:solidFill>
                  <a:schemeClr val="tx1"/>
                </a:solidFill>
              </a:rPr>
              <a:t>Aerobic</a:t>
            </a:r>
            <a:r>
              <a:rPr lang="en-US" sz="2200" dirty="0">
                <a:solidFill>
                  <a:schemeClr val="tx1"/>
                </a:solidFill>
              </a:rPr>
              <a:t> reactions require O</a:t>
            </a:r>
            <a:r>
              <a:rPr lang="en-US" sz="2200" baseline="-25000" dirty="0">
                <a:solidFill>
                  <a:schemeClr val="tx1"/>
                </a:solidFill>
              </a:rPr>
              <a:t>2</a:t>
            </a:r>
            <a:r>
              <a:rPr lang="en-US" sz="2200" dirty="0">
                <a:solidFill>
                  <a:schemeClr val="tx1"/>
                </a:solidFill>
              </a:rPr>
              <a:t> as electron acceptor</a:t>
            </a:r>
            <a:endParaRPr lang="en-US" sz="2200" b="1" i="1" dirty="0">
              <a:solidFill>
                <a:schemeClr val="tx1"/>
              </a:solidFill>
            </a:endParaRPr>
          </a:p>
          <a:p>
            <a:pPr lvl="2"/>
            <a:r>
              <a:rPr lang="en-US" sz="2200" b="1" dirty="0">
                <a:solidFill>
                  <a:schemeClr val="tx1"/>
                </a:solidFill>
              </a:rPr>
              <a:t>Anaerobic</a:t>
            </a:r>
            <a:r>
              <a:rPr lang="en-US" sz="2200" dirty="0">
                <a:solidFill>
                  <a:schemeClr val="tx1"/>
                </a:solidFill>
              </a:rPr>
              <a:t> reactions use anything other than O</a:t>
            </a:r>
            <a:r>
              <a:rPr lang="en-US" sz="2200" baseline="-25000" dirty="0">
                <a:solidFill>
                  <a:schemeClr val="tx1"/>
                </a:solidFill>
              </a:rPr>
              <a:t>2</a:t>
            </a:r>
            <a:r>
              <a:rPr lang="en-US" sz="2200" dirty="0">
                <a:solidFill>
                  <a:schemeClr val="tx1"/>
                </a:solidFill>
              </a:rPr>
              <a:t> as electron acceptor</a:t>
            </a:r>
          </a:p>
          <a:p>
            <a:pPr lvl="2"/>
            <a:r>
              <a:rPr lang="en-US" sz="2200" b="1" dirty="0">
                <a:solidFill>
                  <a:schemeClr val="tx1"/>
                </a:solidFill>
              </a:rPr>
              <a:t>Respiration</a:t>
            </a:r>
            <a:r>
              <a:rPr lang="en-US" sz="2200" i="1" dirty="0">
                <a:solidFill>
                  <a:schemeClr val="tx1"/>
                </a:solidFill>
              </a:rPr>
              <a:t> </a:t>
            </a:r>
            <a:r>
              <a:rPr lang="en-US" sz="2200" dirty="0">
                <a:solidFill>
                  <a:schemeClr val="tx1"/>
                </a:solidFill>
              </a:rPr>
              <a:t>or </a:t>
            </a:r>
            <a:r>
              <a:rPr lang="en-US" sz="2200" b="1" dirty="0">
                <a:solidFill>
                  <a:schemeClr val="tx1"/>
                </a:solidFill>
              </a:rPr>
              <a:t>fermentation</a:t>
            </a:r>
          </a:p>
          <a:p>
            <a:pPr lvl="2"/>
            <a:r>
              <a:rPr lang="en-US" sz="2200" dirty="0">
                <a:solidFill>
                  <a:schemeClr val="tx1"/>
                </a:solidFill>
              </a:rPr>
              <a:t>Energy source can be </a:t>
            </a:r>
            <a:r>
              <a:rPr lang="en-US" sz="2200" b="1" dirty="0">
                <a:solidFill>
                  <a:schemeClr val="tx1"/>
                </a:solidFill>
              </a:rPr>
              <a:t>organic</a:t>
            </a:r>
            <a:r>
              <a:rPr lang="en-US" sz="2200" i="1" dirty="0">
                <a:solidFill>
                  <a:schemeClr val="tx1"/>
                </a:solidFill>
              </a:rPr>
              <a:t> </a:t>
            </a:r>
            <a:r>
              <a:rPr lang="en-US" sz="2200" dirty="0">
                <a:solidFill>
                  <a:schemeClr val="tx1"/>
                </a:solidFill>
              </a:rPr>
              <a:t>(containing carbon with some exceptions) or </a:t>
            </a:r>
            <a:r>
              <a:rPr lang="en-US" sz="2200" b="1" dirty="0">
                <a:solidFill>
                  <a:schemeClr val="tx1"/>
                </a:solidFill>
              </a:rPr>
              <a:t>inorganic</a:t>
            </a:r>
          </a:p>
        </p:txBody>
      </p:sp>
    </p:spTree>
    <p:extLst>
      <p:ext uri="{BB962C8B-B14F-4D97-AF65-F5344CB8AC3E}">
        <p14:creationId xmlns:p14="http://schemas.microsoft.com/office/powerpoint/2010/main" val="2418803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55688" cy="1097279"/>
          </a:xfrm>
        </p:spPr>
        <p:txBody>
          <a:bodyPr/>
          <a:lstStyle/>
          <a:p>
            <a:r>
              <a:rPr lang="en-US" sz="3200" dirty="0">
                <a:solidFill>
                  <a:schemeClr val="tx2"/>
                </a:solidFill>
              </a:rPr>
              <a:t>3.1 Defining the Requirements for Life </a:t>
            </a:r>
            <a:r>
              <a:rPr lang="en-US" sz="2000" b="0" dirty="0">
                <a:solidFill>
                  <a:schemeClr val="tx2"/>
                </a:solidFill>
              </a:rPr>
              <a:t>(9 of 9)</a:t>
            </a:r>
            <a:endParaRPr lang="en-IN" sz="2000" b="0" dirty="0">
              <a:solidFill>
                <a:schemeClr val="tx2"/>
              </a:solidFill>
            </a:endParaRPr>
          </a:p>
        </p:txBody>
      </p:sp>
      <p:sp>
        <p:nvSpPr>
          <p:cNvPr id="3" name="Content Placeholder 2"/>
          <p:cNvSpPr>
            <a:spLocks noGrp="1"/>
          </p:cNvSpPr>
          <p:nvPr>
            <p:ph sz="quarter" idx="13"/>
          </p:nvPr>
        </p:nvSpPr>
        <p:spPr>
          <a:xfrm>
            <a:off x="457199" y="1556326"/>
            <a:ext cx="8315012" cy="4422443"/>
          </a:xfrm>
        </p:spPr>
        <p:txBody>
          <a:bodyPr/>
          <a:lstStyle/>
          <a:p>
            <a:pPr lvl="0"/>
            <a:r>
              <a:rPr lang="en-US" dirty="0">
                <a:solidFill>
                  <a:schemeClr val="tx1"/>
                </a:solidFill>
              </a:rPr>
              <a:t>Metabolic Classes of Microorganisms (Figure 3.3)</a:t>
            </a:r>
          </a:p>
          <a:p>
            <a:pPr lvl="1"/>
            <a:r>
              <a:rPr lang="en-US" b="1" dirty="0">
                <a:solidFill>
                  <a:schemeClr val="tx1"/>
                </a:solidFill>
              </a:rPr>
              <a:t>Chemoorganotrophs</a:t>
            </a:r>
            <a:r>
              <a:rPr lang="en-US" dirty="0">
                <a:solidFill>
                  <a:schemeClr val="tx1"/>
                </a:solidFill>
              </a:rPr>
              <a:t> obtain energy and reducing power from organics</a:t>
            </a:r>
          </a:p>
          <a:p>
            <a:pPr lvl="1"/>
            <a:r>
              <a:rPr lang="en-US" b="1" dirty="0">
                <a:solidFill>
                  <a:schemeClr val="tx1"/>
                </a:solidFill>
              </a:rPr>
              <a:t>Chemolithotrophs</a:t>
            </a:r>
            <a:r>
              <a:rPr lang="en-US" dirty="0">
                <a:solidFill>
                  <a:schemeClr val="tx1"/>
                </a:solidFill>
              </a:rPr>
              <a:t> obtain energy and reducing power from inorganics</a:t>
            </a:r>
          </a:p>
          <a:p>
            <a:pPr lvl="1"/>
            <a:r>
              <a:rPr lang="en-US" b="1" dirty="0">
                <a:solidFill>
                  <a:schemeClr val="tx1"/>
                </a:solidFill>
              </a:rPr>
              <a:t>Heterotrophs</a:t>
            </a:r>
            <a:r>
              <a:rPr lang="en-US" dirty="0">
                <a:solidFill>
                  <a:schemeClr val="tx1"/>
                </a:solidFill>
              </a:rPr>
              <a:t> obtain carbon from organics</a:t>
            </a:r>
          </a:p>
          <a:p>
            <a:pPr lvl="1"/>
            <a:r>
              <a:rPr lang="en-US" b="1" dirty="0">
                <a:solidFill>
                  <a:schemeClr val="tx1"/>
                </a:solidFill>
              </a:rPr>
              <a:t>Autotrophs</a:t>
            </a:r>
            <a:r>
              <a:rPr lang="en-US" dirty="0">
                <a:solidFill>
                  <a:schemeClr val="tx1"/>
                </a:solidFill>
              </a:rPr>
              <a:t> obtain carbon from C</a:t>
            </a:r>
            <a:r>
              <a:rPr lang="en-US" sz="100" dirty="0">
                <a:solidFill>
                  <a:schemeClr val="tx1"/>
                </a:solidFill>
              </a:rPr>
              <a:t> </a:t>
            </a:r>
            <a:r>
              <a:rPr lang="en-US" dirty="0">
                <a:solidFill>
                  <a:schemeClr val="tx1"/>
                </a:solidFill>
              </a:rPr>
              <a:t>O</a:t>
            </a:r>
            <a:r>
              <a:rPr lang="en-US" baseline="-25000" dirty="0">
                <a:solidFill>
                  <a:schemeClr val="tx1"/>
                </a:solidFill>
              </a:rPr>
              <a:t>2</a:t>
            </a:r>
            <a:endParaRPr lang="en-US" dirty="0">
              <a:solidFill>
                <a:schemeClr val="tx1"/>
              </a:solidFill>
            </a:endParaRPr>
          </a:p>
          <a:p>
            <a:pPr lvl="2"/>
            <a:r>
              <a:rPr lang="en-US" dirty="0">
                <a:solidFill>
                  <a:schemeClr val="tx1"/>
                </a:solidFill>
              </a:rPr>
              <a:t>Also called </a:t>
            </a:r>
            <a:r>
              <a:rPr lang="en-US" b="1" dirty="0">
                <a:solidFill>
                  <a:schemeClr val="tx1"/>
                </a:solidFill>
              </a:rPr>
              <a:t>primary producers</a:t>
            </a:r>
            <a:r>
              <a:rPr lang="en-US" dirty="0">
                <a:solidFill>
                  <a:schemeClr val="tx1"/>
                </a:solidFill>
              </a:rPr>
              <a:t>: synthesize organic matter from inorganic carbon</a:t>
            </a:r>
          </a:p>
        </p:txBody>
      </p:sp>
    </p:spTree>
    <p:extLst>
      <p:ext uri="{BB962C8B-B14F-4D97-AF65-F5344CB8AC3E}">
        <p14:creationId xmlns:p14="http://schemas.microsoft.com/office/powerpoint/2010/main" val="3399171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Figure 3.3 Classification of Metabolic Types Based on Energy Sources</a:t>
            </a:r>
            <a:endParaRPr lang="en-IN" sz="3400" dirty="0">
              <a:solidFill>
                <a:schemeClr val="tx2"/>
              </a:solidFill>
            </a:endParaRPr>
          </a:p>
        </p:txBody>
      </p:sp>
      <p:pic>
        <p:nvPicPr>
          <p:cNvPr id="5" name="Picture 4" descr="Metabolic options for conserving energy by microorganisms.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1851"/>
          <a:stretch/>
        </p:blipFill>
        <p:spPr>
          <a:xfrm>
            <a:off x="2060396" y="1593551"/>
            <a:ext cx="5023209" cy="4746959"/>
          </a:xfrm>
          <a:prstGeom prst="rect">
            <a:avLst/>
          </a:prstGeom>
        </p:spPr>
      </p:pic>
    </p:spTree>
    <p:extLst>
      <p:ext uri="{BB962C8B-B14F-4D97-AF65-F5344CB8AC3E}">
        <p14:creationId xmlns:p14="http://schemas.microsoft.com/office/powerpoint/2010/main" val="2600944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3.2 Electron Transfer Reactions </a:t>
            </a:r>
            <a:r>
              <a:rPr lang="en-US" sz="2000" b="0" dirty="0">
                <a:solidFill>
                  <a:schemeClr val="tx2"/>
                </a:solidFill>
              </a:rPr>
              <a:t>(1 of 5)</a:t>
            </a:r>
            <a:endParaRPr lang="en-IN" b="0" dirty="0">
              <a:solidFill>
                <a:schemeClr val="tx2"/>
              </a:solidFill>
            </a:endParaRPr>
          </a:p>
        </p:txBody>
      </p:sp>
      <p:sp>
        <p:nvSpPr>
          <p:cNvPr id="3" name="Content Placeholder 2"/>
          <p:cNvSpPr>
            <a:spLocks noGrp="1"/>
          </p:cNvSpPr>
          <p:nvPr>
            <p:ph sz="quarter" idx="13"/>
          </p:nvPr>
        </p:nvSpPr>
        <p:spPr>
          <a:xfrm>
            <a:off x="457200" y="1556326"/>
            <a:ext cx="7842738" cy="4784184"/>
          </a:xfrm>
        </p:spPr>
        <p:txBody>
          <a:bodyPr/>
          <a:lstStyle/>
          <a:p>
            <a:pPr lvl="0"/>
            <a:r>
              <a:rPr lang="en-US" dirty="0">
                <a:solidFill>
                  <a:schemeClr val="tx1"/>
                </a:solidFill>
              </a:rPr>
              <a:t>Catabolism depends on electron flow from </a:t>
            </a:r>
            <a:r>
              <a:rPr lang="en-US" b="1" dirty="0">
                <a:solidFill>
                  <a:schemeClr val="tx1"/>
                </a:solidFill>
              </a:rPr>
              <a:t>electron donor</a:t>
            </a:r>
            <a:r>
              <a:rPr lang="en-US" i="1" dirty="0">
                <a:solidFill>
                  <a:schemeClr val="tx1"/>
                </a:solidFill>
              </a:rPr>
              <a:t> </a:t>
            </a:r>
            <a:r>
              <a:rPr lang="en-US" dirty="0">
                <a:solidFill>
                  <a:schemeClr val="tx1"/>
                </a:solidFill>
              </a:rPr>
              <a:t>to </a:t>
            </a:r>
            <a:r>
              <a:rPr lang="en-US" b="1" dirty="0">
                <a:solidFill>
                  <a:schemeClr val="tx1"/>
                </a:solidFill>
              </a:rPr>
              <a:t>electron acceptor</a:t>
            </a:r>
          </a:p>
          <a:p>
            <a:pPr lvl="0"/>
            <a:r>
              <a:rPr lang="en-US" b="1" dirty="0">
                <a:solidFill>
                  <a:schemeClr val="tx1"/>
                </a:solidFill>
              </a:rPr>
              <a:t>Reduction potential</a:t>
            </a:r>
            <a:r>
              <a:rPr lang="en-US" dirty="0">
                <a:solidFill>
                  <a:schemeClr val="tx1"/>
                </a:solidFill>
              </a:rPr>
              <a:t> (Figure 3.4): affinity of substance for electrons</a:t>
            </a:r>
            <a:endParaRPr lang="en-US" i="1" dirty="0">
              <a:solidFill>
                <a:schemeClr val="tx1"/>
              </a:solidFill>
            </a:endParaRPr>
          </a:p>
          <a:p>
            <a:pPr lvl="0"/>
            <a:r>
              <a:rPr lang="en-US" dirty="0">
                <a:solidFill>
                  <a:schemeClr val="tx1"/>
                </a:solidFill>
              </a:rPr>
              <a:t>Redox Reactions and Reduction Potentials</a:t>
            </a:r>
          </a:p>
          <a:p>
            <a:pPr lvl="1"/>
            <a:r>
              <a:rPr lang="en-US" dirty="0">
                <a:solidFill>
                  <a:schemeClr val="tx1"/>
                </a:solidFill>
              </a:rPr>
              <a:t>Electrons cannot exist in solution</a:t>
            </a:r>
          </a:p>
          <a:p>
            <a:pPr lvl="1"/>
            <a:r>
              <a:rPr lang="en-US" dirty="0">
                <a:solidFill>
                  <a:schemeClr val="tx1"/>
                </a:solidFill>
              </a:rPr>
              <a:t>Must be transferred directly in redox reactions</a:t>
            </a:r>
          </a:p>
          <a:p>
            <a:pPr lvl="1"/>
            <a:r>
              <a:rPr lang="en-US" dirty="0">
                <a:solidFill>
                  <a:schemeClr val="tx1"/>
                </a:solidFill>
              </a:rPr>
              <a:t>Redox reactions occur in pairs (</a:t>
            </a:r>
            <a:r>
              <a:rPr lang="en-US" b="1" dirty="0">
                <a:solidFill>
                  <a:schemeClr val="tx1"/>
                </a:solidFill>
              </a:rPr>
              <a:t>half reactions</a:t>
            </a:r>
            <a:r>
              <a:rPr lang="en-US" i="1" dirty="0">
                <a:solidFill>
                  <a:schemeClr val="tx1"/>
                </a:solidFill>
              </a:rPr>
              <a:t> </a:t>
            </a:r>
            <a:r>
              <a:rPr lang="en-US" dirty="0">
                <a:solidFill>
                  <a:schemeClr val="tx1"/>
                </a:solidFill>
              </a:rPr>
              <a:t>or </a:t>
            </a:r>
            <a:r>
              <a:rPr lang="en-US" b="1" dirty="0">
                <a:solidFill>
                  <a:schemeClr val="tx1"/>
                </a:solidFill>
              </a:rPr>
              <a:t>redox couple</a:t>
            </a:r>
            <a:r>
              <a:rPr lang="en-US" dirty="0">
                <a:solidFill>
                  <a:schemeClr val="tx1"/>
                </a:solidFill>
              </a:rPr>
              <a:t>)</a:t>
            </a:r>
          </a:p>
          <a:p>
            <a:pPr lvl="1"/>
            <a:r>
              <a:rPr lang="en-US" b="1" dirty="0">
                <a:solidFill>
                  <a:schemeClr val="tx1"/>
                </a:solidFill>
              </a:rPr>
              <a:t>Oxidized</a:t>
            </a:r>
            <a:r>
              <a:rPr lang="en-US" i="1" dirty="0">
                <a:solidFill>
                  <a:schemeClr val="tx1"/>
                </a:solidFill>
              </a:rPr>
              <a:t> </a:t>
            </a:r>
            <a:r>
              <a:rPr lang="en-US" dirty="0">
                <a:solidFill>
                  <a:schemeClr val="tx1"/>
                </a:solidFill>
              </a:rPr>
              <a:t>form on left, </a:t>
            </a:r>
            <a:r>
              <a:rPr lang="en-US" b="1" dirty="0">
                <a:solidFill>
                  <a:schemeClr val="tx1"/>
                </a:solidFill>
              </a:rPr>
              <a:t>reduced</a:t>
            </a:r>
            <a:r>
              <a:rPr lang="en-US" dirty="0">
                <a:solidFill>
                  <a:schemeClr val="tx1"/>
                </a:solidFill>
              </a:rPr>
              <a:t> form on right (</a:t>
            </a:r>
            <a:r>
              <a:rPr lang="en-US" b="1" dirty="0">
                <a:solidFill>
                  <a:schemeClr val="tx1"/>
                </a:solidFill>
              </a:rPr>
              <a:t>e.g.,</a:t>
            </a:r>
            <a:r>
              <a:rPr lang="en-US" dirty="0">
                <a:solidFill>
                  <a:schemeClr val="tx1"/>
                </a:solidFill>
              </a:rPr>
              <a:t> N</a:t>
            </a:r>
            <a:r>
              <a:rPr lang="en-US" sz="100" dirty="0">
                <a:solidFill>
                  <a:schemeClr val="tx1"/>
                </a:solidFill>
              </a:rPr>
              <a:t> </a:t>
            </a:r>
            <a:r>
              <a:rPr lang="en-US" dirty="0">
                <a:solidFill>
                  <a:schemeClr val="tx1"/>
                </a:solidFill>
              </a:rPr>
              <a:t>O</a:t>
            </a:r>
            <a:r>
              <a:rPr lang="en-US" baseline="-25000" dirty="0">
                <a:solidFill>
                  <a:schemeClr val="tx1"/>
                </a:solidFill>
              </a:rPr>
              <a:t>3</a:t>
            </a:r>
            <a:r>
              <a:rPr lang="en-US" baseline="30000" dirty="0">
                <a:solidFill>
                  <a:schemeClr val="tx1"/>
                </a:solidFill>
              </a:rPr>
              <a:t>−</a:t>
            </a:r>
            <a:r>
              <a:rPr lang="en-US" dirty="0">
                <a:solidFill>
                  <a:schemeClr val="tx1"/>
                </a:solidFill>
              </a:rPr>
              <a:t>/N</a:t>
            </a:r>
            <a:r>
              <a:rPr lang="en-US" sz="100" dirty="0">
                <a:solidFill>
                  <a:schemeClr val="tx1"/>
                </a:solidFill>
              </a:rPr>
              <a:t> </a:t>
            </a:r>
            <a:r>
              <a:rPr lang="en-US" dirty="0">
                <a:solidFill>
                  <a:schemeClr val="tx1"/>
                </a:solidFill>
              </a:rPr>
              <a:t>O</a:t>
            </a:r>
            <a:r>
              <a:rPr lang="en-US" baseline="-25000" dirty="0">
                <a:solidFill>
                  <a:schemeClr val="tx1"/>
                </a:solidFill>
              </a:rPr>
              <a:t>2</a:t>
            </a:r>
            <a:r>
              <a:rPr lang="en-US" baseline="30000" dirty="0">
                <a:solidFill>
                  <a:schemeClr val="tx1"/>
                </a:solidFill>
              </a:rPr>
              <a:t>−</a:t>
            </a:r>
            <a:r>
              <a:rPr lang="en-US" dirty="0">
                <a:solidFill>
                  <a:schemeClr val="tx1"/>
                </a:solidFill>
              </a:rPr>
              <a:t>)</a:t>
            </a:r>
          </a:p>
        </p:txBody>
      </p:sp>
    </p:spTree>
    <p:extLst>
      <p:ext uri="{BB962C8B-B14F-4D97-AF65-F5344CB8AC3E}">
        <p14:creationId xmlns:p14="http://schemas.microsoft.com/office/powerpoint/2010/main" val="738991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Figure 3.4 The Redox Tower</a:t>
            </a:r>
            <a:endParaRPr lang="en-IN" dirty="0">
              <a:solidFill>
                <a:schemeClr val="tx2"/>
              </a:solidFill>
            </a:endParaRPr>
          </a:p>
        </p:txBody>
      </p:sp>
      <p:pic>
        <p:nvPicPr>
          <p:cNvPr id="4" name="Picture 3" descr="The redox tower.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1731"/>
          <a:stretch/>
        </p:blipFill>
        <p:spPr>
          <a:xfrm>
            <a:off x="2522764" y="1503411"/>
            <a:ext cx="4098473" cy="4945747"/>
          </a:xfrm>
          <a:prstGeom prst="rect">
            <a:avLst/>
          </a:prstGeom>
        </p:spPr>
      </p:pic>
    </p:spTree>
    <p:extLst>
      <p:ext uri="{BB962C8B-B14F-4D97-AF65-F5344CB8AC3E}">
        <p14:creationId xmlns:p14="http://schemas.microsoft.com/office/powerpoint/2010/main" val="3421533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3.2 Electron Transfer Reactions </a:t>
            </a:r>
            <a:r>
              <a:rPr lang="en-US" sz="2000" b="0" dirty="0">
                <a:solidFill>
                  <a:schemeClr val="tx2"/>
                </a:solidFill>
              </a:rPr>
              <a:t>(2 of 5)</a:t>
            </a:r>
            <a:endParaRPr lang="en-IN" dirty="0">
              <a:solidFill>
                <a:schemeClr val="tx2"/>
              </a:solidFill>
            </a:endParaRPr>
          </a:p>
        </p:txBody>
      </p:sp>
      <p:sp>
        <p:nvSpPr>
          <p:cNvPr id="3" name="Content Placeholder 2"/>
          <p:cNvSpPr>
            <a:spLocks noGrp="1"/>
          </p:cNvSpPr>
          <p:nvPr>
            <p:ph sz="quarter" idx="13"/>
          </p:nvPr>
        </p:nvSpPr>
        <p:spPr>
          <a:xfrm>
            <a:off x="457199" y="1556326"/>
            <a:ext cx="8365253" cy="4627498"/>
          </a:xfrm>
        </p:spPr>
        <p:txBody>
          <a:bodyPr/>
          <a:lstStyle/>
          <a:p>
            <a:pPr lvl="0"/>
            <a:r>
              <a:rPr lang="en-US" sz="2000" dirty="0">
                <a:solidFill>
                  <a:schemeClr val="tx1"/>
                </a:solidFill>
              </a:rPr>
              <a:t>Redox Reactions and Reduction Potentials</a:t>
            </a:r>
          </a:p>
          <a:p>
            <a:pPr lvl="1"/>
            <a:r>
              <a:rPr lang="en-US" sz="2000" dirty="0">
                <a:solidFill>
                  <a:schemeClr val="tx1"/>
                </a:solidFill>
              </a:rPr>
              <a:t>First half reaction produces electrons consumed by second half reaction</a:t>
            </a:r>
          </a:p>
          <a:p>
            <a:pPr lvl="1"/>
            <a:r>
              <a:rPr lang="en-US" sz="2000" dirty="0">
                <a:solidFill>
                  <a:schemeClr val="tx1"/>
                </a:solidFill>
              </a:rPr>
              <a:t>Oxidized reactant (</a:t>
            </a:r>
            <a:r>
              <a:rPr lang="en-US" sz="2000" b="1" dirty="0">
                <a:solidFill>
                  <a:schemeClr val="tx1"/>
                </a:solidFill>
              </a:rPr>
              <a:t>electron donor</a:t>
            </a:r>
            <a:r>
              <a:rPr lang="en-US" sz="2000" dirty="0">
                <a:solidFill>
                  <a:schemeClr val="tx1"/>
                </a:solidFill>
              </a:rPr>
              <a:t>) donates electrons, reduced reactant (</a:t>
            </a:r>
            <a:r>
              <a:rPr lang="en-US" sz="2000" b="1" dirty="0">
                <a:solidFill>
                  <a:schemeClr val="tx1"/>
                </a:solidFill>
              </a:rPr>
              <a:t>electron acceptor</a:t>
            </a:r>
            <a:r>
              <a:rPr lang="en-US" sz="2000" dirty="0">
                <a:solidFill>
                  <a:schemeClr val="tx1"/>
                </a:solidFill>
              </a:rPr>
              <a:t>) accepts electrons</a:t>
            </a:r>
          </a:p>
          <a:p>
            <a:pPr lvl="1"/>
            <a:r>
              <a:rPr lang="en-US" sz="2000" dirty="0">
                <a:solidFill>
                  <a:schemeClr val="tx1"/>
                </a:solidFill>
              </a:rPr>
              <a:t>Many redox couples in nature (Figure 3.4 and Table 3.1)</a:t>
            </a:r>
          </a:p>
          <a:p>
            <a:pPr lvl="1"/>
            <a:r>
              <a:rPr lang="en-US" sz="2000" b="1" dirty="0">
                <a:solidFill>
                  <a:schemeClr val="tx1"/>
                </a:solidFill>
              </a:rPr>
              <a:t>Reduction potential</a:t>
            </a:r>
            <a:r>
              <a:rPr lang="en-US" sz="2000" i="1" dirty="0">
                <a:solidFill>
                  <a:schemeClr val="tx1"/>
                </a:solidFill>
              </a:rPr>
              <a:t> </a:t>
            </a:r>
            <a:r>
              <a:rPr lang="en-US" sz="2000" b="1" dirty="0">
                <a:solidFill>
                  <a:schemeClr val="tx1"/>
                </a:solidFill>
              </a:rPr>
              <a:t>(</a:t>
            </a:r>
            <a:r>
              <a:rPr lang="en-US" sz="2000" dirty="0">
                <a:solidFill>
                  <a:schemeClr val="tx1"/>
                </a:solidFill>
              </a:rPr>
              <a:t>E</a:t>
            </a:r>
            <a:r>
              <a:rPr lang="en-US" sz="2000" baseline="-25000" dirty="0">
                <a:solidFill>
                  <a:schemeClr val="tx1"/>
                </a:solidFill>
              </a:rPr>
              <a:t>0</a:t>
            </a:r>
            <a:r>
              <a:rPr lang="en-US" sz="2000" i="1" dirty="0">
                <a:solidFill>
                  <a:schemeClr val="tx1"/>
                </a:solidFill>
              </a:rPr>
              <a:t>′</a:t>
            </a:r>
            <a:r>
              <a:rPr lang="en-US" sz="2000" b="1" dirty="0">
                <a:solidFill>
                  <a:schemeClr val="tx1"/>
                </a:solidFill>
              </a:rPr>
              <a:t>)</a:t>
            </a:r>
            <a:r>
              <a:rPr lang="en-US" sz="2000" i="1" dirty="0">
                <a:solidFill>
                  <a:schemeClr val="tx1"/>
                </a:solidFill>
              </a:rPr>
              <a:t>:</a:t>
            </a:r>
            <a:r>
              <a:rPr lang="en-US" sz="2000" dirty="0">
                <a:solidFill>
                  <a:schemeClr val="tx1"/>
                </a:solidFill>
              </a:rPr>
              <a:t> tendency to donate electrons</a:t>
            </a:r>
          </a:p>
          <a:p>
            <a:pPr lvl="2"/>
            <a:r>
              <a:rPr lang="en-US" sz="2000" dirty="0">
                <a:solidFill>
                  <a:schemeClr val="tx1"/>
                </a:solidFill>
              </a:rPr>
              <a:t>expressed as volts (V) compared with reference (typically H</a:t>
            </a:r>
            <a:r>
              <a:rPr lang="en-US" sz="2000" baseline="-25000" dirty="0">
                <a:solidFill>
                  <a:schemeClr val="tx1"/>
                </a:solidFill>
              </a:rPr>
              <a:t>2</a:t>
            </a:r>
            <a:r>
              <a:rPr lang="en-US" sz="2000" dirty="0">
                <a:solidFill>
                  <a:schemeClr val="tx1"/>
                </a:solidFill>
              </a:rPr>
              <a:t>)</a:t>
            </a:r>
          </a:p>
          <a:p>
            <a:pPr lvl="2"/>
            <a:r>
              <a:rPr lang="en-US" sz="2000" dirty="0">
                <a:solidFill>
                  <a:schemeClr val="tx1"/>
                </a:solidFill>
              </a:rPr>
              <a:t>Reduced substance of a redox couple has strong tendency to donate when couple has negative reduction potential (</a:t>
            </a:r>
            <a:r>
              <a:rPr lang="en-US" sz="2000" b="1" dirty="0">
                <a:solidFill>
                  <a:schemeClr val="tx1"/>
                </a:solidFill>
              </a:rPr>
              <a:t>e.g.,</a:t>
            </a:r>
            <a:r>
              <a:rPr lang="en-US" sz="2000" dirty="0">
                <a:solidFill>
                  <a:schemeClr val="tx1"/>
                </a:solidFill>
              </a:rPr>
              <a:t> glucose in C</a:t>
            </a:r>
            <a:r>
              <a:rPr lang="en-US" sz="100" dirty="0">
                <a:solidFill>
                  <a:schemeClr val="tx1"/>
                </a:solidFill>
              </a:rPr>
              <a:t> </a:t>
            </a:r>
            <a:r>
              <a:rPr lang="en-US" sz="2000" dirty="0">
                <a:solidFill>
                  <a:schemeClr val="tx1"/>
                </a:solidFill>
              </a:rPr>
              <a:t>O</a:t>
            </a:r>
            <a:r>
              <a:rPr lang="en-US" sz="2000" baseline="-25000" dirty="0">
                <a:solidFill>
                  <a:schemeClr val="tx1"/>
                </a:solidFill>
              </a:rPr>
              <a:t>2</a:t>
            </a:r>
            <a:r>
              <a:rPr lang="en-US" sz="2000" dirty="0">
                <a:solidFill>
                  <a:schemeClr val="tx1"/>
                </a:solidFill>
              </a:rPr>
              <a:t>/glucose, −0.43 V</a:t>
            </a:r>
            <a:r>
              <a:rPr lang="en-US" sz="100" dirty="0">
                <a:solidFill>
                  <a:schemeClr val="tx1"/>
                </a:solidFill>
              </a:rPr>
              <a:t>olt</a:t>
            </a:r>
            <a:r>
              <a:rPr lang="en-US" sz="2000" dirty="0">
                <a:solidFill>
                  <a:schemeClr val="tx1"/>
                </a:solidFill>
              </a:rPr>
              <a:t>)</a:t>
            </a:r>
          </a:p>
          <a:p>
            <a:pPr lvl="2"/>
            <a:r>
              <a:rPr lang="en-US" sz="2000" dirty="0">
                <a:solidFill>
                  <a:schemeClr val="tx1"/>
                </a:solidFill>
              </a:rPr>
              <a:t>Oxidized substance will accept electrons when redox couple has positive reduction potential (</a:t>
            </a:r>
            <a:r>
              <a:rPr lang="en-US" sz="2000" b="1" dirty="0">
                <a:solidFill>
                  <a:schemeClr val="tx1"/>
                </a:solidFill>
              </a:rPr>
              <a:t>e.g.,</a:t>
            </a:r>
            <a:r>
              <a:rPr lang="en-US" sz="2000" dirty="0">
                <a:solidFill>
                  <a:schemeClr val="tx1"/>
                </a:solidFill>
              </a:rPr>
              <a:t> O</a:t>
            </a:r>
            <a:r>
              <a:rPr lang="en-US" sz="2000" baseline="-25000" dirty="0">
                <a:solidFill>
                  <a:schemeClr val="tx1"/>
                </a:solidFill>
              </a:rPr>
              <a:t>2</a:t>
            </a:r>
            <a:r>
              <a:rPr lang="en-US" sz="2000" dirty="0">
                <a:solidFill>
                  <a:schemeClr val="tx1"/>
                </a:solidFill>
              </a:rPr>
              <a:t> in ½ O</a:t>
            </a:r>
            <a:r>
              <a:rPr lang="en-US" sz="2000" baseline="-25000" dirty="0">
                <a:solidFill>
                  <a:schemeClr val="tx1"/>
                </a:solidFill>
              </a:rPr>
              <a:t>2</a:t>
            </a:r>
            <a:r>
              <a:rPr lang="en-US" sz="2000" dirty="0">
                <a:solidFill>
                  <a:schemeClr val="tx1"/>
                </a:solidFill>
              </a:rPr>
              <a:t>/H</a:t>
            </a:r>
            <a:r>
              <a:rPr lang="en-US" sz="2000" baseline="-25000" dirty="0">
                <a:solidFill>
                  <a:schemeClr val="tx1"/>
                </a:solidFill>
              </a:rPr>
              <a:t>2</a:t>
            </a:r>
            <a:r>
              <a:rPr lang="en-US" sz="100" baseline="-25000" dirty="0">
                <a:solidFill>
                  <a:schemeClr val="tx1"/>
                </a:solidFill>
              </a:rPr>
              <a:t> </a:t>
            </a:r>
            <a:r>
              <a:rPr lang="en-US" sz="2000" dirty="0">
                <a:solidFill>
                  <a:schemeClr val="tx1"/>
                </a:solidFill>
              </a:rPr>
              <a:t>O, +0.82 V</a:t>
            </a:r>
            <a:r>
              <a:rPr lang="en-US" sz="100" dirty="0">
                <a:solidFill>
                  <a:schemeClr val="tx1"/>
                </a:solidFill>
              </a:rPr>
              <a:t>olt</a:t>
            </a:r>
            <a:r>
              <a:rPr lang="en-US" sz="2000" dirty="0">
                <a:solidFill>
                  <a:schemeClr val="tx1"/>
                </a:solidFill>
              </a:rPr>
              <a:t>)</a:t>
            </a:r>
          </a:p>
        </p:txBody>
      </p:sp>
    </p:spTree>
    <p:extLst>
      <p:ext uri="{BB962C8B-B14F-4D97-AF65-F5344CB8AC3E}">
        <p14:creationId xmlns:p14="http://schemas.microsoft.com/office/powerpoint/2010/main" val="745846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1"/>
            <a:ext cx="6957060" cy="1228830"/>
          </a:xfrm>
        </p:spPr>
        <p:txBody>
          <a:bodyPr/>
          <a:lstStyle/>
          <a:p>
            <a:r>
              <a:rPr lang="en-US" sz="2600" dirty="0">
                <a:solidFill>
                  <a:schemeClr val="tx2"/>
                </a:solidFill>
              </a:rPr>
              <a:t>Table 3.1 Reduction Potentials, </a:t>
            </a:r>
            <a:r>
              <a:rPr lang="en-US" sz="2600" i="1" dirty="0">
                <a:solidFill>
                  <a:schemeClr val="tx2"/>
                </a:solidFill>
              </a:rPr>
              <a:t>E</a:t>
            </a:r>
            <a:r>
              <a:rPr lang="en-US" sz="2600" baseline="-25000" dirty="0">
                <a:solidFill>
                  <a:schemeClr val="tx2"/>
                </a:solidFill>
              </a:rPr>
              <a:t>0</a:t>
            </a:r>
            <a:r>
              <a:rPr lang="en-US" sz="2600" i="1" dirty="0">
                <a:solidFill>
                  <a:schemeClr val="tx2"/>
                </a:solidFill>
              </a:rPr>
              <a:t>′</a:t>
            </a:r>
            <a:r>
              <a:rPr lang="en-US" sz="2600" dirty="0">
                <a:solidFill>
                  <a:schemeClr val="tx2"/>
                </a:solidFill>
              </a:rPr>
              <a:t> (Volts), of Some Redox Half Reactions Commonly Encountered in Microbiology</a:t>
            </a:r>
            <a:r>
              <a:rPr lang="en-US" sz="100" dirty="0">
                <a:solidFill>
                  <a:schemeClr val="tx2"/>
                </a:solidFill>
              </a:rPr>
              <a:t> </a:t>
            </a:r>
            <a:r>
              <a:rPr lang="en-US" sz="2600" baseline="30000" dirty="0">
                <a:solidFill>
                  <a:schemeClr val="tx2"/>
                </a:solidFill>
              </a:rPr>
              <a:t>a</a:t>
            </a:r>
            <a:endParaRPr lang="en-IN" sz="2600" baseline="30000" dirty="0">
              <a:solidFill>
                <a:schemeClr val="tx2"/>
              </a:solidFill>
            </a:endParaRPr>
          </a:p>
        </p:txBody>
      </p:sp>
      <p:pic>
        <p:nvPicPr>
          <p:cNvPr id="4" name="Picture 3" descr="A table lists reduction potentials.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t="10093" b="11779"/>
          <a:stretch/>
        </p:blipFill>
        <p:spPr>
          <a:xfrm>
            <a:off x="431800" y="1818755"/>
            <a:ext cx="8601456" cy="2562330"/>
          </a:xfrm>
          <a:prstGeom prst="rect">
            <a:avLst/>
          </a:prstGeom>
        </p:spPr>
      </p:pic>
      <p:sp>
        <p:nvSpPr>
          <p:cNvPr id="3" name="Content Placeholder 2"/>
          <p:cNvSpPr>
            <a:spLocks noGrp="1"/>
          </p:cNvSpPr>
          <p:nvPr>
            <p:ph sz="quarter" idx="13"/>
          </p:nvPr>
        </p:nvSpPr>
        <p:spPr>
          <a:xfrm>
            <a:off x="457199" y="4620943"/>
            <a:ext cx="8365253" cy="423199"/>
          </a:xfrm>
        </p:spPr>
        <p:txBody>
          <a:bodyPr/>
          <a:lstStyle/>
          <a:p>
            <a:pPr marL="432" indent="0">
              <a:buNone/>
            </a:pPr>
            <a:r>
              <a:rPr lang="en-IN" sz="1200" baseline="30000" dirty="0">
                <a:solidFill>
                  <a:schemeClr val="tx1"/>
                </a:solidFill>
              </a:rPr>
              <a:t>a</a:t>
            </a:r>
            <a:r>
              <a:rPr lang="en-IN" sz="1200" dirty="0">
                <a:solidFill>
                  <a:schemeClr val="tx1"/>
                </a:solidFill>
              </a:rPr>
              <a:t>Entries </a:t>
            </a:r>
            <a:r>
              <a:rPr lang="en-US" sz="1200" dirty="0">
                <a:solidFill>
                  <a:schemeClr val="tx1"/>
                </a:solidFill>
              </a:rPr>
              <a:t>are read as: oxidized form/reduced form (</a:t>
            </a:r>
            <a:r>
              <a:rPr lang="en-US" sz="1200" i="1" dirty="0">
                <a:solidFill>
                  <a:schemeClr val="tx1"/>
                </a:solidFill>
              </a:rPr>
              <a:t>E</a:t>
            </a:r>
            <a:r>
              <a:rPr lang="en-US" sz="1200" baseline="-25000" dirty="0">
                <a:solidFill>
                  <a:schemeClr val="tx1"/>
                </a:solidFill>
              </a:rPr>
              <a:t>0</a:t>
            </a:r>
            <a:r>
              <a:rPr lang="en-US" sz="1200" dirty="0">
                <a:solidFill>
                  <a:schemeClr val="tx1"/>
                </a:solidFill>
              </a:rPr>
              <a:t>′ in volts) and number of e</a:t>
            </a:r>
            <a:r>
              <a:rPr lang="en-US" sz="1200" baseline="30000" dirty="0">
                <a:solidFill>
                  <a:schemeClr val="tx1"/>
                </a:solidFill>
              </a:rPr>
              <a:t>−</a:t>
            </a:r>
            <a:r>
              <a:rPr lang="en-US" sz="1200" dirty="0">
                <a:solidFill>
                  <a:schemeClr val="tx1"/>
                </a:solidFill>
              </a:rPr>
              <a:t> transferred per half reaction. Values are organized from lowest (most electronegative) to highest (most electropositive) reduction potential.</a:t>
            </a:r>
          </a:p>
        </p:txBody>
      </p:sp>
    </p:spTree>
    <p:extLst>
      <p:ext uri="{BB962C8B-B14F-4D97-AF65-F5344CB8AC3E}">
        <p14:creationId xmlns:p14="http://schemas.microsoft.com/office/powerpoint/2010/main" val="1528857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000" dirty="0">
                <a:solidFill>
                  <a:schemeClr val="bg1"/>
                </a:solidFill>
              </a:rPr>
              <a:t>One.</a:t>
            </a:r>
            <a:r>
              <a:rPr lang="en-US" dirty="0">
                <a:solidFill>
                  <a:schemeClr val="bg1"/>
                </a:solidFill>
              </a:rPr>
              <a:t> </a:t>
            </a:r>
            <a:r>
              <a:rPr lang="en-US" dirty="0">
                <a:solidFill>
                  <a:schemeClr val="tx2"/>
                </a:solidFill>
              </a:rPr>
              <a:t>Fundamentals of Metabolism</a:t>
            </a:r>
            <a:endParaRPr lang="en-IN" dirty="0">
              <a:solidFill>
                <a:schemeClr val="tx2"/>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731706946"/>
              </p:ext>
            </p:extLst>
          </p:nvPr>
        </p:nvGraphicFramePr>
        <p:xfrm>
          <a:off x="424542" y="789150"/>
          <a:ext cx="371475" cy="485775"/>
        </p:xfrm>
        <a:graphic>
          <a:graphicData uri="http://schemas.openxmlformats.org/presentationml/2006/ole">
            <mc:AlternateContent xmlns:mc="http://schemas.openxmlformats.org/markup-compatibility/2006">
              <mc:Choice xmlns:v="urn:schemas-microsoft-com:vml" Requires="v">
                <p:oleObj name="Equation" r:id="rId3" imgW="371386" imgH="485848" progId="Equation.DSMT4">
                  <p:embed/>
                </p:oleObj>
              </mc:Choice>
              <mc:Fallback>
                <p:oleObj name="Equation" r:id="rId3" imgW="371386" imgH="485848" progId="Equation.DSMT4">
                  <p:embed/>
                  <p:pic>
                    <p:nvPicPr>
                      <p:cNvPr id="0" name=""/>
                      <p:cNvPicPr/>
                      <p:nvPr/>
                    </p:nvPicPr>
                    <p:blipFill>
                      <a:blip r:embed="rId4"/>
                      <a:stretch>
                        <a:fillRect/>
                      </a:stretch>
                    </p:blipFill>
                    <p:spPr>
                      <a:xfrm>
                        <a:off x="424542" y="789150"/>
                        <a:ext cx="371475" cy="485775"/>
                      </a:xfrm>
                      <a:prstGeom prst="rect">
                        <a:avLst/>
                      </a:prstGeom>
                    </p:spPr>
                  </p:pic>
                </p:oleObj>
              </mc:Fallback>
            </mc:AlternateContent>
          </a:graphicData>
        </a:graphic>
      </p:graphicFrame>
      <p:sp>
        <p:nvSpPr>
          <p:cNvPr id="3" name="Content Placeholder 2"/>
          <p:cNvSpPr>
            <a:spLocks noGrp="1"/>
          </p:cNvSpPr>
          <p:nvPr>
            <p:ph sz="quarter" idx="13"/>
          </p:nvPr>
        </p:nvSpPr>
        <p:spPr/>
        <p:txBody>
          <a:bodyPr/>
          <a:lstStyle/>
          <a:p>
            <a:pPr marL="432" lvl="0" indent="0">
              <a:buNone/>
            </a:pPr>
            <a:r>
              <a:rPr lang="en-US" b="1" dirty="0">
                <a:solidFill>
                  <a:schemeClr val="tx2"/>
                </a:solidFill>
              </a:rPr>
              <a:t>3.1</a:t>
            </a:r>
            <a:r>
              <a:rPr lang="en-US" dirty="0">
                <a:solidFill>
                  <a:schemeClr val="tx1"/>
                </a:solidFill>
              </a:rPr>
              <a:t> Defining the Requirements for Life</a:t>
            </a:r>
          </a:p>
          <a:p>
            <a:pPr marL="432" lvl="0" indent="0">
              <a:buNone/>
            </a:pPr>
            <a:r>
              <a:rPr lang="en-US" b="1" dirty="0">
                <a:solidFill>
                  <a:schemeClr val="tx2"/>
                </a:solidFill>
              </a:rPr>
              <a:t>3.2</a:t>
            </a:r>
            <a:r>
              <a:rPr lang="en-US" dirty="0">
                <a:solidFill>
                  <a:schemeClr val="tx1"/>
                </a:solidFill>
              </a:rPr>
              <a:t> Electron Transfer Reactions</a:t>
            </a:r>
          </a:p>
          <a:p>
            <a:pPr marL="432" lvl="0" indent="0">
              <a:buNone/>
            </a:pPr>
            <a:r>
              <a:rPr lang="en-US" b="1" dirty="0">
                <a:solidFill>
                  <a:schemeClr val="tx2"/>
                </a:solidFill>
              </a:rPr>
              <a:t>3.3</a:t>
            </a:r>
            <a:r>
              <a:rPr lang="en-US" dirty="0">
                <a:solidFill>
                  <a:schemeClr val="tx1"/>
                </a:solidFill>
              </a:rPr>
              <a:t> Calculating Changes in Free Energy</a:t>
            </a:r>
          </a:p>
          <a:p>
            <a:pPr marL="432" lvl="0" indent="0">
              <a:buNone/>
            </a:pPr>
            <a:r>
              <a:rPr lang="en-US" b="1" dirty="0">
                <a:solidFill>
                  <a:schemeClr val="tx2"/>
                </a:solidFill>
              </a:rPr>
              <a:t>3.4</a:t>
            </a:r>
            <a:r>
              <a:rPr lang="en-US" dirty="0">
                <a:solidFill>
                  <a:schemeClr val="tx1"/>
                </a:solidFill>
              </a:rPr>
              <a:t> Cellular Energy Conservation</a:t>
            </a:r>
          </a:p>
          <a:p>
            <a:pPr marL="432" lvl="0" indent="0">
              <a:buNone/>
            </a:pPr>
            <a:r>
              <a:rPr lang="en-US" b="1" dirty="0">
                <a:solidFill>
                  <a:schemeClr val="tx2"/>
                </a:solidFill>
              </a:rPr>
              <a:t>3.5</a:t>
            </a:r>
            <a:r>
              <a:rPr lang="en-US" dirty="0">
                <a:solidFill>
                  <a:schemeClr val="tx1"/>
                </a:solidFill>
              </a:rPr>
              <a:t> Catalysis and Enzymes</a:t>
            </a:r>
          </a:p>
        </p:txBody>
      </p:sp>
    </p:spTree>
    <p:extLst>
      <p:ext uri="{BB962C8B-B14F-4D97-AF65-F5344CB8AC3E}">
        <p14:creationId xmlns:p14="http://schemas.microsoft.com/office/powerpoint/2010/main" val="3025435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3.2 Electron Transfer Reactions </a:t>
            </a:r>
            <a:r>
              <a:rPr lang="en-US" sz="2000" b="0" dirty="0">
                <a:solidFill>
                  <a:schemeClr val="tx2"/>
                </a:solidFill>
              </a:rPr>
              <a:t>(3 of 5)</a:t>
            </a:r>
            <a:endParaRPr lang="en-IN" dirty="0">
              <a:solidFill>
                <a:schemeClr val="tx2"/>
              </a:solidFill>
            </a:endParaRPr>
          </a:p>
        </p:txBody>
      </p:sp>
      <p:sp>
        <p:nvSpPr>
          <p:cNvPr id="3" name="Content Placeholder 2"/>
          <p:cNvSpPr>
            <a:spLocks noGrp="1"/>
          </p:cNvSpPr>
          <p:nvPr>
            <p:ph sz="quarter" idx="13"/>
          </p:nvPr>
        </p:nvSpPr>
        <p:spPr>
          <a:xfrm>
            <a:off x="457199" y="1556326"/>
            <a:ext cx="8365253" cy="4434275"/>
          </a:xfrm>
        </p:spPr>
        <p:txBody>
          <a:bodyPr/>
          <a:lstStyle/>
          <a:p>
            <a:pPr lvl="0"/>
            <a:r>
              <a:rPr lang="en-US" dirty="0">
                <a:solidFill>
                  <a:schemeClr val="tx1"/>
                </a:solidFill>
              </a:rPr>
              <a:t>Redox Reactions and Reduction Potentials</a:t>
            </a:r>
          </a:p>
          <a:p>
            <a:pPr lvl="1"/>
            <a:r>
              <a:rPr lang="en-US" dirty="0">
                <a:solidFill>
                  <a:schemeClr val="tx1"/>
                </a:solidFill>
              </a:rPr>
              <a:t>Half reactions written as reductions</a:t>
            </a:r>
          </a:p>
          <a:p>
            <a:pPr lvl="1"/>
            <a:r>
              <a:rPr lang="en-US" dirty="0">
                <a:solidFill>
                  <a:schemeClr val="tx1"/>
                </a:solidFill>
              </a:rPr>
              <a:t>When two half reactions are combined, the donor half reaction is an oxidation; orientation is written in reverse overall</a:t>
            </a:r>
          </a:p>
          <a:p>
            <a:pPr lvl="1"/>
            <a:r>
              <a:rPr lang="en-US" dirty="0">
                <a:solidFill>
                  <a:schemeClr val="tx1"/>
                </a:solidFill>
              </a:rPr>
              <a:t>Reduction potentials can be used to determine whether any given substance will serve as donor or acceptor</a:t>
            </a:r>
          </a:p>
          <a:p>
            <a:pPr lvl="1"/>
            <a:r>
              <a:rPr lang="en-US" dirty="0">
                <a:solidFill>
                  <a:schemeClr val="tx1"/>
                </a:solidFill>
              </a:rPr>
              <a:t>The greater the difference in reduction potentials of two half reactions, the more energy will be available</a:t>
            </a:r>
          </a:p>
        </p:txBody>
      </p:sp>
    </p:spTree>
    <p:extLst>
      <p:ext uri="{BB962C8B-B14F-4D97-AF65-F5344CB8AC3E}">
        <p14:creationId xmlns:p14="http://schemas.microsoft.com/office/powerpoint/2010/main" val="1440981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3.2 Electron Transfer Reactions </a:t>
            </a:r>
            <a:r>
              <a:rPr lang="en-US" sz="2000" b="0" dirty="0">
                <a:solidFill>
                  <a:schemeClr val="tx2"/>
                </a:solidFill>
              </a:rPr>
              <a:t>(4 of 5)</a:t>
            </a:r>
            <a:endParaRPr lang="en-IN" dirty="0">
              <a:solidFill>
                <a:schemeClr val="tx2"/>
              </a:solidFill>
            </a:endParaRPr>
          </a:p>
        </p:txBody>
      </p:sp>
      <p:sp>
        <p:nvSpPr>
          <p:cNvPr id="3" name="Content Placeholder 2"/>
          <p:cNvSpPr>
            <a:spLocks noGrp="1"/>
          </p:cNvSpPr>
          <p:nvPr>
            <p:ph sz="quarter" idx="13"/>
          </p:nvPr>
        </p:nvSpPr>
        <p:spPr>
          <a:xfrm>
            <a:off x="457199" y="1556326"/>
            <a:ext cx="8315011" cy="4434275"/>
          </a:xfrm>
        </p:spPr>
        <p:txBody>
          <a:bodyPr/>
          <a:lstStyle/>
          <a:p>
            <a:r>
              <a:rPr lang="en-US" dirty="0">
                <a:solidFill>
                  <a:schemeClr val="tx1"/>
                </a:solidFill>
              </a:rPr>
              <a:t>Electron Carriers and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baseline="30000" dirty="0">
                <a:solidFill>
                  <a:schemeClr val="tx1"/>
                </a:solidFill>
              </a:rPr>
              <a:t>+</a:t>
            </a:r>
            <a:r>
              <a:rPr lang="en-US" dirty="0">
                <a:solidFill>
                  <a:schemeClr val="tx1"/>
                </a:solidFill>
              </a:rPr>
              <a:t>/N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 Cycling</a:t>
            </a:r>
          </a:p>
          <a:p>
            <a:pPr lvl="1"/>
            <a:r>
              <a:rPr lang="en-US" dirty="0">
                <a:solidFill>
                  <a:schemeClr val="tx1"/>
                </a:solidFill>
              </a:rPr>
              <a:t>Typically, electron movement proceeds through consecutive reactions</a:t>
            </a:r>
          </a:p>
          <a:p>
            <a:pPr lvl="1"/>
            <a:r>
              <a:rPr lang="en-US" dirty="0">
                <a:solidFill>
                  <a:schemeClr val="tx1"/>
                </a:solidFill>
              </a:rPr>
              <a:t>Soluble electron carriers such as nicotinamide adenine dinucleotide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baseline="30000" dirty="0">
                <a:solidFill>
                  <a:schemeClr val="tx1"/>
                </a:solidFill>
              </a:rPr>
              <a:t>+</a:t>
            </a:r>
            <a:r>
              <a:rPr lang="en-US" dirty="0">
                <a:solidFill>
                  <a:schemeClr val="tx1"/>
                </a:solidFill>
              </a:rPr>
              <a:t>/N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 needed to carry electrons (Figure 3.5)</a:t>
            </a:r>
          </a:p>
          <a:p>
            <a:pPr lvl="2"/>
            <a:r>
              <a:rPr lang="en-US" dirty="0">
                <a:solidFill>
                  <a:schemeClr val="tx1"/>
                </a:solidFill>
              </a:rPr>
              <a:t>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baseline="30000" dirty="0">
                <a:solidFill>
                  <a:schemeClr val="tx1"/>
                </a:solidFill>
              </a:rPr>
              <a:t>+</a:t>
            </a:r>
            <a:r>
              <a:rPr lang="en-US" dirty="0">
                <a:solidFill>
                  <a:schemeClr val="tx1"/>
                </a:solidFill>
              </a:rPr>
              <a:t>/N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 redox couple = −0.32 V</a:t>
            </a:r>
            <a:r>
              <a:rPr lang="en-US" sz="100" dirty="0">
                <a:solidFill>
                  <a:schemeClr val="bg1"/>
                </a:solidFill>
              </a:rPr>
              <a:t>olt</a:t>
            </a:r>
            <a:r>
              <a:rPr lang="en-US" dirty="0">
                <a:solidFill>
                  <a:schemeClr val="tx1"/>
                </a:solidFill>
              </a:rPr>
              <a:t>;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 good electron donor,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baseline="30000" dirty="0">
                <a:solidFill>
                  <a:schemeClr val="tx1"/>
                </a:solidFill>
              </a:rPr>
              <a:t>+</a:t>
            </a:r>
            <a:r>
              <a:rPr lang="en-US" dirty="0">
                <a:solidFill>
                  <a:schemeClr val="tx1"/>
                </a:solidFill>
              </a:rPr>
              <a:t> weak electron acceptor</a:t>
            </a:r>
          </a:p>
          <a:p>
            <a:pPr lvl="2"/>
            <a:r>
              <a:rPr lang="en-US" dirty="0">
                <a:solidFill>
                  <a:schemeClr val="tx1"/>
                </a:solidFill>
              </a:rPr>
              <a:t>Reduction requires 2 e</a:t>
            </a:r>
            <a:r>
              <a:rPr lang="en-US" baseline="30000" dirty="0">
                <a:solidFill>
                  <a:schemeClr val="tx1"/>
                </a:solidFill>
              </a:rPr>
              <a:t>−</a:t>
            </a:r>
            <a:r>
              <a:rPr lang="en-US" dirty="0">
                <a:solidFill>
                  <a:schemeClr val="tx1"/>
                </a:solidFill>
              </a:rPr>
              <a:t> and 1 H</a:t>
            </a:r>
            <a:r>
              <a:rPr lang="en-US" baseline="30000" dirty="0">
                <a:solidFill>
                  <a:schemeClr val="tx1"/>
                </a:solidFill>
              </a:rPr>
              <a:t>+</a:t>
            </a:r>
            <a:endParaRPr lang="en-US" dirty="0">
              <a:solidFill>
                <a:schemeClr val="tx1"/>
              </a:solidFill>
            </a:endParaRPr>
          </a:p>
          <a:p>
            <a:pPr lvl="2"/>
            <a:r>
              <a:rPr lang="en-US" dirty="0">
                <a:solidFill>
                  <a:schemeClr val="tx1"/>
                </a:solidFill>
              </a:rPr>
              <a:t>Reduction of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baseline="30000" dirty="0">
                <a:solidFill>
                  <a:schemeClr val="tx1"/>
                </a:solidFill>
              </a:rPr>
              <a:t>+</a:t>
            </a:r>
            <a:r>
              <a:rPr lang="en-US" dirty="0">
                <a:solidFill>
                  <a:schemeClr val="tx1"/>
                </a:solidFill>
              </a:rPr>
              <a:t> results in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 + H</a:t>
            </a:r>
            <a:r>
              <a:rPr lang="en-US" baseline="30000" dirty="0">
                <a:solidFill>
                  <a:schemeClr val="tx1"/>
                </a:solidFill>
              </a:rPr>
              <a:t>+</a:t>
            </a:r>
          </a:p>
        </p:txBody>
      </p:sp>
    </p:spTree>
    <p:extLst>
      <p:ext uri="{BB962C8B-B14F-4D97-AF65-F5344CB8AC3E}">
        <p14:creationId xmlns:p14="http://schemas.microsoft.com/office/powerpoint/2010/main" val="3417792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800" dirty="0">
                <a:solidFill>
                  <a:schemeClr val="tx2"/>
                </a:solidFill>
              </a:rPr>
              <a:t>Figure 3.5 The Redox Coenzymes Nicotinamide Adenine Dinucleotide (N</a:t>
            </a:r>
            <a:r>
              <a:rPr lang="en-IN" sz="100" dirty="0">
                <a:solidFill>
                  <a:schemeClr val="tx2"/>
                </a:solidFill>
              </a:rPr>
              <a:t> </a:t>
            </a:r>
            <a:r>
              <a:rPr lang="en-IN" sz="2800" dirty="0">
                <a:solidFill>
                  <a:schemeClr val="tx2"/>
                </a:solidFill>
              </a:rPr>
              <a:t>A</a:t>
            </a:r>
            <a:r>
              <a:rPr lang="en-IN" sz="100" dirty="0">
                <a:solidFill>
                  <a:schemeClr val="tx2"/>
                </a:solidFill>
              </a:rPr>
              <a:t> </a:t>
            </a:r>
            <a:r>
              <a:rPr lang="en-IN" sz="2800" dirty="0">
                <a:solidFill>
                  <a:schemeClr val="tx2"/>
                </a:solidFill>
              </a:rPr>
              <a:t>D</a:t>
            </a:r>
            <a:r>
              <a:rPr lang="en-IN" sz="2800" baseline="30000" dirty="0">
                <a:solidFill>
                  <a:schemeClr val="tx2"/>
                </a:solidFill>
              </a:rPr>
              <a:t>+</a:t>
            </a:r>
            <a:r>
              <a:rPr lang="en-IN" sz="2800" dirty="0">
                <a:solidFill>
                  <a:schemeClr val="tx2"/>
                </a:solidFill>
              </a:rPr>
              <a:t>) and N</a:t>
            </a:r>
            <a:r>
              <a:rPr lang="en-IN" sz="100" dirty="0">
                <a:solidFill>
                  <a:schemeClr val="tx2"/>
                </a:solidFill>
              </a:rPr>
              <a:t> </a:t>
            </a:r>
            <a:r>
              <a:rPr lang="en-IN" sz="2800" dirty="0">
                <a:solidFill>
                  <a:schemeClr val="tx2"/>
                </a:solidFill>
              </a:rPr>
              <a:t>A</a:t>
            </a:r>
            <a:r>
              <a:rPr lang="en-IN" sz="100" dirty="0">
                <a:solidFill>
                  <a:schemeClr val="tx2"/>
                </a:solidFill>
              </a:rPr>
              <a:t> </a:t>
            </a:r>
            <a:r>
              <a:rPr lang="en-IN" sz="2800" dirty="0">
                <a:solidFill>
                  <a:schemeClr val="tx2"/>
                </a:solidFill>
              </a:rPr>
              <a:t>D</a:t>
            </a:r>
            <a:r>
              <a:rPr lang="en-IN" sz="100" dirty="0">
                <a:solidFill>
                  <a:schemeClr val="tx2"/>
                </a:solidFill>
              </a:rPr>
              <a:t> </a:t>
            </a:r>
            <a:r>
              <a:rPr lang="en-IN" sz="2800" dirty="0">
                <a:solidFill>
                  <a:schemeClr val="tx2"/>
                </a:solidFill>
              </a:rPr>
              <a:t>P</a:t>
            </a:r>
            <a:r>
              <a:rPr lang="en-IN" sz="2800" baseline="30000" dirty="0">
                <a:solidFill>
                  <a:schemeClr val="tx2"/>
                </a:solidFill>
              </a:rPr>
              <a:t>+</a:t>
            </a:r>
            <a:endParaRPr lang="en-IN" sz="2800" dirty="0">
              <a:solidFill>
                <a:schemeClr val="tx2"/>
              </a:solidFill>
            </a:endParaRPr>
          </a:p>
        </p:txBody>
      </p:sp>
      <p:pic>
        <p:nvPicPr>
          <p:cNvPr id="4" name="Picture 3" descr="The redox coenzyme nicotinamide adenine dinucleotide, N A D plus. and N A D P plus.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1853"/>
          <a:stretch/>
        </p:blipFill>
        <p:spPr>
          <a:xfrm>
            <a:off x="1404467" y="1595452"/>
            <a:ext cx="6335066" cy="4644574"/>
          </a:xfrm>
          <a:prstGeom prst="rect">
            <a:avLst/>
          </a:prstGeom>
        </p:spPr>
      </p:pic>
    </p:spTree>
    <p:extLst>
      <p:ext uri="{BB962C8B-B14F-4D97-AF65-F5344CB8AC3E}">
        <p14:creationId xmlns:p14="http://schemas.microsoft.com/office/powerpoint/2010/main" val="255114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3.2 Electron Transfer Reactions </a:t>
            </a:r>
            <a:r>
              <a:rPr lang="en-US" sz="2000" b="0" dirty="0">
                <a:solidFill>
                  <a:schemeClr val="tx2"/>
                </a:solidFill>
              </a:rPr>
              <a:t>(5 of 5)</a:t>
            </a:r>
            <a:endParaRPr lang="en-IN" dirty="0">
              <a:solidFill>
                <a:schemeClr val="tx2"/>
              </a:solidFill>
            </a:endParaRPr>
          </a:p>
        </p:txBody>
      </p:sp>
      <p:sp>
        <p:nvSpPr>
          <p:cNvPr id="3" name="Content Placeholder 2"/>
          <p:cNvSpPr>
            <a:spLocks noGrp="1"/>
          </p:cNvSpPr>
          <p:nvPr>
            <p:ph sz="quarter" idx="13"/>
          </p:nvPr>
        </p:nvSpPr>
        <p:spPr>
          <a:xfrm>
            <a:off x="457200" y="1556326"/>
            <a:ext cx="7229789" cy="4434275"/>
          </a:xfrm>
        </p:spPr>
        <p:txBody>
          <a:bodyPr/>
          <a:lstStyle/>
          <a:p>
            <a:r>
              <a:rPr lang="en-US" dirty="0">
                <a:solidFill>
                  <a:schemeClr val="tx1"/>
                </a:solidFill>
              </a:rPr>
              <a:t>Electron Carriers and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baseline="30000" dirty="0">
                <a:solidFill>
                  <a:schemeClr val="tx1"/>
                </a:solidFill>
              </a:rPr>
              <a:t>+</a:t>
            </a:r>
            <a:r>
              <a:rPr lang="en-US" dirty="0">
                <a:solidFill>
                  <a:schemeClr val="tx1"/>
                </a:solidFill>
              </a:rPr>
              <a:t>/N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 Cycling</a:t>
            </a:r>
          </a:p>
          <a:p>
            <a:pPr lvl="1"/>
            <a:r>
              <a:rPr lang="en-US" dirty="0">
                <a:solidFill>
                  <a:schemeClr val="tx1"/>
                </a:solidFill>
              </a:rPr>
              <a:t>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baseline="30000" dirty="0">
                <a:solidFill>
                  <a:schemeClr val="tx1"/>
                </a:solidFill>
              </a:rPr>
              <a:t>+</a:t>
            </a:r>
            <a:r>
              <a:rPr lang="en-US" dirty="0">
                <a:solidFill>
                  <a:schemeClr val="tx1"/>
                </a:solidFill>
              </a:rPr>
              <a:t>/N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 are </a:t>
            </a:r>
            <a:r>
              <a:rPr lang="en-US" b="1" dirty="0">
                <a:solidFill>
                  <a:schemeClr val="tx1"/>
                </a:solidFill>
              </a:rPr>
              <a:t>coenzymes</a:t>
            </a:r>
          </a:p>
          <a:p>
            <a:pPr lvl="2"/>
            <a:r>
              <a:rPr lang="en-US" dirty="0">
                <a:solidFill>
                  <a:schemeClr val="tx1"/>
                </a:solidFill>
              </a:rPr>
              <a:t>Allow many different electron donors and acceptors to interact (Figure 3.6)</a:t>
            </a:r>
          </a:p>
          <a:p>
            <a:pPr lvl="1"/>
            <a:r>
              <a:rPr lang="en-US" dirty="0">
                <a:solidFill>
                  <a:schemeClr val="tx1"/>
                </a:solidFill>
              </a:rPr>
              <a:t>Many other molecules are electron shuttles, </a:t>
            </a:r>
            <a:r>
              <a:rPr lang="en-US" b="1" dirty="0">
                <a:solidFill>
                  <a:schemeClr val="tx1"/>
                </a:solidFill>
              </a:rPr>
              <a:t>e.g.,</a:t>
            </a:r>
            <a:r>
              <a:rPr lang="en-US" dirty="0">
                <a:solidFill>
                  <a:schemeClr val="tx1"/>
                </a:solidFill>
              </a:rPr>
              <a:t> nicotinamide adenine dinucleotide phosphate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P</a:t>
            </a:r>
            <a:r>
              <a:rPr lang="en-US" baseline="30000" dirty="0">
                <a:solidFill>
                  <a:schemeClr val="tx1"/>
                </a:solidFill>
              </a:rPr>
              <a:t>+</a:t>
            </a:r>
            <a:r>
              <a:rPr lang="en-US" dirty="0">
                <a:solidFill>
                  <a:schemeClr val="tx1"/>
                </a:solidFill>
              </a:rPr>
              <a:t>/N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P</a:t>
            </a:r>
            <a:r>
              <a:rPr lang="en-US" sz="100" dirty="0">
                <a:solidFill>
                  <a:schemeClr val="tx1"/>
                </a:solidFill>
              </a:rPr>
              <a:t> </a:t>
            </a:r>
            <a:r>
              <a:rPr lang="en-US" dirty="0">
                <a:solidFill>
                  <a:schemeClr val="tx1"/>
                </a:solidFill>
              </a:rPr>
              <a:t>H) in anabolic biosynthetic reactions</a:t>
            </a:r>
          </a:p>
        </p:txBody>
      </p:sp>
    </p:spTree>
    <p:extLst>
      <p:ext uri="{BB962C8B-B14F-4D97-AF65-F5344CB8AC3E}">
        <p14:creationId xmlns:p14="http://schemas.microsoft.com/office/powerpoint/2010/main" val="3761044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solidFill>
                  <a:schemeClr val="tx2"/>
                </a:solidFill>
              </a:rPr>
              <a:t>Figure 3.6 N</a:t>
            </a:r>
            <a:r>
              <a:rPr lang="en-IN" sz="100" dirty="0">
                <a:solidFill>
                  <a:schemeClr val="tx2"/>
                </a:solidFill>
              </a:rPr>
              <a:t> </a:t>
            </a:r>
            <a:r>
              <a:rPr lang="en-IN" dirty="0">
                <a:solidFill>
                  <a:schemeClr val="tx2"/>
                </a:solidFill>
              </a:rPr>
              <a:t>A</a:t>
            </a:r>
            <a:r>
              <a:rPr lang="en-IN" sz="100" dirty="0">
                <a:solidFill>
                  <a:schemeClr val="tx2"/>
                </a:solidFill>
              </a:rPr>
              <a:t> </a:t>
            </a:r>
            <a:r>
              <a:rPr lang="en-IN" dirty="0">
                <a:solidFill>
                  <a:schemeClr val="tx2"/>
                </a:solidFill>
              </a:rPr>
              <a:t>D</a:t>
            </a:r>
            <a:r>
              <a:rPr lang="en-IN" baseline="30000" dirty="0">
                <a:solidFill>
                  <a:schemeClr val="tx2"/>
                </a:solidFill>
              </a:rPr>
              <a:t>+</a:t>
            </a:r>
            <a:r>
              <a:rPr lang="en-IN" dirty="0">
                <a:solidFill>
                  <a:schemeClr val="tx2"/>
                </a:solidFill>
              </a:rPr>
              <a:t>/N</a:t>
            </a:r>
            <a:r>
              <a:rPr lang="en-IN" sz="100" dirty="0">
                <a:solidFill>
                  <a:schemeClr val="tx2"/>
                </a:solidFill>
              </a:rPr>
              <a:t> </a:t>
            </a:r>
            <a:r>
              <a:rPr lang="en-IN" dirty="0">
                <a:solidFill>
                  <a:schemeClr val="tx2"/>
                </a:solidFill>
              </a:rPr>
              <a:t>A</a:t>
            </a:r>
            <a:r>
              <a:rPr lang="en-IN" sz="100" dirty="0">
                <a:solidFill>
                  <a:schemeClr val="tx2"/>
                </a:solidFill>
              </a:rPr>
              <a:t> </a:t>
            </a:r>
            <a:r>
              <a:rPr lang="en-IN" dirty="0">
                <a:solidFill>
                  <a:schemeClr val="tx2"/>
                </a:solidFill>
              </a:rPr>
              <a:t>D</a:t>
            </a:r>
            <a:r>
              <a:rPr lang="en-IN" sz="100" dirty="0">
                <a:solidFill>
                  <a:schemeClr val="tx2"/>
                </a:solidFill>
              </a:rPr>
              <a:t> </a:t>
            </a:r>
            <a:r>
              <a:rPr lang="en-IN" dirty="0">
                <a:solidFill>
                  <a:schemeClr val="tx2"/>
                </a:solidFill>
              </a:rPr>
              <a:t>H Cycling</a:t>
            </a:r>
          </a:p>
        </p:txBody>
      </p:sp>
      <p:pic>
        <p:nvPicPr>
          <p:cNvPr id="4" name="Picture 3" descr="N A D positive or N A D H cycling.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3211"/>
          <a:stretch/>
        </p:blipFill>
        <p:spPr>
          <a:xfrm>
            <a:off x="558529" y="1669951"/>
            <a:ext cx="8348488" cy="3424564"/>
          </a:xfrm>
          <a:prstGeom prst="rect">
            <a:avLst/>
          </a:prstGeom>
        </p:spPr>
      </p:pic>
    </p:spTree>
    <p:extLst>
      <p:ext uri="{BB962C8B-B14F-4D97-AF65-F5344CB8AC3E}">
        <p14:creationId xmlns:p14="http://schemas.microsoft.com/office/powerpoint/2010/main" val="1521605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390563" cy="1097279"/>
          </a:xfrm>
        </p:spPr>
        <p:txBody>
          <a:bodyPr/>
          <a:lstStyle/>
          <a:p>
            <a:r>
              <a:rPr lang="en-US" sz="3400" dirty="0">
                <a:solidFill>
                  <a:schemeClr val="tx2"/>
                </a:solidFill>
              </a:rPr>
              <a:t>3.3 Calculating Changes in Free Energy </a:t>
            </a:r>
            <a:r>
              <a:rPr lang="en-US" sz="2000" b="0" dirty="0">
                <a:solidFill>
                  <a:schemeClr val="tx2"/>
                </a:solidFill>
              </a:rPr>
              <a:t>(1 of 4)</a:t>
            </a:r>
            <a:endParaRPr lang="en-IN" b="0" dirty="0">
              <a:solidFill>
                <a:schemeClr val="tx2"/>
              </a:solidFill>
            </a:endParaRPr>
          </a:p>
        </p:txBody>
      </p:sp>
      <p:sp>
        <p:nvSpPr>
          <p:cNvPr id="3" name="Content Placeholder 2"/>
          <p:cNvSpPr>
            <a:spLocks noGrp="1"/>
          </p:cNvSpPr>
          <p:nvPr>
            <p:ph sz="quarter" idx="13"/>
          </p:nvPr>
        </p:nvSpPr>
        <p:spPr>
          <a:xfrm>
            <a:off x="457200" y="1556326"/>
            <a:ext cx="8053754" cy="4434275"/>
          </a:xfrm>
        </p:spPr>
        <p:txBody>
          <a:bodyPr/>
          <a:lstStyle/>
          <a:p>
            <a:pPr lvl="0"/>
            <a:r>
              <a:rPr lang="en-US" dirty="0">
                <a:solidFill>
                  <a:schemeClr val="tx1"/>
                </a:solidFill>
              </a:rPr>
              <a:t>The Redox Tower and Its Relationship to Δ</a:t>
            </a:r>
            <a:r>
              <a:rPr lang="en-US" sz="100" dirty="0">
                <a:solidFill>
                  <a:schemeClr val="tx1"/>
                </a:solidFill>
              </a:rPr>
              <a:t> </a:t>
            </a:r>
            <a:r>
              <a:rPr lang="en-US" i="1" dirty="0">
                <a:solidFill>
                  <a:schemeClr val="tx1"/>
                </a:solidFill>
              </a:rPr>
              <a:t>G</a:t>
            </a:r>
            <a:r>
              <a:rPr lang="en-US" baseline="30000" dirty="0">
                <a:solidFill>
                  <a:schemeClr val="tx1"/>
                </a:solidFill>
              </a:rPr>
              <a:t>0</a:t>
            </a:r>
            <a:r>
              <a:rPr lang="en-US" dirty="0">
                <a:solidFill>
                  <a:schemeClr val="tx1"/>
                </a:solidFill>
              </a:rPr>
              <a:t>′</a:t>
            </a:r>
          </a:p>
          <a:p>
            <a:pPr lvl="1"/>
            <a:r>
              <a:rPr lang="en-US" dirty="0">
                <a:solidFill>
                  <a:schemeClr val="tx1"/>
                </a:solidFill>
              </a:rPr>
              <a:t>The </a:t>
            </a:r>
            <a:r>
              <a:rPr lang="en-US" b="1" dirty="0">
                <a:solidFill>
                  <a:schemeClr val="tx1"/>
                </a:solidFill>
              </a:rPr>
              <a:t>redox tower</a:t>
            </a:r>
            <a:r>
              <a:rPr lang="en-US" dirty="0">
                <a:solidFill>
                  <a:schemeClr val="tx1"/>
                </a:solidFill>
              </a:rPr>
              <a:t> represents the range of possible reduction potentials with the most negative potential at top, most positive potential at bottom (Figure 3.4)</a:t>
            </a:r>
          </a:p>
          <a:p>
            <a:pPr lvl="1"/>
            <a:r>
              <a:rPr lang="en-US" dirty="0">
                <a:solidFill>
                  <a:schemeClr val="tx1"/>
                </a:solidFill>
              </a:rPr>
              <a:t>The further the electrons “drop,” the greater the amount of energy released (Δ</a:t>
            </a:r>
            <a:r>
              <a:rPr lang="en-US" sz="100" dirty="0">
                <a:solidFill>
                  <a:schemeClr val="tx1"/>
                </a:solidFill>
              </a:rPr>
              <a:t> </a:t>
            </a:r>
            <a:r>
              <a:rPr lang="en-US" i="1" dirty="0">
                <a:solidFill>
                  <a:schemeClr val="tx1"/>
                </a:solidFill>
              </a:rPr>
              <a:t>E</a:t>
            </a:r>
            <a:r>
              <a:rPr lang="en-US" baseline="-25000" dirty="0">
                <a:solidFill>
                  <a:schemeClr val="tx1"/>
                </a:solidFill>
              </a:rPr>
              <a:t>0</a:t>
            </a:r>
            <a:r>
              <a:rPr lang="en-US" dirty="0">
                <a:solidFill>
                  <a:schemeClr val="tx1"/>
                </a:solidFill>
              </a:rPr>
              <a:t>′ = change in reduction potential) (Table 3.2)</a:t>
            </a:r>
          </a:p>
          <a:p>
            <a:pPr lvl="2"/>
            <a:r>
              <a:rPr lang="el-GR" i="1" dirty="0">
                <a:solidFill>
                  <a:schemeClr val="tx1"/>
                </a:solidFill>
              </a:rPr>
              <a:t>Δ</a:t>
            </a:r>
            <a:r>
              <a:rPr lang="en-IN" sz="100" dirty="0">
                <a:solidFill>
                  <a:schemeClr val="tx1"/>
                </a:solidFill>
              </a:rPr>
              <a:t> </a:t>
            </a:r>
            <a:r>
              <a:rPr lang="en-US" i="1" dirty="0">
                <a:solidFill>
                  <a:schemeClr val="tx1"/>
                </a:solidFill>
              </a:rPr>
              <a:t>G</a:t>
            </a:r>
            <a:r>
              <a:rPr lang="en-US" baseline="30000" dirty="0">
                <a:solidFill>
                  <a:schemeClr val="tx1"/>
                </a:solidFill>
              </a:rPr>
              <a:t>0</a:t>
            </a:r>
            <a:r>
              <a:rPr lang="en-US" dirty="0">
                <a:solidFill>
                  <a:schemeClr val="tx1"/>
                </a:solidFill>
              </a:rPr>
              <a:t> = −</a:t>
            </a:r>
            <a:r>
              <a:rPr lang="en-US" i="1" dirty="0">
                <a:solidFill>
                  <a:schemeClr val="tx1"/>
                </a:solidFill>
              </a:rPr>
              <a:t>n</a:t>
            </a:r>
            <a:r>
              <a:rPr lang="en-US" sz="100" dirty="0">
                <a:solidFill>
                  <a:schemeClr val="tx1"/>
                </a:solidFill>
              </a:rPr>
              <a:t> </a:t>
            </a:r>
            <a:r>
              <a:rPr lang="en-US" i="1" dirty="0">
                <a:solidFill>
                  <a:schemeClr val="tx1"/>
                </a:solidFill>
              </a:rPr>
              <a:t>F</a:t>
            </a:r>
            <a:r>
              <a:rPr lang="en-US" sz="100" dirty="0">
                <a:solidFill>
                  <a:schemeClr val="tx1"/>
                </a:solidFill>
              </a:rPr>
              <a:t> </a:t>
            </a:r>
            <a:r>
              <a:rPr lang="el-GR" i="1" dirty="0">
                <a:solidFill>
                  <a:schemeClr val="tx1"/>
                </a:solidFill>
              </a:rPr>
              <a:t>Δ</a:t>
            </a:r>
            <a:r>
              <a:rPr lang="en-IN" sz="100" dirty="0">
                <a:solidFill>
                  <a:schemeClr val="tx1"/>
                </a:solidFill>
              </a:rPr>
              <a:t> </a:t>
            </a:r>
            <a:r>
              <a:rPr lang="en-US" i="1" dirty="0">
                <a:solidFill>
                  <a:schemeClr val="tx1"/>
                </a:solidFill>
              </a:rPr>
              <a:t>E</a:t>
            </a:r>
            <a:r>
              <a:rPr lang="en-US" baseline="-25000" dirty="0">
                <a:solidFill>
                  <a:schemeClr val="tx1"/>
                </a:solidFill>
              </a:rPr>
              <a:t>0</a:t>
            </a:r>
            <a:r>
              <a:rPr lang="en-US" dirty="0">
                <a:solidFill>
                  <a:schemeClr val="tx1"/>
                </a:solidFill>
              </a:rPr>
              <a:t>ʹ</a:t>
            </a:r>
          </a:p>
          <a:p>
            <a:pPr lvl="2"/>
            <a:r>
              <a:rPr lang="en-US" i="1" dirty="0">
                <a:solidFill>
                  <a:schemeClr val="tx1"/>
                </a:solidFill>
              </a:rPr>
              <a:t>n</a:t>
            </a:r>
            <a:r>
              <a:rPr lang="en-US" dirty="0">
                <a:solidFill>
                  <a:schemeClr val="tx1"/>
                </a:solidFill>
              </a:rPr>
              <a:t> = # electrons transferred, </a:t>
            </a:r>
            <a:r>
              <a:rPr lang="en-US" i="1" dirty="0">
                <a:solidFill>
                  <a:schemeClr val="tx1"/>
                </a:solidFill>
              </a:rPr>
              <a:t>F</a:t>
            </a:r>
            <a:r>
              <a:rPr lang="en-US" dirty="0">
                <a:solidFill>
                  <a:schemeClr val="tx1"/>
                </a:solidFill>
              </a:rPr>
              <a:t> Faraday constant</a:t>
            </a:r>
          </a:p>
        </p:txBody>
      </p:sp>
    </p:spTree>
    <p:extLst>
      <p:ext uri="{BB962C8B-B14F-4D97-AF65-F5344CB8AC3E}">
        <p14:creationId xmlns:p14="http://schemas.microsoft.com/office/powerpoint/2010/main" val="131970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7551336" cy="1236450"/>
          </a:xfrm>
        </p:spPr>
        <p:txBody>
          <a:bodyPr/>
          <a:lstStyle/>
          <a:p>
            <a:r>
              <a:rPr lang="en-US" sz="2600" dirty="0">
                <a:solidFill>
                  <a:schemeClr val="tx2"/>
                </a:solidFill>
              </a:rPr>
              <a:t>Table 3.2 Example of Free-Energy-Change Calculations Using Electrochemical Potentials or </a:t>
            </a:r>
            <a:r>
              <a:rPr lang="en-US" sz="2600" i="1" dirty="0">
                <a:solidFill>
                  <a:schemeClr val="tx2"/>
                </a:solidFill>
              </a:rPr>
              <a:t>G</a:t>
            </a:r>
            <a:r>
              <a:rPr lang="en-US" sz="2600" baseline="-25000" dirty="0">
                <a:solidFill>
                  <a:schemeClr val="tx2"/>
                </a:solidFill>
              </a:rPr>
              <a:t>f</a:t>
            </a:r>
            <a:r>
              <a:rPr lang="en-US" sz="2600" baseline="30000" dirty="0">
                <a:solidFill>
                  <a:schemeClr val="tx2"/>
                </a:solidFill>
              </a:rPr>
              <a:t>0</a:t>
            </a:r>
            <a:r>
              <a:rPr lang="en-US" sz="2600" dirty="0">
                <a:solidFill>
                  <a:schemeClr val="tx2"/>
                </a:solidFill>
              </a:rPr>
              <a:t> Values</a:t>
            </a:r>
            <a:endParaRPr lang="en-IN" sz="2600" dirty="0">
              <a:solidFill>
                <a:schemeClr val="tx2"/>
              </a:solidFill>
            </a:endParaRPr>
          </a:p>
        </p:txBody>
      </p:sp>
      <p:pic>
        <p:nvPicPr>
          <p:cNvPr id="5" name="Picture 4" descr="Example of free energy change calculations using G sub f values or electrochemical potentials.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t="17775" b="18463"/>
          <a:stretch/>
        </p:blipFill>
        <p:spPr>
          <a:xfrm>
            <a:off x="1017680" y="1616440"/>
            <a:ext cx="7108641" cy="3215545"/>
          </a:xfrm>
          <a:prstGeom prst="rect">
            <a:avLst/>
          </a:prstGeom>
        </p:spPr>
      </p:pic>
      <p:sp>
        <p:nvSpPr>
          <p:cNvPr id="3" name="Content Placeholder 2"/>
          <p:cNvSpPr>
            <a:spLocks noGrp="1"/>
          </p:cNvSpPr>
          <p:nvPr>
            <p:ph sz="quarter" idx="13"/>
          </p:nvPr>
        </p:nvSpPr>
        <p:spPr>
          <a:xfrm>
            <a:off x="457200" y="5146787"/>
            <a:ext cx="8229600" cy="663926"/>
          </a:xfrm>
        </p:spPr>
        <p:txBody>
          <a:bodyPr/>
          <a:lstStyle/>
          <a:p>
            <a:pPr marL="432" indent="0">
              <a:spcBef>
                <a:spcPts val="600"/>
              </a:spcBef>
              <a:buNone/>
            </a:pPr>
            <a:r>
              <a:rPr lang="en-US" sz="1200" baseline="30000" dirty="0"/>
              <a:t>a</a:t>
            </a:r>
            <a:r>
              <a:rPr lang="en-US" sz="1200" dirty="0"/>
              <a:t>The reaction is balanced and is an 8-electron oxidation (</a:t>
            </a:r>
            <a:r>
              <a:rPr lang="en-US" sz="1200" i="1" dirty="0"/>
              <a:t>n </a:t>
            </a:r>
            <a:r>
              <a:rPr lang="en-US" sz="1200" dirty="0"/>
              <a:t>= 8 in equation 2). </a:t>
            </a:r>
            <a:r>
              <a:rPr lang="en-US" sz="1200" i="1" dirty="0"/>
              <a:t>G</a:t>
            </a:r>
            <a:r>
              <a:rPr lang="en-US" sz="100" i="1" dirty="0"/>
              <a:t> </a:t>
            </a:r>
            <a:r>
              <a:rPr lang="en-US" sz="1200" baseline="-25000" dirty="0"/>
              <a:t>f</a:t>
            </a:r>
            <a:r>
              <a:rPr lang="en-US" sz="1200" baseline="30000" dirty="0"/>
              <a:t>0</a:t>
            </a:r>
            <a:r>
              <a:rPr lang="en-IN" sz="1200" dirty="0"/>
              <a:t> values were taken from Table 3.3.</a:t>
            </a:r>
          </a:p>
          <a:p>
            <a:pPr marL="432" indent="0">
              <a:spcBef>
                <a:spcPts val="600"/>
              </a:spcBef>
              <a:buNone/>
            </a:pPr>
            <a:r>
              <a:rPr lang="en-US" sz="1200" baseline="30000" dirty="0"/>
              <a:t>b</a:t>
            </a:r>
            <a:r>
              <a:rPr lang="en-US" sz="1200" i="1" dirty="0"/>
              <a:t>F </a:t>
            </a:r>
            <a:r>
              <a:rPr lang="en-US" sz="1200" dirty="0"/>
              <a:t>is the Faraday constant (96.5 k</a:t>
            </a:r>
            <a:r>
              <a:rPr lang="en-US" sz="100" dirty="0">
                <a:solidFill>
                  <a:schemeClr val="bg1"/>
                </a:solidFill>
              </a:rPr>
              <a:t>ilo </a:t>
            </a:r>
            <a:r>
              <a:rPr lang="en-US" sz="1200" dirty="0"/>
              <a:t>j</a:t>
            </a:r>
            <a:r>
              <a:rPr lang="en-US" sz="100" dirty="0">
                <a:solidFill>
                  <a:schemeClr val="bg1"/>
                </a:solidFill>
              </a:rPr>
              <a:t>oule</a:t>
            </a:r>
            <a:r>
              <a:rPr lang="en-US" sz="1200" dirty="0"/>
              <a:t>/V</a:t>
            </a:r>
            <a:r>
              <a:rPr lang="en-US" sz="100" dirty="0">
                <a:solidFill>
                  <a:schemeClr val="bg1"/>
                </a:solidFill>
              </a:rPr>
              <a:t>olts</a:t>
            </a:r>
            <a:r>
              <a:rPr lang="en-US" sz="1200" dirty="0"/>
              <a:t>) and </a:t>
            </a:r>
            <a:r>
              <a:rPr lang="el-GR" sz="1200" dirty="0"/>
              <a:t>Δ</a:t>
            </a:r>
            <a:r>
              <a:rPr lang="en-IN" sz="100" dirty="0"/>
              <a:t> </a:t>
            </a:r>
            <a:r>
              <a:rPr lang="en-US" sz="1200" i="1" dirty="0"/>
              <a:t>E</a:t>
            </a:r>
            <a:r>
              <a:rPr lang="en-US" sz="1200" baseline="-25000" dirty="0"/>
              <a:t>0</a:t>
            </a:r>
            <a:r>
              <a:rPr lang="en-US" sz="1200" dirty="0"/>
              <a:t>′ is calculated from the </a:t>
            </a:r>
            <a:r>
              <a:rPr lang="en-US" sz="1200" i="1" dirty="0"/>
              <a:t>E</a:t>
            </a:r>
            <a:r>
              <a:rPr lang="en-US" sz="1200" baseline="-25000" dirty="0"/>
              <a:t>0</a:t>
            </a:r>
            <a:r>
              <a:rPr lang="en-US" sz="1200" dirty="0"/>
              <a:t>′ values in Figure 3.4 and </a:t>
            </a:r>
            <a:r>
              <a:rPr lang="en-IN" sz="1200" dirty="0"/>
              <a:t>Table 3.1.</a:t>
            </a:r>
          </a:p>
        </p:txBody>
      </p:sp>
    </p:spTree>
    <p:extLst>
      <p:ext uri="{BB962C8B-B14F-4D97-AF65-F5344CB8AC3E}">
        <p14:creationId xmlns:p14="http://schemas.microsoft.com/office/powerpoint/2010/main" val="3116777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390563" cy="1097279"/>
          </a:xfrm>
        </p:spPr>
        <p:txBody>
          <a:bodyPr/>
          <a:lstStyle/>
          <a:p>
            <a:r>
              <a:rPr lang="en-US" sz="3400" dirty="0">
                <a:solidFill>
                  <a:schemeClr val="tx2"/>
                </a:solidFill>
              </a:rPr>
              <a:t>3.3 Calculating Changes in Free Energy </a:t>
            </a:r>
            <a:r>
              <a:rPr lang="en-US" sz="2000" b="0" dirty="0">
                <a:solidFill>
                  <a:schemeClr val="tx2"/>
                </a:solidFill>
              </a:rPr>
              <a:t>(2 of 4)</a:t>
            </a:r>
            <a:endParaRPr lang="en-IN" b="0" dirty="0">
              <a:solidFill>
                <a:schemeClr val="tx2"/>
              </a:solidFill>
            </a:endParaRPr>
          </a:p>
        </p:txBody>
      </p:sp>
      <p:sp>
        <p:nvSpPr>
          <p:cNvPr id="3" name="Content Placeholder 2"/>
          <p:cNvSpPr>
            <a:spLocks noGrp="1"/>
          </p:cNvSpPr>
          <p:nvPr>
            <p:ph sz="quarter" idx="13"/>
          </p:nvPr>
        </p:nvSpPr>
        <p:spPr>
          <a:xfrm>
            <a:off x="457200" y="1556326"/>
            <a:ext cx="8053754" cy="4434275"/>
          </a:xfrm>
        </p:spPr>
        <p:txBody>
          <a:bodyPr/>
          <a:lstStyle/>
          <a:p>
            <a:pPr lvl="0"/>
            <a:r>
              <a:rPr lang="en-US" dirty="0">
                <a:solidFill>
                  <a:schemeClr val="tx1"/>
                </a:solidFill>
              </a:rPr>
              <a:t>Calculating Δ</a:t>
            </a:r>
            <a:r>
              <a:rPr lang="en-US" sz="100" dirty="0">
                <a:solidFill>
                  <a:schemeClr val="tx1"/>
                </a:solidFill>
              </a:rPr>
              <a:t> </a:t>
            </a:r>
            <a:r>
              <a:rPr lang="en-US" i="1" dirty="0">
                <a:solidFill>
                  <a:schemeClr val="tx1"/>
                </a:solidFill>
              </a:rPr>
              <a:t>G</a:t>
            </a:r>
            <a:r>
              <a:rPr lang="en-US" baseline="30000" dirty="0">
                <a:solidFill>
                  <a:schemeClr val="tx1"/>
                </a:solidFill>
              </a:rPr>
              <a:t>0</a:t>
            </a:r>
            <a:r>
              <a:rPr lang="en-US" dirty="0">
                <a:solidFill>
                  <a:schemeClr val="tx1"/>
                </a:solidFill>
              </a:rPr>
              <a:t>′</a:t>
            </a:r>
            <a:r>
              <a:rPr lang="en-US" baseline="-25000" dirty="0">
                <a:solidFill>
                  <a:schemeClr val="tx1"/>
                </a:solidFill>
              </a:rPr>
              <a:t> </a:t>
            </a:r>
            <a:r>
              <a:rPr lang="en-US" dirty="0">
                <a:solidFill>
                  <a:schemeClr val="tx1"/>
                </a:solidFill>
              </a:rPr>
              <a:t>from the Free Energy of Formation</a:t>
            </a:r>
          </a:p>
          <a:p>
            <a:pPr lvl="1"/>
            <a:r>
              <a:rPr lang="en-US" dirty="0">
                <a:solidFill>
                  <a:schemeClr val="tx1"/>
                </a:solidFill>
              </a:rPr>
              <a:t>Can calculate Δ</a:t>
            </a:r>
            <a:r>
              <a:rPr lang="en-US" sz="100" dirty="0">
                <a:solidFill>
                  <a:schemeClr val="tx1"/>
                </a:solidFill>
              </a:rPr>
              <a:t> </a:t>
            </a:r>
            <a:r>
              <a:rPr lang="en-US" i="1" dirty="0">
                <a:solidFill>
                  <a:schemeClr val="tx1"/>
                </a:solidFill>
              </a:rPr>
              <a:t>G</a:t>
            </a:r>
            <a:r>
              <a:rPr lang="en-US" baseline="30000" dirty="0">
                <a:solidFill>
                  <a:schemeClr val="tx1"/>
                </a:solidFill>
              </a:rPr>
              <a:t>0</a:t>
            </a:r>
            <a:r>
              <a:rPr lang="en-US" dirty="0">
                <a:solidFill>
                  <a:schemeClr val="tx1"/>
                </a:solidFill>
              </a:rPr>
              <a:t>′ if </a:t>
            </a:r>
            <a:r>
              <a:rPr lang="en-US" b="1" dirty="0">
                <a:solidFill>
                  <a:schemeClr val="tx1"/>
                </a:solidFill>
              </a:rPr>
              <a:t>free energy of formation</a:t>
            </a:r>
            <a:r>
              <a:rPr lang="en-US" dirty="0">
                <a:solidFill>
                  <a:schemeClr val="tx1"/>
                </a:solidFill>
              </a:rPr>
              <a:t> (</a:t>
            </a:r>
            <a:r>
              <a:rPr lang="en-US" i="1" dirty="0">
                <a:solidFill>
                  <a:schemeClr val="tx1"/>
                </a:solidFill>
              </a:rPr>
              <a:t>G</a:t>
            </a:r>
            <a:r>
              <a:rPr lang="en-US" sz="100" i="1" dirty="0">
                <a:solidFill>
                  <a:schemeClr val="tx1"/>
                </a:solidFill>
              </a:rPr>
              <a:t> </a:t>
            </a:r>
            <a:r>
              <a:rPr lang="en-US" baseline="-25000" dirty="0">
                <a:solidFill>
                  <a:schemeClr val="tx1"/>
                </a:solidFill>
              </a:rPr>
              <a:t>f</a:t>
            </a:r>
            <a:r>
              <a:rPr lang="en-US" baseline="30000" dirty="0">
                <a:solidFill>
                  <a:schemeClr val="tx1"/>
                </a:solidFill>
              </a:rPr>
              <a:t>0</a:t>
            </a:r>
            <a:r>
              <a:rPr lang="en-US" dirty="0">
                <a:solidFill>
                  <a:schemeClr val="tx1"/>
                </a:solidFill>
              </a:rPr>
              <a:t>; energy released or required during formation of a given molecule from its elements) of reactants and products known (Table 3.3)</a:t>
            </a:r>
          </a:p>
        </p:txBody>
      </p:sp>
    </p:spTree>
    <p:extLst>
      <p:ext uri="{BB962C8B-B14F-4D97-AF65-F5344CB8AC3E}">
        <p14:creationId xmlns:p14="http://schemas.microsoft.com/office/powerpoint/2010/main" val="4238686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15011" cy="1097279"/>
          </a:xfrm>
        </p:spPr>
        <p:txBody>
          <a:bodyPr/>
          <a:lstStyle/>
          <a:p>
            <a:r>
              <a:rPr lang="en-US" sz="2800" dirty="0">
                <a:solidFill>
                  <a:schemeClr val="tx2"/>
                </a:solidFill>
              </a:rPr>
              <a:t>Table 3.3 Free Energy of Formation (</a:t>
            </a:r>
            <a:r>
              <a:rPr lang="en-US" sz="2800" i="1" dirty="0">
                <a:solidFill>
                  <a:schemeClr val="tx2"/>
                </a:solidFill>
              </a:rPr>
              <a:t>G</a:t>
            </a:r>
            <a:r>
              <a:rPr lang="en-US" sz="2800" baseline="-25000" dirty="0">
                <a:solidFill>
                  <a:schemeClr val="tx2"/>
                </a:solidFill>
              </a:rPr>
              <a:t>f</a:t>
            </a:r>
            <a:r>
              <a:rPr lang="en-US" sz="2800" baseline="30000" dirty="0">
                <a:solidFill>
                  <a:schemeClr val="tx2"/>
                </a:solidFill>
              </a:rPr>
              <a:t>0</a:t>
            </a:r>
            <a:r>
              <a:rPr lang="en-US" sz="2800" dirty="0">
                <a:solidFill>
                  <a:schemeClr val="tx2"/>
                </a:solidFill>
              </a:rPr>
              <a:t>, k</a:t>
            </a:r>
            <a:r>
              <a:rPr lang="en-US" sz="100" dirty="0">
                <a:solidFill>
                  <a:schemeClr val="tx2"/>
                </a:solidFill>
              </a:rPr>
              <a:t>ilo </a:t>
            </a:r>
            <a:r>
              <a:rPr lang="en-US" sz="2800" dirty="0">
                <a:solidFill>
                  <a:schemeClr val="tx2"/>
                </a:solidFill>
              </a:rPr>
              <a:t>J</a:t>
            </a:r>
            <a:r>
              <a:rPr lang="en-US" sz="100" dirty="0">
                <a:solidFill>
                  <a:schemeClr val="tx2"/>
                </a:solidFill>
              </a:rPr>
              <a:t>oule</a:t>
            </a:r>
            <a:r>
              <a:rPr lang="en-US" sz="2800" dirty="0">
                <a:solidFill>
                  <a:schemeClr val="tx2"/>
                </a:solidFill>
              </a:rPr>
              <a:t>/Mol</a:t>
            </a:r>
            <a:r>
              <a:rPr lang="en-US" sz="100" dirty="0">
                <a:solidFill>
                  <a:schemeClr val="tx2"/>
                </a:solidFill>
              </a:rPr>
              <a:t>e</a:t>
            </a:r>
            <a:r>
              <a:rPr lang="en-US" sz="2800" dirty="0">
                <a:solidFill>
                  <a:schemeClr val="tx2"/>
                </a:solidFill>
              </a:rPr>
              <a:t>) for Some Common Substances</a:t>
            </a:r>
            <a:r>
              <a:rPr lang="en-US" sz="2800" baseline="30000" dirty="0">
                <a:solidFill>
                  <a:schemeClr val="tx2"/>
                </a:solidFill>
              </a:rPr>
              <a:t>a</a:t>
            </a:r>
            <a:endParaRPr lang="en-IN" sz="2800" baseline="30000" dirty="0">
              <a:solidFill>
                <a:schemeClr val="tx2"/>
              </a:solidFill>
            </a:endParaRPr>
          </a:p>
        </p:txBody>
      </p:sp>
      <p:pic>
        <p:nvPicPr>
          <p:cNvPr id="4" name="Picture 3" descr="Free energy of formation, G sub f super 0, kilojoules over moles, for some common substances.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t="10884" b="12425"/>
          <a:stretch/>
        </p:blipFill>
        <p:spPr>
          <a:xfrm>
            <a:off x="472349" y="1970374"/>
            <a:ext cx="8480657" cy="2309331"/>
          </a:xfrm>
          <a:prstGeom prst="rect">
            <a:avLst/>
          </a:prstGeom>
        </p:spPr>
      </p:pic>
      <p:sp>
        <p:nvSpPr>
          <p:cNvPr id="3" name="Content Placeholder 2"/>
          <p:cNvSpPr>
            <a:spLocks noGrp="1"/>
          </p:cNvSpPr>
          <p:nvPr>
            <p:ph sz="quarter" idx="13"/>
          </p:nvPr>
        </p:nvSpPr>
        <p:spPr>
          <a:xfrm>
            <a:off x="457200" y="4580893"/>
            <a:ext cx="8229600" cy="835182"/>
          </a:xfrm>
        </p:spPr>
        <p:txBody>
          <a:bodyPr/>
          <a:lstStyle/>
          <a:p>
            <a:pPr marL="432" indent="0">
              <a:spcBef>
                <a:spcPts val="600"/>
              </a:spcBef>
              <a:buNone/>
            </a:pPr>
            <a:r>
              <a:rPr lang="en-US" sz="1200" baseline="30000" dirty="0"/>
              <a:t>a</a:t>
            </a:r>
            <a:r>
              <a:rPr lang="en-US" sz="1200" dirty="0"/>
              <a:t>Values for free energy of formation taken from Speight, J. 2005. </a:t>
            </a:r>
            <a:r>
              <a:rPr lang="en-US" sz="1200" b="1" dirty="0"/>
              <a:t>Lange’s Handbook of Chemistry</a:t>
            </a:r>
            <a:r>
              <a:rPr lang="en-US" sz="1200" dirty="0"/>
              <a:t>, 16th edition, and Thauer, R.K., K. Jungermann, and H. Decker. 1977. Energy conservation in anaerobic chemotrophic bacteria. </a:t>
            </a:r>
            <a:r>
              <a:rPr lang="en-IN" sz="1200" b="1" dirty="0"/>
              <a:t>Bacteriol. Rev. 41:</a:t>
            </a:r>
            <a:r>
              <a:rPr lang="en-IN" sz="1200" i="1" dirty="0"/>
              <a:t> </a:t>
            </a:r>
            <a:r>
              <a:rPr lang="en-IN" sz="1200" dirty="0"/>
              <a:t>100–180.</a:t>
            </a:r>
          </a:p>
        </p:txBody>
      </p:sp>
    </p:spTree>
    <p:extLst>
      <p:ext uri="{BB962C8B-B14F-4D97-AF65-F5344CB8AC3E}">
        <p14:creationId xmlns:p14="http://schemas.microsoft.com/office/powerpoint/2010/main" val="858501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02062" cy="1097279"/>
          </a:xfrm>
        </p:spPr>
        <p:txBody>
          <a:bodyPr/>
          <a:lstStyle/>
          <a:p>
            <a:r>
              <a:rPr lang="en-US" sz="3400" dirty="0">
                <a:solidFill>
                  <a:schemeClr val="tx2"/>
                </a:solidFill>
              </a:rPr>
              <a:t>3.3 Calculating Changes in Free Energy </a:t>
            </a:r>
            <a:r>
              <a:rPr lang="en-US" sz="2000" b="0" dirty="0">
                <a:solidFill>
                  <a:schemeClr val="tx2"/>
                </a:solidFill>
              </a:rPr>
              <a:t>(3 of 4)</a:t>
            </a:r>
            <a:endParaRPr lang="en-IN" sz="2000" dirty="0">
              <a:solidFill>
                <a:schemeClr val="tx2"/>
              </a:solidFill>
            </a:endParaRPr>
          </a:p>
        </p:txBody>
      </p:sp>
      <p:sp>
        <p:nvSpPr>
          <p:cNvPr id="4" name="Content Placeholder 3"/>
          <p:cNvSpPr>
            <a:spLocks noGrp="1"/>
          </p:cNvSpPr>
          <p:nvPr>
            <p:ph sz="quarter" idx="13"/>
          </p:nvPr>
        </p:nvSpPr>
        <p:spPr>
          <a:xfrm>
            <a:off x="457200" y="1556328"/>
            <a:ext cx="8229600" cy="423197"/>
          </a:xfrm>
        </p:spPr>
        <p:txBody>
          <a:bodyPr/>
          <a:lstStyle/>
          <a:p>
            <a:r>
              <a:rPr lang="en-US" dirty="0">
                <a:solidFill>
                  <a:schemeClr val="tx1"/>
                </a:solidFill>
              </a:rPr>
              <a:t>Calculating Δ</a:t>
            </a:r>
            <a:r>
              <a:rPr lang="en-US" sz="100" dirty="0">
                <a:solidFill>
                  <a:schemeClr val="tx1"/>
                </a:solidFill>
              </a:rPr>
              <a:t> </a:t>
            </a:r>
            <a:r>
              <a:rPr lang="en-US" i="1" dirty="0">
                <a:solidFill>
                  <a:schemeClr val="tx1"/>
                </a:solidFill>
              </a:rPr>
              <a:t>G</a:t>
            </a:r>
            <a:r>
              <a:rPr lang="en-US" baseline="30000" dirty="0">
                <a:solidFill>
                  <a:schemeClr val="tx1"/>
                </a:solidFill>
              </a:rPr>
              <a:t>0</a:t>
            </a:r>
            <a:r>
              <a:rPr lang="en-US" dirty="0">
                <a:solidFill>
                  <a:schemeClr val="tx1"/>
                </a:solidFill>
              </a:rPr>
              <a:t>′</a:t>
            </a:r>
            <a:r>
              <a:rPr lang="en-US" baseline="-25000" dirty="0">
                <a:solidFill>
                  <a:schemeClr val="tx1"/>
                </a:solidFill>
              </a:rPr>
              <a:t> </a:t>
            </a:r>
            <a:r>
              <a:rPr lang="en-US" dirty="0">
                <a:solidFill>
                  <a:schemeClr val="tx1"/>
                </a:solidFill>
              </a:rPr>
              <a:t>from the Free Energy of Formation</a:t>
            </a:r>
          </a:p>
        </p:txBody>
      </p:sp>
      <p:sp>
        <p:nvSpPr>
          <p:cNvPr id="5" name="Content Placeholder 4"/>
          <p:cNvSpPr>
            <a:spLocks noGrp="1"/>
          </p:cNvSpPr>
          <p:nvPr>
            <p:ph sz="quarter" idx="14"/>
          </p:nvPr>
        </p:nvSpPr>
        <p:spPr>
          <a:xfrm>
            <a:off x="457200" y="2139881"/>
            <a:ext cx="3019530" cy="422450"/>
          </a:xfrm>
        </p:spPr>
        <p:txBody>
          <a:bodyPr/>
          <a:lstStyle/>
          <a:p>
            <a:pPr lvl="1" indent="-284400"/>
            <a:r>
              <a:rPr lang="en-US" dirty="0">
                <a:solidFill>
                  <a:schemeClr val="tx1"/>
                </a:solidFill>
              </a:rPr>
              <a:t>For the reaction</a:t>
            </a:r>
          </a:p>
        </p:txBody>
      </p:sp>
      <p:graphicFrame>
        <p:nvGraphicFramePr>
          <p:cNvPr id="10" name="Object 9" descr="A + B yields C + D in a reversible reaction"/>
          <p:cNvGraphicFramePr>
            <a:graphicFrameLocks noChangeAspect="1"/>
          </p:cNvGraphicFramePr>
          <p:nvPr>
            <p:extLst>
              <p:ext uri="{D42A27DB-BD31-4B8C-83A1-F6EECF244321}">
                <p14:modId xmlns:p14="http://schemas.microsoft.com/office/powerpoint/2010/main" val="2836581479"/>
              </p:ext>
            </p:extLst>
          </p:nvPr>
        </p:nvGraphicFramePr>
        <p:xfrm>
          <a:off x="3587750" y="2181225"/>
          <a:ext cx="1968500" cy="330200"/>
        </p:xfrm>
        <a:graphic>
          <a:graphicData uri="http://schemas.openxmlformats.org/presentationml/2006/ole">
            <mc:AlternateContent xmlns:mc="http://schemas.openxmlformats.org/markup-compatibility/2006">
              <mc:Choice xmlns:v="urn:schemas-microsoft-com:vml" Requires="v">
                <p:oleObj name="Equation" r:id="rId2" imgW="1968480" imgH="330120" progId="">
                  <p:embed/>
                </p:oleObj>
              </mc:Choice>
              <mc:Fallback>
                <p:oleObj name="Equation" r:id="rId2" imgW="1968480" imgH="330120" progId="">
                  <p:embed/>
                  <p:pic>
                    <p:nvPicPr>
                      <p:cNvPr id="0" name="Picture 2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0" y="2181225"/>
                        <a:ext cx="19685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5"/>
          <p:cNvSpPr>
            <a:spLocks noGrp="1"/>
          </p:cNvSpPr>
          <p:nvPr>
            <p:ph sz="quarter" idx="15"/>
          </p:nvPr>
        </p:nvSpPr>
        <p:spPr>
          <a:xfrm>
            <a:off x="1386670" y="2733060"/>
            <a:ext cx="251210" cy="433895"/>
          </a:xfrm>
        </p:spPr>
        <p:txBody>
          <a:bodyPr/>
          <a:lstStyle/>
          <a:p>
            <a:pPr marL="0" lvl="2" indent="0"/>
            <a:r>
              <a:rPr lang="en-US" dirty="0">
                <a:solidFill>
                  <a:schemeClr val="tx1"/>
                </a:solidFill>
              </a:rPr>
              <a:t> </a:t>
            </a:r>
            <a:r>
              <a:rPr lang="en-US" sz="100" dirty="0">
                <a:solidFill>
                  <a:schemeClr val="tx1"/>
                </a:solidFill>
              </a:rPr>
              <a:t> </a:t>
            </a:r>
          </a:p>
        </p:txBody>
      </p:sp>
      <p:graphicFrame>
        <p:nvGraphicFramePr>
          <p:cNvPr id="9" name="Object 8" descr="delta G naught prime = G naught sub f left bracket C + D right bracket minus G naught sub f left bracket A + B right bracket"/>
          <p:cNvGraphicFramePr>
            <a:graphicFrameLocks noChangeAspect="1"/>
          </p:cNvGraphicFramePr>
          <p:nvPr>
            <p:extLst>
              <p:ext uri="{D42A27DB-BD31-4B8C-83A1-F6EECF244321}">
                <p14:modId xmlns:p14="http://schemas.microsoft.com/office/powerpoint/2010/main" val="972254651"/>
              </p:ext>
            </p:extLst>
          </p:nvPr>
        </p:nvGraphicFramePr>
        <p:xfrm>
          <a:off x="1748398" y="2631552"/>
          <a:ext cx="3759200" cy="482600"/>
        </p:xfrm>
        <a:graphic>
          <a:graphicData uri="http://schemas.openxmlformats.org/presentationml/2006/ole">
            <mc:AlternateContent xmlns:mc="http://schemas.openxmlformats.org/markup-compatibility/2006">
              <mc:Choice xmlns:v="urn:schemas-microsoft-com:vml" Requires="v">
                <p:oleObj name="Equation" r:id="rId4" imgW="3759120" imgH="482400" progId="">
                  <p:embed/>
                </p:oleObj>
              </mc:Choice>
              <mc:Fallback>
                <p:oleObj name="Equation" r:id="rId4" imgW="3759120" imgH="482400" progId="">
                  <p:embed/>
                  <p:pic>
                    <p:nvPicPr>
                      <p:cNvPr id="0" name="Picture 2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8398" y="2631552"/>
                        <a:ext cx="3759200"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Content Placeholder 6"/>
          <p:cNvSpPr>
            <a:spLocks noGrp="1"/>
          </p:cNvSpPr>
          <p:nvPr>
            <p:ph sz="quarter" idx="16"/>
          </p:nvPr>
        </p:nvSpPr>
        <p:spPr>
          <a:xfrm>
            <a:off x="457200" y="3252585"/>
            <a:ext cx="8232775" cy="445095"/>
          </a:xfrm>
        </p:spPr>
        <p:txBody>
          <a:bodyPr/>
          <a:lstStyle/>
          <a:p>
            <a:pPr lvl="1"/>
            <a:r>
              <a:rPr lang="el-GR" dirty="0">
                <a:solidFill>
                  <a:schemeClr val="tx1"/>
                </a:solidFill>
              </a:rPr>
              <a:t>Δ</a:t>
            </a:r>
            <a:r>
              <a:rPr lang="en-IN" sz="100" dirty="0">
                <a:solidFill>
                  <a:schemeClr val="tx1"/>
                </a:solidFill>
              </a:rPr>
              <a:t> </a:t>
            </a:r>
            <a:r>
              <a:rPr lang="en-US" i="1" dirty="0">
                <a:solidFill>
                  <a:schemeClr val="tx1"/>
                </a:solidFill>
              </a:rPr>
              <a:t>G</a:t>
            </a:r>
            <a:r>
              <a:rPr lang="en-US" baseline="30000" dirty="0">
                <a:solidFill>
                  <a:schemeClr val="tx1"/>
                </a:solidFill>
              </a:rPr>
              <a:t>0</a:t>
            </a:r>
            <a:r>
              <a:rPr lang="en-US" dirty="0">
                <a:solidFill>
                  <a:schemeClr val="tx1"/>
                </a:solidFill>
              </a:rPr>
              <a:t>′ tells whether reaction is exergonic or endergonic</a:t>
            </a:r>
          </a:p>
        </p:txBody>
      </p:sp>
    </p:spTree>
    <p:extLst>
      <p:ext uri="{BB962C8B-B14F-4D97-AF65-F5344CB8AC3E}">
        <p14:creationId xmlns:p14="http://schemas.microsoft.com/office/powerpoint/2010/main" val="787074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55688" cy="1097279"/>
          </a:xfrm>
        </p:spPr>
        <p:txBody>
          <a:bodyPr/>
          <a:lstStyle/>
          <a:p>
            <a:r>
              <a:rPr lang="en-US" sz="3200" dirty="0">
                <a:solidFill>
                  <a:schemeClr val="tx2"/>
                </a:solidFill>
              </a:rPr>
              <a:t>3.1 Defining the Requirements for Life </a:t>
            </a:r>
            <a:r>
              <a:rPr lang="en-US" sz="2000" b="0" dirty="0">
                <a:solidFill>
                  <a:schemeClr val="tx2"/>
                </a:solidFill>
              </a:rPr>
              <a:t>(1 of 9)</a:t>
            </a:r>
            <a:endParaRPr lang="en-IN" sz="2000" b="0" dirty="0">
              <a:solidFill>
                <a:schemeClr val="tx2"/>
              </a:solidFill>
            </a:endParaRPr>
          </a:p>
        </p:txBody>
      </p:sp>
      <p:sp>
        <p:nvSpPr>
          <p:cNvPr id="3" name="Content Placeholder 2"/>
          <p:cNvSpPr>
            <a:spLocks noGrp="1"/>
          </p:cNvSpPr>
          <p:nvPr>
            <p:ph sz="quarter" idx="13"/>
          </p:nvPr>
        </p:nvSpPr>
        <p:spPr/>
        <p:txBody>
          <a:bodyPr/>
          <a:lstStyle/>
          <a:p>
            <a:pPr lvl="0"/>
            <a:r>
              <a:rPr lang="en-US" dirty="0">
                <a:solidFill>
                  <a:schemeClr val="tx1"/>
                </a:solidFill>
              </a:rPr>
              <a:t>Metabolism: All biochemical reactions needed for life</a:t>
            </a:r>
          </a:p>
          <a:p>
            <a:pPr lvl="1"/>
            <a:r>
              <a:rPr lang="en-US" dirty="0">
                <a:solidFill>
                  <a:schemeClr val="tx1"/>
                </a:solidFill>
              </a:rPr>
              <a:t>Includes catabolism (to obtain energy) and anabolism (to make cellular material) (Figure 3.1)</a:t>
            </a:r>
          </a:p>
          <a:p>
            <a:pPr lvl="1"/>
            <a:r>
              <a:rPr lang="en-US" dirty="0">
                <a:solidFill>
                  <a:schemeClr val="tx1"/>
                </a:solidFill>
              </a:rPr>
              <a:t>Relies on </a:t>
            </a:r>
            <a:r>
              <a:rPr lang="en-US" b="1" dirty="0">
                <a:solidFill>
                  <a:schemeClr val="tx1"/>
                </a:solidFill>
              </a:rPr>
              <a:t>electron donors</a:t>
            </a:r>
            <a:r>
              <a:rPr lang="en-US" dirty="0">
                <a:solidFill>
                  <a:schemeClr val="tx1"/>
                </a:solidFill>
              </a:rPr>
              <a:t> directing electrons to </a:t>
            </a:r>
            <a:r>
              <a:rPr lang="en-US" b="1" dirty="0">
                <a:solidFill>
                  <a:schemeClr val="tx1"/>
                </a:solidFill>
              </a:rPr>
              <a:t>electron acceptors</a:t>
            </a:r>
          </a:p>
          <a:p>
            <a:r>
              <a:rPr lang="en-US" dirty="0">
                <a:solidFill>
                  <a:schemeClr val="tx1"/>
                </a:solidFill>
              </a:rPr>
              <a:t>Energy is neither created nor destroyed</a:t>
            </a:r>
          </a:p>
          <a:p>
            <a:pPr lvl="1"/>
            <a:r>
              <a:rPr lang="en-US" dirty="0">
                <a:solidFill>
                  <a:schemeClr val="tx1"/>
                </a:solidFill>
              </a:rPr>
              <a:t>Cells conserve energy by conversion into a form that can do work</a:t>
            </a:r>
          </a:p>
          <a:p>
            <a:pPr lvl="1"/>
            <a:r>
              <a:rPr lang="en-US" dirty="0">
                <a:solidFill>
                  <a:schemeClr val="tx1"/>
                </a:solidFill>
              </a:rPr>
              <a:t>Generate </a:t>
            </a:r>
            <a:r>
              <a:rPr lang="en-US" b="1" dirty="0">
                <a:solidFill>
                  <a:schemeClr val="tx1"/>
                </a:solidFill>
              </a:rPr>
              <a:t>adenosine triphosphate</a:t>
            </a:r>
            <a:r>
              <a:rPr lang="en-US" i="1"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to store energy and fuel processes</a:t>
            </a:r>
          </a:p>
        </p:txBody>
      </p:sp>
    </p:spTree>
    <p:extLst>
      <p:ext uri="{BB962C8B-B14F-4D97-AF65-F5344CB8AC3E}">
        <p14:creationId xmlns:p14="http://schemas.microsoft.com/office/powerpoint/2010/main" val="3021836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561385" cy="1097279"/>
          </a:xfrm>
        </p:spPr>
        <p:txBody>
          <a:bodyPr/>
          <a:lstStyle/>
          <a:p>
            <a:r>
              <a:rPr lang="en-US" sz="3400" dirty="0">
                <a:solidFill>
                  <a:schemeClr val="tx2"/>
                </a:solidFill>
              </a:rPr>
              <a:t>3.3 Calculating Changes in Free Energy </a:t>
            </a:r>
            <a:r>
              <a:rPr lang="en-US" sz="2000" b="0" dirty="0">
                <a:solidFill>
                  <a:schemeClr val="tx2"/>
                </a:solidFill>
              </a:rPr>
              <a:t>(4 of 4)</a:t>
            </a:r>
            <a:endParaRPr lang="en-IN" sz="2000" dirty="0">
              <a:solidFill>
                <a:schemeClr val="tx2"/>
              </a:solidFill>
            </a:endParaRPr>
          </a:p>
        </p:txBody>
      </p:sp>
      <p:sp>
        <p:nvSpPr>
          <p:cNvPr id="13" name="Content Placeholder 12"/>
          <p:cNvSpPr>
            <a:spLocks noGrp="1"/>
          </p:cNvSpPr>
          <p:nvPr>
            <p:ph sz="quarter" idx="13"/>
          </p:nvPr>
        </p:nvSpPr>
        <p:spPr>
          <a:xfrm>
            <a:off x="457200" y="1556328"/>
            <a:ext cx="8229600" cy="2720397"/>
          </a:xfrm>
        </p:spPr>
        <p:txBody>
          <a:bodyPr/>
          <a:lstStyle/>
          <a:p>
            <a:r>
              <a:rPr lang="en-US" sz="2200" dirty="0">
                <a:solidFill>
                  <a:schemeClr val="tx1"/>
                </a:solidFill>
              </a:rPr>
              <a:t>Calculating Free-Energy Change in Natural Condtions</a:t>
            </a:r>
          </a:p>
          <a:p>
            <a:pPr lvl="1"/>
            <a:r>
              <a:rPr lang="el-GR" sz="2200" dirty="0">
                <a:solidFill>
                  <a:schemeClr val="tx1"/>
                </a:solidFill>
              </a:rPr>
              <a:t>Δ</a:t>
            </a:r>
            <a:r>
              <a:rPr lang="en-IN" sz="100" dirty="0">
                <a:solidFill>
                  <a:schemeClr val="tx1"/>
                </a:solidFill>
              </a:rPr>
              <a:t> </a:t>
            </a:r>
            <a:r>
              <a:rPr lang="en-US" sz="2200" i="1" dirty="0">
                <a:solidFill>
                  <a:schemeClr val="tx1"/>
                </a:solidFill>
              </a:rPr>
              <a:t>G</a:t>
            </a:r>
            <a:r>
              <a:rPr lang="en-US" sz="2200" baseline="30000" dirty="0">
                <a:solidFill>
                  <a:schemeClr val="tx1"/>
                </a:solidFill>
              </a:rPr>
              <a:t>0</a:t>
            </a:r>
            <a:r>
              <a:rPr lang="en-US" sz="2200" dirty="0">
                <a:solidFill>
                  <a:schemeClr val="tx1"/>
                </a:solidFill>
              </a:rPr>
              <a:t>′ is not always a good estimate of actual free energy changes (Figure 3.7)</a:t>
            </a:r>
          </a:p>
          <a:p>
            <a:pPr lvl="2"/>
            <a:r>
              <a:rPr lang="en-US" sz="2200" dirty="0">
                <a:solidFill>
                  <a:schemeClr val="tx1"/>
                </a:solidFill>
              </a:rPr>
              <a:t>Actual concentrations of products and reactants are almost never at molar concentrations</a:t>
            </a:r>
          </a:p>
          <a:p>
            <a:pPr lvl="2"/>
            <a:r>
              <a:rPr lang="el-GR" sz="2200" dirty="0">
                <a:solidFill>
                  <a:schemeClr val="tx1"/>
                </a:solidFill>
              </a:rPr>
              <a:t>Δ</a:t>
            </a:r>
            <a:r>
              <a:rPr lang="en-IN" sz="100" dirty="0">
                <a:solidFill>
                  <a:schemeClr val="tx1"/>
                </a:solidFill>
              </a:rPr>
              <a:t> </a:t>
            </a:r>
            <a:r>
              <a:rPr lang="en-US" sz="2200" i="1" dirty="0">
                <a:solidFill>
                  <a:schemeClr val="tx1"/>
                </a:solidFill>
              </a:rPr>
              <a:t>G</a:t>
            </a:r>
            <a:r>
              <a:rPr lang="en-US" sz="2200" baseline="30000" dirty="0">
                <a:solidFill>
                  <a:schemeClr val="tx1"/>
                </a:solidFill>
              </a:rPr>
              <a:t>0</a:t>
            </a:r>
            <a:r>
              <a:rPr lang="en-US" sz="2200" dirty="0">
                <a:solidFill>
                  <a:schemeClr val="tx1"/>
                </a:solidFill>
              </a:rPr>
              <a:t>′ may misrepresent actual available energy in cells</a:t>
            </a:r>
          </a:p>
          <a:p>
            <a:pPr lvl="1"/>
            <a:r>
              <a:rPr lang="en-US" sz="2200" dirty="0">
                <a:solidFill>
                  <a:schemeClr val="tx1"/>
                </a:solidFill>
              </a:rPr>
              <a:t>More relevant </a:t>
            </a:r>
            <a:r>
              <a:rPr lang="el-GR" sz="2200" dirty="0">
                <a:solidFill>
                  <a:schemeClr val="tx1"/>
                </a:solidFill>
              </a:rPr>
              <a:t>Δ</a:t>
            </a:r>
            <a:r>
              <a:rPr lang="en-IN" sz="100" dirty="0">
                <a:solidFill>
                  <a:schemeClr val="tx1"/>
                </a:solidFill>
              </a:rPr>
              <a:t> </a:t>
            </a:r>
            <a:r>
              <a:rPr lang="en-US" sz="2200" i="1" dirty="0">
                <a:solidFill>
                  <a:schemeClr val="tx1"/>
                </a:solidFill>
              </a:rPr>
              <a:t>G</a:t>
            </a:r>
            <a:r>
              <a:rPr lang="en-US" sz="2200" dirty="0">
                <a:solidFill>
                  <a:schemeClr val="tx1"/>
                </a:solidFill>
              </a:rPr>
              <a:t>: free energy under actual conditions</a:t>
            </a:r>
          </a:p>
        </p:txBody>
      </p:sp>
      <p:sp>
        <p:nvSpPr>
          <p:cNvPr id="14" name="Content Placeholder 13"/>
          <p:cNvSpPr>
            <a:spLocks noGrp="1"/>
          </p:cNvSpPr>
          <p:nvPr>
            <p:ph sz="quarter" idx="14"/>
          </p:nvPr>
        </p:nvSpPr>
        <p:spPr>
          <a:xfrm>
            <a:off x="1366576" y="4341031"/>
            <a:ext cx="233624" cy="406400"/>
          </a:xfrm>
        </p:spPr>
        <p:txBody>
          <a:bodyPr/>
          <a:lstStyle/>
          <a:p>
            <a:pPr marL="0" lvl="2" indent="0"/>
            <a:r>
              <a:rPr lang="en-IN" sz="2200" dirty="0">
                <a:solidFill>
                  <a:schemeClr val="tx1"/>
                </a:solidFill>
              </a:rPr>
              <a:t> </a:t>
            </a:r>
            <a:r>
              <a:rPr lang="en-IN" sz="100" dirty="0">
                <a:solidFill>
                  <a:schemeClr val="tx1"/>
                </a:solidFill>
              </a:rPr>
              <a:t> </a:t>
            </a:r>
            <a:endParaRPr lang="en-US" sz="100" dirty="0">
              <a:solidFill>
                <a:schemeClr val="tx1"/>
              </a:solidFill>
            </a:endParaRPr>
          </a:p>
        </p:txBody>
      </p:sp>
      <p:graphicFrame>
        <p:nvGraphicFramePr>
          <p:cNvPr id="17" name="Object 16" descr="delta G = delta G naught prime + R t natural log K sub e q"/>
          <p:cNvGraphicFramePr>
            <a:graphicFrameLocks noChangeAspect="1"/>
          </p:cNvGraphicFramePr>
          <p:nvPr>
            <p:extLst>
              <p:ext uri="{D42A27DB-BD31-4B8C-83A1-F6EECF244321}">
                <p14:modId xmlns:p14="http://schemas.microsoft.com/office/powerpoint/2010/main" val="295479585"/>
              </p:ext>
            </p:extLst>
          </p:nvPr>
        </p:nvGraphicFramePr>
        <p:xfrm>
          <a:off x="1658938" y="4343400"/>
          <a:ext cx="2752725" cy="401638"/>
        </p:xfrm>
        <a:graphic>
          <a:graphicData uri="http://schemas.openxmlformats.org/presentationml/2006/ole">
            <mc:AlternateContent xmlns:mc="http://schemas.openxmlformats.org/markup-compatibility/2006">
              <mc:Choice xmlns:v="urn:schemas-microsoft-com:vml" Requires="v">
                <p:oleObj name="Equation" r:id="rId2" imgW="2781000" imgH="406080" progId="">
                  <p:embed/>
                </p:oleObj>
              </mc:Choice>
              <mc:Fallback>
                <p:oleObj name="Equation" r:id="rId2" imgW="2781000" imgH="406080" progId="">
                  <p:embed/>
                  <p:pic>
                    <p:nvPicPr>
                      <p:cNvPr id="0" name="Picture 1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938" y="4343400"/>
                        <a:ext cx="2752725" cy="401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Content Placeholder 14"/>
          <p:cNvSpPr>
            <a:spLocks noGrp="1"/>
          </p:cNvSpPr>
          <p:nvPr>
            <p:ph sz="quarter" idx="15"/>
          </p:nvPr>
        </p:nvSpPr>
        <p:spPr>
          <a:xfrm>
            <a:off x="457200" y="4823786"/>
            <a:ext cx="8039100" cy="1495547"/>
          </a:xfrm>
        </p:spPr>
        <p:txBody>
          <a:bodyPr/>
          <a:lstStyle/>
          <a:p>
            <a:pPr lvl="2"/>
            <a:r>
              <a:rPr lang="en-US" sz="2200" dirty="0">
                <a:solidFill>
                  <a:schemeClr val="tx1"/>
                </a:solidFill>
              </a:rPr>
              <a:t>R and T are physical constants and </a:t>
            </a:r>
            <a:r>
              <a:rPr lang="en-US" sz="2200" i="1" dirty="0">
                <a:solidFill>
                  <a:schemeClr val="tx1"/>
                </a:solidFill>
              </a:rPr>
              <a:t>K</a:t>
            </a:r>
            <a:r>
              <a:rPr lang="en-US" sz="100" i="1" dirty="0">
                <a:solidFill>
                  <a:schemeClr val="tx1"/>
                </a:solidFill>
              </a:rPr>
              <a:t> </a:t>
            </a:r>
            <a:r>
              <a:rPr lang="en-US" sz="2200" baseline="-25000" dirty="0">
                <a:solidFill>
                  <a:schemeClr val="tx1"/>
                </a:solidFill>
              </a:rPr>
              <a:t>e</a:t>
            </a:r>
            <a:r>
              <a:rPr lang="en-US" sz="100" baseline="-25000" dirty="0">
                <a:solidFill>
                  <a:schemeClr val="tx1"/>
                </a:solidFill>
              </a:rPr>
              <a:t> </a:t>
            </a:r>
            <a:r>
              <a:rPr lang="en-US" sz="2200" baseline="-25000" dirty="0">
                <a:solidFill>
                  <a:schemeClr val="tx1"/>
                </a:solidFill>
              </a:rPr>
              <a:t>q</a:t>
            </a:r>
            <a:r>
              <a:rPr lang="en-US" sz="2200" dirty="0">
                <a:solidFill>
                  <a:schemeClr val="tx1"/>
                </a:solidFill>
              </a:rPr>
              <a:t> is the equilibrium constant for the reaction</a:t>
            </a:r>
          </a:p>
          <a:p>
            <a:pPr lvl="1"/>
            <a:r>
              <a:rPr lang="en-US" sz="2200" dirty="0">
                <a:solidFill>
                  <a:schemeClr val="tx1"/>
                </a:solidFill>
              </a:rPr>
              <a:t>Key: Only exergonic reactions yield energy that can be conserved by the cell.</a:t>
            </a:r>
          </a:p>
        </p:txBody>
      </p:sp>
    </p:spTree>
    <p:extLst>
      <p:ext uri="{BB962C8B-B14F-4D97-AF65-F5344CB8AC3E}">
        <p14:creationId xmlns:p14="http://schemas.microsoft.com/office/powerpoint/2010/main" val="3664005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400" dirty="0">
                <a:solidFill>
                  <a:schemeClr val="tx2"/>
                </a:solidFill>
              </a:rPr>
              <a:t>Figure 3.7 Calculating Free Energy Under Natural Conditions (</a:t>
            </a:r>
            <a:r>
              <a:rPr lang="el-GR" sz="3400" dirty="0">
                <a:solidFill>
                  <a:schemeClr val="tx2"/>
                </a:solidFill>
              </a:rPr>
              <a:t>Δ</a:t>
            </a:r>
            <a:r>
              <a:rPr lang="en-IN" sz="100" dirty="0">
                <a:solidFill>
                  <a:schemeClr val="tx2"/>
                </a:solidFill>
              </a:rPr>
              <a:t> </a:t>
            </a:r>
            <a:r>
              <a:rPr lang="en-US" sz="3400" i="1" dirty="0">
                <a:solidFill>
                  <a:schemeClr val="tx2"/>
                </a:solidFill>
              </a:rPr>
              <a:t>G</a:t>
            </a:r>
            <a:r>
              <a:rPr lang="en-US" sz="3400" dirty="0">
                <a:solidFill>
                  <a:schemeClr val="tx2"/>
                </a:solidFill>
              </a:rPr>
              <a:t>)</a:t>
            </a:r>
            <a:endParaRPr lang="en-IN" sz="3400" dirty="0">
              <a:solidFill>
                <a:schemeClr val="tx2"/>
              </a:solidFill>
            </a:endParaRPr>
          </a:p>
        </p:txBody>
      </p:sp>
      <p:pic>
        <p:nvPicPr>
          <p:cNvPr id="9" name="Picture 8" descr="A graph of the free energy of reaction Propionate minus + 7 H 2 O yields 7 H 2 + 3 H C O 3, minus, + 2 H, plus.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1755"/>
          <a:stretch/>
        </p:blipFill>
        <p:spPr>
          <a:xfrm>
            <a:off x="1545537" y="1595103"/>
            <a:ext cx="6052926" cy="4551698"/>
          </a:xfrm>
          <a:prstGeom prst="rect">
            <a:avLst/>
          </a:prstGeom>
        </p:spPr>
      </p:pic>
    </p:spTree>
    <p:extLst>
      <p:ext uri="{BB962C8B-B14F-4D97-AF65-F5344CB8AC3E}">
        <p14:creationId xmlns:p14="http://schemas.microsoft.com/office/powerpoint/2010/main" val="2244608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3.4 Cellular Energy Conservation </a:t>
            </a:r>
            <a:r>
              <a:rPr lang="en-US" sz="2000" b="0" dirty="0">
                <a:solidFill>
                  <a:schemeClr val="tx2"/>
                </a:solidFill>
              </a:rPr>
              <a:t>(1 of 3)</a:t>
            </a:r>
            <a:endParaRPr lang="en-IN" b="0" dirty="0">
              <a:solidFill>
                <a:schemeClr val="tx2"/>
              </a:solidFill>
            </a:endParaRPr>
          </a:p>
        </p:txBody>
      </p:sp>
      <p:sp>
        <p:nvSpPr>
          <p:cNvPr id="3" name="Content Placeholder 2"/>
          <p:cNvSpPr>
            <a:spLocks noGrp="1"/>
          </p:cNvSpPr>
          <p:nvPr>
            <p:ph sz="quarter" idx="13"/>
          </p:nvPr>
        </p:nvSpPr>
        <p:spPr/>
        <p:txBody>
          <a:bodyPr/>
          <a:lstStyle/>
          <a:p>
            <a:pPr lvl="0"/>
            <a:r>
              <a:rPr lang="en-US" dirty="0">
                <a:solidFill>
                  <a:schemeClr val="tx1"/>
                </a:solidFill>
              </a:rPr>
              <a:t>Adenosine Triphosphate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a:t>
            </a:r>
          </a:p>
          <a:p>
            <a:pPr lvl="1"/>
            <a:r>
              <a:rPr lang="en-US" dirty="0">
                <a:solidFill>
                  <a:schemeClr val="tx1"/>
                </a:solidFill>
              </a:rPr>
              <a:t>Most important energy-rich phosphate compound (Figure 3.8)</a:t>
            </a:r>
          </a:p>
          <a:p>
            <a:pPr lvl="1"/>
            <a:r>
              <a:rPr lang="en-US" dirty="0">
                <a:solidFill>
                  <a:schemeClr val="tx1"/>
                </a:solidFill>
              </a:rPr>
              <a:t>Two high energy phosphate bonds</a:t>
            </a:r>
          </a:p>
        </p:txBody>
      </p:sp>
    </p:spTree>
    <p:extLst>
      <p:ext uri="{BB962C8B-B14F-4D97-AF65-F5344CB8AC3E}">
        <p14:creationId xmlns:p14="http://schemas.microsoft.com/office/powerpoint/2010/main" val="4016457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chemeClr val="tx2"/>
                </a:solidFill>
              </a:rPr>
              <a:t>Figure 3.8 Energy-Rich Bonds in Compounds That Conserve Energy in Microbial Metabolism</a:t>
            </a:r>
            <a:endParaRPr lang="en-IN" sz="2800" dirty="0">
              <a:solidFill>
                <a:schemeClr val="tx2"/>
              </a:solidFill>
            </a:endParaRPr>
          </a:p>
        </p:txBody>
      </p:sp>
      <p:pic>
        <p:nvPicPr>
          <p:cNvPr id="4" name="Picture 3" descr="Energy rich bonds in compounds that conserve energy in microbial metabolism.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2805"/>
          <a:stretch/>
        </p:blipFill>
        <p:spPr>
          <a:xfrm>
            <a:off x="583662" y="1601305"/>
            <a:ext cx="7976677" cy="3923195"/>
          </a:xfrm>
          <a:prstGeom prst="rect">
            <a:avLst/>
          </a:prstGeom>
        </p:spPr>
      </p:pic>
    </p:spTree>
    <p:extLst>
      <p:ext uri="{BB962C8B-B14F-4D97-AF65-F5344CB8AC3E}">
        <p14:creationId xmlns:p14="http://schemas.microsoft.com/office/powerpoint/2010/main" val="2970344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3.4 Cellular Energy Conservation </a:t>
            </a:r>
            <a:r>
              <a:rPr lang="en-US" sz="2000" b="0" dirty="0">
                <a:solidFill>
                  <a:schemeClr val="tx2"/>
                </a:solidFill>
              </a:rPr>
              <a:t>(2 of 3)</a:t>
            </a:r>
            <a:endParaRPr lang="en-IN" dirty="0">
              <a:solidFill>
                <a:schemeClr val="tx2"/>
              </a:solidFill>
            </a:endParaRPr>
          </a:p>
        </p:txBody>
      </p:sp>
      <p:sp>
        <p:nvSpPr>
          <p:cNvPr id="3" name="Content Placeholder 2"/>
          <p:cNvSpPr>
            <a:spLocks noGrp="1"/>
          </p:cNvSpPr>
          <p:nvPr>
            <p:ph sz="quarter" idx="13"/>
          </p:nvPr>
        </p:nvSpPr>
        <p:spPr>
          <a:xfrm>
            <a:off x="457200" y="1556326"/>
            <a:ext cx="8115299" cy="4434275"/>
          </a:xfrm>
        </p:spPr>
        <p:txBody>
          <a:bodyPr/>
          <a:lstStyle/>
          <a:p>
            <a:pPr lvl="0"/>
            <a:r>
              <a:rPr lang="en-US" dirty="0">
                <a:solidFill>
                  <a:schemeClr val="tx1"/>
                </a:solidFill>
              </a:rPr>
              <a:t>Energy-Rich Compounds</a:t>
            </a:r>
          </a:p>
          <a:p>
            <a:pPr lvl="1"/>
            <a:r>
              <a:rPr lang="en-US" dirty="0">
                <a:solidFill>
                  <a:schemeClr val="tx1"/>
                </a:solidFill>
              </a:rPr>
              <a:t>Several others have energy-rich phosphate or sulfur bonds</a:t>
            </a:r>
          </a:p>
          <a:p>
            <a:pPr lvl="2"/>
            <a:r>
              <a:rPr lang="en-US" dirty="0">
                <a:solidFill>
                  <a:schemeClr val="tx1"/>
                </a:solidFill>
              </a:rPr>
              <a:t>Not all phosphate bonds are energy-rich</a:t>
            </a:r>
          </a:p>
          <a:p>
            <a:pPr lvl="2"/>
            <a:r>
              <a:rPr lang="en-US" dirty="0">
                <a:solidFill>
                  <a:schemeClr val="tx1"/>
                </a:solidFill>
              </a:rPr>
              <a:t>Cells need compounds where </a:t>
            </a:r>
            <a:r>
              <a:rPr lang="el-GR" dirty="0">
                <a:solidFill>
                  <a:schemeClr val="tx1"/>
                </a:solidFill>
              </a:rPr>
              <a:t>Δ</a:t>
            </a:r>
            <a:r>
              <a:rPr lang="en-IN" sz="100" dirty="0">
                <a:solidFill>
                  <a:schemeClr val="tx1"/>
                </a:solidFill>
              </a:rPr>
              <a:t> </a:t>
            </a:r>
            <a:r>
              <a:rPr lang="en-US" i="1" dirty="0">
                <a:solidFill>
                  <a:schemeClr val="tx1"/>
                </a:solidFill>
              </a:rPr>
              <a:t>G</a:t>
            </a:r>
            <a:r>
              <a:rPr lang="en-US" baseline="30000" dirty="0">
                <a:solidFill>
                  <a:schemeClr val="tx1"/>
                </a:solidFill>
              </a:rPr>
              <a:t>0</a:t>
            </a:r>
            <a:r>
              <a:rPr lang="en-US" dirty="0">
                <a:solidFill>
                  <a:schemeClr val="tx1"/>
                </a:solidFill>
              </a:rPr>
              <a:t>′’&lt; −31.8 k</a:t>
            </a:r>
            <a:r>
              <a:rPr lang="en-US" sz="100" dirty="0">
                <a:solidFill>
                  <a:schemeClr val="bg1"/>
                </a:solidFill>
              </a:rPr>
              <a:t>ilo </a:t>
            </a:r>
            <a:r>
              <a:rPr lang="en-US" dirty="0">
                <a:solidFill>
                  <a:schemeClr val="tx1"/>
                </a:solidFill>
              </a:rPr>
              <a:t>J</a:t>
            </a:r>
            <a:r>
              <a:rPr lang="en-US" sz="100" dirty="0">
                <a:solidFill>
                  <a:schemeClr val="bg1"/>
                </a:solidFill>
              </a:rPr>
              <a:t>oule</a:t>
            </a:r>
            <a:r>
              <a:rPr lang="en-US" dirty="0">
                <a:solidFill>
                  <a:schemeClr val="tx1"/>
                </a:solidFill>
              </a:rPr>
              <a:t>/mol</a:t>
            </a:r>
            <a:r>
              <a:rPr lang="en-US" sz="100" dirty="0">
                <a:solidFill>
                  <a:schemeClr val="bg1"/>
                </a:solidFill>
              </a:rPr>
              <a:t>e</a:t>
            </a:r>
            <a:r>
              <a:rPr lang="en-US" dirty="0">
                <a:solidFill>
                  <a:schemeClr val="tx1"/>
                </a:solidFill>
              </a:rPr>
              <a:t> to synthesize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a:t>
            </a:r>
            <a:endParaRPr lang="en-US" baseline="30000" dirty="0">
              <a:solidFill>
                <a:schemeClr val="tx1"/>
              </a:solidFill>
            </a:endParaRPr>
          </a:p>
          <a:p>
            <a:pPr lvl="1"/>
            <a:r>
              <a:rPr lang="en-US" b="1" dirty="0">
                <a:solidFill>
                  <a:schemeClr val="tx1"/>
                </a:solidFill>
              </a:rPr>
              <a:t>Coenzyme A</a:t>
            </a:r>
            <a:r>
              <a:rPr lang="en-US" dirty="0">
                <a:solidFill>
                  <a:schemeClr val="tx1"/>
                </a:solidFill>
              </a:rPr>
              <a:t> derivatives have energy-rich thioester bonds</a:t>
            </a:r>
            <a:endParaRPr lang="en-US" i="1" dirty="0">
              <a:solidFill>
                <a:schemeClr val="tx1"/>
              </a:solidFill>
            </a:endParaRPr>
          </a:p>
        </p:txBody>
      </p:sp>
    </p:spTree>
    <p:extLst>
      <p:ext uri="{BB962C8B-B14F-4D97-AF65-F5344CB8AC3E}">
        <p14:creationId xmlns:p14="http://schemas.microsoft.com/office/powerpoint/2010/main" val="2041823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3.4 Cellular Energy Conservation </a:t>
            </a:r>
            <a:r>
              <a:rPr lang="en-US" sz="2000" b="0" dirty="0">
                <a:solidFill>
                  <a:schemeClr val="tx2"/>
                </a:solidFill>
              </a:rPr>
              <a:t>(3 of 3)</a:t>
            </a:r>
            <a:endParaRPr lang="en-IN" dirty="0">
              <a:solidFill>
                <a:schemeClr val="tx2"/>
              </a:solidFill>
            </a:endParaRPr>
          </a:p>
        </p:txBody>
      </p:sp>
      <p:sp>
        <p:nvSpPr>
          <p:cNvPr id="3" name="Content Placeholder 2"/>
          <p:cNvSpPr>
            <a:spLocks noGrp="1"/>
          </p:cNvSpPr>
          <p:nvPr>
            <p:ph sz="quarter" idx="13"/>
          </p:nvPr>
        </p:nvSpPr>
        <p:spPr>
          <a:xfrm>
            <a:off x="457200" y="1556326"/>
            <a:ext cx="8229600" cy="4434275"/>
          </a:xfrm>
        </p:spPr>
        <p:txBody>
          <a:bodyPr/>
          <a:lstStyle/>
          <a:p>
            <a:pPr lvl="0"/>
            <a:r>
              <a:rPr lang="en-US" dirty="0">
                <a:solidFill>
                  <a:schemeClr val="tx1"/>
                </a:solidFill>
              </a:rPr>
              <a:t>Mechanisms of Energy Conservation</a:t>
            </a:r>
          </a:p>
          <a:p>
            <a:pPr lvl="1"/>
            <a:r>
              <a:rPr lang="en-US" dirty="0">
                <a:solidFill>
                  <a:schemeClr val="tx1"/>
                </a:solidFill>
              </a:rPr>
              <a:t>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generated through 1 of 3 mechanisms</a:t>
            </a:r>
          </a:p>
          <a:p>
            <a:pPr lvl="2"/>
            <a:r>
              <a:rPr lang="en-US" b="1" dirty="0">
                <a:solidFill>
                  <a:schemeClr val="tx1"/>
                </a:solidFill>
              </a:rPr>
              <a:t>Substrate-level phosphorylation</a:t>
            </a:r>
            <a:r>
              <a:rPr lang="en-US" dirty="0">
                <a:solidFill>
                  <a:schemeClr val="tx1"/>
                </a:solidFill>
              </a:rPr>
              <a:t>: energy-rich substrate bond hydrolyzed directly to drive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formation (</a:t>
            </a:r>
            <a:r>
              <a:rPr lang="en-US" b="1" dirty="0">
                <a:solidFill>
                  <a:schemeClr val="tx1"/>
                </a:solidFill>
              </a:rPr>
              <a:t>e.g.,</a:t>
            </a:r>
            <a:r>
              <a:rPr lang="en-US" dirty="0">
                <a:solidFill>
                  <a:schemeClr val="tx1"/>
                </a:solidFill>
              </a:rPr>
              <a:t> hydrolysis of phosphoenolpyruvate)</a:t>
            </a:r>
          </a:p>
          <a:p>
            <a:pPr lvl="2"/>
            <a:r>
              <a:rPr lang="en-US" b="1" dirty="0">
                <a:solidFill>
                  <a:schemeClr val="tx1"/>
                </a:solidFill>
              </a:rPr>
              <a:t>Oxidative phosphorylation</a:t>
            </a:r>
            <a:r>
              <a:rPr lang="en-US" dirty="0">
                <a:solidFill>
                  <a:schemeClr val="tx1"/>
                </a:solidFill>
              </a:rPr>
              <a:t>: Movement of electrons generates </a:t>
            </a:r>
            <a:r>
              <a:rPr lang="en-US" b="1" dirty="0">
                <a:solidFill>
                  <a:schemeClr val="tx1"/>
                </a:solidFill>
              </a:rPr>
              <a:t>proton motive force</a:t>
            </a:r>
            <a:r>
              <a:rPr lang="en-US" dirty="0">
                <a:solidFill>
                  <a:schemeClr val="tx1"/>
                </a:solidFill>
              </a:rPr>
              <a:t> (electrochemical gradient) used to synthesize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a:t>
            </a:r>
            <a:endParaRPr lang="en-US" i="1" dirty="0">
              <a:solidFill>
                <a:schemeClr val="tx1"/>
              </a:solidFill>
            </a:endParaRPr>
          </a:p>
          <a:p>
            <a:pPr lvl="2"/>
            <a:r>
              <a:rPr lang="en-US" b="1" dirty="0">
                <a:solidFill>
                  <a:schemeClr val="tx1"/>
                </a:solidFill>
              </a:rPr>
              <a:t>Photophosphorylation</a:t>
            </a:r>
            <a:r>
              <a:rPr lang="en-US" dirty="0">
                <a:solidFill>
                  <a:schemeClr val="tx1"/>
                </a:solidFill>
              </a:rPr>
              <a:t>: light used to form proton motive force</a:t>
            </a:r>
            <a:endParaRPr lang="en-US" i="1" dirty="0">
              <a:solidFill>
                <a:schemeClr val="tx1"/>
              </a:solidFill>
            </a:endParaRPr>
          </a:p>
        </p:txBody>
      </p:sp>
    </p:spTree>
    <p:extLst>
      <p:ext uri="{BB962C8B-B14F-4D97-AF65-F5344CB8AC3E}">
        <p14:creationId xmlns:p14="http://schemas.microsoft.com/office/powerpoint/2010/main" val="3098405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3.5 Catalysis and Enzymes </a:t>
            </a:r>
            <a:r>
              <a:rPr lang="en-US" sz="2000" b="0" dirty="0">
                <a:solidFill>
                  <a:schemeClr val="tx2"/>
                </a:solidFill>
              </a:rPr>
              <a:t>(1 of 4)</a:t>
            </a:r>
            <a:endParaRPr lang="en-IN" b="0" dirty="0">
              <a:solidFill>
                <a:schemeClr val="tx2"/>
              </a:solidFill>
            </a:endParaRPr>
          </a:p>
        </p:txBody>
      </p:sp>
      <p:sp>
        <p:nvSpPr>
          <p:cNvPr id="3" name="Content Placeholder 2"/>
          <p:cNvSpPr>
            <a:spLocks noGrp="1"/>
          </p:cNvSpPr>
          <p:nvPr>
            <p:ph sz="quarter" idx="13"/>
          </p:nvPr>
        </p:nvSpPr>
        <p:spPr>
          <a:xfrm>
            <a:off x="457200" y="1556326"/>
            <a:ext cx="8382000" cy="4434275"/>
          </a:xfrm>
        </p:spPr>
        <p:txBody>
          <a:bodyPr/>
          <a:lstStyle/>
          <a:p>
            <a:pPr lvl="0"/>
            <a:r>
              <a:rPr lang="en-US" dirty="0">
                <a:solidFill>
                  <a:schemeClr val="tx1"/>
                </a:solidFill>
              </a:rPr>
              <a:t>Free energy calculations do not provide information on reaction rates.</a:t>
            </a:r>
          </a:p>
          <a:p>
            <a:pPr lvl="0"/>
            <a:r>
              <a:rPr lang="en-US" b="1" dirty="0">
                <a:solidFill>
                  <a:schemeClr val="tx1"/>
                </a:solidFill>
              </a:rPr>
              <a:t>Activation energy</a:t>
            </a:r>
            <a:r>
              <a:rPr lang="en-US" i="1" dirty="0">
                <a:solidFill>
                  <a:schemeClr val="tx1"/>
                </a:solidFill>
              </a:rPr>
              <a:t>:</a:t>
            </a:r>
            <a:r>
              <a:rPr lang="en-US" dirty="0">
                <a:solidFill>
                  <a:schemeClr val="tx1"/>
                </a:solidFill>
              </a:rPr>
              <a:t> minimum energy required for chemical reaction to begin (Figure 3.9)</a:t>
            </a:r>
          </a:p>
          <a:p>
            <a:pPr lvl="1"/>
            <a:r>
              <a:rPr lang="en-US" dirty="0">
                <a:solidFill>
                  <a:schemeClr val="tx1"/>
                </a:solidFill>
              </a:rPr>
              <a:t>A </a:t>
            </a:r>
            <a:r>
              <a:rPr lang="en-US" b="1" dirty="0">
                <a:solidFill>
                  <a:schemeClr val="tx1"/>
                </a:solidFill>
              </a:rPr>
              <a:t>catalyst</a:t>
            </a:r>
            <a:r>
              <a:rPr lang="en-US" i="1" dirty="0">
                <a:solidFill>
                  <a:schemeClr val="tx1"/>
                </a:solidFill>
              </a:rPr>
              <a:t> </a:t>
            </a:r>
            <a:r>
              <a:rPr lang="en-US" dirty="0">
                <a:solidFill>
                  <a:schemeClr val="tx1"/>
                </a:solidFill>
              </a:rPr>
              <a:t>(facilitates reaction without being consumed) is usually required to overcome activation energy barrier.</a:t>
            </a:r>
          </a:p>
        </p:txBody>
      </p:sp>
    </p:spTree>
    <p:extLst>
      <p:ext uri="{BB962C8B-B14F-4D97-AF65-F5344CB8AC3E}">
        <p14:creationId xmlns:p14="http://schemas.microsoft.com/office/powerpoint/2010/main" val="2405733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Figure 3.9 Activation Energy and Catalysis</a:t>
            </a:r>
            <a:endParaRPr lang="en-IN" sz="3400" dirty="0">
              <a:solidFill>
                <a:schemeClr val="tx2"/>
              </a:solidFill>
            </a:endParaRPr>
          </a:p>
        </p:txBody>
      </p:sp>
      <p:pic>
        <p:nvPicPr>
          <p:cNvPr id="4" name="Picture 3" descr="Activation energy and catalysis in the reaction for reaction A + B yields C + D.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1632"/>
          <a:stretch/>
        </p:blipFill>
        <p:spPr>
          <a:xfrm>
            <a:off x="2269971" y="1541978"/>
            <a:ext cx="4737409" cy="4617645"/>
          </a:xfrm>
          <a:prstGeom prst="rect">
            <a:avLst/>
          </a:prstGeom>
        </p:spPr>
      </p:pic>
    </p:spTree>
    <p:extLst>
      <p:ext uri="{BB962C8B-B14F-4D97-AF65-F5344CB8AC3E}">
        <p14:creationId xmlns:p14="http://schemas.microsoft.com/office/powerpoint/2010/main" val="3868143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3.5 Catalysis and Enzymes </a:t>
            </a:r>
            <a:r>
              <a:rPr lang="en-US" sz="2000" b="0" dirty="0">
                <a:solidFill>
                  <a:schemeClr val="tx2"/>
                </a:solidFill>
              </a:rPr>
              <a:t>(2 of 4)</a:t>
            </a:r>
            <a:endParaRPr lang="en-IN" dirty="0">
              <a:solidFill>
                <a:schemeClr val="tx2"/>
              </a:solidFill>
            </a:endParaRPr>
          </a:p>
        </p:txBody>
      </p:sp>
      <p:sp>
        <p:nvSpPr>
          <p:cNvPr id="3" name="Content Placeholder 2"/>
          <p:cNvSpPr>
            <a:spLocks noGrp="1"/>
          </p:cNvSpPr>
          <p:nvPr>
            <p:ph sz="quarter" idx="13"/>
          </p:nvPr>
        </p:nvSpPr>
        <p:spPr/>
        <p:txBody>
          <a:bodyPr/>
          <a:lstStyle/>
          <a:p>
            <a:pPr lvl="0"/>
            <a:r>
              <a:rPr lang="en-US" dirty="0">
                <a:solidFill>
                  <a:schemeClr val="tx1"/>
                </a:solidFill>
              </a:rPr>
              <a:t>Enzymes</a:t>
            </a:r>
          </a:p>
          <a:p>
            <a:pPr lvl="1"/>
            <a:r>
              <a:rPr lang="en-US" dirty="0">
                <a:solidFill>
                  <a:schemeClr val="tx1"/>
                </a:solidFill>
              </a:rPr>
              <a:t>Catalysts lower activation energy, increasing reaction rate</a:t>
            </a:r>
          </a:p>
          <a:p>
            <a:pPr lvl="1"/>
            <a:r>
              <a:rPr lang="en-US" b="1" dirty="0">
                <a:solidFill>
                  <a:schemeClr val="tx1"/>
                </a:solidFill>
              </a:rPr>
              <a:t>Enzymes</a:t>
            </a:r>
            <a:r>
              <a:rPr lang="en-US" dirty="0">
                <a:solidFill>
                  <a:schemeClr val="tx1"/>
                </a:solidFill>
              </a:rPr>
              <a:t>: major cellular catalysts</a:t>
            </a:r>
            <a:endParaRPr lang="en-US" i="1" dirty="0">
              <a:solidFill>
                <a:schemeClr val="tx1"/>
              </a:solidFill>
            </a:endParaRPr>
          </a:p>
          <a:p>
            <a:pPr lvl="2"/>
            <a:r>
              <a:rPr lang="en-US" dirty="0">
                <a:solidFill>
                  <a:schemeClr val="tx1"/>
                </a:solidFill>
              </a:rPr>
              <a:t>typically proteins (some R</a:t>
            </a:r>
            <a:r>
              <a:rPr lang="en-US" sz="100" dirty="0">
                <a:solidFill>
                  <a:schemeClr val="tx1"/>
                </a:solidFill>
              </a:rPr>
              <a:t> </a:t>
            </a:r>
            <a:r>
              <a:rPr lang="en-US" dirty="0">
                <a:solidFill>
                  <a:schemeClr val="tx1"/>
                </a:solidFill>
              </a:rPr>
              <a:t>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s)</a:t>
            </a:r>
          </a:p>
          <a:p>
            <a:pPr lvl="2"/>
            <a:r>
              <a:rPr lang="en-US" dirty="0">
                <a:solidFill>
                  <a:schemeClr val="tx1"/>
                </a:solidFill>
              </a:rPr>
              <a:t>highly specific as a result of structure</a:t>
            </a:r>
          </a:p>
          <a:p>
            <a:pPr lvl="2"/>
            <a:r>
              <a:rPr lang="en-US" dirty="0">
                <a:solidFill>
                  <a:schemeClr val="tx1"/>
                </a:solidFill>
              </a:rPr>
              <a:t>in reaction, enzyme combines with reactant (</a:t>
            </a:r>
            <a:r>
              <a:rPr lang="en-US" b="1" dirty="0">
                <a:solidFill>
                  <a:schemeClr val="tx1"/>
                </a:solidFill>
              </a:rPr>
              <a:t>substrate</a:t>
            </a:r>
            <a:r>
              <a:rPr lang="en-US" dirty="0">
                <a:solidFill>
                  <a:schemeClr val="tx1"/>
                </a:solidFill>
              </a:rPr>
              <a:t>), forming </a:t>
            </a:r>
            <a:r>
              <a:rPr lang="en-US" b="1" dirty="0">
                <a:solidFill>
                  <a:schemeClr val="tx1"/>
                </a:solidFill>
              </a:rPr>
              <a:t>enzyme-substrate complex</a:t>
            </a:r>
            <a:r>
              <a:rPr lang="en-US" dirty="0">
                <a:solidFill>
                  <a:schemeClr val="tx1"/>
                </a:solidFill>
              </a:rPr>
              <a:t>, releasing </a:t>
            </a:r>
            <a:r>
              <a:rPr lang="en-US" b="1" dirty="0">
                <a:solidFill>
                  <a:schemeClr val="tx1"/>
                </a:solidFill>
              </a:rPr>
              <a:t>product</a:t>
            </a:r>
            <a:r>
              <a:rPr lang="en-US" dirty="0">
                <a:solidFill>
                  <a:schemeClr val="tx1"/>
                </a:solidFill>
              </a:rPr>
              <a:t> and enzyme (Figure 3.10)</a:t>
            </a:r>
          </a:p>
          <a:p>
            <a:pPr lvl="2"/>
            <a:r>
              <a:rPr lang="en-US" dirty="0">
                <a:solidFill>
                  <a:schemeClr val="tx1"/>
                </a:solidFill>
              </a:rPr>
              <a:t>active site: region of enzyme that binds substrate</a:t>
            </a:r>
          </a:p>
        </p:txBody>
      </p:sp>
    </p:spTree>
    <p:extLst>
      <p:ext uri="{BB962C8B-B14F-4D97-AF65-F5344CB8AC3E}">
        <p14:creationId xmlns:p14="http://schemas.microsoft.com/office/powerpoint/2010/main" val="3597771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226"/>
            <a:ext cx="8229600" cy="1097279"/>
          </a:xfrm>
        </p:spPr>
        <p:txBody>
          <a:bodyPr/>
          <a:lstStyle/>
          <a:p>
            <a:r>
              <a:rPr lang="en-US" sz="3400" dirty="0">
                <a:solidFill>
                  <a:schemeClr val="tx2"/>
                </a:solidFill>
              </a:rPr>
              <a:t>Figure 3.10 The Catalytic Cycle of an Enzyme</a:t>
            </a:r>
            <a:endParaRPr lang="en-IN" sz="3400" dirty="0">
              <a:solidFill>
                <a:schemeClr val="tx2"/>
              </a:solidFill>
            </a:endParaRPr>
          </a:p>
        </p:txBody>
      </p:sp>
      <p:pic>
        <p:nvPicPr>
          <p:cNvPr id="4" name="Picture 3" descr="The catalytic cycle of an enzyme.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2714"/>
          <a:stretch/>
        </p:blipFill>
        <p:spPr>
          <a:xfrm>
            <a:off x="503496" y="1598063"/>
            <a:ext cx="8137008" cy="4174088"/>
          </a:xfrm>
          <a:prstGeom prst="rect">
            <a:avLst/>
          </a:prstGeom>
        </p:spPr>
      </p:pic>
    </p:spTree>
    <p:extLst>
      <p:ext uri="{BB962C8B-B14F-4D97-AF65-F5344CB8AC3E}">
        <p14:creationId xmlns:p14="http://schemas.microsoft.com/office/powerpoint/2010/main" val="4037061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79FC36-F38C-E2E4-EC9D-8BEF6FFD2755}"/>
              </a:ext>
            </a:extLst>
          </p:cNvPr>
          <p:cNvSpPr>
            <a:spLocks noGrp="1"/>
          </p:cNvSpPr>
          <p:nvPr>
            <p:ph type="title"/>
          </p:nvPr>
        </p:nvSpPr>
        <p:spPr/>
        <p:txBody>
          <a:bodyPr/>
          <a:lstStyle/>
          <a:p>
            <a:endParaRPr lang="nl-NL"/>
          </a:p>
        </p:txBody>
      </p:sp>
      <p:pic>
        <p:nvPicPr>
          <p:cNvPr id="9" name="Tijdelijke aanduiding voor inhoud 8">
            <a:extLst>
              <a:ext uri="{FF2B5EF4-FFF2-40B4-BE49-F238E27FC236}">
                <a16:creationId xmlns:a16="http://schemas.microsoft.com/office/drawing/2014/main" id="{B43DEA50-7A58-4756-C48E-32C25EFA869D}"/>
              </a:ext>
            </a:extLst>
          </p:cNvPr>
          <p:cNvPicPr>
            <a:picLocks noGrp="1" noChangeAspect="1"/>
          </p:cNvPicPr>
          <p:nvPr>
            <p:ph sz="quarter" idx="13"/>
          </p:nvPr>
        </p:nvPicPr>
        <p:blipFill>
          <a:blip r:embed="rId2"/>
          <a:stretch>
            <a:fillRect/>
          </a:stretch>
        </p:blipFill>
        <p:spPr>
          <a:xfrm>
            <a:off x="2882096" y="395532"/>
            <a:ext cx="3912243" cy="5946610"/>
          </a:xfrm>
        </p:spPr>
      </p:pic>
    </p:spTree>
    <p:extLst>
      <p:ext uri="{BB962C8B-B14F-4D97-AF65-F5344CB8AC3E}">
        <p14:creationId xmlns:p14="http://schemas.microsoft.com/office/powerpoint/2010/main" val="15341006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3.5 Catalysis and Enzymes </a:t>
            </a:r>
            <a:r>
              <a:rPr lang="en-US" sz="2000" b="0" dirty="0">
                <a:solidFill>
                  <a:schemeClr val="tx2"/>
                </a:solidFill>
              </a:rPr>
              <a:t>(3 of 4)</a:t>
            </a:r>
            <a:endParaRPr lang="en-IN" dirty="0">
              <a:solidFill>
                <a:schemeClr val="tx2"/>
              </a:solidFill>
            </a:endParaRPr>
          </a:p>
        </p:txBody>
      </p:sp>
      <p:sp>
        <p:nvSpPr>
          <p:cNvPr id="3" name="Content Placeholder 2"/>
          <p:cNvSpPr>
            <a:spLocks noGrp="1"/>
          </p:cNvSpPr>
          <p:nvPr>
            <p:ph sz="quarter" idx="13"/>
          </p:nvPr>
        </p:nvSpPr>
        <p:spPr/>
        <p:txBody>
          <a:bodyPr/>
          <a:lstStyle/>
          <a:p>
            <a:pPr lvl="0"/>
            <a:r>
              <a:rPr lang="en-US" dirty="0">
                <a:solidFill>
                  <a:schemeClr val="tx1"/>
                </a:solidFill>
              </a:rPr>
              <a:t>Enzymes</a:t>
            </a:r>
          </a:p>
          <a:p>
            <a:pPr lvl="1"/>
            <a:r>
              <a:rPr lang="en-US" dirty="0">
                <a:solidFill>
                  <a:schemeClr val="tx1"/>
                </a:solidFill>
              </a:rPr>
              <a:t>Many contain small nonprotein, nonsubstrate molecules that participate in catalysis.</a:t>
            </a:r>
          </a:p>
          <a:p>
            <a:pPr lvl="2"/>
            <a:r>
              <a:rPr lang="en-US" b="1" dirty="0">
                <a:solidFill>
                  <a:schemeClr val="tx1"/>
                </a:solidFill>
              </a:rPr>
              <a:t>Prosthetic groups</a:t>
            </a:r>
          </a:p>
          <a:p>
            <a:pPr lvl="3"/>
            <a:r>
              <a:rPr lang="en-US" dirty="0">
                <a:solidFill>
                  <a:schemeClr val="tx1"/>
                </a:solidFill>
              </a:rPr>
              <a:t>tightly bound, usually covalently and permanently (</a:t>
            </a:r>
            <a:r>
              <a:rPr lang="en-US" b="1" dirty="0">
                <a:solidFill>
                  <a:schemeClr val="tx1"/>
                </a:solidFill>
              </a:rPr>
              <a:t>e.g.,</a:t>
            </a:r>
            <a:r>
              <a:rPr lang="en-US" dirty="0">
                <a:solidFill>
                  <a:schemeClr val="tx1"/>
                </a:solidFill>
              </a:rPr>
              <a:t> heme in cytochromes)</a:t>
            </a:r>
          </a:p>
          <a:p>
            <a:pPr lvl="2"/>
            <a:r>
              <a:rPr lang="en-US" b="1" dirty="0">
                <a:solidFill>
                  <a:schemeClr val="tx1"/>
                </a:solidFill>
              </a:rPr>
              <a:t>Coenzymes</a:t>
            </a:r>
          </a:p>
          <a:p>
            <a:pPr lvl="3"/>
            <a:r>
              <a:rPr lang="en-US" dirty="0">
                <a:solidFill>
                  <a:schemeClr val="tx1"/>
                </a:solidFill>
              </a:rPr>
              <a:t>Loosely, transiently bound</a:t>
            </a:r>
          </a:p>
          <a:p>
            <a:pPr lvl="3"/>
            <a:r>
              <a:rPr lang="en-US" dirty="0">
                <a:solidFill>
                  <a:schemeClr val="tx1"/>
                </a:solidFill>
              </a:rPr>
              <a:t>Most are derivatives of vitamins. (Table 3.1)</a:t>
            </a:r>
          </a:p>
        </p:txBody>
      </p:sp>
    </p:spTree>
    <p:extLst>
      <p:ext uri="{BB962C8B-B14F-4D97-AF65-F5344CB8AC3E}">
        <p14:creationId xmlns:p14="http://schemas.microsoft.com/office/powerpoint/2010/main" val="1168522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3.5 Catalysis and Enzymes </a:t>
            </a:r>
            <a:r>
              <a:rPr lang="en-US" sz="2000" b="0" dirty="0">
                <a:solidFill>
                  <a:schemeClr val="tx2"/>
                </a:solidFill>
              </a:rPr>
              <a:t>(4 of 4)</a:t>
            </a:r>
            <a:endParaRPr lang="en-IN" dirty="0">
              <a:solidFill>
                <a:schemeClr val="tx2"/>
              </a:solidFill>
            </a:endParaRPr>
          </a:p>
        </p:txBody>
      </p:sp>
      <p:sp>
        <p:nvSpPr>
          <p:cNvPr id="3" name="Content Placeholder 2"/>
          <p:cNvSpPr>
            <a:spLocks noGrp="1"/>
          </p:cNvSpPr>
          <p:nvPr>
            <p:ph sz="quarter" idx="13"/>
          </p:nvPr>
        </p:nvSpPr>
        <p:spPr>
          <a:xfrm>
            <a:off x="457200" y="1556326"/>
            <a:ext cx="8343900" cy="4434275"/>
          </a:xfrm>
        </p:spPr>
        <p:txBody>
          <a:bodyPr/>
          <a:lstStyle/>
          <a:p>
            <a:pPr lvl="0"/>
            <a:r>
              <a:rPr lang="en-US" sz="2200" dirty="0">
                <a:solidFill>
                  <a:schemeClr val="tx1"/>
                </a:solidFill>
              </a:rPr>
              <a:t>Enzyme Catalysis</a:t>
            </a:r>
          </a:p>
          <a:p>
            <a:pPr lvl="1"/>
            <a:r>
              <a:rPr lang="en-US" sz="2200" dirty="0">
                <a:solidFill>
                  <a:schemeClr val="tx1"/>
                </a:solidFill>
              </a:rPr>
              <a:t>Binding and proper positioning of substrate needed for catalysis</a:t>
            </a:r>
          </a:p>
          <a:p>
            <a:pPr lvl="1"/>
            <a:r>
              <a:rPr lang="en-US" sz="2200" dirty="0">
                <a:solidFill>
                  <a:schemeClr val="tx1"/>
                </a:solidFill>
              </a:rPr>
              <a:t>Enzyme-substrate complex aligns reactive groups and strains specific bonds, reducing activation energy</a:t>
            </a:r>
          </a:p>
          <a:p>
            <a:pPr lvl="1"/>
            <a:r>
              <a:rPr lang="en-US" sz="2200" dirty="0">
                <a:solidFill>
                  <a:schemeClr val="tx1"/>
                </a:solidFill>
              </a:rPr>
              <a:t>To catalyze endergonic reactions, </a:t>
            </a:r>
            <a:r>
              <a:rPr lang="en-US" sz="2200" b="1" dirty="0">
                <a:solidFill>
                  <a:schemeClr val="tx1"/>
                </a:solidFill>
              </a:rPr>
              <a:t>coupling</a:t>
            </a:r>
            <a:r>
              <a:rPr lang="en-US" sz="2200" dirty="0">
                <a:solidFill>
                  <a:schemeClr val="tx1"/>
                </a:solidFill>
              </a:rPr>
              <a:t> used between endergonic and exergonic reactions</a:t>
            </a:r>
          </a:p>
          <a:p>
            <a:pPr lvl="2"/>
            <a:r>
              <a:rPr lang="en-US" sz="2200" dirty="0">
                <a:solidFill>
                  <a:schemeClr val="tx1"/>
                </a:solidFill>
              </a:rPr>
              <a:t>Overall reaction has negative or zero free-energy change</a:t>
            </a:r>
          </a:p>
          <a:p>
            <a:pPr lvl="1"/>
            <a:r>
              <a:rPr lang="en-US" sz="2200" dirty="0">
                <a:solidFill>
                  <a:schemeClr val="tx1"/>
                </a:solidFill>
              </a:rPr>
              <a:t>All enzymes theoretically reversible, but highly exergonic or endergonic reaction catalysis usually goes in one direction</a:t>
            </a:r>
          </a:p>
          <a:p>
            <a:pPr lvl="2"/>
            <a:r>
              <a:rPr lang="en-US" sz="2200" dirty="0">
                <a:solidFill>
                  <a:schemeClr val="tx1"/>
                </a:solidFill>
              </a:rPr>
              <a:t>Another enzyme needed for reverse reaction</a:t>
            </a:r>
          </a:p>
        </p:txBody>
      </p:sp>
    </p:spTree>
    <p:extLst>
      <p:ext uri="{BB962C8B-B14F-4D97-AF65-F5344CB8AC3E}">
        <p14:creationId xmlns:p14="http://schemas.microsoft.com/office/powerpoint/2010/main" val="2404353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solidFill>
                  <a:schemeClr val="bg1"/>
                </a:solidFill>
              </a:rPr>
              <a:t>Two.</a:t>
            </a:r>
            <a:r>
              <a:rPr lang="en-US" dirty="0">
                <a:solidFill>
                  <a:schemeClr val="bg1"/>
                </a:solidFill>
              </a:rPr>
              <a:t> </a:t>
            </a:r>
            <a:r>
              <a:rPr lang="en-US" dirty="0">
                <a:solidFill>
                  <a:schemeClr val="tx2"/>
                </a:solidFill>
              </a:rPr>
              <a:t>Catabolism: Chemoorganotrophs</a:t>
            </a:r>
            <a:endParaRPr lang="en-IN" dirty="0">
              <a:solidFill>
                <a:schemeClr val="tx2"/>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946294893"/>
              </p:ext>
            </p:extLst>
          </p:nvPr>
        </p:nvGraphicFramePr>
        <p:xfrm>
          <a:off x="373063" y="779463"/>
          <a:ext cx="500062" cy="496887"/>
        </p:xfrm>
        <a:graphic>
          <a:graphicData uri="http://schemas.openxmlformats.org/presentationml/2006/ole">
            <mc:AlternateContent xmlns:mc="http://schemas.openxmlformats.org/markup-compatibility/2006">
              <mc:Choice xmlns:v="urn:schemas-microsoft-com:vml" Requires="v">
                <p:oleObj name="Equation" r:id="rId2" imgW="164880" imgH="164880" progId="">
                  <p:embed/>
                </p:oleObj>
              </mc:Choice>
              <mc:Fallback>
                <p:oleObj name="Equation" r:id="rId2" imgW="164880" imgH="164880" progId="">
                  <p:embed/>
                  <p:pic>
                    <p:nvPicPr>
                      <p:cNvPr id="0" name="Picture 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63" y="779463"/>
                        <a:ext cx="500062" cy="496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Content Placeholder 2"/>
          <p:cNvSpPr>
            <a:spLocks noGrp="1"/>
          </p:cNvSpPr>
          <p:nvPr>
            <p:ph sz="quarter" idx="13"/>
          </p:nvPr>
        </p:nvSpPr>
        <p:spPr>
          <a:xfrm>
            <a:off x="457200" y="1556326"/>
            <a:ext cx="7429500" cy="4434275"/>
          </a:xfrm>
        </p:spPr>
        <p:txBody>
          <a:bodyPr/>
          <a:lstStyle/>
          <a:p>
            <a:pPr marL="432" lvl="0" indent="0">
              <a:buNone/>
            </a:pPr>
            <a:r>
              <a:rPr lang="en-US" b="1" dirty="0">
                <a:solidFill>
                  <a:schemeClr val="tx2"/>
                </a:solidFill>
              </a:rPr>
              <a:t>3.6</a:t>
            </a:r>
            <a:r>
              <a:rPr lang="en-US" dirty="0">
                <a:solidFill>
                  <a:schemeClr val="tx1"/>
                </a:solidFill>
              </a:rPr>
              <a:t> Glycolysis, the Citric Acid Cycle, and the Glyoxylate Cycle</a:t>
            </a:r>
          </a:p>
          <a:p>
            <a:pPr marL="432" lvl="0" indent="0">
              <a:buNone/>
            </a:pPr>
            <a:r>
              <a:rPr lang="en-US" b="1" dirty="0">
                <a:solidFill>
                  <a:schemeClr val="tx2"/>
                </a:solidFill>
              </a:rPr>
              <a:t>3.7</a:t>
            </a:r>
            <a:r>
              <a:rPr lang="en-US" dirty="0">
                <a:solidFill>
                  <a:schemeClr val="tx1"/>
                </a:solidFill>
              </a:rPr>
              <a:t> Principles of Fermentation</a:t>
            </a:r>
          </a:p>
          <a:p>
            <a:pPr marL="432" lvl="0" indent="0">
              <a:buNone/>
            </a:pPr>
            <a:r>
              <a:rPr lang="en-US" b="1" dirty="0">
                <a:solidFill>
                  <a:schemeClr val="tx2"/>
                </a:solidFill>
              </a:rPr>
              <a:t>3.8</a:t>
            </a:r>
            <a:r>
              <a:rPr lang="en-US" dirty="0">
                <a:solidFill>
                  <a:schemeClr val="tx1"/>
                </a:solidFill>
              </a:rPr>
              <a:t> Principles of Respiration: Electron Carriers</a:t>
            </a:r>
          </a:p>
          <a:p>
            <a:pPr marL="432" lvl="0" indent="0">
              <a:buNone/>
            </a:pPr>
            <a:r>
              <a:rPr lang="en-US" b="1" dirty="0">
                <a:solidFill>
                  <a:schemeClr val="tx2"/>
                </a:solidFill>
              </a:rPr>
              <a:t>3.9</a:t>
            </a:r>
            <a:r>
              <a:rPr lang="en-US" dirty="0">
                <a:solidFill>
                  <a:schemeClr val="tx1"/>
                </a:solidFill>
              </a:rPr>
              <a:t> Principles of Respiration: Generating a Proton Motive Force</a:t>
            </a:r>
          </a:p>
        </p:txBody>
      </p:sp>
    </p:spTree>
    <p:extLst>
      <p:ext uri="{BB962C8B-B14F-4D97-AF65-F5344CB8AC3E}">
        <p14:creationId xmlns:p14="http://schemas.microsoft.com/office/powerpoint/2010/main" val="14048339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3.6 Glycolysis, the Citric Acid Cycle, and the Glyoxylate Cycle </a:t>
            </a:r>
            <a:r>
              <a:rPr lang="en-US" sz="2000" b="0" dirty="0">
                <a:solidFill>
                  <a:schemeClr val="tx2"/>
                </a:solidFill>
              </a:rPr>
              <a:t>(1 of 8)</a:t>
            </a:r>
            <a:endParaRPr lang="en-IN" sz="3400" b="0" dirty="0">
              <a:solidFill>
                <a:schemeClr val="tx2"/>
              </a:solidFill>
            </a:endParaRPr>
          </a:p>
        </p:txBody>
      </p:sp>
      <p:sp>
        <p:nvSpPr>
          <p:cNvPr id="3" name="Content Placeholder 2"/>
          <p:cNvSpPr>
            <a:spLocks noGrp="1"/>
          </p:cNvSpPr>
          <p:nvPr>
            <p:ph sz="quarter" idx="13"/>
          </p:nvPr>
        </p:nvSpPr>
        <p:spPr/>
        <p:txBody>
          <a:bodyPr/>
          <a:lstStyle/>
          <a:p>
            <a:pPr lvl="0"/>
            <a:r>
              <a:rPr lang="en-US" dirty="0">
                <a:solidFill>
                  <a:schemeClr val="tx1"/>
                </a:solidFill>
              </a:rPr>
              <a:t>Glycolysis</a:t>
            </a:r>
            <a:r>
              <a:rPr lang="en-US" i="1" dirty="0">
                <a:solidFill>
                  <a:schemeClr val="tx1"/>
                </a:solidFill>
              </a:rPr>
              <a:t> </a:t>
            </a:r>
            <a:r>
              <a:rPr lang="en-US" b="1" dirty="0">
                <a:solidFill>
                  <a:schemeClr val="tx1"/>
                </a:solidFill>
              </a:rPr>
              <a:t>(Embden–Meyerhof–Parnas pathway)</a:t>
            </a:r>
            <a:endParaRPr lang="en-US" dirty="0">
              <a:solidFill>
                <a:schemeClr val="tx1"/>
              </a:solidFill>
            </a:endParaRPr>
          </a:p>
          <a:p>
            <a:pPr lvl="1"/>
            <a:r>
              <a:rPr lang="en-US" dirty="0">
                <a:solidFill>
                  <a:schemeClr val="tx1"/>
                </a:solidFill>
              </a:rPr>
              <a:t>Nearly universal pathway for glucose catabolism that oxidizes glucose to pyruvate</a:t>
            </a:r>
          </a:p>
          <a:p>
            <a:pPr lvl="1"/>
            <a:r>
              <a:rPr lang="en-US" dirty="0">
                <a:solidFill>
                  <a:schemeClr val="tx1"/>
                </a:solidFill>
              </a:rPr>
              <a:t>Can participate in multiple forms of catabolism (fermentation, aerobic respiration, anaerobic respiration)</a:t>
            </a:r>
          </a:p>
        </p:txBody>
      </p:sp>
    </p:spTree>
    <p:extLst>
      <p:ext uri="{BB962C8B-B14F-4D97-AF65-F5344CB8AC3E}">
        <p14:creationId xmlns:p14="http://schemas.microsoft.com/office/powerpoint/2010/main" val="34319951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400" dirty="0">
                <a:solidFill>
                  <a:schemeClr val="tx2"/>
                </a:solidFill>
              </a:rPr>
              <a:t>3.6 Glycolysis, the Citric Acid Cycle, and the Glyoxylate Cycle </a:t>
            </a:r>
            <a:r>
              <a:rPr lang="en-US" sz="2000" b="0" dirty="0">
                <a:solidFill>
                  <a:schemeClr val="tx2"/>
                </a:solidFill>
              </a:rPr>
              <a:t>(2 of 8)</a:t>
            </a:r>
            <a:endParaRPr lang="en-IN" sz="2000" dirty="0">
              <a:solidFill>
                <a:schemeClr val="tx2"/>
              </a:solidFill>
            </a:endParaRPr>
          </a:p>
        </p:txBody>
      </p:sp>
      <p:sp>
        <p:nvSpPr>
          <p:cNvPr id="5" name="Content Placeholder 4"/>
          <p:cNvSpPr>
            <a:spLocks noGrp="1"/>
          </p:cNvSpPr>
          <p:nvPr>
            <p:ph sz="quarter" idx="13"/>
          </p:nvPr>
        </p:nvSpPr>
        <p:spPr>
          <a:xfrm>
            <a:off x="457200" y="1556328"/>
            <a:ext cx="2933700" cy="869372"/>
          </a:xfrm>
        </p:spPr>
        <p:txBody>
          <a:bodyPr/>
          <a:lstStyle/>
          <a:p>
            <a:pPr lvl="0"/>
            <a:r>
              <a:rPr lang="en-US" dirty="0">
                <a:solidFill>
                  <a:schemeClr val="tx1"/>
                </a:solidFill>
              </a:rPr>
              <a:t>Glycolysis</a:t>
            </a:r>
          </a:p>
          <a:p>
            <a:pPr lvl="1" indent="-284400"/>
            <a:r>
              <a:rPr lang="en-US" dirty="0">
                <a:solidFill>
                  <a:schemeClr val="tx1"/>
                </a:solidFill>
              </a:rPr>
              <a:t>Two stages</a:t>
            </a:r>
          </a:p>
        </p:txBody>
      </p:sp>
      <p:sp>
        <p:nvSpPr>
          <p:cNvPr id="6" name="Content Placeholder 5"/>
          <p:cNvSpPr>
            <a:spLocks noGrp="1"/>
          </p:cNvSpPr>
          <p:nvPr>
            <p:ph sz="quarter" idx="14"/>
          </p:nvPr>
        </p:nvSpPr>
        <p:spPr>
          <a:xfrm>
            <a:off x="457200" y="2524639"/>
            <a:ext cx="2057400" cy="412787"/>
          </a:xfrm>
        </p:spPr>
        <p:txBody>
          <a:bodyPr/>
          <a:lstStyle/>
          <a:p>
            <a:pPr lvl="2"/>
            <a:r>
              <a:rPr lang="en-US" dirty="0">
                <a:solidFill>
                  <a:schemeClr val="tx1"/>
                </a:solidFill>
              </a:rPr>
              <a:t>Stage</a:t>
            </a:r>
            <a:endParaRPr lang="en-IN" dirty="0"/>
          </a:p>
        </p:txBody>
      </p:sp>
      <p:graphicFrame>
        <p:nvGraphicFramePr>
          <p:cNvPr id="11" name="Object 10" descr="One:"/>
          <p:cNvGraphicFramePr>
            <a:graphicFrameLocks noChangeAspect="1"/>
          </p:cNvGraphicFramePr>
          <p:nvPr>
            <p:extLst>
              <p:ext uri="{D42A27DB-BD31-4B8C-83A1-F6EECF244321}">
                <p14:modId xmlns:p14="http://schemas.microsoft.com/office/powerpoint/2010/main" val="1834108745"/>
              </p:ext>
            </p:extLst>
          </p:nvPr>
        </p:nvGraphicFramePr>
        <p:xfrm>
          <a:off x="2578354" y="2567432"/>
          <a:ext cx="165100" cy="279400"/>
        </p:xfrm>
        <a:graphic>
          <a:graphicData uri="http://schemas.openxmlformats.org/presentationml/2006/ole">
            <mc:AlternateContent xmlns:mc="http://schemas.openxmlformats.org/markup-compatibility/2006">
              <mc:Choice xmlns:v="urn:schemas-microsoft-com:vml" Requires="v">
                <p:oleObj name="Equation" r:id="rId2" imgW="164880" imgH="279360" progId="">
                  <p:embed/>
                </p:oleObj>
              </mc:Choice>
              <mc:Fallback>
                <p:oleObj name="Equation" r:id="rId2" imgW="164880" imgH="279360" progId="">
                  <p:embed/>
                  <p:pic>
                    <p:nvPicPr>
                      <p:cNvPr id="0" name="Picture 216" descr="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8354" y="2567432"/>
                        <a:ext cx="1651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Content Placeholder 6"/>
          <p:cNvSpPr>
            <a:spLocks noGrp="1"/>
          </p:cNvSpPr>
          <p:nvPr>
            <p:ph sz="quarter" idx="15"/>
          </p:nvPr>
        </p:nvSpPr>
        <p:spPr>
          <a:xfrm>
            <a:off x="2838450" y="2506661"/>
            <a:ext cx="5105400" cy="401905"/>
          </a:xfrm>
        </p:spPr>
        <p:txBody>
          <a:bodyPr/>
          <a:lstStyle/>
          <a:p>
            <a:pPr marL="0" lvl="2" indent="0">
              <a:buNone/>
            </a:pPr>
            <a:r>
              <a:rPr lang="en-US" dirty="0">
                <a:solidFill>
                  <a:schemeClr val="tx1"/>
                </a:solidFill>
              </a:rPr>
              <a:t>“preparatory,” form key intermediate</a:t>
            </a:r>
          </a:p>
        </p:txBody>
      </p:sp>
      <p:sp>
        <p:nvSpPr>
          <p:cNvPr id="8" name="Content Placeholder 7"/>
          <p:cNvSpPr>
            <a:spLocks noGrp="1"/>
          </p:cNvSpPr>
          <p:nvPr>
            <p:ph sz="quarter" idx="16"/>
          </p:nvPr>
        </p:nvSpPr>
        <p:spPr>
          <a:xfrm>
            <a:off x="457201" y="3024812"/>
            <a:ext cx="2057399" cy="447415"/>
          </a:xfrm>
        </p:spPr>
        <p:txBody>
          <a:bodyPr/>
          <a:lstStyle/>
          <a:p>
            <a:pPr lvl="2"/>
            <a:r>
              <a:rPr lang="en-US" dirty="0">
                <a:solidFill>
                  <a:schemeClr val="tx1"/>
                </a:solidFill>
              </a:rPr>
              <a:t>Stage</a:t>
            </a:r>
          </a:p>
        </p:txBody>
      </p:sp>
      <p:graphicFrame>
        <p:nvGraphicFramePr>
          <p:cNvPr id="12" name="Object 11" descr="Two:"/>
          <p:cNvGraphicFramePr>
            <a:graphicFrameLocks noChangeAspect="1"/>
          </p:cNvGraphicFramePr>
          <p:nvPr>
            <p:extLst>
              <p:ext uri="{D42A27DB-BD31-4B8C-83A1-F6EECF244321}">
                <p14:modId xmlns:p14="http://schemas.microsoft.com/office/powerpoint/2010/main" val="1808101087"/>
              </p:ext>
            </p:extLst>
          </p:nvPr>
        </p:nvGraphicFramePr>
        <p:xfrm>
          <a:off x="2555240" y="3086037"/>
          <a:ext cx="254000" cy="279400"/>
        </p:xfrm>
        <a:graphic>
          <a:graphicData uri="http://schemas.openxmlformats.org/presentationml/2006/ole">
            <mc:AlternateContent xmlns:mc="http://schemas.openxmlformats.org/markup-compatibility/2006">
              <mc:Choice xmlns:v="urn:schemas-microsoft-com:vml" Requires="v">
                <p:oleObj name="Equation" r:id="rId4" imgW="253800" imgH="279360" progId="">
                  <p:embed/>
                </p:oleObj>
              </mc:Choice>
              <mc:Fallback>
                <p:oleObj name="Equation" r:id="rId4" imgW="253800" imgH="279360" progId="">
                  <p:embed/>
                  <p:pic>
                    <p:nvPicPr>
                      <p:cNvPr id="0" name="Picture 217" descr="Tw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240" y="3086037"/>
                        <a:ext cx="2540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Content Placeholder 8"/>
          <p:cNvSpPr>
            <a:spLocks noGrp="1"/>
          </p:cNvSpPr>
          <p:nvPr>
            <p:ph sz="quarter" idx="17"/>
          </p:nvPr>
        </p:nvSpPr>
        <p:spPr>
          <a:xfrm>
            <a:off x="2958084" y="3028229"/>
            <a:ext cx="5194300" cy="404954"/>
          </a:xfrm>
        </p:spPr>
        <p:txBody>
          <a:bodyPr/>
          <a:lstStyle/>
          <a:p>
            <a:pPr marL="0" lvl="2" indent="0">
              <a:buNone/>
            </a:pPr>
            <a:r>
              <a:rPr lang="en-US" dirty="0">
                <a:solidFill>
                  <a:schemeClr val="tx1"/>
                </a:solidFill>
              </a:rPr>
              <a:t>redox, energy conserved, 2 pyruvate</a:t>
            </a:r>
            <a:endParaRPr lang="en-IN" dirty="0"/>
          </a:p>
        </p:txBody>
      </p:sp>
      <p:sp>
        <p:nvSpPr>
          <p:cNvPr id="10" name="Content Placeholder 9"/>
          <p:cNvSpPr>
            <a:spLocks noGrp="1"/>
          </p:cNvSpPr>
          <p:nvPr>
            <p:ph sz="quarter" idx="18"/>
          </p:nvPr>
        </p:nvSpPr>
        <p:spPr>
          <a:xfrm>
            <a:off x="1592072" y="3534674"/>
            <a:ext cx="3022600" cy="448272"/>
          </a:xfrm>
        </p:spPr>
        <p:txBody>
          <a:bodyPr/>
          <a:lstStyle/>
          <a:p>
            <a:pPr marL="0" lvl="2" indent="0">
              <a:buNone/>
            </a:pPr>
            <a:r>
              <a:rPr lang="en-US" dirty="0">
                <a:solidFill>
                  <a:schemeClr val="tx1"/>
                </a:solidFill>
              </a:rPr>
              <a:t>formed (Figure 3.11)</a:t>
            </a:r>
            <a:endParaRPr lang="en-IN" dirty="0"/>
          </a:p>
        </p:txBody>
      </p:sp>
    </p:spTree>
    <p:extLst>
      <p:ext uri="{BB962C8B-B14F-4D97-AF65-F5344CB8AC3E}">
        <p14:creationId xmlns:p14="http://schemas.microsoft.com/office/powerpoint/2010/main" val="19849229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3400" dirty="0">
                <a:solidFill>
                  <a:schemeClr val="tx2"/>
                </a:solidFill>
              </a:rPr>
              <a:t>Figure 3.11 Embden–Meyerhof–Parnas Pathway (Glycolysis)</a:t>
            </a:r>
          </a:p>
        </p:txBody>
      </p:sp>
      <p:pic>
        <p:nvPicPr>
          <p:cNvPr id="4" name="Picture 3" descr="Embden Meyerhof Parnas pathway in glycolysis.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2197"/>
          <a:stretch/>
        </p:blipFill>
        <p:spPr>
          <a:xfrm>
            <a:off x="623150" y="1602576"/>
            <a:ext cx="7897700" cy="4560099"/>
          </a:xfrm>
          <a:prstGeom prst="rect">
            <a:avLst/>
          </a:prstGeom>
        </p:spPr>
      </p:pic>
    </p:spTree>
    <p:extLst>
      <p:ext uri="{BB962C8B-B14F-4D97-AF65-F5344CB8AC3E}">
        <p14:creationId xmlns:p14="http://schemas.microsoft.com/office/powerpoint/2010/main" val="37969682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3.6 Glycolysis, the Citric Acid Cycle, and the Glyoxylate Cycle </a:t>
            </a:r>
            <a:r>
              <a:rPr lang="en-US" sz="2000" b="0" dirty="0">
                <a:solidFill>
                  <a:schemeClr val="tx2"/>
                </a:solidFill>
              </a:rPr>
              <a:t>(3 of 8)</a:t>
            </a:r>
            <a:endParaRPr lang="en-IN" dirty="0">
              <a:solidFill>
                <a:schemeClr val="tx2"/>
              </a:solidFill>
            </a:endParaRPr>
          </a:p>
        </p:txBody>
      </p:sp>
      <p:sp>
        <p:nvSpPr>
          <p:cNvPr id="3" name="Content Placeholder 2"/>
          <p:cNvSpPr>
            <a:spLocks noGrp="1"/>
          </p:cNvSpPr>
          <p:nvPr>
            <p:ph sz="quarter" idx="13"/>
          </p:nvPr>
        </p:nvSpPr>
        <p:spPr/>
        <p:txBody>
          <a:bodyPr/>
          <a:lstStyle/>
          <a:p>
            <a:pPr lvl="0"/>
            <a:r>
              <a:rPr lang="en-US" dirty="0">
                <a:solidFill>
                  <a:schemeClr val="tx1"/>
                </a:solidFill>
              </a:rPr>
              <a:t>Glycolysis</a:t>
            </a:r>
          </a:p>
          <a:p>
            <a:pPr lvl="1"/>
            <a:r>
              <a:rPr lang="en-US" dirty="0">
                <a:solidFill>
                  <a:schemeClr val="tx1"/>
                </a:solidFill>
              </a:rPr>
              <a:t>Glucose phosphorylated to glucose-6-phosphate</a:t>
            </a:r>
          </a:p>
          <a:p>
            <a:pPr lvl="1"/>
            <a:r>
              <a:rPr lang="en-US" dirty="0">
                <a:solidFill>
                  <a:schemeClr val="tx1"/>
                </a:solidFill>
              </a:rPr>
              <a:t>Glucose-6-phosphate isomerized to fructose-6-phosphate</a:t>
            </a:r>
          </a:p>
          <a:p>
            <a:pPr lvl="1"/>
            <a:r>
              <a:rPr lang="en-US" dirty="0">
                <a:solidFill>
                  <a:schemeClr val="tx1"/>
                </a:solidFill>
              </a:rPr>
              <a:t>Phosphorylation produces fructose-1,6-bisphosphate</a:t>
            </a:r>
          </a:p>
          <a:p>
            <a:pPr lvl="1"/>
            <a:r>
              <a:rPr lang="en-US" dirty="0">
                <a:solidFill>
                  <a:schemeClr val="tx1"/>
                </a:solidFill>
              </a:rPr>
              <a:t>Aldolase splits fructose-1,6-bisphosphate into glyceraldehyde-3-phosphate and dihydroxyacetone phosphate</a:t>
            </a:r>
          </a:p>
          <a:p>
            <a:pPr lvl="1"/>
            <a:r>
              <a:rPr lang="en-US" dirty="0">
                <a:solidFill>
                  <a:schemeClr val="tx1"/>
                </a:solidFill>
              </a:rPr>
              <a:t>Dihydroxyacetone phosphate isomerized to second glyceraldehyde-3-phosphate</a:t>
            </a:r>
          </a:p>
        </p:txBody>
      </p:sp>
    </p:spTree>
    <p:extLst>
      <p:ext uri="{BB962C8B-B14F-4D97-AF65-F5344CB8AC3E}">
        <p14:creationId xmlns:p14="http://schemas.microsoft.com/office/powerpoint/2010/main" val="3025965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3.6 Glycolysis, the Citric Acid Cycle, and the Glyoxylate Cycle </a:t>
            </a:r>
            <a:r>
              <a:rPr lang="en-US" sz="2000" b="0" dirty="0">
                <a:solidFill>
                  <a:schemeClr val="tx2"/>
                </a:solidFill>
              </a:rPr>
              <a:t>(4 of 8)</a:t>
            </a:r>
            <a:endParaRPr lang="en-IN" dirty="0">
              <a:solidFill>
                <a:schemeClr val="tx2"/>
              </a:solidFill>
            </a:endParaRPr>
          </a:p>
        </p:txBody>
      </p:sp>
      <p:sp>
        <p:nvSpPr>
          <p:cNvPr id="3" name="Content Placeholder 2"/>
          <p:cNvSpPr>
            <a:spLocks noGrp="1"/>
          </p:cNvSpPr>
          <p:nvPr>
            <p:ph sz="quarter" idx="13"/>
          </p:nvPr>
        </p:nvSpPr>
        <p:spPr>
          <a:xfrm>
            <a:off x="457200" y="1556328"/>
            <a:ext cx="8362950" cy="2851001"/>
          </a:xfrm>
        </p:spPr>
        <p:txBody>
          <a:bodyPr/>
          <a:lstStyle/>
          <a:p>
            <a:pPr lvl="0"/>
            <a:r>
              <a:rPr lang="en-US" dirty="0">
                <a:solidFill>
                  <a:schemeClr val="tx1"/>
                </a:solidFill>
              </a:rPr>
              <a:t>Glycolysis</a:t>
            </a:r>
          </a:p>
          <a:p>
            <a:pPr lvl="1" indent="-284400"/>
            <a:r>
              <a:rPr lang="en-US" dirty="0">
                <a:solidFill>
                  <a:schemeClr val="tx1"/>
                </a:solidFill>
              </a:rPr>
              <a:t>Glyceraldehyde-3-phosphate oxidized to 1,3-bisphosphoglycerate (2x), reducing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baseline="30000" dirty="0">
                <a:solidFill>
                  <a:schemeClr val="tx1"/>
                </a:solidFill>
              </a:rPr>
              <a:t>+</a:t>
            </a:r>
            <a:r>
              <a:rPr lang="en-US" dirty="0">
                <a:solidFill>
                  <a:schemeClr val="tx1"/>
                </a:solidFill>
              </a:rPr>
              <a:t> to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a:t>
            </a:r>
          </a:p>
          <a:p>
            <a:pPr lvl="1" indent="-284400"/>
            <a:r>
              <a:rPr lang="en-US" dirty="0">
                <a:solidFill>
                  <a:schemeClr val="tx1"/>
                </a:solidFill>
              </a:rPr>
              <a:t>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synthesized by substrate-level phosphorylation when 1,3-bisphosphoglycerate converted to 3-phosphoglycerate (2x)</a:t>
            </a:r>
          </a:p>
          <a:p>
            <a:pPr lvl="1" indent="-284400"/>
            <a:r>
              <a:rPr lang="en-US" dirty="0">
                <a:solidFill>
                  <a:schemeClr val="tx1"/>
                </a:solidFill>
              </a:rPr>
              <a:t>Later, phosphoenolpyruvate converted to pyruvate (x2)</a:t>
            </a:r>
          </a:p>
        </p:txBody>
      </p:sp>
      <p:sp>
        <p:nvSpPr>
          <p:cNvPr id="4" name="Content Placeholder 3"/>
          <p:cNvSpPr>
            <a:spLocks noGrp="1"/>
          </p:cNvSpPr>
          <p:nvPr>
            <p:ph sz="quarter" idx="14"/>
          </p:nvPr>
        </p:nvSpPr>
        <p:spPr>
          <a:xfrm>
            <a:off x="457201" y="4521643"/>
            <a:ext cx="4216400" cy="431357"/>
          </a:xfrm>
        </p:spPr>
        <p:txBody>
          <a:bodyPr/>
          <a:lstStyle/>
          <a:p>
            <a:pPr lvl="1" indent="-284400"/>
            <a:r>
              <a:rPr lang="en-US" dirty="0">
                <a:solidFill>
                  <a:schemeClr val="tx1"/>
                </a:solidFill>
              </a:rPr>
              <a:t>Glycolysis uses 2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in</a:t>
            </a:r>
          </a:p>
        </p:txBody>
      </p:sp>
      <p:graphicFrame>
        <p:nvGraphicFramePr>
          <p:cNvPr id="9" name="Object 8" descr="stage one"/>
          <p:cNvGraphicFramePr>
            <a:graphicFrameLocks noChangeAspect="1"/>
          </p:cNvGraphicFramePr>
          <p:nvPr>
            <p:extLst>
              <p:ext uri="{D42A27DB-BD31-4B8C-83A1-F6EECF244321}">
                <p14:modId xmlns:p14="http://schemas.microsoft.com/office/powerpoint/2010/main" val="3127663062"/>
              </p:ext>
            </p:extLst>
          </p:nvPr>
        </p:nvGraphicFramePr>
        <p:xfrm>
          <a:off x="4747070" y="4551392"/>
          <a:ext cx="936371" cy="359156"/>
        </p:xfrm>
        <a:graphic>
          <a:graphicData uri="http://schemas.openxmlformats.org/presentationml/2006/ole">
            <mc:AlternateContent xmlns:mc="http://schemas.openxmlformats.org/markup-compatibility/2006">
              <mc:Choice xmlns:v="urn:schemas-microsoft-com:vml" Requires="v">
                <p:oleObj name="Equation" r:id="rId2" imgW="927000" imgH="355320" progId="">
                  <p:embed/>
                </p:oleObj>
              </mc:Choice>
              <mc:Fallback>
                <p:oleObj name="Equation" r:id="rId2" imgW="927000" imgH="355320" progId="">
                  <p:embed/>
                  <p:pic>
                    <p:nvPicPr>
                      <p:cNvPr id="0" name="Picture 204" descr="stage 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7070" y="4551392"/>
                        <a:ext cx="936371" cy="3591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ontent Placeholder 4"/>
          <p:cNvSpPr>
            <a:spLocks noGrp="1"/>
          </p:cNvSpPr>
          <p:nvPr>
            <p:ph sz="quarter" idx="15"/>
          </p:nvPr>
        </p:nvSpPr>
        <p:spPr>
          <a:xfrm>
            <a:off x="5798819" y="4507793"/>
            <a:ext cx="2727325" cy="401905"/>
          </a:xfrm>
        </p:spPr>
        <p:txBody>
          <a:bodyPr/>
          <a:lstStyle/>
          <a:p>
            <a:pPr marL="0" lvl="1" indent="0">
              <a:buNone/>
            </a:pPr>
            <a:r>
              <a:rPr lang="en-US" dirty="0">
                <a:solidFill>
                  <a:schemeClr val="tx1"/>
                </a:solidFill>
              </a:rPr>
              <a:t>and produces 4 in</a:t>
            </a:r>
          </a:p>
        </p:txBody>
      </p:sp>
      <p:graphicFrame>
        <p:nvGraphicFramePr>
          <p:cNvPr id="10" name="Object 9" descr="stage two;"/>
          <p:cNvGraphicFramePr>
            <a:graphicFrameLocks noChangeAspect="1"/>
          </p:cNvGraphicFramePr>
          <p:nvPr>
            <p:extLst>
              <p:ext uri="{D42A27DB-BD31-4B8C-83A1-F6EECF244321}">
                <p14:modId xmlns:p14="http://schemas.microsoft.com/office/powerpoint/2010/main" val="1573984437"/>
              </p:ext>
            </p:extLst>
          </p:nvPr>
        </p:nvGraphicFramePr>
        <p:xfrm>
          <a:off x="1179513" y="5053965"/>
          <a:ext cx="1117600" cy="358775"/>
        </p:xfrm>
        <a:graphic>
          <a:graphicData uri="http://schemas.openxmlformats.org/presentationml/2006/ole">
            <mc:AlternateContent xmlns:mc="http://schemas.openxmlformats.org/markup-compatibility/2006">
              <mc:Choice xmlns:v="urn:schemas-microsoft-com:vml" Requires="v">
                <p:oleObj name="Equation" r:id="rId4" imgW="1104840" imgH="355320" progId="">
                  <p:embed/>
                </p:oleObj>
              </mc:Choice>
              <mc:Fallback>
                <p:oleObj name="Equation" r:id="rId4" imgW="1104840" imgH="355320" progId="">
                  <p:embed/>
                  <p:pic>
                    <p:nvPicPr>
                      <p:cNvPr id="0" name="Picture 205" descr="stage tw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9513" y="5053965"/>
                        <a:ext cx="11176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ontent Placeholder 7"/>
          <p:cNvSpPr>
            <a:spLocks noGrp="1"/>
          </p:cNvSpPr>
          <p:nvPr>
            <p:ph sz="quarter" idx="18"/>
          </p:nvPr>
        </p:nvSpPr>
        <p:spPr>
          <a:xfrm>
            <a:off x="2396490" y="5008240"/>
            <a:ext cx="6362699" cy="427037"/>
          </a:xfrm>
        </p:spPr>
        <p:txBody>
          <a:bodyPr/>
          <a:lstStyle/>
          <a:p>
            <a:pPr marL="0" lvl="1" indent="0">
              <a:buNone/>
            </a:pPr>
            <a:r>
              <a:rPr lang="en-US" dirty="0">
                <a:solidFill>
                  <a:schemeClr val="tx1"/>
                </a:solidFill>
              </a:rPr>
              <a:t>net is 2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2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 2 pyruvate per glucose</a:t>
            </a:r>
          </a:p>
        </p:txBody>
      </p:sp>
      <p:sp>
        <p:nvSpPr>
          <p:cNvPr id="6" name="Content Placeholder 5"/>
          <p:cNvSpPr>
            <a:spLocks noGrp="1"/>
          </p:cNvSpPr>
          <p:nvPr>
            <p:ph sz="quarter" idx="16"/>
          </p:nvPr>
        </p:nvSpPr>
        <p:spPr>
          <a:xfrm>
            <a:off x="457200" y="5508427"/>
            <a:ext cx="8232775" cy="787383"/>
          </a:xfrm>
        </p:spPr>
        <p:txBody>
          <a:bodyPr/>
          <a:lstStyle/>
          <a:p>
            <a:pPr lvl="1"/>
            <a:r>
              <a:rPr lang="en-US" dirty="0">
                <a:solidFill>
                  <a:schemeClr val="tx1"/>
                </a:solidFill>
              </a:rPr>
              <a:t>Redox balance requires pyruvate reduction or respiration</a:t>
            </a:r>
          </a:p>
        </p:txBody>
      </p:sp>
    </p:spTree>
    <p:extLst>
      <p:ext uri="{BB962C8B-B14F-4D97-AF65-F5344CB8AC3E}">
        <p14:creationId xmlns:p14="http://schemas.microsoft.com/office/powerpoint/2010/main" val="718111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3.6 Glycolysis, the Citric Acid Cycle, and the Glyoxylate Cycle </a:t>
            </a:r>
            <a:r>
              <a:rPr lang="en-US" sz="2000" b="0" dirty="0">
                <a:solidFill>
                  <a:schemeClr val="tx2"/>
                </a:solidFill>
              </a:rPr>
              <a:t>(5 of 8)</a:t>
            </a:r>
            <a:endParaRPr lang="en-IN" dirty="0">
              <a:solidFill>
                <a:schemeClr val="tx2"/>
              </a:solidFill>
            </a:endParaRPr>
          </a:p>
        </p:txBody>
      </p:sp>
      <p:sp>
        <p:nvSpPr>
          <p:cNvPr id="3" name="Content Placeholder 2"/>
          <p:cNvSpPr>
            <a:spLocks noGrp="1"/>
          </p:cNvSpPr>
          <p:nvPr>
            <p:ph sz="quarter" idx="13"/>
          </p:nvPr>
        </p:nvSpPr>
        <p:spPr>
          <a:xfrm>
            <a:off x="457200" y="1556326"/>
            <a:ext cx="8315326" cy="3730049"/>
          </a:xfrm>
        </p:spPr>
        <p:txBody>
          <a:bodyPr/>
          <a:lstStyle/>
          <a:p>
            <a:pPr lvl="0"/>
            <a:r>
              <a:rPr lang="en-US" sz="2200" dirty="0">
                <a:solidFill>
                  <a:schemeClr val="tx1"/>
                </a:solidFill>
              </a:rPr>
              <a:t>The Citric Acid Cycle</a:t>
            </a:r>
            <a:r>
              <a:rPr lang="en-US" sz="2200" i="1" dirty="0">
                <a:solidFill>
                  <a:schemeClr val="tx1"/>
                </a:solidFill>
              </a:rPr>
              <a:t> </a:t>
            </a:r>
            <a:r>
              <a:rPr lang="en-US" sz="2200" dirty="0">
                <a:solidFill>
                  <a:schemeClr val="tx1"/>
                </a:solidFill>
              </a:rPr>
              <a:t>(C</a:t>
            </a:r>
            <a:r>
              <a:rPr lang="en-US" sz="100" dirty="0">
                <a:solidFill>
                  <a:schemeClr val="tx1"/>
                </a:solidFill>
              </a:rPr>
              <a:t> </a:t>
            </a:r>
            <a:r>
              <a:rPr lang="en-US" sz="2200" dirty="0">
                <a:solidFill>
                  <a:schemeClr val="tx1"/>
                </a:solidFill>
              </a:rPr>
              <a:t>A</a:t>
            </a:r>
            <a:r>
              <a:rPr lang="en-US" sz="100" dirty="0">
                <a:solidFill>
                  <a:schemeClr val="tx1"/>
                </a:solidFill>
              </a:rPr>
              <a:t> </a:t>
            </a:r>
            <a:r>
              <a:rPr lang="en-US" sz="2200" dirty="0">
                <a:solidFill>
                  <a:schemeClr val="tx1"/>
                </a:solidFill>
              </a:rPr>
              <a:t>C)</a:t>
            </a:r>
          </a:p>
          <a:p>
            <a:pPr lvl="1"/>
            <a:r>
              <a:rPr lang="en-US" sz="2200" dirty="0">
                <a:solidFill>
                  <a:schemeClr val="tx1"/>
                </a:solidFill>
              </a:rPr>
              <a:t>Pathway by which pyruvate is oxidized to C</a:t>
            </a:r>
            <a:r>
              <a:rPr lang="en-US" sz="100" dirty="0">
                <a:solidFill>
                  <a:schemeClr val="tx1"/>
                </a:solidFill>
              </a:rPr>
              <a:t> </a:t>
            </a:r>
            <a:r>
              <a:rPr lang="en-US" sz="2200" dirty="0">
                <a:solidFill>
                  <a:schemeClr val="tx1"/>
                </a:solidFill>
              </a:rPr>
              <a:t>O</a:t>
            </a:r>
            <a:r>
              <a:rPr lang="en-US" sz="2200" baseline="-25000" dirty="0">
                <a:solidFill>
                  <a:schemeClr val="tx1"/>
                </a:solidFill>
              </a:rPr>
              <a:t>2</a:t>
            </a:r>
            <a:r>
              <a:rPr lang="en-US" sz="2200" dirty="0">
                <a:solidFill>
                  <a:schemeClr val="tx1"/>
                </a:solidFill>
              </a:rPr>
              <a:t> (Figure 3.12)</a:t>
            </a:r>
          </a:p>
          <a:p>
            <a:pPr lvl="1"/>
            <a:r>
              <a:rPr lang="en-US" sz="2200" dirty="0">
                <a:solidFill>
                  <a:schemeClr val="tx1"/>
                </a:solidFill>
              </a:rPr>
              <a:t>Pyruvate from glycolysis is decarboxylated, producing C</a:t>
            </a:r>
            <a:r>
              <a:rPr lang="en-US" sz="100" dirty="0">
                <a:solidFill>
                  <a:schemeClr val="tx1"/>
                </a:solidFill>
              </a:rPr>
              <a:t> </a:t>
            </a:r>
            <a:r>
              <a:rPr lang="en-US" sz="2200" dirty="0">
                <a:solidFill>
                  <a:schemeClr val="tx1"/>
                </a:solidFill>
              </a:rPr>
              <a:t>O</a:t>
            </a:r>
            <a:r>
              <a:rPr lang="en-US" sz="2200" baseline="-25000" dirty="0">
                <a:solidFill>
                  <a:schemeClr val="tx1"/>
                </a:solidFill>
              </a:rPr>
              <a:t>2</a:t>
            </a:r>
            <a:r>
              <a:rPr lang="en-US" sz="2200" dirty="0">
                <a:solidFill>
                  <a:schemeClr val="tx1"/>
                </a:solidFill>
              </a:rPr>
              <a:t>, N</a:t>
            </a:r>
            <a:r>
              <a:rPr lang="en-US" sz="100" dirty="0">
                <a:solidFill>
                  <a:schemeClr val="tx1"/>
                </a:solidFill>
              </a:rPr>
              <a:t> </a:t>
            </a:r>
            <a:r>
              <a:rPr lang="en-US" sz="2200" dirty="0">
                <a:solidFill>
                  <a:schemeClr val="tx1"/>
                </a:solidFill>
              </a:rPr>
              <a:t>A</a:t>
            </a:r>
            <a:r>
              <a:rPr lang="en-US" sz="100" dirty="0">
                <a:solidFill>
                  <a:schemeClr val="tx1"/>
                </a:solidFill>
              </a:rPr>
              <a:t> </a:t>
            </a:r>
            <a:r>
              <a:rPr lang="en-US" sz="2200" dirty="0">
                <a:solidFill>
                  <a:schemeClr val="tx1"/>
                </a:solidFill>
              </a:rPr>
              <a:t>D</a:t>
            </a:r>
            <a:r>
              <a:rPr lang="en-US" sz="100" dirty="0">
                <a:solidFill>
                  <a:schemeClr val="tx1"/>
                </a:solidFill>
              </a:rPr>
              <a:t> </a:t>
            </a:r>
            <a:r>
              <a:rPr lang="en-US" sz="2200" dirty="0">
                <a:solidFill>
                  <a:schemeClr val="tx1"/>
                </a:solidFill>
              </a:rPr>
              <a:t>H, energy rich </a:t>
            </a:r>
            <a:r>
              <a:rPr lang="en-US" sz="2200" b="1" dirty="0">
                <a:solidFill>
                  <a:schemeClr val="tx1"/>
                </a:solidFill>
              </a:rPr>
              <a:t>acetyl-c</a:t>
            </a:r>
            <a:r>
              <a:rPr lang="en-US" sz="100" b="1" dirty="0">
                <a:solidFill>
                  <a:schemeClr val="tx1"/>
                </a:solidFill>
              </a:rPr>
              <a:t> </a:t>
            </a:r>
            <a:r>
              <a:rPr lang="en-US" sz="2200" b="1" dirty="0">
                <a:solidFill>
                  <a:schemeClr val="tx1"/>
                </a:solidFill>
              </a:rPr>
              <a:t>o</a:t>
            </a:r>
            <a:r>
              <a:rPr lang="en-US" sz="100" b="1" dirty="0">
                <a:solidFill>
                  <a:schemeClr val="tx1"/>
                </a:solidFill>
              </a:rPr>
              <a:t> </a:t>
            </a:r>
            <a:r>
              <a:rPr lang="en-US" sz="2200" b="1" dirty="0">
                <a:solidFill>
                  <a:schemeClr val="tx1"/>
                </a:solidFill>
              </a:rPr>
              <a:t>A</a:t>
            </a:r>
            <a:r>
              <a:rPr lang="en-US" sz="2200" i="1" dirty="0">
                <a:solidFill>
                  <a:schemeClr val="tx1"/>
                </a:solidFill>
              </a:rPr>
              <a:t> </a:t>
            </a:r>
            <a:r>
              <a:rPr lang="en-US" sz="2200" dirty="0">
                <a:solidFill>
                  <a:schemeClr val="tx1"/>
                </a:solidFill>
              </a:rPr>
              <a:t>(which enters C</a:t>
            </a:r>
            <a:r>
              <a:rPr lang="en-US" sz="100" dirty="0">
                <a:solidFill>
                  <a:schemeClr val="tx1"/>
                </a:solidFill>
              </a:rPr>
              <a:t> </a:t>
            </a:r>
            <a:r>
              <a:rPr lang="en-US" sz="2200" dirty="0">
                <a:solidFill>
                  <a:schemeClr val="tx1"/>
                </a:solidFill>
              </a:rPr>
              <a:t>A</a:t>
            </a:r>
            <a:r>
              <a:rPr lang="en-US" sz="100" dirty="0">
                <a:solidFill>
                  <a:schemeClr val="tx1"/>
                </a:solidFill>
              </a:rPr>
              <a:t> </a:t>
            </a:r>
            <a:r>
              <a:rPr lang="en-US" sz="2200" dirty="0">
                <a:solidFill>
                  <a:schemeClr val="tx1"/>
                </a:solidFill>
              </a:rPr>
              <a:t>C)</a:t>
            </a:r>
          </a:p>
          <a:p>
            <a:pPr lvl="1"/>
            <a:r>
              <a:rPr lang="en-US" sz="2200" dirty="0">
                <a:solidFill>
                  <a:schemeClr val="tx1"/>
                </a:solidFill>
              </a:rPr>
              <a:t>Acetyl-C</a:t>
            </a:r>
            <a:r>
              <a:rPr lang="en-US" sz="100" dirty="0">
                <a:solidFill>
                  <a:schemeClr val="tx1"/>
                </a:solidFill>
              </a:rPr>
              <a:t> </a:t>
            </a:r>
            <a:r>
              <a:rPr lang="en-US" sz="2200" dirty="0">
                <a:solidFill>
                  <a:schemeClr val="tx1"/>
                </a:solidFill>
              </a:rPr>
              <a:t>o</a:t>
            </a:r>
            <a:r>
              <a:rPr lang="en-US" sz="100" dirty="0">
                <a:solidFill>
                  <a:schemeClr val="tx1"/>
                </a:solidFill>
              </a:rPr>
              <a:t> </a:t>
            </a:r>
            <a:r>
              <a:rPr lang="en-US" sz="2200" dirty="0">
                <a:solidFill>
                  <a:schemeClr val="tx1"/>
                </a:solidFill>
              </a:rPr>
              <a:t>A + intermediate oxaloacetate forms citric acid.</a:t>
            </a:r>
          </a:p>
          <a:p>
            <a:pPr lvl="1"/>
            <a:r>
              <a:rPr lang="en-US" sz="2200" dirty="0">
                <a:solidFill>
                  <a:schemeClr val="tx1"/>
                </a:solidFill>
              </a:rPr>
              <a:t>2 C</a:t>
            </a:r>
            <a:r>
              <a:rPr lang="en-US" sz="100" dirty="0">
                <a:solidFill>
                  <a:schemeClr val="tx1"/>
                </a:solidFill>
              </a:rPr>
              <a:t> </a:t>
            </a:r>
            <a:r>
              <a:rPr lang="en-US" sz="2200" dirty="0">
                <a:solidFill>
                  <a:schemeClr val="tx1"/>
                </a:solidFill>
              </a:rPr>
              <a:t>O</a:t>
            </a:r>
            <a:r>
              <a:rPr lang="en-US" sz="2200" baseline="-25000" dirty="0">
                <a:solidFill>
                  <a:schemeClr val="tx1"/>
                </a:solidFill>
              </a:rPr>
              <a:t>2</a:t>
            </a:r>
            <a:r>
              <a:rPr lang="en-US" sz="2200" dirty="0">
                <a:solidFill>
                  <a:schemeClr val="tx1"/>
                </a:solidFill>
              </a:rPr>
              <a:t>, 3 N</a:t>
            </a:r>
            <a:r>
              <a:rPr lang="en-US" sz="100" dirty="0">
                <a:solidFill>
                  <a:schemeClr val="tx1"/>
                </a:solidFill>
              </a:rPr>
              <a:t> </a:t>
            </a:r>
            <a:r>
              <a:rPr lang="en-US" sz="2200" dirty="0">
                <a:solidFill>
                  <a:schemeClr val="tx1"/>
                </a:solidFill>
              </a:rPr>
              <a:t>A</a:t>
            </a:r>
            <a:r>
              <a:rPr lang="en-US" sz="100" dirty="0">
                <a:solidFill>
                  <a:schemeClr val="tx1"/>
                </a:solidFill>
              </a:rPr>
              <a:t> </a:t>
            </a:r>
            <a:r>
              <a:rPr lang="en-US" sz="2200" dirty="0">
                <a:solidFill>
                  <a:schemeClr val="tx1"/>
                </a:solidFill>
              </a:rPr>
              <a:t>D</a:t>
            </a:r>
            <a:r>
              <a:rPr lang="en-US" sz="100" dirty="0">
                <a:solidFill>
                  <a:schemeClr val="tx1"/>
                </a:solidFill>
              </a:rPr>
              <a:t> </a:t>
            </a:r>
            <a:r>
              <a:rPr lang="en-US" sz="2200" dirty="0">
                <a:solidFill>
                  <a:schemeClr val="tx1"/>
                </a:solidFill>
              </a:rPr>
              <a:t>H, 1 F</a:t>
            </a:r>
            <a:r>
              <a:rPr lang="en-US" sz="100" dirty="0">
                <a:solidFill>
                  <a:schemeClr val="tx1"/>
                </a:solidFill>
              </a:rPr>
              <a:t> </a:t>
            </a:r>
            <a:r>
              <a:rPr lang="en-US" sz="2200" dirty="0">
                <a:solidFill>
                  <a:schemeClr val="tx1"/>
                </a:solidFill>
              </a:rPr>
              <a:t>A</a:t>
            </a:r>
            <a:r>
              <a:rPr lang="en-US" sz="100" dirty="0">
                <a:solidFill>
                  <a:schemeClr val="tx1"/>
                </a:solidFill>
              </a:rPr>
              <a:t> </a:t>
            </a:r>
            <a:r>
              <a:rPr lang="en-US" sz="2200" dirty="0">
                <a:solidFill>
                  <a:schemeClr val="tx1"/>
                </a:solidFill>
              </a:rPr>
              <a:t>D</a:t>
            </a:r>
            <a:r>
              <a:rPr lang="en-US" sz="100" dirty="0">
                <a:solidFill>
                  <a:schemeClr val="tx1"/>
                </a:solidFill>
              </a:rPr>
              <a:t> </a:t>
            </a:r>
            <a:r>
              <a:rPr lang="en-US" sz="2200" dirty="0">
                <a:solidFill>
                  <a:schemeClr val="tx1"/>
                </a:solidFill>
              </a:rPr>
              <a:t>H</a:t>
            </a:r>
            <a:r>
              <a:rPr lang="en-US" sz="2200" baseline="-25000" dirty="0">
                <a:solidFill>
                  <a:schemeClr val="tx1"/>
                </a:solidFill>
              </a:rPr>
              <a:t>2</a:t>
            </a:r>
            <a:r>
              <a:rPr lang="en-US" sz="2200" dirty="0">
                <a:solidFill>
                  <a:schemeClr val="tx1"/>
                </a:solidFill>
              </a:rPr>
              <a:t>, 1 A</a:t>
            </a:r>
            <a:r>
              <a:rPr lang="en-US" sz="100" dirty="0">
                <a:solidFill>
                  <a:schemeClr val="tx1"/>
                </a:solidFill>
              </a:rPr>
              <a:t> </a:t>
            </a:r>
            <a:r>
              <a:rPr lang="en-US" sz="2200" dirty="0">
                <a:solidFill>
                  <a:schemeClr val="tx1"/>
                </a:solidFill>
              </a:rPr>
              <a:t>T</a:t>
            </a:r>
            <a:r>
              <a:rPr lang="en-US" sz="100" dirty="0">
                <a:solidFill>
                  <a:schemeClr val="tx1"/>
                </a:solidFill>
              </a:rPr>
              <a:t> </a:t>
            </a:r>
            <a:r>
              <a:rPr lang="en-US" sz="2200" dirty="0">
                <a:solidFill>
                  <a:schemeClr val="tx1"/>
                </a:solidFill>
              </a:rPr>
              <a:t>P formed per oxidized pyruvate</a:t>
            </a:r>
          </a:p>
          <a:p>
            <a:pPr lvl="1"/>
            <a:r>
              <a:rPr lang="en-US" sz="2200" dirty="0">
                <a:solidFill>
                  <a:schemeClr val="tx1"/>
                </a:solidFill>
              </a:rPr>
              <a:t>oxaloacetate regenerated</a:t>
            </a:r>
          </a:p>
          <a:p>
            <a:pPr lvl="1"/>
            <a:r>
              <a:rPr lang="en-US" sz="2200" dirty="0">
                <a:solidFill>
                  <a:schemeClr val="tx1"/>
                </a:solidFill>
              </a:rPr>
              <a:t>Redox balance achieved through respiration</a:t>
            </a:r>
          </a:p>
        </p:txBody>
      </p:sp>
    </p:spTree>
    <p:extLst>
      <p:ext uri="{BB962C8B-B14F-4D97-AF65-F5344CB8AC3E}">
        <p14:creationId xmlns:p14="http://schemas.microsoft.com/office/powerpoint/2010/main" val="12273900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Figure 3.12 The Citric Acid Cycle</a:t>
            </a:r>
            <a:endParaRPr lang="en-IN" dirty="0">
              <a:solidFill>
                <a:schemeClr val="tx2"/>
              </a:solidFill>
            </a:endParaRPr>
          </a:p>
        </p:txBody>
      </p:sp>
      <p:pic>
        <p:nvPicPr>
          <p:cNvPr id="4" name="Picture 3" descr="A diagram of the citric acid cycle.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1947"/>
          <a:stretch/>
        </p:blipFill>
        <p:spPr>
          <a:xfrm>
            <a:off x="1807013" y="1601299"/>
            <a:ext cx="5529975" cy="4742352"/>
          </a:xfrm>
          <a:prstGeom prst="rect">
            <a:avLst/>
          </a:prstGeom>
        </p:spPr>
      </p:pic>
    </p:spTree>
    <p:extLst>
      <p:ext uri="{BB962C8B-B14F-4D97-AF65-F5344CB8AC3E}">
        <p14:creationId xmlns:p14="http://schemas.microsoft.com/office/powerpoint/2010/main" val="3723385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Figure 3.1 Metabolic Coupling</a:t>
            </a:r>
            <a:r>
              <a:rPr lang="en-US" sz="3000" dirty="0">
                <a:solidFill>
                  <a:schemeClr val="tx2"/>
                </a:solidFill>
              </a:rPr>
              <a:t> with </a:t>
            </a:r>
            <a:r>
              <a:rPr lang="en-US" sz="3000" dirty="0"/>
              <a:t>Respect to Energy Conservation and Electron Flow</a:t>
            </a:r>
            <a:endParaRPr lang="en-IN" sz="3000" dirty="0">
              <a:solidFill>
                <a:schemeClr val="tx2"/>
              </a:solidFill>
            </a:endParaRPr>
          </a:p>
        </p:txBody>
      </p:sp>
      <p:pic>
        <p:nvPicPr>
          <p:cNvPr id="3" name="Picture 2" descr="Two diagrams of catabolic and anabolic reactions.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6400"/>
          <a:stretch/>
        </p:blipFill>
        <p:spPr>
          <a:xfrm>
            <a:off x="466544" y="2544570"/>
            <a:ext cx="8431973" cy="1655641"/>
          </a:xfrm>
          <a:prstGeom prst="rect">
            <a:avLst/>
          </a:prstGeom>
        </p:spPr>
      </p:pic>
    </p:spTree>
    <p:extLst>
      <p:ext uri="{BB962C8B-B14F-4D97-AF65-F5344CB8AC3E}">
        <p14:creationId xmlns:p14="http://schemas.microsoft.com/office/powerpoint/2010/main" val="2961747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3.6 Glycolysis, the Citric Acid Cycle, and the Glyoxylate Cycle </a:t>
            </a:r>
            <a:r>
              <a:rPr lang="en-US" sz="2000" b="0" dirty="0">
                <a:solidFill>
                  <a:schemeClr val="tx2"/>
                </a:solidFill>
              </a:rPr>
              <a:t>(6 of 8)</a:t>
            </a:r>
            <a:endParaRPr lang="en-IN" sz="2000" dirty="0">
              <a:solidFill>
                <a:schemeClr val="tx2"/>
              </a:solidFill>
            </a:endParaRPr>
          </a:p>
        </p:txBody>
      </p:sp>
      <p:sp>
        <p:nvSpPr>
          <p:cNvPr id="3" name="Content Placeholder 2"/>
          <p:cNvSpPr>
            <a:spLocks noGrp="1"/>
          </p:cNvSpPr>
          <p:nvPr>
            <p:ph sz="quarter" idx="13"/>
          </p:nvPr>
        </p:nvSpPr>
        <p:spPr/>
        <p:txBody>
          <a:bodyPr/>
          <a:lstStyle/>
          <a:p>
            <a:pPr lvl="0"/>
            <a:r>
              <a:rPr lang="en-US" dirty="0">
                <a:solidFill>
                  <a:schemeClr val="tx1"/>
                </a:solidFill>
              </a:rPr>
              <a:t>Biosynthesis and the Citric Acid Cycle</a:t>
            </a:r>
          </a:p>
          <a:p>
            <a:pPr lvl="1"/>
            <a:r>
              <a:rPr lang="en-US" dirty="0">
                <a:solidFill>
                  <a:schemeClr val="tx1"/>
                </a:solidFill>
              </a:rPr>
              <a:t>α-Ketoglutarate</a:t>
            </a:r>
            <a:r>
              <a:rPr lang="en-US" i="1" dirty="0">
                <a:solidFill>
                  <a:schemeClr val="tx1"/>
                </a:solidFill>
              </a:rPr>
              <a:t> </a:t>
            </a:r>
            <a:r>
              <a:rPr lang="en-US" b="1" dirty="0">
                <a:solidFill>
                  <a:schemeClr val="tx1"/>
                </a:solidFill>
              </a:rPr>
              <a:t>and</a:t>
            </a:r>
            <a:r>
              <a:rPr lang="en-US" i="1" dirty="0">
                <a:solidFill>
                  <a:schemeClr val="tx1"/>
                </a:solidFill>
              </a:rPr>
              <a:t> </a:t>
            </a:r>
            <a:r>
              <a:rPr lang="en-US" dirty="0">
                <a:solidFill>
                  <a:schemeClr val="tx1"/>
                </a:solidFill>
              </a:rPr>
              <a:t>oxaloacetate</a:t>
            </a:r>
            <a:r>
              <a:rPr lang="en-US" i="1" dirty="0">
                <a:solidFill>
                  <a:schemeClr val="tx1"/>
                </a:solidFill>
              </a:rPr>
              <a:t>:</a:t>
            </a:r>
            <a:r>
              <a:rPr lang="en-US" dirty="0">
                <a:solidFill>
                  <a:schemeClr val="tx1"/>
                </a:solidFill>
              </a:rPr>
              <a:t> precursors of several amino acids; O</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A also converted if necessary to phosphoenolpyruvate, a precursor of glucose</a:t>
            </a:r>
          </a:p>
          <a:p>
            <a:pPr lvl="1"/>
            <a:r>
              <a:rPr lang="en-US" dirty="0">
                <a:solidFill>
                  <a:schemeClr val="tx1"/>
                </a:solidFill>
              </a:rPr>
              <a:t>succinyl-C</a:t>
            </a:r>
            <a:r>
              <a:rPr lang="en-US" sz="100" dirty="0">
                <a:solidFill>
                  <a:schemeClr val="tx1"/>
                </a:solidFill>
              </a:rPr>
              <a:t> </a:t>
            </a:r>
            <a:r>
              <a:rPr lang="en-US" dirty="0">
                <a:solidFill>
                  <a:schemeClr val="tx1"/>
                </a:solidFill>
              </a:rPr>
              <a:t>o</a:t>
            </a:r>
            <a:r>
              <a:rPr lang="en-US" sz="100" dirty="0">
                <a:solidFill>
                  <a:schemeClr val="tx1"/>
                </a:solidFill>
              </a:rPr>
              <a:t> </a:t>
            </a:r>
            <a:r>
              <a:rPr lang="en-US" dirty="0">
                <a:solidFill>
                  <a:schemeClr val="tx1"/>
                </a:solidFill>
              </a:rPr>
              <a:t>A</a:t>
            </a:r>
            <a:r>
              <a:rPr lang="en-US" i="1" dirty="0">
                <a:solidFill>
                  <a:schemeClr val="tx1"/>
                </a:solidFill>
              </a:rPr>
              <a:t>:</a:t>
            </a:r>
            <a:r>
              <a:rPr lang="en-US" dirty="0">
                <a:solidFill>
                  <a:schemeClr val="tx1"/>
                </a:solidFill>
              </a:rPr>
              <a:t> required for synthesis of cytochromes, chlorophyll, and related molecules</a:t>
            </a:r>
          </a:p>
          <a:p>
            <a:pPr lvl="1"/>
            <a:r>
              <a:rPr lang="en-US" dirty="0">
                <a:solidFill>
                  <a:schemeClr val="tx1"/>
                </a:solidFill>
              </a:rPr>
              <a:t>acetate</a:t>
            </a:r>
            <a:r>
              <a:rPr lang="en-US" i="1" dirty="0">
                <a:solidFill>
                  <a:schemeClr val="tx1"/>
                </a:solidFill>
              </a:rPr>
              <a:t>:</a:t>
            </a:r>
            <a:r>
              <a:rPr lang="en-US" dirty="0">
                <a:solidFill>
                  <a:schemeClr val="tx1"/>
                </a:solidFill>
              </a:rPr>
              <a:t> necessary for fatty acid biosynthesis</a:t>
            </a:r>
          </a:p>
          <a:p>
            <a:pPr lvl="1"/>
            <a:r>
              <a:rPr lang="en-US" dirty="0">
                <a:solidFill>
                  <a:schemeClr val="tx1"/>
                </a:solidFill>
              </a:rPr>
              <a:t>Like glycolysis, C</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C oxidizes organics and biosynthesizes key intermediates</a:t>
            </a:r>
          </a:p>
        </p:txBody>
      </p:sp>
    </p:spTree>
    <p:extLst>
      <p:ext uri="{BB962C8B-B14F-4D97-AF65-F5344CB8AC3E}">
        <p14:creationId xmlns:p14="http://schemas.microsoft.com/office/powerpoint/2010/main" val="28730768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3.6 Glycolysis, the Citric Acid Cycle, and the Glyoxylate Cycle </a:t>
            </a:r>
            <a:r>
              <a:rPr lang="en-US" sz="2000" b="0" dirty="0">
                <a:solidFill>
                  <a:schemeClr val="tx2"/>
                </a:solidFill>
              </a:rPr>
              <a:t>(7 of 8)</a:t>
            </a:r>
            <a:endParaRPr lang="en-IN" sz="2000" dirty="0">
              <a:solidFill>
                <a:schemeClr val="tx2"/>
              </a:solidFill>
            </a:endParaRPr>
          </a:p>
        </p:txBody>
      </p:sp>
      <p:sp>
        <p:nvSpPr>
          <p:cNvPr id="3" name="Content Placeholder 2"/>
          <p:cNvSpPr>
            <a:spLocks noGrp="1"/>
          </p:cNvSpPr>
          <p:nvPr>
            <p:ph sz="quarter" idx="13"/>
          </p:nvPr>
        </p:nvSpPr>
        <p:spPr/>
        <p:txBody>
          <a:bodyPr/>
          <a:lstStyle/>
          <a:p>
            <a:r>
              <a:rPr lang="en-US" dirty="0">
                <a:solidFill>
                  <a:schemeClr val="tx1"/>
                </a:solidFill>
              </a:rPr>
              <a:t>Other Pathways for Chemoorganotrophy</a:t>
            </a:r>
          </a:p>
          <a:p>
            <a:pPr lvl="1"/>
            <a:r>
              <a:rPr lang="en-US" dirty="0">
                <a:solidFill>
                  <a:schemeClr val="tx1"/>
                </a:solidFill>
              </a:rPr>
              <a:t>Glycolysis and the C</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C can oxidize several C</a:t>
            </a:r>
            <a:r>
              <a:rPr lang="en-US" baseline="-25000" dirty="0">
                <a:solidFill>
                  <a:schemeClr val="tx1"/>
                </a:solidFill>
              </a:rPr>
              <a:t>4</a:t>
            </a:r>
            <a:r>
              <a:rPr lang="en-US" dirty="0">
                <a:solidFill>
                  <a:schemeClr val="tx1"/>
                </a:solidFill>
              </a:rPr>
              <a:t>-C</a:t>
            </a:r>
            <a:r>
              <a:rPr lang="en-US" baseline="-25000" dirty="0">
                <a:solidFill>
                  <a:schemeClr val="tx1"/>
                </a:solidFill>
              </a:rPr>
              <a:t>6</a:t>
            </a:r>
            <a:r>
              <a:rPr lang="en-US" dirty="0">
                <a:solidFill>
                  <a:schemeClr val="tx1"/>
                </a:solidFill>
              </a:rPr>
              <a:t> compounds (</a:t>
            </a:r>
            <a:r>
              <a:rPr lang="en-US" b="1" dirty="0">
                <a:solidFill>
                  <a:schemeClr val="tx1"/>
                </a:solidFill>
              </a:rPr>
              <a:t>e.g.,</a:t>
            </a:r>
            <a:r>
              <a:rPr lang="en-US" dirty="0">
                <a:solidFill>
                  <a:schemeClr val="tx1"/>
                </a:solidFill>
              </a:rPr>
              <a:t> glucose, citrate, malate, fumarate, succinate)</a:t>
            </a:r>
          </a:p>
          <a:p>
            <a:pPr lvl="1"/>
            <a:r>
              <a:rPr lang="en-US" dirty="0">
                <a:solidFill>
                  <a:schemeClr val="tx1"/>
                </a:solidFill>
              </a:rPr>
              <a:t>Unrelated catabolic pathways can be linked for oxidation (</a:t>
            </a:r>
            <a:r>
              <a:rPr lang="en-US" b="1" dirty="0">
                <a:solidFill>
                  <a:schemeClr val="tx1"/>
                </a:solidFill>
              </a:rPr>
              <a:t>e.g.,</a:t>
            </a:r>
            <a:r>
              <a:rPr lang="en-US" i="1" dirty="0">
                <a:solidFill>
                  <a:schemeClr val="tx1"/>
                </a:solidFill>
              </a:rPr>
              <a:t> </a:t>
            </a:r>
            <a:r>
              <a:rPr lang="en-US" dirty="0">
                <a:solidFill>
                  <a:schemeClr val="tx1"/>
                </a:solidFill>
              </a:rPr>
              <a:t>isomerization)</a:t>
            </a:r>
          </a:p>
        </p:txBody>
      </p:sp>
    </p:spTree>
    <p:extLst>
      <p:ext uri="{BB962C8B-B14F-4D97-AF65-F5344CB8AC3E}">
        <p14:creationId xmlns:p14="http://schemas.microsoft.com/office/powerpoint/2010/main" val="4534907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3.6 Glycolysis, the Citric Acid Cycle, and the Glyoxylate Cycle </a:t>
            </a:r>
            <a:r>
              <a:rPr lang="en-US" sz="2000" b="0" dirty="0">
                <a:solidFill>
                  <a:schemeClr val="tx2"/>
                </a:solidFill>
              </a:rPr>
              <a:t>(8 of 8)</a:t>
            </a:r>
            <a:endParaRPr lang="en-IN" sz="2000" dirty="0">
              <a:solidFill>
                <a:schemeClr val="tx2"/>
              </a:solidFill>
            </a:endParaRPr>
          </a:p>
        </p:txBody>
      </p:sp>
      <p:sp>
        <p:nvSpPr>
          <p:cNvPr id="3" name="Content Placeholder 2"/>
          <p:cNvSpPr>
            <a:spLocks noGrp="1"/>
          </p:cNvSpPr>
          <p:nvPr>
            <p:ph sz="quarter" idx="13"/>
          </p:nvPr>
        </p:nvSpPr>
        <p:spPr/>
        <p:txBody>
          <a:bodyPr/>
          <a:lstStyle/>
          <a:p>
            <a:r>
              <a:rPr lang="en-US" dirty="0">
                <a:solidFill>
                  <a:schemeClr val="tx1"/>
                </a:solidFill>
              </a:rPr>
              <a:t>Other Pathways for Chemoorganotrophy</a:t>
            </a:r>
          </a:p>
          <a:p>
            <a:pPr lvl="1"/>
            <a:r>
              <a:rPr lang="en-US" dirty="0">
                <a:solidFill>
                  <a:schemeClr val="tx1"/>
                </a:solidFill>
              </a:rPr>
              <a:t>Some C</a:t>
            </a:r>
            <a:r>
              <a:rPr lang="en-US" baseline="-25000" dirty="0">
                <a:solidFill>
                  <a:schemeClr val="tx1"/>
                </a:solidFill>
              </a:rPr>
              <a:t>2</a:t>
            </a:r>
            <a:r>
              <a:rPr lang="en-US" dirty="0">
                <a:solidFill>
                  <a:schemeClr val="tx1"/>
                </a:solidFill>
              </a:rPr>
              <a:t> (</a:t>
            </a:r>
            <a:r>
              <a:rPr lang="en-US" b="1" dirty="0">
                <a:solidFill>
                  <a:schemeClr val="tx1"/>
                </a:solidFill>
              </a:rPr>
              <a:t>e.g.,</a:t>
            </a:r>
            <a:r>
              <a:rPr lang="en-US" dirty="0">
                <a:solidFill>
                  <a:schemeClr val="tx1"/>
                </a:solidFill>
              </a:rPr>
              <a:t> acetate) compounds catabolized through </a:t>
            </a:r>
            <a:r>
              <a:rPr lang="en-US" b="1" dirty="0">
                <a:solidFill>
                  <a:schemeClr val="tx1"/>
                </a:solidFill>
              </a:rPr>
              <a:t>glyoxylate cycle</a:t>
            </a:r>
            <a:r>
              <a:rPr lang="en-US" i="1" dirty="0">
                <a:solidFill>
                  <a:schemeClr val="tx1"/>
                </a:solidFill>
              </a:rPr>
              <a:t> </a:t>
            </a:r>
            <a:r>
              <a:rPr lang="en-US" dirty="0">
                <a:solidFill>
                  <a:schemeClr val="tx1"/>
                </a:solidFill>
              </a:rPr>
              <a:t>(Figure 3.13)</a:t>
            </a:r>
          </a:p>
          <a:p>
            <a:pPr lvl="2"/>
            <a:r>
              <a:rPr lang="en-US" dirty="0">
                <a:solidFill>
                  <a:schemeClr val="tx1"/>
                </a:solidFill>
              </a:rPr>
              <a:t>Includes several C</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C enzymes + isocitrate lyase and malate synthase</a:t>
            </a:r>
          </a:p>
          <a:p>
            <a:pPr lvl="1"/>
            <a:r>
              <a:rPr lang="en-US" dirty="0">
                <a:solidFill>
                  <a:schemeClr val="tx1"/>
                </a:solidFill>
              </a:rPr>
              <a:t>C</a:t>
            </a:r>
            <a:r>
              <a:rPr lang="en-US" baseline="-25000" dirty="0">
                <a:solidFill>
                  <a:schemeClr val="tx1"/>
                </a:solidFill>
              </a:rPr>
              <a:t>3</a:t>
            </a:r>
            <a:r>
              <a:rPr lang="en-US" dirty="0">
                <a:solidFill>
                  <a:schemeClr val="tx1"/>
                </a:solidFill>
              </a:rPr>
              <a:t> compounds are carboxylated by pyruvate carboxylase or phosphoenolpyruvate carboxylase; glyoxylate cycle unnecessary</a:t>
            </a:r>
          </a:p>
        </p:txBody>
      </p:sp>
    </p:spTree>
    <p:extLst>
      <p:ext uri="{BB962C8B-B14F-4D97-AF65-F5344CB8AC3E}">
        <p14:creationId xmlns:p14="http://schemas.microsoft.com/office/powerpoint/2010/main" val="1925037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Figure 3.13 The Glyoxylate Cycle</a:t>
            </a:r>
            <a:endParaRPr lang="en-IN" dirty="0">
              <a:solidFill>
                <a:schemeClr val="tx2"/>
              </a:solidFill>
            </a:endParaRPr>
          </a:p>
        </p:txBody>
      </p:sp>
      <p:pic>
        <p:nvPicPr>
          <p:cNvPr id="5" name="Picture 4" descr="The glyoxylate cycle. For long description in Notes pane, press F6.&#10;"/>
          <p:cNvPicPr>
            <a:picLocks noChangeAspect="1"/>
          </p:cNvPicPr>
          <p:nvPr/>
        </p:nvPicPr>
        <p:blipFill rotWithShape="1">
          <a:blip r:embed="rId3">
            <a:extLst>
              <a:ext uri="{28A0092B-C50C-407E-A947-70E740481C1C}">
                <a14:useLocalDpi xmlns:a14="http://schemas.microsoft.com/office/drawing/2010/main" val="0"/>
              </a:ext>
            </a:extLst>
          </a:blip>
          <a:srcRect b="1779"/>
          <a:stretch/>
        </p:blipFill>
        <p:spPr>
          <a:xfrm>
            <a:off x="2629431" y="1613611"/>
            <a:ext cx="4056588" cy="4676427"/>
          </a:xfrm>
          <a:prstGeom prst="rect">
            <a:avLst/>
          </a:prstGeom>
        </p:spPr>
      </p:pic>
    </p:spTree>
    <p:extLst>
      <p:ext uri="{BB962C8B-B14F-4D97-AF65-F5344CB8AC3E}">
        <p14:creationId xmlns:p14="http://schemas.microsoft.com/office/powerpoint/2010/main" val="36958983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3.7 Principles of Fermentation </a:t>
            </a:r>
            <a:r>
              <a:rPr lang="en-US" sz="2000" b="0" dirty="0">
                <a:solidFill>
                  <a:schemeClr val="tx2"/>
                </a:solidFill>
              </a:rPr>
              <a:t>(1 of 4)</a:t>
            </a:r>
            <a:endParaRPr lang="en-IN" b="0" dirty="0">
              <a:solidFill>
                <a:schemeClr val="tx2"/>
              </a:solidFill>
            </a:endParaRPr>
          </a:p>
        </p:txBody>
      </p:sp>
      <p:sp>
        <p:nvSpPr>
          <p:cNvPr id="3" name="Content Placeholder 2"/>
          <p:cNvSpPr>
            <a:spLocks noGrp="1"/>
          </p:cNvSpPr>
          <p:nvPr>
            <p:ph sz="quarter" idx="13"/>
          </p:nvPr>
        </p:nvSpPr>
        <p:spPr>
          <a:xfrm>
            <a:off x="457200" y="1556326"/>
            <a:ext cx="7648575" cy="4434275"/>
          </a:xfrm>
        </p:spPr>
        <p:txBody>
          <a:bodyPr/>
          <a:lstStyle/>
          <a:p>
            <a:pPr lvl="0"/>
            <a:r>
              <a:rPr lang="en-US" dirty="0">
                <a:solidFill>
                  <a:schemeClr val="tx1"/>
                </a:solidFill>
              </a:rPr>
              <a:t>Fermentation of glucose involves substrate-level phosphorylation and redox balance via pyruvate reduction + excretion as waste (Figure 3.14)</a:t>
            </a:r>
          </a:p>
          <a:p>
            <a:pPr lvl="0"/>
            <a:r>
              <a:rPr lang="en-US" dirty="0">
                <a:solidFill>
                  <a:schemeClr val="tx1"/>
                </a:solidFill>
              </a:rPr>
              <a:t>Many fermentation products are useful for humans (</a:t>
            </a:r>
            <a:r>
              <a:rPr lang="en-US" b="1" dirty="0">
                <a:solidFill>
                  <a:schemeClr val="tx1"/>
                </a:solidFill>
              </a:rPr>
              <a:t>e.g.,</a:t>
            </a:r>
            <a:r>
              <a:rPr lang="en-US" i="1" dirty="0">
                <a:solidFill>
                  <a:schemeClr val="tx1"/>
                </a:solidFill>
              </a:rPr>
              <a:t> </a:t>
            </a:r>
            <a:r>
              <a:rPr lang="en-US" dirty="0">
                <a:solidFill>
                  <a:schemeClr val="tx1"/>
                </a:solidFill>
              </a:rPr>
              <a:t>beer and wine, yogurt, cheese, effect of microbiome on health)</a:t>
            </a:r>
          </a:p>
        </p:txBody>
      </p:sp>
    </p:spTree>
    <p:extLst>
      <p:ext uri="{BB962C8B-B14F-4D97-AF65-F5344CB8AC3E}">
        <p14:creationId xmlns:p14="http://schemas.microsoft.com/office/powerpoint/2010/main" val="2603117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Figure 3.14 The Essentials of Fermentation</a:t>
            </a:r>
            <a:endParaRPr lang="en-IN" sz="3400" dirty="0">
              <a:solidFill>
                <a:schemeClr val="tx2"/>
              </a:solidFill>
            </a:endParaRPr>
          </a:p>
        </p:txBody>
      </p:sp>
      <p:pic>
        <p:nvPicPr>
          <p:cNvPr id="4" name="Picture 3" descr="A diagram of fermentation.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t="1" b="1957"/>
          <a:stretch/>
        </p:blipFill>
        <p:spPr>
          <a:xfrm>
            <a:off x="1340800" y="1598584"/>
            <a:ext cx="6462401" cy="4373592"/>
          </a:xfrm>
          <a:prstGeom prst="rect">
            <a:avLst/>
          </a:prstGeom>
        </p:spPr>
      </p:pic>
    </p:spTree>
    <p:extLst>
      <p:ext uri="{BB962C8B-B14F-4D97-AF65-F5344CB8AC3E}">
        <p14:creationId xmlns:p14="http://schemas.microsoft.com/office/powerpoint/2010/main" val="16266599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3.7 Principles of Fermentation </a:t>
            </a:r>
            <a:r>
              <a:rPr lang="en-US" sz="2000" b="0" dirty="0">
                <a:solidFill>
                  <a:schemeClr val="tx2"/>
                </a:solidFill>
              </a:rPr>
              <a:t>(2 of 4)</a:t>
            </a:r>
            <a:endParaRPr lang="en-IN" dirty="0">
              <a:solidFill>
                <a:schemeClr val="tx2"/>
              </a:solidFill>
            </a:endParaRPr>
          </a:p>
        </p:txBody>
      </p:sp>
      <p:sp>
        <p:nvSpPr>
          <p:cNvPr id="3" name="Content Placeholder 2"/>
          <p:cNvSpPr>
            <a:spLocks noGrp="1"/>
          </p:cNvSpPr>
          <p:nvPr>
            <p:ph sz="quarter" idx="13"/>
          </p:nvPr>
        </p:nvSpPr>
        <p:spPr/>
        <p:txBody>
          <a:bodyPr/>
          <a:lstStyle/>
          <a:p>
            <a:pPr lvl="0"/>
            <a:r>
              <a:rPr lang="en-US" dirty="0">
                <a:solidFill>
                  <a:schemeClr val="tx1"/>
                </a:solidFill>
              </a:rPr>
              <a:t>Energy Conservation and Redox Balance in Fermentation</a:t>
            </a:r>
          </a:p>
          <a:p>
            <a:pPr lvl="1"/>
            <a:r>
              <a:rPr lang="en-US" dirty="0">
                <a:solidFill>
                  <a:schemeClr val="tx1"/>
                </a:solidFill>
              </a:rPr>
              <a:t>All fermentations must do two things:</a:t>
            </a:r>
          </a:p>
          <a:p>
            <a:pPr lvl="2"/>
            <a:r>
              <a:rPr lang="en-US" dirty="0">
                <a:solidFill>
                  <a:schemeClr val="tx1"/>
                </a:solidFill>
              </a:rPr>
              <a:t>Conserve energy</a:t>
            </a:r>
          </a:p>
          <a:p>
            <a:pPr lvl="2"/>
            <a:r>
              <a:rPr lang="en-US" dirty="0">
                <a:solidFill>
                  <a:schemeClr val="tx1"/>
                </a:solidFill>
              </a:rPr>
              <a:t>Redox balance</a:t>
            </a:r>
          </a:p>
          <a:p>
            <a:pPr lvl="1"/>
            <a:r>
              <a:rPr lang="en-US" dirty="0">
                <a:solidFill>
                  <a:schemeClr val="tx1"/>
                </a:solidFill>
              </a:rPr>
              <a:t>Need to produce compounds containing high-energy bonds for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synthesis</a:t>
            </a:r>
          </a:p>
          <a:p>
            <a:pPr lvl="1"/>
            <a:r>
              <a:rPr lang="en-US" dirty="0">
                <a:solidFill>
                  <a:schemeClr val="tx1"/>
                </a:solidFill>
              </a:rPr>
              <a:t>Must oxidize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 back to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baseline="30000" dirty="0">
                <a:solidFill>
                  <a:schemeClr val="tx1"/>
                </a:solidFill>
              </a:rPr>
              <a:t>+</a:t>
            </a:r>
          </a:p>
          <a:p>
            <a:pPr lvl="2"/>
            <a:r>
              <a:rPr lang="en-US" dirty="0">
                <a:solidFill>
                  <a:schemeClr val="tx1"/>
                </a:solidFill>
              </a:rPr>
              <a:t>Donate electrons back to an electron acceptor derived from original organic donor</a:t>
            </a:r>
          </a:p>
        </p:txBody>
      </p:sp>
    </p:spTree>
    <p:extLst>
      <p:ext uri="{BB962C8B-B14F-4D97-AF65-F5344CB8AC3E}">
        <p14:creationId xmlns:p14="http://schemas.microsoft.com/office/powerpoint/2010/main" val="13180207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3.7 Principles of Fermentation </a:t>
            </a:r>
            <a:r>
              <a:rPr lang="en-US" sz="2000" b="0" dirty="0">
                <a:solidFill>
                  <a:schemeClr val="tx2"/>
                </a:solidFill>
              </a:rPr>
              <a:t>(3 of 4)</a:t>
            </a:r>
            <a:endParaRPr lang="en-IN" dirty="0">
              <a:solidFill>
                <a:schemeClr val="tx2"/>
              </a:solidFill>
            </a:endParaRPr>
          </a:p>
        </p:txBody>
      </p:sp>
      <p:sp>
        <p:nvSpPr>
          <p:cNvPr id="3" name="Content Placeholder 2"/>
          <p:cNvSpPr>
            <a:spLocks noGrp="1"/>
          </p:cNvSpPr>
          <p:nvPr>
            <p:ph sz="quarter" idx="13"/>
          </p:nvPr>
        </p:nvSpPr>
        <p:spPr>
          <a:xfrm>
            <a:off x="457199" y="1556326"/>
            <a:ext cx="8448675" cy="4015799"/>
          </a:xfrm>
        </p:spPr>
        <p:txBody>
          <a:bodyPr/>
          <a:lstStyle/>
          <a:p>
            <a:pPr lvl="0"/>
            <a:r>
              <a:rPr lang="en-US" dirty="0">
                <a:solidFill>
                  <a:schemeClr val="tx1"/>
                </a:solidFill>
              </a:rPr>
              <a:t>Energy Conservation and Redox Balance in Fermentation</a:t>
            </a:r>
          </a:p>
          <a:p>
            <a:pPr lvl="1"/>
            <a:r>
              <a:rPr lang="en-US" b="1" dirty="0">
                <a:solidFill>
                  <a:schemeClr val="tx1"/>
                </a:solidFill>
              </a:rPr>
              <a:t>e.g.,</a:t>
            </a:r>
            <a:r>
              <a:rPr lang="en-US" dirty="0">
                <a:solidFill>
                  <a:schemeClr val="tx1"/>
                </a:solidFill>
              </a:rPr>
              <a:t> Yeast ferments glucose to 2 ethanol + 2 C</a:t>
            </a:r>
            <a:r>
              <a:rPr lang="en-US" sz="100" dirty="0">
                <a:solidFill>
                  <a:schemeClr val="tx1"/>
                </a:solidFill>
              </a:rPr>
              <a:t> </a:t>
            </a:r>
            <a:r>
              <a:rPr lang="en-US" dirty="0">
                <a:solidFill>
                  <a:schemeClr val="tx1"/>
                </a:solidFill>
              </a:rPr>
              <a:t>O</a:t>
            </a:r>
            <a:r>
              <a:rPr lang="en-US" baseline="-25000" dirty="0">
                <a:solidFill>
                  <a:schemeClr val="tx1"/>
                </a:solidFill>
              </a:rPr>
              <a:t>2</a:t>
            </a:r>
            <a:endParaRPr lang="en-US" dirty="0">
              <a:solidFill>
                <a:schemeClr val="tx1"/>
              </a:solidFill>
            </a:endParaRPr>
          </a:p>
          <a:p>
            <a:pPr lvl="2"/>
            <a:r>
              <a:rPr lang="en-US" dirty="0">
                <a:solidFill>
                  <a:schemeClr val="tx1"/>
                </a:solidFill>
              </a:rPr>
              <a:t>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from glycolysis</a:t>
            </a:r>
          </a:p>
          <a:p>
            <a:pPr lvl="2"/>
            <a:r>
              <a:rPr lang="en-US" dirty="0">
                <a:solidFill>
                  <a:schemeClr val="tx1"/>
                </a:solidFill>
              </a:rPr>
              <a:t>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baseline="30000" dirty="0">
                <a:solidFill>
                  <a:schemeClr val="tx1"/>
                </a:solidFill>
              </a:rPr>
              <a:t>+</a:t>
            </a:r>
            <a:r>
              <a:rPr lang="en-US" dirty="0">
                <a:solidFill>
                  <a:schemeClr val="tx1"/>
                </a:solidFill>
              </a:rPr>
              <a:t> regenerated by donating electrons from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 to pyruvate (electron acceptor), producing ethanol and C</a:t>
            </a:r>
            <a:r>
              <a:rPr lang="en-US" sz="100" dirty="0">
                <a:solidFill>
                  <a:schemeClr val="tx1"/>
                </a:solidFill>
              </a:rPr>
              <a:t> </a:t>
            </a:r>
            <a:r>
              <a:rPr lang="en-US" dirty="0">
                <a:solidFill>
                  <a:schemeClr val="tx1"/>
                </a:solidFill>
              </a:rPr>
              <a:t>O</a:t>
            </a:r>
            <a:r>
              <a:rPr lang="en-US" baseline="-25000" dirty="0">
                <a:solidFill>
                  <a:schemeClr val="tx1"/>
                </a:solidFill>
              </a:rPr>
              <a:t>2</a:t>
            </a:r>
            <a:endParaRPr lang="en-US" dirty="0">
              <a:solidFill>
                <a:schemeClr val="tx1"/>
              </a:solidFill>
            </a:endParaRPr>
          </a:p>
          <a:p>
            <a:pPr lvl="1"/>
            <a:r>
              <a:rPr lang="en-US" b="1" dirty="0">
                <a:solidFill>
                  <a:schemeClr val="tx1"/>
                </a:solidFill>
              </a:rPr>
              <a:t>e.g.,</a:t>
            </a:r>
            <a:r>
              <a:rPr lang="en-US" i="1" dirty="0">
                <a:solidFill>
                  <a:schemeClr val="tx1"/>
                </a:solidFill>
              </a:rPr>
              <a:t> </a:t>
            </a:r>
            <a:r>
              <a:rPr lang="en-US" dirty="0">
                <a:solidFill>
                  <a:schemeClr val="tx1"/>
                </a:solidFill>
              </a:rPr>
              <a:t>Lactic acid bacteria ferment glucose to 2 lactic acid</a:t>
            </a:r>
          </a:p>
          <a:p>
            <a:pPr lvl="2"/>
            <a:r>
              <a:rPr lang="en-US" dirty="0">
                <a:solidFill>
                  <a:schemeClr val="tx1"/>
                </a:solidFill>
              </a:rPr>
              <a:t>Different enzymes reduce pyruvate to lactic acid</a:t>
            </a:r>
          </a:p>
          <a:p>
            <a:pPr lvl="2"/>
            <a:r>
              <a:rPr lang="en-US" dirty="0">
                <a:solidFill>
                  <a:schemeClr val="tx1"/>
                </a:solidFill>
              </a:rPr>
              <a:t>Important in fermenting food and human health</a:t>
            </a:r>
          </a:p>
        </p:txBody>
      </p:sp>
    </p:spTree>
    <p:extLst>
      <p:ext uri="{BB962C8B-B14F-4D97-AF65-F5344CB8AC3E}">
        <p14:creationId xmlns:p14="http://schemas.microsoft.com/office/powerpoint/2010/main" val="2975044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3.7 Principles of Fermentation </a:t>
            </a:r>
            <a:r>
              <a:rPr lang="en-US" sz="2000" b="0" dirty="0">
                <a:solidFill>
                  <a:schemeClr val="tx2"/>
                </a:solidFill>
              </a:rPr>
              <a:t>(4 of 4)</a:t>
            </a:r>
            <a:endParaRPr lang="en-IN" dirty="0">
              <a:solidFill>
                <a:schemeClr val="tx2"/>
              </a:solidFill>
            </a:endParaRPr>
          </a:p>
        </p:txBody>
      </p:sp>
      <p:sp>
        <p:nvSpPr>
          <p:cNvPr id="3" name="Content Placeholder 2"/>
          <p:cNvSpPr>
            <a:spLocks noGrp="1"/>
          </p:cNvSpPr>
          <p:nvPr>
            <p:ph sz="quarter" idx="13"/>
          </p:nvPr>
        </p:nvSpPr>
        <p:spPr>
          <a:xfrm>
            <a:off x="457199" y="1556326"/>
            <a:ext cx="8334375" cy="4663499"/>
          </a:xfrm>
        </p:spPr>
        <p:txBody>
          <a:bodyPr/>
          <a:lstStyle/>
          <a:p>
            <a:pPr lvl="0"/>
            <a:r>
              <a:rPr lang="en-US" dirty="0">
                <a:solidFill>
                  <a:schemeClr val="tx1"/>
                </a:solidFill>
              </a:rPr>
              <a:t>Fermentative Diversity</a:t>
            </a:r>
          </a:p>
          <a:p>
            <a:pPr lvl="1"/>
            <a:r>
              <a:rPr lang="en-US" dirty="0">
                <a:solidFill>
                  <a:schemeClr val="tx1"/>
                </a:solidFill>
              </a:rPr>
              <a:t>Tremendous diversity: sugars, amino acids, fatty acids, purines, pyrimidines, aromatics</a:t>
            </a:r>
          </a:p>
          <a:p>
            <a:pPr lvl="1"/>
            <a:r>
              <a:rPr lang="en-US" dirty="0">
                <a:solidFill>
                  <a:schemeClr val="tx1"/>
                </a:solidFill>
              </a:rPr>
              <a:t>Acetate, other volatile fatty acids are products</a:t>
            </a:r>
          </a:p>
          <a:p>
            <a:pPr lvl="2"/>
            <a:r>
              <a:rPr lang="en-US" dirty="0">
                <a:solidFill>
                  <a:schemeClr val="tx1"/>
                </a:solidFill>
              </a:rPr>
              <a:t>Allow additional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synthesis from substrate-level phosphorylation</a:t>
            </a:r>
          </a:p>
          <a:p>
            <a:pPr lvl="2"/>
            <a:r>
              <a:rPr lang="en-US" dirty="0">
                <a:solidFill>
                  <a:schemeClr val="tx1"/>
                </a:solidFill>
              </a:rPr>
              <a:t>Involves coenzyme-A derivatives (</a:t>
            </a:r>
            <a:r>
              <a:rPr lang="en-US" b="1" dirty="0">
                <a:solidFill>
                  <a:schemeClr val="tx1"/>
                </a:solidFill>
              </a:rPr>
              <a:t>e.g., Clostridium butyricum</a:t>
            </a:r>
            <a:r>
              <a:rPr lang="en-US" dirty="0">
                <a:solidFill>
                  <a:schemeClr val="tx1"/>
                </a:solidFill>
              </a:rPr>
              <a:t>)</a:t>
            </a:r>
          </a:p>
          <a:p>
            <a:pPr lvl="1"/>
            <a:r>
              <a:rPr lang="en-US" dirty="0">
                <a:solidFill>
                  <a:schemeClr val="tx1"/>
                </a:solidFill>
              </a:rPr>
              <a:t>Redox balance can be improved by producing H</a:t>
            </a:r>
            <a:r>
              <a:rPr lang="en-US" baseline="-25000" dirty="0">
                <a:solidFill>
                  <a:schemeClr val="tx1"/>
                </a:solidFill>
              </a:rPr>
              <a:t>2</a:t>
            </a:r>
            <a:r>
              <a:rPr lang="en-US" dirty="0">
                <a:solidFill>
                  <a:schemeClr val="tx1"/>
                </a:solidFill>
              </a:rPr>
              <a:t> (low reduction potential)</a:t>
            </a:r>
          </a:p>
          <a:p>
            <a:pPr lvl="2"/>
            <a:r>
              <a:rPr lang="en-US" dirty="0">
                <a:solidFill>
                  <a:schemeClr val="tx1"/>
                </a:solidFill>
              </a:rPr>
              <a:t>Associated with ferredoxin and hydrogenase</a:t>
            </a:r>
          </a:p>
        </p:txBody>
      </p:sp>
    </p:spTree>
    <p:extLst>
      <p:ext uri="{BB962C8B-B14F-4D97-AF65-F5344CB8AC3E}">
        <p14:creationId xmlns:p14="http://schemas.microsoft.com/office/powerpoint/2010/main" val="39680020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3.8 Principles of Respiration: Electron Carriers </a:t>
            </a:r>
            <a:r>
              <a:rPr lang="en-US" sz="2000" b="0" dirty="0">
                <a:solidFill>
                  <a:schemeClr val="tx2"/>
                </a:solidFill>
              </a:rPr>
              <a:t>(1 of 6)</a:t>
            </a:r>
            <a:endParaRPr lang="en-IN" sz="3400" b="0" dirty="0">
              <a:solidFill>
                <a:schemeClr val="tx2"/>
              </a:solidFill>
            </a:endParaRPr>
          </a:p>
        </p:txBody>
      </p:sp>
      <p:sp>
        <p:nvSpPr>
          <p:cNvPr id="3" name="Content Placeholder 2"/>
          <p:cNvSpPr>
            <a:spLocks noGrp="1"/>
          </p:cNvSpPr>
          <p:nvPr>
            <p:ph sz="quarter" idx="13"/>
          </p:nvPr>
        </p:nvSpPr>
        <p:spPr/>
        <p:txBody>
          <a:bodyPr/>
          <a:lstStyle/>
          <a:p>
            <a:pPr lvl="0"/>
            <a:r>
              <a:rPr lang="en-US" b="1" dirty="0">
                <a:solidFill>
                  <a:schemeClr val="tx1"/>
                </a:solidFill>
              </a:rPr>
              <a:t>Respiration</a:t>
            </a:r>
            <a:r>
              <a:rPr lang="en-US" dirty="0">
                <a:solidFill>
                  <a:schemeClr val="tx1"/>
                </a:solidFill>
              </a:rPr>
              <a:t>: electrons transferred from reduced electron donors to external electron acceptors (</a:t>
            </a:r>
            <a:r>
              <a:rPr lang="en-US" b="1" dirty="0">
                <a:solidFill>
                  <a:schemeClr val="tx1"/>
                </a:solidFill>
              </a:rPr>
              <a:t>e.g.,</a:t>
            </a:r>
            <a:r>
              <a:rPr lang="en-US" dirty="0">
                <a:solidFill>
                  <a:schemeClr val="tx1"/>
                </a:solidFill>
              </a:rPr>
              <a:t> O</a:t>
            </a:r>
            <a:r>
              <a:rPr lang="en-US" baseline="-25000" dirty="0">
                <a:solidFill>
                  <a:schemeClr val="tx1"/>
                </a:solidFill>
              </a:rPr>
              <a:t>2</a:t>
            </a:r>
            <a:r>
              <a:rPr lang="en-US" dirty="0">
                <a:solidFill>
                  <a:schemeClr val="tx1"/>
                </a:solidFill>
              </a:rPr>
              <a:t>)</a:t>
            </a:r>
          </a:p>
          <a:p>
            <a:pPr lvl="0"/>
            <a:r>
              <a:rPr lang="en-US" dirty="0">
                <a:solidFill>
                  <a:schemeClr val="tx1"/>
                </a:solidFill>
              </a:rPr>
              <a:t>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 and F</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a:t>
            </a:r>
            <a:r>
              <a:rPr lang="en-US" baseline="-25000" dirty="0">
                <a:solidFill>
                  <a:schemeClr val="tx1"/>
                </a:solidFill>
              </a:rPr>
              <a:t>2</a:t>
            </a:r>
            <a:r>
              <a:rPr lang="en-US" dirty="0">
                <a:solidFill>
                  <a:schemeClr val="tx1"/>
                </a:solidFill>
              </a:rPr>
              <a:t> produced in glycolysis and citric acid cycle must be reoxidized for redox balance</a:t>
            </a:r>
          </a:p>
          <a:p>
            <a:pPr lvl="1"/>
            <a:r>
              <a:rPr lang="en-US" dirty="0">
                <a:solidFill>
                  <a:schemeClr val="tx1"/>
                </a:solidFill>
              </a:rPr>
              <a:t>In respiration, reoxidation occurs during </a:t>
            </a:r>
            <a:r>
              <a:rPr lang="en-US" b="1" dirty="0">
                <a:solidFill>
                  <a:schemeClr val="tx1"/>
                </a:solidFill>
              </a:rPr>
              <a:t>electron transport</a:t>
            </a:r>
          </a:p>
          <a:p>
            <a:pPr lvl="2"/>
            <a:r>
              <a:rPr lang="en-US" dirty="0">
                <a:solidFill>
                  <a:schemeClr val="tx1"/>
                </a:solidFill>
              </a:rPr>
              <a:t>Occurs in cytoplasmic membrane</a:t>
            </a:r>
          </a:p>
          <a:p>
            <a:pPr lvl="2"/>
            <a:r>
              <a:rPr lang="en-US" dirty="0">
                <a:solidFill>
                  <a:schemeClr val="tx1"/>
                </a:solidFill>
              </a:rPr>
              <a:t>Forms electrochemical gradient (usually protons) that conserves energy through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synthesis</a:t>
            </a:r>
          </a:p>
        </p:txBody>
      </p:sp>
    </p:spTree>
    <p:extLst>
      <p:ext uri="{BB962C8B-B14F-4D97-AF65-F5344CB8AC3E}">
        <p14:creationId xmlns:p14="http://schemas.microsoft.com/office/powerpoint/2010/main" val="1411132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55688" cy="1097279"/>
          </a:xfrm>
        </p:spPr>
        <p:txBody>
          <a:bodyPr/>
          <a:lstStyle/>
          <a:p>
            <a:r>
              <a:rPr lang="en-US" sz="3200" dirty="0">
                <a:solidFill>
                  <a:schemeClr val="tx2"/>
                </a:solidFill>
              </a:rPr>
              <a:t>3.1 Defining the Requirements for Life </a:t>
            </a:r>
            <a:r>
              <a:rPr lang="en-US" sz="2000" b="0" dirty="0">
                <a:solidFill>
                  <a:schemeClr val="tx2"/>
                </a:solidFill>
              </a:rPr>
              <a:t>(2 of 9)</a:t>
            </a:r>
            <a:endParaRPr lang="en-IN" sz="2000" b="0" dirty="0">
              <a:solidFill>
                <a:schemeClr val="tx2"/>
              </a:solidFill>
            </a:endParaRPr>
          </a:p>
        </p:txBody>
      </p:sp>
      <p:sp>
        <p:nvSpPr>
          <p:cNvPr id="3" name="Content Placeholder 2"/>
          <p:cNvSpPr>
            <a:spLocks noGrp="1"/>
          </p:cNvSpPr>
          <p:nvPr>
            <p:ph sz="quarter" idx="13"/>
          </p:nvPr>
        </p:nvSpPr>
        <p:spPr/>
        <p:txBody>
          <a:bodyPr/>
          <a:lstStyle/>
          <a:p>
            <a:pPr lvl="0"/>
            <a:r>
              <a:rPr lang="en-US" dirty="0">
                <a:solidFill>
                  <a:schemeClr val="tx1"/>
                </a:solidFill>
              </a:rPr>
              <a:t>All cells have certain fundamental metabolic requirements</a:t>
            </a:r>
          </a:p>
          <a:p>
            <a:pPr lvl="1"/>
            <a:r>
              <a:rPr lang="en-US" dirty="0">
                <a:solidFill>
                  <a:schemeClr val="tx1"/>
                </a:solidFill>
              </a:rPr>
              <a:t>Water</a:t>
            </a:r>
          </a:p>
          <a:p>
            <a:pPr lvl="1"/>
            <a:r>
              <a:rPr lang="en-US" dirty="0">
                <a:solidFill>
                  <a:schemeClr val="tx1"/>
                </a:solidFill>
              </a:rPr>
              <a:t>Carbon and other nutrients</a:t>
            </a:r>
          </a:p>
          <a:p>
            <a:pPr lvl="1"/>
            <a:r>
              <a:rPr lang="en-US" b="1" dirty="0">
                <a:solidFill>
                  <a:schemeClr val="tx1"/>
                </a:solidFill>
              </a:rPr>
              <a:t>Free energy</a:t>
            </a:r>
            <a:r>
              <a:rPr lang="en-US" dirty="0">
                <a:solidFill>
                  <a:schemeClr val="tx1"/>
                </a:solidFill>
              </a:rPr>
              <a:t>: energy available to do work</a:t>
            </a:r>
          </a:p>
          <a:p>
            <a:pPr lvl="1"/>
            <a:r>
              <a:rPr lang="en-US" b="1" dirty="0">
                <a:solidFill>
                  <a:schemeClr val="tx1"/>
                </a:solidFill>
              </a:rPr>
              <a:t>Reducing power</a:t>
            </a:r>
            <a:r>
              <a:rPr lang="en-US" dirty="0">
                <a:solidFill>
                  <a:schemeClr val="tx1"/>
                </a:solidFill>
              </a:rPr>
              <a:t>: source of electrons</a:t>
            </a:r>
            <a:endParaRPr lang="en-US" i="1" dirty="0">
              <a:solidFill>
                <a:schemeClr val="tx1"/>
              </a:solidFill>
            </a:endParaRPr>
          </a:p>
        </p:txBody>
      </p:sp>
    </p:spTree>
    <p:extLst>
      <p:ext uri="{BB962C8B-B14F-4D97-AF65-F5344CB8AC3E}">
        <p14:creationId xmlns:p14="http://schemas.microsoft.com/office/powerpoint/2010/main" val="36647093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3.8 Principles of Respiration: Electron Carriers </a:t>
            </a:r>
            <a:r>
              <a:rPr lang="en-US" sz="2000" b="0" dirty="0">
                <a:solidFill>
                  <a:schemeClr val="tx2"/>
                </a:solidFill>
              </a:rPr>
              <a:t>(2 of 6)</a:t>
            </a:r>
            <a:endParaRPr lang="en-IN" sz="3400" b="0" dirty="0">
              <a:solidFill>
                <a:schemeClr val="tx2"/>
              </a:solidFill>
            </a:endParaRPr>
          </a:p>
        </p:txBody>
      </p:sp>
      <p:sp>
        <p:nvSpPr>
          <p:cNvPr id="3" name="Content Placeholder 2"/>
          <p:cNvSpPr>
            <a:spLocks noGrp="1"/>
          </p:cNvSpPr>
          <p:nvPr>
            <p:ph sz="quarter" idx="13"/>
          </p:nvPr>
        </p:nvSpPr>
        <p:spPr/>
        <p:txBody>
          <a:bodyPr/>
          <a:lstStyle/>
          <a:p>
            <a:pPr lvl="0"/>
            <a:r>
              <a:rPr lang="en-US" dirty="0">
                <a:solidFill>
                  <a:schemeClr val="tx1"/>
                </a:solidFill>
              </a:rPr>
              <a:t>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 Dehydrogenases and Flavoproteins</a:t>
            </a:r>
          </a:p>
          <a:p>
            <a:pPr lvl="1"/>
            <a:r>
              <a:rPr lang="en-US" dirty="0">
                <a:solidFill>
                  <a:schemeClr val="tx1"/>
                </a:solidFill>
              </a:rPr>
              <a:t>Electron transport occurs in membranes</a:t>
            </a:r>
          </a:p>
          <a:p>
            <a:pPr lvl="1"/>
            <a:r>
              <a:rPr lang="en-US" dirty="0">
                <a:solidFill>
                  <a:schemeClr val="tx1"/>
                </a:solidFill>
              </a:rPr>
              <a:t>Many oxidation–reduction enzymes (</a:t>
            </a:r>
            <a:r>
              <a:rPr lang="en-US" b="1" dirty="0">
                <a:solidFill>
                  <a:schemeClr val="tx1"/>
                </a:solidFill>
              </a:rPr>
              <a:t>e.g.,</a:t>
            </a:r>
            <a:r>
              <a:rPr lang="en-US" dirty="0">
                <a:solidFill>
                  <a:schemeClr val="tx1"/>
                </a:solidFill>
              </a:rPr>
              <a:t>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 dehydrogenases, flavoproteins, iron–sulfur proteins, cytochromes)</a:t>
            </a:r>
          </a:p>
          <a:p>
            <a:pPr lvl="1"/>
            <a:r>
              <a:rPr lang="en-US" dirty="0">
                <a:solidFill>
                  <a:schemeClr val="tx1"/>
                </a:solidFill>
              </a:rPr>
              <a:t>Also </a:t>
            </a:r>
            <a:r>
              <a:rPr lang="en-US" b="1" dirty="0">
                <a:solidFill>
                  <a:schemeClr val="tx1"/>
                </a:solidFill>
              </a:rPr>
              <a:t>quinones</a:t>
            </a:r>
            <a:r>
              <a:rPr lang="en-US" i="1" dirty="0">
                <a:solidFill>
                  <a:schemeClr val="tx1"/>
                </a:solidFill>
              </a:rPr>
              <a:t>:</a:t>
            </a:r>
            <a:r>
              <a:rPr lang="en-US" dirty="0">
                <a:solidFill>
                  <a:schemeClr val="tx1"/>
                </a:solidFill>
              </a:rPr>
              <a:t> nonprotein electron carriers</a:t>
            </a:r>
          </a:p>
          <a:p>
            <a:pPr lvl="1"/>
            <a:r>
              <a:rPr lang="en-US" dirty="0">
                <a:solidFill>
                  <a:schemeClr val="tx1"/>
                </a:solidFill>
              </a:rPr>
              <a:t>Arranged with </a:t>
            </a:r>
            <a:r>
              <a:rPr lang="en-US" b="1" dirty="0">
                <a:solidFill>
                  <a:schemeClr val="tx1"/>
                </a:solidFill>
              </a:rPr>
              <a:t>increasingly more positive</a:t>
            </a:r>
            <a:r>
              <a:rPr lang="en-US" i="1" dirty="0">
                <a:solidFill>
                  <a:schemeClr val="tx1"/>
                </a:solidFill>
              </a:rPr>
              <a:t> </a:t>
            </a:r>
            <a:r>
              <a:rPr lang="en-US" dirty="0">
                <a:solidFill>
                  <a:schemeClr val="tx1"/>
                </a:solidFill>
              </a:rPr>
              <a:t>reduction potential</a:t>
            </a:r>
          </a:p>
          <a:p>
            <a:pPr lvl="2"/>
            <a:r>
              <a:rPr lang="en-US" dirty="0">
                <a:solidFill>
                  <a:schemeClr val="tx1"/>
                </a:solidFill>
              </a:rPr>
              <a:t>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 dehydrogenase 1</a:t>
            </a:r>
            <a:r>
              <a:rPr lang="en-US" baseline="30000" dirty="0">
                <a:solidFill>
                  <a:schemeClr val="tx1"/>
                </a:solidFill>
              </a:rPr>
              <a:t>st</a:t>
            </a:r>
            <a:r>
              <a:rPr lang="en-US" dirty="0">
                <a:solidFill>
                  <a:schemeClr val="tx1"/>
                </a:solidFill>
              </a:rPr>
              <a:t>, cytochromes last</a:t>
            </a:r>
          </a:p>
        </p:txBody>
      </p:sp>
    </p:spTree>
    <p:extLst>
      <p:ext uri="{BB962C8B-B14F-4D97-AF65-F5344CB8AC3E}">
        <p14:creationId xmlns:p14="http://schemas.microsoft.com/office/powerpoint/2010/main" val="17269780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3.8 Principles of Respiration: Electron Carriers </a:t>
            </a:r>
            <a:r>
              <a:rPr lang="en-US" sz="2000" b="0" dirty="0">
                <a:solidFill>
                  <a:schemeClr val="tx2"/>
                </a:solidFill>
              </a:rPr>
              <a:t>(3 of 6)</a:t>
            </a:r>
            <a:endParaRPr lang="en-IN" sz="3400" b="0" dirty="0">
              <a:solidFill>
                <a:schemeClr val="tx2"/>
              </a:solidFill>
            </a:endParaRPr>
          </a:p>
        </p:txBody>
      </p:sp>
      <p:sp>
        <p:nvSpPr>
          <p:cNvPr id="3" name="Content Placeholder 2"/>
          <p:cNvSpPr>
            <a:spLocks noGrp="1"/>
          </p:cNvSpPr>
          <p:nvPr>
            <p:ph sz="quarter" idx="13"/>
          </p:nvPr>
        </p:nvSpPr>
        <p:spPr>
          <a:xfrm>
            <a:off x="457200" y="1556326"/>
            <a:ext cx="8048625" cy="4434275"/>
          </a:xfrm>
        </p:spPr>
        <p:txBody>
          <a:bodyPr/>
          <a:lstStyle/>
          <a:p>
            <a:r>
              <a:rPr lang="en-US" dirty="0">
                <a:solidFill>
                  <a:schemeClr val="tx1"/>
                </a:solidFill>
              </a:rPr>
              <a:t>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 Dehydrogenases and Flavoproteins</a:t>
            </a:r>
          </a:p>
          <a:p>
            <a:pPr lvl="1"/>
            <a:r>
              <a:rPr lang="en-US" b="1" dirty="0">
                <a:solidFill>
                  <a:schemeClr val="tx1"/>
                </a:solidFill>
              </a:rPr>
              <a:t>N</a:t>
            </a:r>
            <a:r>
              <a:rPr lang="en-US" sz="100" b="1" dirty="0">
                <a:solidFill>
                  <a:schemeClr val="tx1"/>
                </a:solidFill>
              </a:rPr>
              <a:t> </a:t>
            </a:r>
            <a:r>
              <a:rPr lang="en-US" b="1" dirty="0">
                <a:solidFill>
                  <a:schemeClr val="tx1"/>
                </a:solidFill>
              </a:rPr>
              <a:t>A</a:t>
            </a:r>
            <a:r>
              <a:rPr lang="en-US" sz="100" b="1" dirty="0">
                <a:solidFill>
                  <a:schemeClr val="tx1"/>
                </a:solidFill>
              </a:rPr>
              <a:t> </a:t>
            </a:r>
            <a:r>
              <a:rPr lang="en-US" b="1" dirty="0">
                <a:solidFill>
                  <a:schemeClr val="tx1"/>
                </a:solidFill>
              </a:rPr>
              <a:t>D</a:t>
            </a:r>
            <a:r>
              <a:rPr lang="en-US" sz="100" b="1" dirty="0">
                <a:solidFill>
                  <a:schemeClr val="tx1"/>
                </a:solidFill>
              </a:rPr>
              <a:t> </a:t>
            </a:r>
            <a:r>
              <a:rPr lang="en-US" b="1" dirty="0">
                <a:solidFill>
                  <a:schemeClr val="tx1"/>
                </a:solidFill>
              </a:rPr>
              <a:t>H dehydrogenases:</a:t>
            </a:r>
            <a:r>
              <a:rPr lang="en-US" dirty="0">
                <a:solidFill>
                  <a:schemeClr val="tx1"/>
                </a:solidFill>
              </a:rPr>
              <a:t> active site binds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 accept two electrons and two protons that are transferred to flavoproteins, regenerating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baseline="30000" dirty="0">
                <a:solidFill>
                  <a:schemeClr val="tx1"/>
                </a:solidFill>
              </a:rPr>
              <a:t>+</a:t>
            </a:r>
            <a:endParaRPr lang="en-US" dirty="0">
              <a:solidFill>
                <a:schemeClr val="tx1"/>
              </a:solidFill>
            </a:endParaRPr>
          </a:p>
          <a:p>
            <a:pPr lvl="1"/>
            <a:r>
              <a:rPr lang="en-US" b="1" dirty="0">
                <a:solidFill>
                  <a:schemeClr val="tx1"/>
                </a:solidFill>
              </a:rPr>
              <a:t>Flavoproteins:</a:t>
            </a:r>
            <a:r>
              <a:rPr lang="en-US" dirty="0">
                <a:solidFill>
                  <a:schemeClr val="tx1"/>
                </a:solidFill>
              </a:rPr>
              <a:t> contain deriviative of riboflavin (Figure 3.15) as prosthetic group (</a:t>
            </a:r>
            <a:r>
              <a:rPr lang="en-US" b="1" dirty="0">
                <a:solidFill>
                  <a:schemeClr val="tx1"/>
                </a:solidFill>
              </a:rPr>
              <a:t>e.g.,</a:t>
            </a:r>
            <a:r>
              <a:rPr lang="en-US" i="1" dirty="0">
                <a:solidFill>
                  <a:schemeClr val="tx1"/>
                </a:solidFill>
              </a:rPr>
              <a:t> </a:t>
            </a:r>
            <a:r>
              <a:rPr lang="en-US" dirty="0">
                <a:solidFill>
                  <a:schemeClr val="tx1"/>
                </a:solidFill>
              </a:rPr>
              <a:t>F</a:t>
            </a:r>
            <a:r>
              <a:rPr lang="en-US" sz="100" dirty="0">
                <a:solidFill>
                  <a:schemeClr val="tx1"/>
                </a:solidFill>
              </a:rPr>
              <a:t> </a:t>
            </a:r>
            <a:r>
              <a:rPr lang="en-US" dirty="0">
                <a:solidFill>
                  <a:schemeClr val="tx1"/>
                </a:solidFill>
              </a:rPr>
              <a:t>M</a:t>
            </a:r>
            <a:r>
              <a:rPr lang="en-US" sz="100" dirty="0">
                <a:solidFill>
                  <a:schemeClr val="tx1"/>
                </a:solidFill>
              </a:rPr>
              <a:t> </a:t>
            </a:r>
            <a:r>
              <a:rPr lang="en-US" dirty="0">
                <a:solidFill>
                  <a:schemeClr val="tx1"/>
                </a:solidFill>
              </a:rPr>
              <a:t>N, F</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 that accepts two electrons and two protons but only donate electrons</a:t>
            </a:r>
          </a:p>
        </p:txBody>
      </p:sp>
    </p:spTree>
    <p:extLst>
      <p:ext uri="{BB962C8B-B14F-4D97-AF65-F5344CB8AC3E}">
        <p14:creationId xmlns:p14="http://schemas.microsoft.com/office/powerpoint/2010/main" val="30802790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429500" cy="1097279"/>
          </a:xfrm>
        </p:spPr>
        <p:txBody>
          <a:bodyPr/>
          <a:lstStyle/>
          <a:p>
            <a:r>
              <a:rPr lang="en-IN" sz="3400" dirty="0">
                <a:solidFill>
                  <a:schemeClr val="tx2"/>
                </a:solidFill>
              </a:rPr>
              <a:t>Figure 3.15 Flavin Mononucleotide (F</a:t>
            </a:r>
            <a:r>
              <a:rPr lang="en-IN" sz="100" dirty="0">
                <a:solidFill>
                  <a:schemeClr val="tx2"/>
                </a:solidFill>
              </a:rPr>
              <a:t> </a:t>
            </a:r>
            <a:r>
              <a:rPr lang="en-IN" sz="3400" dirty="0">
                <a:solidFill>
                  <a:schemeClr val="tx2"/>
                </a:solidFill>
              </a:rPr>
              <a:t>M</a:t>
            </a:r>
            <a:r>
              <a:rPr lang="en-IN" sz="100" dirty="0">
                <a:solidFill>
                  <a:schemeClr val="tx2"/>
                </a:solidFill>
              </a:rPr>
              <a:t> </a:t>
            </a:r>
            <a:r>
              <a:rPr lang="en-IN" sz="3400" dirty="0">
                <a:solidFill>
                  <a:schemeClr val="tx2"/>
                </a:solidFill>
              </a:rPr>
              <a:t>N), a Hydrogen Atom Carrier</a:t>
            </a:r>
          </a:p>
        </p:txBody>
      </p:sp>
      <p:pic>
        <p:nvPicPr>
          <p:cNvPr id="4" name="Picture 3" descr="Flavin mononucleotide, F M N, a hydrogen atom carrier. F M N structure is a isoalloxazine ring attached to a branched ribitol with an A M P group attached to the end of the ribitol.  For long description in Notes pane, press F6.&#10;"/>
          <p:cNvPicPr>
            <a:picLocks noChangeAspect="1"/>
          </p:cNvPicPr>
          <p:nvPr/>
        </p:nvPicPr>
        <p:blipFill rotWithShape="1">
          <a:blip r:embed="rId3">
            <a:extLst>
              <a:ext uri="{28A0092B-C50C-407E-A947-70E740481C1C}">
                <a14:useLocalDpi xmlns:a14="http://schemas.microsoft.com/office/drawing/2010/main" val="0"/>
              </a:ext>
            </a:extLst>
          </a:blip>
          <a:srcRect b="3314"/>
          <a:stretch/>
        </p:blipFill>
        <p:spPr>
          <a:xfrm>
            <a:off x="462811" y="1801137"/>
            <a:ext cx="8218378" cy="3530958"/>
          </a:xfrm>
          <a:prstGeom prst="rect">
            <a:avLst/>
          </a:prstGeom>
        </p:spPr>
      </p:pic>
    </p:spTree>
    <p:extLst>
      <p:ext uri="{BB962C8B-B14F-4D97-AF65-F5344CB8AC3E}">
        <p14:creationId xmlns:p14="http://schemas.microsoft.com/office/powerpoint/2010/main" val="25843156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3.8 Principles of Respiration: Electron Carriers </a:t>
            </a:r>
            <a:r>
              <a:rPr lang="en-US" sz="2000" b="0" dirty="0">
                <a:solidFill>
                  <a:schemeClr val="tx2"/>
                </a:solidFill>
              </a:rPr>
              <a:t>(4 of 6)</a:t>
            </a:r>
            <a:endParaRPr lang="en-IN" dirty="0">
              <a:solidFill>
                <a:schemeClr val="tx2"/>
              </a:solidFill>
            </a:endParaRPr>
          </a:p>
        </p:txBody>
      </p:sp>
      <p:sp>
        <p:nvSpPr>
          <p:cNvPr id="3" name="Content Placeholder 2"/>
          <p:cNvSpPr>
            <a:spLocks noGrp="1"/>
          </p:cNvSpPr>
          <p:nvPr>
            <p:ph sz="quarter" idx="13"/>
          </p:nvPr>
        </p:nvSpPr>
        <p:spPr>
          <a:xfrm>
            <a:off x="457200" y="1556327"/>
            <a:ext cx="8029576" cy="3644324"/>
          </a:xfrm>
        </p:spPr>
        <p:txBody>
          <a:bodyPr/>
          <a:lstStyle/>
          <a:p>
            <a:pPr lvl="0"/>
            <a:r>
              <a:rPr lang="en-US" dirty="0">
                <a:solidFill>
                  <a:schemeClr val="tx1"/>
                </a:solidFill>
              </a:rPr>
              <a:t>Cytochromes, Other Iron Proteins, and Quinones</a:t>
            </a:r>
          </a:p>
          <a:p>
            <a:pPr lvl="1"/>
            <a:r>
              <a:rPr lang="en-US" dirty="0">
                <a:solidFill>
                  <a:schemeClr val="tx1"/>
                </a:solidFill>
              </a:rPr>
              <a:t>Cytochromes: proteins that contain heme prosthetic groups (Figure 3.16)</a:t>
            </a:r>
          </a:p>
          <a:p>
            <a:pPr lvl="2"/>
            <a:r>
              <a:rPr lang="en-US" dirty="0">
                <a:solidFill>
                  <a:schemeClr val="tx1"/>
                </a:solidFill>
              </a:rPr>
              <a:t>Oxidized/reduced by 1 electron via the iron atom (F</a:t>
            </a:r>
            <a:r>
              <a:rPr lang="en-US" sz="100" dirty="0">
                <a:solidFill>
                  <a:schemeClr val="tx1"/>
                </a:solidFill>
              </a:rPr>
              <a:t> </a:t>
            </a:r>
            <a:r>
              <a:rPr lang="en-US" dirty="0">
                <a:solidFill>
                  <a:schemeClr val="tx1"/>
                </a:solidFill>
              </a:rPr>
              <a:t>e</a:t>
            </a:r>
            <a:r>
              <a:rPr lang="en-US" baseline="30000" dirty="0">
                <a:solidFill>
                  <a:schemeClr val="tx1"/>
                </a:solidFill>
              </a:rPr>
              <a:t>2+ </a:t>
            </a:r>
            <a:r>
              <a:rPr lang="en-US" dirty="0">
                <a:solidFill>
                  <a:schemeClr val="tx1"/>
                </a:solidFill>
              </a:rPr>
              <a:t>or F</a:t>
            </a:r>
            <a:r>
              <a:rPr lang="en-US" sz="100" dirty="0">
                <a:solidFill>
                  <a:schemeClr val="tx1"/>
                </a:solidFill>
              </a:rPr>
              <a:t> </a:t>
            </a:r>
            <a:r>
              <a:rPr lang="en-US" dirty="0">
                <a:solidFill>
                  <a:schemeClr val="tx1"/>
                </a:solidFill>
              </a:rPr>
              <a:t>e</a:t>
            </a:r>
            <a:r>
              <a:rPr lang="en-US" baseline="30000" dirty="0">
                <a:solidFill>
                  <a:schemeClr val="tx1"/>
                </a:solidFill>
              </a:rPr>
              <a:t>3+</a:t>
            </a:r>
            <a:r>
              <a:rPr lang="en-US" dirty="0">
                <a:solidFill>
                  <a:schemeClr val="tx1"/>
                </a:solidFill>
              </a:rPr>
              <a:t>)</a:t>
            </a:r>
          </a:p>
          <a:p>
            <a:pPr lvl="2"/>
            <a:r>
              <a:rPr lang="en-US" dirty="0">
                <a:solidFill>
                  <a:schemeClr val="tx1"/>
                </a:solidFill>
              </a:rPr>
              <a:t>Several classes, differ widely in reduction potentials, designated by letters based on heme</a:t>
            </a:r>
          </a:p>
          <a:p>
            <a:pPr lvl="2"/>
            <a:r>
              <a:rPr lang="en-US" dirty="0">
                <a:solidFill>
                  <a:schemeClr val="tx1"/>
                </a:solidFill>
              </a:rPr>
              <a:t>sometimes form complexes (</a:t>
            </a:r>
            <a:r>
              <a:rPr lang="en-US" b="1" dirty="0">
                <a:solidFill>
                  <a:schemeClr val="tx1"/>
                </a:solidFill>
              </a:rPr>
              <a:t>e.g.,</a:t>
            </a:r>
            <a:r>
              <a:rPr lang="en-US" dirty="0">
                <a:solidFill>
                  <a:schemeClr val="tx1"/>
                </a:solidFill>
              </a:rPr>
              <a:t> cytochrome </a:t>
            </a:r>
            <a:r>
              <a:rPr lang="en-US" i="1" dirty="0">
                <a:solidFill>
                  <a:schemeClr val="tx1"/>
                </a:solidFill>
              </a:rPr>
              <a:t>b</a:t>
            </a:r>
            <a:r>
              <a:rPr lang="en-US" sz="100" dirty="0">
                <a:solidFill>
                  <a:schemeClr val="tx1"/>
                </a:solidFill>
              </a:rPr>
              <a:t> </a:t>
            </a:r>
            <a:r>
              <a:rPr lang="en-US" i="1" dirty="0">
                <a:solidFill>
                  <a:schemeClr val="tx1"/>
                </a:solidFill>
              </a:rPr>
              <a:t>c</a:t>
            </a:r>
            <a:r>
              <a:rPr lang="en-US" baseline="-25000" dirty="0">
                <a:solidFill>
                  <a:schemeClr val="tx1"/>
                </a:solidFill>
              </a:rPr>
              <a:t>1</a:t>
            </a:r>
            <a:r>
              <a:rPr lang="en-US" dirty="0">
                <a:solidFill>
                  <a:schemeClr val="tx1"/>
                </a:solidFill>
              </a:rPr>
              <a:t>)</a:t>
            </a:r>
          </a:p>
        </p:txBody>
      </p:sp>
    </p:spTree>
    <p:extLst>
      <p:ext uri="{BB962C8B-B14F-4D97-AF65-F5344CB8AC3E}">
        <p14:creationId xmlns:p14="http://schemas.microsoft.com/office/powerpoint/2010/main" val="23857156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Figure 3.16 Cytochrome and Its Structure</a:t>
            </a:r>
            <a:endParaRPr lang="en-IN" sz="3400" dirty="0">
              <a:solidFill>
                <a:schemeClr val="tx2"/>
              </a:solidFill>
            </a:endParaRPr>
          </a:p>
        </p:txBody>
      </p:sp>
      <p:pic>
        <p:nvPicPr>
          <p:cNvPr id="4" name="Picture 3" descr="Cytochrome and its structure. Cytochrome has a heme center which provides a redox site for F e positive 2 and F e positive 3. Around the iron is the 4 nitrogen heme and around that is 4 hexagon rings surrounded by 4 pentagon rings.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2328"/>
          <a:stretch/>
        </p:blipFill>
        <p:spPr>
          <a:xfrm>
            <a:off x="1017680" y="1595634"/>
            <a:ext cx="7108641" cy="4586091"/>
          </a:xfrm>
          <a:prstGeom prst="rect">
            <a:avLst/>
          </a:prstGeom>
        </p:spPr>
      </p:pic>
    </p:spTree>
    <p:extLst>
      <p:ext uri="{BB962C8B-B14F-4D97-AF65-F5344CB8AC3E}">
        <p14:creationId xmlns:p14="http://schemas.microsoft.com/office/powerpoint/2010/main" val="41026836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3.8 Principles of Respiration: Electron Carriers </a:t>
            </a:r>
            <a:r>
              <a:rPr lang="en-US" sz="2000" b="0" dirty="0">
                <a:solidFill>
                  <a:schemeClr val="tx2"/>
                </a:solidFill>
              </a:rPr>
              <a:t>(5 of 6)</a:t>
            </a:r>
            <a:endParaRPr lang="en-IN" dirty="0">
              <a:solidFill>
                <a:schemeClr val="tx2"/>
              </a:solidFill>
            </a:endParaRPr>
          </a:p>
        </p:txBody>
      </p:sp>
      <p:sp>
        <p:nvSpPr>
          <p:cNvPr id="3" name="Content Placeholder 2"/>
          <p:cNvSpPr>
            <a:spLocks noGrp="1"/>
          </p:cNvSpPr>
          <p:nvPr>
            <p:ph sz="quarter" idx="13"/>
          </p:nvPr>
        </p:nvSpPr>
        <p:spPr>
          <a:xfrm>
            <a:off x="457200" y="1556327"/>
            <a:ext cx="8458200" cy="3644324"/>
          </a:xfrm>
        </p:spPr>
        <p:txBody>
          <a:bodyPr/>
          <a:lstStyle/>
          <a:p>
            <a:pPr lvl="0"/>
            <a:r>
              <a:rPr lang="en-US" dirty="0">
                <a:solidFill>
                  <a:schemeClr val="tx1"/>
                </a:solidFill>
              </a:rPr>
              <a:t>Cytochromes, Other Iron Proteins, and Quinones</a:t>
            </a:r>
          </a:p>
          <a:p>
            <a:pPr lvl="1"/>
            <a:r>
              <a:rPr lang="en-US" dirty="0">
                <a:solidFill>
                  <a:schemeClr val="tx1"/>
                </a:solidFill>
              </a:rPr>
              <a:t>Nonheme iron proteins</a:t>
            </a:r>
          </a:p>
          <a:p>
            <a:pPr lvl="2"/>
            <a:r>
              <a:rPr lang="en-US" dirty="0">
                <a:solidFill>
                  <a:schemeClr val="tx1"/>
                </a:solidFill>
              </a:rPr>
              <a:t>contain clusters of iron and sulfur (F</a:t>
            </a:r>
            <a:r>
              <a:rPr lang="en-US" sz="100" dirty="0">
                <a:solidFill>
                  <a:schemeClr val="tx1"/>
                </a:solidFill>
              </a:rPr>
              <a:t> </a:t>
            </a:r>
            <a:r>
              <a:rPr lang="en-US" dirty="0">
                <a:solidFill>
                  <a:schemeClr val="tx1"/>
                </a:solidFill>
              </a:rPr>
              <a:t>e</a:t>
            </a:r>
            <a:r>
              <a:rPr lang="en-US" baseline="-25000" dirty="0">
                <a:solidFill>
                  <a:schemeClr val="tx1"/>
                </a:solidFill>
              </a:rPr>
              <a:t>2</a:t>
            </a:r>
            <a:r>
              <a:rPr lang="en-US" dirty="0">
                <a:solidFill>
                  <a:schemeClr val="tx1"/>
                </a:solidFill>
              </a:rPr>
              <a:t>S</a:t>
            </a:r>
            <a:r>
              <a:rPr lang="en-US" baseline="-25000" dirty="0">
                <a:solidFill>
                  <a:schemeClr val="tx1"/>
                </a:solidFill>
              </a:rPr>
              <a:t>2</a:t>
            </a:r>
            <a:r>
              <a:rPr lang="en-US" dirty="0">
                <a:solidFill>
                  <a:schemeClr val="tx1"/>
                </a:solidFill>
              </a:rPr>
              <a:t> and F</a:t>
            </a:r>
            <a:r>
              <a:rPr lang="en-US" sz="100" dirty="0">
                <a:solidFill>
                  <a:schemeClr val="tx1"/>
                </a:solidFill>
              </a:rPr>
              <a:t> </a:t>
            </a:r>
            <a:r>
              <a:rPr lang="en-US" dirty="0">
                <a:solidFill>
                  <a:schemeClr val="tx1"/>
                </a:solidFill>
              </a:rPr>
              <a:t>e</a:t>
            </a:r>
            <a:r>
              <a:rPr lang="en-US" baseline="-25000" dirty="0">
                <a:solidFill>
                  <a:schemeClr val="tx1"/>
                </a:solidFill>
              </a:rPr>
              <a:t>4</a:t>
            </a:r>
            <a:r>
              <a:rPr lang="en-US" dirty="0">
                <a:solidFill>
                  <a:schemeClr val="tx1"/>
                </a:solidFill>
              </a:rPr>
              <a:t>S</a:t>
            </a:r>
            <a:r>
              <a:rPr lang="en-US" baseline="-25000" dirty="0">
                <a:solidFill>
                  <a:schemeClr val="tx1"/>
                </a:solidFill>
              </a:rPr>
              <a:t>4</a:t>
            </a:r>
            <a:r>
              <a:rPr lang="en-US" dirty="0">
                <a:solidFill>
                  <a:schemeClr val="tx1"/>
                </a:solidFill>
              </a:rPr>
              <a:t>; Figure 3.17)</a:t>
            </a:r>
          </a:p>
          <a:p>
            <a:pPr lvl="2"/>
            <a:r>
              <a:rPr lang="en-US" b="1" dirty="0">
                <a:solidFill>
                  <a:schemeClr val="tx1"/>
                </a:solidFill>
              </a:rPr>
              <a:t>e.g.,</a:t>
            </a:r>
            <a:r>
              <a:rPr lang="en-US" dirty="0">
                <a:solidFill>
                  <a:schemeClr val="tx1"/>
                </a:solidFill>
              </a:rPr>
              <a:t> ferredoxin: low reduction potential, important in H</a:t>
            </a:r>
            <a:r>
              <a:rPr lang="en-US" baseline="-25000" dirty="0">
                <a:solidFill>
                  <a:schemeClr val="tx1"/>
                </a:solidFill>
              </a:rPr>
              <a:t>2</a:t>
            </a:r>
            <a:r>
              <a:rPr lang="en-US" dirty="0">
                <a:solidFill>
                  <a:schemeClr val="tx1"/>
                </a:solidFill>
              </a:rPr>
              <a:t> production</a:t>
            </a:r>
          </a:p>
          <a:p>
            <a:pPr lvl="2"/>
            <a:r>
              <a:rPr lang="en-US" dirty="0">
                <a:solidFill>
                  <a:schemeClr val="tx1"/>
                </a:solidFill>
              </a:rPr>
              <a:t>Reduction potentials vary.</a:t>
            </a:r>
          </a:p>
          <a:p>
            <a:pPr lvl="2"/>
            <a:r>
              <a:rPr lang="en-US" dirty="0">
                <a:solidFill>
                  <a:schemeClr val="tx1"/>
                </a:solidFill>
              </a:rPr>
              <a:t>only carry electrons</a:t>
            </a:r>
          </a:p>
        </p:txBody>
      </p:sp>
    </p:spTree>
    <p:extLst>
      <p:ext uri="{BB962C8B-B14F-4D97-AF65-F5344CB8AC3E}">
        <p14:creationId xmlns:p14="http://schemas.microsoft.com/office/powerpoint/2010/main" val="19306606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solidFill>
                  <a:schemeClr val="tx2"/>
                </a:solidFill>
              </a:rPr>
              <a:t>Figure 3.17 Arrangement of the Iron–Sulfur Centers of Nonheme Iron–Sulfur Proteins</a:t>
            </a:r>
            <a:endParaRPr lang="en-IN" sz="3000" dirty="0">
              <a:solidFill>
                <a:schemeClr val="tx2"/>
              </a:solidFill>
            </a:endParaRPr>
          </a:p>
        </p:txBody>
      </p:sp>
      <p:pic>
        <p:nvPicPr>
          <p:cNvPr id="4" name="Picture 3" descr="Arrangement of the iron sulfur centers of nonheme iron sulfur proteins. The E sub 0 prime of iron sulfur proteins is negative 0.2 to negative 0.45 volts. For long description in Notes pane, press F6. "/>
          <p:cNvPicPr>
            <a:picLocks noChangeAspect="1"/>
          </p:cNvPicPr>
          <p:nvPr/>
        </p:nvPicPr>
        <p:blipFill rotWithShape="1">
          <a:blip r:embed="rId3">
            <a:extLst>
              <a:ext uri="{28A0092B-C50C-407E-A947-70E740481C1C}">
                <a14:useLocalDpi xmlns:a14="http://schemas.microsoft.com/office/drawing/2010/main" val="0"/>
              </a:ext>
            </a:extLst>
          </a:blip>
          <a:srcRect b="4029"/>
          <a:stretch/>
        </p:blipFill>
        <p:spPr>
          <a:xfrm>
            <a:off x="439085" y="1885381"/>
            <a:ext cx="8265830" cy="2962844"/>
          </a:xfrm>
          <a:prstGeom prst="rect">
            <a:avLst/>
          </a:prstGeom>
        </p:spPr>
      </p:pic>
    </p:spTree>
    <p:extLst>
      <p:ext uri="{BB962C8B-B14F-4D97-AF65-F5344CB8AC3E}">
        <p14:creationId xmlns:p14="http://schemas.microsoft.com/office/powerpoint/2010/main" val="6080427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3.8 Principles of Respiration: Electron Carriers </a:t>
            </a:r>
            <a:r>
              <a:rPr lang="en-US" sz="2000" b="0" dirty="0">
                <a:solidFill>
                  <a:schemeClr val="tx2"/>
                </a:solidFill>
              </a:rPr>
              <a:t>(6 of 6)</a:t>
            </a:r>
            <a:endParaRPr lang="en-IN" dirty="0">
              <a:solidFill>
                <a:schemeClr val="tx2"/>
              </a:solidFill>
            </a:endParaRPr>
          </a:p>
        </p:txBody>
      </p:sp>
      <p:sp>
        <p:nvSpPr>
          <p:cNvPr id="3" name="Content Placeholder 2"/>
          <p:cNvSpPr>
            <a:spLocks noGrp="1"/>
          </p:cNvSpPr>
          <p:nvPr>
            <p:ph sz="quarter" idx="13"/>
          </p:nvPr>
        </p:nvSpPr>
        <p:spPr>
          <a:xfrm>
            <a:off x="457200" y="1556327"/>
            <a:ext cx="8458200" cy="3825298"/>
          </a:xfrm>
        </p:spPr>
        <p:txBody>
          <a:bodyPr/>
          <a:lstStyle/>
          <a:p>
            <a:r>
              <a:rPr lang="en-US" dirty="0">
                <a:solidFill>
                  <a:schemeClr val="tx1"/>
                </a:solidFill>
              </a:rPr>
              <a:t>Cytochromes, Other Iron Proteins, and Quinones</a:t>
            </a:r>
          </a:p>
          <a:p>
            <a:pPr lvl="1"/>
            <a:r>
              <a:rPr lang="en-US" dirty="0">
                <a:solidFill>
                  <a:schemeClr val="tx1"/>
                </a:solidFill>
              </a:rPr>
              <a:t>Quinones: small hydrophobic nonprotein redox molecules (Figure 3.18)</a:t>
            </a:r>
          </a:p>
          <a:p>
            <a:pPr lvl="2"/>
            <a:r>
              <a:rPr lang="en-US" dirty="0">
                <a:solidFill>
                  <a:schemeClr val="tx1"/>
                </a:solidFill>
              </a:rPr>
              <a:t>can move within membrane</a:t>
            </a:r>
          </a:p>
          <a:p>
            <a:pPr lvl="2"/>
            <a:r>
              <a:rPr lang="en-US" dirty="0">
                <a:solidFill>
                  <a:schemeClr val="tx1"/>
                </a:solidFill>
              </a:rPr>
              <a:t>Accept two electrons and two protons but transfer electrons only</a:t>
            </a:r>
          </a:p>
          <a:p>
            <a:pPr lvl="2"/>
            <a:r>
              <a:rPr lang="en-US" dirty="0">
                <a:solidFill>
                  <a:schemeClr val="tx1"/>
                </a:solidFill>
              </a:rPr>
              <a:t>typically link iron–sulfur proteins and cytochromes</a:t>
            </a:r>
          </a:p>
          <a:p>
            <a:pPr lvl="2"/>
            <a:r>
              <a:rPr lang="en-US" dirty="0">
                <a:solidFill>
                  <a:schemeClr val="tx1"/>
                </a:solidFill>
              </a:rPr>
              <a:t>ubiquinone (coenzyme Q) and menaquinone most common</a:t>
            </a:r>
          </a:p>
        </p:txBody>
      </p:sp>
    </p:spTree>
    <p:extLst>
      <p:ext uri="{BB962C8B-B14F-4D97-AF65-F5344CB8AC3E}">
        <p14:creationId xmlns:p14="http://schemas.microsoft.com/office/powerpoint/2010/main" val="33181378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143875" cy="1097279"/>
          </a:xfrm>
        </p:spPr>
        <p:txBody>
          <a:bodyPr/>
          <a:lstStyle/>
          <a:p>
            <a:r>
              <a:rPr lang="en-US" sz="2800" dirty="0">
                <a:solidFill>
                  <a:schemeClr val="tx2"/>
                </a:solidFill>
              </a:rPr>
              <a:t>Figure 3.18 Structure of Oxidized and Reduced Forms of Ubiquinone (Coenzyme Q, or C</a:t>
            </a:r>
            <a:r>
              <a:rPr lang="en-US" sz="100" dirty="0">
                <a:solidFill>
                  <a:schemeClr val="tx2"/>
                </a:solidFill>
              </a:rPr>
              <a:t> </a:t>
            </a:r>
            <a:r>
              <a:rPr lang="en-US" sz="2800" dirty="0">
                <a:solidFill>
                  <a:schemeClr val="tx2"/>
                </a:solidFill>
              </a:rPr>
              <a:t>o</a:t>
            </a:r>
            <a:r>
              <a:rPr lang="en-US" sz="100" dirty="0">
                <a:solidFill>
                  <a:schemeClr val="tx2"/>
                </a:solidFill>
              </a:rPr>
              <a:t> </a:t>
            </a:r>
            <a:r>
              <a:rPr lang="en-US" sz="2800" dirty="0">
                <a:solidFill>
                  <a:schemeClr val="tx2"/>
                </a:solidFill>
              </a:rPr>
              <a:t>Q)</a:t>
            </a:r>
            <a:endParaRPr lang="en-IN" sz="2800" dirty="0">
              <a:solidFill>
                <a:schemeClr val="tx2"/>
              </a:solidFill>
            </a:endParaRPr>
          </a:p>
        </p:txBody>
      </p:sp>
      <p:pic>
        <p:nvPicPr>
          <p:cNvPr id="4" name="Picture 3" descr="Structure of oxidized and reduced forms of ubiquinone, coenzyme Q, or Co Q.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1671"/>
          <a:stretch/>
        </p:blipFill>
        <p:spPr>
          <a:xfrm>
            <a:off x="1634545" y="1601789"/>
            <a:ext cx="5874910" cy="4589462"/>
          </a:xfrm>
          <a:prstGeom prst="rect">
            <a:avLst/>
          </a:prstGeom>
        </p:spPr>
      </p:pic>
    </p:spTree>
    <p:extLst>
      <p:ext uri="{BB962C8B-B14F-4D97-AF65-F5344CB8AC3E}">
        <p14:creationId xmlns:p14="http://schemas.microsoft.com/office/powerpoint/2010/main" val="10162263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115300" cy="1097279"/>
          </a:xfrm>
        </p:spPr>
        <p:txBody>
          <a:bodyPr/>
          <a:lstStyle/>
          <a:p>
            <a:r>
              <a:rPr lang="en-US" sz="3200" dirty="0">
                <a:solidFill>
                  <a:schemeClr val="tx2"/>
                </a:solidFill>
              </a:rPr>
              <a:t>3.9 Principles of Respiration: Generating a Proton Motive Force </a:t>
            </a:r>
            <a:r>
              <a:rPr lang="en-US" sz="2000" b="0" dirty="0">
                <a:solidFill>
                  <a:schemeClr val="tx2"/>
                </a:solidFill>
              </a:rPr>
              <a:t>(1 of 11)</a:t>
            </a:r>
            <a:endParaRPr lang="en-IN" sz="3400" b="0" dirty="0">
              <a:solidFill>
                <a:schemeClr val="tx2"/>
              </a:solidFill>
            </a:endParaRPr>
          </a:p>
        </p:txBody>
      </p:sp>
      <p:sp>
        <p:nvSpPr>
          <p:cNvPr id="3" name="Content Placeholder 2"/>
          <p:cNvSpPr>
            <a:spLocks noGrp="1"/>
          </p:cNvSpPr>
          <p:nvPr>
            <p:ph sz="quarter" idx="13"/>
          </p:nvPr>
        </p:nvSpPr>
        <p:spPr>
          <a:xfrm>
            <a:off x="457199" y="1556326"/>
            <a:ext cx="8296275" cy="4758749"/>
          </a:xfrm>
        </p:spPr>
        <p:txBody>
          <a:bodyPr/>
          <a:lstStyle/>
          <a:p>
            <a:pPr lvl="0"/>
            <a:r>
              <a:rPr lang="en-US" dirty="0">
                <a:solidFill>
                  <a:schemeClr val="tx1"/>
                </a:solidFill>
              </a:rPr>
              <a:t>Electron Transport</a:t>
            </a:r>
          </a:p>
          <a:p>
            <a:pPr lvl="1"/>
            <a:r>
              <a:rPr lang="en-US" dirty="0">
                <a:solidFill>
                  <a:schemeClr val="tx1"/>
                </a:solidFill>
              </a:rPr>
              <a:t>Organized in cytoplasmic membrane (Figure 3.19)</a:t>
            </a:r>
          </a:p>
          <a:p>
            <a:pPr lvl="2"/>
            <a:r>
              <a:rPr lang="en-US" dirty="0">
                <a:solidFill>
                  <a:schemeClr val="tx1"/>
                </a:solidFill>
              </a:rPr>
              <a:t>Composition varies</a:t>
            </a:r>
          </a:p>
          <a:p>
            <a:pPr lvl="2"/>
            <a:r>
              <a:rPr lang="en-US" dirty="0">
                <a:solidFill>
                  <a:schemeClr val="tx1"/>
                </a:solidFill>
              </a:rPr>
              <a:t>Multiple chains can sometimes function</a:t>
            </a:r>
          </a:p>
          <a:p>
            <a:pPr lvl="1"/>
            <a:r>
              <a:rPr lang="en-US" dirty="0">
                <a:solidFill>
                  <a:schemeClr val="tx1"/>
                </a:solidFill>
              </a:rPr>
              <a:t>Starts when electron donor adds electrons</a:t>
            </a:r>
          </a:p>
          <a:p>
            <a:pPr lvl="2"/>
            <a:r>
              <a:rPr lang="en-US" dirty="0">
                <a:solidFill>
                  <a:schemeClr val="tx1"/>
                </a:solidFill>
              </a:rPr>
              <a:t>In chemoorganotrophs, from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 or F</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a:t>
            </a:r>
            <a:r>
              <a:rPr lang="en-US" baseline="-25000" dirty="0">
                <a:solidFill>
                  <a:schemeClr val="tx1"/>
                </a:solidFill>
              </a:rPr>
              <a:t>2</a:t>
            </a:r>
            <a:endParaRPr lang="en-US" dirty="0">
              <a:solidFill>
                <a:schemeClr val="tx1"/>
              </a:solidFill>
            </a:endParaRPr>
          </a:p>
          <a:p>
            <a:pPr lvl="2"/>
            <a:r>
              <a:rPr lang="en-US" dirty="0">
                <a:solidFill>
                  <a:schemeClr val="tx1"/>
                </a:solidFill>
              </a:rPr>
              <a:t>In chemolithotrophs, many different inorganics</a:t>
            </a:r>
          </a:p>
          <a:p>
            <a:pPr lvl="1"/>
            <a:r>
              <a:rPr lang="en-US" dirty="0">
                <a:solidFill>
                  <a:schemeClr val="tx1"/>
                </a:solidFill>
              </a:rPr>
              <a:t>Electron carriers embedded in order of increasingly positive reduction potentials</a:t>
            </a:r>
          </a:p>
          <a:p>
            <a:pPr lvl="1"/>
            <a:r>
              <a:rPr lang="en-US" dirty="0">
                <a:solidFill>
                  <a:schemeClr val="tx1"/>
                </a:solidFill>
              </a:rPr>
              <a:t>Passed until they reduce a terminal electron acceptor (</a:t>
            </a:r>
            <a:r>
              <a:rPr lang="en-US" b="1" dirty="0">
                <a:solidFill>
                  <a:schemeClr val="tx1"/>
                </a:solidFill>
              </a:rPr>
              <a:t>e.g.,</a:t>
            </a:r>
            <a:r>
              <a:rPr lang="en-US" dirty="0">
                <a:solidFill>
                  <a:schemeClr val="tx1"/>
                </a:solidFill>
              </a:rPr>
              <a:t> O</a:t>
            </a:r>
            <a:r>
              <a:rPr lang="en-US" baseline="-25000" dirty="0">
                <a:solidFill>
                  <a:schemeClr val="tx1"/>
                </a:solidFill>
              </a:rPr>
              <a:t>2</a:t>
            </a:r>
            <a:r>
              <a:rPr lang="en-US" dirty="0">
                <a:solidFill>
                  <a:schemeClr val="tx1"/>
                </a:solidFill>
              </a:rPr>
              <a:t>)</a:t>
            </a:r>
          </a:p>
        </p:txBody>
      </p:sp>
    </p:spTree>
    <p:extLst>
      <p:ext uri="{BB962C8B-B14F-4D97-AF65-F5344CB8AC3E}">
        <p14:creationId xmlns:p14="http://schemas.microsoft.com/office/powerpoint/2010/main" val="1960813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55688" cy="1097279"/>
          </a:xfrm>
        </p:spPr>
        <p:txBody>
          <a:bodyPr/>
          <a:lstStyle/>
          <a:p>
            <a:r>
              <a:rPr lang="en-US" sz="3200" dirty="0">
                <a:solidFill>
                  <a:schemeClr val="tx2"/>
                </a:solidFill>
              </a:rPr>
              <a:t>3.1 Defining the Requirements for Life </a:t>
            </a:r>
            <a:r>
              <a:rPr lang="en-US" sz="2000" b="0" dirty="0">
                <a:solidFill>
                  <a:schemeClr val="tx2"/>
                </a:solidFill>
              </a:rPr>
              <a:t>(3 of 9)</a:t>
            </a:r>
            <a:endParaRPr lang="en-IN" sz="2000" b="0" dirty="0">
              <a:solidFill>
                <a:schemeClr val="tx2"/>
              </a:solidFill>
            </a:endParaRPr>
          </a:p>
        </p:txBody>
      </p:sp>
      <p:sp>
        <p:nvSpPr>
          <p:cNvPr id="3" name="Content Placeholder 2"/>
          <p:cNvSpPr>
            <a:spLocks noGrp="1"/>
          </p:cNvSpPr>
          <p:nvPr>
            <p:ph sz="quarter" idx="13"/>
          </p:nvPr>
        </p:nvSpPr>
        <p:spPr>
          <a:xfrm>
            <a:off x="457200" y="1556326"/>
            <a:ext cx="8455688" cy="4434275"/>
          </a:xfrm>
        </p:spPr>
        <p:txBody>
          <a:bodyPr/>
          <a:lstStyle/>
          <a:p>
            <a:pPr lvl="0"/>
            <a:r>
              <a:rPr lang="en-US" dirty="0">
                <a:solidFill>
                  <a:schemeClr val="tx1"/>
                </a:solidFill>
              </a:rPr>
              <a:t>Free Energy</a:t>
            </a:r>
          </a:p>
          <a:p>
            <a:pPr lvl="1"/>
            <a:r>
              <a:rPr lang="en-US" dirty="0">
                <a:solidFill>
                  <a:schemeClr val="tx1"/>
                </a:solidFill>
              </a:rPr>
              <a:t>Some reactions release energy, others require energy</a:t>
            </a:r>
          </a:p>
          <a:p>
            <a:pPr lvl="1"/>
            <a:r>
              <a:rPr lang="en-US" dirty="0">
                <a:solidFill>
                  <a:schemeClr val="tx1"/>
                </a:solidFill>
              </a:rPr>
              <a:t>The change in free energy during a reaction is referred to as </a:t>
            </a:r>
            <a:r>
              <a:rPr lang="el-GR" dirty="0">
                <a:solidFill>
                  <a:schemeClr val="tx1"/>
                </a:solidFill>
              </a:rPr>
              <a:t>Δ</a:t>
            </a:r>
            <a:r>
              <a:rPr lang="en-IN" sz="100" dirty="0">
                <a:solidFill>
                  <a:schemeClr val="tx1"/>
                </a:solidFill>
              </a:rPr>
              <a:t> </a:t>
            </a:r>
            <a:r>
              <a:rPr lang="en-US" i="1" dirty="0">
                <a:solidFill>
                  <a:schemeClr val="tx1"/>
                </a:solidFill>
              </a:rPr>
              <a:t>G</a:t>
            </a:r>
            <a:r>
              <a:rPr lang="en-US" baseline="30000" dirty="0">
                <a:solidFill>
                  <a:schemeClr val="tx1"/>
                </a:solidFill>
              </a:rPr>
              <a:t>0</a:t>
            </a:r>
            <a:r>
              <a:rPr lang="en-US" dirty="0">
                <a:solidFill>
                  <a:schemeClr val="tx1"/>
                </a:solidFill>
              </a:rPr>
              <a:t>′ (“change in” and </a:t>
            </a:r>
            <a:r>
              <a:rPr lang="en-US" b="1" dirty="0">
                <a:solidFill>
                  <a:schemeClr val="tx1"/>
                </a:solidFill>
              </a:rPr>
              <a:t>standard conditions</a:t>
            </a:r>
            <a:r>
              <a:rPr lang="en-US" dirty="0">
                <a:solidFill>
                  <a:schemeClr val="tx1"/>
                </a:solidFill>
              </a:rPr>
              <a:t>: p</a:t>
            </a:r>
            <a:r>
              <a:rPr lang="en-US" sz="100" dirty="0">
                <a:solidFill>
                  <a:schemeClr val="tx1"/>
                </a:solidFill>
              </a:rPr>
              <a:t> </a:t>
            </a:r>
            <a:r>
              <a:rPr lang="en-US" dirty="0">
                <a:solidFill>
                  <a:schemeClr val="tx1"/>
                </a:solidFill>
              </a:rPr>
              <a:t>H 7, 25°C</a:t>
            </a:r>
            <a:r>
              <a:rPr lang="en-US" sz="100" dirty="0">
                <a:solidFill>
                  <a:schemeClr val="bg1"/>
                </a:solidFill>
              </a:rPr>
              <a:t>elsius</a:t>
            </a:r>
            <a:r>
              <a:rPr lang="en-US" dirty="0">
                <a:solidFill>
                  <a:schemeClr val="tx1"/>
                </a:solidFill>
              </a:rPr>
              <a:t>, 1 atmosphere, all reactants and products = 1 M).</a:t>
            </a:r>
          </a:p>
          <a:p>
            <a:pPr lvl="1"/>
            <a:r>
              <a:rPr lang="en-US" dirty="0">
                <a:solidFill>
                  <a:schemeClr val="tx1"/>
                </a:solidFill>
              </a:rPr>
              <a:t>Measured in k</a:t>
            </a:r>
            <a:r>
              <a:rPr lang="en-US" sz="100" dirty="0">
                <a:solidFill>
                  <a:schemeClr val="bg1"/>
                </a:solidFill>
              </a:rPr>
              <a:t>ilo </a:t>
            </a:r>
            <a:r>
              <a:rPr lang="en-US" dirty="0">
                <a:solidFill>
                  <a:schemeClr val="tx1"/>
                </a:solidFill>
              </a:rPr>
              <a:t>J</a:t>
            </a:r>
            <a:r>
              <a:rPr lang="en-US" sz="100" dirty="0">
                <a:solidFill>
                  <a:schemeClr val="bg1"/>
                </a:solidFill>
              </a:rPr>
              <a:t>oule</a:t>
            </a:r>
            <a:r>
              <a:rPr lang="en-US" dirty="0">
                <a:solidFill>
                  <a:schemeClr val="tx1"/>
                </a:solidFill>
              </a:rPr>
              <a:t>/mol</a:t>
            </a:r>
            <a:r>
              <a:rPr lang="en-US" sz="100" dirty="0">
                <a:solidFill>
                  <a:schemeClr val="bg1"/>
                </a:solidFill>
              </a:rPr>
              <a:t>e</a:t>
            </a:r>
            <a:r>
              <a:rPr lang="en-US" dirty="0">
                <a:solidFill>
                  <a:schemeClr val="tx1"/>
                </a:solidFill>
              </a:rPr>
              <a:t> (heat energy)</a:t>
            </a:r>
          </a:p>
          <a:p>
            <a:pPr lvl="1"/>
            <a:r>
              <a:rPr lang="en-US" b="1" dirty="0">
                <a:solidFill>
                  <a:schemeClr val="tx1"/>
                </a:solidFill>
              </a:rPr>
              <a:t>Exergonic:</a:t>
            </a:r>
            <a:r>
              <a:rPr lang="en-US" dirty="0">
                <a:solidFill>
                  <a:schemeClr val="tx1"/>
                </a:solidFill>
              </a:rPr>
              <a:t> Reactions with −</a:t>
            </a:r>
            <a:r>
              <a:rPr lang="el-GR" dirty="0">
                <a:solidFill>
                  <a:schemeClr val="tx1"/>
                </a:solidFill>
              </a:rPr>
              <a:t>Δ</a:t>
            </a:r>
            <a:r>
              <a:rPr lang="en-IN" sz="100" dirty="0">
                <a:solidFill>
                  <a:schemeClr val="tx1"/>
                </a:solidFill>
              </a:rPr>
              <a:t> </a:t>
            </a:r>
            <a:r>
              <a:rPr lang="en-US" i="1" dirty="0">
                <a:solidFill>
                  <a:schemeClr val="tx1"/>
                </a:solidFill>
              </a:rPr>
              <a:t>G</a:t>
            </a:r>
            <a:r>
              <a:rPr lang="en-US" baseline="30000" dirty="0">
                <a:solidFill>
                  <a:schemeClr val="tx1"/>
                </a:solidFill>
              </a:rPr>
              <a:t>0</a:t>
            </a:r>
            <a:r>
              <a:rPr lang="en-US" dirty="0">
                <a:solidFill>
                  <a:schemeClr val="tx1"/>
                </a:solidFill>
              </a:rPr>
              <a:t>′ release free energy.</a:t>
            </a:r>
          </a:p>
          <a:p>
            <a:pPr lvl="1"/>
            <a:r>
              <a:rPr lang="en-US" b="1" dirty="0">
                <a:solidFill>
                  <a:schemeClr val="tx1"/>
                </a:solidFill>
              </a:rPr>
              <a:t>Endergonic:</a:t>
            </a:r>
            <a:r>
              <a:rPr lang="en-US" dirty="0">
                <a:solidFill>
                  <a:schemeClr val="tx1"/>
                </a:solidFill>
              </a:rPr>
              <a:t> Reactions with +Δ</a:t>
            </a:r>
            <a:r>
              <a:rPr lang="en-US" sz="100" dirty="0">
                <a:solidFill>
                  <a:schemeClr val="tx1"/>
                </a:solidFill>
              </a:rPr>
              <a:t> </a:t>
            </a:r>
            <a:r>
              <a:rPr lang="en-US" dirty="0">
                <a:solidFill>
                  <a:schemeClr val="tx1"/>
                </a:solidFill>
              </a:rPr>
              <a:t>G</a:t>
            </a:r>
            <a:r>
              <a:rPr lang="en-US" baseline="30000" dirty="0">
                <a:solidFill>
                  <a:schemeClr val="tx1"/>
                </a:solidFill>
              </a:rPr>
              <a:t>0</a:t>
            </a:r>
            <a:r>
              <a:rPr lang="en-US" dirty="0">
                <a:solidFill>
                  <a:schemeClr val="tx1"/>
                </a:solidFill>
              </a:rPr>
              <a:t>′ require energy.</a:t>
            </a:r>
          </a:p>
        </p:txBody>
      </p:sp>
    </p:spTree>
    <p:extLst>
      <p:ext uri="{BB962C8B-B14F-4D97-AF65-F5344CB8AC3E}">
        <p14:creationId xmlns:p14="http://schemas.microsoft.com/office/powerpoint/2010/main" val="13288053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solidFill>
                  <a:schemeClr val="tx2"/>
                </a:solidFill>
              </a:rPr>
              <a:t>Figure 3.19 Generation of the Proton Motive Force During Aerobic Respiration</a:t>
            </a:r>
            <a:endParaRPr lang="en-IN" sz="3000" dirty="0">
              <a:solidFill>
                <a:schemeClr val="tx2"/>
              </a:solidFill>
            </a:endParaRPr>
          </a:p>
        </p:txBody>
      </p:sp>
      <p:pic>
        <p:nvPicPr>
          <p:cNvPr id="4" name="Picture 3" descr="Generation of the proton motive force during aerobic respiration. For long description in Notes pane, press F6.&#10;"/>
          <p:cNvPicPr>
            <a:picLocks noChangeAspect="1"/>
          </p:cNvPicPr>
          <p:nvPr/>
        </p:nvPicPr>
        <p:blipFill rotWithShape="1">
          <a:blip r:embed="rId3">
            <a:extLst>
              <a:ext uri="{28A0092B-C50C-407E-A947-70E740481C1C}">
                <a14:useLocalDpi xmlns:a14="http://schemas.microsoft.com/office/drawing/2010/main" val="0"/>
              </a:ext>
            </a:extLst>
          </a:blip>
          <a:srcRect b="3020"/>
          <a:stretch/>
        </p:blipFill>
        <p:spPr>
          <a:xfrm>
            <a:off x="503496" y="1760475"/>
            <a:ext cx="8137008" cy="4194473"/>
          </a:xfrm>
          <a:prstGeom prst="rect">
            <a:avLst/>
          </a:prstGeom>
        </p:spPr>
      </p:pic>
    </p:spTree>
    <p:extLst>
      <p:ext uri="{BB962C8B-B14F-4D97-AF65-F5344CB8AC3E}">
        <p14:creationId xmlns:p14="http://schemas.microsoft.com/office/powerpoint/2010/main" val="40093804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143876" cy="1097279"/>
          </a:xfrm>
        </p:spPr>
        <p:txBody>
          <a:bodyPr/>
          <a:lstStyle/>
          <a:p>
            <a:r>
              <a:rPr lang="en-US" sz="3200" dirty="0">
                <a:solidFill>
                  <a:schemeClr val="tx2"/>
                </a:solidFill>
              </a:rPr>
              <a:t>3.9 Principles of Respiration: Generating a Proton Motive Force </a:t>
            </a:r>
            <a:r>
              <a:rPr lang="en-US" sz="2000" b="0" dirty="0">
                <a:solidFill>
                  <a:schemeClr val="tx2"/>
                </a:solidFill>
              </a:rPr>
              <a:t>(2 of 11)</a:t>
            </a:r>
            <a:endParaRPr lang="en-IN" sz="3400" b="0" dirty="0">
              <a:solidFill>
                <a:schemeClr val="tx2"/>
              </a:solidFill>
            </a:endParaRPr>
          </a:p>
        </p:txBody>
      </p:sp>
      <p:sp>
        <p:nvSpPr>
          <p:cNvPr id="3" name="Content Placeholder 2"/>
          <p:cNvSpPr>
            <a:spLocks noGrp="1"/>
          </p:cNvSpPr>
          <p:nvPr>
            <p:ph sz="quarter" idx="13"/>
          </p:nvPr>
        </p:nvSpPr>
        <p:spPr>
          <a:xfrm>
            <a:off x="457199" y="1556326"/>
            <a:ext cx="8401051" cy="4282499"/>
          </a:xfrm>
        </p:spPr>
        <p:txBody>
          <a:bodyPr/>
          <a:lstStyle/>
          <a:p>
            <a:r>
              <a:rPr lang="en-US" dirty="0">
                <a:solidFill>
                  <a:schemeClr val="tx1"/>
                </a:solidFill>
              </a:rPr>
              <a:t>Electron Transport</a:t>
            </a:r>
          </a:p>
          <a:p>
            <a:pPr lvl="1"/>
            <a:r>
              <a:rPr lang="en-US" dirty="0">
                <a:solidFill>
                  <a:schemeClr val="tx1"/>
                </a:solidFill>
              </a:rPr>
              <a:t>Electron movements are exergonic, providing free energy to pump protons to outer surface of membrane</a:t>
            </a:r>
          </a:p>
          <a:p>
            <a:pPr lvl="2"/>
            <a:r>
              <a:rPr lang="en-US" dirty="0">
                <a:solidFill>
                  <a:schemeClr val="tx1"/>
                </a:solidFill>
              </a:rPr>
              <a:t>Generates proton motive force</a:t>
            </a:r>
          </a:p>
          <a:p>
            <a:pPr lvl="2"/>
            <a:r>
              <a:rPr lang="en-US" dirty="0">
                <a:solidFill>
                  <a:schemeClr val="tx1"/>
                </a:solidFill>
              </a:rPr>
              <a:t>H</a:t>
            </a:r>
            <a:r>
              <a:rPr lang="en-US" baseline="30000" dirty="0">
                <a:solidFill>
                  <a:schemeClr val="tx1"/>
                </a:solidFill>
              </a:rPr>
              <a:t>+</a:t>
            </a:r>
            <a:r>
              <a:rPr lang="en-US" dirty="0">
                <a:solidFill>
                  <a:schemeClr val="tx1"/>
                </a:solidFill>
              </a:rPr>
              <a:t> (charged and polar) cannot diffuse across membrane</a:t>
            </a:r>
          </a:p>
          <a:p>
            <a:pPr lvl="2"/>
            <a:r>
              <a:rPr lang="en-US" dirty="0">
                <a:solidFill>
                  <a:schemeClr val="tx1"/>
                </a:solidFill>
              </a:rPr>
              <a:t>Separation of H</a:t>
            </a:r>
            <a:r>
              <a:rPr lang="en-US" baseline="30000" dirty="0">
                <a:solidFill>
                  <a:schemeClr val="tx1"/>
                </a:solidFill>
              </a:rPr>
              <a:t>+</a:t>
            </a:r>
            <a:r>
              <a:rPr lang="en-US" dirty="0">
                <a:solidFill>
                  <a:schemeClr val="tx1"/>
                </a:solidFill>
              </a:rPr>
              <a:t> and O</a:t>
            </a:r>
            <a:r>
              <a:rPr lang="en-US" sz="100" dirty="0">
                <a:solidFill>
                  <a:schemeClr val="tx1"/>
                </a:solidFill>
              </a:rPr>
              <a:t> </a:t>
            </a:r>
            <a:r>
              <a:rPr lang="en-US" dirty="0">
                <a:solidFill>
                  <a:schemeClr val="tx1"/>
                </a:solidFill>
              </a:rPr>
              <a:t>H</a:t>
            </a:r>
            <a:r>
              <a:rPr lang="en-US" baseline="30000" dirty="0">
                <a:solidFill>
                  <a:schemeClr val="tx1"/>
                </a:solidFill>
              </a:rPr>
              <a:t>−</a:t>
            </a:r>
            <a:r>
              <a:rPr lang="en-US" dirty="0">
                <a:solidFill>
                  <a:schemeClr val="tx1"/>
                </a:solidFill>
              </a:rPr>
              <a:t> creates p</a:t>
            </a:r>
            <a:r>
              <a:rPr lang="en-US" sz="100" dirty="0">
                <a:solidFill>
                  <a:schemeClr val="tx1"/>
                </a:solidFill>
              </a:rPr>
              <a:t> </a:t>
            </a:r>
            <a:r>
              <a:rPr lang="en-US" dirty="0">
                <a:solidFill>
                  <a:schemeClr val="tx1"/>
                </a:solidFill>
              </a:rPr>
              <a:t>H difference and electrochemical potential across membrane</a:t>
            </a:r>
          </a:p>
          <a:p>
            <a:pPr lvl="1"/>
            <a:r>
              <a:rPr lang="en-US" b="1" dirty="0">
                <a:solidFill>
                  <a:schemeClr val="tx1"/>
                </a:solidFill>
              </a:rPr>
              <a:t>e.g.,</a:t>
            </a:r>
            <a:r>
              <a:rPr lang="en-US" dirty="0">
                <a:solidFill>
                  <a:schemeClr val="tx1"/>
                </a:solidFill>
              </a:rPr>
              <a:t> </a:t>
            </a:r>
            <a:r>
              <a:rPr lang="en-US" b="1" dirty="0">
                <a:solidFill>
                  <a:schemeClr val="tx1"/>
                </a:solidFill>
              </a:rPr>
              <a:t>Paracoccus denitrificans</a:t>
            </a:r>
            <a:r>
              <a:rPr lang="en-US" i="1" dirty="0">
                <a:solidFill>
                  <a:schemeClr val="tx1"/>
                </a:solidFill>
              </a:rPr>
              <a:t> </a:t>
            </a:r>
            <a:r>
              <a:rPr lang="en-US" dirty="0">
                <a:solidFill>
                  <a:schemeClr val="tx1"/>
                </a:solidFill>
              </a:rPr>
              <a:t>(Figure 3.19)</a:t>
            </a:r>
            <a:endParaRPr lang="en-US" i="1" dirty="0">
              <a:solidFill>
                <a:schemeClr val="tx1"/>
              </a:solidFill>
            </a:endParaRPr>
          </a:p>
        </p:txBody>
      </p:sp>
    </p:spTree>
    <p:extLst>
      <p:ext uri="{BB962C8B-B14F-4D97-AF65-F5344CB8AC3E}">
        <p14:creationId xmlns:p14="http://schemas.microsoft.com/office/powerpoint/2010/main" val="23709389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7" y="215371"/>
            <a:ext cx="8077200" cy="1097279"/>
          </a:xfrm>
        </p:spPr>
        <p:txBody>
          <a:bodyPr/>
          <a:lstStyle/>
          <a:p>
            <a:r>
              <a:rPr lang="en-US" sz="3200" dirty="0">
                <a:solidFill>
                  <a:schemeClr val="tx2"/>
                </a:solidFill>
              </a:rPr>
              <a:t>3.9 Principles of Respiration: Generating a Proton Motive Force </a:t>
            </a:r>
            <a:r>
              <a:rPr lang="en-US" sz="2000" b="0" dirty="0">
                <a:solidFill>
                  <a:schemeClr val="tx2"/>
                </a:solidFill>
              </a:rPr>
              <a:t>(3 of 11)</a:t>
            </a:r>
            <a:endParaRPr lang="en-IN" sz="3400" b="0" dirty="0">
              <a:solidFill>
                <a:schemeClr val="tx2"/>
              </a:solidFill>
            </a:endParaRPr>
          </a:p>
        </p:txBody>
      </p:sp>
      <p:sp>
        <p:nvSpPr>
          <p:cNvPr id="3" name="Content Placeholder 2"/>
          <p:cNvSpPr>
            <a:spLocks noGrp="1"/>
          </p:cNvSpPr>
          <p:nvPr>
            <p:ph sz="quarter" idx="13"/>
          </p:nvPr>
        </p:nvSpPr>
        <p:spPr>
          <a:xfrm>
            <a:off x="457200" y="1556328"/>
            <a:ext cx="7284720" cy="407853"/>
          </a:xfrm>
        </p:spPr>
        <p:txBody>
          <a:bodyPr/>
          <a:lstStyle/>
          <a:p>
            <a:pPr lvl="0"/>
            <a:r>
              <a:rPr lang="en-US" dirty="0">
                <a:solidFill>
                  <a:schemeClr val="tx1"/>
                </a:solidFill>
              </a:rPr>
              <a:t>Generation of the Proton Motive Force: Complexes</a:t>
            </a:r>
          </a:p>
        </p:txBody>
      </p:sp>
      <p:graphicFrame>
        <p:nvGraphicFramePr>
          <p:cNvPr id="11" name="Object 10" descr="One and Two"/>
          <p:cNvGraphicFramePr>
            <a:graphicFrameLocks noChangeAspect="1"/>
          </p:cNvGraphicFramePr>
          <p:nvPr>
            <p:extLst>
              <p:ext uri="{D42A27DB-BD31-4B8C-83A1-F6EECF244321}">
                <p14:modId xmlns:p14="http://schemas.microsoft.com/office/powerpoint/2010/main" val="3499072827"/>
              </p:ext>
            </p:extLst>
          </p:nvPr>
        </p:nvGraphicFramePr>
        <p:xfrm>
          <a:off x="7810178" y="1594184"/>
          <a:ext cx="901700" cy="355600"/>
        </p:xfrm>
        <a:graphic>
          <a:graphicData uri="http://schemas.openxmlformats.org/presentationml/2006/ole">
            <mc:AlternateContent xmlns:mc="http://schemas.openxmlformats.org/markup-compatibility/2006">
              <mc:Choice xmlns:v="urn:schemas-microsoft-com:vml" Requires="v">
                <p:oleObj name="Equation" r:id="rId2" imgW="901440" imgH="355320" progId="">
                  <p:embed/>
                </p:oleObj>
              </mc:Choice>
              <mc:Fallback>
                <p:oleObj name="Equation" r:id="rId2" imgW="901440" imgH="355320" progId="">
                  <p:embed/>
                  <p:pic>
                    <p:nvPicPr>
                      <p:cNvPr id="0" name="Picture 276" descr="One and Tw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178" y="1594184"/>
                        <a:ext cx="9017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5"/>
          <p:cNvSpPr>
            <a:spLocks noGrp="1"/>
          </p:cNvSpPr>
          <p:nvPr>
            <p:ph sz="quarter" idx="16"/>
          </p:nvPr>
        </p:nvSpPr>
        <p:spPr>
          <a:xfrm>
            <a:off x="431801" y="2017300"/>
            <a:ext cx="2159000" cy="397217"/>
          </a:xfrm>
        </p:spPr>
        <p:txBody>
          <a:bodyPr/>
          <a:lstStyle/>
          <a:p>
            <a:pPr lvl="1"/>
            <a:r>
              <a:rPr lang="en-US" b="1" dirty="0">
                <a:solidFill>
                  <a:schemeClr val="tx1"/>
                </a:solidFill>
              </a:rPr>
              <a:t>Complex</a:t>
            </a:r>
            <a:endParaRPr lang="en-IN" b="1" dirty="0"/>
          </a:p>
        </p:txBody>
      </p:sp>
      <p:graphicFrame>
        <p:nvGraphicFramePr>
          <p:cNvPr id="13" name="Object 12" descr="One"/>
          <p:cNvGraphicFramePr>
            <a:graphicFrameLocks noChangeAspect="1"/>
          </p:cNvGraphicFramePr>
          <p:nvPr>
            <p:extLst>
              <p:ext uri="{D42A27DB-BD31-4B8C-83A1-F6EECF244321}">
                <p14:modId xmlns:p14="http://schemas.microsoft.com/office/powerpoint/2010/main" val="835983297"/>
              </p:ext>
            </p:extLst>
          </p:nvPr>
        </p:nvGraphicFramePr>
        <p:xfrm>
          <a:off x="2653723" y="2047949"/>
          <a:ext cx="108472" cy="298301"/>
        </p:xfrm>
        <a:graphic>
          <a:graphicData uri="http://schemas.openxmlformats.org/presentationml/2006/ole">
            <mc:AlternateContent xmlns:mc="http://schemas.openxmlformats.org/markup-compatibility/2006">
              <mc:Choice xmlns:v="urn:schemas-microsoft-com:vml" Requires="v">
                <p:oleObj name="Equation" r:id="rId4" imgW="101520" imgH="279360" progId="">
                  <p:embed/>
                </p:oleObj>
              </mc:Choice>
              <mc:Fallback>
                <p:oleObj name="Equation" r:id="rId4" imgW="101520" imgH="279360" progId="">
                  <p:embed/>
                  <p:pic>
                    <p:nvPicPr>
                      <p:cNvPr id="0" name="Picture 277" descr="O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3723" y="2047949"/>
                        <a:ext cx="108472" cy="2983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Content Placeholder 3"/>
          <p:cNvSpPr>
            <a:spLocks noGrp="1"/>
          </p:cNvSpPr>
          <p:nvPr>
            <p:ph sz="quarter" idx="14"/>
          </p:nvPr>
        </p:nvSpPr>
        <p:spPr>
          <a:xfrm>
            <a:off x="2821302" y="2016689"/>
            <a:ext cx="5886450" cy="412568"/>
          </a:xfrm>
        </p:spPr>
        <p:txBody>
          <a:bodyPr/>
          <a:lstStyle/>
          <a:p>
            <a:pPr marL="0" lvl="1" indent="0">
              <a:buNone/>
            </a:pPr>
            <a:r>
              <a:rPr lang="en-US" b="1" dirty="0">
                <a:solidFill>
                  <a:schemeClr val="tx1"/>
                </a:solidFill>
              </a:rPr>
              <a:t>(N</a:t>
            </a:r>
            <a:r>
              <a:rPr lang="en-US" sz="100" b="1" dirty="0">
                <a:solidFill>
                  <a:schemeClr val="tx1"/>
                </a:solidFill>
              </a:rPr>
              <a:t> </a:t>
            </a:r>
            <a:r>
              <a:rPr lang="en-US" b="1" dirty="0">
                <a:solidFill>
                  <a:schemeClr val="tx1"/>
                </a:solidFill>
              </a:rPr>
              <a:t>A</a:t>
            </a:r>
            <a:r>
              <a:rPr lang="en-US" sz="100" b="1" dirty="0">
                <a:solidFill>
                  <a:schemeClr val="tx1"/>
                </a:solidFill>
              </a:rPr>
              <a:t> </a:t>
            </a:r>
            <a:r>
              <a:rPr lang="en-US" b="1" dirty="0">
                <a:solidFill>
                  <a:schemeClr val="tx1"/>
                </a:solidFill>
              </a:rPr>
              <a:t>D</a:t>
            </a:r>
            <a:r>
              <a:rPr lang="en-US" sz="100" b="1" dirty="0">
                <a:solidFill>
                  <a:schemeClr val="tx1"/>
                </a:solidFill>
              </a:rPr>
              <a:t> </a:t>
            </a:r>
            <a:r>
              <a:rPr lang="en-US" b="1" dirty="0">
                <a:solidFill>
                  <a:schemeClr val="tx1"/>
                </a:solidFill>
              </a:rPr>
              <a:t>H: quinone oxidoreductase, N</a:t>
            </a:r>
            <a:r>
              <a:rPr lang="en-US" sz="100" b="1" dirty="0">
                <a:solidFill>
                  <a:schemeClr val="tx1"/>
                </a:solidFill>
              </a:rPr>
              <a:t> </a:t>
            </a:r>
            <a:r>
              <a:rPr lang="en-US" b="1" dirty="0">
                <a:solidFill>
                  <a:schemeClr val="tx1"/>
                </a:solidFill>
              </a:rPr>
              <a:t>A</a:t>
            </a:r>
            <a:r>
              <a:rPr lang="en-US" sz="100" b="1" dirty="0">
                <a:solidFill>
                  <a:schemeClr val="tx1"/>
                </a:solidFill>
              </a:rPr>
              <a:t> </a:t>
            </a:r>
            <a:r>
              <a:rPr lang="en-US" b="1" dirty="0">
                <a:solidFill>
                  <a:schemeClr val="tx1"/>
                </a:solidFill>
              </a:rPr>
              <a:t>D</a:t>
            </a:r>
            <a:r>
              <a:rPr lang="en-US" sz="100" b="1" dirty="0">
                <a:solidFill>
                  <a:schemeClr val="tx1"/>
                </a:solidFill>
              </a:rPr>
              <a:t> </a:t>
            </a:r>
            <a:r>
              <a:rPr lang="en-US" b="1" dirty="0">
                <a:solidFill>
                  <a:schemeClr val="tx1"/>
                </a:solidFill>
              </a:rPr>
              <a:t>H</a:t>
            </a:r>
            <a:endParaRPr lang="en-IN" b="1" dirty="0"/>
          </a:p>
        </p:txBody>
      </p:sp>
      <p:sp>
        <p:nvSpPr>
          <p:cNvPr id="5" name="Content Placeholder 4"/>
          <p:cNvSpPr>
            <a:spLocks noGrp="1"/>
          </p:cNvSpPr>
          <p:nvPr>
            <p:ph sz="quarter" idx="15"/>
          </p:nvPr>
        </p:nvSpPr>
        <p:spPr>
          <a:xfrm>
            <a:off x="1181099" y="2496035"/>
            <a:ext cx="2638425" cy="433357"/>
          </a:xfrm>
        </p:spPr>
        <p:txBody>
          <a:bodyPr/>
          <a:lstStyle/>
          <a:p>
            <a:pPr marL="0" lvl="1" indent="0">
              <a:buNone/>
            </a:pPr>
            <a:r>
              <a:rPr lang="en-US" b="1" dirty="0">
                <a:solidFill>
                  <a:schemeClr val="tx1"/>
                </a:solidFill>
              </a:rPr>
              <a:t>dehydrogenase)</a:t>
            </a:r>
          </a:p>
        </p:txBody>
      </p:sp>
      <p:sp>
        <p:nvSpPr>
          <p:cNvPr id="7" name="Content Placeholder 6"/>
          <p:cNvSpPr>
            <a:spLocks noGrp="1"/>
          </p:cNvSpPr>
          <p:nvPr>
            <p:ph sz="quarter" idx="17"/>
          </p:nvPr>
        </p:nvSpPr>
        <p:spPr>
          <a:xfrm>
            <a:off x="457200" y="2995620"/>
            <a:ext cx="8229600" cy="1315886"/>
          </a:xfrm>
        </p:spPr>
        <p:txBody>
          <a:bodyPr/>
          <a:lstStyle/>
          <a:p>
            <a:pPr lvl="2"/>
            <a:r>
              <a:rPr lang="en-US" dirty="0">
                <a:solidFill>
                  <a:schemeClr val="tx1"/>
                </a:solidFill>
              </a:rPr>
              <a:t>Begins electron transport</a:t>
            </a:r>
          </a:p>
          <a:p>
            <a:pPr lvl="2"/>
            <a:r>
              <a:rPr lang="en-US" dirty="0">
                <a:solidFill>
                  <a:schemeClr val="tx1"/>
                </a:solidFill>
              </a:rPr>
              <a:t>Composed of many proteins that function as a unit</a:t>
            </a:r>
          </a:p>
          <a:p>
            <a:pPr lvl="2"/>
            <a:r>
              <a:rPr lang="en-US" dirty="0">
                <a:solidFill>
                  <a:schemeClr val="tx1"/>
                </a:solidFill>
              </a:rPr>
              <a:t>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 oxidized to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baseline="30000" dirty="0">
                <a:solidFill>
                  <a:schemeClr val="tx1"/>
                </a:solidFill>
              </a:rPr>
              <a:t>+</a:t>
            </a:r>
            <a:r>
              <a:rPr lang="en-US" dirty="0">
                <a:solidFill>
                  <a:schemeClr val="tx1"/>
                </a:solidFill>
              </a:rPr>
              <a:t>, quinone reduced and</a:t>
            </a:r>
            <a:endParaRPr lang="en-IN" dirty="0"/>
          </a:p>
        </p:txBody>
      </p:sp>
      <p:sp>
        <p:nvSpPr>
          <p:cNvPr id="8" name="Content Placeholder 7"/>
          <p:cNvSpPr>
            <a:spLocks noGrp="1"/>
          </p:cNvSpPr>
          <p:nvPr>
            <p:ph sz="quarter" idx="18"/>
          </p:nvPr>
        </p:nvSpPr>
        <p:spPr>
          <a:xfrm>
            <a:off x="1633538" y="4406309"/>
            <a:ext cx="2790826" cy="411808"/>
          </a:xfrm>
        </p:spPr>
        <p:txBody>
          <a:bodyPr/>
          <a:lstStyle/>
          <a:p>
            <a:pPr marL="0" lvl="2" indent="0">
              <a:buNone/>
            </a:pPr>
            <a:r>
              <a:rPr lang="en-US" dirty="0">
                <a:solidFill>
                  <a:schemeClr val="tx1"/>
                </a:solidFill>
              </a:rPr>
              <a:t>diffuses to Complex</a:t>
            </a:r>
            <a:endParaRPr lang="en-IN" dirty="0"/>
          </a:p>
        </p:txBody>
      </p:sp>
      <p:graphicFrame>
        <p:nvGraphicFramePr>
          <p:cNvPr id="14" name="Object 13" descr="Three,"/>
          <p:cNvGraphicFramePr>
            <a:graphicFrameLocks noChangeAspect="1"/>
          </p:cNvGraphicFramePr>
          <p:nvPr>
            <p:extLst>
              <p:ext uri="{D42A27DB-BD31-4B8C-83A1-F6EECF244321}">
                <p14:modId xmlns:p14="http://schemas.microsoft.com/office/powerpoint/2010/main" val="3665740757"/>
              </p:ext>
            </p:extLst>
          </p:nvPr>
        </p:nvGraphicFramePr>
        <p:xfrm>
          <a:off x="4504371" y="4462517"/>
          <a:ext cx="342900" cy="355600"/>
        </p:xfrm>
        <a:graphic>
          <a:graphicData uri="http://schemas.openxmlformats.org/presentationml/2006/ole">
            <mc:AlternateContent xmlns:mc="http://schemas.openxmlformats.org/markup-compatibility/2006">
              <mc:Choice xmlns:v="urn:schemas-microsoft-com:vml" Requires="v">
                <p:oleObj name="Equation" r:id="rId6" imgW="342720" imgH="355320" progId="">
                  <p:embed/>
                </p:oleObj>
              </mc:Choice>
              <mc:Fallback>
                <p:oleObj name="Equation" r:id="rId6" imgW="342720" imgH="355320" progId="">
                  <p:embed/>
                  <p:pic>
                    <p:nvPicPr>
                      <p:cNvPr id="0" name="Picture 278" descr="Thre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4371" y="4462517"/>
                        <a:ext cx="3429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Content Placeholder 8"/>
          <p:cNvSpPr>
            <a:spLocks noGrp="1"/>
          </p:cNvSpPr>
          <p:nvPr>
            <p:ph sz="quarter" idx="19"/>
          </p:nvPr>
        </p:nvSpPr>
        <p:spPr>
          <a:xfrm>
            <a:off x="4948713" y="4414657"/>
            <a:ext cx="2390775" cy="451321"/>
          </a:xfrm>
        </p:spPr>
        <p:txBody>
          <a:bodyPr/>
          <a:lstStyle/>
          <a:p>
            <a:pPr marL="0" lvl="2" indent="0">
              <a:buNone/>
            </a:pPr>
            <a:r>
              <a:rPr lang="en-US" dirty="0">
                <a:solidFill>
                  <a:schemeClr val="tx1"/>
                </a:solidFill>
              </a:rPr>
              <a:t>four H</a:t>
            </a:r>
            <a:r>
              <a:rPr lang="en-US" baseline="30000" dirty="0">
                <a:solidFill>
                  <a:schemeClr val="tx1"/>
                </a:solidFill>
              </a:rPr>
              <a:t>+ </a:t>
            </a:r>
            <a:r>
              <a:rPr lang="en-US" dirty="0">
                <a:solidFill>
                  <a:schemeClr val="tx1"/>
                </a:solidFill>
              </a:rPr>
              <a:t>released</a:t>
            </a:r>
            <a:endParaRPr lang="en-IN" dirty="0"/>
          </a:p>
        </p:txBody>
      </p:sp>
    </p:spTree>
    <p:extLst>
      <p:ext uri="{BB962C8B-B14F-4D97-AF65-F5344CB8AC3E}">
        <p14:creationId xmlns:p14="http://schemas.microsoft.com/office/powerpoint/2010/main" val="29943407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7" y="215371"/>
            <a:ext cx="8077200" cy="1097279"/>
          </a:xfrm>
        </p:spPr>
        <p:txBody>
          <a:bodyPr/>
          <a:lstStyle/>
          <a:p>
            <a:r>
              <a:rPr lang="en-US" sz="3200" dirty="0">
                <a:solidFill>
                  <a:schemeClr val="tx2"/>
                </a:solidFill>
              </a:rPr>
              <a:t>3.9 Principles of Respiration: Generating a Proton Motive Force </a:t>
            </a:r>
            <a:r>
              <a:rPr lang="en-US" sz="2000" b="0" dirty="0">
                <a:solidFill>
                  <a:schemeClr val="tx2"/>
                </a:solidFill>
              </a:rPr>
              <a:t>(4 of 11)</a:t>
            </a:r>
            <a:endParaRPr lang="en-IN" sz="3400" b="0" dirty="0">
              <a:solidFill>
                <a:schemeClr val="tx2"/>
              </a:solidFill>
            </a:endParaRPr>
          </a:p>
        </p:txBody>
      </p:sp>
      <p:sp>
        <p:nvSpPr>
          <p:cNvPr id="3" name="Content Placeholder 2"/>
          <p:cNvSpPr>
            <a:spLocks noGrp="1"/>
          </p:cNvSpPr>
          <p:nvPr>
            <p:ph sz="quarter" idx="13"/>
          </p:nvPr>
        </p:nvSpPr>
        <p:spPr>
          <a:xfrm>
            <a:off x="457200" y="1556328"/>
            <a:ext cx="7248525" cy="407853"/>
          </a:xfrm>
        </p:spPr>
        <p:txBody>
          <a:bodyPr/>
          <a:lstStyle/>
          <a:p>
            <a:pPr lvl="0"/>
            <a:r>
              <a:rPr lang="en-US" dirty="0">
                <a:solidFill>
                  <a:schemeClr val="tx1"/>
                </a:solidFill>
              </a:rPr>
              <a:t>Generation of the Proton Motive Force: Complexes</a:t>
            </a:r>
          </a:p>
        </p:txBody>
      </p:sp>
      <p:graphicFrame>
        <p:nvGraphicFramePr>
          <p:cNvPr id="11" name="Object 10" descr="One and Two"/>
          <p:cNvGraphicFramePr>
            <a:graphicFrameLocks noChangeAspect="1"/>
          </p:cNvGraphicFramePr>
          <p:nvPr>
            <p:extLst>
              <p:ext uri="{D42A27DB-BD31-4B8C-83A1-F6EECF244321}">
                <p14:modId xmlns:p14="http://schemas.microsoft.com/office/powerpoint/2010/main" val="3970500089"/>
              </p:ext>
            </p:extLst>
          </p:nvPr>
        </p:nvGraphicFramePr>
        <p:xfrm>
          <a:off x="7764458" y="1594184"/>
          <a:ext cx="901700" cy="355600"/>
        </p:xfrm>
        <a:graphic>
          <a:graphicData uri="http://schemas.openxmlformats.org/presentationml/2006/ole">
            <mc:AlternateContent xmlns:mc="http://schemas.openxmlformats.org/markup-compatibility/2006">
              <mc:Choice xmlns:v="urn:schemas-microsoft-com:vml" Requires="v">
                <p:oleObj name="Equation" r:id="rId2" imgW="901440" imgH="355320" progId="">
                  <p:embed/>
                </p:oleObj>
              </mc:Choice>
              <mc:Fallback>
                <p:oleObj name="Equation" r:id="rId2" imgW="901440" imgH="355320" progId="">
                  <p:embed/>
                  <p:pic>
                    <p:nvPicPr>
                      <p:cNvPr id="0" name="Picture 182" descr="One and Tw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4458" y="1594184"/>
                        <a:ext cx="9017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5"/>
          <p:cNvSpPr>
            <a:spLocks noGrp="1"/>
          </p:cNvSpPr>
          <p:nvPr>
            <p:ph sz="quarter" idx="16"/>
          </p:nvPr>
        </p:nvSpPr>
        <p:spPr>
          <a:xfrm>
            <a:off x="431801" y="2017300"/>
            <a:ext cx="2159000" cy="397217"/>
          </a:xfrm>
        </p:spPr>
        <p:txBody>
          <a:bodyPr/>
          <a:lstStyle/>
          <a:p>
            <a:pPr lvl="1"/>
            <a:r>
              <a:rPr lang="en-US" b="1" dirty="0">
                <a:solidFill>
                  <a:schemeClr val="tx1"/>
                </a:solidFill>
              </a:rPr>
              <a:t>Complex</a:t>
            </a:r>
            <a:endParaRPr lang="en-IN" b="1" dirty="0"/>
          </a:p>
        </p:txBody>
      </p:sp>
      <p:graphicFrame>
        <p:nvGraphicFramePr>
          <p:cNvPr id="13" name="Object 12" descr="Two"/>
          <p:cNvGraphicFramePr>
            <a:graphicFrameLocks noChangeAspect="1"/>
          </p:cNvGraphicFramePr>
          <p:nvPr>
            <p:extLst>
              <p:ext uri="{D42A27DB-BD31-4B8C-83A1-F6EECF244321}">
                <p14:modId xmlns:p14="http://schemas.microsoft.com/office/powerpoint/2010/main" val="2059504702"/>
              </p:ext>
            </p:extLst>
          </p:nvPr>
        </p:nvGraphicFramePr>
        <p:xfrm>
          <a:off x="2631859" y="2074141"/>
          <a:ext cx="186171" cy="271318"/>
        </p:xfrm>
        <a:graphic>
          <a:graphicData uri="http://schemas.openxmlformats.org/presentationml/2006/ole">
            <mc:AlternateContent xmlns:mc="http://schemas.openxmlformats.org/markup-compatibility/2006">
              <mc:Choice xmlns:v="urn:schemas-microsoft-com:vml" Requires="v">
                <p:oleObj name="Equation" r:id="rId4" imgW="190440" imgH="279360" progId="">
                  <p:embed/>
                </p:oleObj>
              </mc:Choice>
              <mc:Fallback>
                <p:oleObj name="Equation" r:id="rId4" imgW="190440" imgH="279360" progId="">
                  <p:embed/>
                  <p:pic>
                    <p:nvPicPr>
                      <p:cNvPr id="0" name="Picture 183" descr="Tw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1859" y="2074141"/>
                        <a:ext cx="186171" cy="2713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Content Placeholder 3"/>
          <p:cNvSpPr>
            <a:spLocks noGrp="1"/>
          </p:cNvSpPr>
          <p:nvPr>
            <p:ph sz="quarter" idx="14"/>
          </p:nvPr>
        </p:nvSpPr>
        <p:spPr>
          <a:xfrm>
            <a:off x="2907027" y="2029389"/>
            <a:ext cx="5541648" cy="412568"/>
          </a:xfrm>
        </p:spPr>
        <p:txBody>
          <a:bodyPr/>
          <a:lstStyle/>
          <a:p>
            <a:pPr marL="0" lvl="1" indent="0">
              <a:buNone/>
            </a:pPr>
            <a:r>
              <a:rPr lang="en-US" b="1" dirty="0">
                <a:solidFill>
                  <a:schemeClr val="tx1"/>
                </a:solidFill>
              </a:rPr>
              <a:t>(succinate dehydrogenase complex)</a:t>
            </a:r>
            <a:endParaRPr lang="en-IN" b="1" dirty="0">
              <a:solidFill>
                <a:schemeClr val="tx1"/>
              </a:solidFill>
            </a:endParaRPr>
          </a:p>
        </p:txBody>
      </p:sp>
      <p:sp>
        <p:nvSpPr>
          <p:cNvPr id="7" name="Content Placeholder 6"/>
          <p:cNvSpPr>
            <a:spLocks noGrp="1"/>
          </p:cNvSpPr>
          <p:nvPr>
            <p:ph sz="quarter" idx="17"/>
          </p:nvPr>
        </p:nvSpPr>
        <p:spPr>
          <a:xfrm>
            <a:off x="457200" y="2517739"/>
            <a:ext cx="8229600" cy="2119249"/>
          </a:xfrm>
        </p:spPr>
        <p:txBody>
          <a:bodyPr/>
          <a:lstStyle/>
          <a:p>
            <a:pPr lvl="2"/>
            <a:r>
              <a:rPr lang="en-US" dirty="0">
                <a:solidFill>
                  <a:schemeClr val="tx1"/>
                </a:solidFill>
              </a:rPr>
              <a:t>Alternative entry point</a:t>
            </a:r>
          </a:p>
          <a:p>
            <a:pPr lvl="2"/>
            <a:r>
              <a:rPr lang="en-US" dirty="0">
                <a:solidFill>
                  <a:schemeClr val="tx1"/>
                </a:solidFill>
              </a:rPr>
              <a:t>2 e</a:t>
            </a:r>
            <a:r>
              <a:rPr lang="en-US" baseline="30000" dirty="0">
                <a:solidFill>
                  <a:schemeClr val="tx1"/>
                </a:solidFill>
              </a:rPr>
              <a:t>−</a:t>
            </a:r>
            <a:r>
              <a:rPr lang="en-US" dirty="0">
                <a:solidFill>
                  <a:schemeClr val="tx1"/>
                </a:solidFill>
              </a:rPr>
              <a:t> from F</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a:t>
            </a:r>
            <a:r>
              <a:rPr lang="en-US" baseline="-25000" dirty="0">
                <a:solidFill>
                  <a:schemeClr val="tx1"/>
                </a:solidFill>
              </a:rPr>
              <a:t>2</a:t>
            </a:r>
            <a:r>
              <a:rPr lang="en-US" dirty="0">
                <a:solidFill>
                  <a:schemeClr val="tx1"/>
                </a:solidFill>
              </a:rPr>
              <a:t> and 2 H</a:t>
            </a:r>
            <a:r>
              <a:rPr lang="en-US" baseline="30000" dirty="0">
                <a:solidFill>
                  <a:schemeClr val="tx1"/>
                </a:solidFill>
              </a:rPr>
              <a:t>+</a:t>
            </a:r>
            <a:r>
              <a:rPr lang="en-US" dirty="0">
                <a:solidFill>
                  <a:schemeClr val="tx1"/>
                </a:solidFill>
              </a:rPr>
              <a:t> from cytoplasm transferred to ubiquinone (Q) to make ubiquinol</a:t>
            </a:r>
          </a:p>
          <a:p>
            <a:pPr lvl="2"/>
            <a:r>
              <a:rPr lang="en-US" dirty="0">
                <a:solidFill>
                  <a:schemeClr val="tx1"/>
                </a:solidFill>
              </a:rPr>
              <a:t>Less energy conserved due to lack of H</a:t>
            </a:r>
            <a:r>
              <a:rPr lang="en-US" baseline="30000" dirty="0">
                <a:solidFill>
                  <a:schemeClr val="tx1"/>
                </a:solidFill>
              </a:rPr>
              <a:t>+</a:t>
            </a:r>
            <a:r>
              <a:rPr lang="en-US" dirty="0">
                <a:solidFill>
                  <a:schemeClr val="tx1"/>
                </a:solidFill>
              </a:rPr>
              <a:t> translocation</a:t>
            </a:r>
          </a:p>
        </p:txBody>
      </p:sp>
    </p:spTree>
    <p:extLst>
      <p:ext uri="{BB962C8B-B14F-4D97-AF65-F5344CB8AC3E}">
        <p14:creationId xmlns:p14="http://schemas.microsoft.com/office/powerpoint/2010/main" val="29026297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7" y="215371"/>
            <a:ext cx="8077200" cy="1097279"/>
          </a:xfrm>
        </p:spPr>
        <p:txBody>
          <a:bodyPr/>
          <a:lstStyle/>
          <a:p>
            <a:r>
              <a:rPr lang="en-US" sz="3200" dirty="0">
                <a:solidFill>
                  <a:schemeClr val="tx2"/>
                </a:solidFill>
              </a:rPr>
              <a:t>3.9 Principles of Respiration: Generating a Proton Motive Force </a:t>
            </a:r>
            <a:r>
              <a:rPr lang="en-US" sz="2000" b="0" dirty="0">
                <a:solidFill>
                  <a:schemeClr val="tx2"/>
                </a:solidFill>
              </a:rPr>
              <a:t>(5 of 11)</a:t>
            </a:r>
            <a:endParaRPr lang="en-IN" sz="3400" b="0" dirty="0">
              <a:solidFill>
                <a:schemeClr val="tx2"/>
              </a:solidFill>
            </a:endParaRPr>
          </a:p>
        </p:txBody>
      </p:sp>
      <p:sp>
        <p:nvSpPr>
          <p:cNvPr id="3" name="Content Placeholder 2"/>
          <p:cNvSpPr>
            <a:spLocks noGrp="1"/>
          </p:cNvSpPr>
          <p:nvPr>
            <p:ph sz="quarter" idx="13"/>
          </p:nvPr>
        </p:nvSpPr>
        <p:spPr>
          <a:xfrm>
            <a:off x="457200" y="1556328"/>
            <a:ext cx="1914525" cy="407853"/>
          </a:xfrm>
        </p:spPr>
        <p:txBody>
          <a:bodyPr/>
          <a:lstStyle/>
          <a:p>
            <a:pPr lvl="0"/>
            <a:r>
              <a:rPr lang="en-US" dirty="0">
                <a:solidFill>
                  <a:schemeClr val="tx1"/>
                </a:solidFill>
              </a:rPr>
              <a:t>Complexes</a:t>
            </a:r>
          </a:p>
        </p:txBody>
      </p:sp>
      <p:graphicFrame>
        <p:nvGraphicFramePr>
          <p:cNvPr id="11" name="Object 10" descr="Three and Four:"/>
          <p:cNvGraphicFramePr>
            <a:graphicFrameLocks noChangeAspect="1"/>
          </p:cNvGraphicFramePr>
          <p:nvPr>
            <p:extLst>
              <p:ext uri="{D42A27DB-BD31-4B8C-83A1-F6EECF244321}">
                <p14:modId xmlns:p14="http://schemas.microsoft.com/office/powerpoint/2010/main" val="1610318211"/>
              </p:ext>
            </p:extLst>
          </p:nvPr>
        </p:nvGraphicFramePr>
        <p:xfrm>
          <a:off x="2420938" y="1609725"/>
          <a:ext cx="1246187" cy="346075"/>
        </p:xfrm>
        <a:graphic>
          <a:graphicData uri="http://schemas.openxmlformats.org/presentationml/2006/ole">
            <mc:AlternateContent xmlns:mc="http://schemas.openxmlformats.org/markup-compatibility/2006">
              <mc:Choice xmlns:v="urn:schemas-microsoft-com:vml" Requires="v">
                <p:oleObj name="Equation" r:id="rId2" imgW="1282680" imgH="355320" progId="">
                  <p:embed/>
                </p:oleObj>
              </mc:Choice>
              <mc:Fallback>
                <p:oleObj name="Equation" r:id="rId2" imgW="1282680" imgH="355320" progId="">
                  <p:embed/>
                  <p:pic>
                    <p:nvPicPr>
                      <p:cNvPr id="0" name="Picture 269" descr="Three and Fo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938" y="1609725"/>
                        <a:ext cx="1246187" cy="34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Content Placeholder 11"/>
          <p:cNvSpPr>
            <a:spLocks noGrp="1"/>
          </p:cNvSpPr>
          <p:nvPr>
            <p:ph sz="quarter" idx="13"/>
          </p:nvPr>
        </p:nvSpPr>
        <p:spPr>
          <a:xfrm>
            <a:off x="3765545" y="1555377"/>
            <a:ext cx="5245105" cy="407853"/>
          </a:xfrm>
        </p:spPr>
        <p:txBody>
          <a:bodyPr/>
          <a:lstStyle/>
          <a:p>
            <a:pPr marL="432" indent="0">
              <a:buNone/>
            </a:pPr>
            <a:r>
              <a:rPr lang="en-US" i="1" dirty="0">
                <a:solidFill>
                  <a:schemeClr val="tx1"/>
                </a:solidFill>
              </a:rPr>
              <a:t>b</a:t>
            </a:r>
            <a:r>
              <a:rPr lang="en-US" sz="100" i="1" dirty="0">
                <a:solidFill>
                  <a:schemeClr val="tx1"/>
                </a:solidFill>
              </a:rPr>
              <a:t> </a:t>
            </a:r>
            <a:r>
              <a:rPr lang="en-US" i="1" dirty="0">
                <a:solidFill>
                  <a:schemeClr val="tx1"/>
                </a:solidFill>
              </a:rPr>
              <a:t>c</a:t>
            </a:r>
            <a:r>
              <a:rPr lang="en-US" dirty="0">
                <a:solidFill>
                  <a:schemeClr val="tx1"/>
                </a:solidFill>
              </a:rPr>
              <a:t>1 and </a:t>
            </a:r>
            <a:r>
              <a:rPr lang="en-US" i="1" dirty="0">
                <a:solidFill>
                  <a:schemeClr val="tx1"/>
                </a:solidFill>
              </a:rPr>
              <a:t>c</a:t>
            </a:r>
            <a:r>
              <a:rPr lang="en-US" dirty="0">
                <a:solidFill>
                  <a:schemeClr val="tx1"/>
                </a:solidFill>
              </a:rPr>
              <a:t>- and </a:t>
            </a:r>
            <a:r>
              <a:rPr lang="en-US" i="1" dirty="0">
                <a:solidFill>
                  <a:schemeClr val="tx1"/>
                </a:solidFill>
              </a:rPr>
              <a:t>a</a:t>
            </a:r>
            <a:r>
              <a:rPr lang="en-US" dirty="0">
                <a:solidFill>
                  <a:schemeClr val="tx1"/>
                </a:solidFill>
              </a:rPr>
              <a:t>-Type </a:t>
            </a:r>
            <a:r>
              <a:rPr lang="en-US" b="1" dirty="0">
                <a:solidFill>
                  <a:schemeClr val="tx1"/>
                </a:solidFill>
              </a:rPr>
              <a:t>Cytochromes</a:t>
            </a:r>
            <a:endParaRPr lang="en-IN" b="1" dirty="0">
              <a:solidFill>
                <a:schemeClr val="tx1"/>
              </a:solidFill>
            </a:endParaRPr>
          </a:p>
        </p:txBody>
      </p:sp>
      <p:sp>
        <p:nvSpPr>
          <p:cNvPr id="6" name="Content Placeholder 5"/>
          <p:cNvSpPr>
            <a:spLocks noGrp="1"/>
          </p:cNvSpPr>
          <p:nvPr>
            <p:ph sz="quarter" idx="16"/>
          </p:nvPr>
        </p:nvSpPr>
        <p:spPr>
          <a:xfrm>
            <a:off x="431801" y="2083975"/>
            <a:ext cx="2159000" cy="397217"/>
          </a:xfrm>
        </p:spPr>
        <p:txBody>
          <a:bodyPr/>
          <a:lstStyle/>
          <a:p>
            <a:pPr lvl="1"/>
            <a:r>
              <a:rPr lang="en-US" b="1" dirty="0">
                <a:solidFill>
                  <a:schemeClr val="tx1"/>
                </a:solidFill>
              </a:rPr>
              <a:t>Complex</a:t>
            </a:r>
            <a:endParaRPr lang="en-IN" b="1" dirty="0"/>
          </a:p>
        </p:txBody>
      </p:sp>
      <p:graphicFrame>
        <p:nvGraphicFramePr>
          <p:cNvPr id="13" name="Object 12" descr="Three"/>
          <p:cNvGraphicFramePr>
            <a:graphicFrameLocks noChangeAspect="1"/>
          </p:cNvGraphicFramePr>
          <p:nvPr>
            <p:extLst>
              <p:ext uri="{D42A27DB-BD31-4B8C-83A1-F6EECF244321}">
                <p14:modId xmlns:p14="http://schemas.microsoft.com/office/powerpoint/2010/main" val="759173711"/>
              </p:ext>
            </p:extLst>
          </p:nvPr>
        </p:nvGraphicFramePr>
        <p:xfrm>
          <a:off x="2682531" y="2120666"/>
          <a:ext cx="281676" cy="292569"/>
        </p:xfrm>
        <a:graphic>
          <a:graphicData uri="http://schemas.openxmlformats.org/presentationml/2006/ole">
            <mc:AlternateContent xmlns:mc="http://schemas.openxmlformats.org/markup-compatibility/2006">
              <mc:Choice xmlns:v="urn:schemas-microsoft-com:vml" Requires="v">
                <p:oleObj name="Equation" r:id="rId4" imgW="266400" imgH="279360" progId="">
                  <p:embed/>
                </p:oleObj>
              </mc:Choice>
              <mc:Fallback>
                <p:oleObj name="Equation" r:id="rId4" imgW="266400" imgH="279360" progId="">
                  <p:embed/>
                  <p:pic>
                    <p:nvPicPr>
                      <p:cNvPr id="0" name="Picture 270" descr="Thr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531" y="2120666"/>
                        <a:ext cx="281676" cy="2925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Content Placeholder 3"/>
          <p:cNvSpPr>
            <a:spLocks noGrp="1"/>
          </p:cNvSpPr>
          <p:nvPr>
            <p:ph sz="quarter" idx="14"/>
          </p:nvPr>
        </p:nvSpPr>
        <p:spPr>
          <a:xfrm>
            <a:off x="3073401" y="2067489"/>
            <a:ext cx="3922398" cy="412568"/>
          </a:xfrm>
        </p:spPr>
        <p:txBody>
          <a:bodyPr/>
          <a:lstStyle/>
          <a:p>
            <a:pPr marL="0" lvl="1" indent="0">
              <a:buNone/>
            </a:pPr>
            <a:r>
              <a:rPr lang="en-US" b="1" dirty="0">
                <a:solidFill>
                  <a:schemeClr val="tx1"/>
                </a:solidFill>
              </a:rPr>
              <a:t>(cytochrome </a:t>
            </a:r>
            <a:r>
              <a:rPr lang="en-US" b="1" i="1" dirty="0">
                <a:solidFill>
                  <a:schemeClr val="tx1"/>
                </a:solidFill>
              </a:rPr>
              <a:t>b</a:t>
            </a:r>
            <a:r>
              <a:rPr lang="en-US" sz="100" dirty="0">
                <a:solidFill>
                  <a:schemeClr val="tx1"/>
                </a:solidFill>
              </a:rPr>
              <a:t> </a:t>
            </a:r>
            <a:r>
              <a:rPr lang="en-US" b="1" i="1" dirty="0">
                <a:solidFill>
                  <a:schemeClr val="tx1"/>
                </a:solidFill>
              </a:rPr>
              <a:t>c</a:t>
            </a:r>
            <a:r>
              <a:rPr lang="en-US" b="1" baseline="-25000" dirty="0">
                <a:solidFill>
                  <a:schemeClr val="tx1"/>
                </a:solidFill>
              </a:rPr>
              <a:t>1</a:t>
            </a:r>
            <a:r>
              <a:rPr lang="en-US" b="1" dirty="0">
                <a:solidFill>
                  <a:schemeClr val="tx1"/>
                </a:solidFill>
              </a:rPr>
              <a:t> complex)</a:t>
            </a:r>
            <a:endParaRPr lang="en-IN" b="1" dirty="0">
              <a:solidFill>
                <a:schemeClr val="tx1"/>
              </a:solidFill>
            </a:endParaRPr>
          </a:p>
        </p:txBody>
      </p:sp>
      <p:sp>
        <p:nvSpPr>
          <p:cNvPr id="7" name="Content Placeholder 6"/>
          <p:cNvSpPr>
            <a:spLocks noGrp="1"/>
          </p:cNvSpPr>
          <p:nvPr>
            <p:ph sz="quarter" idx="17"/>
          </p:nvPr>
        </p:nvSpPr>
        <p:spPr>
          <a:xfrm>
            <a:off x="457200" y="2562740"/>
            <a:ext cx="8229600" cy="2783518"/>
          </a:xfrm>
        </p:spPr>
        <p:txBody>
          <a:bodyPr/>
          <a:lstStyle/>
          <a:p>
            <a:pPr lvl="2"/>
            <a:r>
              <a:rPr lang="en-US" dirty="0">
                <a:solidFill>
                  <a:schemeClr val="tx1"/>
                </a:solidFill>
              </a:rPr>
              <a:t>transfers e</a:t>
            </a:r>
            <a:r>
              <a:rPr lang="en-US" baseline="30000" dirty="0">
                <a:solidFill>
                  <a:schemeClr val="tx1"/>
                </a:solidFill>
              </a:rPr>
              <a:t>−</a:t>
            </a:r>
            <a:r>
              <a:rPr lang="en-US" dirty="0">
                <a:solidFill>
                  <a:schemeClr val="tx1"/>
                </a:solidFill>
              </a:rPr>
              <a:t> from Q</a:t>
            </a:r>
            <a:r>
              <a:rPr lang="en-US" sz="100" dirty="0">
                <a:solidFill>
                  <a:schemeClr val="tx1"/>
                </a:solidFill>
              </a:rPr>
              <a:t> </a:t>
            </a:r>
            <a:r>
              <a:rPr lang="en-US" dirty="0">
                <a:solidFill>
                  <a:schemeClr val="tx1"/>
                </a:solidFill>
              </a:rPr>
              <a:t>H</a:t>
            </a:r>
            <a:r>
              <a:rPr lang="en-US" baseline="-25000" dirty="0">
                <a:solidFill>
                  <a:schemeClr val="tx1"/>
                </a:solidFill>
              </a:rPr>
              <a:t>2</a:t>
            </a:r>
            <a:r>
              <a:rPr lang="en-US" dirty="0">
                <a:solidFill>
                  <a:schemeClr val="tx1"/>
                </a:solidFill>
              </a:rPr>
              <a:t> ubiquinol (reduced quinone) to cytochrome </a:t>
            </a:r>
            <a:r>
              <a:rPr lang="en-US" i="1" dirty="0">
                <a:solidFill>
                  <a:schemeClr val="tx1"/>
                </a:solidFill>
              </a:rPr>
              <a:t>c</a:t>
            </a:r>
            <a:endParaRPr lang="en-US" dirty="0">
              <a:solidFill>
                <a:schemeClr val="tx1"/>
              </a:solidFill>
            </a:endParaRPr>
          </a:p>
          <a:p>
            <a:pPr lvl="2"/>
            <a:r>
              <a:rPr lang="en-US" dirty="0">
                <a:solidFill>
                  <a:schemeClr val="tx1"/>
                </a:solidFill>
              </a:rPr>
              <a:t>pumps 2 H</a:t>
            </a:r>
            <a:r>
              <a:rPr lang="en-US" baseline="30000" dirty="0">
                <a:solidFill>
                  <a:schemeClr val="tx1"/>
                </a:solidFill>
              </a:rPr>
              <a:t>+</a:t>
            </a:r>
            <a:r>
              <a:rPr lang="en-US" baseline="-25000" dirty="0">
                <a:solidFill>
                  <a:schemeClr val="tx1"/>
                </a:solidFill>
              </a:rPr>
              <a:t> </a:t>
            </a:r>
            <a:r>
              <a:rPr lang="en-US" dirty="0">
                <a:solidFill>
                  <a:schemeClr val="tx1"/>
                </a:solidFill>
              </a:rPr>
              <a:t>from Q</a:t>
            </a:r>
            <a:r>
              <a:rPr lang="en-US" sz="100" dirty="0">
                <a:solidFill>
                  <a:schemeClr val="tx1"/>
                </a:solidFill>
              </a:rPr>
              <a:t> </a:t>
            </a:r>
            <a:r>
              <a:rPr lang="en-US" dirty="0">
                <a:solidFill>
                  <a:schemeClr val="tx1"/>
                </a:solidFill>
              </a:rPr>
              <a:t>H</a:t>
            </a:r>
            <a:r>
              <a:rPr lang="en-US" baseline="-25000" dirty="0">
                <a:solidFill>
                  <a:schemeClr val="tx1"/>
                </a:solidFill>
              </a:rPr>
              <a:t>2</a:t>
            </a:r>
            <a:r>
              <a:rPr lang="en-US" dirty="0">
                <a:solidFill>
                  <a:schemeClr val="tx1"/>
                </a:solidFill>
              </a:rPr>
              <a:t> outside of cytoplasmic membrane</a:t>
            </a:r>
          </a:p>
          <a:p>
            <a:pPr lvl="2"/>
            <a:r>
              <a:rPr lang="en-US" b="1" i="1" dirty="0">
                <a:solidFill>
                  <a:schemeClr val="tx1"/>
                </a:solidFill>
              </a:rPr>
              <a:t>Q</a:t>
            </a:r>
            <a:r>
              <a:rPr lang="en-US" b="1" dirty="0">
                <a:solidFill>
                  <a:schemeClr val="tx1"/>
                </a:solidFill>
              </a:rPr>
              <a:t> cycle</a:t>
            </a:r>
            <a:r>
              <a:rPr lang="en-US" dirty="0">
                <a:solidFill>
                  <a:schemeClr val="tx1"/>
                </a:solidFill>
              </a:rPr>
              <a:t> (electron bifurcation) sends electrons to cytochrome </a:t>
            </a:r>
            <a:r>
              <a:rPr lang="en-US" i="1" dirty="0">
                <a:solidFill>
                  <a:schemeClr val="tx1"/>
                </a:solidFill>
              </a:rPr>
              <a:t>c</a:t>
            </a:r>
            <a:r>
              <a:rPr lang="en-US" dirty="0">
                <a:solidFill>
                  <a:schemeClr val="tx1"/>
                </a:solidFill>
              </a:rPr>
              <a:t> and subunit </a:t>
            </a:r>
            <a:r>
              <a:rPr lang="en-US" i="1" dirty="0">
                <a:solidFill>
                  <a:schemeClr val="tx1"/>
                </a:solidFill>
              </a:rPr>
              <a:t>b</a:t>
            </a:r>
            <a:r>
              <a:rPr lang="en-US" sz="100" i="1" dirty="0">
                <a:solidFill>
                  <a:schemeClr val="tx1"/>
                </a:solidFill>
              </a:rPr>
              <a:t> </a:t>
            </a:r>
            <a:r>
              <a:rPr lang="en-US" baseline="-25000" dirty="0">
                <a:solidFill>
                  <a:schemeClr val="tx1"/>
                </a:solidFill>
              </a:rPr>
              <a:t>L</a:t>
            </a:r>
            <a:r>
              <a:rPr lang="en-US" dirty="0">
                <a:solidFill>
                  <a:schemeClr val="tx1"/>
                </a:solidFill>
              </a:rPr>
              <a:t>; 4 H</a:t>
            </a:r>
            <a:r>
              <a:rPr lang="en-US" baseline="30000" dirty="0">
                <a:solidFill>
                  <a:schemeClr val="tx1"/>
                </a:solidFill>
              </a:rPr>
              <a:t>+</a:t>
            </a:r>
            <a:r>
              <a:rPr lang="en-US" dirty="0">
                <a:solidFill>
                  <a:schemeClr val="tx1"/>
                </a:solidFill>
              </a:rPr>
              <a:t> transferred across membrane</a:t>
            </a:r>
            <a:endParaRPr lang="en-US" i="1" dirty="0">
              <a:solidFill>
                <a:schemeClr val="tx1"/>
              </a:solidFill>
            </a:endParaRPr>
          </a:p>
        </p:txBody>
      </p:sp>
      <p:sp>
        <p:nvSpPr>
          <p:cNvPr id="8" name="Content Placeholder 7"/>
          <p:cNvSpPr>
            <a:spLocks noGrp="1"/>
          </p:cNvSpPr>
          <p:nvPr>
            <p:ph sz="quarter" idx="18"/>
          </p:nvPr>
        </p:nvSpPr>
        <p:spPr>
          <a:xfrm>
            <a:off x="431801" y="5409960"/>
            <a:ext cx="6292849" cy="411808"/>
          </a:xfrm>
        </p:spPr>
        <p:txBody>
          <a:bodyPr/>
          <a:lstStyle/>
          <a:p>
            <a:pPr lvl="2"/>
            <a:r>
              <a:rPr lang="en-US" dirty="0">
                <a:solidFill>
                  <a:schemeClr val="tx1"/>
                </a:solidFill>
              </a:rPr>
              <a:t>Cytochrome </a:t>
            </a:r>
            <a:r>
              <a:rPr lang="en-US" i="1" dirty="0">
                <a:solidFill>
                  <a:schemeClr val="tx1"/>
                </a:solidFill>
              </a:rPr>
              <a:t>c</a:t>
            </a:r>
            <a:r>
              <a:rPr lang="en-US" dirty="0">
                <a:solidFill>
                  <a:schemeClr val="tx1"/>
                </a:solidFill>
              </a:rPr>
              <a:t> shuttles e</a:t>
            </a:r>
            <a:r>
              <a:rPr lang="en-US" baseline="30000" dirty="0">
                <a:solidFill>
                  <a:schemeClr val="tx1"/>
                </a:solidFill>
              </a:rPr>
              <a:t>−</a:t>
            </a:r>
            <a:r>
              <a:rPr lang="en-US" dirty="0">
                <a:solidFill>
                  <a:schemeClr val="tx1"/>
                </a:solidFill>
              </a:rPr>
              <a:t> to Complex</a:t>
            </a:r>
          </a:p>
        </p:txBody>
      </p:sp>
      <p:graphicFrame>
        <p:nvGraphicFramePr>
          <p:cNvPr id="14" name="Object 13" descr="Four."/>
          <p:cNvGraphicFramePr>
            <a:graphicFrameLocks noChangeAspect="1"/>
          </p:cNvGraphicFramePr>
          <p:nvPr>
            <p:extLst>
              <p:ext uri="{D42A27DB-BD31-4B8C-83A1-F6EECF244321}">
                <p14:modId xmlns:p14="http://schemas.microsoft.com/office/powerpoint/2010/main" val="1325074249"/>
              </p:ext>
            </p:extLst>
          </p:nvPr>
        </p:nvGraphicFramePr>
        <p:xfrm>
          <a:off x="6805299" y="5482779"/>
          <a:ext cx="381000" cy="279400"/>
        </p:xfrm>
        <a:graphic>
          <a:graphicData uri="http://schemas.openxmlformats.org/presentationml/2006/ole">
            <mc:AlternateContent xmlns:mc="http://schemas.openxmlformats.org/markup-compatibility/2006">
              <mc:Choice xmlns:v="urn:schemas-microsoft-com:vml" Requires="v">
                <p:oleObj name="Equation" r:id="rId6" imgW="380880" imgH="279360" progId="">
                  <p:embed/>
                </p:oleObj>
              </mc:Choice>
              <mc:Fallback>
                <p:oleObj name="Equation" r:id="rId6" imgW="380880" imgH="279360" progId="">
                  <p:embed/>
                  <p:pic>
                    <p:nvPicPr>
                      <p:cNvPr id="0" name="Picture 271" descr="Fou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5299" y="5482779"/>
                        <a:ext cx="3810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617885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7" y="215371"/>
            <a:ext cx="8077200" cy="1097279"/>
          </a:xfrm>
        </p:spPr>
        <p:txBody>
          <a:bodyPr/>
          <a:lstStyle/>
          <a:p>
            <a:r>
              <a:rPr lang="en-US" sz="3200" dirty="0">
                <a:solidFill>
                  <a:schemeClr val="tx2"/>
                </a:solidFill>
              </a:rPr>
              <a:t>3.9 Principles of Respiration: Generating a Proton Motive Force </a:t>
            </a:r>
            <a:r>
              <a:rPr lang="en-US" sz="2000" b="0" dirty="0">
                <a:solidFill>
                  <a:schemeClr val="tx2"/>
                </a:solidFill>
              </a:rPr>
              <a:t>(6 of 11)</a:t>
            </a:r>
            <a:endParaRPr lang="en-IN" sz="3400" b="0" dirty="0">
              <a:solidFill>
                <a:schemeClr val="tx2"/>
              </a:solidFill>
            </a:endParaRPr>
          </a:p>
        </p:txBody>
      </p:sp>
      <p:sp>
        <p:nvSpPr>
          <p:cNvPr id="3" name="Content Placeholder 2"/>
          <p:cNvSpPr>
            <a:spLocks noGrp="1"/>
          </p:cNvSpPr>
          <p:nvPr>
            <p:ph sz="quarter" idx="13"/>
          </p:nvPr>
        </p:nvSpPr>
        <p:spPr>
          <a:xfrm>
            <a:off x="457200" y="1556328"/>
            <a:ext cx="1914525" cy="407853"/>
          </a:xfrm>
        </p:spPr>
        <p:txBody>
          <a:bodyPr/>
          <a:lstStyle/>
          <a:p>
            <a:pPr lvl="0"/>
            <a:r>
              <a:rPr lang="en-US" dirty="0">
                <a:solidFill>
                  <a:schemeClr val="tx1"/>
                </a:solidFill>
              </a:rPr>
              <a:t>Complexes</a:t>
            </a:r>
          </a:p>
        </p:txBody>
      </p:sp>
      <p:graphicFrame>
        <p:nvGraphicFramePr>
          <p:cNvPr id="11" name="Object 10" descr="Three and Four:"/>
          <p:cNvGraphicFramePr>
            <a:graphicFrameLocks noChangeAspect="1"/>
          </p:cNvGraphicFramePr>
          <p:nvPr>
            <p:extLst>
              <p:ext uri="{D42A27DB-BD31-4B8C-83A1-F6EECF244321}">
                <p14:modId xmlns:p14="http://schemas.microsoft.com/office/powerpoint/2010/main" val="1610318211"/>
              </p:ext>
            </p:extLst>
          </p:nvPr>
        </p:nvGraphicFramePr>
        <p:xfrm>
          <a:off x="2420938" y="1609725"/>
          <a:ext cx="1246187" cy="346075"/>
        </p:xfrm>
        <a:graphic>
          <a:graphicData uri="http://schemas.openxmlformats.org/presentationml/2006/ole">
            <mc:AlternateContent xmlns:mc="http://schemas.openxmlformats.org/markup-compatibility/2006">
              <mc:Choice xmlns:v="urn:schemas-microsoft-com:vml" Requires="v">
                <p:oleObj name="Equation" r:id="rId2" imgW="1282680" imgH="355320" progId="">
                  <p:embed/>
                </p:oleObj>
              </mc:Choice>
              <mc:Fallback>
                <p:oleObj name="Equation" r:id="rId2" imgW="1282680" imgH="355320" progId="">
                  <p:embed/>
                  <p:pic>
                    <p:nvPicPr>
                      <p:cNvPr id="0" name="Picture 175" descr="Three and Fo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938" y="1609725"/>
                        <a:ext cx="1246187" cy="34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Content Placeholder 11"/>
          <p:cNvSpPr>
            <a:spLocks noGrp="1"/>
          </p:cNvSpPr>
          <p:nvPr>
            <p:ph sz="quarter" idx="13"/>
          </p:nvPr>
        </p:nvSpPr>
        <p:spPr>
          <a:xfrm>
            <a:off x="3765545" y="1555377"/>
            <a:ext cx="5245105" cy="407853"/>
          </a:xfrm>
        </p:spPr>
        <p:txBody>
          <a:bodyPr/>
          <a:lstStyle/>
          <a:p>
            <a:pPr marL="432" indent="0">
              <a:buNone/>
            </a:pPr>
            <a:r>
              <a:rPr lang="en-US" i="1" dirty="0">
                <a:solidFill>
                  <a:schemeClr val="tx1"/>
                </a:solidFill>
              </a:rPr>
              <a:t>b</a:t>
            </a:r>
            <a:r>
              <a:rPr lang="en-US" sz="100" i="1" dirty="0">
                <a:solidFill>
                  <a:schemeClr val="tx1"/>
                </a:solidFill>
              </a:rPr>
              <a:t> </a:t>
            </a:r>
            <a:r>
              <a:rPr lang="en-US" i="1" dirty="0">
                <a:solidFill>
                  <a:schemeClr val="tx1"/>
                </a:solidFill>
              </a:rPr>
              <a:t>c</a:t>
            </a:r>
            <a:r>
              <a:rPr lang="en-US" dirty="0">
                <a:solidFill>
                  <a:schemeClr val="tx1"/>
                </a:solidFill>
              </a:rPr>
              <a:t>1 and </a:t>
            </a:r>
            <a:r>
              <a:rPr lang="en-US" i="1" dirty="0">
                <a:solidFill>
                  <a:schemeClr val="tx1"/>
                </a:solidFill>
              </a:rPr>
              <a:t>c</a:t>
            </a:r>
            <a:r>
              <a:rPr lang="en-US" dirty="0">
                <a:solidFill>
                  <a:schemeClr val="tx1"/>
                </a:solidFill>
              </a:rPr>
              <a:t>- and </a:t>
            </a:r>
            <a:r>
              <a:rPr lang="en-US" i="1" dirty="0">
                <a:solidFill>
                  <a:schemeClr val="tx1"/>
                </a:solidFill>
              </a:rPr>
              <a:t>a</a:t>
            </a:r>
            <a:r>
              <a:rPr lang="en-US" dirty="0">
                <a:solidFill>
                  <a:schemeClr val="tx1"/>
                </a:solidFill>
              </a:rPr>
              <a:t>-Type </a:t>
            </a:r>
            <a:r>
              <a:rPr lang="en-US" b="1" dirty="0">
                <a:solidFill>
                  <a:schemeClr val="tx1"/>
                </a:solidFill>
              </a:rPr>
              <a:t>Cytochromes</a:t>
            </a:r>
            <a:endParaRPr lang="en-IN" b="1" dirty="0">
              <a:solidFill>
                <a:schemeClr val="tx1"/>
              </a:solidFill>
            </a:endParaRPr>
          </a:p>
        </p:txBody>
      </p:sp>
      <p:sp>
        <p:nvSpPr>
          <p:cNvPr id="6" name="Content Placeholder 5"/>
          <p:cNvSpPr>
            <a:spLocks noGrp="1"/>
          </p:cNvSpPr>
          <p:nvPr>
            <p:ph sz="quarter" idx="16"/>
          </p:nvPr>
        </p:nvSpPr>
        <p:spPr>
          <a:xfrm>
            <a:off x="431801" y="2054947"/>
            <a:ext cx="2159000" cy="397217"/>
          </a:xfrm>
        </p:spPr>
        <p:txBody>
          <a:bodyPr/>
          <a:lstStyle/>
          <a:p>
            <a:pPr lvl="1"/>
            <a:r>
              <a:rPr lang="en-US" b="1" dirty="0">
                <a:solidFill>
                  <a:schemeClr val="tx1"/>
                </a:solidFill>
              </a:rPr>
              <a:t>Complex</a:t>
            </a:r>
            <a:endParaRPr lang="en-IN" b="1" dirty="0"/>
          </a:p>
        </p:txBody>
      </p:sp>
      <p:graphicFrame>
        <p:nvGraphicFramePr>
          <p:cNvPr id="13" name="Object 12" descr="Four"/>
          <p:cNvGraphicFramePr>
            <a:graphicFrameLocks noChangeAspect="1"/>
          </p:cNvGraphicFramePr>
          <p:nvPr>
            <p:extLst>
              <p:ext uri="{D42A27DB-BD31-4B8C-83A1-F6EECF244321}">
                <p14:modId xmlns:p14="http://schemas.microsoft.com/office/powerpoint/2010/main" val="3569844672"/>
              </p:ext>
            </p:extLst>
          </p:nvPr>
        </p:nvGraphicFramePr>
        <p:xfrm>
          <a:off x="2649538" y="2091872"/>
          <a:ext cx="349250" cy="292100"/>
        </p:xfrm>
        <a:graphic>
          <a:graphicData uri="http://schemas.openxmlformats.org/presentationml/2006/ole">
            <mc:AlternateContent xmlns:mc="http://schemas.openxmlformats.org/markup-compatibility/2006">
              <mc:Choice xmlns:v="urn:schemas-microsoft-com:vml" Requires="v">
                <p:oleObj name="Equation" r:id="rId4" imgW="330120" imgH="279360" progId="">
                  <p:embed/>
                </p:oleObj>
              </mc:Choice>
              <mc:Fallback>
                <p:oleObj name="Equation" r:id="rId4" imgW="330120" imgH="279360" progId="">
                  <p:embed/>
                  <p:pic>
                    <p:nvPicPr>
                      <p:cNvPr id="0" name="Picture 176" descr="Fou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9538" y="2091872"/>
                        <a:ext cx="349250"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Content Placeholder 3"/>
          <p:cNvSpPr>
            <a:spLocks noGrp="1"/>
          </p:cNvSpPr>
          <p:nvPr>
            <p:ph sz="quarter" idx="14"/>
          </p:nvPr>
        </p:nvSpPr>
        <p:spPr>
          <a:xfrm>
            <a:off x="3073401" y="2038461"/>
            <a:ext cx="3651249" cy="412568"/>
          </a:xfrm>
        </p:spPr>
        <p:txBody>
          <a:bodyPr/>
          <a:lstStyle/>
          <a:p>
            <a:pPr marL="0" lvl="1" indent="0">
              <a:buNone/>
            </a:pPr>
            <a:r>
              <a:rPr lang="en-US" b="1" dirty="0">
                <a:solidFill>
                  <a:schemeClr val="tx1"/>
                </a:solidFill>
              </a:rPr>
              <a:t>(cytochromes </a:t>
            </a:r>
            <a:r>
              <a:rPr lang="en-US" b="1" i="1" dirty="0">
                <a:solidFill>
                  <a:schemeClr val="tx1"/>
                </a:solidFill>
              </a:rPr>
              <a:t>a</a:t>
            </a:r>
            <a:r>
              <a:rPr lang="en-US" b="1" dirty="0">
                <a:solidFill>
                  <a:schemeClr val="tx1"/>
                </a:solidFill>
              </a:rPr>
              <a:t> and </a:t>
            </a:r>
            <a:r>
              <a:rPr lang="en-US" b="1" i="1" dirty="0">
                <a:solidFill>
                  <a:schemeClr val="tx1"/>
                </a:solidFill>
              </a:rPr>
              <a:t>a</a:t>
            </a:r>
            <a:r>
              <a:rPr lang="en-US" b="1" baseline="-25000" dirty="0">
                <a:solidFill>
                  <a:schemeClr val="tx1"/>
                </a:solidFill>
              </a:rPr>
              <a:t>3 </a:t>
            </a:r>
            <a:r>
              <a:rPr lang="en-US" b="1" dirty="0">
                <a:solidFill>
                  <a:schemeClr val="tx1"/>
                </a:solidFill>
              </a:rPr>
              <a:t>)</a:t>
            </a:r>
            <a:endParaRPr lang="en-IN" b="1" dirty="0">
              <a:solidFill>
                <a:schemeClr val="tx1"/>
              </a:solidFill>
            </a:endParaRPr>
          </a:p>
        </p:txBody>
      </p:sp>
      <p:sp>
        <p:nvSpPr>
          <p:cNvPr id="7" name="Content Placeholder 6"/>
          <p:cNvSpPr>
            <a:spLocks noGrp="1"/>
          </p:cNvSpPr>
          <p:nvPr>
            <p:ph sz="quarter" idx="17"/>
          </p:nvPr>
        </p:nvSpPr>
        <p:spPr>
          <a:xfrm>
            <a:off x="457200" y="2562740"/>
            <a:ext cx="8229600" cy="1523485"/>
          </a:xfrm>
        </p:spPr>
        <p:txBody>
          <a:bodyPr/>
          <a:lstStyle/>
          <a:p>
            <a:pPr lvl="2"/>
            <a:r>
              <a:rPr lang="en-US" dirty="0">
                <a:solidFill>
                  <a:schemeClr val="tx1"/>
                </a:solidFill>
              </a:rPr>
              <a:t>terminal oxidase; reduces O</a:t>
            </a:r>
            <a:r>
              <a:rPr lang="en-US" baseline="-25000" dirty="0">
                <a:solidFill>
                  <a:schemeClr val="tx1"/>
                </a:solidFill>
              </a:rPr>
              <a:t>2</a:t>
            </a:r>
            <a:r>
              <a:rPr lang="en-US" dirty="0">
                <a:solidFill>
                  <a:schemeClr val="tx1"/>
                </a:solidFill>
              </a:rPr>
              <a:t> to H</a:t>
            </a:r>
            <a:r>
              <a:rPr lang="en-US" baseline="-25000" dirty="0">
                <a:solidFill>
                  <a:schemeClr val="tx1"/>
                </a:solidFill>
              </a:rPr>
              <a:t>2</a:t>
            </a:r>
            <a:r>
              <a:rPr lang="en-US" dirty="0">
                <a:solidFill>
                  <a:schemeClr val="tx1"/>
                </a:solidFill>
              </a:rPr>
              <a:t>O</a:t>
            </a:r>
          </a:p>
          <a:p>
            <a:pPr lvl="2"/>
            <a:r>
              <a:rPr lang="en-US" dirty="0">
                <a:solidFill>
                  <a:schemeClr val="tx1"/>
                </a:solidFill>
              </a:rPr>
              <a:t>Needs 4 e</a:t>
            </a:r>
            <a:r>
              <a:rPr lang="en-US" baseline="30000" dirty="0">
                <a:solidFill>
                  <a:schemeClr val="tx1"/>
                </a:solidFill>
              </a:rPr>
              <a:t>−</a:t>
            </a:r>
            <a:r>
              <a:rPr lang="en-US" dirty="0">
                <a:solidFill>
                  <a:schemeClr val="tx1"/>
                </a:solidFill>
              </a:rPr>
              <a:t> and 4 H</a:t>
            </a:r>
            <a:r>
              <a:rPr lang="en-US" baseline="30000" dirty="0">
                <a:solidFill>
                  <a:schemeClr val="tx1"/>
                </a:solidFill>
              </a:rPr>
              <a:t>+</a:t>
            </a:r>
            <a:r>
              <a:rPr lang="en-US" dirty="0">
                <a:solidFill>
                  <a:schemeClr val="tx1"/>
                </a:solidFill>
              </a:rPr>
              <a:t> from cytoplasm</a:t>
            </a:r>
          </a:p>
          <a:p>
            <a:pPr lvl="2"/>
            <a:r>
              <a:rPr lang="en-US" dirty="0">
                <a:solidFill>
                  <a:schemeClr val="tx1"/>
                </a:solidFill>
              </a:rPr>
              <a:t>pumps 1 H</a:t>
            </a:r>
            <a:r>
              <a:rPr lang="en-US" baseline="30000" dirty="0">
                <a:solidFill>
                  <a:schemeClr val="tx1"/>
                </a:solidFill>
              </a:rPr>
              <a:t>+ </a:t>
            </a:r>
            <a:r>
              <a:rPr lang="en-US" dirty="0">
                <a:solidFill>
                  <a:schemeClr val="tx1"/>
                </a:solidFill>
              </a:rPr>
              <a:t>per electron</a:t>
            </a:r>
          </a:p>
        </p:txBody>
      </p:sp>
    </p:spTree>
    <p:extLst>
      <p:ext uri="{BB962C8B-B14F-4D97-AF65-F5344CB8AC3E}">
        <p14:creationId xmlns:p14="http://schemas.microsoft.com/office/powerpoint/2010/main" val="6007889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153400" cy="1097279"/>
          </a:xfrm>
        </p:spPr>
        <p:txBody>
          <a:bodyPr/>
          <a:lstStyle/>
          <a:p>
            <a:r>
              <a:rPr lang="en-US" sz="3200" dirty="0">
                <a:solidFill>
                  <a:schemeClr val="tx2"/>
                </a:solidFill>
              </a:rPr>
              <a:t>3.9 Principles of Respiration: Generating a Proton Motive Force </a:t>
            </a:r>
            <a:r>
              <a:rPr lang="en-US" sz="2000" b="0" dirty="0">
                <a:solidFill>
                  <a:schemeClr val="tx2"/>
                </a:solidFill>
              </a:rPr>
              <a:t>(7 of 11)</a:t>
            </a:r>
            <a:endParaRPr lang="en-IN" sz="3400" b="0" dirty="0">
              <a:solidFill>
                <a:schemeClr val="tx2"/>
              </a:solidFill>
            </a:endParaRPr>
          </a:p>
        </p:txBody>
      </p:sp>
      <p:sp>
        <p:nvSpPr>
          <p:cNvPr id="38" name="Content Placeholder 37"/>
          <p:cNvSpPr>
            <a:spLocks noGrp="1"/>
          </p:cNvSpPr>
          <p:nvPr>
            <p:ph sz="quarter" idx="15"/>
          </p:nvPr>
        </p:nvSpPr>
        <p:spPr>
          <a:xfrm>
            <a:off x="457200" y="1544224"/>
            <a:ext cx="1914525" cy="433357"/>
          </a:xfrm>
        </p:spPr>
        <p:txBody>
          <a:bodyPr/>
          <a:lstStyle/>
          <a:p>
            <a:pPr lvl="0"/>
            <a:r>
              <a:rPr lang="en-US" dirty="0">
                <a:solidFill>
                  <a:schemeClr val="tx1"/>
                </a:solidFill>
              </a:rPr>
              <a:t>Complexes</a:t>
            </a:r>
          </a:p>
        </p:txBody>
      </p:sp>
      <p:graphicFrame>
        <p:nvGraphicFramePr>
          <p:cNvPr id="11" name="Object 10" descr="Three and Four:"/>
          <p:cNvGraphicFramePr>
            <a:graphicFrameLocks noChangeAspect="1"/>
          </p:cNvGraphicFramePr>
          <p:nvPr>
            <p:extLst>
              <p:ext uri="{D42A27DB-BD31-4B8C-83A1-F6EECF244321}">
                <p14:modId xmlns:p14="http://schemas.microsoft.com/office/powerpoint/2010/main" val="911730800"/>
              </p:ext>
            </p:extLst>
          </p:nvPr>
        </p:nvGraphicFramePr>
        <p:xfrm>
          <a:off x="2420144" y="1596581"/>
          <a:ext cx="1246187" cy="346075"/>
        </p:xfrm>
        <a:graphic>
          <a:graphicData uri="http://schemas.openxmlformats.org/presentationml/2006/ole">
            <mc:AlternateContent xmlns:mc="http://schemas.openxmlformats.org/markup-compatibility/2006">
              <mc:Choice xmlns:v="urn:schemas-microsoft-com:vml" Requires="v">
                <p:oleObj name="Equation" r:id="rId2" imgW="1282680" imgH="355320" progId="">
                  <p:embed/>
                </p:oleObj>
              </mc:Choice>
              <mc:Fallback>
                <p:oleObj name="Equation" r:id="rId2" imgW="1282680" imgH="355320" progId="">
                  <p:embed/>
                  <p:pic>
                    <p:nvPicPr>
                      <p:cNvPr id="0" name="Picture 344" descr="Three and Fo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144" y="1596581"/>
                        <a:ext cx="1246187" cy="34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Content Placeholder 11"/>
          <p:cNvSpPr>
            <a:spLocks noGrp="1"/>
          </p:cNvSpPr>
          <p:nvPr>
            <p:ph sz="quarter" idx="13"/>
          </p:nvPr>
        </p:nvSpPr>
        <p:spPr>
          <a:xfrm>
            <a:off x="3771900" y="1546803"/>
            <a:ext cx="5229225" cy="407853"/>
          </a:xfrm>
        </p:spPr>
        <p:txBody>
          <a:bodyPr/>
          <a:lstStyle/>
          <a:p>
            <a:pPr marL="432" indent="0">
              <a:buNone/>
            </a:pPr>
            <a:r>
              <a:rPr lang="en-US" i="1" dirty="0">
                <a:solidFill>
                  <a:schemeClr val="tx1"/>
                </a:solidFill>
              </a:rPr>
              <a:t>b</a:t>
            </a:r>
            <a:r>
              <a:rPr lang="en-US" sz="100" i="1" dirty="0">
                <a:solidFill>
                  <a:schemeClr val="tx1"/>
                </a:solidFill>
              </a:rPr>
              <a:t> </a:t>
            </a:r>
            <a:r>
              <a:rPr lang="en-US" i="1" dirty="0">
                <a:solidFill>
                  <a:schemeClr val="tx1"/>
                </a:solidFill>
              </a:rPr>
              <a:t>c</a:t>
            </a:r>
            <a:r>
              <a:rPr lang="en-US" dirty="0">
                <a:solidFill>
                  <a:schemeClr val="tx1"/>
                </a:solidFill>
              </a:rPr>
              <a:t>1 and </a:t>
            </a:r>
            <a:r>
              <a:rPr lang="en-US" i="1" dirty="0">
                <a:solidFill>
                  <a:schemeClr val="tx1"/>
                </a:solidFill>
              </a:rPr>
              <a:t>c</a:t>
            </a:r>
            <a:r>
              <a:rPr lang="en-US" dirty="0">
                <a:solidFill>
                  <a:schemeClr val="tx1"/>
                </a:solidFill>
              </a:rPr>
              <a:t>- and </a:t>
            </a:r>
            <a:r>
              <a:rPr lang="en-US" i="1" dirty="0">
                <a:solidFill>
                  <a:schemeClr val="tx1"/>
                </a:solidFill>
              </a:rPr>
              <a:t>a</a:t>
            </a:r>
            <a:r>
              <a:rPr lang="en-US" dirty="0">
                <a:solidFill>
                  <a:schemeClr val="tx1"/>
                </a:solidFill>
              </a:rPr>
              <a:t>-Type </a:t>
            </a:r>
            <a:r>
              <a:rPr lang="en-US" b="1" dirty="0">
                <a:solidFill>
                  <a:schemeClr val="tx1"/>
                </a:solidFill>
              </a:rPr>
              <a:t>Cytochromes</a:t>
            </a:r>
            <a:endParaRPr lang="en-IN" b="1" dirty="0">
              <a:solidFill>
                <a:schemeClr val="tx1"/>
              </a:solidFill>
            </a:endParaRPr>
          </a:p>
        </p:txBody>
      </p:sp>
      <p:sp>
        <p:nvSpPr>
          <p:cNvPr id="6" name="Content Placeholder 5"/>
          <p:cNvSpPr>
            <a:spLocks noGrp="1"/>
          </p:cNvSpPr>
          <p:nvPr>
            <p:ph sz="quarter" idx="16"/>
          </p:nvPr>
        </p:nvSpPr>
        <p:spPr>
          <a:xfrm>
            <a:off x="457200" y="2064331"/>
            <a:ext cx="8232775" cy="778536"/>
          </a:xfrm>
        </p:spPr>
        <p:txBody>
          <a:bodyPr/>
          <a:lstStyle/>
          <a:p>
            <a:pPr lvl="1"/>
            <a:r>
              <a:rPr lang="en-US" dirty="0">
                <a:solidFill>
                  <a:schemeClr val="tx1"/>
                </a:solidFill>
              </a:rPr>
              <a:t>For every 2 e</a:t>
            </a:r>
            <a:r>
              <a:rPr lang="en-US" baseline="30000" dirty="0">
                <a:solidFill>
                  <a:schemeClr val="tx1"/>
                </a:solidFill>
              </a:rPr>
              <a:t>−</a:t>
            </a:r>
            <a:r>
              <a:rPr lang="en-US" dirty="0">
                <a:solidFill>
                  <a:schemeClr val="tx1"/>
                </a:solidFill>
              </a:rPr>
              <a:t> from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 to O</a:t>
            </a:r>
            <a:r>
              <a:rPr lang="en-US" baseline="-25000" dirty="0">
                <a:solidFill>
                  <a:schemeClr val="tx1"/>
                </a:solidFill>
              </a:rPr>
              <a:t>2</a:t>
            </a:r>
            <a:r>
              <a:rPr lang="en-US" dirty="0">
                <a:solidFill>
                  <a:schemeClr val="tx1"/>
                </a:solidFill>
              </a:rPr>
              <a:t>, 10 H</a:t>
            </a:r>
            <a:r>
              <a:rPr lang="en-US" baseline="30000" dirty="0">
                <a:solidFill>
                  <a:schemeClr val="tx1"/>
                </a:solidFill>
              </a:rPr>
              <a:t>+</a:t>
            </a:r>
            <a:r>
              <a:rPr lang="en-US" dirty="0">
                <a:solidFill>
                  <a:schemeClr val="tx1"/>
                </a:solidFill>
              </a:rPr>
              <a:t> transferred outside membrane (4 at Complex 1, 4 at Complex</a:t>
            </a:r>
            <a:endParaRPr lang="en-IN" b="1" dirty="0"/>
          </a:p>
        </p:txBody>
      </p:sp>
      <p:graphicFrame>
        <p:nvGraphicFramePr>
          <p:cNvPr id="44" name="Object 43" descr="Three,"/>
          <p:cNvGraphicFramePr>
            <a:graphicFrameLocks noChangeAspect="1"/>
          </p:cNvGraphicFramePr>
          <p:nvPr>
            <p:extLst>
              <p:ext uri="{D42A27DB-BD31-4B8C-83A1-F6EECF244321}">
                <p14:modId xmlns:p14="http://schemas.microsoft.com/office/powerpoint/2010/main" val="2230634371"/>
              </p:ext>
            </p:extLst>
          </p:nvPr>
        </p:nvGraphicFramePr>
        <p:xfrm>
          <a:off x="1214438" y="2914650"/>
          <a:ext cx="365125" cy="347663"/>
        </p:xfrm>
        <a:graphic>
          <a:graphicData uri="http://schemas.openxmlformats.org/presentationml/2006/ole">
            <mc:AlternateContent xmlns:mc="http://schemas.openxmlformats.org/markup-compatibility/2006">
              <mc:Choice xmlns:v="urn:schemas-microsoft-com:vml" Requires="v">
                <p:oleObj name="Equation" r:id="rId4" imgW="342720" imgH="330120" progId="">
                  <p:embed/>
                </p:oleObj>
              </mc:Choice>
              <mc:Fallback>
                <p:oleObj name="Equation" r:id="rId4" imgW="342720" imgH="330120" progId="">
                  <p:embed/>
                  <p:pic>
                    <p:nvPicPr>
                      <p:cNvPr id="0" name="Picture 345" descr="Thr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438" y="2914650"/>
                        <a:ext cx="365125" cy="347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Content Placeholder 6"/>
          <p:cNvSpPr>
            <a:spLocks noGrp="1"/>
          </p:cNvSpPr>
          <p:nvPr>
            <p:ph sz="quarter" idx="17"/>
          </p:nvPr>
        </p:nvSpPr>
        <p:spPr>
          <a:xfrm>
            <a:off x="1695450" y="2888022"/>
            <a:ext cx="1914525" cy="449651"/>
          </a:xfrm>
        </p:spPr>
        <p:txBody>
          <a:bodyPr/>
          <a:lstStyle/>
          <a:p>
            <a:pPr marL="0" lvl="1" indent="0">
              <a:buNone/>
            </a:pPr>
            <a:r>
              <a:rPr lang="en-US" dirty="0">
                <a:solidFill>
                  <a:schemeClr val="tx1"/>
                </a:solidFill>
              </a:rPr>
              <a:t>2 at Complex</a:t>
            </a:r>
          </a:p>
        </p:txBody>
      </p:sp>
      <p:graphicFrame>
        <p:nvGraphicFramePr>
          <p:cNvPr id="13" name="Object 12" descr="Four),"/>
          <p:cNvGraphicFramePr>
            <a:graphicFrameLocks noChangeAspect="1"/>
          </p:cNvGraphicFramePr>
          <p:nvPr>
            <p:extLst>
              <p:ext uri="{D42A27DB-BD31-4B8C-83A1-F6EECF244321}">
                <p14:modId xmlns:p14="http://schemas.microsoft.com/office/powerpoint/2010/main" val="2393789866"/>
              </p:ext>
            </p:extLst>
          </p:nvPr>
        </p:nvGraphicFramePr>
        <p:xfrm>
          <a:off x="3672249" y="2950008"/>
          <a:ext cx="451715" cy="326159"/>
        </p:xfrm>
        <a:graphic>
          <a:graphicData uri="http://schemas.openxmlformats.org/presentationml/2006/ole">
            <mc:AlternateContent xmlns:mc="http://schemas.openxmlformats.org/markup-compatibility/2006">
              <mc:Choice xmlns:v="urn:schemas-microsoft-com:vml" Requires="v">
                <p:oleObj name="Equation" r:id="rId6" imgW="469800" imgH="342720" progId="">
                  <p:embed/>
                </p:oleObj>
              </mc:Choice>
              <mc:Fallback>
                <p:oleObj name="Equation" r:id="rId6" imgW="469800" imgH="342720" progId="">
                  <p:embed/>
                  <p:pic>
                    <p:nvPicPr>
                      <p:cNvPr id="0" name="Picture 346" descr="Fou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2249" y="2950008"/>
                        <a:ext cx="451715" cy="3261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Content Placeholder 8"/>
          <p:cNvSpPr>
            <a:spLocks noGrp="1"/>
          </p:cNvSpPr>
          <p:nvPr>
            <p:ph sz="quarter" idx="14"/>
          </p:nvPr>
        </p:nvSpPr>
        <p:spPr>
          <a:xfrm>
            <a:off x="4289425" y="2906006"/>
            <a:ext cx="4473575" cy="412568"/>
          </a:xfrm>
        </p:spPr>
        <p:txBody>
          <a:bodyPr/>
          <a:lstStyle/>
          <a:p>
            <a:pPr marL="0" lvl="1" indent="0">
              <a:buNone/>
            </a:pPr>
            <a:r>
              <a:rPr lang="en-US" dirty="0">
                <a:solidFill>
                  <a:schemeClr val="tx1"/>
                </a:solidFill>
              </a:rPr>
              <a:t>2 consumed in cytoplasm (H</a:t>
            </a:r>
            <a:r>
              <a:rPr lang="en-US" baseline="-25000" dirty="0">
                <a:solidFill>
                  <a:schemeClr val="tx1"/>
                </a:solidFill>
              </a:rPr>
              <a:t>2</a:t>
            </a:r>
            <a:r>
              <a:rPr lang="en-US" dirty="0">
                <a:solidFill>
                  <a:schemeClr val="tx1"/>
                </a:solidFill>
              </a:rPr>
              <a:t>O)</a:t>
            </a:r>
          </a:p>
        </p:txBody>
      </p:sp>
      <p:sp>
        <p:nvSpPr>
          <p:cNvPr id="39" name="Content Placeholder 38"/>
          <p:cNvSpPr>
            <a:spLocks noGrp="1"/>
          </p:cNvSpPr>
          <p:nvPr>
            <p:ph sz="quarter" idx="18"/>
          </p:nvPr>
        </p:nvSpPr>
        <p:spPr>
          <a:xfrm>
            <a:off x="457200" y="3484632"/>
            <a:ext cx="8232775" cy="422648"/>
          </a:xfrm>
        </p:spPr>
        <p:txBody>
          <a:bodyPr/>
          <a:lstStyle/>
          <a:p>
            <a:pPr lvl="1" indent="-284400"/>
            <a:r>
              <a:rPr lang="en-US" dirty="0">
                <a:solidFill>
                  <a:schemeClr val="tx1"/>
                </a:solidFill>
              </a:rPr>
              <a:t>For every 2 e</a:t>
            </a:r>
            <a:r>
              <a:rPr lang="en-US" baseline="30000" dirty="0">
                <a:solidFill>
                  <a:schemeClr val="tx1"/>
                </a:solidFill>
              </a:rPr>
              <a:t>−</a:t>
            </a:r>
            <a:r>
              <a:rPr lang="en-US" dirty="0">
                <a:solidFill>
                  <a:schemeClr val="tx1"/>
                </a:solidFill>
              </a:rPr>
              <a:t> from F</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H</a:t>
            </a:r>
            <a:r>
              <a:rPr lang="en-US" baseline="-25000" dirty="0">
                <a:solidFill>
                  <a:schemeClr val="tx1"/>
                </a:solidFill>
              </a:rPr>
              <a:t>2</a:t>
            </a:r>
            <a:r>
              <a:rPr lang="en-US" dirty="0">
                <a:solidFill>
                  <a:schemeClr val="tx1"/>
                </a:solidFill>
              </a:rPr>
              <a:t> to O</a:t>
            </a:r>
            <a:r>
              <a:rPr lang="en-US" baseline="-25000" dirty="0">
                <a:solidFill>
                  <a:schemeClr val="tx1"/>
                </a:solidFill>
              </a:rPr>
              <a:t>2</a:t>
            </a:r>
            <a:r>
              <a:rPr lang="en-US" dirty="0">
                <a:solidFill>
                  <a:schemeClr val="tx1"/>
                </a:solidFill>
              </a:rPr>
              <a:t>, 6 H</a:t>
            </a:r>
            <a:r>
              <a:rPr lang="en-US" baseline="30000" dirty="0">
                <a:solidFill>
                  <a:schemeClr val="tx1"/>
                </a:solidFill>
              </a:rPr>
              <a:t>+</a:t>
            </a:r>
            <a:r>
              <a:rPr lang="en-US" dirty="0">
                <a:solidFill>
                  <a:schemeClr val="tx1"/>
                </a:solidFill>
              </a:rPr>
              <a:t> transferred</a:t>
            </a:r>
          </a:p>
        </p:txBody>
      </p:sp>
      <p:sp>
        <p:nvSpPr>
          <p:cNvPr id="40" name="Content Placeholder 39"/>
          <p:cNvSpPr>
            <a:spLocks noGrp="1"/>
          </p:cNvSpPr>
          <p:nvPr>
            <p:ph sz="quarter" idx="19"/>
          </p:nvPr>
        </p:nvSpPr>
        <p:spPr>
          <a:xfrm>
            <a:off x="1176338" y="3968050"/>
            <a:ext cx="4657725" cy="420955"/>
          </a:xfrm>
        </p:spPr>
        <p:txBody>
          <a:bodyPr/>
          <a:lstStyle/>
          <a:p>
            <a:pPr marL="0" lvl="1" indent="0">
              <a:buNone/>
            </a:pPr>
            <a:r>
              <a:rPr lang="en-US" dirty="0">
                <a:solidFill>
                  <a:schemeClr val="tx1"/>
                </a:solidFill>
              </a:rPr>
              <a:t>outside membrane (4 at Complex</a:t>
            </a:r>
            <a:endParaRPr lang="en-IN" dirty="0"/>
          </a:p>
        </p:txBody>
      </p:sp>
      <p:graphicFrame>
        <p:nvGraphicFramePr>
          <p:cNvPr id="45" name="Object 44" descr="3, 2 at complex 4,"/>
          <p:cNvGraphicFramePr>
            <a:graphicFrameLocks noChangeAspect="1"/>
          </p:cNvGraphicFramePr>
          <p:nvPr>
            <p:extLst>
              <p:ext uri="{D42A27DB-BD31-4B8C-83A1-F6EECF244321}">
                <p14:modId xmlns:p14="http://schemas.microsoft.com/office/powerpoint/2010/main" val="1626127003"/>
              </p:ext>
            </p:extLst>
          </p:nvPr>
        </p:nvGraphicFramePr>
        <p:xfrm>
          <a:off x="5929313" y="4024539"/>
          <a:ext cx="2681287" cy="327025"/>
        </p:xfrm>
        <a:graphic>
          <a:graphicData uri="http://schemas.openxmlformats.org/presentationml/2006/ole">
            <mc:AlternateContent xmlns:mc="http://schemas.openxmlformats.org/markup-compatibility/2006">
              <mc:Choice xmlns:v="urn:schemas-microsoft-com:vml" Requires="v">
                <p:oleObj name="Equation" r:id="rId8" imgW="2793960" imgH="342720" progId="">
                  <p:embed/>
                </p:oleObj>
              </mc:Choice>
              <mc:Fallback>
                <p:oleObj name="Equation" r:id="rId8" imgW="2793960" imgH="342720" progId="">
                  <p:embed/>
                  <p:pic>
                    <p:nvPicPr>
                      <p:cNvPr id="0" name="Picture 347" descr="Three, 2 at Complex Fou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29313" y="4024539"/>
                        <a:ext cx="2681287" cy="327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Content Placeholder 40"/>
          <p:cNvSpPr>
            <a:spLocks noGrp="1"/>
          </p:cNvSpPr>
          <p:nvPr>
            <p:ph sz="quarter" idx="20"/>
          </p:nvPr>
        </p:nvSpPr>
        <p:spPr>
          <a:xfrm>
            <a:off x="1214438" y="4437694"/>
            <a:ext cx="4533900" cy="444500"/>
          </a:xfrm>
        </p:spPr>
        <p:txBody>
          <a:bodyPr/>
          <a:lstStyle/>
          <a:p>
            <a:pPr marL="0" lvl="1" indent="0">
              <a:buNone/>
            </a:pPr>
            <a:r>
              <a:rPr lang="en-US" dirty="0">
                <a:solidFill>
                  <a:schemeClr val="tx1"/>
                </a:solidFill>
              </a:rPr>
              <a:t>2 consumed in cytoplasm (H</a:t>
            </a:r>
            <a:r>
              <a:rPr lang="en-US" baseline="-25000" dirty="0">
                <a:solidFill>
                  <a:schemeClr val="tx1"/>
                </a:solidFill>
              </a:rPr>
              <a:t>2</a:t>
            </a:r>
            <a:r>
              <a:rPr lang="en-US" dirty="0">
                <a:solidFill>
                  <a:schemeClr val="tx1"/>
                </a:solidFill>
              </a:rPr>
              <a:t>O)</a:t>
            </a:r>
          </a:p>
        </p:txBody>
      </p:sp>
    </p:spTree>
    <p:extLst>
      <p:ext uri="{BB962C8B-B14F-4D97-AF65-F5344CB8AC3E}">
        <p14:creationId xmlns:p14="http://schemas.microsoft.com/office/powerpoint/2010/main" val="7316560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153400" cy="1097279"/>
          </a:xfrm>
        </p:spPr>
        <p:txBody>
          <a:bodyPr/>
          <a:lstStyle/>
          <a:p>
            <a:r>
              <a:rPr lang="en-US" sz="3200" dirty="0">
                <a:solidFill>
                  <a:schemeClr val="tx2"/>
                </a:solidFill>
              </a:rPr>
              <a:t>3.9 Principles of Respiration: Generating a Proton Motive Force </a:t>
            </a:r>
            <a:r>
              <a:rPr lang="en-US" sz="2000" b="0" dirty="0">
                <a:solidFill>
                  <a:schemeClr val="tx2"/>
                </a:solidFill>
              </a:rPr>
              <a:t>(8 of 11)</a:t>
            </a:r>
            <a:endParaRPr lang="en-IN" sz="3400" b="0" dirty="0">
              <a:solidFill>
                <a:schemeClr val="tx2"/>
              </a:solidFill>
            </a:endParaRPr>
          </a:p>
        </p:txBody>
      </p:sp>
      <p:sp>
        <p:nvSpPr>
          <p:cNvPr id="3" name="Content Placeholder 2"/>
          <p:cNvSpPr>
            <a:spLocks noGrp="1"/>
          </p:cNvSpPr>
          <p:nvPr>
            <p:ph sz="quarter" idx="13"/>
          </p:nvPr>
        </p:nvSpPr>
        <p:spPr>
          <a:xfrm>
            <a:off x="457199" y="1556326"/>
            <a:ext cx="7905751" cy="4434275"/>
          </a:xfrm>
        </p:spPr>
        <p:txBody>
          <a:bodyPr/>
          <a:lstStyle/>
          <a:p>
            <a:pPr lvl="0"/>
            <a:r>
              <a:rPr lang="en-US" dirty="0">
                <a:solidFill>
                  <a:schemeClr val="tx1"/>
                </a:solidFill>
              </a:rPr>
              <a:t>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Synthase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Pase)</a:t>
            </a:r>
          </a:p>
          <a:p>
            <a:pPr lvl="1"/>
            <a:r>
              <a:rPr lang="en-US" dirty="0">
                <a:solidFill>
                  <a:schemeClr val="tx1"/>
                </a:solidFill>
              </a:rPr>
              <a:t>Uses energy from proton motive force (p</a:t>
            </a:r>
            <a:r>
              <a:rPr lang="en-US" sz="100" dirty="0">
                <a:solidFill>
                  <a:schemeClr val="tx1"/>
                </a:solidFill>
              </a:rPr>
              <a:t> </a:t>
            </a:r>
            <a:r>
              <a:rPr lang="en-US" dirty="0">
                <a:solidFill>
                  <a:schemeClr val="tx1"/>
                </a:solidFill>
              </a:rPr>
              <a:t>m</a:t>
            </a:r>
            <a:r>
              <a:rPr lang="en-US" sz="100" dirty="0">
                <a:solidFill>
                  <a:schemeClr val="tx1"/>
                </a:solidFill>
              </a:rPr>
              <a:t> </a:t>
            </a:r>
            <a:r>
              <a:rPr lang="en-US" dirty="0">
                <a:solidFill>
                  <a:schemeClr val="tx1"/>
                </a:solidFill>
              </a:rPr>
              <a:t>f) to form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(Figure 3.20)</a:t>
            </a:r>
          </a:p>
          <a:p>
            <a:pPr lvl="2"/>
            <a:r>
              <a:rPr lang="en-US" dirty="0">
                <a:solidFill>
                  <a:schemeClr val="tx1"/>
                </a:solidFill>
              </a:rPr>
              <a:t>p</a:t>
            </a:r>
            <a:r>
              <a:rPr lang="en-US" sz="100" dirty="0">
                <a:solidFill>
                  <a:schemeClr val="tx1"/>
                </a:solidFill>
              </a:rPr>
              <a:t> </a:t>
            </a:r>
            <a:r>
              <a:rPr lang="en-US" dirty="0">
                <a:solidFill>
                  <a:schemeClr val="tx1"/>
                </a:solidFill>
              </a:rPr>
              <a:t>m</a:t>
            </a:r>
            <a:r>
              <a:rPr lang="en-US" sz="100" dirty="0">
                <a:solidFill>
                  <a:schemeClr val="tx1"/>
                </a:solidFill>
              </a:rPr>
              <a:t> </a:t>
            </a:r>
            <a:r>
              <a:rPr lang="en-US" dirty="0">
                <a:solidFill>
                  <a:schemeClr val="tx1"/>
                </a:solidFill>
              </a:rPr>
              <a:t>f generates torque; mechanical energy catalyzes A</a:t>
            </a:r>
            <a:r>
              <a:rPr lang="en-US" sz="100" dirty="0">
                <a:solidFill>
                  <a:schemeClr val="tx1"/>
                </a:solidFill>
              </a:rPr>
              <a:t> </a:t>
            </a:r>
            <a:r>
              <a:rPr lang="en-US" dirty="0">
                <a:solidFill>
                  <a:schemeClr val="tx1"/>
                </a:solidFill>
              </a:rPr>
              <a:t>D</a:t>
            </a:r>
            <a:r>
              <a:rPr lang="en-US" sz="100" dirty="0">
                <a:solidFill>
                  <a:schemeClr val="tx1"/>
                </a:solidFill>
              </a:rPr>
              <a:t> </a:t>
            </a:r>
            <a:r>
              <a:rPr lang="en-US" dirty="0">
                <a:solidFill>
                  <a:schemeClr val="tx1"/>
                </a:solidFill>
              </a:rPr>
              <a:t>P + P</a:t>
            </a:r>
            <a:r>
              <a:rPr lang="en-US" baseline="-25000" dirty="0">
                <a:solidFill>
                  <a:schemeClr val="tx1"/>
                </a:solidFill>
              </a:rPr>
              <a:t>i</a:t>
            </a:r>
            <a:r>
              <a:rPr lang="en-US" dirty="0">
                <a:solidFill>
                  <a:schemeClr val="tx1"/>
                </a:solidFill>
              </a:rPr>
              <a:t> to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a:t>
            </a:r>
          </a:p>
          <a:p>
            <a:pPr lvl="2"/>
            <a:r>
              <a:rPr lang="en-US" b="1" dirty="0">
                <a:solidFill>
                  <a:schemeClr val="tx1"/>
                </a:solidFill>
              </a:rPr>
              <a:t>oxidative phosphorylation</a:t>
            </a:r>
            <a:r>
              <a:rPr lang="en-US" dirty="0">
                <a:solidFill>
                  <a:schemeClr val="tx1"/>
                </a:solidFill>
              </a:rPr>
              <a:t> from respiratory electrons</a:t>
            </a:r>
          </a:p>
          <a:p>
            <a:pPr lvl="2"/>
            <a:r>
              <a:rPr lang="en-US" b="1" dirty="0">
                <a:solidFill>
                  <a:schemeClr val="tx1"/>
                </a:solidFill>
              </a:rPr>
              <a:t>photophosphorylation</a:t>
            </a:r>
            <a:r>
              <a:rPr lang="en-US" dirty="0">
                <a:solidFill>
                  <a:schemeClr val="tx1"/>
                </a:solidFill>
              </a:rPr>
              <a:t> from light energy</a:t>
            </a:r>
            <a:endParaRPr lang="en-US" i="1" dirty="0">
              <a:solidFill>
                <a:schemeClr val="tx1"/>
              </a:solidFill>
            </a:endParaRPr>
          </a:p>
        </p:txBody>
      </p:sp>
    </p:spTree>
    <p:extLst>
      <p:ext uri="{BB962C8B-B14F-4D97-AF65-F5344CB8AC3E}">
        <p14:creationId xmlns:p14="http://schemas.microsoft.com/office/powerpoint/2010/main" val="24905253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165" y="-82502"/>
            <a:ext cx="8372475" cy="1097279"/>
          </a:xfrm>
        </p:spPr>
        <p:txBody>
          <a:bodyPr/>
          <a:lstStyle/>
          <a:p>
            <a:r>
              <a:rPr lang="en-US" sz="2600" dirty="0">
                <a:solidFill>
                  <a:schemeClr val="tx2"/>
                </a:solidFill>
              </a:rPr>
              <a:t>Figure 3.20 Structure and Function of the Reversible A</a:t>
            </a:r>
            <a:r>
              <a:rPr lang="en-US" sz="100" dirty="0">
                <a:solidFill>
                  <a:schemeClr val="tx2"/>
                </a:solidFill>
              </a:rPr>
              <a:t> </a:t>
            </a:r>
            <a:r>
              <a:rPr lang="en-US" sz="2600" dirty="0">
                <a:solidFill>
                  <a:schemeClr val="tx2"/>
                </a:solidFill>
              </a:rPr>
              <a:t>T</a:t>
            </a:r>
            <a:r>
              <a:rPr lang="en-US" sz="100" dirty="0">
                <a:solidFill>
                  <a:schemeClr val="tx2"/>
                </a:solidFill>
              </a:rPr>
              <a:t> </a:t>
            </a:r>
            <a:r>
              <a:rPr lang="en-US" sz="2600" dirty="0">
                <a:solidFill>
                  <a:schemeClr val="tx2"/>
                </a:solidFill>
              </a:rPr>
              <a:t>P Synthase (A</a:t>
            </a:r>
            <a:r>
              <a:rPr lang="en-US" sz="100" dirty="0">
                <a:solidFill>
                  <a:schemeClr val="tx2"/>
                </a:solidFill>
              </a:rPr>
              <a:t> </a:t>
            </a:r>
            <a:r>
              <a:rPr lang="en-US" sz="2600" dirty="0">
                <a:solidFill>
                  <a:schemeClr val="tx2"/>
                </a:solidFill>
              </a:rPr>
              <a:t>T</a:t>
            </a:r>
            <a:r>
              <a:rPr lang="en-US" sz="100" dirty="0">
                <a:solidFill>
                  <a:schemeClr val="tx2"/>
                </a:solidFill>
              </a:rPr>
              <a:t> </a:t>
            </a:r>
            <a:r>
              <a:rPr lang="en-US" sz="2600" dirty="0">
                <a:solidFill>
                  <a:schemeClr val="tx2"/>
                </a:solidFill>
              </a:rPr>
              <a:t>Pase) in </a:t>
            </a:r>
            <a:r>
              <a:rPr lang="en-US" sz="2600" i="1" dirty="0">
                <a:solidFill>
                  <a:schemeClr val="tx2"/>
                </a:solidFill>
              </a:rPr>
              <a:t>Escherichia Coli</a:t>
            </a:r>
            <a:br>
              <a:rPr lang="en-US" sz="2600" i="1" dirty="0">
                <a:solidFill>
                  <a:schemeClr val="tx2"/>
                </a:solidFill>
              </a:rPr>
            </a:br>
            <a:r>
              <a:rPr lang="en-US" sz="2600" i="1" dirty="0">
                <a:solidFill>
                  <a:schemeClr val="tx2"/>
                </a:solidFill>
              </a:rPr>
              <a:t>op</a:t>
            </a:r>
            <a:endParaRPr lang="en-IN" sz="2600" i="1" dirty="0">
              <a:solidFill>
                <a:schemeClr val="tx2"/>
              </a:solidFill>
            </a:endParaRPr>
          </a:p>
        </p:txBody>
      </p:sp>
      <p:pic>
        <p:nvPicPr>
          <p:cNvPr id="13" name="Picture 12" descr="Part a. Structure and function of the reversible A T P synthase, A T P ase, in Escherichia coli. Part b. Structure of the reversible A T P synthase, A T P ase, in Escherichia coli.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2332"/>
          <a:stretch/>
        </p:blipFill>
        <p:spPr>
          <a:xfrm>
            <a:off x="1340800" y="1571103"/>
            <a:ext cx="6462401" cy="4410597"/>
          </a:xfrm>
          <a:prstGeom prst="rect">
            <a:avLst/>
          </a:prstGeom>
        </p:spPr>
      </p:pic>
    </p:spTree>
    <p:extLst>
      <p:ext uri="{BB962C8B-B14F-4D97-AF65-F5344CB8AC3E}">
        <p14:creationId xmlns:p14="http://schemas.microsoft.com/office/powerpoint/2010/main" val="24611099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096250" cy="1097279"/>
          </a:xfrm>
        </p:spPr>
        <p:txBody>
          <a:bodyPr/>
          <a:lstStyle/>
          <a:p>
            <a:r>
              <a:rPr lang="en-US" sz="3200" dirty="0">
                <a:solidFill>
                  <a:schemeClr val="tx2"/>
                </a:solidFill>
              </a:rPr>
              <a:t>3.9 Principles of Respiration: Generating a Proton Motive Force </a:t>
            </a:r>
            <a:r>
              <a:rPr lang="en-US" sz="2000" b="0" dirty="0">
                <a:solidFill>
                  <a:schemeClr val="tx2"/>
                </a:solidFill>
              </a:rPr>
              <a:t>(9 of 11)</a:t>
            </a:r>
            <a:endParaRPr lang="en-IN" sz="3400" b="0" dirty="0">
              <a:solidFill>
                <a:schemeClr val="tx2"/>
              </a:solidFill>
            </a:endParaRPr>
          </a:p>
        </p:txBody>
      </p:sp>
      <p:sp>
        <p:nvSpPr>
          <p:cNvPr id="3" name="Content Placeholder 2"/>
          <p:cNvSpPr>
            <a:spLocks noGrp="1"/>
          </p:cNvSpPr>
          <p:nvPr>
            <p:ph sz="quarter" idx="13"/>
          </p:nvPr>
        </p:nvSpPr>
        <p:spPr>
          <a:xfrm>
            <a:off x="457200" y="1556326"/>
            <a:ext cx="8229600" cy="2958523"/>
          </a:xfrm>
        </p:spPr>
        <p:txBody>
          <a:bodyPr/>
          <a:lstStyle/>
          <a:p>
            <a:pPr lvl="0"/>
            <a:r>
              <a:rPr lang="en-US" dirty="0">
                <a:solidFill>
                  <a:schemeClr val="tx1"/>
                </a:solidFill>
              </a:rPr>
              <a:t>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Synthase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Pase)</a:t>
            </a:r>
          </a:p>
          <a:p>
            <a:pPr lvl="1"/>
            <a:r>
              <a:rPr lang="en-US" dirty="0">
                <a:solidFill>
                  <a:schemeClr val="tx1"/>
                </a:solidFill>
              </a:rPr>
              <a:t>Two components</a:t>
            </a:r>
          </a:p>
          <a:p>
            <a:pPr lvl="2"/>
            <a:r>
              <a:rPr lang="en-US" dirty="0">
                <a:solidFill>
                  <a:schemeClr val="tx1"/>
                </a:solidFill>
              </a:rPr>
              <a:t>F</a:t>
            </a:r>
            <a:r>
              <a:rPr lang="en-US" baseline="-25000" dirty="0">
                <a:solidFill>
                  <a:schemeClr val="tx1"/>
                </a:solidFill>
              </a:rPr>
              <a:t>1</a:t>
            </a:r>
            <a:r>
              <a:rPr lang="en-US" dirty="0">
                <a:solidFill>
                  <a:schemeClr val="tx1"/>
                </a:solidFill>
              </a:rPr>
              <a:t>: multiprotein complex extending into cytoplasm that catalyzes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synthesis</a:t>
            </a:r>
          </a:p>
          <a:p>
            <a:pPr lvl="2"/>
            <a:r>
              <a:rPr lang="en-US" dirty="0">
                <a:solidFill>
                  <a:schemeClr val="tx1"/>
                </a:solidFill>
              </a:rPr>
              <a:t>F</a:t>
            </a:r>
            <a:r>
              <a:rPr lang="en-US" baseline="-25000" dirty="0">
                <a:solidFill>
                  <a:schemeClr val="tx1"/>
                </a:solidFill>
              </a:rPr>
              <a:t>o</a:t>
            </a:r>
            <a:r>
              <a:rPr lang="en-US" dirty="0">
                <a:solidFill>
                  <a:schemeClr val="tx1"/>
                </a:solidFill>
              </a:rPr>
              <a:t>: membrane-integrated proton-translocating multiprotein complex</a:t>
            </a:r>
          </a:p>
          <a:p>
            <a:pPr lvl="2"/>
            <a:r>
              <a:rPr lang="en-US" dirty="0">
                <a:solidFill>
                  <a:schemeClr val="tx1"/>
                </a:solidFill>
              </a:rPr>
              <a:t>found in nearly all organisms, highly conserved</a:t>
            </a:r>
          </a:p>
        </p:txBody>
      </p:sp>
      <p:sp>
        <p:nvSpPr>
          <p:cNvPr id="4" name="Content Placeholder 3"/>
          <p:cNvSpPr>
            <a:spLocks noGrp="1"/>
          </p:cNvSpPr>
          <p:nvPr>
            <p:ph sz="quarter" idx="14"/>
          </p:nvPr>
        </p:nvSpPr>
        <p:spPr>
          <a:xfrm>
            <a:off x="457200" y="4550684"/>
            <a:ext cx="3771900" cy="444500"/>
          </a:xfrm>
        </p:spPr>
        <p:txBody>
          <a:bodyPr/>
          <a:lstStyle/>
          <a:p>
            <a:pPr lvl="2"/>
            <a:r>
              <a:rPr lang="en-US" dirty="0">
                <a:solidFill>
                  <a:schemeClr val="tx1"/>
                </a:solidFill>
              </a:rPr>
              <a:t>reversible reaction</a:t>
            </a:r>
          </a:p>
        </p:txBody>
      </p:sp>
      <p:graphicFrame>
        <p:nvGraphicFramePr>
          <p:cNvPr id="5" name="Object 4" descr="A T P yields A D P + P sub 1 in a reversible reaction"/>
          <p:cNvGraphicFramePr>
            <a:graphicFrameLocks noChangeAspect="1"/>
          </p:cNvGraphicFramePr>
          <p:nvPr>
            <p:extLst>
              <p:ext uri="{D42A27DB-BD31-4B8C-83A1-F6EECF244321}">
                <p14:modId xmlns:p14="http://schemas.microsoft.com/office/powerpoint/2010/main" val="4140196512"/>
              </p:ext>
            </p:extLst>
          </p:nvPr>
        </p:nvGraphicFramePr>
        <p:xfrm>
          <a:off x="4293351" y="4586969"/>
          <a:ext cx="2405149" cy="371931"/>
        </p:xfrm>
        <a:graphic>
          <a:graphicData uri="http://schemas.openxmlformats.org/presentationml/2006/ole">
            <mc:AlternateContent xmlns:mc="http://schemas.openxmlformats.org/markup-compatibility/2006">
              <mc:Choice xmlns:v="urn:schemas-microsoft-com:vml" Requires="v">
                <p:oleObj name="Equation" r:id="rId2" imgW="2463480" imgH="380880" progId="">
                  <p:embed/>
                </p:oleObj>
              </mc:Choice>
              <mc:Fallback>
                <p:oleObj name="Equation" r:id="rId2" imgW="2463480" imgH="380880" progId="">
                  <p:embed/>
                  <p:pic>
                    <p:nvPicPr>
                      <p:cNvPr id="0" name="Picture 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351" y="4586969"/>
                        <a:ext cx="2405149" cy="3719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44838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55688" cy="1097279"/>
          </a:xfrm>
        </p:spPr>
        <p:txBody>
          <a:bodyPr/>
          <a:lstStyle/>
          <a:p>
            <a:r>
              <a:rPr lang="en-US" sz="3200" dirty="0">
                <a:solidFill>
                  <a:schemeClr val="tx2"/>
                </a:solidFill>
              </a:rPr>
              <a:t>3.1 Defining the Requirements for Life </a:t>
            </a:r>
            <a:r>
              <a:rPr lang="en-US" sz="2000" b="0" dirty="0">
                <a:solidFill>
                  <a:schemeClr val="tx2"/>
                </a:solidFill>
              </a:rPr>
              <a:t>(4 of 9)</a:t>
            </a:r>
            <a:endParaRPr lang="en-IN" sz="2000" b="0" dirty="0">
              <a:solidFill>
                <a:schemeClr val="tx2"/>
              </a:solidFill>
            </a:endParaRPr>
          </a:p>
        </p:txBody>
      </p:sp>
      <p:sp>
        <p:nvSpPr>
          <p:cNvPr id="3" name="Content Placeholder 2"/>
          <p:cNvSpPr>
            <a:spLocks noGrp="1"/>
          </p:cNvSpPr>
          <p:nvPr>
            <p:ph sz="quarter" idx="13"/>
          </p:nvPr>
        </p:nvSpPr>
        <p:spPr>
          <a:xfrm>
            <a:off x="457199" y="1556326"/>
            <a:ext cx="8375301" cy="4434275"/>
          </a:xfrm>
        </p:spPr>
        <p:txBody>
          <a:bodyPr/>
          <a:lstStyle/>
          <a:p>
            <a:pPr lvl="0"/>
            <a:r>
              <a:rPr lang="en-US" dirty="0">
                <a:solidFill>
                  <a:schemeClr val="tx1"/>
                </a:solidFill>
              </a:rPr>
              <a:t>Free Energy</a:t>
            </a:r>
          </a:p>
          <a:p>
            <a:pPr lvl="1"/>
            <a:r>
              <a:rPr lang="en-US" b="1" dirty="0">
                <a:solidFill>
                  <a:schemeClr val="tx1"/>
                </a:solidFill>
              </a:rPr>
              <a:t>Catabolic pathways</a:t>
            </a:r>
            <a:r>
              <a:rPr lang="en-US" dirty="0">
                <a:solidFill>
                  <a:schemeClr val="tx1"/>
                </a:solidFill>
              </a:rPr>
              <a:t>: exergonic cellular processes that generate free energy</a:t>
            </a:r>
          </a:p>
          <a:p>
            <a:pPr lvl="2"/>
            <a:r>
              <a:rPr lang="en-US" dirty="0">
                <a:solidFill>
                  <a:schemeClr val="tx1"/>
                </a:solidFill>
              </a:rPr>
              <a:t>Free energy produced is conserved by synthesizing energy-rich molecules, </a:t>
            </a:r>
            <a:r>
              <a:rPr lang="en-US" b="1" dirty="0">
                <a:solidFill>
                  <a:schemeClr val="tx1"/>
                </a:solidFill>
              </a:rPr>
              <a:t>e.g.,</a:t>
            </a:r>
            <a:r>
              <a:rPr lang="en-US" dirty="0">
                <a:solidFill>
                  <a:schemeClr val="tx1"/>
                </a:solidFill>
              </a:rPr>
              <a:t> A</a:t>
            </a:r>
            <a:r>
              <a:rPr lang="en-US" sz="1100" dirty="0">
                <a:solidFill>
                  <a:schemeClr val="tx1"/>
                </a:solidFill>
              </a:rPr>
              <a:t> </a:t>
            </a:r>
            <a:r>
              <a:rPr lang="en-US" dirty="0">
                <a:solidFill>
                  <a:schemeClr val="tx1"/>
                </a:solidFill>
              </a:rPr>
              <a:t>T</a:t>
            </a:r>
            <a:r>
              <a:rPr lang="en-US" sz="1100" dirty="0">
                <a:solidFill>
                  <a:schemeClr val="tx1"/>
                </a:solidFill>
              </a:rPr>
              <a:t> </a:t>
            </a:r>
            <a:r>
              <a:rPr lang="en-US" dirty="0">
                <a:solidFill>
                  <a:schemeClr val="tx1"/>
                </a:solidFill>
              </a:rPr>
              <a:t>P</a:t>
            </a:r>
          </a:p>
          <a:p>
            <a:pPr lvl="2"/>
            <a:r>
              <a:rPr lang="en-US" dirty="0">
                <a:solidFill>
                  <a:schemeClr val="tx1"/>
                </a:solidFill>
              </a:rPr>
              <a:t>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formation requires</a:t>
            </a:r>
            <a:r>
              <a:rPr lang="el-GR" dirty="0">
                <a:solidFill>
                  <a:schemeClr val="tx1"/>
                </a:solidFill>
              </a:rPr>
              <a:t> Δ</a:t>
            </a:r>
            <a:r>
              <a:rPr lang="en-IN" sz="100" dirty="0">
                <a:solidFill>
                  <a:schemeClr val="tx1"/>
                </a:solidFill>
              </a:rPr>
              <a:t> </a:t>
            </a:r>
            <a:r>
              <a:rPr lang="en-US" i="1" dirty="0">
                <a:solidFill>
                  <a:schemeClr val="tx1"/>
                </a:solidFill>
              </a:rPr>
              <a:t>G</a:t>
            </a:r>
            <a:r>
              <a:rPr lang="en-US" baseline="30000" dirty="0">
                <a:solidFill>
                  <a:schemeClr val="tx1"/>
                </a:solidFill>
              </a:rPr>
              <a:t>0</a:t>
            </a:r>
            <a:r>
              <a:rPr lang="en-US" dirty="0">
                <a:solidFill>
                  <a:schemeClr val="tx1"/>
                </a:solidFill>
              </a:rPr>
              <a:t>′ = −31.8 k</a:t>
            </a:r>
            <a:r>
              <a:rPr lang="en-US" sz="100" dirty="0">
                <a:solidFill>
                  <a:schemeClr val="tx1"/>
                </a:solidFill>
              </a:rPr>
              <a:t>ilo </a:t>
            </a:r>
            <a:r>
              <a:rPr lang="en-US" dirty="0">
                <a:solidFill>
                  <a:schemeClr val="tx1"/>
                </a:solidFill>
              </a:rPr>
              <a:t>J</a:t>
            </a:r>
            <a:r>
              <a:rPr lang="en-US" sz="100" dirty="0">
                <a:solidFill>
                  <a:schemeClr val="tx1"/>
                </a:solidFill>
              </a:rPr>
              <a:t>oule</a:t>
            </a:r>
            <a:r>
              <a:rPr lang="en-US" dirty="0">
                <a:solidFill>
                  <a:schemeClr val="tx1"/>
                </a:solidFill>
              </a:rPr>
              <a:t>/mol</a:t>
            </a:r>
            <a:r>
              <a:rPr lang="en-US" sz="100" dirty="0">
                <a:solidFill>
                  <a:schemeClr val="tx1"/>
                </a:solidFill>
              </a:rPr>
              <a:t>e</a:t>
            </a:r>
          </a:p>
          <a:p>
            <a:pPr lvl="2"/>
            <a:r>
              <a:rPr lang="en-US" dirty="0">
                <a:solidFill>
                  <a:schemeClr val="tx1"/>
                </a:solidFill>
              </a:rPr>
              <a:t>Aerobic respiration of 1 mole glucose could produce 91 moles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under standard conditions, though 38 moles actually produced; some energy lost as heat</a:t>
            </a:r>
            <a:endParaRPr lang="en-US" i="1" dirty="0">
              <a:solidFill>
                <a:schemeClr val="tx1"/>
              </a:solidFill>
            </a:endParaRPr>
          </a:p>
        </p:txBody>
      </p:sp>
    </p:spTree>
    <p:extLst>
      <p:ext uri="{BB962C8B-B14F-4D97-AF65-F5344CB8AC3E}">
        <p14:creationId xmlns:p14="http://schemas.microsoft.com/office/powerpoint/2010/main" val="21891565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096250" cy="1097279"/>
          </a:xfrm>
        </p:spPr>
        <p:txBody>
          <a:bodyPr/>
          <a:lstStyle/>
          <a:p>
            <a:r>
              <a:rPr lang="en-US" sz="3200" dirty="0">
                <a:solidFill>
                  <a:schemeClr val="tx2"/>
                </a:solidFill>
              </a:rPr>
              <a:t>3.9 Principles of Respiration: Generating a Proton Motive Force </a:t>
            </a:r>
            <a:r>
              <a:rPr lang="en-US" sz="2000" b="0" dirty="0">
                <a:solidFill>
                  <a:schemeClr val="tx2"/>
                </a:solidFill>
              </a:rPr>
              <a:t>(10 of 11)</a:t>
            </a:r>
            <a:endParaRPr lang="en-IN" sz="3400" b="0" dirty="0">
              <a:solidFill>
                <a:schemeClr val="tx2"/>
              </a:solidFill>
            </a:endParaRPr>
          </a:p>
        </p:txBody>
      </p:sp>
      <p:sp>
        <p:nvSpPr>
          <p:cNvPr id="3" name="Content Placeholder 2"/>
          <p:cNvSpPr>
            <a:spLocks noGrp="1"/>
          </p:cNvSpPr>
          <p:nvPr>
            <p:ph sz="quarter" idx="13"/>
          </p:nvPr>
        </p:nvSpPr>
        <p:spPr>
          <a:xfrm>
            <a:off x="457199" y="1556326"/>
            <a:ext cx="8315325" cy="4272974"/>
          </a:xfrm>
        </p:spPr>
        <p:txBody>
          <a:bodyPr/>
          <a:lstStyle/>
          <a:p>
            <a:pPr lvl="0"/>
            <a:r>
              <a:rPr lang="en-US" dirty="0">
                <a:solidFill>
                  <a:schemeClr val="tx1"/>
                </a:solidFill>
              </a:rPr>
              <a:t>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synthase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Pase)</a:t>
            </a:r>
          </a:p>
          <a:p>
            <a:pPr lvl="1"/>
            <a:r>
              <a:rPr lang="en-US" dirty="0">
                <a:solidFill>
                  <a:schemeClr val="tx1"/>
                </a:solidFill>
              </a:rPr>
              <a:t>For every full rotation of F</a:t>
            </a:r>
            <a:r>
              <a:rPr lang="en-US" baseline="-25000" dirty="0">
                <a:solidFill>
                  <a:schemeClr val="tx1"/>
                </a:solidFill>
              </a:rPr>
              <a:t>0</a:t>
            </a:r>
            <a:r>
              <a:rPr lang="en-US" dirty="0">
                <a:solidFill>
                  <a:schemeClr val="tx1"/>
                </a:solidFill>
              </a:rPr>
              <a:t> </a:t>
            </a:r>
            <a:r>
              <a:rPr lang="en-US" i="1" dirty="0">
                <a:solidFill>
                  <a:schemeClr val="tx1"/>
                </a:solidFill>
              </a:rPr>
              <a:t>c</a:t>
            </a:r>
            <a:r>
              <a:rPr lang="en-US" dirty="0">
                <a:solidFill>
                  <a:schemeClr val="tx1"/>
                </a:solidFill>
              </a:rPr>
              <a:t> ring, 3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formed by F</a:t>
            </a:r>
            <a:r>
              <a:rPr lang="en-US" baseline="-25000" dirty="0">
                <a:solidFill>
                  <a:schemeClr val="tx1"/>
                </a:solidFill>
              </a:rPr>
              <a:t>1</a:t>
            </a:r>
            <a:endParaRPr lang="en-US" dirty="0">
              <a:solidFill>
                <a:schemeClr val="tx1"/>
              </a:solidFill>
            </a:endParaRPr>
          </a:p>
          <a:p>
            <a:pPr lvl="2"/>
            <a:r>
              <a:rPr lang="en-US" dirty="0">
                <a:solidFill>
                  <a:schemeClr val="tx1"/>
                </a:solidFill>
              </a:rPr>
              <a:t>In </a:t>
            </a:r>
            <a:r>
              <a:rPr lang="en-US" b="1" i="1" dirty="0">
                <a:solidFill>
                  <a:schemeClr val="tx1"/>
                </a:solidFill>
              </a:rPr>
              <a:t>E. coli</a:t>
            </a:r>
            <a:r>
              <a:rPr lang="en-US" dirty="0">
                <a:solidFill>
                  <a:schemeClr val="tx1"/>
                </a:solidFill>
              </a:rPr>
              <a:t>, approximately 3.3 H</a:t>
            </a:r>
            <a:r>
              <a:rPr lang="en-US" baseline="30000" dirty="0">
                <a:solidFill>
                  <a:schemeClr val="tx1"/>
                </a:solidFill>
              </a:rPr>
              <a:t>+</a:t>
            </a:r>
            <a:r>
              <a:rPr lang="en-US" dirty="0">
                <a:solidFill>
                  <a:schemeClr val="tx1"/>
                </a:solidFill>
              </a:rPr>
              <a:t> required per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a:t>
            </a:r>
          </a:p>
          <a:p>
            <a:pPr lvl="2"/>
            <a:r>
              <a:rPr lang="en-US" dirty="0">
                <a:solidFill>
                  <a:schemeClr val="tx1"/>
                </a:solidFill>
              </a:rPr>
              <a:t>Number of c subunits varies between organisms, so # of H</a:t>
            </a:r>
            <a:r>
              <a:rPr lang="en-US" baseline="30000" dirty="0">
                <a:solidFill>
                  <a:schemeClr val="tx1"/>
                </a:solidFill>
              </a:rPr>
              <a:t>+</a:t>
            </a:r>
            <a:r>
              <a:rPr lang="en-US" dirty="0">
                <a:solidFill>
                  <a:schemeClr val="tx1"/>
                </a:solidFill>
              </a:rPr>
              <a:t> needed also varies</a:t>
            </a:r>
          </a:p>
          <a:p>
            <a:pPr lvl="1"/>
            <a:r>
              <a:rPr lang="en-US" dirty="0">
                <a:solidFill>
                  <a:schemeClr val="tx1"/>
                </a:solidFill>
              </a:rPr>
              <a:t>Oxidative phosphorylation conserves much more energy because substrate is completely oxidized (Figure 3.21)</a:t>
            </a:r>
          </a:p>
          <a:p>
            <a:pPr lvl="2"/>
            <a:r>
              <a:rPr lang="en-US" b="1" dirty="0">
                <a:solidFill>
                  <a:schemeClr val="tx1"/>
                </a:solidFill>
              </a:rPr>
              <a:t>e.g.,</a:t>
            </a:r>
            <a:r>
              <a:rPr lang="en-US" dirty="0">
                <a:solidFill>
                  <a:schemeClr val="tx1"/>
                </a:solidFill>
              </a:rPr>
              <a:t> 38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in aerobic respiration, 2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in lactic acid fermentation</a:t>
            </a:r>
          </a:p>
        </p:txBody>
      </p:sp>
    </p:spTree>
    <p:extLst>
      <p:ext uri="{BB962C8B-B14F-4D97-AF65-F5344CB8AC3E}">
        <p14:creationId xmlns:p14="http://schemas.microsoft.com/office/powerpoint/2010/main" val="10219880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096250" cy="1097279"/>
          </a:xfrm>
        </p:spPr>
        <p:txBody>
          <a:bodyPr/>
          <a:lstStyle/>
          <a:p>
            <a:r>
              <a:rPr lang="en-US" sz="3200" dirty="0">
                <a:solidFill>
                  <a:schemeClr val="tx2"/>
                </a:solidFill>
              </a:rPr>
              <a:t>3.9 Principles of Respiration: Generating a Proton Motive Force </a:t>
            </a:r>
            <a:r>
              <a:rPr lang="en-US" sz="2000" b="0" dirty="0">
                <a:solidFill>
                  <a:schemeClr val="tx2"/>
                </a:solidFill>
              </a:rPr>
              <a:t>(11 of 11)</a:t>
            </a:r>
            <a:endParaRPr lang="en-IN" sz="3400" b="0" dirty="0">
              <a:solidFill>
                <a:schemeClr val="tx2"/>
              </a:solidFill>
            </a:endParaRPr>
          </a:p>
        </p:txBody>
      </p:sp>
      <p:sp>
        <p:nvSpPr>
          <p:cNvPr id="3" name="Content Placeholder 2"/>
          <p:cNvSpPr>
            <a:spLocks noGrp="1"/>
          </p:cNvSpPr>
          <p:nvPr>
            <p:ph sz="quarter" idx="13"/>
          </p:nvPr>
        </p:nvSpPr>
        <p:spPr>
          <a:xfrm>
            <a:off x="457199" y="1556326"/>
            <a:ext cx="8315325" cy="4272974"/>
          </a:xfrm>
        </p:spPr>
        <p:txBody>
          <a:bodyPr/>
          <a:lstStyle/>
          <a:p>
            <a:pPr lvl="0"/>
            <a:r>
              <a:rPr lang="en-US" dirty="0">
                <a:solidFill>
                  <a:schemeClr val="tx1"/>
                </a:solidFill>
              </a:rPr>
              <a:t>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synthase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Pase)</a:t>
            </a:r>
          </a:p>
          <a:p>
            <a:pPr lvl="1"/>
            <a:r>
              <a:rPr lang="en-US" dirty="0">
                <a:solidFill>
                  <a:schemeClr val="tx1"/>
                </a:solidFill>
              </a:rPr>
              <a:t>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Pases are reversible</a:t>
            </a:r>
          </a:p>
          <a:p>
            <a:pPr lvl="2"/>
            <a:r>
              <a:rPr lang="en-US" dirty="0">
                <a:solidFill>
                  <a:schemeClr val="tx1"/>
                </a:solidFill>
              </a:rPr>
              <a:t>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hydrolysis can reverse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Pase activity and transport protons out of cytoplasm, generating instead of dissipating p</a:t>
            </a:r>
            <a:r>
              <a:rPr lang="en-US" sz="100" dirty="0">
                <a:solidFill>
                  <a:schemeClr val="tx1"/>
                </a:solidFill>
              </a:rPr>
              <a:t> </a:t>
            </a:r>
            <a:r>
              <a:rPr lang="en-US" dirty="0">
                <a:solidFill>
                  <a:schemeClr val="tx1"/>
                </a:solidFill>
              </a:rPr>
              <a:t>m</a:t>
            </a:r>
            <a:r>
              <a:rPr lang="en-US" sz="100" dirty="0">
                <a:solidFill>
                  <a:schemeClr val="tx1"/>
                </a:solidFill>
              </a:rPr>
              <a:t> </a:t>
            </a:r>
            <a:r>
              <a:rPr lang="en-US" dirty="0">
                <a:solidFill>
                  <a:schemeClr val="tx1"/>
                </a:solidFill>
              </a:rPr>
              <a:t>f</a:t>
            </a:r>
          </a:p>
          <a:p>
            <a:pPr lvl="2"/>
            <a:r>
              <a:rPr lang="en-US" dirty="0">
                <a:solidFill>
                  <a:schemeClr val="tx1"/>
                </a:solidFill>
              </a:rPr>
              <a:t>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Pases in strict fermenters generate p</a:t>
            </a:r>
            <a:r>
              <a:rPr lang="en-US" sz="100" dirty="0">
                <a:solidFill>
                  <a:schemeClr val="tx1"/>
                </a:solidFill>
              </a:rPr>
              <a:t> </a:t>
            </a:r>
            <a:r>
              <a:rPr lang="en-US" dirty="0">
                <a:solidFill>
                  <a:schemeClr val="tx1"/>
                </a:solidFill>
              </a:rPr>
              <a:t>m</a:t>
            </a:r>
            <a:r>
              <a:rPr lang="en-US" sz="100" dirty="0">
                <a:solidFill>
                  <a:schemeClr val="tx1"/>
                </a:solidFill>
              </a:rPr>
              <a:t> </a:t>
            </a:r>
            <a:r>
              <a:rPr lang="en-US" dirty="0">
                <a:solidFill>
                  <a:schemeClr val="tx1"/>
                </a:solidFill>
              </a:rPr>
              <a:t>f for motility and transport by hydrolyzing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from substrate-level phosphorylation</a:t>
            </a:r>
          </a:p>
        </p:txBody>
      </p:sp>
    </p:spTree>
    <p:extLst>
      <p:ext uri="{BB962C8B-B14F-4D97-AF65-F5344CB8AC3E}">
        <p14:creationId xmlns:p14="http://schemas.microsoft.com/office/powerpoint/2010/main" val="34714433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Figure 3.21 Energetics in Fermentation and Aerobic Respiration</a:t>
            </a:r>
            <a:endParaRPr lang="en-IN" sz="3400" dirty="0">
              <a:solidFill>
                <a:schemeClr val="tx2"/>
              </a:solidFill>
            </a:endParaRPr>
          </a:p>
        </p:txBody>
      </p:sp>
      <p:pic>
        <p:nvPicPr>
          <p:cNvPr id="4" name="Picture 3" descr="A diagram of the energetics of lactic acid fermentation and aerobic respiration. For long description in Notes pane, press F6.&#10;"/>
          <p:cNvPicPr>
            <a:picLocks noChangeAspect="1"/>
          </p:cNvPicPr>
          <p:nvPr/>
        </p:nvPicPr>
        <p:blipFill rotWithShape="1">
          <a:blip r:embed="rId3">
            <a:extLst>
              <a:ext uri="{28A0092B-C50C-407E-A947-70E740481C1C}">
                <a14:useLocalDpi xmlns:a14="http://schemas.microsoft.com/office/drawing/2010/main" val="0"/>
              </a:ext>
            </a:extLst>
          </a:blip>
          <a:srcRect b="2273"/>
          <a:stretch/>
        </p:blipFill>
        <p:spPr>
          <a:xfrm>
            <a:off x="739285" y="1567955"/>
            <a:ext cx="7665430" cy="4661396"/>
          </a:xfrm>
          <a:prstGeom prst="rect">
            <a:avLst/>
          </a:prstGeom>
        </p:spPr>
      </p:pic>
    </p:spTree>
    <p:extLst>
      <p:ext uri="{BB962C8B-B14F-4D97-AF65-F5344CB8AC3E}">
        <p14:creationId xmlns:p14="http://schemas.microsoft.com/office/powerpoint/2010/main" val="17443447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solidFill>
                  <a:schemeClr val="bg1"/>
                </a:solidFill>
              </a:rPr>
              <a:t>Three.</a:t>
            </a:r>
            <a:r>
              <a:rPr lang="en-US" dirty="0">
                <a:solidFill>
                  <a:schemeClr val="bg1"/>
                </a:solidFill>
              </a:rPr>
              <a:t> </a:t>
            </a:r>
            <a:r>
              <a:rPr lang="en-US" sz="3400" dirty="0">
                <a:solidFill>
                  <a:schemeClr val="tx2"/>
                </a:solidFill>
              </a:rPr>
              <a:t>Catabolism: Electron Transport and Metabolic Diversity</a:t>
            </a:r>
            <a:endParaRPr lang="en-IN" sz="3400" dirty="0">
              <a:solidFill>
                <a:schemeClr val="tx2"/>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825045455"/>
              </p:ext>
            </p:extLst>
          </p:nvPr>
        </p:nvGraphicFramePr>
        <p:xfrm>
          <a:off x="382588" y="284163"/>
          <a:ext cx="615950" cy="496887"/>
        </p:xfrm>
        <a:graphic>
          <a:graphicData uri="http://schemas.openxmlformats.org/presentationml/2006/ole">
            <mc:AlternateContent xmlns:mc="http://schemas.openxmlformats.org/markup-compatibility/2006">
              <mc:Choice xmlns:v="urn:schemas-microsoft-com:vml" Requires="v">
                <p:oleObj name="Equation" r:id="rId2" imgW="203040" imgH="164880" progId="">
                  <p:embed/>
                </p:oleObj>
              </mc:Choice>
              <mc:Fallback>
                <p:oleObj name="Equation" r:id="rId2" imgW="203040" imgH="164880" progId="">
                  <p:embed/>
                  <p:pic>
                    <p:nvPicPr>
                      <p:cNvPr id="0" name="Picture 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88" y="284163"/>
                        <a:ext cx="615950" cy="496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Content Placeholder 2"/>
          <p:cNvSpPr>
            <a:spLocks noGrp="1"/>
          </p:cNvSpPr>
          <p:nvPr>
            <p:ph sz="quarter" idx="13"/>
          </p:nvPr>
        </p:nvSpPr>
        <p:spPr>
          <a:xfrm>
            <a:off x="457200" y="1556326"/>
            <a:ext cx="7981950" cy="4434275"/>
          </a:xfrm>
        </p:spPr>
        <p:txBody>
          <a:bodyPr/>
          <a:lstStyle/>
          <a:p>
            <a:pPr marL="432" lvl="0" indent="0">
              <a:buNone/>
            </a:pPr>
            <a:r>
              <a:rPr lang="en-US" b="1" dirty="0">
                <a:solidFill>
                  <a:schemeClr val="tx2"/>
                </a:solidFill>
              </a:rPr>
              <a:t>3.10</a:t>
            </a:r>
            <a:r>
              <a:rPr lang="en-US" dirty="0">
                <a:solidFill>
                  <a:schemeClr val="tx1"/>
                </a:solidFill>
              </a:rPr>
              <a:t> Anaerobic Respiration and Metabolic Modularity</a:t>
            </a:r>
          </a:p>
          <a:p>
            <a:pPr marL="432" lvl="0" indent="0">
              <a:buNone/>
            </a:pPr>
            <a:r>
              <a:rPr lang="en-US" b="1" dirty="0">
                <a:solidFill>
                  <a:schemeClr val="tx2"/>
                </a:solidFill>
              </a:rPr>
              <a:t>3.11</a:t>
            </a:r>
            <a:r>
              <a:rPr lang="en-US" dirty="0">
                <a:solidFill>
                  <a:schemeClr val="tx1"/>
                </a:solidFill>
              </a:rPr>
              <a:t> Chemolithotrophy and Phototrophy</a:t>
            </a:r>
          </a:p>
        </p:txBody>
      </p:sp>
    </p:spTree>
    <p:extLst>
      <p:ext uri="{BB962C8B-B14F-4D97-AF65-F5344CB8AC3E}">
        <p14:creationId xmlns:p14="http://schemas.microsoft.com/office/powerpoint/2010/main" val="20505267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3.10 Anaerobic Respiration and Metabolic Modularity </a:t>
            </a:r>
            <a:r>
              <a:rPr lang="en-US" sz="2000" b="0" dirty="0">
                <a:solidFill>
                  <a:schemeClr val="tx2"/>
                </a:solidFill>
              </a:rPr>
              <a:t>(1 of 7)</a:t>
            </a:r>
            <a:endParaRPr lang="en-IN" sz="3400" b="0" dirty="0">
              <a:solidFill>
                <a:schemeClr val="tx2"/>
              </a:solidFill>
            </a:endParaRPr>
          </a:p>
        </p:txBody>
      </p:sp>
      <p:sp>
        <p:nvSpPr>
          <p:cNvPr id="3" name="Content Placeholder 2"/>
          <p:cNvSpPr>
            <a:spLocks noGrp="1"/>
          </p:cNvSpPr>
          <p:nvPr>
            <p:ph sz="quarter" idx="13"/>
          </p:nvPr>
        </p:nvSpPr>
        <p:spPr>
          <a:xfrm>
            <a:off x="457200" y="1556326"/>
            <a:ext cx="8039100" cy="4434275"/>
          </a:xfrm>
        </p:spPr>
        <p:txBody>
          <a:bodyPr/>
          <a:lstStyle/>
          <a:p>
            <a:pPr lvl="0"/>
            <a:r>
              <a:rPr lang="en-US" dirty="0">
                <a:solidFill>
                  <a:schemeClr val="tx1"/>
                </a:solidFill>
              </a:rPr>
              <a:t>Respiration can occur under both oxic (O</a:t>
            </a:r>
            <a:r>
              <a:rPr lang="en-US" baseline="-25000" dirty="0">
                <a:solidFill>
                  <a:schemeClr val="tx1"/>
                </a:solidFill>
              </a:rPr>
              <a:t>2</a:t>
            </a:r>
            <a:r>
              <a:rPr lang="en-US" dirty="0">
                <a:solidFill>
                  <a:schemeClr val="tx1"/>
                </a:solidFill>
              </a:rPr>
              <a:t>) and anoxic (no O</a:t>
            </a:r>
            <a:r>
              <a:rPr lang="en-US" baseline="-25000" dirty="0">
                <a:solidFill>
                  <a:schemeClr val="tx1"/>
                </a:solidFill>
              </a:rPr>
              <a:t>2</a:t>
            </a:r>
            <a:r>
              <a:rPr lang="en-US" dirty="0">
                <a:solidFill>
                  <a:schemeClr val="tx1"/>
                </a:solidFill>
              </a:rPr>
              <a:t>) conditions</a:t>
            </a:r>
          </a:p>
          <a:p>
            <a:pPr lvl="1"/>
            <a:r>
              <a:rPr lang="en-US" dirty="0">
                <a:solidFill>
                  <a:schemeClr val="tx1"/>
                </a:solidFill>
              </a:rPr>
              <a:t>Aerobic respiration requires O</a:t>
            </a:r>
            <a:r>
              <a:rPr lang="en-US" baseline="-25000" dirty="0">
                <a:solidFill>
                  <a:schemeClr val="tx1"/>
                </a:solidFill>
              </a:rPr>
              <a:t>2</a:t>
            </a:r>
            <a:r>
              <a:rPr lang="en-US" dirty="0">
                <a:solidFill>
                  <a:schemeClr val="tx1"/>
                </a:solidFill>
              </a:rPr>
              <a:t> as terminal electron acceptor</a:t>
            </a:r>
          </a:p>
          <a:p>
            <a:pPr lvl="1"/>
            <a:r>
              <a:rPr lang="en-US" b="1" dirty="0">
                <a:solidFill>
                  <a:schemeClr val="tx1"/>
                </a:solidFill>
              </a:rPr>
              <a:t>Anaerobic respiration</a:t>
            </a:r>
            <a:r>
              <a:rPr lang="en-US" dirty="0">
                <a:solidFill>
                  <a:schemeClr val="tx1"/>
                </a:solidFill>
              </a:rPr>
              <a:t> uses other terminal electron acceptors (Figure 3.22)</a:t>
            </a:r>
          </a:p>
          <a:p>
            <a:pPr lvl="0"/>
            <a:r>
              <a:rPr lang="en-US" dirty="0">
                <a:solidFill>
                  <a:schemeClr val="tx1"/>
                </a:solidFill>
              </a:rPr>
              <a:t>Originally no O</a:t>
            </a:r>
            <a:r>
              <a:rPr lang="en-US" baseline="-25000" dirty="0">
                <a:solidFill>
                  <a:schemeClr val="tx1"/>
                </a:solidFill>
              </a:rPr>
              <a:t>2</a:t>
            </a:r>
            <a:r>
              <a:rPr lang="en-US" dirty="0">
                <a:solidFill>
                  <a:schemeClr val="tx1"/>
                </a:solidFill>
              </a:rPr>
              <a:t> in atmosphere</a:t>
            </a:r>
          </a:p>
          <a:p>
            <a:pPr lvl="1"/>
            <a:r>
              <a:rPr lang="en-US" dirty="0">
                <a:solidFill>
                  <a:schemeClr val="tx1"/>
                </a:solidFill>
              </a:rPr>
              <a:t>Anaerobic microbes dominated much of history of life</a:t>
            </a:r>
          </a:p>
          <a:p>
            <a:pPr lvl="1"/>
            <a:r>
              <a:rPr lang="en-US" dirty="0">
                <a:solidFill>
                  <a:schemeClr val="tx1"/>
                </a:solidFill>
              </a:rPr>
              <a:t>Still occurs widely today</a:t>
            </a:r>
          </a:p>
        </p:txBody>
      </p:sp>
    </p:spTree>
    <p:extLst>
      <p:ext uri="{BB962C8B-B14F-4D97-AF65-F5344CB8AC3E}">
        <p14:creationId xmlns:p14="http://schemas.microsoft.com/office/powerpoint/2010/main" val="11609954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Figure 3.22 Metabolic Diversity and Its Relationship to Oxygen</a:t>
            </a:r>
            <a:endParaRPr lang="en-IN" sz="3400" dirty="0">
              <a:solidFill>
                <a:schemeClr val="tx2"/>
              </a:solidFill>
            </a:endParaRPr>
          </a:p>
        </p:txBody>
      </p:sp>
      <p:pic>
        <p:nvPicPr>
          <p:cNvPr id="4" name="Picture 3" descr="Part a and b. Catabolic diversity in chemotrophs. Part c. Catabolic diversity in phototrophs. For long description in Notes pane, press F6.&#10;"/>
          <p:cNvPicPr>
            <a:picLocks noChangeAspect="1"/>
          </p:cNvPicPr>
          <p:nvPr/>
        </p:nvPicPr>
        <p:blipFill rotWithShape="1">
          <a:blip r:embed="rId3">
            <a:extLst>
              <a:ext uri="{28A0092B-C50C-407E-A947-70E740481C1C}">
                <a14:useLocalDpi xmlns:a14="http://schemas.microsoft.com/office/drawing/2010/main" val="0"/>
              </a:ext>
            </a:extLst>
          </a:blip>
          <a:srcRect b="4414"/>
          <a:stretch/>
        </p:blipFill>
        <p:spPr>
          <a:xfrm>
            <a:off x="460789" y="2014450"/>
            <a:ext cx="8431973" cy="2701847"/>
          </a:xfrm>
          <a:prstGeom prst="rect">
            <a:avLst/>
          </a:prstGeom>
        </p:spPr>
      </p:pic>
    </p:spTree>
    <p:extLst>
      <p:ext uri="{BB962C8B-B14F-4D97-AF65-F5344CB8AC3E}">
        <p14:creationId xmlns:p14="http://schemas.microsoft.com/office/powerpoint/2010/main" val="18687895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3.10 Anaerobic Respiration and Metabolic Modularity </a:t>
            </a:r>
            <a:r>
              <a:rPr lang="en-US" sz="2000" b="0" dirty="0">
                <a:solidFill>
                  <a:schemeClr val="tx2"/>
                </a:solidFill>
              </a:rPr>
              <a:t>(2 of 7)</a:t>
            </a:r>
            <a:endParaRPr lang="en-IN" sz="3400" b="0" dirty="0">
              <a:solidFill>
                <a:schemeClr val="tx2"/>
              </a:solidFill>
            </a:endParaRPr>
          </a:p>
        </p:txBody>
      </p:sp>
      <p:sp>
        <p:nvSpPr>
          <p:cNvPr id="3" name="Content Placeholder 2"/>
          <p:cNvSpPr>
            <a:spLocks noGrp="1"/>
          </p:cNvSpPr>
          <p:nvPr>
            <p:ph sz="quarter" idx="13"/>
          </p:nvPr>
        </p:nvSpPr>
        <p:spPr>
          <a:xfrm>
            <a:off x="457200" y="1556326"/>
            <a:ext cx="8305800" cy="4434275"/>
          </a:xfrm>
        </p:spPr>
        <p:txBody>
          <a:bodyPr/>
          <a:lstStyle/>
          <a:p>
            <a:pPr lvl="0"/>
            <a:r>
              <a:rPr lang="en-US" dirty="0">
                <a:solidFill>
                  <a:schemeClr val="tx1"/>
                </a:solidFill>
              </a:rPr>
              <a:t>Fermentation and anaerobic respiration both occur in anaerobes</a:t>
            </a:r>
          </a:p>
          <a:p>
            <a:pPr lvl="1"/>
            <a:r>
              <a:rPr lang="en-US" dirty="0">
                <a:solidFill>
                  <a:schemeClr val="tx1"/>
                </a:solidFill>
              </a:rPr>
              <a:t>Respiration requires an external electron acceptor, generates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by oxidative phosphorylation</a:t>
            </a:r>
          </a:p>
          <a:p>
            <a:pPr lvl="1"/>
            <a:r>
              <a:rPr lang="en-US" dirty="0">
                <a:solidFill>
                  <a:schemeClr val="tx1"/>
                </a:solidFill>
              </a:rPr>
              <a:t>Fermentation does not require an external electron acceptor, generates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by substrate-level phosphorylation</a:t>
            </a:r>
          </a:p>
        </p:txBody>
      </p:sp>
    </p:spTree>
    <p:extLst>
      <p:ext uri="{BB962C8B-B14F-4D97-AF65-F5344CB8AC3E}">
        <p14:creationId xmlns:p14="http://schemas.microsoft.com/office/powerpoint/2010/main" val="26271614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3.10 Anaerobic Respiration and Metabolic Modularity </a:t>
            </a:r>
            <a:r>
              <a:rPr lang="en-US" sz="2000" b="0" dirty="0">
                <a:solidFill>
                  <a:schemeClr val="tx2"/>
                </a:solidFill>
              </a:rPr>
              <a:t>(3 of 7)</a:t>
            </a:r>
            <a:endParaRPr lang="en-IN" sz="3400" b="0" dirty="0">
              <a:solidFill>
                <a:schemeClr val="tx2"/>
              </a:solidFill>
            </a:endParaRPr>
          </a:p>
        </p:txBody>
      </p:sp>
      <p:sp>
        <p:nvSpPr>
          <p:cNvPr id="3" name="Content Placeholder 2"/>
          <p:cNvSpPr>
            <a:spLocks noGrp="1"/>
          </p:cNvSpPr>
          <p:nvPr>
            <p:ph sz="quarter" idx="13"/>
          </p:nvPr>
        </p:nvSpPr>
        <p:spPr>
          <a:xfrm>
            <a:off x="457200" y="1556326"/>
            <a:ext cx="8162925" cy="4434275"/>
          </a:xfrm>
        </p:spPr>
        <p:txBody>
          <a:bodyPr/>
          <a:lstStyle/>
          <a:p>
            <a:pPr lvl="0"/>
            <a:r>
              <a:rPr lang="en-US" dirty="0">
                <a:solidFill>
                  <a:schemeClr val="tx1"/>
                </a:solidFill>
              </a:rPr>
              <a:t>Respiration in </a:t>
            </a:r>
            <a:r>
              <a:rPr lang="en-US" b="1" i="1" dirty="0">
                <a:solidFill>
                  <a:schemeClr val="tx1"/>
                </a:solidFill>
              </a:rPr>
              <a:t>Escherichia coli</a:t>
            </a:r>
          </a:p>
          <a:p>
            <a:pPr lvl="1"/>
            <a:r>
              <a:rPr lang="en-US" b="1" i="1" dirty="0">
                <a:solidFill>
                  <a:schemeClr val="tx1"/>
                </a:solidFill>
              </a:rPr>
              <a:t>E. coli</a:t>
            </a:r>
            <a:r>
              <a:rPr lang="en-US" dirty="0">
                <a:solidFill>
                  <a:schemeClr val="tx1"/>
                </a:solidFill>
              </a:rPr>
              <a:t> is a versatile chemoorganotroph with electron transport similar but not identical to </a:t>
            </a:r>
            <a:r>
              <a:rPr lang="en-US" b="1" dirty="0">
                <a:solidFill>
                  <a:schemeClr val="tx1"/>
                </a:solidFill>
              </a:rPr>
              <a:t>Paracoccus denitrificans</a:t>
            </a:r>
          </a:p>
          <a:p>
            <a:pPr lvl="1"/>
            <a:r>
              <a:rPr lang="en-US" dirty="0">
                <a:solidFill>
                  <a:schemeClr val="tx1"/>
                </a:solidFill>
              </a:rPr>
              <a:t>Grows by aerobic respiration (O</a:t>
            </a:r>
            <a:r>
              <a:rPr lang="en-US" baseline="-25000" dirty="0">
                <a:solidFill>
                  <a:schemeClr val="tx1"/>
                </a:solidFill>
              </a:rPr>
              <a:t>2</a:t>
            </a:r>
            <a:r>
              <a:rPr lang="en-US" dirty="0">
                <a:solidFill>
                  <a:schemeClr val="tx1"/>
                </a:solidFill>
              </a:rPr>
              <a:t>), fermentation (no external electron acceptors), anaerobic respiration (with nitrate)</a:t>
            </a:r>
          </a:p>
        </p:txBody>
      </p:sp>
    </p:spTree>
    <p:extLst>
      <p:ext uri="{BB962C8B-B14F-4D97-AF65-F5344CB8AC3E}">
        <p14:creationId xmlns:p14="http://schemas.microsoft.com/office/powerpoint/2010/main" val="9733823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3.10 Anaerobic Respiration and Metabolic Modularity </a:t>
            </a:r>
            <a:r>
              <a:rPr lang="en-US" sz="2000" b="0" dirty="0">
                <a:solidFill>
                  <a:schemeClr val="tx2"/>
                </a:solidFill>
              </a:rPr>
              <a:t>(4 of 7)</a:t>
            </a:r>
            <a:endParaRPr lang="en-IN" sz="3400" b="0" dirty="0">
              <a:solidFill>
                <a:schemeClr val="tx2"/>
              </a:solidFill>
            </a:endParaRPr>
          </a:p>
        </p:txBody>
      </p:sp>
      <p:sp>
        <p:nvSpPr>
          <p:cNvPr id="3" name="Content Placeholder 2"/>
          <p:cNvSpPr>
            <a:spLocks noGrp="1"/>
          </p:cNvSpPr>
          <p:nvPr>
            <p:ph sz="quarter" idx="13"/>
          </p:nvPr>
        </p:nvSpPr>
        <p:spPr>
          <a:xfrm>
            <a:off x="457200" y="1556326"/>
            <a:ext cx="8162925" cy="4434275"/>
          </a:xfrm>
        </p:spPr>
        <p:txBody>
          <a:bodyPr/>
          <a:lstStyle/>
          <a:p>
            <a:pPr lvl="0"/>
            <a:r>
              <a:rPr lang="en-US" dirty="0">
                <a:solidFill>
                  <a:schemeClr val="tx1"/>
                </a:solidFill>
              </a:rPr>
              <a:t>Respiration in </a:t>
            </a:r>
            <a:r>
              <a:rPr lang="en-US" b="1" i="1" dirty="0">
                <a:solidFill>
                  <a:schemeClr val="tx1"/>
                </a:solidFill>
              </a:rPr>
              <a:t>Escherichia coli</a:t>
            </a:r>
          </a:p>
          <a:p>
            <a:pPr lvl="1"/>
            <a:r>
              <a:rPr lang="en-US" dirty="0">
                <a:solidFill>
                  <a:schemeClr val="tx1"/>
                </a:solidFill>
              </a:rPr>
              <a:t>Can optimize under multiple conditions</a:t>
            </a:r>
          </a:p>
          <a:p>
            <a:pPr lvl="2"/>
            <a:r>
              <a:rPr lang="en-US" dirty="0">
                <a:solidFill>
                  <a:schemeClr val="tx1"/>
                </a:solidFill>
              </a:rPr>
              <a:t>With organic carbon source, grows fastest by aerobic respiration</a:t>
            </a:r>
          </a:p>
          <a:p>
            <a:pPr lvl="2"/>
            <a:r>
              <a:rPr lang="en-US" dirty="0">
                <a:solidFill>
                  <a:schemeClr val="tx1"/>
                </a:solidFill>
              </a:rPr>
              <a:t>Grows faster with nitrate respiration than fermentation</a:t>
            </a:r>
          </a:p>
          <a:p>
            <a:pPr lvl="2"/>
            <a:r>
              <a:rPr lang="en-US" dirty="0">
                <a:solidFill>
                  <a:schemeClr val="tx1"/>
                </a:solidFill>
              </a:rPr>
              <a:t>Can insert many different proteins into electron transport chain</a:t>
            </a:r>
          </a:p>
        </p:txBody>
      </p:sp>
    </p:spTree>
    <p:extLst>
      <p:ext uri="{BB962C8B-B14F-4D97-AF65-F5344CB8AC3E}">
        <p14:creationId xmlns:p14="http://schemas.microsoft.com/office/powerpoint/2010/main" val="31339195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3.10 Anaerobic Respiration and Metabolic Modularity </a:t>
            </a:r>
            <a:r>
              <a:rPr lang="en-US" sz="2000" b="0" dirty="0">
                <a:solidFill>
                  <a:schemeClr val="tx2"/>
                </a:solidFill>
              </a:rPr>
              <a:t>(5 of 7)</a:t>
            </a:r>
            <a:endParaRPr lang="en-IN" sz="3400" b="0" dirty="0">
              <a:solidFill>
                <a:schemeClr val="tx2"/>
              </a:solidFill>
            </a:endParaRPr>
          </a:p>
        </p:txBody>
      </p:sp>
      <p:sp>
        <p:nvSpPr>
          <p:cNvPr id="3" name="Content Placeholder 2"/>
          <p:cNvSpPr>
            <a:spLocks noGrp="1"/>
          </p:cNvSpPr>
          <p:nvPr>
            <p:ph sz="quarter" idx="13"/>
          </p:nvPr>
        </p:nvSpPr>
        <p:spPr>
          <a:xfrm>
            <a:off x="457200" y="1556328"/>
            <a:ext cx="8229600" cy="868162"/>
          </a:xfrm>
        </p:spPr>
        <p:txBody>
          <a:bodyPr/>
          <a:lstStyle/>
          <a:p>
            <a:pPr lvl="0"/>
            <a:r>
              <a:rPr lang="en-US" dirty="0">
                <a:solidFill>
                  <a:schemeClr val="tx1"/>
                </a:solidFill>
              </a:rPr>
              <a:t>Respiration in </a:t>
            </a:r>
            <a:r>
              <a:rPr lang="en-US" b="1" i="1" dirty="0">
                <a:solidFill>
                  <a:schemeClr val="tx1"/>
                </a:solidFill>
              </a:rPr>
              <a:t>Escherichia coli</a:t>
            </a:r>
          </a:p>
          <a:p>
            <a:pPr lvl="1" indent="-284400"/>
            <a:r>
              <a:rPr lang="en-US" dirty="0">
                <a:solidFill>
                  <a:schemeClr val="tx1"/>
                </a:solidFill>
              </a:rPr>
              <a:t>Basic organization (Figure 3.23)</a:t>
            </a:r>
          </a:p>
        </p:txBody>
      </p:sp>
      <p:sp>
        <p:nvSpPr>
          <p:cNvPr id="4" name="Content Placeholder 3"/>
          <p:cNvSpPr>
            <a:spLocks noGrp="1"/>
          </p:cNvSpPr>
          <p:nvPr>
            <p:ph sz="quarter" idx="14"/>
          </p:nvPr>
        </p:nvSpPr>
        <p:spPr>
          <a:xfrm>
            <a:off x="457199" y="2503168"/>
            <a:ext cx="2462213" cy="419173"/>
          </a:xfrm>
        </p:spPr>
        <p:txBody>
          <a:bodyPr/>
          <a:lstStyle/>
          <a:p>
            <a:pPr lvl="2"/>
            <a:r>
              <a:rPr lang="en-US" dirty="0">
                <a:solidFill>
                  <a:schemeClr val="tx1"/>
                </a:solidFill>
              </a:rPr>
              <a:t>complex</a:t>
            </a:r>
          </a:p>
        </p:txBody>
      </p:sp>
      <p:graphicFrame>
        <p:nvGraphicFramePr>
          <p:cNvPr id="8" name="Object 7" descr="1, complex 2"/>
          <p:cNvGraphicFramePr>
            <a:graphicFrameLocks noChangeAspect="1"/>
          </p:cNvGraphicFramePr>
          <p:nvPr>
            <p:extLst>
              <p:ext uri="{D42A27DB-BD31-4B8C-83A1-F6EECF244321}">
                <p14:modId xmlns:p14="http://schemas.microsoft.com/office/powerpoint/2010/main" val="612724680"/>
              </p:ext>
            </p:extLst>
          </p:nvPr>
        </p:nvGraphicFramePr>
        <p:xfrm>
          <a:off x="3008313" y="2553665"/>
          <a:ext cx="1727200" cy="355600"/>
        </p:xfrm>
        <a:graphic>
          <a:graphicData uri="http://schemas.openxmlformats.org/presentationml/2006/ole">
            <mc:AlternateContent xmlns:mc="http://schemas.openxmlformats.org/markup-compatibility/2006">
              <mc:Choice xmlns:v="urn:schemas-microsoft-com:vml" Requires="v">
                <p:oleObj name="Equation" r:id="rId2" imgW="1726920" imgH="355320" progId="">
                  <p:embed/>
                </p:oleObj>
              </mc:Choice>
              <mc:Fallback>
                <p:oleObj name="Equation" r:id="rId2" imgW="1726920" imgH="355320" progId="">
                  <p:embed/>
                  <p:pic>
                    <p:nvPicPr>
                      <p:cNvPr id="0" name="Picture 81" descr="One, complex Tw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8313" y="2553665"/>
                        <a:ext cx="17272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ontent Placeholder 4"/>
          <p:cNvSpPr>
            <a:spLocks noGrp="1"/>
          </p:cNvSpPr>
          <p:nvPr>
            <p:ph sz="quarter" idx="15"/>
          </p:nvPr>
        </p:nvSpPr>
        <p:spPr>
          <a:xfrm>
            <a:off x="4838700" y="2517725"/>
            <a:ext cx="4133850" cy="397056"/>
          </a:xfrm>
        </p:spPr>
        <p:txBody>
          <a:bodyPr/>
          <a:lstStyle/>
          <a:p>
            <a:pPr marL="0" lvl="2" indent="0">
              <a:buNone/>
            </a:pPr>
            <a:r>
              <a:rPr lang="en-US" dirty="0">
                <a:solidFill>
                  <a:schemeClr val="tx1"/>
                </a:solidFill>
              </a:rPr>
              <a:t>quinones, terminal reductase</a:t>
            </a:r>
            <a:endParaRPr lang="en-IN" dirty="0"/>
          </a:p>
        </p:txBody>
      </p:sp>
      <p:sp>
        <p:nvSpPr>
          <p:cNvPr id="6" name="Content Placeholder 5"/>
          <p:cNvSpPr>
            <a:spLocks noGrp="1"/>
          </p:cNvSpPr>
          <p:nvPr>
            <p:ph sz="quarter" idx="16"/>
          </p:nvPr>
        </p:nvSpPr>
        <p:spPr>
          <a:xfrm>
            <a:off x="457200" y="2992720"/>
            <a:ext cx="8000999" cy="2040289"/>
          </a:xfrm>
        </p:spPr>
        <p:txBody>
          <a:bodyPr/>
          <a:lstStyle/>
          <a:p>
            <a:pPr lvl="1"/>
            <a:r>
              <a:rPr lang="en-US" dirty="0">
                <a:solidFill>
                  <a:schemeClr val="tx1"/>
                </a:solidFill>
              </a:rPr>
              <a:t>Can swap components</a:t>
            </a:r>
          </a:p>
          <a:p>
            <a:pPr lvl="2"/>
            <a:r>
              <a:rPr lang="en-US" dirty="0">
                <a:solidFill>
                  <a:schemeClr val="tx1"/>
                </a:solidFill>
              </a:rPr>
              <a:t>alternative quinones</a:t>
            </a:r>
          </a:p>
          <a:p>
            <a:pPr lvl="2"/>
            <a:r>
              <a:rPr dirty="0">
                <a:solidFill>
                  <a:schemeClr val="tx1"/>
                </a:solidFill>
              </a:rPr>
              <a:t>a</a:t>
            </a:r>
            <a:r>
              <a:rPr lang="en-US" dirty="0">
                <a:solidFill>
                  <a:schemeClr val="tx1"/>
                </a:solidFill>
              </a:rPr>
              <a:t>lternative dehydrogenases/terminal reductases (5+ sets each)</a:t>
            </a:r>
          </a:p>
        </p:txBody>
      </p:sp>
    </p:spTree>
    <p:extLst>
      <p:ext uri="{BB962C8B-B14F-4D97-AF65-F5344CB8AC3E}">
        <p14:creationId xmlns:p14="http://schemas.microsoft.com/office/powerpoint/2010/main" val="241311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55688" cy="1097279"/>
          </a:xfrm>
        </p:spPr>
        <p:txBody>
          <a:bodyPr/>
          <a:lstStyle/>
          <a:p>
            <a:r>
              <a:rPr lang="en-US" sz="3200" dirty="0">
                <a:solidFill>
                  <a:schemeClr val="tx2"/>
                </a:solidFill>
              </a:rPr>
              <a:t>3.1 Defining the Requirements for Life </a:t>
            </a:r>
            <a:r>
              <a:rPr lang="en-US" sz="2000" b="0" dirty="0">
                <a:solidFill>
                  <a:schemeClr val="tx2"/>
                </a:solidFill>
              </a:rPr>
              <a:t>(5 of 9)</a:t>
            </a:r>
            <a:endParaRPr lang="en-IN" sz="2000" b="0" dirty="0">
              <a:solidFill>
                <a:schemeClr val="tx2"/>
              </a:solidFill>
            </a:endParaRPr>
          </a:p>
        </p:txBody>
      </p:sp>
      <p:sp>
        <p:nvSpPr>
          <p:cNvPr id="3" name="Content Placeholder 2"/>
          <p:cNvSpPr>
            <a:spLocks noGrp="1"/>
          </p:cNvSpPr>
          <p:nvPr>
            <p:ph sz="quarter" idx="13"/>
          </p:nvPr>
        </p:nvSpPr>
        <p:spPr>
          <a:xfrm>
            <a:off x="457200" y="1556326"/>
            <a:ext cx="7993464" cy="4434275"/>
          </a:xfrm>
        </p:spPr>
        <p:txBody>
          <a:bodyPr/>
          <a:lstStyle/>
          <a:p>
            <a:pPr lvl="0"/>
            <a:r>
              <a:rPr lang="en-US" dirty="0">
                <a:solidFill>
                  <a:schemeClr val="tx1"/>
                </a:solidFill>
              </a:rPr>
              <a:t>Free Energy</a:t>
            </a:r>
          </a:p>
          <a:p>
            <a:pPr lvl="1"/>
            <a:r>
              <a:rPr lang="en-US" b="1" dirty="0">
                <a:solidFill>
                  <a:schemeClr val="tx1"/>
                </a:solidFill>
              </a:rPr>
              <a:t>Anabolic pathways</a:t>
            </a:r>
            <a:r>
              <a:rPr lang="en-US" dirty="0">
                <a:solidFill>
                  <a:schemeClr val="tx1"/>
                </a:solidFill>
              </a:rPr>
              <a:t>: endergonic cellular processes in which cellular synthesis requires energy</a:t>
            </a:r>
          </a:p>
          <a:p>
            <a:pPr lvl="2"/>
            <a:r>
              <a:rPr lang="en-US" dirty="0">
                <a:solidFill>
                  <a:schemeClr val="tx1"/>
                </a:solidFill>
              </a:rPr>
              <a:t>Energy comes from hydrolysis of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a:t>
            </a:r>
          </a:p>
          <a:p>
            <a:pPr lvl="1"/>
            <a:r>
              <a:rPr lang="en-US" dirty="0">
                <a:solidFill>
                  <a:schemeClr val="tx1"/>
                </a:solidFill>
              </a:rPr>
              <a:t>Catabolic and anabolic reactions are fundamentally linked</a:t>
            </a:r>
          </a:p>
        </p:txBody>
      </p:sp>
    </p:spTree>
    <p:extLst>
      <p:ext uri="{BB962C8B-B14F-4D97-AF65-F5344CB8AC3E}">
        <p14:creationId xmlns:p14="http://schemas.microsoft.com/office/powerpoint/2010/main" val="13383321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3000" dirty="0"/>
              <a:t>Figure 3.23 Respiration and Nitrate-Based Anaerobic Respiration in </a:t>
            </a:r>
            <a:r>
              <a:rPr lang="en-IN" sz="3000" i="1" dirty="0"/>
              <a:t>Escherichia Coli</a:t>
            </a:r>
          </a:p>
        </p:txBody>
      </p:sp>
      <p:pic>
        <p:nvPicPr>
          <p:cNvPr id="4" name="Picture 3" descr="A diagram highlights the number of protons translocated with different terminal electron acceptors in aerobic respiration and nitrate reduction in E coli. For long description in Notes pane, press F6.&#10;"/>
          <p:cNvPicPr>
            <a:picLocks noChangeAspect="1"/>
          </p:cNvPicPr>
          <p:nvPr/>
        </p:nvPicPr>
        <p:blipFill rotWithShape="1">
          <a:blip r:embed="rId3">
            <a:extLst>
              <a:ext uri="{28A0092B-C50C-407E-A947-70E740481C1C}">
                <a14:useLocalDpi xmlns:a14="http://schemas.microsoft.com/office/drawing/2010/main" val="0"/>
              </a:ext>
            </a:extLst>
          </a:blip>
          <a:srcRect b="4156"/>
          <a:stretch/>
        </p:blipFill>
        <p:spPr>
          <a:xfrm>
            <a:off x="457200" y="2088864"/>
            <a:ext cx="8348488" cy="2568861"/>
          </a:xfrm>
          <a:prstGeom prst="rect">
            <a:avLst/>
          </a:prstGeom>
        </p:spPr>
      </p:pic>
    </p:spTree>
    <p:extLst>
      <p:ext uri="{BB962C8B-B14F-4D97-AF65-F5344CB8AC3E}">
        <p14:creationId xmlns:p14="http://schemas.microsoft.com/office/powerpoint/2010/main" val="16488310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3.10 Anaerobic Respiration and Metabolic Modularity </a:t>
            </a:r>
            <a:r>
              <a:rPr lang="en-US" sz="2000" b="0" dirty="0">
                <a:solidFill>
                  <a:schemeClr val="tx2"/>
                </a:solidFill>
              </a:rPr>
              <a:t>(6 of 7)</a:t>
            </a:r>
            <a:endParaRPr lang="en-IN" sz="3400" b="0" dirty="0">
              <a:solidFill>
                <a:schemeClr val="tx2"/>
              </a:solidFill>
            </a:endParaRPr>
          </a:p>
        </p:txBody>
      </p:sp>
      <p:sp>
        <p:nvSpPr>
          <p:cNvPr id="3" name="Content Placeholder 2"/>
          <p:cNvSpPr>
            <a:spLocks noGrp="1"/>
          </p:cNvSpPr>
          <p:nvPr>
            <p:ph sz="quarter" idx="13"/>
          </p:nvPr>
        </p:nvSpPr>
        <p:spPr>
          <a:xfrm>
            <a:off x="457200" y="1556328"/>
            <a:ext cx="8229600" cy="405822"/>
          </a:xfrm>
        </p:spPr>
        <p:txBody>
          <a:bodyPr/>
          <a:lstStyle/>
          <a:p>
            <a:pPr lvl="0"/>
            <a:r>
              <a:rPr lang="en-US" dirty="0">
                <a:solidFill>
                  <a:schemeClr val="tx1"/>
                </a:solidFill>
              </a:rPr>
              <a:t>Respiration in </a:t>
            </a:r>
            <a:r>
              <a:rPr lang="en-US" b="1" i="1" dirty="0">
                <a:solidFill>
                  <a:schemeClr val="tx1"/>
                </a:solidFill>
              </a:rPr>
              <a:t>Escherichia coli</a:t>
            </a:r>
          </a:p>
        </p:txBody>
      </p:sp>
      <p:sp>
        <p:nvSpPr>
          <p:cNvPr id="4" name="Content Placeholder 3"/>
          <p:cNvSpPr>
            <a:spLocks noGrp="1"/>
          </p:cNvSpPr>
          <p:nvPr>
            <p:ph sz="quarter" idx="14"/>
          </p:nvPr>
        </p:nvSpPr>
        <p:spPr>
          <a:xfrm>
            <a:off x="457199" y="2049143"/>
            <a:ext cx="2479676" cy="419173"/>
          </a:xfrm>
        </p:spPr>
        <p:txBody>
          <a:bodyPr/>
          <a:lstStyle/>
          <a:p>
            <a:pPr marL="741600" lvl="1" indent="-284400"/>
            <a:r>
              <a:rPr lang="en-US" dirty="0">
                <a:solidFill>
                  <a:schemeClr val="tx1"/>
                </a:solidFill>
              </a:rPr>
              <a:t>No complex</a:t>
            </a:r>
          </a:p>
        </p:txBody>
      </p:sp>
      <p:graphicFrame>
        <p:nvGraphicFramePr>
          <p:cNvPr id="8" name="Object 7" descr="Three"/>
          <p:cNvGraphicFramePr>
            <a:graphicFrameLocks noChangeAspect="1"/>
          </p:cNvGraphicFramePr>
          <p:nvPr>
            <p:extLst>
              <p:ext uri="{D42A27DB-BD31-4B8C-83A1-F6EECF244321}">
                <p14:modId xmlns:p14="http://schemas.microsoft.com/office/powerpoint/2010/main" val="2612706820"/>
              </p:ext>
            </p:extLst>
          </p:nvPr>
        </p:nvGraphicFramePr>
        <p:xfrm>
          <a:off x="3032443" y="2106329"/>
          <a:ext cx="254000" cy="279400"/>
        </p:xfrm>
        <a:graphic>
          <a:graphicData uri="http://schemas.openxmlformats.org/presentationml/2006/ole">
            <mc:AlternateContent xmlns:mc="http://schemas.openxmlformats.org/markup-compatibility/2006">
              <mc:Choice xmlns:v="urn:schemas-microsoft-com:vml" Requires="v">
                <p:oleObj name="Equation" r:id="rId2" imgW="253800" imgH="279360" progId="">
                  <p:embed/>
                </p:oleObj>
              </mc:Choice>
              <mc:Fallback>
                <p:oleObj name="Equation" r:id="rId2" imgW="253800" imgH="279360" progId="">
                  <p:embed/>
                  <p:pic>
                    <p:nvPicPr>
                      <p:cNvPr id="0" name="Picture 81" descr="Th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443" y="2106329"/>
                        <a:ext cx="2540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5"/>
          <p:cNvSpPr>
            <a:spLocks noGrp="1"/>
          </p:cNvSpPr>
          <p:nvPr>
            <p:ph sz="quarter" idx="16"/>
          </p:nvPr>
        </p:nvSpPr>
        <p:spPr>
          <a:xfrm>
            <a:off x="457200" y="2527265"/>
            <a:ext cx="8458200" cy="3423955"/>
          </a:xfrm>
        </p:spPr>
        <p:txBody>
          <a:bodyPr/>
          <a:lstStyle/>
          <a:p>
            <a:pPr lvl="2"/>
            <a:r>
              <a:rPr lang="en-US" dirty="0">
                <a:solidFill>
                  <a:schemeClr val="tx1"/>
                </a:solidFill>
              </a:rPr>
              <a:t>Conserves less energy than</a:t>
            </a:r>
            <a:r>
              <a:rPr lang="en-US" i="1" dirty="0">
                <a:solidFill>
                  <a:schemeClr val="tx1"/>
                </a:solidFill>
              </a:rPr>
              <a:t> </a:t>
            </a:r>
            <a:r>
              <a:rPr lang="en-US" b="1" i="1" dirty="0">
                <a:solidFill>
                  <a:schemeClr val="tx1"/>
                </a:solidFill>
              </a:rPr>
              <a:t>P.denitrificans</a:t>
            </a:r>
            <a:endParaRPr lang="en-US" b="1" dirty="0">
              <a:solidFill>
                <a:schemeClr val="tx1"/>
              </a:solidFill>
            </a:endParaRPr>
          </a:p>
          <a:p>
            <a:pPr lvl="2"/>
            <a:r>
              <a:rPr lang="en-US" dirty="0">
                <a:solidFill>
                  <a:schemeClr val="tx1"/>
                </a:solidFill>
              </a:rPr>
              <a:t>Exchanges only 8 H</a:t>
            </a:r>
            <a:r>
              <a:rPr lang="en-US" baseline="30000" dirty="0">
                <a:solidFill>
                  <a:schemeClr val="tx1"/>
                </a:solidFill>
              </a:rPr>
              <a:t>+</a:t>
            </a:r>
            <a:r>
              <a:rPr lang="en-US" dirty="0">
                <a:solidFill>
                  <a:schemeClr val="tx1"/>
                </a:solidFill>
              </a:rPr>
              <a:t> instead of 10 for every 2 electrons</a:t>
            </a:r>
          </a:p>
          <a:p>
            <a:pPr lvl="1"/>
            <a:r>
              <a:rPr lang="en-US" dirty="0">
                <a:solidFill>
                  <a:schemeClr val="tx1"/>
                </a:solidFill>
              </a:rPr>
              <a:t>If no O</a:t>
            </a:r>
            <a:r>
              <a:rPr lang="en-US" baseline="-25000" dirty="0">
                <a:solidFill>
                  <a:schemeClr val="tx1"/>
                </a:solidFill>
              </a:rPr>
              <a:t>2</a:t>
            </a:r>
            <a:r>
              <a:rPr lang="en-US" dirty="0">
                <a:solidFill>
                  <a:schemeClr val="tx1"/>
                </a:solidFill>
              </a:rPr>
              <a:t> and nitrate present, </a:t>
            </a:r>
            <a:r>
              <a:rPr lang="en-US" b="1" i="1" dirty="0">
                <a:solidFill>
                  <a:schemeClr val="tx1"/>
                </a:solidFill>
              </a:rPr>
              <a:t>E. coli</a:t>
            </a:r>
            <a:r>
              <a:rPr lang="en-US" i="1" dirty="0">
                <a:solidFill>
                  <a:schemeClr val="tx1"/>
                </a:solidFill>
              </a:rPr>
              <a:t> </a:t>
            </a:r>
            <a:r>
              <a:rPr lang="en-US" dirty="0">
                <a:solidFill>
                  <a:schemeClr val="tx1"/>
                </a:solidFill>
              </a:rPr>
              <a:t>uses </a:t>
            </a:r>
            <a:r>
              <a:rPr lang="en-US" b="1" dirty="0">
                <a:solidFill>
                  <a:schemeClr val="tx1"/>
                </a:solidFill>
              </a:rPr>
              <a:t>nitrate reductase</a:t>
            </a:r>
            <a:r>
              <a:rPr lang="en-US" dirty="0">
                <a:solidFill>
                  <a:schemeClr val="tx1"/>
                </a:solidFill>
              </a:rPr>
              <a:t> as terminal reductase</a:t>
            </a:r>
          </a:p>
          <a:p>
            <a:pPr lvl="2"/>
            <a:r>
              <a:rPr lang="en-US" dirty="0">
                <a:solidFill>
                  <a:schemeClr val="tx1"/>
                </a:solidFill>
              </a:rPr>
              <a:t>N</a:t>
            </a:r>
            <a:r>
              <a:rPr lang="en-US" sz="100" dirty="0">
                <a:solidFill>
                  <a:schemeClr val="tx1"/>
                </a:solidFill>
              </a:rPr>
              <a:t> </a:t>
            </a:r>
            <a:r>
              <a:rPr lang="en-US" dirty="0">
                <a:solidFill>
                  <a:schemeClr val="tx1"/>
                </a:solidFill>
              </a:rPr>
              <a:t>O</a:t>
            </a:r>
            <a:r>
              <a:rPr lang="en-US" baseline="-25000" dirty="0">
                <a:solidFill>
                  <a:schemeClr val="tx1"/>
                </a:solidFill>
              </a:rPr>
              <a:t>3</a:t>
            </a:r>
            <a:r>
              <a:rPr lang="en-US" baseline="30000" dirty="0">
                <a:solidFill>
                  <a:schemeClr val="tx1"/>
                </a:solidFill>
              </a:rPr>
              <a:t>−</a:t>
            </a:r>
            <a:r>
              <a:rPr lang="en-US" dirty="0">
                <a:solidFill>
                  <a:schemeClr val="tx1"/>
                </a:solidFill>
              </a:rPr>
              <a:t>/N</a:t>
            </a:r>
            <a:r>
              <a:rPr lang="en-US" sz="100" dirty="0">
                <a:solidFill>
                  <a:schemeClr val="tx1"/>
                </a:solidFill>
              </a:rPr>
              <a:t> </a:t>
            </a:r>
            <a:r>
              <a:rPr lang="en-US" dirty="0">
                <a:solidFill>
                  <a:schemeClr val="tx1"/>
                </a:solidFill>
              </a:rPr>
              <a:t>O</a:t>
            </a:r>
            <a:r>
              <a:rPr lang="en-US" baseline="-25000" dirty="0">
                <a:solidFill>
                  <a:schemeClr val="tx1"/>
                </a:solidFill>
              </a:rPr>
              <a:t>2</a:t>
            </a:r>
            <a:r>
              <a:rPr lang="en-US" baseline="30000" dirty="0">
                <a:solidFill>
                  <a:schemeClr val="tx1"/>
                </a:solidFill>
              </a:rPr>
              <a:t>−</a:t>
            </a:r>
            <a:r>
              <a:rPr lang="en-US" dirty="0">
                <a:solidFill>
                  <a:schemeClr val="tx1"/>
                </a:solidFill>
              </a:rPr>
              <a:t> couple is less electropositive</a:t>
            </a:r>
          </a:p>
          <a:p>
            <a:pPr lvl="2"/>
            <a:r>
              <a:rPr lang="en-US" dirty="0">
                <a:solidFill>
                  <a:schemeClr val="tx1"/>
                </a:solidFill>
              </a:rPr>
              <a:t>Provides less energy</a:t>
            </a:r>
          </a:p>
          <a:p>
            <a:pPr lvl="2"/>
            <a:r>
              <a:rPr lang="en-US" dirty="0">
                <a:solidFill>
                  <a:schemeClr val="tx1"/>
                </a:solidFill>
              </a:rPr>
              <a:t>Only 6 H</a:t>
            </a:r>
            <a:r>
              <a:rPr lang="en-US" baseline="30000" dirty="0">
                <a:solidFill>
                  <a:schemeClr val="tx1"/>
                </a:solidFill>
              </a:rPr>
              <a:t>+</a:t>
            </a:r>
            <a:r>
              <a:rPr lang="en-US" dirty="0">
                <a:solidFill>
                  <a:schemeClr val="tx1"/>
                </a:solidFill>
              </a:rPr>
              <a:t> exchanged for every 2 electrons</a:t>
            </a:r>
          </a:p>
        </p:txBody>
      </p:sp>
    </p:spTree>
    <p:extLst>
      <p:ext uri="{BB962C8B-B14F-4D97-AF65-F5344CB8AC3E}">
        <p14:creationId xmlns:p14="http://schemas.microsoft.com/office/powerpoint/2010/main" val="41665197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3.10 Anaerobic Respiration and Metabolic Modularity </a:t>
            </a:r>
            <a:r>
              <a:rPr lang="en-US" sz="2000" b="0" dirty="0">
                <a:solidFill>
                  <a:schemeClr val="tx2"/>
                </a:solidFill>
              </a:rPr>
              <a:t>(7 of 7)</a:t>
            </a:r>
            <a:endParaRPr lang="en-IN" sz="3400" b="0" dirty="0">
              <a:solidFill>
                <a:schemeClr val="tx2"/>
              </a:solidFill>
            </a:endParaRPr>
          </a:p>
        </p:txBody>
      </p:sp>
      <p:sp>
        <p:nvSpPr>
          <p:cNvPr id="3" name="Content Placeholder 2"/>
          <p:cNvSpPr>
            <a:spLocks noGrp="1"/>
          </p:cNvSpPr>
          <p:nvPr>
            <p:ph sz="quarter" idx="13"/>
          </p:nvPr>
        </p:nvSpPr>
        <p:spPr>
          <a:xfrm>
            <a:off x="457200" y="1556328"/>
            <a:ext cx="8229600" cy="3091872"/>
          </a:xfrm>
        </p:spPr>
        <p:txBody>
          <a:bodyPr/>
          <a:lstStyle/>
          <a:p>
            <a:pPr lvl="0"/>
            <a:r>
              <a:rPr lang="en-US" dirty="0">
                <a:solidFill>
                  <a:schemeClr val="tx1"/>
                </a:solidFill>
              </a:rPr>
              <a:t>Respiration in </a:t>
            </a:r>
            <a:r>
              <a:rPr lang="en-US" b="1" i="1" dirty="0">
                <a:solidFill>
                  <a:schemeClr val="tx1"/>
                </a:solidFill>
              </a:rPr>
              <a:t>Escherichia coli</a:t>
            </a:r>
          </a:p>
          <a:p>
            <a:pPr lvl="1" indent="-284400"/>
            <a:r>
              <a:rPr lang="en-US" dirty="0">
                <a:solidFill>
                  <a:schemeClr val="tx1"/>
                </a:solidFill>
              </a:rPr>
              <a:t>For any electron donor, aerobic organisms always conserve more energy and will outcompete anaerobic organisms</a:t>
            </a:r>
          </a:p>
          <a:p>
            <a:pPr lvl="1" indent="-284400"/>
            <a:r>
              <a:rPr lang="en-US" dirty="0">
                <a:solidFill>
                  <a:schemeClr val="tx1"/>
                </a:solidFill>
              </a:rPr>
              <a:t>O</a:t>
            </a:r>
            <a:r>
              <a:rPr lang="en-US" baseline="-25000" dirty="0">
                <a:solidFill>
                  <a:schemeClr val="tx1"/>
                </a:solidFill>
              </a:rPr>
              <a:t>2</a:t>
            </a:r>
            <a:r>
              <a:rPr lang="en-US" dirty="0">
                <a:solidFill>
                  <a:schemeClr val="tx1"/>
                </a:solidFill>
              </a:rPr>
              <a:t> consumed very quickly</a:t>
            </a:r>
          </a:p>
          <a:p>
            <a:pPr lvl="1" indent="-284400"/>
            <a:r>
              <a:rPr lang="en-US" dirty="0">
                <a:solidFill>
                  <a:schemeClr val="tx1"/>
                </a:solidFill>
              </a:rPr>
              <a:t>Anoxic habitats and anaerobic microbes widespread</a:t>
            </a:r>
          </a:p>
        </p:txBody>
      </p:sp>
    </p:spTree>
    <p:extLst>
      <p:ext uri="{BB962C8B-B14F-4D97-AF65-F5344CB8AC3E}">
        <p14:creationId xmlns:p14="http://schemas.microsoft.com/office/powerpoint/2010/main" val="17070603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3.11 Chemolithotrophy and Phototrophy </a:t>
            </a:r>
            <a:r>
              <a:rPr lang="en-US" sz="2000" b="0" dirty="0">
                <a:solidFill>
                  <a:schemeClr val="tx2"/>
                </a:solidFill>
              </a:rPr>
              <a:t>(1 of 6)</a:t>
            </a:r>
            <a:endParaRPr lang="en-IN" sz="3400" b="0" dirty="0">
              <a:solidFill>
                <a:schemeClr val="tx2"/>
              </a:solidFill>
            </a:endParaRPr>
          </a:p>
        </p:txBody>
      </p:sp>
      <p:sp>
        <p:nvSpPr>
          <p:cNvPr id="3" name="Content Placeholder 2"/>
          <p:cNvSpPr>
            <a:spLocks noGrp="1"/>
          </p:cNvSpPr>
          <p:nvPr>
            <p:ph sz="quarter" idx="13"/>
          </p:nvPr>
        </p:nvSpPr>
        <p:spPr>
          <a:xfrm>
            <a:off x="457200" y="1556326"/>
            <a:ext cx="8324850" cy="4434275"/>
          </a:xfrm>
        </p:spPr>
        <p:txBody>
          <a:bodyPr/>
          <a:lstStyle/>
          <a:p>
            <a:pPr lvl="0"/>
            <a:r>
              <a:rPr lang="en-US" sz="2200" b="1" dirty="0">
                <a:solidFill>
                  <a:schemeClr val="tx1"/>
                </a:solidFill>
              </a:rPr>
              <a:t>Chemolithotrophy</a:t>
            </a:r>
          </a:p>
          <a:p>
            <a:pPr lvl="1"/>
            <a:r>
              <a:rPr lang="en-US" sz="2200" dirty="0">
                <a:solidFill>
                  <a:schemeClr val="tx1"/>
                </a:solidFill>
              </a:rPr>
              <a:t>Uses inorganic chemicals as electron donors</a:t>
            </a:r>
          </a:p>
          <a:p>
            <a:pPr lvl="2"/>
            <a:r>
              <a:rPr lang="en-US" sz="2200" b="1" dirty="0">
                <a:solidFill>
                  <a:schemeClr val="tx1"/>
                </a:solidFill>
              </a:rPr>
              <a:t>e.g., </a:t>
            </a:r>
            <a:r>
              <a:rPr lang="en-US" sz="2200" dirty="0">
                <a:solidFill>
                  <a:schemeClr val="tx1"/>
                </a:solidFill>
              </a:rPr>
              <a:t>hydrogen sulfide (H</a:t>
            </a:r>
            <a:r>
              <a:rPr lang="en-US" sz="2200" baseline="-25000" dirty="0">
                <a:solidFill>
                  <a:schemeClr val="tx1"/>
                </a:solidFill>
              </a:rPr>
              <a:t>2</a:t>
            </a:r>
            <a:r>
              <a:rPr lang="en-US" sz="2200" dirty="0">
                <a:solidFill>
                  <a:schemeClr val="tx1"/>
                </a:solidFill>
              </a:rPr>
              <a:t>S), hydrogen gas (H</a:t>
            </a:r>
            <a:r>
              <a:rPr lang="en-US" sz="2200" baseline="-25000" dirty="0">
                <a:solidFill>
                  <a:schemeClr val="tx1"/>
                </a:solidFill>
              </a:rPr>
              <a:t>2</a:t>
            </a:r>
            <a:r>
              <a:rPr lang="en-US" sz="2200" dirty="0">
                <a:solidFill>
                  <a:schemeClr val="tx1"/>
                </a:solidFill>
              </a:rPr>
              <a:t>), ferrous iron (F</a:t>
            </a:r>
            <a:r>
              <a:rPr lang="en-US" sz="100" dirty="0">
                <a:solidFill>
                  <a:schemeClr val="tx1"/>
                </a:solidFill>
              </a:rPr>
              <a:t> </a:t>
            </a:r>
            <a:r>
              <a:rPr lang="en-US" sz="2200" dirty="0">
                <a:solidFill>
                  <a:schemeClr val="tx1"/>
                </a:solidFill>
              </a:rPr>
              <a:t>e</a:t>
            </a:r>
            <a:r>
              <a:rPr lang="en-US" sz="2200" baseline="30000" dirty="0">
                <a:solidFill>
                  <a:schemeClr val="tx1"/>
                </a:solidFill>
              </a:rPr>
              <a:t>2+</a:t>
            </a:r>
            <a:r>
              <a:rPr lang="en-US" sz="2200" dirty="0">
                <a:solidFill>
                  <a:schemeClr val="tx1"/>
                </a:solidFill>
              </a:rPr>
              <a:t>), ammonium (N</a:t>
            </a:r>
            <a:r>
              <a:rPr lang="en-US" sz="100" dirty="0">
                <a:solidFill>
                  <a:schemeClr val="tx1"/>
                </a:solidFill>
              </a:rPr>
              <a:t> </a:t>
            </a:r>
            <a:r>
              <a:rPr lang="en-US" sz="2200" dirty="0">
                <a:solidFill>
                  <a:schemeClr val="tx1"/>
                </a:solidFill>
              </a:rPr>
              <a:t>H</a:t>
            </a:r>
            <a:r>
              <a:rPr lang="en-US" sz="2200" baseline="-25000" dirty="0">
                <a:solidFill>
                  <a:schemeClr val="tx1"/>
                </a:solidFill>
              </a:rPr>
              <a:t>4</a:t>
            </a:r>
            <a:r>
              <a:rPr lang="en-US" sz="2200" baseline="30000" dirty="0">
                <a:solidFill>
                  <a:schemeClr val="tx1"/>
                </a:solidFill>
              </a:rPr>
              <a:t>+</a:t>
            </a:r>
            <a:r>
              <a:rPr lang="en-US" sz="2200" dirty="0">
                <a:solidFill>
                  <a:schemeClr val="tx1"/>
                </a:solidFill>
              </a:rPr>
              <a:t>)</a:t>
            </a:r>
          </a:p>
          <a:p>
            <a:pPr lvl="1"/>
            <a:r>
              <a:rPr lang="en-US" sz="2200" dirty="0">
                <a:solidFill>
                  <a:schemeClr val="tx1"/>
                </a:solidFill>
              </a:rPr>
              <a:t>Begins with oxidation of inorganic electron donor, electrons enter electron transport chain</a:t>
            </a:r>
          </a:p>
          <a:p>
            <a:pPr lvl="2"/>
            <a:r>
              <a:rPr lang="en-US" sz="2200" b="1" dirty="0">
                <a:solidFill>
                  <a:schemeClr val="tx1"/>
                </a:solidFill>
              </a:rPr>
              <a:t>e.g., Ralstonia eutropha:</a:t>
            </a:r>
            <a:r>
              <a:rPr lang="en-US" sz="2200" dirty="0">
                <a:solidFill>
                  <a:schemeClr val="tx1"/>
                </a:solidFill>
              </a:rPr>
              <a:t> aerobic chemolithotroph with H</a:t>
            </a:r>
            <a:r>
              <a:rPr lang="en-US" sz="2200" baseline="-25000" dirty="0">
                <a:solidFill>
                  <a:schemeClr val="tx1"/>
                </a:solidFill>
              </a:rPr>
              <a:t>2</a:t>
            </a:r>
            <a:r>
              <a:rPr lang="en-US" sz="2200" dirty="0">
                <a:solidFill>
                  <a:schemeClr val="tx1"/>
                </a:solidFill>
              </a:rPr>
              <a:t> as electron donor (2 H</a:t>
            </a:r>
            <a:r>
              <a:rPr lang="en-US" sz="2200" baseline="30000" dirty="0">
                <a:solidFill>
                  <a:schemeClr val="tx1"/>
                </a:solidFill>
              </a:rPr>
              <a:t>+</a:t>
            </a:r>
            <a:r>
              <a:rPr lang="en-US" sz="2200" dirty="0">
                <a:solidFill>
                  <a:schemeClr val="tx1"/>
                </a:solidFill>
              </a:rPr>
              <a:t>/H</a:t>
            </a:r>
            <a:r>
              <a:rPr lang="en-US" sz="2200" baseline="-25000" dirty="0">
                <a:solidFill>
                  <a:schemeClr val="tx1"/>
                </a:solidFill>
              </a:rPr>
              <a:t>2</a:t>
            </a:r>
            <a:r>
              <a:rPr lang="en-US" sz="2200" dirty="0">
                <a:solidFill>
                  <a:schemeClr val="tx1"/>
                </a:solidFill>
              </a:rPr>
              <a:t>, −0.42 V</a:t>
            </a:r>
            <a:r>
              <a:rPr lang="en-US" sz="100" dirty="0">
                <a:solidFill>
                  <a:schemeClr val="tx1"/>
                </a:solidFill>
              </a:rPr>
              <a:t>olt</a:t>
            </a:r>
            <a:r>
              <a:rPr lang="en-US" sz="2200" dirty="0">
                <a:solidFill>
                  <a:schemeClr val="tx1"/>
                </a:solidFill>
              </a:rPr>
              <a:t>) (Figure 3.24)</a:t>
            </a:r>
          </a:p>
        </p:txBody>
      </p:sp>
    </p:spTree>
    <p:extLst>
      <p:ext uri="{BB962C8B-B14F-4D97-AF65-F5344CB8AC3E}">
        <p14:creationId xmlns:p14="http://schemas.microsoft.com/office/powerpoint/2010/main" val="29994181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501"/>
            <a:ext cx="8229600" cy="1249150"/>
          </a:xfrm>
        </p:spPr>
        <p:txBody>
          <a:bodyPr/>
          <a:lstStyle/>
          <a:p>
            <a:r>
              <a:rPr lang="en-IN" sz="2600" dirty="0">
                <a:solidFill>
                  <a:schemeClr val="tx2"/>
                </a:solidFill>
              </a:rPr>
              <a:t>Figure 3.24 Energy Conservation in Ralstonia Eutropha, an Autotrophic Chemolithotroph That Oxidizes H</a:t>
            </a:r>
            <a:r>
              <a:rPr lang="en-IN" sz="2600" baseline="-25000" dirty="0">
                <a:solidFill>
                  <a:schemeClr val="tx2"/>
                </a:solidFill>
              </a:rPr>
              <a:t>2</a:t>
            </a:r>
            <a:endParaRPr lang="en-IN" sz="2600" dirty="0">
              <a:solidFill>
                <a:schemeClr val="tx2"/>
              </a:solidFill>
            </a:endParaRPr>
          </a:p>
        </p:txBody>
      </p:sp>
      <p:pic>
        <p:nvPicPr>
          <p:cNvPr id="4" name="Picture 3" descr="Part a. A diagram shows membrane-bound cytoplasmic hydrogenase used to form NADH directly from N A D + and H 2, resulting in a soluble hydrogenase, cytochrome b c 1 and a terminal reductase. Part b. A micrograph of R. eutropha.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3230"/>
          <a:stretch/>
        </p:blipFill>
        <p:spPr>
          <a:xfrm>
            <a:off x="562910" y="1697921"/>
            <a:ext cx="8265830" cy="3350329"/>
          </a:xfrm>
          <a:prstGeom prst="rect">
            <a:avLst/>
          </a:prstGeom>
        </p:spPr>
      </p:pic>
    </p:spTree>
    <p:extLst>
      <p:ext uri="{BB962C8B-B14F-4D97-AF65-F5344CB8AC3E}">
        <p14:creationId xmlns:p14="http://schemas.microsoft.com/office/powerpoint/2010/main" val="8266981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3.11 Chemolithotrophy and Phototrophy </a:t>
            </a:r>
            <a:r>
              <a:rPr lang="en-US" sz="2000" b="0" dirty="0">
                <a:solidFill>
                  <a:schemeClr val="tx2"/>
                </a:solidFill>
              </a:rPr>
              <a:t>(2 of 6)</a:t>
            </a:r>
            <a:endParaRPr lang="en-IN" sz="3400" b="0" dirty="0">
              <a:solidFill>
                <a:schemeClr val="tx2"/>
              </a:solidFill>
            </a:endParaRPr>
          </a:p>
        </p:txBody>
      </p:sp>
      <p:sp>
        <p:nvSpPr>
          <p:cNvPr id="3" name="Content Placeholder 2"/>
          <p:cNvSpPr>
            <a:spLocks noGrp="1"/>
          </p:cNvSpPr>
          <p:nvPr>
            <p:ph sz="quarter" idx="13"/>
          </p:nvPr>
        </p:nvSpPr>
        <p:spPr>
          <a:xfrm>
            <a:off x="457200" y="1556326"/>
            <a:ext cx="8153400" cy="4682549"/>
          </a:xfrm>
        </p:spPr>
        <p:txBody>
          <a:bodyPr/>
          <a:lstStyle/>
          <a:p>
            <a:pPr lvl="0"/>
            <a:r>
              <a:rPr lang="en-US" dirty="0">
                <a:solidFill>
                  <a:schemeClr val="tx1"/>
                </a:solidFill>
              </a:rPr>
              <a:t>Chemolithotrophy</a:t>
            </a:r>
          </a:p>
          <a:p>
            <a:pPr lvl="1"/>
            <a:r>
              <a:rPr lang="en-US" dirty="0">
                <a:solidFill>
                  <a:schemeClr val="tx1"/>
                </a:solidFill>
              </a:rPr>
              <a:t>Both chemoorganotrophs and chemolithotrophs depend on oxidative phosphorylation</a:t>
            </a:r>
          </a:p>
          <a:p>
            <a:pPr lvl="1"/>
            <a:r>
              <a:rPr lang="en-US" dirty="0">
                <a:solidFill>
                  <a:schemeClr val="tx1"/>
                </a:solidFill>
              </a:rPr>
              <a:t>Can be aerobic or anerobic</a:t>
            </a:r>
          </a:p>
          <a:p>
            <a:pPr lvl="1"/>
            <a:r>
              <a:rPr lang="en-US" dirty="0">
                <a:solidFill>
                  <a:schemeClr val="tx1"/>
                </a:solidFill>
              </a:rPr>
              <a:t>Major difference is source of cellular carbon</a:t>
            </a:r>
          </a:p>
          <a:p>
            <a:pPr lvl="2"/>
            <a:r>
              <a:rPr lang="en-US" dirty="0">
                <a:solidFill>
                  <a:schemeClr val="tx1"/>
                </a:solidFill>
              </a:rPr>
              <a:t>Chemoorganotrophs are heterotrophs, using organics as carbon sources</a:t>
            </a:r>
          </a:p>
          <a:p>
            <a:pPr lvl="2"/>
            <a:r>
              <a:rPr lang="en-US" dirty="0">
                <a:solidFill>
                  <a:schemeClr val="tx1"/>
                </a:solidFill>
              </a:rPr>
              <a:t>Chemolithotrophs typically use C</a:t>
            </a:r>
            <a:r>
              <a:rPr lang="en-US" sz="100" dirty="0">
                <a:solidFill>
                  <a:schemeClr val="tx1"/>
                </a:solidFill>
              </a:rPr>
              <a:t> </a:t>
            </a:r>
            <a:r>
              <a:rPr lang="en-US" dirty="0">
                <a:solidFill>
                  <a:schemeClr val="tx1"/>
                </a:solidFill>
              </a:rPr>
              <a:t>O</a:t>
            </a:r>
            <a:r>
              <a:rPr lang="en-US" baseline="-25000" dirty="0">
                <a:solidFill>
                  <a:schemeClr val="tx1"/>
                </a:solidFill>
              </a:rPr>
              <a:t>2</a:t>
            </a:r>
            <a:r>
              <a:rPr lang="en-US" dirty="0">
                <a:solidFill>
                  <a:schemeClr val="tx1"/>
                </a:solidFill>
              </a:rPr>
              <a:t> as carbon source (autotrophs)</a:t>
            </a:r>
          </a:p>
          <a:p>
            <a:pPr lvl="3"/>
            <a:r>
              <a:rPr lang="en-US" dirty="0">
                <a:solidFill>
                  <a:schemeClr val="tx1"/>
                </a:solidFill>
              </a:rPr>
              <a:t>Use </a:t>
            </a:r>
            <a:r>
              <a:rPr lang="en-US" b="1" dirty="0">
                <a:solidFill>
                  <a:schemeClr val="tx1"/>
                </a:solidFill>
              </a:rPr>
              <a:t>reverse electron transport</a:t>
            </a:r>
            <a:r>
              <a:rPr lang="en-US" dirty="0">
                <a:solidFill>
                  <a:schemeClr val="tx1"/>
                </a:solidFill>
              </a:rPr>
              <a:t> to form reducing power</a:t>
            </a:r>
            <a:endParaRPr lang="en-US" i="1" dirty="0">
              <a:solidFill>
                <a:schemeClr val="tx1"/>
              </a:solidFill>
            </a:endParaRPr>
          </a:p>
        </p:txBody>
      </p:sp>
    </p:spTree>
    <p:extLst>
      <p:ext uri="{BB962C8B-B14F-4D97-AF65-F5344CB8AC3E}">
        <p14:creationId xmlns:p14="http://schemas.microsoft.com/office/powerpoint/2010/main" val="24363011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3.11 Chemolithotrophy and Phototrophy </a:t>
            </a:r>
            <a:r>
              <a:rPr lang="en-US" sz="2000" b="0" dirty="0">
                <a:solidFill>
                  <a:schemeClr val="tx2"/>
                </a:solidFill>
              </a:rPr>
              <a:t>(3 of 6)</a:t>
            </a:r>
            <a:endParaRPr lang="en-IN" sz="3400" b="0" dirty="0">
              <a:solidFill>
                <a:schemeClr val="tx2"/>
              </a:solidFill>
            </a:endParaRPr>
          </a:p>
        </p:txBody>
      </p:sp>
      <p:sp>
        <p:nvSpPr>
          <p:cNvPr id="3" name="Content Placeholder 2"/>
          <p:cNvSpPr>
            <a:spLocks noGrp="1"/>
          </p:cNvSpPr>
          <p:nvPr>
            <p:ph sz="quarter" idx="13"/>
          </p:nvPr>
        </p:nvSpPr>
        <p:spPr>
          <a:xfrm>
            <a:off x="457200" y="1556326"/>
            <a:ext cx="8029575" cy="4682549"/>
          </a:xfrm>
        </p:spPr>
        <p:txBody>
          <a:bodyPr/>
          <a:lstStyle/>
          <a:p>
            <a:pPr lvl="0"/>
            <a:r>
              <a:rPr lang="en-US" dirty="0">
                <a:solidFill>
                  <a:schemeClr val="tx1"/>
                </a:solidFill>
              </a:rPr>
              <a:t>Phototrophy</a:t>
            </a:r>
          </a:p>
          <a:p>
            <a:pPr lvl="1"/>
            <a:r>
              <a:rPr lang="en-US" dirty="0">
                <a:solidFill>
                  <a:schemeClr val="tx1"/>
                </a:solidFill>
              </a:rPr>
              <a:t>Uses light to generate proton motive force</a:t>
            </a:r>
          </a:p>
          <a:p>
            <a:pPr lvl="1"/>
            <a:r>
              <a:rPr lang="en-US" dirty="0">
                <a:solidFill>
                  <a:schemeClr val="tx1"/>
                </a:solidFill>
              </a:rPr>
              <a:t>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synthase makes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by photophosphorylation (Figure 3.25a)</a:t>
            </a:r>
          </a:p>
          <a:p>
            <a:pPr lvl="2"/>
            <a:r>
              <a:rPr lang="en-US" b="1" dirty="0">
                <a:solidFill>
                  <a:schemeClr val="tx1"/>
                </a:solidFill>
              </a:rPr>
              <a:t>oxygenic</a:t>
            </a:r>
            <a:r>
              <a:rPr lang="en-US" dirty="0">
                <a:solidFill>
                  <a:schemeClr val="tx1"/>
                </a:solidFill>
              </a:rPr>
              <a:t> (</a:t>
            </a:r>
            <a:r>
              <a:rPr lang="en-US" b="1" dirty="0">
                <a:solidFill>
                  <a:schemeClr val="tx1"/>
                </a:solidFill>
              </a:rPr>
              <a:t>e.g.,</a:t>
            </a:r>
            <a:r>
              <a:rPr lang="en-US" dirty="0">
                <a:solidFill>
                  <a:schemeClr val="tx1"/>
                </a:solidFill>
              </a:rPr>
              <a:t> cyanobacteria, algae, plants)</a:t>
            </a:r>
            <a:r>
              <a:rPr lang="en-US" i="1" dirty="0">
                <a:solidFill>
                  <a:schemeClr val="tx1"/>
                </a:solidFill>
              </a:rPr>
              <a:t>, </a:t>
            </a:r>
            <a:r>
              <a:rPr lang="en-US" dirty="0">
                <a:solidFill>
                  <a:schemeClr val="tx1"/>
                </a:solidFill>
              </a:rPr>
              <a:t>forming O</a:t>
            </a:r>
            <a:r>
              <a:rPr lang="en-US" baseline="-25000" dirty="0">
                <a:solidFill>
                  <a:schemeClr val="tx1"/>
                </a:solidFill>
              </a:rPr>
              <a:t>2</a:t>
            </a:r>
            <a:r>
              <a:rPr lang="en-US" dirty="0">
                <a:solidFill>
                  <a:schemeClr val="tx1"/>
                </a:solidFill>
              </a:rPr>
              <a:t> as waste product,</a:t>
            </a:r>
            <a:r>
              <a:rPr lang="en-US" i="1" dirty="0">
                <a:solidFill>
                  <a:schemeClr val="tx1"/>
                </a:solidFill>
              </a:rPr>
              <a:t> </a:t>
            </a:r>
            <a:r>
              <a:rPr lang="en-US" b="1" dirty="0">
                <a:solidFill>
                  <a:schemeClr val="tx1"/>
                </a:solidFill>
              </a:rPr>
              <a:t>or anoxygenic</a:t>
            </a:r>
            <a:r>
              <a:rPr lang="en-US" dirty="0">
                <a:solidFill>
                  <a:schemeClr val="tx1"/>
                </a:solidFill>
              </a:rPr>
              <a:t> (many </a:t>
            </a:r>
            <a:r>
              <a:rPr lang="en-US" b="1" dirty="0">
                <a:solidFill>
                  <a:schemeClr val="tx1"/>
                </a:solidFill>
              </a:rPr>
              <a:t>Bacteria</a:t>
            </a:r>
            <a:r>
              <a:rPr lang="en-US" dirty="0">
                <a:solidFill>
                  <a:schemeClr val="tx1"/>
                </a:solidFill>
              </a:rPr>
              <a:t>)</a:t>
            </a:r>
          </a:p>
          <a:p>
            <a:pPr lvl="2"/>
            <a:r>
              <a:rPr lang="en-US" dirty="0">
                <a:solidFill>
                  <a:schemeClr val="tx1"/>
                </a:solidFill>
              </a:rPr>
              <a:t>anoxygenic phototrophs evolved first, more metabolic diversity</a:t>
            </a:r>
          </a:p>
        </p:txBody>
      </p:sp>
    </p:spTree>
    <p:extLst>
      <p:ext uri="{BB962C8B-B14F-4D97-AF65-F5344CB8AC3E}">
        <p14:creationId xmlns:p14="http://schemas.microsoft.com/office/powerpoint/2010/main" val="11319718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tx2"/>
                </a:solidFill>
              </a:rPr>
              <a:t>Figure 3.25 Electron Flow in Anoxygenic Photosynthesis in a Purple Bacterium</a:t>
            </a:r>
            <a:endParaRPr lang="en-IN" sz="3200" dirty="0">
              <a:solidFill>
                <a:schemeClr val="tx2"/>
              </a:solidFill>
            </a:endParaRPr>
          </a:p>
        </p:txBody>
      </p:sp>
      <p:pic>
        <p:nvPicPr>
          <p:cNvPr id="4" name="Picture 3" descr="Part a. Electron transport in purple bacterial. A photosynthetic light reaction drives electron flow, converting a weak donor to a strong donor and using ATP synthase to generate ATP. Part b. A photo shows a bloom of purple bacteria in a salt marsh. For long description in Notes pane, press F6."/>
          <p:cNvPicPr>
            <a:picLocks noChangeAspect="1"/>
          </p:cNvPicPr>
          <p:nvPr/>
        </p:nvPicPr>
        <p:blipFill rotWithShape="1">
          <a:blip r:embed="rId3">
            <a:extLst>
              <a:ext uri="{28A0092B-C50C-407E-A947-70E740481C1C}">
                <a14:useLocalDpi xmlns:a14="http://schemas.microsoft.com/office/drawing/2010/main" val="0"/>
              </a:ext>
            </a:extLst>
          </a:blip>
          <a:srcRect b="3624"/>
          <a:stretch/>
        </p:blipFill>
        <p:spPr>
          <a:xfrm>
            <a:off x="489364" y="1639500"/>
            <a:ext cx="8431973" cy="3351914"/>
          </a:xfrm>
          <a:prstGeom prst="rect">
            <a:avLst/>
          </a:prstGeom>
        </p:spPr>
      </p:pic>
    </p:spTree>
    <p:extLst>
      <p:ext uri="{BB962C8B-B14F-4D97-AF65-F5344CB8AC3E}">
        <p14:creationId xmlns:p14="http://schemas.microsoft.com/office/powerpoint/2010/main" val="15004485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3.11 Chemolithotrophy and Phototrophy </a:t>
            </a:r>
            <a:r>
              <a:rPr lang="en-US" sz="2000" b="0" dirty="0">
                <a:solidFill>
                  <a:schemeClr val="tx2"/>
                </a:solidFill>
              </a:rPr>
              <a:t>(4 of 6)</a:t>
            </a:r>
            <a:endParaRPr lang="en-IN" sz="3400" b="0" dirty="0">
              <a:solidFill>
                <a:schemeClr val="tx2"/>
              </a:solidFill>
            </a:endParaRPr>
          </a:p>
        </p:txBody>
      </p:sp>
      <p:sp>
        <p:nvSpPr>
          <p:cNvPr id="3" name="Content Placeholder 2"/>
          <p:cNvSpPr>
            <a:spLocks noGrp="1"/>
          </p:cNvSpPr>
          <p:nvPr>
            <p:ph sz="quarter" idx="13"/>
          </p:nvPr>
        </p:nvSpPr>
        <p:spPr>
          <a:xfrm>
            <a:off x="457200" y="1556327"/>
            <a:ext cx="8372475" cy="4272974"/>
          </a:xfrm>
        </p:spPr>
        <p:txBody>
          <a:bodyPr/>
          <a:lstStyle/>
          <a:p>
            <a:pPr lvl="0"/>
            <a:r>
              <a:rPr lang="en-US" dirty="0">
                <a:solidFill>
                  <a:schemeClr val="tx1"/>
                </a:solidFill>
              </a:rPr>
              <a:t>Phototrophy</a:t>
            </a:r>
          </a:p>
          <a:p>
            <a:pPr lvl="1"/>
            <a:r>
              <a:rPr lang="en-US" dirty="0">
                <a:solidFill>
                  <a:schemeClr val="tx1"/>
                </a:solidFill>
              </a:rPr>
              <a:t>Purple bacteria are anoxygenic prototrophs common in anoxic aquatic environments</a:t>
            </a:r>
          </a:p>
          <a:p>
            <a:pPr lvl="2"/>
            <a:r>
              <a:rPr lang="en-US" dirty="0">
                <a:solidFill>
                  <a:schemeClr val="tx1"/>
                </a:solidFill>
              </a:rPr>
              <a:t>produce </a:t>
            </a:r>
            <a:r>
              <a:rPr lang="en-US" b="1" dirty="0">
                <a:solidFill>
                  <a:schemeClr val="tx1"/>
                </a:solidFill>
              </a:rPr>
              <a:t>photosynthetic reaction center</a:t>
            </a:r>
            <a:r>
              <a:rPr lang="en-US" dirty="0">
                <a:solidFill>
                  <a:schemeClr val="tx1"/>
                </a:solidFill>
              </a:rPr>
              <a:t> that converts light into chemical energy</a:t>
            </a:r>
          </a:p>
          <a:p>
            <a:pPr lvl="2"/>
            <a:r>
              <a:rPr lang="en-US" dirty="0">
                <a:solidFill>
                  <a:schemeClr val="tx1"/>
                </a:solidFill>
              </a:rPr>
              <a:t>reaction centers contain photopigments (</a:t>
            </a:r>
            <a:r>
              <a:rPr lang="en-US" b="1" dirty="0">
                <a:solidFill>
                  <a:schemeClr val="tx1"/>
                </a:solidFill>
              </a:rPr>
              <a:t>e.g.,</a:t>
            </a:r>
            <a:r>
              <a:rPr lang="en-US" dirty="0">
                <a:solidFill>
                  <a:schemeClr val="tx1"/>
                </a:solidFill>
              </a:rPr>
              <a:t> chlorophylls, bacteriochlorophylls)</a:t>
            </a:r>
          </a:p>
          <a:p>
            <a:pPr lvl="2"/>
            <a:r>
              <a:rPr lang="en-US" dirty="0">
                <a:solidFill>
                  <a:schemeClr val="tx1"/>
                </a:solidFill>
              </a:rPr>
              <a:t>photopigments absorb light, transfer energy to photosynthetic reaction center, forms proton motive force that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 synthase uses to make A</a:t>
            </a:r>
            <a:r>
              <a:rPr lang="en-US" sz="100" dirty="0">
                <a:solidFill>
                  <a:schemeClr val="tx1"/>
                </a:solidFill>
              </a:rPr>
              <a:t> </a:t>
            </a:r>
            <a:r>
              <a:rPr lang="en-US" dirty="0">
                <a:solidFill>
                  <a:schemeClr val="tx1"/>
                </a:solidFill>
              </a:rPr>
              <a:t>T</a:t>
            </a:r>
            <a:r>
              <a:rPr lang="en-US" sz="100" dirty="0">
                <a:solidFill>
                  <a:schemeClr val="tx1"/>
                </a:solidFill>
              </a:rPr>
              <a:t> </a:t>
            </a:r>
            <a:r>
              <a:rPr lang="en-US" dirty="0">
                <a:solidFill>
                  <a:schemeClr val="tx1"/>
                </a:solidFill>
              </a:rPr>
              <a:t>P</a:t>
            </a:r>
          </a:p>
        </p:txBody>
      </p:sp>
    </p:spTree>
    <p:extLst>
      <p:ext uri="{BB962C8B-B14F-4D97-AF65-F5344CB8AC3E}">
        <p14:creationId xmlns:p14="http://schemas.microsoft.com/office/powerpoint/2010/main" val="42243049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chemeClr val="tx2"/>
                </a:solidFill>
              </a:rPr>
              <a:t>3.11 Chemolithotrophy and Phototrophy </a:t>
            </a:r>
            <a:r>
              <a:rPr lang="en-US" sz="2000" b="0" dirty="0">
                <a:solidFill>
                  <a:schemeClr val="tx2"/>
                </a:solidFill>
              </a:rPr>
              <a:t>(5 of 6)</a:t>
            </a:r>
            <a:endParaRPr lang="en-IN" sz="3400" b="0" dirty="0">
              <a:solidFill>
                <a:schemeClr val="tx2"/>
              </a:solidFill>
            </a:endParaRPr>
          </a:p>
        </p:txBody>
      </p:sp>
      <p:sp>
        <p:nvSpPr>
          <p:cNvPr id="3" name="Content Placeholder 2"/>
          <p:cNvSpPr>
            <a:spLocks noGrp="1"/>
          </p:cNvSpPr>
          <p:nvPr>
            <p:ph sz="quarter" idx="13"/>
          </p:nvPr>
        </p:nvSpPr>
        <p:spPr>
          <a:xfrm>
            <a:off x="457201" y="1556327"/>
            <a:ext cx="8448674" cy="4272974"/>
          </a:xfrm>
        </p:spPr>
        <p:txBody>
          <a:bodyPr/>
          <a:lstStyle/>
          <a:p>
            <a:pPr lvl="0"/>
            <a:r>
              <a:rPr lang="en-US" dirty="0">
                <a:solidFill>
                  <a:schemeClr val="tx1"/>
                </a:solidFill>
              </a:rPr>
              <a:t>Phototrophy</a:t>
            </a:r>
          </a:p>
          <a:p>
            <a:pPr lvl="1"/>
            <a:r>
              <a:rPr lang="en-US" dirty="0">
                <a:solidFill>
                  <a:schemeClr val="tx1"/>
                </a:solidFill>
              </a:rPr>
              <a:t>Major difference between respiratory and photosynthetic electron transport in purple bacteria is electrons are returned (</a:t>
            </a:r>
            <a:r>
              <a:rPr lang="en-US" b="1" dirty="0">
                <a:solidFill>
                  <a:schemeClr val="tx1"/>
                </a:solidFill>
              </a:rPr>
              <a:t>cyclic photophosphorylation</a:t>
            </a:r>
            <a:r>
              <a:rPr lang="en-US" dirty="0">
                <a:solidFill>
                  <a:schemeClr val="tx1"/>
                </a:solidFill>
              </a:rPr>
              <a:t>)</a:t>
            </a:r>
          </a:p>
        </p:txBody>
      </p:sp>
    </p:spTree>
    <p:extLst>
      <p:ext uri="{BB962C8B-B14F-4D97-AF65-F5344CB8AC3E}">
        <p14:creationId xmlns:p14="http://schemas.microsoft.com/office/powerpoint/2010/main" val="1249302838"/>
      </p:ext>
    </p:extLst>
  </p:cSld>
  <p:clrMapOvr>
    <a:masterClrMapping/>
  </p:clrMapOvr>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E256E8D207C44A964A44A74599E0F7" ma:contentTypeVersion="13" ma:contentTypeDescription="Een nieuw document maken." ma:contentTypeScope="" ma:versionID="e13fc0f404103777b65ebe820e2fae19">
  <xsd:schema xmlns:xsd="http://www.w3.org/2001/XMLSchema" xmlns:xs="http://www.w3.org/2001/XMLSchema" xmlns:p="http://schemas.microsoft.com/office/2006/metadata/properties" xmlns:ns2="045cd049-8521-41da-89ce-94331b244159" xmlns:ns3="ae17f509-2c8f-4b43-a920-52033bc50b7e" targetNamespace="http://schemas.microsoft.com/office/2006/metadata/properties" ma:root="true" ma:fieldsID="95c13e779eed899f8009503e5be01206" ns2:_="" ns3:_="">
    <xsd:import namespace="045cd049-8521-41da-89ce-94331b244159"/>
    <xsd:import namespace="ae17f509-2c8f-4b43-a920-52033bc50b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5cd049-8521-41da-89ce-94331b2441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3b9bb814-139f-4039-9463-697760f06ab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17f509-2c8f-4b43-a920-52033bc50b7e"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45cd049-8521-41da-89ce-94331b24415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90467AC-FC9B-47D2-9925-891D358A6089}"/>
</file>

<file path=customXml/itemProps2.xml><?xml version="1.0" encoding="utf-8"?>
<ds:datastoreItem xmlns:ds="http://schemas.openxmlformats.org/officeDocument/2006/customXml" ds:itemID="{AACDEC74-5BC3-4B94-B34D-2D54C914D99A}"/>
</file>

<file path=customXml/itemProps3.xml><?xml version="1.0" encoding="utf-8"?>
<ds:datastoreItem xmlns:ds="http://schemas.openxmlformats.org/officeDocument/2006/customXml" ds:itemID="{2AD28CC5-2C9B-492F-9ADE-B9FB768F509F}"/>
</file>

<file path=docProps/app.xml><?xml version="1.0" encoding="utf-8"?>
<Properties xmlns="http://schemas.openxmlformats.org/officeDocument/2006/extended-properties" xmlns:vt="http://schemas.openxmlformats.org/officeDocument/2006/docPropsVTypes">
  <TotalTime>14630</TotalTime>
  <Words>15167</Words>
  <Application>Microsoft Office PowerPoint</Application>
  <PresentationFormat>Diavoorstelling (4:3)</PresentationFormat>
  <Paragraphs>805</Paragraphs>
  <Slides>128</Slides>
  <Notes>42</Notes>
  <HiddenSlides>0</HiddenSlides>
  <MMClips>0</MMClips>
  <ScaleCrop>false</ScaleCrop>
  <HeadingPairs>
    <vt:vector size="8" baseType="variant">
      <vt:variant>
        <vt:lpstr>Gebruikte lettertypen</vt:lpstr>
      </vt:variant>
      <vt:variant>
        <vt:i4>4</vt:i4>
      </vt:variant>
      <vt:variant>
        <vt:lpstr>Thema</vt:lpstr>
      </vt:variant>
      <vt:variant>
        <vt:i4>2</vt:i4>
      </vt:variant>
      <vt:variant>
        <vt:lpstr>Ingesloten OLE-bronprogramma's</vt:lpstr>
      </vt:variant>
      <vt:variant>
        <vt:i4>1</vt:i4>
      </vt:variant>
      <vt:variant>
        <vt:lpstr>Diatitels</vt:lpstr>
      </vt:variant>
      <vt:variant>
        <vt:i4>128</vt:i4>
      </vt:variant>
    </vt:vector>
  </HeadingPairs>
  <TitlesOfParts>
    <vt:vector size="135" baseType="lpstr">
      <vt:lpstr>Arial</vt:lpstr>
      <vt:lpstr>Noto Sans Symbols</vt:lpstr>
      <vt:lpstr>Times New Roman</vt:lpstr>
      <vt:lpstr>Verdana</vt:lpstr>
      <vt:lpstr>508 Lecture</vt:lpstr>
      <vt:lpstr>1_508 Lecture</vt:lpstr>
      <vt:lpstr>Equation</vt:lpstr>
      <vt:lpstr>Brock Biology of Microorganisms</vt:lpstr>
      <vt:lpstr>One. Fundamentals of Metabolism</vt:lpstr>
      <vt:lpstr>3.1 Defining the Requirements for Life (1 of 9)</vt:lpstr>
      <vt:lpstr>PowerPoint-presentatie</vt:lpstr>
      <vt:lpstr>Figure 3.1 Metabolic Coupling with Respect to Energy Conservation and Electron Flow</vt:lpstr>
      <vt:lpstr>3.1 Defining the Requirements for Life (2 of 9)</vt:lpstr>
      <vt:lpstr>3.1 Defining the Requirements for Life (3 of 9)</vt:lpstr>
      <vt:lpstr>3.1 Defining the Requirements for Life (4 of 9)</vt:lpstr>
      <vt:lpstr>3.1 Defining the Requirements for Life (5 of 9)</vt:lpstr>
      <vt:lpstr>3.1 Defining the Requirements for Life (6 of 9)</vt:lpstr>
      <vt:lpstr>Figure 3.2 Example of an Oxidation–Reduction Reaction</vt:lpstr>
      <vt:lpstr>3.1 Defining the Requirements for Life (7 of 9)</vt:lpstr>
      <vt:lpstr>3.1 Defining the Requirements for Life (8 of 9)</vt:lpstr>
      <vt:lpstr>3.1 Defining the Requirements for Life (9 of 9)</vt:lpstr>
      <vt:lpstr>Figure 3.3 Classification of Metabolic Types Based on Energy Sources</vt:lpstr>
      <vt:lpstr>3.2 Electron Transfer Reactions (1 of 5)</vt:lpstr>
      <vt:lpstr>Figure 3.4 The Redox Tower</vt:lpstr>
      <vt:lpstr>3.2 Electron Transfer Reactions (2 of 5)</vt:lpstr>
      <vt:lpstr>Table 3.1 Reduction Potentials, E0′ (Volts), of Some Redox Half Reactions Commonly Encountered in Microbiology a</vt:lpstr>
      <vt:lpstr>3.2 Electron Transfer Reactions (3 of 5)</vt:lpstr>
      <vt:lpstr>3.2 Electron Transfer Reactions (4 of 5)</vt:lpstr>
      <vt:lpstr>Figure 3.5 The Redox Coenzymes Nicotinamide Adenine Dinucleotide (N A D+) and N A D P+</vt:lpstr>
      <vt:lpstr>3.2 Electron Transfer Reactions (5 of 5)</vt:lpstr>
      <vt:lpstr>Figure 3.6 N A D+/N A D H Cycling</vt:lpstr>
      <vt:lpstr>3.3 Calculating Changes in Free Energy (1 of 4)</vt:lpstr>
      <vt:lpstr>Table 3.2 Example of Free-Energy-Change Calculations Using Electrochemical Potentials or Gf0 Values</vt:lpstr>
      <vt:lpstr>3.3 Calculating Changes in Free Energy (2 of 4)</vt:lpstr>
      <vt:lpstr>Table 3.3 Free Energy of Formation (Gf0, kilo Joule/Mole) for Some Common Substancesa</vt:lpstr>
      <vt:lpstr>3.3 Calculating Changes in Free Energy (3 of 4)</vt:lpstr>
      <vt:lpstr>3.3 Calculating Changes in Free Energy (4 of 4)</vt:lpstr>
      <vt:lpstr>Figure 3.7 Calculating Free Energy Under Natural Conditions (Δ G)</vt:lpstr>
      <vt:lpstr>3.4 Cellular Energy Conservation (1 of 3)</vt:lpstr>
      <vt:lpstr>Figure 3.8 Energy-Rich Bonds in Compounds That Conserve Energy in Microbial Metabolism</vt:lpstr>
      <vt:lpstr>3.4 Cellular Energy Conservation (2 of 3)</vt:lpstr>
      <vt:lpstr>3.4 Cellular Energy Conservation (3 of 3)</vt:lpstr>
      <vt:lpstr>3.5 Catalysis and Enzymes (1 of 4)</vt:lpstr>
      <vt:lpstr>Figure 3.9 Activation Energy and Catalysis</vt:lpstr>
      <vt:lpstr>3.5 Catalysis and Enzymes (2 of 4)</vt:lpstr>
      <vt:lpstr>Figure 3.10 The Catalytic Cycle of an Enzyme</vt:lpstr>
      <vt:lpstr>3.5 Catalysis and Enzymes (3 of 4)</vt:lpstr>
      <vt:lpstr>3.5 Catalysis and Enzymes (4 of 4)</vt:lpstr>
      <vt:lpstr>Two. Catabolism: Chemoorganotrophs</vt:lpstr>
      <vt:lpstr>3.6 Glycolysis, the Citric Acid Cycle, and the Glyoxylate Cycle (1 of 8)</vt:lpstr>
      <vt:lpstr>3.6 Glycolysis, the Citric Acid Cycle, and the Glyoxylate Cycle (2 of 8)</vt:lpstr>
      <vt:lpstr>Figure 3.11 Embden–Meyerhof–Parnas Pathway (Glycolysis)</vt:lpstr>
      <vt:lpstr>3.6 Glycolysis, the Citric Acid Cycle, and the Glyoxylate Cycle (3 of 8)</vt:lpstr>
      <vt:lpstr>3.6 Glycolysis, the Citric Acid Cycle, and the Glyoxylate Cycle (4 of 8)</vt:lpstr>
      <vt:lpstr>3.6 Glycolysis, the Citric Acid Cycle, and the Glyoxylate Cycle (5 of 8)</vt:lpstr>
      <vt:lpstr>Figure 3.12 The Citric Acid Cycle</vt:lpstr>
      <vt:lpstr>3.6 Glycolysis, the Citric Acid Cycle, and the Glyoxylate Cycle (6 of 8)</vt:lpstr>
      <vt:lpstr>3.6 Glycolysis, the Citric Acid Cycle, and the Glyoxylate Cycle (7 of 8)</vt:lpstr>
      <vt:lpstr>3.6 Glycolysis, the Citric Acid Cycle, and the Glyoxylate Cycle (8 of 8)</vt:lpstr>
      <vt:lpstr>Figure 3.13 The Glyoxylate Cycle</vt:lpstr>
      <vt:lpstr>3.7 Principles of Fermentation (1 of 4)</vt:lpstr>
      <vt:lpstr>Figure 3.14 The Essentials of Fermentation</vt:lpstr>
      <vt:lpstr>3.7 Principles of Fermentation (2 of 4)</vt:lpstr>
      <vt:lpstr>3.7 Principles of Fermentation (3 of 4)</vt:lpstr>
      <vt:lpstr>3.7 Principles of Fermentation (4 of 4)</vt:lpstr>
      <vt:lpstr>3.8 Principles of Respiration: Electron Carriers (1 of 6)</vt:lpstr>
      <vt:lpstr>3.8 Principles of Respiration: Electron Carriers (2 of 6)</vt:lpstr>
      <vt:lpstr>3.8 Principles of Respiration: Electron Carriers (3 of 6)</vt:lpstr>
      <vt:lpstr>Figure 3.15 Flavin Mononucleotide (F M N), a Hydrogen Atom Carrier</vt:lpstr>
      <vt:lpstr>3.8 Principles of Respiration: Electron Carriers (4 of 6)</vt:lpstr>
      <vt:lpstr>Figure 3.16 Cytochrome and Its Structure</vt:lpstr>
      <vt:lpstr>3.8 Principles of Respiration: Electron Carriers (5 of 6)</vt:lpstr>
      <vt:lpstr>Figure 3.17 Arrangement of the Iron–Sulfur Centers of Nonheme Iron–Sulfur Proteins</vt:lpstr>
      <vt:lpstr>3.8 Principles of Respiration: Electron Carriers (6 of 6)</vt:lpstr>
      <vt:lpstr>Figure 3.18 Structure of Oxidized and Reduced Forms of Ubiquinone (Coenzyme Q, or C o Q)</vt:lpstr>
      <vt:lpstr>3.9 Principles of Respiration: Generating a Proton Motive Force (1 of 11)</vt:lpstr>
      <vt:lpstr>Figure 3.19 Generation of the Proton Motive Force During Aerobic Respiration</vt:lpstr>
      <vt:lpstr>3.9 Principles of Respiration: Generating a Proton Motive Force (2 of 11)</vt:lpstr>
      <vt:lpstr>3.9 Principles of Respiration: Generating a Proton Motive Force (3 of 11)</vt:lpstr>
      <vt:lpstr>3.9 Principles of Respiration: Generating a Proton Motive Force (4 of 11)</vt:lpstr>
      <vt:lpstr>3.9 Principles of Respiration: Generating a Proton Motive Force (5 of 11)</vt:lpstr>
      <vt:lpstr>3.9 Principles of Respiration: Generating a Proton Motive Force (6 of 11)</vt:lpstr>
      <vt:lpstr>3.9 Principles of Respiration: Generating a Proton Motive Force (7 of 11)</vt:lpstr>
      <vt:lpstr>3.9 Principles of Respiration: Generating a Proton Motive Force (8 of 11)</vt:lpstr>
      <vt:lpstr>Figure 3.20 Structure and Function of the Reversible A T P Synthase (A T Pase) in Escherichia Coli op</vt:lpstr>
      <vt:lpstr>3.9 Principles of Respiration: Generating a Proton Motive Force (9 of 11)</vt:lpstr>
      <vt:lpstr>3.9 Principles of Respiration: Generating a Proton Motive Force (10 of 11)</vt:lpstr>
      <vt:lpstr>3.9 Principles of Respiration: Generating a Proton Motive Force (11 of 11)</vt:lpstr>
      <vt:lpstr>Figure 3.21 Energetics in Fermentation and Aerobic Respiration</vt:lpstr>
      <vt:lpstr>Three. Catabolism: Electron Transport and Metabolic Diversity</vt:lpstr>
      <vt:lpstr>3.10 Anaerobic Respiration and Metabolic Modularity (1 of 7)</vt:lpstr>
      <vt:lpstr>Figure 3.22 Metabolic Diversity and Its Relationship to Oxygen</vt:lpstr>
      <vt:lpstr>3.10 Anaerobic Respiration and Metabolic Modularity (2 of 7)</vt:lpstr>
      <vt:lpstr>3.10 Anaerobic Respiration and Metabolic Modularity (3 of 7)</vt:lpstr>
      <vt:lpstr>3.10 Anaerobic Respiration and Metabolic Modularity (4 of 7)</vt:lpstr>
      <vt:lpstr>3.10 Anaerobic Respiration and Metabolic Modularity (5 of 7)</vt:lpstr>
      <vt:lpstr>Figure 3.23 Respiration and Nitrate-Based Anaerobic Respiration in Escherichia Coli</vt:lpstr>
      <vt:lpstr>3.10 Anaerobic Respiration and Metabolic Modularity (6 of 7)</vt:lpstr>
      <vt:lpstr>3.10 Anaerobic Respiration and Metabolic Modularity (7 of 7)</vt:lpstr>
      <vt:lpstr>3.11 Chemolithotrophy and Phototrophy (1 of 6)</vt:lpstr>
      <vt:lpstr>Figure 3.24 Energy Conservation in Ralstonia Eutropha, an Autotrophic Chemolithotroph That Oxidizes H2</vt:lpstr>
      <vt:lpstr>3.11 Chemolithotrophy and Phototrophy (2 of 6)</vt:lpstr>
      <vt:lpstr>3.11 Chemolithotrophy and Phototrophy (3 of 6)</vt:lpstr>
      <vt:lpstr>Figure 3.25 Electron Flow in Anoxygenic Photosynthesis in a Purple Bacterium</vt:lpstr>
      <vt:lpstr>3.11 Chemolithotrophy and Phototrophy (4 of 6)</vt:lpstr>
      <vt:lpstr>3.11 Chemolithotrophy and Phototrophy (5 of 6)</vt:lpstr>
      <vt:lpstr>3.11 Chemolithotrophy and Phototrophy (6 of 6)</vt:lpstr>
      <vt:lpstr>PowerPoint-presentatie</vt:lpstr>
      <vt:lpstr>Four. Biosynthesis</vt:lpstr>
      <vt:lpstr>3.12 Autotrophy and Nitrogen Fixation (1 of 6)</vt:lpstr>
      <vt:lpstr>3.12 Autotrophy and Nitrogen Fixation (2 of 6)</vt:lpstr>
      <vt:lpstr>Figure 3.26 Key Reactions of the Calvin Cycle</vt:lpstr>
      <vt:lpstr>3.12 Autotrophy and Nitrogen Fixation (3 of 6)</vt:lpstr>
      <vt:lpstr>Figure 3.27 The Calvin Cycle</vt:lpstr>
      <vt:lpstr>3.12 Autotrophy and Nitrogen Fixation (4 of 6)</vt:lpstr>
      <vt:lpstr>Figure 3.28 Biological Nitrogen Fixation by Nitrogenase</vt:lpstr>
      <vt:lpstr>3.12 Autotrophy and Nitrogen Fixation (5 of 6)</vt:lpstr>
      <vt:lpstr>3.12 Autotrophy and Nitrogen Fixation (6 of 6)</vt:lpstr>
      <vt:lpstr>Figure 3.29 Two Ways of Protecting Nitrogenase from O2</vt:lpstr>
      <vt:lpstr>3.13 Sugars and Polysaccharides (1 of 3)</vt:lpstr>
      <vt:lpstr>Figure 3.30 Sugar Metabolism</vt:lpstr>
      <vt:lpstr>3.13 Sugars and Polysaccharides (2 of 3)</vt:lpstr>
      <vt:lpstr>3.13 Sugars and Polysaccharides (3 of 3)</vt:lpstr>
      <vt:lpstr>Figure 3.31 Pentose Phosphate Pathway</vt:lpstr>
      <vt:lpstr>3.14 Amino Acids and Nucleotides (1 of 3)</vt:lpstr>
      <vt:lpstr>Figure 3.32 Amino Acid Families</vt:lpstr>
      <vt:lpstr>3.14 Amino Acids and Nucleotides (2 of 3)</vt:lpstr>
      <vt:lpstr>Figure 3.33 Ammonia Incorporation in Bacteria</vt:lpstr>
      <vt:lpstr>3.14 Amino Acids and Nucleotides (3 of 3)</vt:lpstr>
      <vt:lpstr>Figure 3.34 Biosynthesis of Purines and Pyrimidines</vt:lpstr>
      <vt:lpstr>3.15 Fatty Acids and Lipids (1 of 4)</vt:lpstr>
      <vt:lpstr>Figure 3.35 The Biosynthesis of the C16 Fatty Acid Palmitate</vt:lpstr>
      <vt:lpstr>3.15 Fatty Acids and Lipids (2 of 4)</vt:lpstr>
      <vt:lpstr>3.15 Fatty Acids and Lipids (3 of 4)</vt:lpstr>
      <vt:lpstr>3.15 Fatty Acids and Lipids (4 of 4)</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Brock Biology of Microorganisms, Sixteenth Edition, Chapter 3, Microbial Metabolism</dc:title>
  <dc:subject>Science</dc:subject>
  <dc:creator>Madigan/Bender/Buckley/Sattley/Stahl</dc:creator>
  <cp:keywords>Brock Biology of Microorganisms</cp:keywords>
  <dc:description>Additional figure caption content available on the Notes Pane.</dc:description>
  <cp:lastModifiedBy>Christophe Wille</cp:lastModifiedBy>
  <cp:revision>1761</cp:revision>
  <dcterms:modified xsi:type="dcterms:W3CDTF">2024-10-20T11:32:24Z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y fmtid="{D5CDD505-2E9C-101B-9397-08002B2CF9AE}" pid="8" name="ContentTypeId">
    <vt:lpwstr>0x0101005CE256E8D207C44A964A44A74599E0F7</vt:lpwstr>
  </property>
</Properties>
</file>