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9"/>
  </p:notesMasterIdLst>
  <p:handoutMasterIdLst>
    <p:handoutMasterId r:id="rId100"/>
  </p:handoutMasterIdLst>
  <p:sldIdLst>
    <p:sldId id="353" r:id="rId3"/>
    <p:sldId id="597" r:id="rId4"/>
    <p:sldId id="598" r:id="rId5"/>
    <p:sldId id="599" r:id="rId6"/>
    <p:sldId id="600" r:id="rId7"/>
    <p:sldId id="601" r:id="rId8"/>
    <p:sldId id="602" r:id="rId9"/>
    <p:sldId id="603" r:id="rId10"/>
    <p:sldId id="604" r:id="rId11"/>
    <p:sldId id="605" r:id="rId12"/>
    <p:sldId id="606" r:id="rId13"/>
    <p:sldId id="607" r:id="rId14"/>
    <p:sldId id="608" r:id="rId15"/>
    <p:sldId id="609" r:id="rId16"/>
    <p:sldId id="610" r:id="rId17"/>
    <p:sldId id="611" r:id="rId18"/>
    <p:sldId id="612" r:id="rId19"/>
    <p:sldId id="613" r:id="rId20"/>
    <p:sldId id="615" r:id="rId21"/>
    <p:sldId id="617" r:id="rId22"/>
    <p:sldId id="618" r:id="rId23"/>
    <p:sldId id="619" r:id="rId24"/>
    <p:sldId id="620" r:id="rId25"/>
    <p:sldId id="621" r:id="rId26"/>
    <p:sldId id="622" r:id="rId27"/>
    <p:sldId id="623" r:id="rId28"/>
    <p:sldId id="624" r:id="rId29"/>
    <p:sldId id="625" r:id="rId30"/>
    <p:sldId id="626" r:id="rId31"/>
    <p:sldId id="627" r:id="rId32"/>
    <p:sldId id="628" r:id="rId33"/>
    <p:sldId id="629" r:id="rId34"/>
    <p:sldId id="630" r:id="rId35"/>
    <p:sldId id="631" r:id="rId36"/>
    <p:sldId id="632" r:id="rId37"/>
    <p:sldId id="635" r:id="rId38"/>
    <p:sldId id="636" r:id="rId39"/>
    <p:sldId id="637" r:id="rId40"/>
    <p:sldId id="638" r:id="rId41"/>
    <p:sldId id="639" r:id="rId42"/>
    <p:sldId id="640" r:id="rId43"/>
    <p:sldId id="641" r:id="rId44"/>
    <p:sldId id="642" r:id="rId45"/>
    <p:sldId id="643" r:id="rId46"/>
    <p:sldId id="644" r:id="rId47"/>
    <p:sldId id="645" r:id="rId48"/>
    <p:sldId id="646" r:id="rId49"/>
    <p:sldId id="647" r:id="rId50"/>
    <p:sldId id="648" r:id="rId51"/>
    <p:sldId id="649" r:id="rId52"/>
    <p:sldId id="650" r:id="rId53"/>
    <p:sldId id="651" r:id="rId54"/>
    <p:sldId id="652" r:id="rId55"/>
    <p:sldId id="653" r:id="rId56"/>
    <p:sldId id="655" r:id="rId57"/>
    <p:sldId id="657" r:id="rId58"/>
    <p:sldId id="658" r:id="rId59"/>
    <p:sldId id="659" r:id="rId60"/>
    <p:sldId id="661" r:id="rId61"/>
    <p:sldId id="662" r:id="rId62"/>
    <p:sldId id="663" r:id="rId63"/>
    <p:sldId id="664" r:id="rId64"/>
    <p:sldId id="665" r:id="rId65"/>
    <p:sldId id="666" r:id="rId66"/>
    <p:sldId id="667" r:id="rId67"/>
    <p:sldId id="668" r:id="rId68"/>
    <p:sldId id="670" r:id="rId69"/>
    <p:sldId id="671" r:id="rId70"/>
    <p:sldId id="672" r:id="rId71"/>
    <p:sldId id="673" r:id="rId72"/>
    <p:sldId id="674" r:id="rId73"/>
    <p:sldId id="677" r:id="rId74"/>
    <p:sldId id="678" r:id="rId75"/>
    <p:sldId id="679" r:id="rId76"/>
    <p:sldId id="680" r:id="rId77"/>
    <p:sldId id="681" r:id="rId78"/>
    <p:sldId id="682" r:id="rId79"/>
    <p:sldId id="683" r:id="rId80"/>
    <p:sldId id="684" r:id="rId81"/>
    <p:sldId id="685" r:id="rId82"/>
    <p:sldId id="686" r:id="rId83"/>
    <p:sldId id="687" r:id="rId84"/>
    <p:sldId id="688" r:id="rId85"/>
    <p:sldId id="689" r:id="rId86"/>
    <p:sldId id="690" r:id="rId87"/>
    <p:sldId id="691" r:id="rId88"/>
    <p:sldId id="692" r:id="rId89"/>
    <p:sldId id="693" r:id="rId90"/>
    <p:sldId id="694" r:id="rId91"/>
    <p:sldId id="695" r:id="rId92"/>
    <p:sldId id="696" r:id="rId93"/>
    <p:sldId id="697" r:id="rId94"/>
    <p:sldId id="698" r:id="rId95"/>
    <p:sldId id="699" r:id="rId96"/>
    <p:sldId id="701" r:id="rId97"/>
    <p:sldId id="702" r:id="rId9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72" userDrawn="1">
          <p15:clr>
            <a:srgbClr val="A4A3A4"/>
          </p15:clr>
        </p15:guide>
        <p15:guide id="3" orient="horz" pos="981" userDrawn="1">
          <p15:clr>
            <a:srgbClr val="A4A3A4"/>
          </p15:clr>
        </p15:guide>
        <p15:guide id="4" orient="horz" pos="77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editor" initials="e" lastIdx="2" clrIdx="8">
    <p:extLst>
      <p:ext uri="{19B8F6BF-5375-455C-9EA6-DF929625EA0E}">
        <p15:presenceInfo xmlns:p15="http://schemas.microsoft.com/office/powerpoint/2012/main" userId="editor" providerId="None"/>
      </p:ext>
    </p:extLst>
  </p:cmAuthor>
  <p:cmAuthor id="1" name="Ruchi Sachdev" initials="" lastIdx="8" clrIdx="1"/>
  <p:cmAuthor id="8" name="Bhavani, Pushparaj" initials="BP" lastIdx="1" clrIdx="9">
    <p:extLst>
      <p:ext uri="{19B8F6BF-5375-455C-9EA6-DF929625EA0E}">
        <p15:presenceInfo xmlns:p15="http://schemas.microsoft.com/office/powerpoint/2012/main" userId="S-1-5-21-2752970185-40930380-1894245210-3720" providerId="AD"/>
      </p:ext>
    </p:extLst>
  </p:cmAuthor>
  <p:cmAuthor id="2" name="Sarah Reusché" initials="" lastIdx="13" clrIdx="2"/>
  <p:cmAuthor id="3" name="Nitin Shankar" initials="" lastIdx="6" clrIdx="3"/>
  <p:cmAuthor id="4" name="Kristen Flathman" initials="" lastIdx="1" clrIdx="4"/>
  <p:cmAuthor id="5" name="Ben Schroeter" initials="" lastIdx="0" clrIdx="5"/>
  <p:cmAuthor id="6" name="editor" initials="V"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9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63" autoAdjust="0"/>
    <p:restoredTop sz="88126" autoAdjust="0"/>
  </p:normalViewPr>
  <p:slideViewPr>
    <p:cSldViewPr snapToGrid="0" snapToObjects="1">
      <p:cViewPr varScale="1">
        <p:scale>
          <a:sx n="101" d="100"/>
          <a:sy n="101" d="100"/>
        </p:scale>
        <p:origin x="1788" y="48"/>
      </p:cViewPr>
      <p:guideLst>
        <p:guide orient="horz" pos="4042"/>
        <p:guide pos="272"/>
        <p:guide orient="horz" pos="981"/>
        <p:guide orient="horz" pos="777"/>
      </p:guideLst>
    </p:cSldViewPr>
  </p:slideViewPr>
  <p:outlineViewPr>
    <p:cViewPr>
      <p:scale>
        <a:sx n="33" d="100"/>
        <a:sy n="33" d="100"/>
      </p:scale>
      <p:origin x="0" y="-96840"/>
    </p:cViewPr>
  </p:outlineViewPr>
  <p:notesTextViewPr>
    <p:cViewPr>
      <p:scale>
        <a:sx n="100" d="100"/>
        <a:sy n="100" d="100"/>
      </p:scale>
      <p:origin x="0" y="0"/>
    </p:cViewPr>
  </p:notesTextViewPr>
  <p:sorterViewPr>
    <p:cViewPr>
      <p:scale>
        <a:sx n="66" d="100"/>
        <a:sy n="66" d="100"/>
      </p:scale>
      <p:origin x="0" y="-25698"/>
    </p:cViewPr>
  </p:sorterViewPr>
  <p:notesViewPr>
    <p:cSldViewPr snapToGrid="0" snapToObjects="1">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customXml" Target="../customXml/item2.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108"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customXml" Target="../customXml/item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pPr/>
              <a:t>10/24/2024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pPr/>
              <a:t>‹nr.›</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buSzPct val="25000"/>
                <a:buNone/>
              </a:pPr>
              <a:t>‹nr.›</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viable count measures the cells in the culture that are capable of reproducing. Optical density (turbidity), a quantitative measure of light scattering by a liquid culture (see Figure 4.7), increases with the increase in cell number.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383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023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1" u="none" strike="noStrike" kern="1200" cap="none" dirty="0">
                <a:solidFill>
                  <a:schemeClr val="dk1"/>
                </a:solidFill>
                <a:effectLst/>
                <a:latin typeface="Arial"/>
                <a:ea typeface="Arial"/>
                <a:cs typeface="Arial"/>
                <a:sym typeface="Arial"/>
              </a:rPr>
              <a:t>(a) </a:t>
            </a:r>
            <a:r>
              <a:rPr lang="en-IN" sz="1200" b="0" i="0" u="none" strike="noStrike" kern="1200" cap="none" dirty="0">
                <a:solidFill>
                  <a:schemeClr val="dk1"/>
                </a:solidFill>
                <a:effectLst/>
                <a:latin typeface="Arial"/>
                <a:ea typeface="Arial"/>
                <a:cs typeface="Arial"/>
                <a:sym typeface="Arial"/>
              </a:rPr>
              <a:t>Data for a cell population that doubles every 30 min.</a:t>
            </a:r>
            <a:r>
              <a:rPr lang="en-IN" sz="1200" b="0" i="1" u="none" strike="noStrike" kern="1200" cap="none" dirty="0">
                <a:solidFill>
                  <a:schemeClr val="dk1"/>
                </a:solidFill>
                <a:effectLst/>
                <a:latin typeface="Arial"/>
                <a:ea typeface="Arial"/>
                <a:cs typeface="Arial"/>
                <a:sym typeface="Arial"/>
              </a:rPr>
              <a:t> (b) </a:t>
            </a:r>
            <a:r>
              <a:rPr lang="en-IN" sz="1200" b="0" i="0" u="none" strike="noStrike" kern="1200" cap="none" dirty="0">
                <a:solidFill>
                  <a:schemeClr val="dk1"/>
                </a:solidFill>
                <a:effectLst/>
                <a:latin typeface="Arial"/>
                <a:ea typeface="Arial"/>
                <a:cs typeface="Arial"/>
                <a:sym typeface="Arial"/>
              </a:rPr>
              <a:t>Data plotted on arithmetic (left ordinate) and logarithmic (right ordinate) scales.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data for a cell population that doubles every 30 minutes is described as follows.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table has 15 rows and 2 columns. The columns have the following headings from left to right. Time in hours, Total number of cells. The row entries are as follows. Row 1. Time in hours, 0. Total number of cells, 1. Row 2. Time in hours, 0.5. Total number of cells, 2. Row 3. Time in hours, 1. Total number of cells, 4. Row 4. Time in hours, 1.5. Total number of cells, 8. Row 5. Time in hours, 2. Total number of cells, 16. Row 6. Time in hours, 2.5. Total number of cells, 32. Row 7. Time in hours, 3. Total number of cells, 64. Row 8. Time in hours, 3.5. Total number of cells, 128. Row 9. Time in hours, 4. Total number of cells, 256, 2 to the 8. Row 10. Time in hours, 4.5. Total number of cells, 512, 2 to the 9. Row 11. Time in hours, 5. Total number of cells, 1,024, 2 to the 10. Row 12. Time in hours, 5.5. Total number of cells, 2,048, 2 to the 11. Row 13. Time in hours, 6. Total number of cells, 4,096, 2 to the 12. Row 14. Time in hours, incomplete row. Total number of cells, incomplete row. Row 15. Time in hours, 10. Total number of cells, 1,048,576, 2 to the 20. </a:t>
            </a:r>
            <a:endParaRPr lang="en-IN"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B. A graph plots number of cells on an arithmetic scale versus time in hours. A logarithmic plot increases by a factor of 10 every hour and a half, A arithmetic plot starts out slowly but rises with increasing steepness, surpassing the logarithmic scale at about 5 hours.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4776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Method of estimating the generation times (g) of exponentially growing populations with g of</a:t>
            </a:r>
            <a:r>
              <a:rPr lang="en-IN" sz="1200" b="0" i="1" u="none" strike="noStrike" kern="1200" cap="none" dirty="0">
                <a:solidFill>
                  <a:schemeClr val="dk1"/>
                </a:solidFill>
                <a:effectLst/>
                <a:latin typeface="Arial"/>
                <a:ea typeface="Arial"/>
                <a:cs typeface="Arial"/>
                <a:sym typeface="Arial"/>
              </a:rPr>
              <a:t> (a) </a:t>
            </a:r>
            <a:r>
              <a:rPr lang="en-IN" sz="1200" b="0" i="0" u="none" strike="noStrike" kern="1200" cap="none" dirty="0">
                <a:solidFill>
                  <a:schemeClr val="dk1"/>
                </a:solidFill>
                <a:effectLst/>
                <a:latin typeface="Arial"/>
                <a:ea typeface="Arial"/>
                <a:cs typeface="Arial"/>
                <a:sym typeface="Arial"/>
              </a:rPr>
              <a:t>6 h and </a:t>
            </a:r>
            <a:r>
              <a:rPr lang="en-IN" sz="1200" b="0" i="1" u="none" strike="noStrike" kern="1200" cap="none" dirty="0">
                <a:solidFill>
                  <a:schemeClr val="dk1"/>
                </a:solidFill>
                <a:effectLst/>
                <a:latin typeface="Arial"/>
                <a:ea typeface="Arial"/>
                <a:cs typeface="Arial"/>
                <a:sym typeface="Arial"/>
              </a:rPr>
              <a:t>(b) </a:t>
            </a:r>
            <a:r>
              <a:rPr lang="en-IN" sz="1200" b="0" i="0" u="none" strike="noStrike" kern="1200" cap="none" dirty="0">
                <a:solidFill>
                  <a:schemeClr val="dk1"/>
                </a:solidFill>
                <a:effectLst/>
                <a:latin typeface="Arial"/>
                <a:ea typeface="Arial"/>
                <a:cs typeface="Arial"/>
                <a:sym typeface="Arial"/>
              </a:rPr>
              <a:t>2 h from data plotted on semilogarithmic graphs. The slope of each line is equal to 0.301/g, and n is the number of generations in the time t. All numbers are expressed in scientific notation; that is, 10,000,000 is 1 </a:t>
            </a:r>
            <a:r>
              <a:rPr lang="en-IN" sz="1200" dirty="0"/>
              <a:t>×</a:t>
            </a:r>
            <a:r>
              <a:rPr lang="en-IN" sz="1200" b="0" i="0" u="none" strike="noStrike" kern="1200" cap="none" dirty="0">
                <a:solidFill>
                  <a:schemeClr val="dk1"/>
                </a:solidFill>
                <a:effectLst/>
                <a:latin typeface="Arial"/>
                <a:ea typeface="Arial"/>
                <a:cs typeface="Arial"/>
                <a:sym typeface="Arial"/>
              </a:rPr>
              <a:t> 10 to the</a:t>
            </a:r>
            <a:r>
              <a:rPr lang="en-IN" sz="1200" b="0" i="0" u="none" strike="noStrike" kern="1200" cap="none" baseline="0" dirty="0">
                <a:solidFill>
                  <a:schemeClr val="dk1"/>
                </a:solidFill>
                <a:effectLst/>
                <a:latin typeface="Arial"/>
                <a:ea typeface="Arial"/>
                <a:cs typeface="Arial"/>
                <a:sym typeface="Arial"/>
              </a:rPr>
              <a:t> </a:t>
            </a:r>
            <a:r>
              <a:rPr lang="en-IN" sz="1200" b="0" i="0" u="none" strike="noStrike" kern="1200" cap="none" dirty="0">
                <a:solidFill>
                  <a:schemeClr val="dk1"/>
                </a:solidFill>
                <a:effectLst/>
                <a:latin typeface="Arial"/>
                <a:ea typeface="Arial"/>
                <a:cs typeface="Arial"/>
                <a:sym typeface="Arial"/>
              </a:rPr>
              <a:t>7 power, 60,000,000 is 6 </a:t>
            </a:r>
            <a:r>
              <a:rPr lang="en-IN" sz="1200" dirty="0"/>
              <a:t>×</a:t>
            </a:r>
            <a:r>
              <a:rPr lang="en-IN" sz="1200" b="0" i="0" u="none" strike="noStrike" kern="1200" cap="none" dirty="0">
                <a:solidFill>
                  <a:schemeClr val="dk1"/>
                </a:solidFill>
                <a:effectLst/>
                <a:latin typeface="Arial"/>
                <a:ea typeface="Arial"/>
                <a:cs typeface="Arial"/>
                <a:sym typeface="Arial"/>
              </a:rPr>
              <a:t> 10 to the 7 power, and so on. </a:t>
            </a:r>
            <a:r>
              <a:rPr lang="en-IN" sz="1200" b="0" i="1" u="none" strike="noStrike" kern="1200" cap="none" dirty="0">
                <a:solidFill>
                  <a:schemeClr val="dk1"/>
                </a:solidFill>
                <a:effectLst/>
                <a:latin typeface="Arial"/>
                <a:ea typeface="Arial"/>
                <a:cs typeface="Arial"/>
                <a:sym typeface="Arial"/>
              </a:rPr>
              <a:t>(c) </a:t>
            </a:r>
            <a:r>
              <a:rPr lang="en-IN" sz="1200" b="0" i="0" u="none" strike="noStrike" kern="1200" cap="none" dirty="0">
                <a:solidFill>
                  <a:schemeClr val="dk1"/>
                </a:solidFill>
                <a:effectLst/>
                <a:latin typeface="Arial"/>
                <a:ea typeface="Arial"/>
                <a:cs typeface="Arial"/>
                <a:sym typeface="Arial"/>
              </a:rPr>
              <a:t>Useful expressions for analyzing microbial growth.</a:t>
            </a:r>
            <a:endParaRPr lang="en-US" sz="1200" b="0" i="0" u="none" strike="noStrike" kern="1200" cap="none" dirty="0">
              <a:solidFill>
                <a:schemeClr val="dk1"/>
              </a:solidFill>
              <a:effectLst/>
              <a:latin typeface="Arial"/>
              <a:ea typeface="Arial"/>
              <a:cs typeface="Arial"/>
              <a:sym typeface="Arial"/>
            </a:endParaRPr>
          </a:p>
          <a:p>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Part A of two graphs calculating microbial growth parameters. </a:t>
            </a:r>
            <a:r>
              <a:rPr lang="en-IN" sz="1200" b="0" i="0" u="none" strike="noStrike" kern="1200" cap="none" dirty="0">
                <a:solidFill>
                  <a:schemeClr val="dk1"/>
                </a:solidFill>
                <a:effectLst/>
                <a:latin typeface="Arial"/>
                <a:ea typeface="Arial"/>
                <a:cs typeface="Arial"/>
                <a:sym typeface="Arial"/>
              </a:rPr>
              <a:t>A cell population that doubles every 6 hours is represented by a line with a slope equal to, log of, 4 times 10 to the seventh power, minus log of, 2 times 10 to the seventh power, all over 6. The resulting slope is 0.05. t = 6 h, n = 1, g = t over n. </a:t>
            </a:r>
            <a:r>
              <a:rPr lang="en-US" sz="1200" b="0" i="0" u="none" strike="noStrike" kern="1200" cap="none" dirty="0">
                <a:solidFill>
                  <a:schemeClr val="dk1"/>
                </a:solidFill>
                <a:effectLst/>
                <a:latin typeface="Arial"/>
                <a:ea typeface="Arial"/>
                <a:cs typeface="Arial"/>
                <a:sym typeface="Arial"/>
              </a:rPr>
              <a:t>Part B of two graphs calculating microbial growth parameters. A cell population that doubles every 6 hours is represented by a line with a slope equal to, log of, 10 to the eighth power, minus log of, 5 times 10 to the seventh power, all over 2. The resulting slope is 0.15. t = 2, n = 1, g = t over n. Part c. A list of exponential growth equations is as follows. Note. </a:t>
            </a:r>
            <a:r>
              <a:rPr lang="en-IN" sz="1200" b="0" i="0" u="none" strike="noStrike" kern="1200" cap="none" dirty="0">
                <a:solidFill>
                  <a:schemeClr val="dk1"/>
                </a:solidFill>
                <a:effectLst/>
                <a:latin typeface="Arial"/>
                <a:ea typeface="Arial"/>
                <a:cs typeface="Arial"/>
                <a:sym typeface="Arial"/>
              </a:rPr>
              <a:t>g = generation time, t = time, N sub t = cell number at time t, N 0 = starting cell number, n = number of generations, k = specific growth rate.</a:t>
            </a:r>
          </a:p>
          <a:p>
            <a:pPr lvl="0"/>
            <a:r>
              <a:rPr lang="en-IN" sz="1200" b="0" i="0" u="none" strike="noStrike" kern="1200" cap="none" dirty="0">
                <a:solidFill>
                  <a:schemeClr val="dk1"/>
                </a:solidFill>
                <a:effectLst/>
                <a:latin typeface="Arial"/>
                <a:ea typeface="Arial"/>
                <a:cs typeface="Arial"/>
                <a:sym typeface="Arial"/>
              </a:rPr>
              <a:t>g = t over n. </a:t>
            </a:r>
            <a:endParaRPr lang="en-IN" dirty="0">
              <a:effectLst/>
            </a:endParaRPr>
          </a:p>
          <a:p>
            <a:pPr lvl="0"/>
            <a:r>
              <a:rPr lang="en-IN" sz="1200" b="0" i="0" u="none" strike="noStrike" kern="1200" cap="none" dirty="0">
                <a:solidFill>
                  <a:schemeClr val="dk1"/>
                </a:solidFill>
                <a:effectLst/>
                <a:latin typeface="Arial"/>
                <a:ea typeface="Arial"/>
                <a:cs typeface="Arial"/>
                <a:sym typeface="Arial"/>
              </a:rPr>
              <a:t>N sub t = N 0 2 to the n power.</a:t>
            </a:r>
            <a:endParaRPr lang="en-IN" dirty="0">
              <a:effectLst/>
            </a:endParaRPr>
          </a:p>
          <a:p>
            <a:pPr lvl="0"/>
            <a:r>
              <a:rPr lang="en-IN" sz="1200" b="0" i="0" u="none" strike="noStrike" kern="1200" cap="none" dirty="0">
                <a:solidFill>
                  <a:schemeClr val="dk1"/>
                </a:solidFill>
                <a:effectLst/>
                <a:latin typeface="Arial"/>
                <a:ea typeface="Arial"/>
                <a:cs typeface="Arial"/>
                <a:sym typeface="Arial"/>
              </a:rPr>
              <a:t>n = start fraction log N t minus log N 0 over 0.301 end fraction. </a:t>
            </a:r>
            <a:endParaRPr lang="en-IN" dirty="0">
              <a:effectLst/>
            </a:endParaRPr>
          </a:p>
          <a:p>
            <a:pPr lvl="0"/>
            <a:r>
              <a:rPr lang="en-IN" sz="1200" b="0" i="0" u="none" strike="noStrike" kern="1200" cap="none" dirty="0">
                <a:solidFill>
                  <a:schemeClr val="dk1"/>
                </a:solidFill>
                <a:effectLst/>
                <a:latin typeface="Arial"/>
                <a:ea typeface="Arial"/>
                <a:cs typeface="Arial"/>
                <a:sym typeface="Arial"/>
              </a:rPr>
              <a:t>N sub t = N 0 e to the k t power.</a:t>
            </a:r>
            <a:endParaRPr lang="en-IN" dirty="0">
              <a:effectLst/>
            </a:endParaRPr>
          </a:p>
          <a:p>
            <a:pPr lvl="0"/>
            <a:r>
              <a:rPr lang="en-IN" sz="1200" b="0" i="0" u="none" strike="noStrike" kern="1200" cap="none" dirty="0">
                <a:solidFill>
                  <a:schemeClr val="dk1"/>
                </a:solidFill>
                <a:effectLst/>
                <a:latin typeface="Arial"/>
                <a:ea typeface="Arial"/>
                <a:cs typeface="Arial"/>
                <a:sym typeface="Arial"/>
              </a:rPr>
              <a:t>k = 0.693 over 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4791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dk1"/>
                </a:solidFill>
                <a:effectLst/>
                <a:latin typeface="Arial"/>
                <a:ea typeface="Arial"/>
                <a:cs typeface="Arial"/>
                <a:sym typeface="Arial"/>
              </a:rPr>
              <a:t>The population density is controlled by the concentration of a limiting nutrient in the reservoir, and the growth rate is controlled by the dilution rate; both parameters are set by the experimenter. </a:t>
            </a:r>
            <a:r>
              <a:rPr lang="en-IN" sz="1200" b="0" i="1" u="none" strike="noStrike" kern="1200" cap="none" dirty="0">
                <a:solidFill>
                  <a:schemeClr val="dk1"/>
                </a:solidFill>
                <a:effectLst/>
                <a:latin typeface="Arial"/>
                <a:ea typeface="Arial"/>
                <a:cs typeface="Arial"/>
                <a:sym typeface="Arial"/>
              </a:rPr>
              <a:t>(a) </a:t>
            </a:r>
            <a:r>
              <a:rPr lang="en-IN" sz="1200" b="0" i="0" u="none" strike="noStrike" kern="1200" cap="none" dirty="0">
                <a:solidFill>
                  <a:schemeClr val="dk1"/>
                </a:solidFill>
                <a:effectLst/>
                <a:latin typeface="Arial"/>
                <a:ea typeface="Arial"/>
                <a:cs typeface="Arial"/>
                <a:sym typeface="Arial"/>
              </a:rPr>
              <a:t>Chemostat components. </a:t>
            </a:r>
            <a:r>
              <a:rPr lang="en-IN" sz="1200" b="0" i="1" u="none" strike="noStrike" kern="1200" cap="none" dirty="0">
                <a:solidFill>
                  <a:schemeClr val="dk1"/>
                </a:solidFill>
                <a:effectLst/>
                <a:latin typeface="Arial"/>
                <a:ea typeface="Arial"/>
                <a:cs typeface="Arial"/>
                <a:sym typeface="Arial"/>
              </a:rPr>
              <a:t>(b) </a:t>
            </a:r>
            <a:r>
              <a:rPr lang="en-IN" sz="1200" b="0" i="0" u="none" strike="noStrike" kern="1200" cap="none" dirty="0">
                <a:solidFill>
                  <a:schemeClr val="dk1"/>
                </a:solidFill>
                <a:effectLst/>
                <a:latin typeface="Arial"/>
                <a:ea typeface="Arial"/>
                <a:cs typeface="Arial"/>
                <a:sym typeface="Arial"/>
              </a:rPr>
              <a:t>Photo of a </a:t>
            </a:r>
            <a:r>
              <a:rPr lang="en-IN" sz="1200" b="0" i="0" u="none" strike="noStrike" kern="1200" cap="none" dirty="0" err="1">
                <a:solidFill>
                  <a:schemeClr val="dk1"/>
                </a:solidFill>
                <a:effectLst/>
                <a:latin typeface="Arial"/>
                <a:ea typeface="Arial"/>
                <a:cs typeface="Arial"/>
                <a:sym typeface="Arial"/>
              </a:rPr>
              <a:t>chemostat</a:t>
            </a:r>
            <a:r>
              <a:rPr lang="en-IN" sz="1200" b="0" i="0" u="none" strike="noStrike" kern="1200" cap="none" dirty="0">
                <a:solidFill>
                  <a:schemeClr val="dk1"/>
                </a:solidFill>
                <a:effectLst/>
                <a:latin typeface="Arial"/>
                <a:ea typeface="Arial"/>
                <a:cs typeface="Arial"/>
                <a:sym typeface="Arial"/>
              </a:rPr>
              <a:t> setup.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A is an illustration of a </a:t>
            </a:r>
            <a:r>
              <a:rPr lang="en-US" sz="1200" b="0" i="0" u="none" strike="noStrike" kern="1200" cap="none" dirty="0" err="1">
                <a:solidFill>
                  <a:schemeClr val="dk1"/>
                </a:solidFill>
                <a:effectLst/>
                <a:latin typeface="Arial"/>
                <a:ea typeface="Arial"/>
                <a:cs typeface="Arial"/>
                <a:sym typeface="Arial"/>
              </a:rPr>
              <a:t>chemostat</a:t>
            </a:r>
            <a:r>
              <a:rPr lang="en-US" sz="1200" b="0" i="0" u="none" strike="noStrike" kern="1200" cap="none" dirty="0">
                <a:solidFill>
                  <a:schemeClr val="dk1"/>
                </a:solidFill>
                <a:effectLst/>
                <a:latin typeface="Arial"/>
                <a:ea typeface="Arial"/>
                <a:cs typeface="Arial"/>
                <a:sym typeface="Arial"/>
              </a:rPr>
              <a:t>. Fresh medium is supplied from a reservoir and must pass through a flow rate regulator before it enters the culture vessel above the culture, another tube provides sterile air or other gas to the bottom of the culture. The culture vessel contains a culture in liquid and a gaseous headspace in the culture vessel. Overflow from the culture is pushed through a channel that is aligned with the top of the culture and effluent containing microbial cells is released. Part B. A </a:t>
            </a:r>
            <a:r>
              <a:rPr lang="en-US" sz="1200" b="0" i="0" u="none" strike="noStrike" kern="1200" cap="none" dirty="0" err="1">
                <a:solidFill>
                  <a:schemeClr val="dk1"/>
                </a:solidFill>
                <a:effectLst/>
                <a:latin typeface="Arial"/>
                <a:ea typeface="Arial"/>
                <a:cs typeface="Arial"/>
                <a:sym typeface="Arial"/>
              </a:rPr>
              <a:t>chemostat</a:t>
            </a:r>
            <a:r>
              <a:rPr lang="en-US" sz="1200" b="0" i="0" u="none" strike="noStrike" kern="1200" cap="none" dirty="0">
                <a:solidFill>
                  <a:schemeClr val="dk1"/>
                </a:solidFill>
                <a:effectLst/>
                <a:latin typeface="Arial"/>
                <a:ea typeface="Arial"/>
                <a:cs typeface="Arial"/>
                <a:sym typeface="Arial"/>
              </a:rPr>
              <a:t> setup in a lab next to several other set ups surrounded by tubes.</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481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dk1"/>
                </a:solidFill>
                <a:effectLst/>
                <a:latin typeface="Arial"/>
                <a:ea typeface="Arial"/>
                <a:cs typeface="Arial"/>
                <a:sym typeface="Arial"/>
              </a:rPr>
              <a:t>The dilution rate is determined from the flow rate and the volume of the culture vessel. Note that at a high dilution rate, growth cannot balance dilution, and the population washes out. Note also that although the population density (bacterial biomass) remains constant and the concentration of the growth-limiting nutrient remains near zero during steady state, the specific growth rate can vary over a wide range.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Limiting nutrient concentration, bacterial concentration, and doubling time are measured against dilution rate in the </a:t>
            </a:r>
            <a:r>
              <a:rPr lang="en-US" sz="1200" b="0" i="0" u="none" strike="noStrike" kern="1200" cap="none" dirty="0" err="1">
                <a:solidFill>
                  <a:schemeClr val="dk1"/>
                </a:solidFill>
                <a:effectLst/>
                <a:latin typeface="Arial"/>
                <a:ea typeface="Arial"/>
                <a:cs typeface="Arial"/>
                <a:sym typeface="Arial"/>
              </a:rPr>
              <a:t>chemostat</a:t>
            </a:r>
            <a:r>
              <a:rPr lang="en-US" sz="1200" b="0" i="0" u="none" strike="noStrike" kern="1200" cap="none" dirty="0">
                <a:solidFill>
                  <a:schemeClr val="dk1"/>
                </a:solidFill>
                <a:effectLst/>
                <a:latin typeface="Arial"/>
                <a:ea typeface="Arial"/>
                <a:cs typeface="Arial"/>
                <a:sym typeface="Arial"/>
              </a:rPr>
              <a:t>. As dilution rate increases, doubling time falls with decreasing steepness and limiting nutrient concentration rises with increasing steepness. Bacterial concentration rises with decreasing steepness from 0 to 0.25, plateaus from 0.25 to 0.75, and falls with increasing steepness back to zero from 0.75 to 1.</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604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Relationship between nutrient concentration, growth rate, and growth yield (bacterial biomass) in a </a:t>
            </a:r>
            <a:r>
              <a:rPr lang="en-IN" dirty="0" err="1"/>
              <a:t>chemostat</a:t>
            </a:r>
            <a:r>
              <a:rPr lang="en-IN" dirty="0"/>
              <a:t> culture. Only at low nutrient concentrations are both growth rate and growth yield affected.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7379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The contrast is shown between cell division in conventional bacteria (cells that divide by binary fission) and in various budding and stalked bacteria.</a:t>
            </a:r>
            <a:endParaRPr lang="en-US" sz="1200" b="0" i="0" u="none" strike="noStrike" kern="1200" cap="none" dirty="0">
              <a:solidFill>
                <a:schemeClr val="dk1"/>
              </a:solidFill>
              <a:effectLst/>
              <a:latin typeface="Arial"/>
              <a:ea typeface="Arial"/>
              <a:cs typeface="Arial"/>
              <a:sym typeface="Arial"/>
            </a:endParaRPr>
          </a:p>
          <a:p>
            <a:endParaRPr lang="en-US" u="none" strike="noStrike" dirty="0">
              <a:effectLst/>
            </a:endParaRPr>
          </a:p>
          <a:p>
            <a:r>
              <a:rPr lang="en-US" sz="1200" b="0" i="0" u="none" strike="noStrike" kern="1200" cap="none" dirty="0">
                <a:solidFill>
                  <a:schemeClr val="dk1"/>
                </a:solidFill>
                <a:effectLst/>
                <a:latin typeface="Arial"/>
                <a:ea typeface="Arial"/>
                <a:cs typeface="Arial"/>
                <a:sym typeface="Arial"/>
              </a:rPr>
              <a:t>Types of cell division in bacteria are categorized as follows. Equal products of cell division.</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Binary fission, where one cell splits into two equal parts, most bacteria.</a:t>
            </a:r>
            <a:endParaRPr lang="en-IN" u="none" strike="noStrike" dirty="0">
              <a:effectLst/>
            </a:endParaRPr>
          </a:p>
          <a:p>
            <a:r>
              <a:rPr lang="en-US" sz="1200" b="0" i="0" u="none" strike="noStrike" kern="1200" cap="none" dirty="0">
                <a:solidFill>
                  <a:schemeClr val="dk1"/>
                </a:solidFill>
                <a:effectLst/>
                <a:latin typeface="Arial"/>
                <a:ea typeface="Arial"/>
                <a:cs typeface="Arial"/>
                <a:sym typeface="Arial"/>
              </a:rPr>
              <a:t>Unequal products of cell division.</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Simple budding where a cell makes a smaller version of itself, </a:t>
            </a:r>
            <a:r>
              <a:rPr lang="en-US" sz="1200" b="0" i="0" u="none" strike="noStrike" kern="1200" cap="none" dirty="0" err="1">
                <a:solidFill>
                  <a:schemeClr val="dk1"/>
                </a:solidFill>
                <a:effectLst/>
                <a:latin typeface="Arial"/>
                <a:ea typeface="Arial"/>
                <a:cs typeface="Arial"/>
                <a:sym typeface="Arial"/>
              </a:rPr>
              <a:t>Pirellula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blastobacter</a:t>
            </a:r>
            <a:r>
              <a:rPr lang="en-US" sz="1200" b="0" i="0" u="none" strike="noStrike" kern="1200" cap="none" dirty="0">
                <a:solidFill>
                  <a:schemeClr val="dk1"/>
                </a:solidFill>
                <a:effectLst/>
                <a:latin typeface="Arial"/>
                <a:ea typeface="Arial"/>
                <a:cs typeface="Arial"/>
                <a:sym typeface="Arial"/>
              </a:rPr>
              <a:t>. </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Budding from hyphae where a bud is created off a stalk, </a:t>
            </a:r>
            <a:r>
              <a:rPr lang="en-US" sz="1200" b="0" i="0" u="none" strike="noStrike" kern="1200" cap="none" dirty="0" err="1">
                <a:solidFill>
                  <a:schemeClr val="dk1"/>
                </a:solidFill>
                <a:effectLst/>
                <a:latin typeface="Arial"/>
                <a:ea typeface="Arial"/>
                <a:cs typeface="Arial"/>
                <a:sym typeface="Arial"/>
              </a:rPr>
              <a:t>Hyphomicrobium</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Rhodomicrobium</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Pedomicrobium</a:t>
            </a:r>
            <a:r>
              <a:rPr lang="en-US" sz="1200" b="0" i="0" u="none" strike="noStrike" kern="1200" cap="none" dirty="0">
                <a:solidFill>
                  <a:schemeClr val="dk1"/>
                </a:solidFill>
                <a:effectLst/>
                <a:latin typeface="Arial"/>
                <a:ea typeface="Arial"/>
                <a:cs typeface="Arial"/>
                <a:sym typeface="Arial"/>
              </a:rPr>
              <a:t>.</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Cell division of stalked organism where a cell daughter that has a flagellum is made from a stalked cell, </a:t>
            </a:r>
            <a:r>
              <a:rPr lang="en-US" sz="1200" b="0" i="0" u="none" strike="noStrike" kern="1200" cap="none" dirty="0" err="1">
                <a:solidFill>
                  <a:schemeClr val="dk1"/>
                </a:solidFill>
                <a:effectLst/>
                <a:latin typeface="Arial"/>
                <a:ea typeface="Arial"/>
                <a:cs typeface="Arial"/>
                <a:sym typeface="Arial"/>
              </a:rPr>
              <a:t>Caulobacter</a:t>
            </a:r>
            <a:r>
              <a:rPr lang="en-US" sz="1200" b="0" i="0" u="none" strike="noStrike" kern="1200" cap="none" dirty="0">
                <a:solidFill>
                  <a:schemeClr val="dk1"/>
                </a:solidFill>
                <a:effectLst/>
                <a:latin typeface="Arial"/>
                <a:ea typeface="Arial"/>
                <a:cs typeface="Arial"/>
                <a:sym typeface="Arial"/>
              </a:rPr>
              <a:t>.</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Polar growth without differentiation of cell size, </a:t>
            </a:r>
            <a:r>
              <a:rPr lang="en-US" sz="1200" b="0" i="0" u="none" strike="noStrike" kern="1200" cap="none" dirty="0" err="1">
                <a:solidFill>
                  <a:schemeClr val="dk1"/>
                </a:solidFill>
                <a:effectLst/>
                <a:latin typeface="Arial"/>
                <a:ea typeface="Arial"/>
                <a:cs typeface="Arial"/>
                <a:sym typeface="Arial"/>
              </a:rPr>
              <a:t>Rhodopseudomonas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Nitrobacter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Methylosinus</a:t>
            </a:r>
            <a:r>
              <a:rPr lang="en-US" sz="1200" b="0" i="0" u="none" strike="noStrike" kern="1200" cap="none" dirty="0">
                <a:solidFill>
                  <a:schemeClr val="dk1"/>
                </a:solidFill>
                <a:effectLst/>
                <a:latin typeface="Arial"/>
                <a:ea typeface="Arial"/>
                <a:cs typeface="Arial"/>
                <a:sym typeface="Arial"/>
              </a:rPr>
              <a:t>.</a:t>
            </a:r>
            <a:endParaRPr lang="en-IN" u="none" strike="noStrike" dirty="0">
              <a:effectLs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360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dk1"/>
                </a:solidFill>
                <a:effectLst/>
                <a:latin typeface="Arial"/>
                <a:ea typeface="Arial"/>
                <a:cs typeface="Arial"/>
                <a:sym typeface="Arial"/>
              </a:rPr>
              <a:t>The actual values may vary greatly for different organisms (see Figure 4.21).</a:t>
            </a: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graph plots growth rate versus temperature. The lowest temperature where growth occurs is labeled minimum. At this point, membrane gelling occurs and transport processes are so slow that growth cannot occur. As temperature rises, so does the growth rate, Enzymatic reactions occur as increasingly rapid rates. Growth rate hits a peak, labeled optimum, before it starts to fall again. Enzymatic reactions occur as the maximal possible rate. Continued heating results in a rapid decline in growth rate until it once again reaches 0 at a point labeled maximum. Protein denaturation occurs, the cytoplasmic membrane collapses and causes thermal lysis. </a:t>
            </a:r>
            <a:endParaRPr lang="en-IN" sz="1200" b="0" i="0" u="none" strike="noStrike" kern="1200" cap="none" dirty="0">
              <a:solidFill>
                <a:schemeClr val="dk1"/>
              </a:solidFill>
              <a:effectLst/>
              <a:latin typeface="Arial"/>
              <a:ea typeface="Arial"/>
              <a:cs typeface="Arial"/>
              <a:sym typeface="Arial"/>
            </a:endParaRP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3623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dk1"/>
                </a:solidFill>
                <a:effectLst/>
                <a:latin typeface="Arial"/>
                <a:ea typeface="Arial"/>
                <a:cs typeface="Arial"/>
                <a:sym typeface="Arial"/>
              </a:rPr>
              <a:t>The temperature optimum of each example organism is shown on the graph.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graph plots growth rate versus temperature in degrees Celsius for various types of organisms. The minimum, optimum, and maximum for each is as follows.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table has 5 rows and 5 columns. The columns have the following headings from left to right. Temperature class, Example, Minimum, Optimum, Maximum, . The row entries are as follows. Row 1. Temperature class, </a:t>
            </a:r>
            <a:r>
              <a:rPr lang="en-US" sz="1200" b="0" i="0" u="none" strike="noStrike" kern="1200" cap="none" dirty="0" err="1">
                <a:solidFill>
                  <a:schemeClr val="dk1"/>
                </a:solidFill>
                <a:effectLst/>
                <a:latin typeface="Arial"/>
                <a:ea typeface="Arial"/>
                <a:cs typeface="Arial"/>
                <a:sym typeface="Arial"/>
              </a:rPr>
              <a:t>Psychrophile</a:t>
            </a:r>
            <a:r>
              <a:rPr lang="en-US" sz="1200" b="0" i="0" u="none" strike="noStrike" kern="1200" cap="none" dirty="0">
                <a:solidFill>
                  <a:schemeClr val="dk1"/>
                </a:solidFill>
                <a:effectLst/>
                <a:latin typeface="Arial"/>
                <a:ea typeface="Arial"/>
                <a:cs typeface="Arial"/>
                <a:sym typeface="Arial"/>
              </a:rPr>
              <a:t>. Example, </a:t>
            </a:r>
            <a:r>
              <a:rPr lang="en-US" sz="1200" b="0" i="0" u="none" strike="noStrike" kern="1200" cap="none" dirty="0" err="1">
                <a:solidFill>
                  <a:schemeClr val="dk1"/>
                </a:solidFill>
                <a:effectLst/>
                <a:latin typeface="Arial"/>
                <a:ea typeface="Arial"/>
                <a:cs typeface="Arial"/>
                <a:sym typeface="Arial"/>
              </a:rPr>
              <a:t>Polaromonas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vacuolata</a:t>
            </a:r>
            <a:r>
              <a:rPr lang="en-US" sz="1200" b="0" i="0" u="none" strike="noStrike" kern="1200" cap="none" dirty="0">
                <a:solidFill>
                  <a:schemeClr val="dk1"/>
                </a:solidFill>
                <a:effectLst/>
                <a:latin typeface="Arial"/>
                <a:ea typeface="Arial"/>
                <a:cs typeface="Arial"/>
                <a:sym typeface="Arial"/>
              </a:rPr>
              <a:t>. Minimum, negative 5. Optimum, 4. Maximum, 13. Row 2. Temperature class, </a:t>
            </a:r>
            <a:r>
              <a:rPr lang="en-US" sz="1200" b="0" i="0" u="none" strike="noStrike" kern="1200" cap="none" dirty="0" err="1">
                <a:solidFill>
                  <a:schemeClr val="dk1"/>
                </a:solidFill>
                <a:effectLst/>
                <a:latin typeface="Arial"/>
                <a:ea typeface="Arial"/>
                <a:cs typeface="Arial"/>
                <a:sym typeface="Arial"/>
              </a:rPr>
              <a:t>Mesophile</a:t>
            </a:r>
            <a:r>
              <a:rPr lang="en-US" sz="1200" b="0" i="0" u="none" strike="noStrike" kern="1200" cap="none" dirty="0">
                <a:solidFill>
                  <a:schemeClr val="dk1"/>
                </a:solidFill>
                <a:effectLst/>
                <a:latin typeface="Arial"/>
                <a:ea typeface="Arial"/>
                <a:cs typeface="Arial"/>
                <a:sym typeface="Arial"/>
              </a:rPr>
              <a:t>. Example, Escherichia coli. Minimum, 9. Optimum, 39. Maximum, 47. Row 3. Temperature class, Thermophile. Example, </a:t>
            </a:r>
            <a:r>
              <a:rPr lang="en-US" sz="1200" b="0" i="0" u="none" strike="noStrike" kern="1200" cap="none" dirty="0" err="1">
                <a:solidFill>
                  <a:schemeClr val="dk1"/>
                </a:solidFill>
                <a:effectLst/>
                <a:latin typeface="Arial"/>
                <a:ea typeface="Arial"/>
                <a:cs typeface="Arial"/>
                <a:sym typeface="Arial"/>
              </a:rPr>
              <a:t>Geobacillus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stearothermophilus</a:t>
            </a:r>
            <a:r>
              <a:rPr lang="en-US" sz="1200" b="0" i="0" u="none" strike="noStrike" kern="1200" cap="none" dirty="0">
                <a:solidFill>
                  <a:schemeClr val="dk1"/>
                </a:solidFill>
                <a:effectLst/>
                <a:latin typeface="Arial"/>
                <a:ea typeface="Arial"/>
                <a:cs typeface="Arial"/>
                <a:sym typeface="Arial"/>
              </a:rPr>
              <a:t>. Minimum, 41. Optimum, 60. Maximum, 68. Row 4. Temperature class, Hyperthermophile. Example, Thermococcus </a:t>
            </a:r>
            <a:r>
              <a:rPr lang="en-US" sz="1200" b="0" i="0" u="none" strike="noStrike" kern="1200" cap="none" dirty="0" err="1">
                <a:solidFill>
                  <a:schemeClr val="dk1"/>
                </a:solidFill>
                <a:effectLst/>
                <a:latin typeface="Arial"/>
                <a:ea typeface="Arial"/>
                <a:cs typeface="Arial"/>
                <a:sym typeface="Arial"/>
              </a:rPr>
              <a:t>celer</a:t>
            </a:r>
            <a:r>
              <a:rPr lang="en-US" sz="1200" b="0" i="0" u="none" strike="noStrike" kern="1200" cap="none" dirty="0">
                <a:solidFill>
                  <a:schemeClr val="dk1"/>
                </a:solidFill>
                <a:effectLst/>
                <a:latin typeface="Arial"/>
                <a:ea typeface="Arial"/>
                <a:cs typeface="Arial"/>
                <a:sym typeface="Arial"/>
              </a:rPr>
              <a:t>. Minimum, 65. Optimum, 88. Maximum, 96. Row 5. Temperature class, Hyperthermophile. Example, </a:t>
            </a:r>
            <a:r>
              <a:rPr lang="en-US" sz="1200" b="0" i="0" u="none" strike="noStrike" kern="1200" cap="none" dirty="0" err="1">
                <a:solidFill>
                  <a:schemeClr val="dk1"/>
                </a:solidFill>
                <a:effectLst/>
                <a:latin typeface="Arial"/>
                <a:ea typeface="Arial"/>
                <a:cs typeface="Arial"/>
                <a:sym typeface="Arial"/>
              </a:rPr>
              <a:t>Pyrolobus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fumarii</a:t>
            </a:r>
            <a:r>
              <a:rPr lang="en-US" sz="1200" b="0" i="0" u="none" strike="noStrike" kern="1200" cap="none" dirty="0">
                <a:solidFill>
                  <a:schemeClr val="dk1"/>
                </a:solidFill>
                <a:effectLst/>
                <a:latin typeface="Arial"/>
                <a:ea typeface="Arial"/>
                <a:cs typeface="Arial"/>
                <a:sym typeface="Arial"/>
              </a:rPr>
              <a:t>. Minimum, 90. Optimum, 106. Maximum, 114.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03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441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strike="noStrike" kern="1200" cap="none" dirty="0">
                <a:solidFill>
                  <a:schemeClr val="dk1"/>
                </a:solidFill>
                <a:effectLst/>
                <a:latin typeface="Arial"/>
                <a:ea typeface="Arial"/>
                <a:cs typeface="Arial"/>
                <a:sym typeface="Arial"/>
              </a:rPr>
              <a:t>(a) </a:t>
            </a:r>
            <a:r>
              <a:rPr lang="en-US" sz="1200" b="0" i="0" u="none" strike="noStrike" kern="1200" cap="none" dirty="0">
                <a:solidFill>
                  <a:schemeClr val="dk1"/>
                </a:solidFill>
                <a:effectLst/>
                <a:latin typeface="Arial"/>
                <a:ea typeface="Arial"/>
                <a:cs typeface="Arial"/>
                <a:sym typeface="Arial"/>
              </a:rPr>
              <a:t>A core of frozen seawater from McMurdo Sound, Antarctica. The core is about 8 cm wide. Note the dense coloration due to pigmented microorganisms.</a:t>
            </a:r>
            <a:r>
              <a:rPr lang="en-US" sz="1200" b="0" i="1" u="none" strike="noStrike" kern="1200" cap="none" dirty="0">
                <a:solidFill>
                  <a:schemeClr val="dk1"/>
                </a:solidFill>
                <a:effectLst/>
                <a:latin typeface="Arial"/>
                <a:ea typeface="Arial"/>
                <a:cs typeface="Arial"/>
                <a:sym typeface="Arial"/>
              </a:rPr>
              <a:t> (b) </a:t>
            </a:r>
            <a:r>
              <a:rPr lang="en-US" sz="1200" b="0" i="0" u="none" strike="noStrike" kern="1200" cap="none" dirty="0">
                <a:solidFill>
                  <a:schemeClr val="dk1"/>
                </a:solidFill>
                <a:effectLst/>
                <a:latin typeface="Arial"/>
                <a:ea typeface="Arial"/>
                <a:cs typeface="Arial"/>
                <a:sym typeface="Arial"/>
              </a:rPr>
              <a:t>Phase-contrast micrograph of phototrophic microorganisms from the core shown in part a. Most organisms are either diatoms or green algae (both eukaryotic phototrophs). </a:t>
            </a:r>
            <a:r>
              <a:rPr lang="en-US" sz="1200" b="0" i="1" u="none" strike="noStrike" kern="1200" cap="none" dirty="0">
                <a:solidFill>
                  <a:schemeClr val="dk1"/>
                </a:solidFill>
                <a:effectLst/>
                <a:latin typeface="Arial"/>
                <a:ea typeface="Arial"/>
                <a:cs typeface="Arial"/>
                <a:sym typeface="Arial"/>
              </a:rPr>
              <a:t>(c) </a:t>
            </a:r>
            <a:r>
              <a:rPr lang="en-US" sz="1200" b="0" i="0" u="none" strike="noStrike" kern="1200" cap="none" dirty="0">
                <a:solidFill>
                  <a:schemeClr val="dk1"/>
                </a:solidFill>
                <a:effectLst/>
                <a:latin typeface="Arial"/>
                <a:ea typeface="Arial"/>
                <a:cs typeface="Arial"/>
                <a:sym typeface="Arial"/>
              </a:rPr>
              <a:t>Transmission electron micrograph of </a:t>
            </a:r>
            <a:r>
              <a:rPr lang="en-US" sz="1200" b="0" i="1" u="none" strike="noStrike" kern="1200" cap="none" dirty="0">
                <a:solidFill>
                  <a:schemeClr val="dk1"/>
                </a:solidFill>
                <a:effectLst/>
                <a:latin typeface="Arial"/>
                <a:ea typeface="Arial"/>
                <a:cs typeface="Arial"/>
                <a:sym typeface="Arial"/>
              </a:rPr>
              <a:t>Polaromonas</a:t>
            </a:r>
            <a:r>
              <a:rPr lang="en-US" sz="1200" b="0" i="0" u="none" strike="noStrike" kern="1200" cap="none" dirty="0">
                <a:solidFill>
                  <a:schemeClr val="dk1"/>
                </a:solidFill>
                <a:effectLst/>
                <a:latin typeface="Arial"/>
                <a:ea typeface="Arial"/>
                <a:cs typeface="Arial"/>
                <a:sym typeface="Arial"/>
              </a:rPr>
              <a:t>, a gas vesiculate bacterium that lives in sea ice and grows optimally at 4 degree Celsius. Cells are about 0.8 </a:t>
            </a:r>
            <a:r>
              <a:rPr lang="el-GR" sz="1200" b="0" i="0" u="none" strike="noStrike" kern="1200" cap="none" dirty="0">
                <a:solidFill>
                  <a:schemeClr val="dk1"/>
                </a:solidFill>
                <a:effectLst/>
                <a:latin typeface="Arial"/>
                <a:ea typeface="Arial"/>
                <a:cs typeface="Arial"/>
                <a:sym typeface="Arial"/>
              </a:rPr>
              <a:t>μ</a:t>
            </a:r>
            <a:r>
              <a:rPr lang="en-IN" sz="1200" b="0" i="0" u="none" strike="noStrike" kern="1200" cap="none"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m in diameter. </a:t>
            </a:r>
            <a:r>
              <a:rPr lang="en-US" sz="1200" b="0" i="1" u="none" strike="noStrike" kern="1200" cap="none" dirty="0">
                <a:solidFill>
                  <a:schemeClr val="dk1"/>
                </a:solidFill>
                <a:effectLst/>
                <a:latin typeface="Arial"/>
                <a:ea typeface="Arial"/>
                <a:cs typeface="Arial"/>
                <a:sym typeface="Arial"/>
              </a:rPr>
              <a:t>(d)</a:t>
            </a:r>
            <a:r>
              <a:rPr lang="en-US" sz="1200" b="0" i="0" u="none" strike="noStrike" kern="1200" cap="none" dirty="0">
                <a:solidFill>
                  <a:schemeClr val="dk1"/>
                </a:solidFill>
                <a:effectLst/>
                <a:latin typeface="Arial"/>
                <a:ea typeface="Arial"/>
                <a:cs typeface="Arial"/>
                <a:sym typeface="Arial"/>
              </a:rPr>
              <a:t> Lake Bonney, McMurdo Dry Valleys, Antarctica. Although the lake is permanently ice-covered, the water column under the ice contains a diverse array of </a:t>
            </a:r>
            <a:r>
              <a:rPr lang="en-US" sz="1200" b="0" i="1" u="none" strike="noStrike" kern="1200" cap="none" dirty="0">
                <a:solidFill>
                  <a:schemeClr val="dk1"/>
                </a:solidFill>
                <a:effectLst/>
                <a:latin typeface="Arial"/>
                <a:ea typeface="Arial"/>
                <a:cs typeface="Arial"/>
                <a:sym typeface="Arial"/>
              </a:rPr>
              <a:t>Bacteria, Archaea</a:t>
            </a:r>
            <a:r>
              <a:rPr lang="en-US" sz="1200" b="0" i="0" u="none" strike="noStrike" kern="1200" cap="none" dirty="0">
                <a:solidFill>
                  <a:schemeClr val="dk1"/>
                </a:solidFill>
                <a:effectLst/>
                <a:latin typeface="Arial"/>
                <a:ea typeface="Arial"/>
                <a:cs typeface="Arial"/>
                <a:sym typeface="Arial"/>
              </a:rPr>
              <a:t>, and microbial eukaryotes. (e) Garwood Glacier, McMurdo Dry Valleys, Antarctica. The edge of the glacier (arrow) is about 20 m high. Glaciers and subglacial lakes are teeming with microbial life.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A. A core of frozen seawater from McMurdo Sound, Antarctica a dark band is sampled for image b. Part B. A sample of microorganisms found in the frozen seawater core are enlarged and look rectangular. Part C. A sample of </a:t>
            </a:r>
            <a:r>
              <a:rPr lang="en-US" sz="1200" b="0" i="0" u="none" strike="noStrike" kern="1200" cap="none" dirty="0" err="1">
                <a:solidFill>
                  <a:schemeClr val="dk1"/>
                </a:solidFill>
                <a:effectLst/>
                <a:latin typeface="Arial"/>
                <a:ea typeface="Arial"/>
                <a:cs typeface="Arial"/>
                <a:sym typeface="Arial"/>
              </a:rPr>
              <a:t>Polaromonas</a:t>
            </a:r>
            <a:r>
              <a:rPr lang="en-US" sz="1200" b="0" i="0" u="none" strike="noStrike" kern="1200" cap="none" dirty="0">
                <a:solidFill>
                  <a:schemeClr val="dk1"/>
                </a:solidFill>
                <a:effectLst/>
                <a:latin typeface="Arial"/>
                <a:ea typeface="Arial"/>
                <a:cs typeface="Arial"/>
                <a:sym typeface="Arial"/>
              </a:rPr>
              <a:t> a rod shaped bacteria. Part D. Lake Bonney in the McMurdo Dry Valleys, Antarctica is covered in ice. Part E. Garwood Glacier, McMurdo Dry Valleys, Antarctica with 20 meter drop offs on the edges. </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0776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Although some microorganisms can live at very low or very high p H, the cell’s internal p H remains near neutrality.</a:t>
            </a:r>
          </a:p>
          <a:p>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scale runs from 0 to 14, lower values are more acidic and higher values are more basic. A value of 7 represents neutrality. Examples of substances are given for each p H level as follows. </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0. No example. Moles per liter of H positive is 1 and moles per liter of 10 to the negative fourteenth power. </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1. Volcanic soils and waters, gastric fluids. Moles per liter of H positive is 10 to the negative first power and moles per liter of 10 to the negative thirteenth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2. Lemon juice, acid mine drainage, vinegar. Moles per liter of H positive is 10 to the negative second power and moles per liter of 10 to the negative twelfth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3. rhubarb, peaches. Moles per liter of H positive is 10 to the negative third power and moles per liter of 10 to the negative eleventh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4. Acid soil, tomatoes. Moles per liter of H positive is 10 to the negative fourth power and moles per liter of 10 to the negative tenth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5. American cheese, cabbage. Moles per liter of H positive is 10 to the negative fifth power and moles per liter of 10 to the negative ninth power. </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6. Peas, corn, salmon, shrimp. Moles per liter of H positive is 10 to the negative sixth power and moles per liter of 10 to the negative eighth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7. Pure water. Moles per liter of H positive is 10 to the negative seventh power and moles per liter of 10 to the negative seventh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8. Sea water. Moles per liter of H positive is 10 to the negative eighth power and moles per liter of 10 to the negative sixth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9. Very alkaline natural soil. Moles per liter of H positive is 10 to the negative ninth power and moles per liter of 10 to the negative fifth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10. Alkaline lakes, soap solutions. Moles per liter of H positive is 10 to the negative tenth power and moles per liter of 10 to the negative fourth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11. Household ammonia. Moles per liter of H positive is 10 to the negative eleventh power and moles per liter of 10 to the negative third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12. Extremely alkaline soda lakes, unsaturated lime solution. Moles per liter of H positive is 10 to the negative twelfth power and moles per liter of 10 to the negative second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13. No example. Moles per liter of H positive is 10 to the negative thirteenth power and moles per liter of 10 to the negative first power.</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 H 14. No example. Moles per liter of H positive is 10 to the negative fourteenth power and moles per liter of 1.</a:t>
            </a:r>
            <a:endParaRPr lang="en-IN" u="none" strike="noStrike" dirty="0">
              <a:effectLs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9367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dk1"/>
                </a:solidFill>
                <a:effectLst/>
                <a:latin typeface="Arial"/>
                <a:ea typeface="Arial"/>
                <a:cs typeface="Arial"/>
                <a:sym typeface="Arial"/>
              </a:rPr>
              <a:t>The optimum N a C l concentration for marine microorganisms such as </a:t>
            </a:r>
            <a:r>
              <a:rPr lang="en-IN" sz="1200" b="0" i="1" u="none" strike="noStrike" kern="1200" cap="none" dirty="0">
                <a:solidFill>
                  <a:schemeClr val="dk1"/>
                </a:solidFill>
                <a:effectLst/>
                <a:latin typeface="Arial"/>
                <a:ea typeface="Arial"/>
                <a:cs typeface="Arial"/>
                <a:sym typeface="Arial"/>
              </a:rPr>
              <a:t>Aliivibrio fischeri </a:t>
            </a:r>
            <a:r>
              <a:rPr lang="en-IN" sz="1200" b="0" i="0" u="none" strike="noStrike" kern="1200" cap="none" dirty="0">
                <a:solidFill>
                  <a:schemeClr val="dk1"/>
                </a:solidFill>
                <a:effectLst/>
                <a:latin typeface="Arial"/>
                <a:ea typeface="Arial"/>
                <a:cs typeface="Arial"/>
                <a:sym typeface="Arial"/>
              </a:rPr>
              <a:t>is about 5%; for extreme halophiles, it is between 15 and 30%, depending on the organism.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graph plots growth rate versus percent N a C l for microorganisms with different salt tolerances. Non Halophiles such as Escherichia coli have an optimum at 0 % salt and a maximum at 1 %. Halotolerant organisms, such as staphylococcus aureus, have an optimal of 1 % and a maximum of 11 %. Halophiles, such as </a:t>
            </a:r>
            <a:r>
              <a:rPr lang="en-US" sz="1200" b="0" i="0" u="none" strike="noStrike" kern="1200" cap="none" dirty="0" err="1">
                <a:solidFill>
                  <a:schemeClr val="dk1"/>
                </a:solidFill>
                <a:effectLst/>
                <a:latin typeface="Arial"/>
                <a:ea typeface="Arial"/>
                <a:cs typeface="Arial"/>
                <a:sym typeface="Arial"/>
              </a:rPr>
              <a:t>aliivibrio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fischeri</a:t>
            </a:r>
            <a:r>
              <a:rPr lang="en-US" sz="1200" b="0" i="0" u="none" strike="noStrike" kern="1200" cap="none" dirty="0">
                <a:solidFill>
                  <a:schemeClr val="dk1"/>
                </a:solidFill>
                <a:effectLst/>
                <a:latin typeface="Arial"/>
                <a:ea typeface="Arial"/>
                <a:cs typeface="Arial"/>
                <a:sym typeface="Arial"/>
              </a:rPr>
              <a:t>, have a minimum of 0 %, an optimum of 7 %, and a maximum of 12 %. Extreme halophiles, such as </a:t>
            </a:r>
            <a:r>
              <a:rPr lang="en-US" sz="1200" b="0" i="0" u="none" strike="noStrike" kern="1200" cap="none" dirty="0" err="1">
                <a:solidFill>
                  <a:schemeClr val="dk1"/>
                </a:solidFill>
                <a:effectLst/>
                <a:latin typeface="Arial"/>
                <a:ea typeface="Arial"/>
                <a:cs typeface="Arial"/>
                <a:sym typeface="Arial"/>
              </a:rPr>
              <a:t>halobacterium</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salinarum</a:t>
            </a:r>
            <a:r>
              <a:rPr lang="en-US" sz="1200" b="0" i="0" u="none" strike="noStrike" kern="1200" cap="none" dirty="0">
                <a:solidFill>
                  <a:schemeClr val="dk1"/>
                </a:solidFill>
                <a:effectLst/>
                <a:latin typeface="Arial"/>
                <a:ea typeface="Arial"/>
                <a:cs typeface="Arial"/>
                <a:sym typeface="Arial"/>
              </a:rPr>
              <a:t>, have a minimum of 11 %, an optimum of 18 %, and no measured maximum.</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164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dk1"/>
                </a:solidFill>
                <a:effectLst/>
                <a:latin typeface="Arial"/>
                <a:ea typeface="Arial"/>
                <a:cs typeface="Arial"/>
                <a:sym typeface="Arial"/>
              </a:rPr>
              <a:t>From left to right, aerobic, anaerobic, facultative, microaerophilic, and aerotolerant anaerobe growth, as revealed by the position of microbial colonies (depicted in this drawing as black dots) within tubes of thioglycolate broth culture medium. A small amount of agar has been added to keep the liquid from becoming disturbed. The redox dye resazurin, which is pink when oxidized and colorless when reduced, has been added as a redox indicator. </a:t>
            </a:r>
            <a:r>
              <a:rPr lang="en-IN" sz="1200" b="0" i="1" u="none" strike="noStrike" kern="1200" cap="none" dirty="0">
                <a:solidFill>
                  <a:schemeClr val="dk1"/>
                </a:solidFill>
                <a:effectLst/>
                <a:latin typeface="Arial"/>
                <a:ea typeface="Arial"/>
                <a:cs typeface="Arial"/>
                <a:sym typeface="Arial"/>
              </a:rPr>
              <a:t>(a) </a:t>
            </a:r>
            <a:r>
              <a:rPr lang="en-IN" sz="1200" b="0" i="0" u="none" strike="noStrike" kern="1200" cap="none" dirty="0">
                <a:solidFill>
                  <a:schemeClr val="dk1"/>
                </a:solidFill>
                <a:effectLst/>
                <a:latin typeface="Arial"/>
                <a:ea typeface="Arial"/>
                <a:cs typeface="Arial"/>
                <a:sym typeface="Arial"/>
              </a:rPr>
              <a:t>O 2 penetrates only a short distance into the tube, so obligate aerobes grow only close to the surface. </a:t>
            </a:r>
            <a:r>
              <a:rPr lang="en-IN" sz="1200" b="0" i="1" u="none" strike="noStrike" kern="1200" cap="none" dirty="0">
                <a:solidFill>
                  <a:schemeClr val="dk1"/>
                </a:solidFill>
                <a:effectLst/>
                <a:latin typeface="Arial"/>
                <a:ea typeface="Arial"/>
                <a:cs typeface="Arial"/>
                <a:sym typeface="Arial"/>
              </a:rPr>
              <a:t>(b) </a:t>
            </a:r>
            <a:r>
              <a:rPr lang="en-IN" sz="1200" b="0" i="0" u="none" strike="noStrike" kern="1200" cap="none" dirty="0">
                <a:solidFill>
                  <a:schemeClr val="dk1"/>
                </a:solidFill>
                <a:effectLst/>
                <a:latin typeface="Arial"/>
                <a:ea typeface="Arial"/>
                <a:cs typeface="Arial"/>
                <a:sym typeface="Arial"/>
              </a:rPr>
              <a:t>Anaerobes, being sensitive to O 2, grow only away from the surface. </a:t>
            </a:r>
            <a:r>
              <a:rPr lang="en-IN" sz="1200" b="0" i="1" u="none" strike="noStrike" kern="1200" cap="none" dirty="0">
                <a:solidFill>
                  <a:schemeClr val="dk1"/>
                </a:solidFill>
                <a:effectLst/>
                <a:latin typeface="Arial"/>
                <a:ea typeface="Arial"/>
                <a:cs typeface="Arial"/>
                <a:sym typeface="Arial"/>
              </a:rPr>
              <a:t>(c) </a:t>
            </a:r>
            <a:r>
              <a:rPr lang="en-IN" sz="1200" b="0" i="0" u="none" strike="noStrike" kern="1200" cap="none" dirty="0">
                <a:solidFill>
                  <a:schemeClr val="dk1"/>
                </a:solidFill>
                <a:effectLst/>
                <a:latin typeface="Arial"/>
                <a:ea typeface="Arial"/>
                <a:cs typeface="Arial"/>
                <a:sym typeface="Arial"/>
              </a:rPr>
              <a:t>Facultative aerobes are able to grow in either the presence or the absence of O 2 and thus grow throughout the tube. However, growth is better near the surface because these organisms can respire O 2. </a:t>
            </a:r>
            <a:r>
              <a:rPr lang="en-IN" sz="1200" b="0" i="1" u="none" strike="noStrike" kern="1200" cap="none" dirty="0">
                <a:solidFill>
                  <a:schemeClr val="dk1"/>
                </a:solidFill>
                <a:effectLst/>
                <a:latin typeface="Arial"/>
                <a:ea typeface="Arial"/>
                <a:cs typeface="Arial"/>
                <a:sym typeface="Arial"/>
              </a:rPr>
              <a:t>(d) </a:t>
            </a:r>
            <a:r>
              <a:rPr lang="en-IN" sz="1200" b="0" i="0" u="none" strike="noStrike" kern="1200" cap="none" dirty="0">
                <a:solidFill>
                  <a:schemeClr val="dk1"/>
                </a:solidFill>
                <a:effectLst/>
                <a:latin typeface="Arial"/>
                <a:ea typeface="Arial"/>
                <a:cs typeface="Arial"/>
                <a:sym typeface="Arial"/>
              </a:rPr>
              <a:t>Microaerophiles grow away from the most oxic zone. </a:t>
            </a:r>
            <a:r>
              <a:rPr lang="en-IN" sz="1200" b="0" i="1" u="none" strike="noStrike" kern="1200" cap="none" dirty="0">
                <a:solidFill>
                  <a:schemeClr val="dk1"/>
                </a:solidFill>
                <a:effectLst/>
                <a:latin typeface="Arial"/>
                <a:ea typeface="Arial"/>
                <a:cs typeface="Arial"/>
                <a:sym typeface="Arial"/>
              </a:rPr>
              <a:t>(e)</a:t>
            </a:r>
            <a:r>
              <a:rPr lang="en-IN" sz="1200" b="0" i="0" u="none" strike="noStrike" kern="1200" cap="none" dirty="0">
                <a:solidFill>
                  <a:schemeClr val="dk1"/>
                </a:solidFill>
                <a:effectLst/>
                <a:latin typeface="Arial"/>
                <a:ea typeface="Arial"/>
                <a:cs typeface="Arial"/>
                <a:sym typeface="Arial"/>
              </a:rPr>
              <a:t> Aerotolerant anaerobes grow throughout the tube. Growth is not better near the surface because these organisms can only ferment. In nature, many different habitats exist for each of these oxygen classes. In addition, a single habitat, such as a soil particle, may support growth of both aerobes and anaerobes.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There are 5 tubes labeled a through e. There is a pink </a:t>
            </a:r>
            <a:r>
              <a:rPr lang="en-US" sz="1200" b="0" i="0" u="none" strike="noStrike" kern="1200" cap="none" dirty="0" err="1">
                <a:solidFill>
                  <a:schemeClr val="dk1"/>
                </a:solidFill>
                <a:effectLst/>
                <a:latin typeface="Arial"/>
                <a:ea typeface="Arial"/>
                <a:cs typeface="Arial"/>
                <a:sym typeface="Arial"/>
              </a:rPr>
              <a:t>oxic</a:t>
            </a:r>
            <a:r>
              <a:rPr lang="en-US" sz="1200" b="0" i="0" u="none" strike="noStrike" kern="1200" cap="none" dirty="0">
                <a:solidFill>
                  <a:schemeClr val="dk1"/>
                </a:solidFill>
                <a:effectLst/>
                <a:latin typeface="Arial"/>
                <a:ea typeface="Arial"/>
                <a:cs typeface="Arial"/>
                <a:sym typeface="Arial"/>
              </a:rPr>
              <a:t> zone and a tan anoxic zone. Where the bacteria grow is noted by black dots. In tube a, the bacteria are in the </a:t>
            </a:r>
            <a:r>
              <a:rPr lang="en-US" sz="1200" b="0" i="0" u="none" strike="noStrike" kern="1200" cap="none" dirty="0" err="1">
                <a:solidFill>
                  <a:schemeClr val="dk1"/>
                </a:solidFill>
                <a:effectLst/>
                <a:latin typeface="Arial"/>
                <a:ea typeface="Arial"/>
                <a:cs typeface="Arial"/>
                <a:sym typeface="Arial"/>
              </a:rPr>
              <a:t>oxic</a:t>
            </a:r>
            <a:r>
              <a:rPr lang="en-US" sz="1200" b="0" i="0" u="none" strike="noStrike" kern="1200" cap="none" dirty="0">
                <a:solidFill>
                  <a:schemeClr val="dk1"/>
                </a:solidFill>
                <a:effectLst/>
                <a:latin typeface="Arial"/>
                <a:ea typeface="Arial"/>
                <a:cs typeface="Arial"/>
                <a:sym typeface="Arial"/>
              </a:rPr>
              <a:t> zone only. In tube b, the bacteria have settled at the bottom of the container, none touch the surface. In tube c, the bacteria are throughout the container but are more concentrated in the </a:t>
            </a:r>
            <a:r>
              <a:rPr lang="en-US" sz="1200" b="0" i="0" u="none" strike="noStrike" kern="1200" cap="none" dirty="0" err="1">
                <a:solidFill>
                  <a:schemeClr val="dk1"/>
                </a:solidFill>
                <a:effectLst/>
                <a:latin typeface="Arial"/>
                <a:ea typeface="Arial"/>
                <a:cs typeface="Arial"/>
                <a:sym typeface="Arial"/>
              </a:rPr>
              <a:t>oxic</a:t>
            </a:r>
            <a:r>
              <a:rPr lang="en-US" sz="1200" b="0" i="0" u="none" strike="noStrike" kern="1200" cap="none" dirty="0">
                <a:solidFill>
                  <a:schemeClr val="dk1"/>
                </a:solidFill>
                <a:effectLst/>
                <a:latin typeface="Arial"/>
                <a:ea typeface="Arial"/>
                <a:cs typeface="Arial"/>
                <a:sym typeface="Arial"/>
              </a:rPr>
              <a:t> zone. In tube d, there are a few in the </a:t>
            </a:r>
            <a:r>
              <a:rPr lang="en-US" sz="1200" b="0" i="0" u="none" strike="noStrike" kern="1200" cap="none" dirty="0" err="1">
                <a:solidFill>
                  <a:schemeClr val="dk1"/>
                </a:solidFill>
                <a:effectLst/>
                <a:latin typeface="Arial"/>
                <a:ea typeface="Arial"/>
                <a:cs typeface="Arial"/>
                <a:sym typeface="Arial"/>
              </a:rPr>
              <a:t>oxic</a:t>
            </a:r>
            <a:r>
              <a:rPr lang="en-US" sz="1200" b="0" i="0" u="none" strike="noStrike" kern="1200" cap="none" dirty="0">
                <a:solidFill>
                  <a:schemeClr val="dk1"/>
                </a:solidFill>
                <a:effectLst/>
                <a:latin typeface="Arial"/>
                <a:ea typeface="Arial"/>
                <a:cs typeface="Arial"/>
                <a:sym typeface="Arial"/>
              </a:rPr>
              <a:t> zone but most are right below the anoxic surface. In tube e, the bacteria are spread evenly.</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043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baseline="0" dirty="0">
                <a:solidFill>
                  <a:schemeClr val="dk1"/>
                </a:solidFill>
                <a:latin typeface="Arial"/>
                <a:ea typeface="Arial"/>
                <a:cs typeface="Arial"/>
                <a:sym typeface="Arial"/>
              </a:rPr>
              <a:t>All the intermediates formed are reactive and toxic to cells; water is not.</a:t>
            </a:r>
          </a:p>
          <a:p>
            <a:endParaRPr lang="en-US" sz="1200" b="0" i="0" u="none" strike="noStrike" kern="1200" cap="none" baseline="0"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steps are in the table below.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table has 4 rows and 2 columns. The columns have the following headings from left to right. Reactants, Products. The row entries are as follows. Row 1. Reactants, O 2 + electron. Products, O 2 negative, superoxide. Row 2. Reactants, O 2 + electron + 2 H positive. Products, H 2 O 2, hydrogen peroxide. Row 3. Reactants, H 2 O 2 + electron + H positive. Products, H 2 O + O H positive, hydroxyl radical. Row 4. Reactants, O H positive + electron + H positive. Products, H 2 O, water. </a:t>
            </a:r>
          </a:p>
          <a:p>
            <a:r>
              <a:rPr lang="en-US" sz="1200" b="0" i="0" u="none" strike="noStrike" kern="1200" cap="none" dirty="0">
                <a:solidFill>
                  <a:schemeClr val="dk1"/>
                </a:solidFill>
                <a:effectLst/>
                <a:latin typeface="Arial"/>
                <a:ea typeface="Arial"/>
                <a:cs typeface="Arial"/>
                <a:sym typeface="Arial"/>
              </a:rPr>
              <a:t>The outcome is O 2 + 4 electrons + 4 H positive yield 2 H 2 O.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4033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1" u="none" strike="noStrike" kern="1200" cap="none" dirty="0">
                <a:solidFill>
                  <a:schemeClr val="dk1"/>
                </a:solidFill>
                <a:effectLst/>
                <a:latin typeface="Arial"/>
                <a:ea typeface="Arial"/>
                <a:cs typeface="Arial"/>
                <a:sym typeface="Arial"/>
              </a:rPr>
              <a:t>(a) </a:t>
            </a:r>
            <a:r>
              <a:rPr lang="en-IN" sz="1200" b="0" i="0" u="none" strike="noStrike" kern="1200" cap="none" dirty="0">
                <a:solidFill>
                  <a:schemeClr val="dk1"/>
                </a:solidFill>
                <a:effectLst/>
                <a:latin typeface="Arial"/>
                <a:ea typeface="Arial"/>
                <a:cs typeface="Arial"/>
                <a:sym typeface="Arial"/>
              </a:rPr>
              <a:t>A microbial periodic table of the elements. With the exception of those shown in row 7, other elements in row 7 and elements in rows beyond row 7 are not known to be metabolized. </a:t>
            </a:r>
            <a:r>
              <a:rPr lang="en-IN" sz="1200" b="0" i="1" u="none" strike="noStrike" kern="1200" cap="none" dirty="0">
                <a:solidFill>
                  <a:schemeClr val="dk1"/>
                </a:solidFill>
                <a:effectLst/>
                <a:latin typeface="Arial"/>
                <a:ea typeface="Arial"/>
                <a:cs typeface="Arial"/>
                <a:sym typeface="Arial"/>
              </a:rPr>
              <a:t>(b) </a:t>
            </a:r>
            <a:r>
              <a:rPr lang="en-IN" sz="1200" b="0" i="0" u="none" strike="noStrike" kern="1200" cap="none" dirty="0">
                <a:solidFill>
                  <a:schemeClr val="dk1"/>
                </a:solidFill>
                <a:effectLst/>
                <a:latin typeface="Arial"/>
                <a:ea typeface="Arial"/>
                <a:cs typeface="Arial"/>
                <a:sym typeface="Arial"/>
              </a:rPr>
              <a:t>Relative abundance of macromolecules in a bacterial cell. Data from Escherichia coli and Salmonella typhimurium: </a:t>
            </a:r>
            <a:r>
              <a:rPr lang="en-IN" sz="1200" b="0" i="1" u="none" strike="noStrike" kern="1200" cap="none" dirty="0">
                <a:solidFill>
                  <a:schemeClr val="dk1"/>
                </a:solidFill>
                <a:effectLst/>
                <a:latin typeface="Arial"/>
                <a:ea typeface="Arial"/>
                <a:cs typeface="Arial"/>
                <a:sym typeface="Arial"/>
              </a:rPr>
              <a:t>Cellular and Molecular Biology</a:t>
            </a:r>
            <a:r>
              <a:rPr lang="en-IN" sz="1200" b="0" i="0" u="none" strike="noStrike" kern="1200" cap="none" dirty="0">
                <a:solidFill>
                  <a:schemeClr val="dk1"/>
                </a:solidFill>
                <a:effectLst/>
                <a:latin typeface="Arial"/>
                <a:ea typeface="Arial"/>
                <a:cs typeface="Arial"/>
                <a:sym typeface="Arial"/>
              </a:rPr>
              <a:t>. A S M, Washington, D C (1996). </a:t>
            </a:r>
            <a:r>
              <a:rPr lang="en-IN" sz="1200" b="0" i="1" u="none" strike="noStrike" kern="1200" cap="none" dirty="0">
                <a:solidFill>
                  <a:schemeClr val="dk1"/>
                </a:solidFill>
                <a:effectLst/>
                <a:latin typeface="Arial"/>
                <a:ea typeface="Arial"/>
                <a:cs typeface="Arial"/>
                <a:sym typeface="Arial"/>
              </a:rPr>
              <a:t>(c) </a:t>
            </a:r>
            <a:r>
              <a:rPr lang="en-IN" sz="1200" b="0" i="0" u="none" strike="noStrike" kern="1200" cap="none" dirty="0">
                <a:solidFill>
                  <a:schemeClr val="dk1"/>
                </a:solidFill>
                <a:effectLst/>
                <a:latin typeface="Arial"/>
                <a:ea typeface="Arial"/>
                <a:cs typeface="Arial"/>
                <a:sym typeface="Arial"/>
              </a:rPr>
              <a:t>Distribution of the elements in an average E. coli cell (dry weight). “Other” includes in order of abundance: S e, B, C u, M n, Z n, F, S i, A s, C s, S r, B a, V, C o, W, and N i.</a:t>
            </a:r>
            <a:endParaRPr lang="en-US" sz="1200" b="0" i="0" u="none" strike="noStrike" kern="1200" cap="none" dirty="0">
              <a:solidFill>
                <a:schemeClr val="dk1"/>
              </a:solidFill>
              <a:effectLst/>
              <a:latin typeface="Arial"/>
              <a:ea typeface="Arial"/>
              <a:cs typeface="Arial"/>
              <a:sym typeface="Arial"/>
            </a:endParaRPr>
          </a:p>
          <a:p>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a. There is a key over a periodic table that indicates that essential for all microorganisms elements are highlighted in yellow, essential cations or anions for most microorganisms are in microorganisms elements are highlighted in pink, trace metal elements are highlighted in green, used for special functions elements are highlighted in purple, unessential but metabolized elements are highlighted in brown, and unessential not metabolized elements are highlighted in blue. Essential for all elements are mentioned in the text. Essential cations or anions include N a, M g, K, C a, and C l. Trace metals include V, M n, F e, C o, N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C u, Z n, C u, Z n, M o, and W. Elements used for special functions include, B, F, S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A s, C d, S r, B a, L a, C e, P r, and N d. Unessential and not metabolized elements include, H e, N e, A r, K r, X e, R n, Z r, N b, H f, T a, R e, O s, I r, and A t. All the rest are unessential but metabolized. Part b. A small table shows the macromolecular composition of the cell as follows.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table has 6 rows and 2 columns. The columns have the following headings from left to right. Macromolecule, Percent of dry weight. The row entries are as follows. Row 1. Macromolecule, Protein. Percent of dry weight, 55. Row 2. Macromolecule, Lipid. Percent of dry weight, 9.1. Row 3. Macromolecule, Polysaccharide. Percent of dry weight, 5. Row 4. Macromolecule, Lipopolysaccharide. Percent of dry weight, 3.4. Row 5. Macromolecule, D N A. Percent of dry weight, 3.1. Row 6. Macromolecule, R N A. Percent of dry weight, 20.5.</a:t>
            </a:r>
          </a:p>
          <a:p>
            <a:r>
              <a:rPr lang="en-US" sz="1200" b="0" i="0" u="none" strike="noStrike" kern="1200" cap="none" dirty="0">
                <a:solidFill>
                  <a:schemeClr val="dk1"/>
                </a:solidFill>
                <a:effectLst/>
                <a:latin typeface="Arial"/>
                <a:ea typeface="Arial"/>
                <a:cs typeface="Arial"/>
                <a:sym typeface="Arial"/>
              </a:rPr>
              <a:t>Part c. A diagram shows the elemental composition of an E coli cell, dry weight. </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50% C.</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20% O.</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14% N/</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8% H.</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3% P.</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1% S, K, N a.</a:t>
            </a:r>
          </a:p>
          <a:p>
            <a:pPr lvl="0"/>
            <a:r>
              <a:rPr lang="en-US" sz="1200" b="0" i="0" u="none" strike="noStrike" kern="1200" cap="none" dirty="0">
                <a:solidFill>
                  <a:schemeClr val="dk1"/>
                </a:solidFill>
                <a:effectLst/>
                <a:latin typeface="Arial"/>
                <a:ea typeface="Arial"/>
                <a:cs typeface="Arial"/>
                <a:sym typeface="Arial"/>
              </a:rPr>
              <a:t>0.5% C a, M g, C l.</a:t>
            </a:r>
            <a:endParaRPr lang="en-IN" sz="1200" b="0" i="0" u="none" strike="noStrike" kern="1200" cap="none" dirty="0">
              <a:solidFill>
                <a:schemeClr val="dk1"/>
              </a:solidFill>
              <a:effectLst/>
              <a:latin typeface="Arial"/>
              <a:ea typeface="Arial"/>
              <a:cs typeface="Arial"/>
              <a:sym typeface="Arial"/>
            </a:endParaRPr>
          </a:p>
          <a:p>
            <a:pPr lvl="0"/>
            <a:r>
              <a:rPr lang="en-US" sz="1200" b="0" i="0" u="none" strike="noStrike" kern="1200" cap="none" dirty="0">
                <a:solidFill>
                  <a:schemeClr val="dk1"/>
                </a:solidFill>
                <a:effectLst/>
                <a:latin typeface="Arial"/>
                <a:ea typeface="Arial"/>
                <a:cs typeface="Arial"/>
                <a:sym typeface="Arial"/>
              </a:rPr>
              <a:t>0.2% F e.</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0.3% other.</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804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The defined culture medium for Escherichia coli is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K 2 H P O 4, 7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K H 2 P O 4, 2 grams </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H 4, 2 S O 4, 1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 g S O 4, 0.1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 a. C l 2, 0.02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Glucose, 4 to10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Trace elements, F e, C o, M n, Z n, C u, N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M o, 2 to 10 micrograms each</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Distilled water, 1000 milliliters, p H 7</a:t>
            </a:r>
            <a:endParaRPr lang="en-IN" u="none" strike="noStrike" dirty="0">
              <a:effectLst/>
            </a:endParaRPr>
          </a:p>
          <a:p>
            <a:r>
              <a:rPr lang="en-US" sz="1200" b="0" i="0" u="none" strike="noStrike" kern="1200" cap="none" dirty="0">
                <a:solidFill>
                  <a:schemeClr val="dk1"/>
                </a:solidFill>
                <a:effectLst/>
                <a:latin typeface="Arial"/>
                <a:ea typeface="Arial"/>
                <a:cs typeface="Arial"/>
                <a:sym typeface="Arial"/>
              </a:rPr>
              <a:t>The defined culture medium for </a:t>
            </a:r>
            <a:r>
              <a:rPr lang="en-US" sz="1200" b="0" i="0" u="none" strike="noStrike" kern="1200" cap="none" dirty="0" err="1">
                <a:solidFill>
                  <a:schemeClr val="dk1"/>
                </a:solidFill>
                <a:effectLst/>
                <a:latin typeface="Arial"/>
                <a:ea typeface="Arial"/>
                <a:cs typeface="Arial"/>
                <a:sym typeface="Arial"/>
              </a:rPr>
              <a:t>Leuconostoc</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mesenteroides</a:t>
            </a:r>
            <a:r>
              <a:rPr lang="en-US" sz="1200" b="0" i="0" u="none" strike="noStrike" kern="1200" cap="none" dirty="0">
                <a:solidFill>
                  <a:schemeClr val="dk1"/>
                </a:solidFill>
                <a:effectLst/>
                <a:latin typeface="Arial"/>
                <a:ea typeface="Arial"/>
                <a:cs typeface="Arial"/>
                <a:sym typeface="Arial"/>
              </a:rPr>
              <a:t> is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K 2 H P O 4, 0.6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K H 2 P O 4, 0.6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H 4 C l, 3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 g S O 4, 0.1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Glucose, 25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Sodium acetate, 25 grams </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Amino acids, alanine, arginine, asparagine, aspartate, cysteine, glutamate, glutamine, glycine, histidine, isoleucine, leucine, lysine, methionine, phenylalanine, </a:t>
            </a:r>
            <a:r>
              <a:rPr lang="en-US" sz="1200" b="0" i="0" u="none" strike="noStrike" kern="1200" cap="none" dirty="0" err="1">
                <a:solidFill>
                  <a:schemeClr val="dk1"/>
                </a:solidFill>
                <a:effectLst/>
                <a:latin typeface="Arial"/>
                <a:ea typeface="Arial"/>
                <a:cs typeface="Arial"/>
                <a:sym typeface="Arial"/>
              </a:rPr>
              <a:t>proline</a:t>
            </a:r>
            <a:r>
              <a:rPr lang="en-US" sz="1200" b="0" i="0" u="none" strike="noStrike" kern="1200" cap="none" dirty="0">
                <a:solidFill>
                  <a:schemeClr val="dk1"/>
                </a:solidFill>
                <a:effectLst/>
                <a:latin typeface="Arial"/>
                <a:ea typeface="Arial"/>
                <a:cs typeface="Arial"/>
                <a:sym typeface="Arial"/>
              </a:rPr>
              <a:t>, serine, threonine, tryptophan, tyrosine, valine, 100 to 200 micrograms of each</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Purines and pyrimidines, adenine, guanine, uracil, xanthine, 10 milligrams of each</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Vitamins, biotin, folate, nicotinic acid, pyridoxal, </a:t>
            </a:r>
            <a:r>
              <a:rPr lang="en-US" sz="1200" b="0" i="0" u="none" strike="noStrike" kern="1200" cap="none" dirty="0" err="1">
                <a:solidFill>
                  <a:schemeClr val="dk1"/>
                </a:solidFill>
                <a:effectLst/>
                <a:latin typeface="Arial"/>
                <a:ea typeface="Arial"/>
                <a:cs typeface="Arial"/>
                <a:sym typeface="Arial"/>
              </a:rPr>
              <a:t>pyridoxamine</a:t>
            </a:r>
            <a:r>
              <a:rPr lang="en-US" sz="1200" b="0" i="0" u="none" strike="noStrike" kern="1200" cap="none" dirty="0">
                <a:solidFill>
                  <a:schemeClr val="dk1"/>
                </a:solidFill>
                <a:effectLst/>
                <a:latin typeface="Arial"/>
                <a:ea typeface="Arial"/>
                <a:cs typeface="Arial"/>
                <a:sym typeface="Arial"/>
              </a:rPr>
              <a:t>, pyridoxine, riboflavin, thiamine, </a:t>
            </a:r>
            <a:r>
              <a:rPr lang="en-US" sz="1200" b="0" i="0" u="none" strike="noStrike" kern="1200" cap="none" dirty="0" err="1">
                <a:solidFill>
                  <a:schemeClr val="dk1"/>
                </a:solidFill>
                <a:effectLst/>
                <a:latin typeface="Arial"/>
                <a:ea typeface="Arial"/>
                <a:cs typeface="Arial"/>
                <a:sym typeface="Arial"/>
              </a:rPr>
              <a:t>pantothenate</a:t>
            </a:r>
            <a:r>
              <a:rPr lang="en-US" sz="1200" b="0" i="0" u="none" strike="noStrike" kern="1200" cap="none" dirty="0">
                <a:solidFill>
                  <a:schemeClr val="dk1"/>
                </a:solidFill>
                <a:effectLst/>
                <a:latin typeface="Arial"/>
                <a:ea typeface="Arial"/>
                <a:cs typeface="Arial"/>
                <a:sym typeface="Arial"/>
              </a:rPr>
              <a:t>, p </a:t>
            </a:r>
            <a:r>
              <a:rPr lang="en-US" sz="1200" b="0" i="0" u="none" strike="noStrike" kern="1200" cap="none" dirty="0" err="1">
                <a:solidFill>
                  <a:schemeClr val="dk1"/>
                </a:solidFill>
                <a:effectLst/>
                <a:latin typeface="Arial"/>
                <a:ea typeface="Arial"/>
                <a:cs typeface="Arial"/>
                <a:sym typeface="Arial"/>
              </a:rPr>
              <a:t>aminobenzoic</a:t>
            </a:r>
            <a:r>
              <a:rPr lang="en-US" sz="1200" b="0" i="0" u="none" strike="noStrike" kern="1200" cap="none" dirty="0">
                <a:solidFill>
                  <a:schemeClr val="dk1"/>
                </a:solidFill>
                <a:effectLst/>
                <a:latin typeface="Arial"/>
                <a:ea typeface="Arial"/>
                <a:cs typeface="Arial"/>
                <a:sym typeface="Arial"/>
              </a:rPr>
              <a:t> acid, 0.01 to 1 milligrams of each</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Trace elements, as in first column, 2 to 10 micrograms each</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Distilled water, 1000 milliliters, p H 7</a:t>
            </a:r>
            <a:endParaRPr lang="en-IN" u="none" strike="noStrike" dirty="0">
              <a:effectLst/>
            </a:endParaRPr>
          </a:p>
          <a:p>
            <a:r>
              <a:rPr lang="en-US" sz="1200" b="0" i="0" u="none" strike="noStrike" kern="1200" cap="none" dirty="0">
                <a:solidFill>
                  <a:schemeClr val="dk1"/>
                </a:solidFill>
                <a:effectLst/>
                <a:latin typeface="Arial"/>
                <a:ea typeface="Arial"/>
                <a:cs typeface="Arial"/>
                <a:sym typeface="Arial"/>
              </a:rPr>
              <a:t>The Complex culture medium for either E. coli or L. </a:t>
            </a:r>
            <a:r>
              <a:rPr lang="en-US" sz="1200" b="0" i="0" u="none" strike="noStrike" kern="1200" cap="none" dirty="0" err="1">
                <a:solidFill>
                  <a:schemeClr val="dk1"/>
                </a:solidFill>
                <a:effectLst/>
                <a:latin typeface="Arial"/>
                <a:ea typeface="Arial"/>
                <a:cs typeface="Arial"/>
                <a:sym typeface="Arial"/>
              </a:rPr>
              <a:t>mesenteroides</a:t>
            </a:r>
            <a:r>
              <a:rPr lang="en-US" sz="1200" b="0" i="0" u="none" strike="noStrike" kern="1200" cap="none" dirty="0">
                <a:solidFill>
                  <a:schemeClr val="dk1"/>
                </a:solidFill>
                <a:effectLst/>
                <a:latin typeface="Arial"/>
                <a:ea typeface="Arial"/>
                <a:cs typeface="Arial"/>
                <a:sym typeface="Arial"/>
              </a:rPr>
              <a:t> is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Glucose, 15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Yeast extract, 5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Peptone, 5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K H 2 P O 4, 2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Distilled water, 1000 milliliters, p H 7</a:t>
            </a:r>
            <a:endParaRPr lang="en-IN" u="none" strike="noStrike" dirty="0">
              <a:effectLst/>
            </a:endParaRPr>
          </a:p>
          <a:p>
            <a:r>
              <a:rPr lang="en-US" sz="1200" b="0" i="0" u="none" strike="noStrike" kern="1200" cap="none" dirty="0">
                <a:solidFill>
                  <a:schemeClr val="dk1"/>
                </a:solidFill>
                <a:effectLst/>
                <a:latin typeface="Arial"/>
                <a:ea typeface="Arial"/>
                <a:cs typeface="Arial"/>
                <a:sym typeface="Arial"/>
              </a:rPr>
              <a:t>The Defined culture medium for </a:t>
            </a:r>
            <a:r>
              <a:rPr lang="en-US" sz="1200" b="0" i="0" u="none" strike="noStrike" kern="1200" cap="none" dirty="0" err="1">
                <a:solidFill>
                  <a:schemeClr val="dk1"/>
                </a:solidFill>
                <a:effectLst/>
                <a:latin typeface="Arial"/>
                <a:ea typeface="Arial"/>
                <a:cs typeface="Arial"/>
                <a:sym typeface="Arial"/>
              </a:rPr>
              <a:t>Thiobacillus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thioparus</a:t>
            </a:r>
            <a:r>
              <a:rPr lang="en-US" sz="1200" b="0" i="0" u="none" strike="noStrike" kern="1200" cap="none" dirty="0">
                <a:solidFill>
                  <a:schemeClr val="dk1"/>
                </a:solidFill>
                <a:effectLst/>
                <a:latin typeface="Arial"/>
                <a:ea typeface="Arial"/>
                <a:cs typeface="Arial"/>
                <a:sym typeface="Arial"/>
              </a:rPr>
              <a:t> is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K H 2 P O 4, 0.5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H 4 C l, 0.5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 g S O 4, 0.1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 a. C l 2, 0.05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K C l, 0.5 grams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a. 2 S 2 O 3, 2 grams </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Trace elements, as in first column, 2 to 10 micrograms each</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Distilled water, 1000 milliliters, p H 7</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Carbon source, C O 2 from air</a:t>
            </a:r>
            <a:endParaRPr lang="en-IN" u="none" strike="noStrike" dirty="0">
              <a:effectLst/>
            </a:endParaRP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130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baseline="0" dirty="0">
                <a:solidFill>
                  <a:schemeClr val="dk1"/>
                </a:solidFill>
                <a:latin typeface="Arial"/>
                <a:ea typeface="Arial"/>
                <a:cs typeface="Arial"/>
                <a:sym typeface="Arial"/>
              </a:rPr>
              <a:t>A phase-contrast microscope is typically used to count the cells to avoid the necessity for staining.</a:t>
            </a:r>
          </a:p>
          <a:p>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sample is added to a coverslip that rests on a series of ridges that support it. Care must be taken not to allow overflow. Space between coverslip and slide is 0.02 millimeters. the whole grid has 25 large squares, a total area of 1 square millimeter and a total volume of 0.02 cubic millimeters. Microscopic observation, all cells are counted in a large square, made of 16 small squares, there are 12 cells in the example. In practice, several large squares are counted and the numbers are averaged. To calculate the number per milliliter of sample, the equation is 12 cells times 25 large squares, times 50, times 10 cubed.</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973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dk1"/>
                </a:solidFill>
                <a:effectLst/>
                <a:latin typeface="Arial"/>
                <a:ea typeface="Arial"/>
                <a:cs typeface="Arial"/>
                <a:sym typeface="Arial"/>
              </a:rPr>
              <a:t>Only surface colonies form in the spread plate technique. By contrast, in the pour-plate method, colonies form within the agar as well as on the agar surface. On the far right are photos of colonies of </a:t>
            </a:r>
            <a:r>
              <a:rPr lang="en-IN" sz="1200" b="0" i="1" u="none" strike="noStrike" kern="1200" cap="none" dirty="0">
                <a:solidFill>
                  <a:schemeClr val="dk1"/>
                </a:solidFill>
                <a:effectLst/>
                <a:latin typeface="Arial"/>
                <a:ea typeface="Arial"/>
                <a:cs typeface="Arial"/>
                <a:sym typeface="Arial"/>
              </a:rPr>
              <a:t>Escherichia coli </a:t>
            </a:r>
            <a:r>
              <a:rPr lang="en-IN" sz="1200" b="0" i="0" u="none" strike="noStrike" kern="1200" cap="none" dirty="0">
                <a:solidFill>
                  <a:schemeClr val="dk1"/>
                </a:solidFill>
                <a:effectLst/>
                <a:latin typeface="Arial"/>
                <a:ea typeface="Arial"/>
                <a:cs typeface="Arial"/>
                <a:sym typeface="Arial"/>
              </a:rPr>
              <a:t>formed from cells plated by the spread-plate method (top) or the pour-plate method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In the spread plate method, the sample is pipetted onto the surface of an agar plate, the sample is spread evenly over the surface with a sterile glass spreader, and the plate is incubated to get an even distribution of small colonies. In the pour plate method, the sample is pipetted onto a sterile plate, a sterile medium is added mixed well with the inoculum, and solidification and incubation produce a plate with a distribution of colonies with varying size.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838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The sterile liquid used for making dilutions can simply be water, but a solution of mineral salts or actual growth medium may yield a higher recovery. The dilution factor is the reciprocal of the dilution.</a:t>
            </a:r>
          </a:p>
          <a:p>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1 milliliter of a sample is added to a tube with 9 milliliters of broth to get a dilution of 10 to the negative first power. 1 milliliter of that is added to another tube with 9 milliliters of broth to get a dilution of 10 to the negative second power. This is repeated 4 more times to get samples with dilutions of 10 to the negative third power, 10 to the negative fourth power, 10 to the negative fifth power, and 10 to the negative sixth power. 1 milliliter of each is incubated on an agar plate, the results are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Dilution 10 to the negative 1, too many colonies to count.</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Dilution 10 to the negative 2, too many colonies to count.</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Dilution 10 to the negative 3, 159 colonies.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Dilution 10 to the negative 4, 17 colonies.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Dilution 10 to the negative 5, 2 colonies.</a:t>
            </a:r>
            <a:endParaRPr lang="en-IN" u="none" strike="noStrike"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Dilution 10 to the negative 6, 0 colonies.</a:t>
            </a:r>
            <a:endParaRPr lang="en-IN" u="none" strike="noStrike" dirty="0">
              <a:effectLst/>
            </a:endParaRPr>
          </a:p>
          <a:p>
            <a:r>
              <a:rPr lang="en-US" sz="1200" b="0" i="0" u="none" strike="noStrike" kern="1200" cap="none" dirty="0">
                <a:solidFill>
                  <a:schemeClr val="dk1"/>
                </a:solidFill>
                <a:effectLst/>
                <a:latin typeface="Arial"/>
                <a:ea typeface="Arial"/>
                <a:cs typeface="Arial"/>
                <a:sym typeface="Arial"/>
              </a:rPr>
              <a:t>Dilution 10 to the negative 3 is used to calculate the number of cells per milliliter of the original sample. the plate count of 159 is multiplied by the dilution factor, 10 to the third, to get a result of 1.59 times 10 to the fifth cells per milliliter.</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859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1" u="none" strike="noStrike" kern="1200" cap="none" dirty="0">
                <a:solidFill>
                  <a:schemeClr val="dk1"/>
                </a:solidFill>
                <a:effectLst/>
                <a:latin typeface="Arial"/>
                <a:ea typeface="Arial"/>
                <a:cs typeface="Arial"/>
                <a:sym typeface="Arial"/>
              </a:rPr>
              <a:t>(a) </a:t>
            </a:r>
            <a:r>
              <a:rPr lang="en-IN" sz="1200" b="0" i="0" u="none" strike="noStrike" kern="1200" cap="none" dirty="0">
                <a:solidFill>
                  <a:schemeClr val="dk1"/>
                </a:solidFill>
                <a:effectLst/>
                <a:latin typeface="Arial"/>
                <a:ea typeface="Arial"/>
                <a:cs typeface="Arial"/>
                <a:sym typeface="Arial"/>
              </a:rPr>
              <a:t>Measurements of turbidity are made in a spectrophotometer. The photocell measures incident light unscattered by cells in suspension and gives readings in optical density units. </a:t>
            </a:r>
            <a:r>
              <a:rPr lang="en-IN" sz="1200" b="0" i="1" u="none" strike="noStrike" kern="1200" cap="none" dirty="0">
                <a:solidFill>
                  <a:schemeClr val="dk1"/>
                </a:solidFill>
                <a:effectLst/>
                <a:latin typeface="Arial"/>
                <a:ea typeface="Arial"/>
                <a:cs typeface="Arial"/>
                <a:sym typeface="Arial"/>
              </a:rPr>
              <a:t>(b) </a:t>
            </a:r>
            <a:r>
              <a:rPr lang="en-IN" sz="1200" b="0" i="0" u="none" strike="noStrike" kern="1200" cap="none" dirty="0">
                <a:solidFill>
                  <a:schemeClr val="dk1"/>
                </a:solidFill>
                <a:effectLst/>
                <a:latin typeface="Arial"/>
                <a:ea typeface="Arial"/>
                <a:cs typeface="Arial"/>
                <a:sym typeface="Arial"/>
              </a:rPr>
              <a:t>Liquid cultures of </a:t>
            </a:r>
            <a:r>
              <a:rPr lang="en-IN" sz="1200" b="0" i="1" u="none" strike="noStrike" kern="1200" cap="none" dirty="0">
                <a:solidFill>
                  <a:schemeClr val="dk1"/>
                </a:solidFill>
                <a:effectLst/>
                <a:latin typeface="Arial"/>
                <a:ea typeface="Arial"/>
                <a:cs typeface="Arial"/>
                <a:sym typeface="Arial"/>
              </a:rPr>
              <a:t>Escherichia coli</a:t>
            </a:r>
            <a:r>
              <a:rPr lang="en-IN" sz="1200" b="0" i="0" u="none" strike="noStrike" kern="1200" cap="none" dirty="0">
                <a:solidFill>
                  <a:schemeClr val="dk1"/>
                </a:solidFill>
                <a:effectLst/>
                <a:latin typeface="Arial"/>
                <a:ea typeface="Arial"/>
                <a:cs typeface="Arial"/>
                <a:sym typeface="Arial"/>
              </a:rPr>
              <a:t>; the tube on the far left is sterile medium. The increasing (left to right) optical density (O D 540) of each culture is shown below the tube, as is the actual cell number measured in a viable count. </a:t>
            </a:r>
            <a:r>
              <a:rPr lang="en-IN" sz="1200" b="0" i="1" u="none" strike="noStrike" kern="1200" cap="none" dirty="0">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Typical growth curve data for two organisms growing at different growth rates. For practice, calculate the generation time of the two cultures using the formula </a:t>
            </a:r>
            <a:r>
              <a:rPr lang="en-IN" sz="1200" b="0" i="1" u="none" strike="noStrike" kern="1200" cap="none" dirty="0">
                <a:solidFill>
                  <a:schemeClr val="dk1"/>
                </a:solidFill>
                <a:effectLst/>
                <a:latin typeface="Arial"/>
                <a:ea typeface="Arial"/>
                <a:cs typeface="Arial"/>
                <a:sym typeface="Arial"/>
              </a:rPr>
              <a:t>n</a:t>
            </a:r>
            <a:r>
              <a:rPr lang="en-IN" sz="1200" b="0" i="0" u="none" strike="noStrike" kern="1200" cap="none" dirty="0">
                <a:solidFill>
                  <a:schemeClr val="dk1"/>
                </a:solidFill>
                <a:effectLst/>
                <a:latin typeface="Arial"/>
                <a:ea typeface="Arial"/>
                <a:cs typeface="Arial"/>
                <a:sym typeface="Arial"/>
              </a:rPr>
              <a:t> = 3.3 (log N t - log N 0) where N t and N 0 are two different O D readings with a time interval t between the two (see Section 4.7). Which organism is growing faster, A or B? </a:t>
            </a:r>
            <a:r>
              <a:rPr lang="en-IN" sz="1200" b="0" i="1" u="none" strike="noStrike" kern="1200" cap="none" dirty="0">
                <a:solidFill>
                  <a:schemeClr val="dk1"/>
                </a:solidFill>
                <a:effectLst/>
                <a:latin typeface="Arial"/>
                <a:ea typeface="Arial"/>
                <a:cs typeface="Arial"/>
                <a:sym typeface="Arial"/>
              </a:rPr>
              <a:t>(d)</a:t>
            </a:r>
            <a:r>
              <a:rPr lang="en-IN" sz="1200" b="0" i="0" u="none" strike="noStrike" kern="1200" cap="none" dirty="0">
                <a:solidFill>
                  <a:schemeClr val="dk1"/>
                </a:solidFill>
                <a:effectLst/>
                <a:latin typeface="Arial"/>
                <a:ea typeface="Arial"/>
                <a:cs typeface="Arial"/>
                <a:sym typeface="Arial"/>
              </a:rPr>
              <a:t> Relationship between cell number or dry weight and turbidity readings. Note that the direct relationship between these values breaks down at high </a:t>
            </a:r>
            <a:r>
              <a:rPr lang="en-IN" sz="1200" b="0" i="0" u="none" strike="noStrike" kern="1200" cap="none" dirty="0" err="1">
                <a:solidFill>
                  <a:schemeClr val="dk1"/>
                </a:solidFill>
                <a:effectLst/>
                <a:latin typeface="Arial"/>
                <a:ea typeface="Arial"/>
                <a:cs typeface="Arial"/>
                <a:sym typeface="Arial"/>
              </a:rPr>
              <a:t>turbidities</a:t>
            </a:r>
            <a:r>
              <a:rPr lang="en-IN" sz="1200" b="0" i="0" u="none" strike="noStrike" kern="1200" cap="none" dirty="0">
                <a:solidFill>
                  <a:schemeClr val="dk1"/>
                </a:solidFill>
                <a:effectLst/>
                <a:latin typeface="Arial"/>
                <a:ea typeface="Arial"/>
                <a:cs typeface="Arial"/>
                <a:sym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A. Light is shined into a prism to create incident light, which is passed through a filter before is shines on a sample containing cells. A photocell measures the </a:t>
            </a:r>
            <a:r>
              <a:rPr lang="en-US" sz="1200" b="0" i="0" u="none" strike="noStrike" kern="1200" cap="none" dirty="0" err="1">
                <a:solidFill>
                  <a:schemeClr val="dk1"/>
                </a:solidFill>
                <a:effectLst/>
                <a:latin typeface="Arial"/>
                <a:ea typeface="Arial"/>
                <a:cs typeface="Arial"/>
                <a:sym typeface="Arial"/>
              </a:rPr>
              <a:t>unscattered</a:t>
            </a:r>
            <a:r>
              <a:rPr lang="en-US" sz="1200" b="0" i="0" u="none" strike="noStrike" kern="1200" cap="none" dirty="0">
                <a:solidFill>
                  <a:schemeClr val="dk1"/>
                </a:solidFill>
                <a:effectLst/>
                <a:latin typeface="Arial"/>
                <a:ea typeface="Arial"/>
                <a:cs typeface="Arial"/>
                <a:sym typeface="Arial"/>
              </a:rPr>
              <a:t> light and a spectrophotometer records optical density. Part B. The optical density of 2 organisms, A and B, is recorded over time. Both organisms’ optical density rises quickly then plateaus, with organism A maintaining a higher optical density overall. Organism A plateaus at a density of about 0.8 after 25 hours, and organism B plateaus at a density of about 0.4 after 27 hours. Part C. Optical density is plotted against cell numbers or dry weight mass. The theoretical value increases at a constant rate, but the actual curve starts to fall off slightly after 0.7 optical density. Part D. 4 samples of Escherichia coli with increasing optical density from left to right. The optical density is 0, 0.18, 0.45, and 0.68. The cells per milliliter are 0, 1.3 times 10 to the eighth power, 3.3 times 10 to the eighth power, and 5 times 10 to the eighth power. Higher optical density results in a more cloudy appearance in the test tube.</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581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baseline="0" dirty="0">
                <a:solidFill>
                  <a:schemeClr val="dk1"/>
                </a:solidFill>
                <a:latin typeface="Arial"/>
                <a:ea typeface="Arial"/>
                <a:cs typeface="Arial"/>
                <a:sym typeface="Arial"/>
              </a:rPr>
              <a:t>Cell numbers (and all components of the cells) double every generation.</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7546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‹nr.›</a:t>
            </a:fld>
            <a:endParaRPr lang="en-US" dirty="0"/>
          </a:p>
        </p:txBody>
      </p:sp>
    </p:spTree>
    <p:extLst>
      <p:ext uri="{BB962C8B-B14F-4D97-AF65-F5344CB8AC3E}">
        <p14:creationId xmlns:p14="http://schemas.microsoft.com/office/powerpoint/2010/main" val="3567289351"/>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dirty="0"/>
          </a:p>
        </p:txBody>
      </p:sp>
      <p:sp>
        <p:nvSpPr>
          <p:cNvPr id="3" name="Date Placeholder 2"/>
          <p:cNvSpPr>
            <a:spLocks noGrp="1"/>
          </p:cNvSpPr>
          <p:nvPr>
            <p:ph type="dt" idx="1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703443" y="6490310"/>
            <a:ext cx="6051986"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solidFill>
                  <a:schemeClr val="tx1"/>
                </a:solidFill>
                <a:latin typeface="Verdana"/>
                <a:ea typeface="Verdana" panose="020B0604030504040204" pitchFamily="34" charset="0"/>
              </a:rPr>
              <a:t>Copyright © 2022 Pearson Education Ltd. All Rights Reserved. </a:t>
            </a:r>
          </a:p>
          <a:p>
            <a:pPr algn="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3.xml"/><Relationship Id="rId5" Type="http://schemas.openxmlformats.org/officeDocument/2006/relationships/image" Target="../media/image6.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4.bin"/><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5.bin"/><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6.bin"/><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8.bin"/><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9.bin"/><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oleObject" Target="../embeddings/oleObject12.bin"/><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0"/>
            <a:ext cx="8298229" cy="1003547"/>
          </a:xfrm>
        </p:spPr>
        <p:txBody>
          <a:bodyPr anchor="ctr"/>
          <a:lstStyle/>
          <a:p>
            <a:r>
              <a:rPr lang="en-US" sz="3600" dirty="0">
                <a:solidFill>
                  <a:schemeClr val="tx2"/>
                </a:solidFill>
                <a:latin typeface="+mj-lt"/>
                <a:cs typeface="Times New Roman" panose="02020603050405020304" pitchFamily="18" charset="0"/>
              </a:rPr>
              <a:t>Brock Biology of Microorganisms</a:t>
            </a:r>
            <a:endParaRPr lang="en-US" altLang="en-US" sz="36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278416"/>
            <a:ext cx="8063346" cy="377925"/>
          </a:xfrm>
        </p:spPr>
        <p:txBody>
          <a:bodyPr anchor="ctr"/>
          <a:lstStyle/>
          <a:p>
            <a:pPr eaLnBrk="1" hangingPunct="1">
              <a:defRPr/>
            </a:pPr>
            <a:r>
              <a:rPr lang="en-US" dirty="0">
                <a:solidFill>
                  <a:schemeClr val="tx2"/>
                </a:solidFill>
              </a:rPr>
              <a:t>Sixteenth</a:t>
            </a:r>
            <a:r>
              <a:rPr lang="en-US" altLang="en-US" dirty="0">
                <a:solidFill>
                  <a:schemeClr val="tx2"/>
                </a:solidFill>
              </a:rPr>
              <a:t> Edition</a:t>
            </a:r>
            <a:r>
              <a:rPr lang="en-IN" dirty="0"/>
              <a:t>, Global Edition</a:t>
            </a:r>
            <a:endParaRPr lang="en-US" altLang="en-US" dirty="0">
              <a:solidFill>
                <a:schemeClr val="tx2"/>
              </a:solidFill>
            </a:endParaRPr>
          </a:p>
        </p:txBody>
      </p:sp>
      <p:sp>
        <p:nvSpPr>
          <p:cNvPr id="4" name="Text Placeholder 3"/>
          <p:cNvSpPr>
            <a:spLocks noGrp="1"/>
          </p:cNvSpPr>
          <p:nvPr>
            <p:ph type="body" idx="2"/>
          </p:nvPr>
        </p:nvSpPr>
        <p:spPr>
          <a:xfrm>
            <a:off x="5319634" y="2047461"/>
            <a:ext cx="3200912" cy="799256"/>
          </a:xfrm>
        </p:spPr>
        <p:txBody>
          <a:bodyPr/>
          <a:lstStyle/>
          <a:p>
            <a:pPr algn="ctr"/>
            <a:r>
              <a:rPr lang="en-US" altLang="en-US" b="1" dirty="0">
                <a:ea typeface="Segoe UI Symbol" panose="020B0502040204020203" pitchFamily="34" charset="0"/>
              </a:rPr>
              <a:t>Chapter 4</a:t>
            </a:r>
          </a:p>
        </p:txBody>
      </p:sp>
      <p:sp>
        <p:nvSpPr>
          <p:cNvPr id="5" name="Text Placeholder 4"/>
          <p:cNvSpPr>
            <a:spLocks noGrp="1"/>
          </p:cNvSpPr>
          <p:nvPr>
            <p:ph type="body" idx="3"/>
          </p:nvPr>
        </p:nvSpPr>
        <p:spPr>
          <a:xfrm>
            <a:off x="5319634" y="2983308"/>
            <a:ext cx="3208957" cy="1317756"/>
          </a:xfrm>
        </p:spPr>
        <p:txBody>
          <a:bodyPr/>
          <a:lstStyle/>
          <a:p>
            <a:pPr algn="ctr"/>
            <a:r>
              <a:rPr lang="en-US" altLang="en-US" dirty="0">
                <a:latin typeface="+mn-lt"/>
              </a:rPr>
              <a:t>Microbial Growth and Its Control</a:t>
            </a:r>
            <a:endParaRPr lang="en-US" altLang="en-US" i="1" dirty="0">
              <a:latin typeface="+mn-lt"/>
            </a:endParaRPr>
          </a:p>
        </p:txBody>
      </p:sp>
      <p:sp>
        <p:nvSpPr>
          <p:cNvPr id="6" name="Text Placeholder 5"/>
          <p:cNvSpPr>
            <a:spLocks noGrp="1"/>
          </p:cNvSpPr>
          <p:nvPr>
            <p:ph type="body" idx="13"/>
          </p:nvPr>
        </p:nvSpPr>
        <p:spPr>
          <a:xfrm>
            <a:off x="2703443" y="6490310"/>
            <a:ext cx="6051986" cy="368298"/>
          </a:xfrm>
        </p:spPr>
        <p:txBody>
          <a:bodyPr anchor="ctr"/>
          <a:lstStyle/>
          <a:p>
            <a:pPr algn="r"/>
            <a:r>
              <a:rPr lang="en-US" sz="1200" dirty="0">
                <a:solidFill>
                  <a:schemeClr val="tx1"/>
                </a:solidFill>
                <a:latin typeface="Verdana"/>
                <a:ea typeface="Verdana" panose="020B0604030504040204" pitchFamily="34" charset="0"/>
              </a:rPr>
              <a:t>Copyright © 2022 Pearson Education Ltd. All Rights Reserved. </a:t>
            </a:r>
          </a:p>
          <a:p>
            <a:pPr algn="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FD4A8A2-81C4-41B7-A3B3-CB45854A113F}"/>
              </a:ext>
            </a:extLst>
          </p:cNvPr>
          <p:cNvPicPr>
            <a:picLocks noChangeAspect="1"/>
          </p:cNvPicPr>
          <p:nvPr/>
        </p:nvPicPr>
        <p:blipFill>
          <a:blip r:embed="rId3"/>
          <a:stretch>
            <a:fillRect/>
          </a:stretch>
        </p:blipFill>
        <p:spPr>
          <a:xfrm>
            <a:off x="457200" y="1729092"/>
            <a:ext cx="3910542" cy="4426465"/>
          </a:xfrm>
          <a:prstGeom prst="rect">
            <a:avLst/>
          </a:prstGeom>
        </p:spPr>
      </p:pic>
    </p:spTree>
    <p:extLst>
      <p:ext uri="{BB962C8B-B14F-4D97-AF65-F5344CB8AC3E}">
        <p14:creationId xmlns:p14="http://schemas.microsoft.com/office/powerpoint/2010/main" val="121281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000" dirty="0">
                <a:solidFill>
                  <a:schemeClr val="tx2"/>
                </a:solidFill>
              </a:rPr>
              <a:t>4.1 Feeding the Microbe: Cell Nutrition </a:t>
            </a:r>
            <a:r>
              <a:rPr lang="en-US" sz="2000" b="0" dirty="0">
                <a:solidFill>
                  <a:schemeClr val="tx2"/>
                </a:solidFill>
              </a:rPr>
              <a:t>(7 of 8)</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pPr lvl="0"/>
            <a:r>
              <a:rPr lang="en-US" dirty="0">
                <a:solidFill>
                  <a:schemeClr val="tx1"/>
                </a:solidFill>
              </a:rPr>
              <a:t>Micronutrients: Trace Metals and Growth Factors</a:t>
            </a:r>
          </a:p>
          <a:p>
            <a:pPr lvl="1" indent="-284400"/>
            <a:r>
              <a:rPr lang="en-US" dirty="0">
                <a:solidFill>
                  <a:schemeClr val="tx1"/>
                </a:solidFill>
              </a:rPr>
              <a:t>Many enzymes require metal ion or small organic as a cofactor for catalysis</a:t>
            </a:r>
          </a:p>
          <a:p>
            <a:pPr lvl="1" indent="-284400"/>
            <a:r>
              <a:rPr lang="en-US" dirty="0">
                <a:solidFill>
                  <a:schemeClr val="tx1"/>
                </a:solidFill>
              </a:rPr>
              <a:t>Iron (F</a:t>
            </a:r>
            <a:r>
              <a:rPr lang="en-US" sz="100" dirty="0">
                <a:solidFill>
                  <a:schemeClr val="tx1"/>
                </a:solidFill>
              </a:rPr>
              <a:t> </a:t>
            </a:r>
            <a:r>
              <a:rPr lang="en-US" dirty="0">
                <a:solidFill>
                  <a:schemeClr val="tx1"/>
                </a:solidFill>
              </a:rPr>
              <a:t>e)</a:t>
            </a:r>
          </a:p>
          <a:p>
            <a:pPr lvl="2"/>
            <a:r>
              <a:rPr lang="en-US" dirty="0">
                <a:solidFill>
                  <a:schemeClr val="tx1"/>
                </a:solidFill>
              </a:rPr>
              <a:t>cellular respiration, related oxidation-reduction reactions</a:t>
            </a:r>
          </a:p>
          <a:p>
            <a:pPr lvl="1" indent="-284400"/>
            <a:r>
              <a:rPr lang="en-US" b="1" dirty="0">
                <a:solidFill>
                  <a:schemeClr val="tx1"/>
                </a:solidFill>
              </a:rPr>
              <a:t>Trace metals</a:t>
            </a:r>
            <a:r>
              <a:rPr lang="en-US" dirty="0">
                <a:solidFill>
                  <a:schemeClr val="tx1"/>
                </a:solidFill>
              </a:rPr>
              <a:t> (Table 3.1): required in small amounts</a:t>
            </a:r>
          </a:p>
        </p:txBody>
      </p:sp>
    </p:spTree>
    <p:extLst>
      <p:ext uri="{BB962C8B-B14F-4D97-AF65-F5344CB8AC3E}">
        <p14:creationId xmlns:p14="http://schemas.microsoft.com/office/powerpoint/2010/main" val="1496440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Table 4.1 Micronutrients Needed by Microorganisms</a:t>
            </a:r>
            <a:r>
              <a:rPr lang="en-US" sz="100" dirty="0"/>
              <a:t> </a:t>
            </a:r>
            <a:r>
              <a:rPr lang="en-US" sz="3400" baseline="30000" dirty="0"/>
              <a:t>a</a:t>
            </a:r>
            <a:r>
              <a:rPr lang="en-US" sz="3400" dirty="0"/>
              <a:t> </a:t>
            </a:r>
            <a:r>
              <a:rPr lang="en-US" sz="2000" b="0" dirty="0"/>
              <a:t>(1 of 2)</a:t>
            </a:r>
            <a:endParaRPr lang="en-IN" sz="2000" b="0" baseline="30000" dirty="0"/>
          </a:p>
        </p:txBody>
      </p:sp>
      <p:graphicFrame>
        <p:nvGraphicFramePr>
          <p:cNvPr id="13" name="Object 12" descr="One."/>
          <p:cNvGraphicFramePr>
            <a:graphicFrameLocks noChangeAspect="1"/>
          </p:cNvGraphicFramePr>
          <p:nvPr/>
        </p:nvGraphicFramePr>
        <p:xfrm>
          <a:off x="443093" y="1577577"/>
          <a:ext cx="213843" cy="277994"/>
        </p:xfrm>
        <a:graphic>
          <a:graphicData uri="http://schemas.openxmlformats.org/presentationml/2006/ole">
            <mc:AlternateContent xmlns:mc="http://schemas.openxmlformats.org/markup-compatibility/2006">
              <mc:Choice xmlns:v="urn:schemas-microsoft-com:vml" Requires="v">
                <p:oleObj name="Equation" r:id="rId2" imgW="126720" imgH="164880" progId="Equation.DSMT4">
                  <p:embed/>
                </p:oleObj>
              </mc:Choice>
              <mc:Fallback>
                <p:oleObj name="Equation" r:id="rId2" imgW="126720" imgH="164880" progId="Equation.DSMT4">
                  <p:embed/>
                  <p:pic>
                    <p:nvPicPr>
                      <p:cNvPr id="13" name="Object 12" descr="One."/>
                      <p:cNvPicPr/>
                      <p:nvPr/>
                    </p:nvPicPr>
                    <p:blipFill>
                      <a:blip r:embed="rId3"/>
                      <a:stretch>
                        <a:fillRect/>
                      </a:stretch>
                    </p:blipFill>
                    <p:spPr>
                      <a:xfrm>
                        <a:off x="443093" y="1577577"/>
                        <a:ext cx="213843" cy="277994"/>
                      </a:xfrm>
                      <a:prstGeom prst="rect">
                        <a:avLst/>
                      </a:prstGeom>
                    </p:spPr>
                  </p:pic>
                </p:oleObj>
              </mc:Fallback>
            </mc:AlternateContent>
          </a:graphicData>
        </a:graphic>
      </p:graphicFrame>
      <p:sp>
        <p:nvSpPr>
          <p:cNvPr id="11" name="Content Placeholder 10"/>
          <p:cNvSpPr>
            <a:spLocks noGrp="1"/>
          </p:cNvSpPr>
          <p:nvPr>
            <p:ph sz="quarter" idx="13"/>
          </p:nvPr>
        </p:nvSpPr>
        <p:spPr>
          <a:xfrm>
            <a:off x="746900" y="1574137"/>
            <a:ext cx="2023450" cy="326996"/>
          </a:xfrm>
        </p:spPr>
        <p:txBody>
          <a:bodyPr/>
          <a:lstStyle/>
          <a:p>
            <a:pPr marL="432" indent="0">
              <a:buNone/>
            </a:pPr>
            <a:r>
              <a:rPr lang="en-IN" sz="2000" b="1" dirty="0"/>
              <a:t>Trace elements</a:t>
            </a:r>
            <a:endParaRPr lang="en-IN" sz="2000" dirty="0"/>
          </a:p>
        </p:txBody>
      </p:sp>
      <p:graphicFrame>
        <p:nvGraphicFramePr>
          <p:cNvPr id="14" name="Table 13"/>
          <p:cNvGraphicFramePr>
            <a:graphicFrameLocks noGrp="1"/>
          </p:cNvGraphicFramePr>
          <p:nvPr>
            <p:extLst>
              <p:ext uri="{D42A27DB-BD31-4B8C-83A1-F6EECF244321}">
                <p14:modId xmlns:p14="http://schemas.microsoft.com/office/powerpoint/2010/main" val="1697391475"/>
              </p:ext>
            </p:extLst>
          </p:nvPr>
        </p:nvGraphicFramePr>
        <p:xfrm>
          <a:off x="457200" y="1982707"/>
          <a:ext cx="8342768" cy="4326016"/>
        </p:xfrm>
        <a:graphic>
          <a:graphicData uri="http://schemas.openxmlformats.org/drawingml/2006/table">
            <a:tbl>
              <a:tblPr firstRow="1" bandRow="1">
                <a:tableStyleId>{2D5ABB26-0587-4C30-8999-92F81FD0307C}</a:tableStyleId>
              </a:tblPr>
              <a:tblGrid>
                <a:gridCol w="1534562">
                  <a:extLst>
                    <a:ext uri="{9D8B030D-6E8A-4147-A177-3AD203B41FA5}">
                      <a16:colId xmlns:a16="http://schemas.microsoft.com/office/drawing/2014/main" val="2808340737"/>
                    </a:ext>
                  </a:extLst>
                </a:gridCol>
                <a:gridCol w="6808206">
                  <a:extLst>
                    <a:ext uri="{9D8B030D-6E8A-4147-A177-3AD203B41FA5}">
                      <a16:colId xmlns:a16="http://schemas.microsoft.com/office/drawing/2014/main" val="4181128972"/>
                    </a:ext>
                  </a:extLst>
                </a:gridCol>
              </a:tblGrid>
              <a:tr h="296043">
                <a:tc>
                  <a:txBody>
                    <a:bodyPr/>
                    <a:lstStyle/>
                    <a:p>
                      <a:r>
                        <a:rPr lang="en-IN" sz="1200" b="1" i="0" u="none" strike="noStrike" cap="none" baseline="0" dirty="0">
                          <a:solidFill>
                            <a:schemeClr val="tx1"/>
                          </a:solidFill>
                          <a:latin typeface="+mn-lt"/>
                          <a:ea typeface="+mn-ea"/>
                          <a:cs typeface="+mn-cs"/>
                          <a:sym typeface="Arial"/>
                        </a:rPr>
                        <a:t>Element</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Function</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295292"/>
                  </a:ext>
                </a:extLst>
              </a:tr>
              <a:tr h="316354">
                <a:tc>
                  <a:txBody>
                    <a:bodyPr/>
                    <a:lstStyle/>
                    <a:p>
                      <a:r>
                        <a:rPr lang="en-IN" sz="1200" b="0" i="0" u="none" strike="noStrike" cap="none" baseline="0" dirty="0">
                          <a:solidFill>
                            <a:schemeClr val="tx1"/>
                          </a:solidFill>
                          <a:latin typeface="+mn-lt"/>
                          <a:ea typeface="+mn-ea"/>
                          <a:cs typeface="+mn-cs"/>
                          <a:sym typeface="Arial"/>
                        </a:rPr>
                        <a:t>Boron (B)</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Autoinducer for quorum sensing in bacteria; also found in </a:t>
                      </a:r>
                      <a:r>
                        <a:rPr lang="en-IN" sz="1200" b="0" i="0" u="none" strike="noStrike" cap="none" baseline="0" dirty="0">
                          <a:solidFill>
                            <a:schemeClr val="tx1"/>
                          </a:solidFill>
                          <a:latin typeface="+mn-lt"/>
                          <a:ea typeface="+mn-ea"/>
                          <a:cs typeface="+mn-cs"/>
                          <a:sym typeface="Arial"/>
                        </a:rPr>
                        <a:t>some polyketide antibiotics</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5992201"/>
                  </a:ext>
                </a:extLst>
              </a:tr>
              <a:tr h="333027">
                <a:tc>
                  <a:txBody>
                    <a:bodyPr/>
                    <a:lstStyle/>
                    <a:p>
                      <a:r>
                        <a:rPr lang="en-IN" sz="1200" b="0" i="0" u="none" strike="noStrike" cap="none" baseline="0" dirty="0">
                          <a:solidFill>
                            <a:schemeClr val="tx1"/>
                          </a:solidFill>
                          <a:latin typeface="+mn-lt"/>
                          <a:ea typeface="+mn-ea"/>
                          <a:cs typeface="+mn-cs"/>
                          <a:sym typeface="Arial"/>
                        </a:rPr>
                        <a:t>Cobalt (C</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o)</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Vitamin B</a:t>
                      </a:r>
                      <a:r>
                        <a:rPr lang="en-US" sz="1200" b="0" i="0" u="none" strike="noStrike" cap="none" baseline="-25000" dirty="0">
                          <a:solidFill>
                            <a:schemeClr val="tx1"/>
                          </a:solidFill>
                          <a:latin typeface="+mn-lt"/>
                          <a:ea typeface="+mn-ea"/>
                          <a:cs typeface="+mn-cs"/>
                          <a:sym typeface="Arial"/>
                        </a:rPr>
                        <a:t>12</a:t>
                      </a:r>
                      <a:r>
                        <a:rPr lang="en-US" sz="1200" b="0" i="0" u="none" strike="noStrike" cap="none" baseline="0" dirty="0">
                          <a:solidFill>
                            <a:schemeClr val="tx1"/>
                          </a:solidFill>
                          <a:latin typeface="+mn-lt"/>
                          <a:ea typeface="+mn-ea"/>
                          <a:cs typeface="+mn-cs"/>
                          <a:sym typeface="Arial"/>
                        </a:rPr>
                        <a:t>; transcarboxylase (only in propionic acid </a:t>
                      </a:r>
                      <a:r>
                        <a:rPr lang="en-IN" sz="1200" b="0" i="0" u="none" strike="noStrike" cap="none" baseline="0" dirty="0">
                          <a:solidFill>
                            <a:schemeClr val="tx1"/>
                          </a:solidFill>
                          <a:latin typeface="+mn-lt"/>
                          <a:ea typeface="+mn-ea"/>
                          <a:cs typeface="+mn-cs"/>
                          <a:sym typeface="Arial"/>
                        </a:rPr>
                        <a:t>bacteria)</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4432793"/>
                  </a:ext>
                </a:extLst>
              </a:tr>
              <a:tr h="496585">
                <a:tc>
                  <a:txBody>
                    <a:bodyPr/>
                    <a:lstStyle/>
                    <a:p>
                      <a:r>
                        <a:rPr lang="en-IN" sz="1200" b="0" i="0" u="none" strike="noStrike" cap="none" baseline="0" dirty="0">
                          <a:solidFill>
                            <a:schemeClr val="tx1"/>
                          </a:solidFill>
                          <a:latin typeface="+mn-lt"/>
                          <a:ea typeface="+mn-ea"/>
                          <a:cs typeface="+mn-cs"/>
                          <a:sym typeface="Arial"/>
                        </a:rPr>
                        <a:t>Copper (C</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u)</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In respiration, cytochrome </a:t>
                      </a:r>
                      <a:r>
                        <a:rPr lang="en-US" sz="1200" b="0" i="1" u="none" strike="noStrike" cap="none" baseline="0" dirty="0">
                          <a:solidFill>
                            <a:schemeClr val="tx1"/>
                          </a:solidFill>
                          <a:latin typeface="+mn-lt"/>
                          <a:ea typeface="+mn-ea"/>
                          <a:cs typeface="+mn-cs"/>
                          <a:sym typeface="Arial"/>
                        </a:rPr>
                        <a:t>c </a:t>
                      </a:r>
                      <a:r>
                        <a:rPr lang="en-US" sz="1200" b="0" i="0" u="none" strike="noStrike" cap="none" baseline="0" dirty="0">
                          <a:solidFill>
                            <a:schemeClr val="tx1"/>
                          </a:solidFill>
                          <a:latin typeface="+mn-lt"/>
                          <a:ea typeface="+mn-ea"/>
                          <a:cs typeface="+mn-cs"/>
                          <a:sym typeface="Arial"/>
                        </a:rPr>
                        <a:t>oxidase; in photosynthesis, </a:t>
                      </a:r>
                      <a:r>
                        <a:rPr lang="en-IN" sz="1200" b="0" i="0" u="none" strike="noStrike" cap="none" baseline="0" dirty="0">
                          <a:solidFill>
                            <a:schemeClr val="tx1"/>
                          </a:solidFill>
                          <a:latin typeface="+mn-lt"/>
                          <a:ea typeface="+mn-ea"/>
                          <a:cs typeface="+mn-cs"/>
                          <a:sym typeface="Arial"/>
                        </a:rPr>
                        <a:t>plastocyanin, some superoxide dismutases</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2761746"/>
                  </a:ext>
                </a:extLst>
              </a:tr>
              <a:tr h="296042">
                <a:tc>
                  <a:txBody>
                    <a:bodyPr/>
                    <a:lstStyle/>
                    <a:p>
                      <a:r>
                        <a:rPr lang="en-IN" sz="1200" b="0" i="0" u="none" strike="noStrike" cap="none" baseline="0" dirty="0">
                          <a:solidFill>
                            <a:schemeClr val="tx1"/>
                          </a:solidFill>
                          <a:latin typeface="+mn-lt"/>
                          <a:ea typeface="+mn-ea"/>
                          <a:cs typeface="+mn-cs"/>
                          <a:sym typeface="Arial"/>
                        </a:rPr>
                        <a:t>Iron (F</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e)</a:t>
                      </a:r>
                      <a:r>
                        <a:rPr lang="en-IN" sz="1200" b="0" i="0" u="none" strike="noStrike" cap="none" baseline="30000" dirty="0">
                          <a:solidFill>
                            <a:schemeClr val="tx1"/>
                          </a:solidFill>
                          <a:latin typeface="+mn-lt"/>
                          <a:ea typeface="+mn-ea"/>
                          <a:cs typeface="+mn-cs"/>
                          <a:sym typeface="Arial"/>
                        </a:rPr>
                        <a:t>b</a:t>
                      </a:r>
                      <a:endParaRPr lang="en-IN" sz="1200" baseline="30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Cytochromes; catalases; peroxidases; iron–sulfur proteins; oxygenases; all nitrogenases</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00656"/>
                  </a:ext>
                </a:extLst>
              </a:tr>
              <a:tr h="482260">
                <a:tc>
                  <a:txBody>
                    <a:bodyPr/>
                    <a:lstStyle/>
                    <a:p>
                      <a:r>
                        <a:rPr lang="en-IN" sz="1200" b="0" i="0" u="none" strike="noStrike" cap="none" baseline="0" dirty="0">
                          <a:solidFill>
                            <a:schemeClr val="tx1"/>
                          </a:solidFill>
                          <a:latin typeface="+mn-lt"/>
                          <a:ea typeface="+mn-ea"/>
                          <a:cs typeface="+mn-cs"/>
                          <a:sym typeface="Arial"/>
                        </a:rPr>
                        <a:t>Manganese (M</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n)</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Activator of many enzymes; component of certain </a:t>
                      </a:r>
                      <a:r>
                        <a:rPr lang="en-IN" sz="1200" b="0" i="0" u="none" strike="noStrike" cap="none" baseline="0" dirty="0">
                          <a:solidFill>
                            <a:schemeClr val="tx1"/>
                          </a:solidFill>
                          <a:latin typeface="+mn-lt"/>
                          <a:ea typeface="+mn-ea"/>
                          <a:cs typeface="+mn-cs"/>
                          <a:sym typeface="Arial"/>
                        </a:rPr>
                        <a:t>superoxide </a:t>
                      </a:r>
                      <a:r>
                        <a:rPr lang="en-US" sz="1200" b="0" i="0" u="none" strike="noStrike" cap="none" baseline="0" dirty="0">
                          <a:solidFill>
                            <a:schemeClr val="tx1"/>
                          </a:solidFill>
                          <a:latin typeface="+mn-lt"/>
                          <a:ea typeface="+mn-ea"/>
                          <a:cs typeface="+mn-cs"/>
                          <a:sym typeface="Arial"/>
                        </a:rPr>
                        <a:t>dismutases and of the water-splitting enzyme </a:t>
                      </a:r>
                      <a:r>
                        <a:rPr lang="en-IN" sz="1200" b="0" i="0" u="none" strike="noStrike" cap="none" baseline="0" dirty="0">
                          <a:solidFill>
                            <a:schemeClr val="tx1"/>
                          </a:solidFill>
                          <a:latin typeface="+mn-lt"/>
                          <a:ea typeface="+mn-ea"/>
                          <a:cs typeface="+mn-cs"/>
                          <a:sym typeface="Arial"/>
                        </a:rPr>
                        <a:t>in oxygenic phototrophs (photosystem</a:t>
                      </a:r>
                      <a:r>
                        <a:rPr lang="en-IN" sz="800" b="0" i="0" u="none" strike="noStrike" cap="none" baseline="0" dirty="0">
                          <a:solidFill>
                            <a:schemeClr val="tx1"/>
                          </a:solidFill>
                          <a:latin typeface="+mn-lt"/>
                          <a:ea typeface="+mn-ea"/>
                          <a:cs typeface="+mn-cs"/>
                          <a:sym typeface="Arial"/>
                        </a:rPr>
                        <a:t> </a:t>
                      </a:r>
                      <a:r>
                        <a:rPr lang="en-IN" sz="800" b="0" i="0" u="none" strike="noStrike" cap="none" baseline="0" dirty="0">
                          <a:solidFill>
                            <a:schemeClr val="bg1"/>
                          </a:solidFill>
                          <a:latin typeface="+mn-lt"/>
                          <a:ea typeface="+mn-ea"/>
                          <a:cs typeface="+mn-cs"/>
                          <a:sym typeface="Arial"/>
                        </a:rPr>
                        <a:t>two</a:t>
                      </a:r>
                      <a:r>
                        <a:rPr lang="en-IN" sz="1200" b="0" i="0" u="none" strike="noStrike" cap="none" baseline="0" dirty="0">
                          <a:solidFill>
                            <a:schemeClr val="tx1"/>
                          </a:solidFill>
                          <a:latin typeface="+mn-lt"/>
                          <a:ea typeface="+mn-ea"/>
                          <a:cs typeface="+mn-cs"/>
                          <a:sym typeface="Arial"/>
                        </a:rPr>
                        <a:t>)</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2977386"/>
                  </a:ext>
                </a:extLst>
              </a:tr>
              <a:tr h="482260">
                <a:tc>
                  <a:txBody>
                    <a:bodyPr/>
                    <a:lstStyle/>
                    <a:p>
                      <a:r>
                        <a:rPr lang="en-IN" sz="1200" b="0" i="0" u="none" strike="noStrike" cap="none" baseline="0" dirty="0">
                          <a:solidFill>
                            <a:schemeClr val="tx1"/>
                          </a:solidFill>
                          <a:latin typeface="+mn-lt"/>
                          <a:ea typeface="+mn-ea"/>
                          <a:cs typeface="+mn-cs"/>
                          <a:sym typeface="Arial"/>
                        </a:rPr>
                        <a:t>Molybdenum (M</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o)</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Certain flavin-containing enzymes; some nitrogenases, </a:t>
                      </a:r>
                      <a:r>
                        <a:rPr lang="en-IN" sz="1200" b="0" i="0" u="none" strike="noStrike" cap="none" baseline="0" dirty="0">
                          <a:solidFill>
                            <a:schemeClr val="tx1"/>
                          </a:solidFill>
                          <a:latin typeface="+mn-lt"/>
                          <a:ea typeface="+mn-ea"/>
                          <a:cs typeface="+mn-cs"/>
                          <a:sym typeface="Arial"/>
                        </a:rPr>
                        <a:t>nitrate reductases, sulfite oxidases, D</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S</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O–T</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O reductases; some formate dehydrogenases</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1454104"/>
                  </a:ext>
                </a:extLst>
              </a:tr>
              <a:tr h="324689">
                <a:tc>
                  <a:txBody>
                    <a:bodyPr/>
                    <a:lstStyle/>
                    <a:p>
                      <a:r>
                        <a:rPr lang="en-IN" sz="1200" b="0" i="0" u="none" strike="noStrike" cap="none" baseline="0" dirty="0">
                          <a:solidFill>
                            <a:schemeClr val="tx1"/>
                          </a:solidFill>
                          <a:latin typeface="+mn-lt"/>
                          <a:ea typeface="+mn-ea"/>
                          <a:cs typeface="+mn-cs"/>
                          <a:sym typeface="Arial"/>
                        </a:rPr>
                        <a:t>Nickel (N</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i)</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Most hydrogenases; coenzyme F</a:t>
                      </a:r>
                      <a:r>
                        <a:rPr lang="en-US" sz="1200" b="0" i="0" u="none" strike="noStrike" cap="none" baseline="-25000" dirty="0">
                          <a:solidFill>
                            <a:schemeClr val="tx1"/>
                          </a:solidFill>
                          <a:latin typeface="+mn-lt"/>
                          <a:ea typeface="+mn-ea"/>
                          <a:cs typeface="+mn-cs"/>
                          <a:sym typeface="Arial"/>
                        </a:rPr>
                        <a:t>430</a:t>
                      </a:r>
                      <a:r>
                        <a:rPr lang="en-US" sz="1200" b="0" i="0" u="none" strike="noStrike" cap="none" baseline="0" dirty="0">
                          <a:solidFill>
                            <a:schemeClr val="tx1"/>
                          </a:solidFill>
                          <a:latin typeface="+mn-lt"/>
                          <a:ea typeface="+mn-ea"/>
                          <a:cs typeface="+mn-cs"/>
                          <a:sym typeface="Arial"/>
                        </a:rPr>
                        <a:t> of methanogens; </a:t>
                      </a:r>
                      <a:r>
                        <a:rPr lang="en-IN" sz="1200" b="0" i="0" u="none" strike="noStrike" cap="none" baseline="0" dirty="0">
                          <a:solidFill>
                            <a:schemeClr val="tx1"/>
                          </a:solidFill>
                          <a:latin typeface="+mn-lt"/>
                          <a:ea typeface="+mn-ea"/>
                          <a:cs typeface="+mn-cs"/>
                          <a:sym typeface="Arial"/>
                        </a:rPr>
                        <a:t>carbon monoxide dehydrogenase; urease</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3504074"/>
                  </a:ext>
                </a:extLst>
              </a:tr>
              <a:tr h="324689">
                <a:tc>
                  <a:txBody>
                    <a:bodyPr/>
                    <a:lstStyle/>
                    <a:p>
                      <a:r>
                        <a:rPr lang="en-IN" sz="1200" b="0" i="0" u="none" strike="noStrike" cap="none" baseline="0" dirty="0">
                          <a:solidFill>
                            <a:schemeClr val="tx1"/>
                          </a:solidFill>
                          <a:latin typeface="+mn-lt"/>
                          <a:ea typeface="+mn-ea"/>
                          <a:cs typeface="+mn-cs"/>
                          <a:sym typeface="Arial"/>
                        </a:rPr>
                        <a:t>Selenium (S</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e)</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Formate dehydrogenase; some hydrogenases; the amino acid selenocysteine</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1822724"/>
                  </a:ext>
                </a:extLst>
              </a:tr>
              <a:tr h="324689">
                <a:tc>
                  <a:txBody>
                    <a:bodyPr/>
                    <a:lstStyle/>
                    <a:p>
                      <a:r>
                        <a:rPr lang="en-IN" sz="1200" b="0" i="0" u="none" strike="noStrike" cap="none" baseline="0" dirty="0">
                          <a:solidFill>
                            <a:schemeClr val="tx1"/>
                          </a:solidFill>
                          <a:latin typeface="+mn-lt"/>
                          <a:ea typeface="+mn-ea"/>
                          <a:cs typeface="+mn-cs"/>
                          <a:sym typeface="Arial"/>
                        </a:rPr>
                        <a:t>Tungsten (W)</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Some formate dehydrogenases; oxotransferases of </a:t>
                      </a:r>
                      <a:r>
                        <a:rPr lang="en-IN" sz="1200" b="0" i="0" u="none" strike="noStrike" cap="none" baseline="0" dirty="0">
                          <a:solidFill>
                            <a:schemeClr val="tx1"/>
                          </a:solidFill>
                          <a:latin typeface="+mn-lt"/>
                          <a:ea typeface="+mn-ea"/>
                          <a:cs typeface="+mn-cs"/>
                          <a:sym typeface="Arial"/>
                        </a:rPr>
                        <a:t>hyperthermophiles</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864251"/>
                  </a:ext>
                </a:extLst>
              </a:tr>
              <a:tr h="324689">
                <a:tc>
                  <a:txBody>
                    <a:bodyPr/>
                    <a:lstStyle/>
                    <a:p>
                      <a:r>
                        <a:rPr lang="en-IN" sz="1200" b="0" i="0" u="none" strike="noStrike" cap="none" baseline="0" dirty="0">
                          <a:solidFill>
                            <a:schemeClr val="tx1"/>
                          </a:solidFill>
                          <a:latin typeface="+mn-lt"/>
                          <a:ea typeface="+mn-ea"/>
                          <a:cs typeface="+mn-cs"/>
                          <a:sym typeface="Arial"/>
                        </a:rPr>
                        <a:t>Vanadium (V)</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Vanadium nitrogenase; bromoperoxidase</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0912992"/>
                  </a:ext>
                </a:extLst>
              </a:tr>
              <a:tr h="324689">
                <a:tc>
                  <a:txBody>
                    <a:bodyPr/>
                    <a:lstStyle/>
                    <a:p>
                      <a:r>
                        <a:rPr lang="en-IN" sz="1200" b="0" i="0" u="none" strike="noStrike" cap="none" baseline="0" dirty="0">
                          <a:solidFill>
                            <a:schemeClr val="tx1"/>
                          </a:solidFill>
                          <a:latin typeface="+mn-lt"/>
                          <a:ea typeface="+mn-ea"/>
                          <a:cs typeface="+mn-cs"/>
                          <a:sym typeface="Arial"/>
                        </a:rPr>
                        <a:t>Zinc (Z</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n)</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Carbonic anhydrase; nucleic acid polymerases; many </a:t>
                      </a:r>
                      <a:r>
                        <a:rPr lang="en-IN" sz="1200" b="0" i="0" u="none" strike="noStrike" cap="none" baseline="0" dirty="0">
                          <a:solidFill>
                            <a:schemeClr val="tx1"/>
                          </a:solidFill>
                          <a:latin typeface="+mn-lt"/>
                          <a:ea typeface="+mn-ea"/>
                          <a:cs typeface="+mn-cs"/>
                          <a:sym typeface="Arial"/>
                        </a:rPr>
                        <a:t>D</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A-binding proteins</a:t>
                      </a:r>
                      <a:endParaRPr lang="en-IN"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8557665"/>
                  </a:ext>
                </a:extLst>
              </a:tr>
            </a:tbl>
          </a:graphicData>
        </a:graphic>
      </p:graphicFrame>
      <p:graphicFrame>
        <p:nvGraphicFramePr>
          <p:cNvPr id="3" name="Object 2"/>
          <p:cNvGraphicFramePr>
            <a:graphicFrameLocks noChangeAspect="1"/>
          </p:cNvGraphicFramePr>
          <p:nvPr/>
        </p:nvGraphicFramePr>
        <p:xfrm>
          <a:off x="5835772" y="3966337"/>
          <a:ext cx="125730" cy="181610"/>
        </p:xfrm>
        <a:graphic>
          <a:graphicData uri="http://schemas.openxmlformats.org/presentationml/2006/ole">
            <mc:AlternateContent xmlns:mc="http://schemas.openxmlformats.org/markup-compatibility/2006">
              <mc:Choice xmlns:v="urn:schemas-microsoft-com:vml" Requires="v">
                <p:oleObj name="Equation" r:id="rId4" imgW="114120" imgH="164880" progId="Equation.DSMT4">
                  <p:embed/>
                </p:oleObj>
              </mc:Choice>
              <mc:Fallback>
                <p:oleObj name="Equation" r:id="rId4" imgW="114120" imgH="164880" progId="Equation.DSMT4">
                  <p:embed/>
                  <p:pic>
                    <p:nvPicPr>
                      <p:cNvPr id="3" name="Object 2"/>
                      <p:cNvPicPr/>
                      <p:nvPr/>
                    </p:nvPicPr>
                    <p:blipFill>
                      <a:blip r:embed="rId5"/>
                      <a:stretch>
                        <a:fillRect/>
                      </a:stretch>
                    </p:blipFill>
                    <p:spPr>
                      <a:xfrm>
                        <a:off x="5835772" y="3966337"/>
                        <a:ext cx="125730" cy="181610"/>
                      </a:xfrm>
                      <a:prstGeom prst="rect">
                        <a:avLst/>
                      </a:prstGeom>
                    </p:spPr>
                  </p:pic>
                </p:oleObj>
              </mc:Fallback>
            </mc:AlternateContent>
          </a:graphicData>
        </a:graphic>
      </p:graphicFrame>
    </p:spTree>
    <p:extLst>
      <p:ext uri="{BB962C8B-B14F-4D97-AF65-F5344CB8AC3E}">
        <p14:creationId xmlns:p14="http://schemas.microsoft.com/office/powerpoint/2010/main" val="1747714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Table 4.1 Micronutrients Needed by Microorganisms</a:t>
            </a:r>
            <a:r>
              <a:rPr lang="en-US" sz="100" dirty="0"/>
              <a:t> </a:t>
            </a:r>
            <a:r>
              <a:rPr lang="en-US" sz="3400" baseline="30000" dirty="0"/>
              <a:t>a</a:t>
            </a:r>
            <a:r>
              <a:rPr lang="en-US" sz="3400" dirty="0"/>
              <a:t> </a:t>
            </a:r>
            <a:r>
              <a:rPr lang="en-US" sz="2000" b="0" dirty="0"/>
              <a:t>(2 of 2)</a:t>
            </a:r>
            <a:endParaRPr lang="en-IN" sz="2000" b="0" baseline="30000" dirty="0"/>
          </a:p>
        </p:txBody>
      </p:sp>
      <p:graphicFrame>
        <p:nvGraphicFramePr>
          <p:cNvPr id="13" name="Object 12" descr="Two."/>
          <p:cNvGraphicFramePr>
            <a:graphicFrameLocks noChangeAspect="1"/>
          </p:cNvGraphicFramePr>
          <p:nvPr/>
        </p:nvGraphicFramePr>
        <p:xfrm>
          <a:off x="411163" y="1505551"/>
          <a:ext cx="277812" cy="277813"/>
        </p:xfrm>
        <a:graphic>
          <a:graphicData uri="http://schemas.openxmlformats.org/presentationml/2006/ole">
            <mc:AlternateContent xmlns:mc="http://schemas.openxmlformats.org/markup-compatibility/2006">
              <mc:Choice xmlns:v="urn:schemas-microsoft-com:vml" Requires="v">
                <p:oleObj name="Equation" r:id="rId2" imgW="164880" imgH="164880" progId="Equation.DSMT4">
                  <p:embed/>
                </p:oleObj>
              </mc:Choice>
              <mc:Fallback>
                <p:oleObj name="Equation" r:id="rId2" imgW="164880" imgH="164880" progId="Equation.DSMT4">
                  <p:embed/>
                  <p:pic>
                    <p:nvPicPr>
                      <p:cNvPr id="13" name="Object 12" descr="Two."/>
                      <p:cNvPicPr/>
                      <p:nvPr/>
                    </p:nvPicPr>
                    <p:blipFill>
                      <a:blip r:embed="rId3"/>
                      <a:stretch>
                        <a:fillRect/>
                      </a:stretch>
                    </p:blipFill>
                    <p:spPr>
                      <a:xfrm>
                        <a:off x="411163" y="1505551"/>
                        <a:ext cx="277812" cy="277813"/>
                      </a:xfrm>
                      <a:prstGeom prst="rect">
                        <a:avLst/>
                      </a:prstGeom>
                    </p:spPr>
                  </p:pic>
                </p:oleObj>
              </mc:Fallback>
            </mc:AlternateContent>
          </a:graphicData>
        </a:graphic>
      </p:graphicFrame>
      <p:sp>
        <p:nvSpPr>
          <p:cNvPr id="11" name="Content Placeholder 10"/>
          <p:cNvSpPr>
            <a:spLocks noGrp="1"/>
          </p:cNvSpPr>
          <p:nvPr>
            <p:ph sz="quarter" idx="13"/>
          </p:nvPr>
        </p:nvSpPr>
        <p:spPr>
          <a:xfrm>
            <a:off x="746900" y="1501713"/>
            <a:ext cx="2023450" cy="326996"/>
          </a:xfrm>
        </p:spPr>
        <p:txBody>
          <a:bodyPr/>
          <a:lstStyle/>
          <a:p>
            <a:pPr marL="432" indent="0">
              <a:buNone/>
            </a:pPr>
            <a:r>
              <a:rPr lang="en-IN" sz="2000" b="1" dirty="0"/>
              <a:t>Growth factors</a:t>
            </a:r>
            <a:endParaRPr lang="en-IN" sz="2000" dirty="0"/>
          </a:p>
        </p:txBody>
      </p:sp>
      <p:graphicFrame>
        <p:nvGraphicFramePr>
          <p:cNvPr id="14" name="Table 13"/>
          <p:cNvGraphicFramePr>
            <a:graphicFrameLocks noGrp="1"/>
          </p:cNvGraphicFramePr>
          <p:nvPr/>
        </p:nvGraphicFramePr>
        <p:xfrm>
          <a:off x="457200" y="1910283"/>
          <a:ext cx="8342768" cy="3568320"/>
        </p:xfrm>
        <a:graphic>
          <a:graphicData uri="http://schemas.openxmlformats.org/drawingml/2006/table">
            <a:tbl>
              <a:tblPr firstRow="1" bandRow="1">
                <a:tableStyleId>{2D5ABB26-0587-4C30-8999-92F81FD0307C}</a:tableStyleId>
              </a:tblPr>
              <a:tblGrid>
                <a:gridCol w="2548550">
                  <a:extLst>
                    <a:ext uri="{9D8B030D-6E8A-4147-A177-3AD203B41FA5}">
                      <a16:colId xmlns:a16="http://schemas.microsoft.com/office/drawing/2014/main" val="2808340737"/>
                    </a:ext>
                  </a:extLst>
                </a:gridCol>
                <a:gridCol w="5794218">
                  <a:extLst>
                    <a:ext uri="{9D8B030D-6E8A-4147-A177-3AD203B41FA5}">
                      <a16:colId xmlns:a16="http://schemas.microsoft.com/office/drawing/2014/main" val="4181128972"/>
                    </a:ext>
                  </a:extLst>
                </a:gridCol>
              </a:tblGrid>
              <a:tr h="197883">
                <a:tc>
                  <a:txBody>
                    <a:bodyPr/>
                    <a:lstStyle/>
                    <a:p>
                      <a:r>
                        <a:rPr lang="en-IN" sz="1200" b="1" i="0" u="none" strike="noStrike" cap="none" baseline="0" dirty="0">
                          <a:solidFill>
                            <a:schemeClr val="tx1"/>
                          </a:solidFill>
                          <a:latin typeface="+mn-lt"/>
                          <a:ea typeface="+mn-ea"/>
                          <a:cs typeface="+mn-cs"/>
                          <a:sym typeface="Arial"/>
                        </a:rPr>
                        <a:t>Growth factor</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Function</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295292"/>
                  </a:ext>
                </a:extLst>
              </a:tr>
              <a:tr h="197883">
                <a:tc>
                  <a:txBody>
                    <a:bodyPr/>
                    <a:lstStyle/>
                    <a:p>
                      <a:r>
                        <a:rPr lang="en-IN" sz="1200" b="0" i="0" u="none" strike="noStrike" cap="none" baseline="0" dirty="0">
                          <a:solidFill>
                            <a:schemeClr val="tx1"/>
                          </a:solidFill>
                          <a:latin typeface="+mn-lt"/>
                          <a:ea typeface="+mn-ea"/>
                          <a:cs typeface="+mn-cs"/>
                          <a:sym typeface="Arial"/>
                        </a:rPr>
                        <a:t>P</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B</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A (</a:t>
                      </a:r>
                      <a:r>
                        <a:rPr lang="en-IN" sz="1200" b="0" i="1" u="none" strike="noStrike" cap="none" baseline="0" dirty="0">
                          <a:solidFill>
                            <a:schemeClr val="tx1"/>
                          </a:solidFill>
                          <a:latin typeface="+mn-lt"/>
                          <a:ea typeface="+mn-ea"/>
                          <a:cs typeface="+mn-cs"/>
                          <a:sym typeface="Arial"/>
                        </a:rPr>
                        <a:t>p</a:t>
                      </a:r>
                      <a:r>
                        <a:rPr lang="en-IN" sz="1200" b="0" i="0" u="none" strike="noStrike" cap="none" baseline="0" dirty="0">
                          <a:solidFill>
                            <a:schemeClr val="tx1"/>
                          </a:solidFill>
                          <a:latin typeface="+mn-lt"/>
                          <a:ea typeface="+mn-ea"/>
                          <a:cs typeface="+mn-cs"/>
                          <a:sym typeface="Arial"/>
                        </a:rPr>
                        <a:t>-aminobenzoic acid)</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Precursor of folic acid</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5992201"/>
                  </a:ext>
                </a:extLst>
              </a:tr>
              <a:tr h="197883">
                <a:tc>
                  <a:txBody>
                    <a:bodyPr/>
                    <a:lstStyle/>
                    <a:p>
                      <a:r>
                        <a:rPr lang="en-IN" sz="1200" b="0" i="0" u="none" strike="noStrike" cap="none" baseline="0" dirty="0">
                          <a:solidFill>
                            <a:schemeClr val="tx1"/>
                          </a:solidFill>
                          <a:latin typeface="+mn-lt"/>
                          <a:ea typeface="+mn-ea"/>
                          <a:cs typeface="+mn-cs"/>
                          <a:sym typeface="Arial"/>
                        </a:rPr>
                        <a:t>Folic acid</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One-carbon metabolism; methyl transfers</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4432793"/>
                  </a:ext>
                </a:extLst>
              </a:tr>
              <a:tr h="197883">
                <a:tc>
                  <a:txBody>
                    <a:bodyPr/>
                    <a:lstStyle/>
                    <a:p>
                      <a:r>
                        <a:rPr lang="en-IN" sz="1200" b="0" i="0" u="none" strike="noStrike" cap="none" baseline="0" dirty="0">
                          <a:solidFill>
                            <a:schemeClr val="tx1"/>
                          </a:solidFill>
                          <a:latin typeface="+mn-lt"/>
                          <a:ea typeface="+mn-ea"/>
                          <a:cs typeface="+mn-cs"/>
                          <a:sym typeface="Arial"/>
                        </a:rPr>
                        <a:t>Biotin</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Fatty acid biosynthesis; some C</a:t>
                      </a:r>
                      <a:r>
                        <a:rPr lang="en-US" sz="100" b="0" i="0" u="none" strike="noStrike" cap="none" baseline="0" dirty="0">
                          <a:solidFill>
                            <a:schemeClr val="tx1"/>
                          </a:solidFill>
                          <a:latin typeface="+mn-lt"/>
                          <a:ea typeface="+mn-ea"/>
                          <a:cs typeface="+mn-cs"/>
                          <a:sym typeface="Arial"/>
                        </a:rPr>
                        <a:t> </a:t>
                      </a:r>
                      <a:r>
                        <a:rPr lang="en-US" sz="1200" b="0" i="0" u="none" strike="noStrike" cap="none" baseline="0" dirty="0">
                          <a:solidFill>
                            <a:schemeClr val="tx1"/>
                          </a:solidFill>
                          <a:latin typeface="+mn-lt"/>
                          <a:ea typeface="+mn-ea"/>
                          <a:cs typeface="+mn-cs"/>
                          <a:sym typeface="Arial"/>
                        </a:rPr>
                        <a:t>O</a:t>
                      </a:r>
                      <a:r>
                        <a:rPr lang="en-US" sz="1200" b="0" i="0" u="none" strike="noStrike" cap="none" baseline="-25000" dirty="0">
                          <a:solidFill>
                            <a:schemeClr val="tx1"/>
                          </a:solidFill>
                          <a:latin typeface="+mn-lt"/>
                          <a:ea typeface="+mn-ea"/>
                          <a:cs typeface="+mn-cs"/>
                          <a:sym typeface="Arial"/>
                        </a:rPr>
                        <a:t>2</a:t>
                      </a:r>
                      <a:r>
                        <a:rPr lang="en-US" sz="12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fixation reactions</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2761746"/>
                  </a:ext>
                </a:extLst>
              </a:tr>
              <a:tr h="197883">
                <a:tc>
                  <a:txBody>
                    <a:bodyPr/>
                    <a:lstStyle/>
                    <a:p>
                      <a:r>
                        <a:rPr lang="en-IN" sz="1200" b="0" i="0" u="none" strike="noStrike" cap="none" baseline="0" dirty="0">
                          <a:solidFill>
                            <a:schemeClr val="tx1"/>
                          </a:solidFill>
                          <a:latin typeface="+mn-lt"/>
                          <a:ea typeface="+mn-ea"/>
                          <a:cs typeface="+mn-cs"/>
                          <a:sym typeface="Arial"/>
                        </a:rPr>
                        <a:t>B</a:t>
                      </a:r>
                      <a:r>
                        <a:rPr lang="en-IN" sz="1200" b="0" i="0" u="none" strike="noStrike" cap="none" baseline="-25000" dirty="0">
                          <a:solidFill>
                            <a:schemeClr val="tx1"/>
                          </a:solidFill>
                          <a:latin typeface="+mn-lt"/>
                          <a:ea typeface="+mn-ea"/>
                          <a:cs typeface="+mn-cs"/>
                          <a:sym typeface="Arial"/>
                        </a:rPr>
                        <a:t>12</a:t>
                      </a:r>
                      <a:r>
                        <a:rPr lang="en-IN" sz="1200" b="0" i="0" u="none" strike="noStrike" cap="none" baseline="0" dirty="0">
                          <a:solidFill>
                            <a:schemeClr val="tx1"/>
                          </a:solidFill>
                          <a:latin typeface="+mn-lt"/>
                          <a:ea typeface="+mn-ea"/>
                          <a:cs typeface="+mn-cs"/>
                          <a:sym typeface="Arial"/>
                        </a:rPr>
                        <a:t> (Cobalamin)</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One-carbon metabolism; synthesis of deoxyribose</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00656"/>
                  </a:ext>
                </a:extLst>
              </a:tr>
              <a:tr h="197883">
                <a:tc>
                  <a:txBody>
                    <a:bodyPr/>
                    <a:lstStyle/>
                    <a:p>
                      <a:r>
                        <a:rPr lang="en-IN" sz="1200" b="0" i="0" u="none" strike="noStrike" cap="none" baseline="0" dirty="0">
                          <a:solidFill>
                            <a:schemeClr val="tx1"/>
                          </a:solidFill>
                          <a:latin typeface="+mn-lt"/>
                          <a:ea typeface="+mn-ea"/>
                          <a:cs typeface="+mn-cs"/>
                          <a:sym typeface="Arial"/>
                        </a:rPr>
                        <a:t>B</a:t>
                      </a:r>
                      <a:r>
                        <a:rPr lang="en-IN" sz="1200" b="0" i="0" u="none" strike="noStrike" cap="none" baseline="-25000" dirty="0">
                          <a:solidFill>
                            <a:schemeClr val="tx1"/>
                          </a:solidFill>
                          <a:latin typeface="+mn-lt"/>
                          <a:ea typeface="+mn-ea"/>
                          <a:cs typeface="+mn-cs"/>
                          <a:sym typeface="Arial"/>
                        </a:rPr>
                        <a:t>1</a:t>
                      </a:r>
                      <a:r>
                        <a:rPr lang="en-IN" sz="1200" b="0" i="0" u="none" strike="noStrike" cap="none" baseline="0" dirty="0">
                          <a:solidFill>
                            <a:schemeClr val="tx1"/>
                          </a:solidFill>
                          <a:latin typeface="+mn-lt"/>
                          <a:ea typeface="+mn-ea"/>
                          <a:cs typeface="+mn-cs"/>
                          <a:sym typeface="Arial"/>
                        </a:rPr>
                        <a:t> (Thiamine)</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Decarboxylation reactions</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2977386"/>
                  </a:ext>
                </a:extLst>
              </a:tr>
              <a:tr h="197883">
                <a:tc>
                  <a:txBody>
                    <a:bodyPr/>
                    <a:lstStyle/>
                    <a:p>
                      <a:r>
                        <a:rPr lang="en-IN" sz="1200" b="0" i="0" u="none" strike="noStrike" cap="none" baseline="0" dirty="0">
                          <a:solidFill>
                            <a:schemeClr val="tx1"/>
                          </a:solidFill>
                          <a:latin typeface="+mn-lt"/>
                          <a:ea typeface="+mn-ea"/>
                          <a:cs typeface="+mn-cs"/>
                          <a:sym typeface="Arial"/>
                        </a:rPr>
                        <a:t>B</a:t>
                      </a:r>
                      <a:r>
                        <a:rPr lang="en-IN" sz="1200" b="0" i="0" u="none" strike="noStrike" cap="none" baseline="-25000" dirty="0">
                          <a:solidFill>
                            <a:schemeClr val="tx1"/>
                          </a:solidFill>
                          <a:latin typeface="+mn-lt"/>
                          <a:ea typeface="+mn-ea"/>
                          <a:cs typeface="+mn-cs"/>
                          <a:sym typeface="Arial"/>
                        </a:rPr>
                        <a:t>6</a:t>
                      </a:r>
                      <a:r>
                        <a:rPr lang="en-IN" sz="1200" b="0" i="0" u="none" strike="noStrike" cap="none" baseline="0" dirty="0">
                          <a:solidFill>
                            <a:schemeClr val="tx1"/>
                          </a:solidFill>
                          <a:latin typeface="+mn-lt"/>
                          <a:ea typeface="+mn-ea"/>
                          <a:cs typeface="+mn-cs"/>
                          <a:sym typeface="Arial"/>
                        </a:rPr>
                        <a:t> (Pyridoxine)</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Amino acid/keto acid transformations</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1454104"/>
                  </a:ext>
                </a:extLst>
              </a:tr>
              <a:tr h="197883">
                <a:tc>
                  <a:txBody>
                    <a:bodyPr/>
                    <a:lstStyle/>
                    <a:p>
                      <a:r>
                        <a:rPr lang="en-IN" sz="1200" b="0" i="0" u="none" strike="noStrike" cap="none" baseline="0" dirty="0">
                          <a:solidFill>
                            <a:schemeClr val="tx1"/>
                          </a:solidFill>
                          <a:latin typeface="+mn-lt"/>
                          <a:ea typeface="+mn-ea"/>
                          <a:cs typeface="+mn-cs"/>
                          <a:sym typeface="Arial"/>
                        </a:rPr>
                        <a:t>Nicotinic acid (Niacin)</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Precursor of N</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D</a:t>
                      </a:r>
                      <a:r>
                        <a:rPr lang="en-IN" sz="1200" b="0" i="0" u="none" strike="noStrike" cap="none" baseline="30000" dirty="0">
                          <a:solidFill>
                            <a:schemeClr val="tx1"/>
                          </a:solidFill>
                          <a:latin typeface="+mn-lt"/>
                          <a:ea typeface="+mn-ea"/>
                          <a:cs typeface="+mn-cs"/>
                          <a:sym typeface="Arial"/>
                        </a:rPr>
                        <a:t>+</a:t>
                      </a:r>
                      <a:endParaRPr lang="en-IN" sz="1200" baseline="300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3504074"/>
                  </a:ext>
                </a:extLst>
              </a:tr>
              <a:tr h="197883">
                <a:tc>
                  <a:txBody>
                    <a:bodyPr/>
                    <a:lstStyle/>
                    <a:p>
                      <a:r>
                        <a:rPr lang="en-IN" sz="1200" b="0" i="0" u="none" strike="noStrike" cap="none" baseline="0" dirty="0">
                          <a:solidFill>
                            <a:schemeClr val="tx1"/>
                          </a:solidFill>
                          <a:latin typeface="+mn-lt"/>
                          <a:ea typeface="+mn-ea"/>
                          <a:cs typeface="+mn-cs"/>
                          <a:sym typeface="Arial"/>
                        </a:rPr>
                        <a:t>Riboflavin</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Precursor of F</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N, F</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D</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1822724"/>
                  </a:ext>
                </a:extLst>
              </a:tr>
              <a:tr h="197883">
                <a:tc>
                  <a:txBody>
                    <a:bodyPr/>
                    <a:lstStyle/>
                    <a:p>
                      <a:r>
                        <a:rPr lang="en-IN" sz="1200" b="0" i="0" u="none" strike="noStrike" cap="none" baseline="0" dirty="0">
                          <a:solidFill>
                            <a:schemeClr val="tx1"/>
                          </a:solidFill>
                          <a:latin typeface="+mn-lt"/>
                          <a:ea typeface="+mn-ea"/>
                          <a:cs typeface="+mn-cs"/>
                          <a:sym typeface="Arial"/>
                        </a:rPr>
                        <a:t>Pantothenic acid</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Precursor of coenzyme A</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864251"/>
                  </a:ext>
                </a:extLst>
              </a:tr>
              <a:tr h="197883">
                <a:tc>
                  <a:txBody>
                    <a:bodyPr/>
                    <a:lstStyle/>
                    <a:p>
                      <a:r>
                        <a:rPr lang="en-IN" sz="1200" b="0" i="0" u="none" strike="noStrike" cap="none" baseline="0" dirty="0">
                          <a:solidFill>
                            <a:schemeClr val="tx1"/>
                          </a:solidFill>
                          <a:latin typeface="+mn-lt"/>
                          <a:ea typeface="+mn-ea"/>
                          <a:cs typeface="+mn-cs"/>
                          <a:sym typeface="Arial"/>
                        </a:rPr>
                        <a:t>Lipoic acid</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Decarboxylation of pyruvate and </a:t>
                      </a:r>
                      <a:r>
                        <a:rPr lang="el-GR" sz="1200" b="0" i="0" u="none" strike="noStrike" cap="none" baseline="0" dirty="0">
                          <a:solidFill>
                            <a:schemeClr val="tx1"/>
                          </a:solidFill>
                          <a:latin typeface="Arial" panose="020B0604020202020204" pitchFamily="34" charset="0"/>
                          <a:ea typeface="+mn-ea"/>
                          <a:cs typeface="Arial" panose="020B0604020202020204" pitchFamily="34" charset="0"/>
                          <a:sym typeface="Arial"/>
                        </a:rPr>
                        <a:t>α</a:t>
                      </a:r>
                      <a:r>
                        <a:rPr lang="en-IN" sz="1200" b="0" i="0" u="none" strike="noStrike" cap="none" baseline="0" dirty="0">
                          <a:solidFill>
                            <a:schemeClr val="tx1"/>
                          </a:solidFill>
                          <a:latin typeface="+mn-lt"/>
                          <a:ea typeface="+mn-ea"/>
                          <a:cs typeface="+mn-cs"/>
                          <a:sym typeface="Arial"/>
                        </a:rPr>
                        <a:t>-ketoglutarate</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0912992"/>
                  </a:ext>
                </a:extLst>
              </a:tr>
              <a:tr h="197883">
                <a:tc>
                  <a:txBody>
                    <a:bodyPr/>
                    <a:lstStyle/>
                    <a:p>
                      <a:r>
                        <a:rPr lang="en-IN" sz="1200" b="0" i="0" u="none" strike="noStrike" cap="none" baseline="0" dirty="0">
                          <a:solidFill>
                            <a:schemeClr val="tx1"/>
                          </a:solidFill>
                          <a:latin typeface="+mn-lt"/>
                          <a:ea typeface="+mn-ea"/>
                          <a:cs typeface="+mn-cs"/>
                          <a:sym typeface="Arial"/>
                        </a:rPr>
                        <a:t>Vitamin K</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Electron transport</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8557665"/>
                  </a:ext>
                </a:extLst>
              </a:tr>
              <a:tr h="197883">
                <a:tc>
                  <a:txBody>
                    <a:bodyPr/>
                    <a:lstStyle/>
                    <a:p>
                      <a:r>
                        <a:rPr lang="en-IN" sz="1200" b="0" i="0" u="none" strike="noStrike" cap="none" baseline="0" dirty="0">
                          <a:solidFill>
                            <a:schemeClr val="tx1"/>
                          </a:solidFill>
                          <a:latin typeface="+mn-lt"/>
                          <a:ea typeface="+mn-ea"/>
                          <a:cs typeface="+mn-cs"/>
                          <a:sym typeface="Arial"/>
                        </a:rPr>
                        <a:t>Coenzymes M and B</a:t>
                      </a:r>
                      <a:endParaRPr lang="en-IN"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Methanogenesis</a:t>
                      </a:r>
                      <a:r>
                        <a:rPr lang="en-IN" sz="100" b="0" i="0" u="none" strike="noStrike" cap="none" baseline="0" dirty="0">
                          <a:solidFill>
                            <a:schemeClr val="tx1"/>
                          </a:solidFill>
                          <a:latin typeface="+mn-lt"/>
                          <a:ea typeface="+mn-ea"/>
                          <a:cs typeface="+mn-cs"/>
                          <a:sym typeface="Arial"/>
                        </a:rPr>
                        <a:t> </a:t>
                      </a:r>
                      <a:r>
                        <a:rPr lang="en-IN" sz="1200" b="0" i="0" u="none" strike="noStrike" cap="none" baseline="30000" dirty="0">
                          <a:solidFill>
                            <a:schemeClr val="tx1"/>
                          </a:solidFill>
                          <a:latin typeface="+mn-lt"/>
                          <a:ea typeface="+mn-ea"/>
                          <a:cs typeface="+mn-cs"/>
                          <a:sym typeface="Arial"/>
                        </a:rPr>
                        <a:t>c</a:t>
                      </a:r>
                      <a:endParaRPr lang="en-IN" sz="1200" baseline="300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0284517"/>
                  </a:ext>
                </a:extLst>
              </a:tr>
              <a:tr h="197883">
                <a:tc>
                  <a:txBody>
                    <a:bodyPr/>
                    <a:lstStyle/>
                    <a:p>
                      <a:r>
                        <a:rPr lang="en-IN" sz="1200" b="0" i="0" u="none" strike="noStrike" cap="none" baseline="0" dirty="0">
                          <a:solidFill>
                            <a:schemeClr val="tx1"/>
                          </a:solidFill>
                          <a:latin typeface="+mn-lt"/>
                          <a:ea typeface="+mn-ea"/>
                          <a:cs typeface="+mn-cs"/>
                          <a:sym typeface="Arial"/>
                        </a:rPr>
                        <a:t>F</a:t>
                      </a:r>
                      <a:r>
                        <a:rPr lang="en-IN" sz="1200" b="0" i="0" u="none" strike="noStrike" cap="none" baseline="-25000" dirty="0">
                          <a:solidFill>
                            <a:schemeClr val="tx1"/>
                          </a:solidFill>
                          <a:latin typeface="+mn-lt"/>
                          <a:ea typeface="+mn-ea"/>
                          <a:cs typeface="+mn-cs"/>
                          <a:sym typeface="Arial"/>
                        </a:rPr>
                        <a:t>420</a:t>
                      </a:r>
                      <a:r>
                        <a:rPr lang="en-IN" sz="1200" b="0" i="0" u="none" strike="noStrike" cap="none" baseline="0" dirty="0">
                          <a:solidFill>
                            <a:schemeClr val="tx1"/>
                          </a:solidFill>
                          <a:latin typeface="+mn-lt"/>
                          <a:ea typeface="+mn-ea"/>
                          <a:cs typeface="+mn-cs"/>
                          <a:sym typeface="Arial"/>
                        </a:rPr>
                        <a:t> and F</a:t>
                      </a:r>
                      <a:r>
                        <a:rPr lang="en-IN" sz="1200" b="0" i="0" u="none" strike="noStrike" cap="none" baseline="-25000" dirty="0">
                          <a:solidFill>
                            <a:schemeClr val="tx1"/>
                          </a:solidFill>
                          <a:latin typeface="+mn-lt"/>
                          <a:ea typeface="+mn-ea"/>
                          <a:cs typeface="+mn-cs"/>
                          <a:sym typeface="Arial"/>
                        </a:rPr>
                        <a:t>430</a:t>
                      </a:r>
                      <a:endParaRPr lang="en-IN" sz="1200" baseline="-250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Methanogenesis</a:t>
                      </a:r>
                      <a:r>
                        <a:rPr lang="en-IN" sz="100" b="0" i="0" u="none" strike="noStrike" cap="none" baseline="0" dirty="0">
                          <a:solidFill>
                            <a:schemeClr val="tx1"/>
                          </a:solidFill>
                          <a:latin typeface="+mn-lt"/>
                          <a:ea typeface="+mn-ea"/>
                          <a:cs typeface="+mn-cs"/>
                          <a:sym typeface="Arial"/>
                        </a:rPr>
                        <a:t> </a:t>
                      </a:r>
                      <a:r>
                        <a:rPr lang="en-IN" sz="1200" b="0" i="0" u="none" strike="noStrike" cap="none" baseline="30000" dirty="0">
                          <a:solidFill>
                            <a:schemeClr val="tx1"/>
                          </a:solidFill>
                          <a:latin typeface="+mn-lt"/>
                          <a:ea typeface="+mn-ea"/>
                          <a:cs typeface="+mn-cs"/>
                          <a:sym typeface="Arial"/>
                        </a:rPr>
                        <a:t>c</a:t>
                      </a:r>
                      <a:endParaRPr lang="en-IN" sz="1200" baseline="300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8349265"/>
                  </a:ext>
                </a:extLst>
              </a:tr>
            </a:tbl>
          </a:graphicData>
        </a:graphic>
      </p:graphicFrame>
      <p:sp>
        <p:nvSpPr>
          <p:cNvPr id="3" name="Content Placeholder 2"/>
          <p:cNvSpPr>
            <a:spLocks noGrp="1"/>
          </p:cNvSpPr>
          <p:nvPr>
            <p:ph sz="quarter" idx="13"/>
          </p:nvPr>
        </p:nvSpPr>
        <p:spPr>
          <a:xfrm>
            <a:off x="457200" y="5605523"/>
            <a:ext cx="8229600" cy="775180"/>
          </a:xfrm>
        </p:spPr>
        <p:txBody>
          <a:bodyPr/>
          <a:lstStyle/>
          <a:p>
            <a:pPr marL="432" indent="0">
              <a:spcBef>
                <a:spcPts val="0"/>
              </a:spcBef>
              <a:buNone/>
            </a:pPr>
            <a:r>
              <a:rPr lang="en-US" sz="1200" baseline="30000" dirty="0"/>
              <a:t>a</a:t>
            </a:r>
            <a:r>
              <a:rPr lang="en-US" sz="100" baseline="30000" dirty="0"/>
              <a:t> </a:t>
            </a:r>
            <a:r>
              <a:rPr lang="en-US" sz="1200" dirty="0"/>
              <a:t>Not all trace elements or growth factors are needed by all organisms, and many growth factors are biosynthesized and not required from the environment.</a:t>
            </a:r>
          </a:p>
          <a:p>
            <a:pPr marL="432" indent="0">
              <a:spcBef>
                <a:spcPts val="0"/>
              </a:spcBef>
              <a:buNone/>
            </a:pPr>
            <a:r>
              <a:rPr lang="en-US" sz="1200" baseline="30000" dirty="0"/>
              <a:t>b</a:t>
            </a:r>
            <a:r>
              <a:rPr lang="en-US" sz="100" baseline="30000" dirty="0"/>
              <a:t> </a:t>
            </a:r>
            <a:r>
              <a:rPr lang="en-US" sz="1200" dirty="0"/>
              <a:t>Iron is typically needed in larger amounts than the other trace metals shown.</a:t>
            </a:r>
          </a:p>
          <a:p>
            <a:pPr marL="432" indent="0">
              <a:spcBef>
                <a:spcPts val="0"/>
              </a:spcBef>
              <a:buNone/>
            </a:pPr>
            <a:r>
              <a:rPr lang="en-US" sz="1200" baseline="30000" dirty="0"/>
              <a:t>c</a:t>
            </a:r>
            <a:r>
              <a:rPr lang="en-US" sz="100" baseline="30000" dirty="0"/>
              <a:t> </a:t>
            </a:r>
            <a:r>
              <a:rPr lang="en-US" sz="1200" dirty="0"/>
              <a:t>The production of methane (C</a:t>
            </a:r>
            <a:r>
              <a:rPr lang="en-US" sz="100" dirty="0"/>
              <a:t> </a:t>
            </a:r>
            <a:r>
              <a:rPr lang="en-US" sz="1200" dirty="0"/>
              <a:t>H4) by methanogens (</a:t>
            </a:r>
            <a:r>
              <a:rPr lang="en-US" sz="1200" b="1" dirty="0"/>
              <a:t>Archaea</a:t>
            </a:r>
            <a:r>
              <a:rPr lang="en-US" sz="1200" dirty="0"/>
              <a:t>).</a:t>
            </a:r>
            <a:endParaRPr lang="en-IN" sz="1200" dirty="0"/>
          </a:p>
        </p:txBody>
      </p:sp>
    </p:spTree>
    <p:extLst>
      <p:ext uri="{BB962C8B-B14F-4D97-AF65-F5344CB8AC3E}">
        <p14:creationId xmlns:p14="http://schemas.microsoft.com/office/powerpoint/2010/main" val="412029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000" dirty="0">
                <a:solidFill>
                  <a:schemeClr val="tx2"/>
                </a:solidFill>
              </a:rPr>
              <a:t>4.1 Feeding the Microbe: Cell Nutrition </a:t>
            </a:r>
            <a:r>
              <a:rPr lang="en-US" sz="2000" b="0" dirty="0">
                <a:solidFill>
                  <a:schemeClr val="tx2"/>
                </a:solidFill>
              </a:rPr>
              <a:t>(8 of 8)</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pPr lvl="0"/>
            <a:r>
              <a:rPr lang="en-US" dirty="0">
                <a:solidFill>
                  <a:schemeClr val="tx1"/>
                </a:solidFill>
              </a:rPr>
              <a:t>Micronutrients: Trace Metals and Growth Factors</a:t>
            </a:r>
          </a:p>
          <a:p>
            <a:pPr lvl="1" indent="-284400"/>
            <a:r>
              <a:rPr lang="en-US" b="1" dirty="0">
                <a:solidFill>
                  <a:schemeClr val="tx1"/>
                </a:solidFill>
              </a:rPr>
              <a:t>Growth factors</a:t>
            </a:r>
            <a:r>
              <a:rPr lang="en-US" dirty="0">
                <a:solidFill>
                  <a:schemeClr val="tx1"/>
                </a:solidFill>
              </a:rPr>
              <a:t>: organic micronutrients</a:t>
            </a:r>
            <a:endParaRPr lang="en-US" i="1" dirty="0">
              <a:solidFill>
                <a:schemeClr val="tx1"/>
              </a:solidFill>
            </a:endParaRPr>
          </a:p>
          <a:p>
            <a:pPr lvl="2"/>
            <a:r>
              <a:rPr lang="en-US" dirty="0">
                <a:solidFill>
                  <a:schemeClr val="tx1"/>
                </a:solidFill>
              </a:rPr>
              <a:t>vitamins (Table 4.1)</a:t>
            </a:r>
          </a:p>
          <a:p>
            <a:pPr lvl="3"/>
            <a:r>
              <a:rPr lang="en-US" dirty="0">
                <a:solidFill>
                  <a:schemeClr val="tx1"/>
                </a:solidFill>
              </a:rPr>
              <a:t>Most function as coenzymes.</a:t>
            </a:r>
          </a:p>
          <a:p>
            <a:pPr lvl="3"/>
            <a:r>
              <a:rPr lang="en-US" dirty="0">
                <a:solidFill>
                  <a:schemeClr val="tx1"/>
                </a:solidFill>
              </a:rPr>
              <a:t>Most frequently required growth factors</a:t>
            </a:r>
          </a:p>
          <a:p>
            <a:pPr lvl="2"/>
            <a:r>
              <a:rPr lang="en-US" dirty="0">
                <a:solidFill>
                  <a:schemeClr val="tx1"/>
                </a:solidFill>
              </a:rPr>
              <a:t>others: amino acids, purines, pyrimidines, other organics</a:t>
            </a:r>
          </a:p>
        </p:txBody>
      </p:sp>
    </p:spTree>
    <p:extLst>
      <p:ext uri="{BB962C8B-B14F-4D97-AF65-F5344CB8AC3E}">
        <p14:creationId xmlns:p14="http://schemas.microsoft.com/office/powerpoint/2010/main" val="3323994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4.2 Growth Media and Laboratory Culture </a:t>
            </a:r>
            <a:r>
              <a:rPr lang="en-US" sz="2000" b="0" dirty="0">
                <a:solidFill>
                  <a:schemeClr val="tx2"/>
                </a:solidFill>
              </a:rPr>
              <a:t>(1 of 5)</a:t>
            </a:r>
            <a:endParaRPr lang="en-IN" sz="2000" b="0" dirty="0">
              <a:solidFill>
                <a:schemeClr val="tx2"/>
              </a:solidFill>
            </a:endParaRPr>
          </a:p>
        </p:txBody>
      </p:sp>
      <p:sp>
        <p:nvSpPr>
          <p:cNvPr id="15" name="Content Placeholder 14"/>
          <p:cNvSpPr>
            <a:spLocks noGrp="1"/>
          </p:cNvSpPr>
          <p:nvPr>
            <p:ph sz="quarter" idx="13"/>
          </p:nvPr>
        </p:nvSpPr>
        <p:spPr>
          <a:xfrm>
            <a:off x="457200" y="1556328"/>
            <a:ext cx="8229600" cy="2137486"/>
          </a:xfrm>
        </p:spPr>
        <p:txBody>
          <a:bodyPr/>
          <a:lstStyle/>
          <a:p>
            <a:r>
              <a:rPr lang="en-US" dirty="0">
                <a:solidFill>
                  <a:schemeClr val="tx1"/>
                </a:solidFill>
              </a:rPr>
              <a:t>Culture media (Table 4.2)</a:t>
            </a:r>
          </a:p>
          <a:p>
            <a:pPr marL="741600" lvl="1" indent="-284400"/>
            <a:r>
              <a:rPr lang="en-US" dirty="0">
                <a:solidFill>
                  <a:schemeClr val="tx1"/>
                </a:solidFill>
              </a:rPr>
              <a:t>Nutrient solutions used to grow microbes in the laboratory</a:t>
            </a:r>
          </a:p>
          <a:p>
            <a:pPr marL="741600" lvl="1" indent="-284400"/>
            <a:r>
              <a:rPr lang="en-US" dirty="0">
                <a:solidFill>
                  <a:schemeClr val="tx1"/>
                </a:solidFill>
              </a:rPr>
              <a:t>Typically sterilized in an </a:t>
            </a:r>
            <a:r>
              <a:rPr lang="en-US" b="1" dirty="0">
                <a:solidFill>
                  <a:schemeClr val="tx1"/>
                </a:solidFill>
              </a:rPr>
              <a:t>autoclave</a:t>
            </a:r>
          </a:p>
        </p:txBody>
      </p:sp>
    </p:spTree>
    <p:extLst>
      <p:ext uri="{BB962C8B-B14F-4D97-AF65-F5344CB8AC3E}">
        <p14:creationId xmlns:p14="http://schemas.microsoft.com/office/powerpoint/2010/main" val="262754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99589"/>
            <a:ext cx="8229600" cy="1213062"/>
          </a:xfrm>
        </p:spPr>
        <p:txBody>
          <a:bodyPr/>
          <a:lstStyle/>
          <a:p>
            <a:r>
              <a:rPr lang="en-US" sz="2600" dirty="0">
                <a:solidFill>
                  <a:schemeClr val="tx2"/>
                </a:solidFill>
              </a:rPr>
              <a:t>Table 4.2 Examples of Culture Media for Microorganisms with Simple and Demanding Nutritional Requirements</a:t>
            </a:r>
            <a:r>
              <a:rPr lang="en-US" sz="100" dirty="0">
                <a:solidFill>
                  <a:schemeClr val="tx2"/>
                </a:solidFill>
              </a:rPr>
              <a:t> </a:t>
            </a:r>
            <a:r>
              <a:rPr lang="en-US" sz="2600" baseline="30000" dirty="0">
                <a:solidFill>
                  <a:schemeClr val="tx2"/>
                </a:solidFill>
              </a:rPr>
              <a:t>a</a:t>
            </a:r>
            <a:endParaRPr lang="en-IN" sz="2600" baseline="30000" dirty="0">
              <a:solidFill>
                <a:schemeClr val="tx2"/>
              </a:solidFill>
            </a:endParaRPr>
          </a:p>
        </p:txBody>
      </p:sp>
      <p:pic>
        <p:nvPicPr>
          <p:cNvPr id="4" name="Picture 3" descr="Examples of culture media for microorganisms with simple and demanding nutritional requirement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t="7128" b="7863"/>
          <a:stretch/>
        </p:blipFill>
        <p:spPr>
          <a:xfrm>
            <a:off x="448890" y="1541952"/>
            <a:ext cx="8056444" cy="4179118"/>
          </a:xfrm>
          <a:prstGeom prst="rect">
            <a:avLst/>
          </a:prstGeom>
        </p:spPr>
      </p:pic>
      <p:sp>
        <p:nvSpPr>
          <p:cNvPr id="13" name="Content Placeholder 12"/>
          <p:cNvSpPr>
            <a:spLocks noGrp="1"/>
          </p:cNvSpPr>
          <p:nvPr>
            <p:ph sz="quarter" idx="14"/>
          </p:nvPr>
        </p:nvSpPr>
        <p:spPr>
          <a:xfrm>
            <a:off x="457200" y="5805890"/>
            <a:ext cx="8229600" cy="605928"/>
          </a:xfrm>
        </p:spPr>
        <p:txBody>
          <a:bodyPr/>
          <a:lstStyle/>
          <a:p>
            <a:pPr marL="432" indent="0">
              <a:buNone/>
            </a:pPr>
            <a:r>
              <a:rPr lang="en-IN" sz="1200" baseline="30000" dirty="0"/>
              <a:t>a</a:t>
            </a:r>
            <a:r>
              <a:rPr lang="en-IN" sz="100" dirty="0"/>
              <a:t> </a:t>
            </a:r>
            <a:r>
              <a:rPr lang="en-IN" sz="1200" dirty="0"/>
              <a:t>The photos are tubes of </a:t>
            </a:r>
            <a:r>
              <a:rPr lang="en-IN" sz="1200" i="1" dirty="0"/>
              <a:t>(a) </a:t>
            </a:r>
            <a:r>
              <a:rPr lang="en-IN" sz="1200" dirty="0"/>
              <a:t>the defined medium for </a:t>
            </a:r>
            <a:r>
              <a:rPr lang="en-IN" sz="1200" b="1" dirty="0"/>
              <a:t>Escherichia coli</a:t>
            </a:r>
            <a:r>
              <a:rPr lang="en-IN" sz="1200" dirty="0"/>
              <a:t>, and </a:t>
            </a:r>
            <a:r>
              <a:rPr lang="en-IN" sz="1200" i="1" dirty="0"/>
              <a:t>(b) </a:t>
            </a:r>
            <a:r>
              <a:rPr lang="en-IN" sz="1200" dirty="0"/>
              <a:t>the complex medium described. Note how the complex medium is colored from the various organic extracts and digests that it contains. Photo credits: Cheryl L. Broadie and John Vercillo, Southern Illinois University at Carbondale.</a:t>
            </a:r>
          </a:p>
        </p:txBody>
      </p:sp>
    </p:spTree>
    <p:extLst>
      <p:ext uri="{BB962C8B-B14F-4D97-AF65-F5344CB8AC3E}">
        <p14:creationId xmlns:p14="http://schemas.microsoft.com/office/powerpoint/2010/main" val="3719617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4.2 Growth Media and Laboratory Culture </a:t>
            </a:r>
            <a:r>
              <a:rPr lang="en-US" sz="2000" b="0" dirty="0">
                <a:solidFill>
                  <a:schemeClr val="tx2"/>
                </a:solidFill>
              </a:rPr>
              <a:t>(2 of 5)</a:t>
            </a:r>
            <a:endParaRPr lang="en-IN" sz="2000" dirty="0">
              <a:solidFill>
                <a:schemeClr val="tx2"/>
              </a:solidFill>
            </a:endParaRPr>
          </a:p>
        </p:txBody>
      </p:sp>
      <p:sp>
        <p:nvSpPr>
          <p:cNvPr id="15" name="Content Placeholder 14"/>
          <p:cNvSpPr>
            <a:spLocks noGrp="1"/>
          </p:cNvSpPr>
          <p:nvPr>
            <p:ph sz="quarter" idx="13"/>
          </p:nvPr>
        </p:nvSpPr>
        <p:spPr>
          <a:xfrm>
            <a:off x="457200" y="1556327"/>
            <a:ext cx="8229600" cy="4663403"/>
          </a:xfrm>
        </p:spPr>
        <p:txBody>
          <a:bodyPr/>
          <a:lstStyle/>
          <a:p>
            <a:r>
              <a:rPr lang="en-US" sz="2200" dirty="0">
                <a:solidFill>
                  <a:schemeClr val="tx1"/>
                </a:solidFill>
              </a:rPr>
              <a:t>Classes of Culture Media</a:t>
            </a:r>
          </a:p>
          <a:p>
            <a:pPr marL="741600" lvl="1" indent="-284400"/>
            <a:r>
              <a:rPr lang="en-US" sz="2200" b="1" dirty="0">
                <a:solidFill>
                  <a:schemeClr val="tx1"/>
                </a:solidFill>
              </a:rPr>
              <a:t>Defined media</a:t>
            </a:r>
            <a:r>
              <a:rPr lang="en-US" sz="2200" dirty="0">
                <a:solidFill>
                  <a:schemeClr val="tx1"/>
                </a:solidFill>
              </a:rPr>
              <a:t>: exact chemical composition known</a:t>
            </a:r>
          </a:p>
          <a:p>
            <a:pPr marL="741600" lvl="1" indent="-284400"/>
            <a:r>
              <a:rPr lang="en-US" sz="2200" b="1" dirty="0">
                <a:solidFill>
                  <a:schemeClr val="tx1"/>
                </a:solidFill>
              </a:rPr>
              <a:t>Complex media</a:t>
            </a:r>
            <a:r>
              <a:rPr lang="en-US" sz="2200" dirty="0">
                <a:solidFill>
                  <a:schemeClr val="tx1"/>
                </a:solidFill>
              </a:rPr>
              <a:t>: composed of digests of microbial, animal, or plant products (</a:t>
            </a:r>
            <a:r>
              <a:rPr lang="en-US" sz="2200" b="1" dirty="0">
                <a:solidFill>
                  <a:schemeClr val="tx1"/>
                </a:solidFill>
              </a:rPr>
              <a:t>e.g.</a:t>
            </a:r>
            <a:r>
              <a:rPr lang="en-US" sz="2200" i="1" dirty="0">
                <a:solidFill>
                  <a:schemeClr val="tx1"/>
                </a:solidFill>
              </a:rPr>
              <a:t>,</a:t>
            </a:r>
            <a:r>
              <a:rPr lang="en-US" sz="2200" dirty="0">
                <a:solidFill>
                  <a:schemeClr val="tx1"/>
                </a:solidFill>
              </a:rPr>
              <a:t> yeast and meat extracts)</a:t>
            </a:r>
          </a:p>
          <a:p>
            <a:pPr marL="741600" lvl="1" indent="-284400"/>
            <a:r>
              <a:rPr lang="en-US" sz="2200" b="1" dirty="0">
                <a:solidFill>
                  <a:schemeClr val="tx1"/>
                </a:solidFill>
              </a:rPr>
              <a:t>Selective medium</a:t>
            </a:r>
          </a:p>
          <a:p>
            <a:pPr marL="1144800" lvl="2"/>
            <a:r>
              <a:rPr lang="en-US" sz="2200" dirty="0">
                <a:solidFill>
                  <a:schemeClr val="tx1"/>
                </a:solidFill>
              </a:rPr>
              <a:t>contains compounds that selectively inhibit growth of some microbes but not others</a:t>
            </a:r>
          </a:p>
          <a:p>
            <a:pPr marL="741600" lvl="1" indent="-284400"/>
            <a:r>
              <a:rPr lang="en-US" sz="2200" b="1" dirty="0">
                <a:solidFill>
                  <a:schemeClr val="tx1"/>
                </a:solidFill>
              </a:rPr>
              <a:t>Differential medium</a:t>
            </a:r>
          </a:p>
          <a:p>
            <a:pPr marL="1144800" lvl="2"/>
            <a:r>
              <a:rPr lang="en-US" sz="2200" dirty="0">
                <a:solidFill>
                  <a:schemeClr val="tx1"/>
                </a:solidFill>
              </a:rPr>
              <a:t>contains an indicator, usually a dye, that detects particular metabolic reactions during growth</a:t>
            </a:r>
          </a:p>
        </p:txBody>
      </p:sp>
    </p:spTree>
    <p:extLst>
      <p:ext uri="{BB962C8B-B14F-4D97-AF65-F5344CB8AC3E}">
        <p14:creationId xmlns:p14="http://schemas.microsoft.com/office/powerpoint/2010/main" val="87447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4.2 Growth Media and Laboratory Culture </a:t>
            </a:r>
            <a:r>
              <a:rPr lang="en-US" sz="2000" b="0" dirty="0">
                <a:solidFill>
                  <a:schemeClr val="tx2"/>
                </a:solidFill>
              </a:rPr>
              <a:t>(3 of 5)</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r>
              <a:rPr lang="en-US" dirty="0">
                <a:solidFill>
                  <a:schemeClr val="tx1"/>
                </a:solidFill>
              </a:rPr>
              <a:t>Nutritional Requirements and Biosynthetic Capacity</a:t>
            </a:r>
          </a:p>
          <a:p>
            <a:pPr lvl="1" indent="-284400"/>
            <a:r>
              <a:rPr lang="en-US" dirty="0">
                <a:solidFill>
                  <a:schemeClr val="tx1"/>
                </a:solidFill>
              </a:rPr>
              <a:t>Different microorganisms may have vastly different nutritional requirements</a:t>
            </a:r>
          </a:p>
          <a:p>
            <a:pPr lvl="1" indent="-284400"/>
            <a:r>
              <a:rPr lang="en-US" dirty="0">
                <a:solidFill>
                  <a:schemeClr val="tx1"/>
                </a:solidFill>
              </a:rPr>
              <a:t>Necessary to understand physiology &amp; nutritional requirements and supply with nutrients in proper form and amount</a:t>
            </a:r>
          </a:p>
        </p:txBody>
      </p:sp>
    </p:spTree>
    <p:extLst>
      <p:ext uri="{BB962C8B-B14F-4D97-AF65-F5344CB8AC3E}">
        <p14:creationId xmlns:p14="http://schemas.microsoft.com/office/powerpoint/2010/main" val="2151714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4.2 Growth Media and Laboratory Culture </a:t>
            </a:r>
            <a:r>
              <a:rPr lang="en-US" sz="2000" b="0" dirty="0">
                <a:solidFill>
                  <a:schemeClr val="tx2"/>
                </a:solidFill>
              </a:rPr>
              <a:t>(4 of 5)</a:t>
            </a:r>
            <a:endParaRPr lang="en-IN" sz="2000" dirty="0">
              <a:solidFill>
                <a:schemeClr val="tx2"/>
              </a:solidFill>
            </a:endParaRPr>
          </a:p>
        </p:txBody>
      </p:sp>
      <p:sp>
        <p:nvSpPr>
          <p:cNvPr id="15" name="Content Placeholder 14"/>
          <p:cNvSpPr>
            <a:spLocks noGrp="1"/>
          </p:cNvSpPr>
          <p:nvPr>
            <p:ph sz="quarter" idx="13"/>
          </p:nvPr>
        </p:nvSpPr>
        <p:spPr>
          <a:xfrm>
            <a:off x="457200" y="1556327"/>
            <a:ext cx="8229600" cy="4554761"/>
          </a:xfrm>
        </p:spPr>
        <p:txBody>
          <a:bodyPr/>
          <a:lstStyle/>
          <a:p>
            <a:pPr lvl="0"/>
            <a:r>
              <a:rPr lang="en-US" dirty="0">
                <a:solidFill>
                  <a:schemeClr val="tx1"/>
                </a:solidFill>
              </a:rPr>
              <a:t>Laboratory Culture</a:t>
            </a:r>
          </a:p>
          <a:p>
            <a:pPr lvl="1" indent="-284400"/>
            <a:r>
              <a:rPr lang="en-US" dirty="0">
                <a:solidFill>
                  <a:schemeClr val="tx1"/>
                </a:solidFill>
              </a:rPr>
              <a:t>Either liquid or solid (Figure 4.2)</a:t>
            </a:r>
          </a:p>
          <a:p>
            <a:pPr marL="1144800" lvl="2"/>
            <a:r>
              <a:rPr lang="en-US" dirty="0">
                <a:solidFill>
                  <a:schemeClr val="tx1"/>
                </a:solidFill>
              </a:rPr>
              <a:t>Solid media are prepared by addition of the gelling agent </a:t>
            </a:r>
            <a:r>
              <a:rPr lang="en-US" b="1" dirty="0">
                <a:solidFill>
                  <a:schemeClr val="tx1"/>
                </a:solidFill>
              </a:rPr>
              <a:t>agar</a:t>
            </a:r>
            <a:r>
              <a:rPr lang="en-US" dirty="0">
                <a:solidFill>
                  <a:schemeClr val="tx1"/>
                </a:solidFill>
              </a:rPr>
              <a:t> to liquid media.</a:t>
            </a:r>
          </a:p>
          <a:p>
            <a:pPr marL="1144800" lvl="2"/>
            <a:r>
              <a:rPr lang="en-US" dirty="0">
                <a:solidFill>
                  <a:schemeClr val="tx1"/>
                </a:solidFill>
              </a:rPr>
              <a:t>When grown on solid media, cells form isolated masses (</a:t>
            </a:r>
            <a:r>
              <a:rPr lang="en-US" b="1" dirty="0">
                <a:solidFill>
                  <a:schemeClr val="tx1"/>
                </a:solidFill>
              </a:rPr>
              <a:t>colonies</a:t>
            </a:r>
            <a:r>
              <a:rPr lang="en-US" dirty="0">
                <a:solidFill>
                  <a:schemeClr val="tx1"/>
                </a:solidFill>
              </a:rPr>
              <a:t>).</a:t>
            </a:r>
          </a:p>
          <a:p>
            <a:pPr marL="1144800" lvl="2"/>
            <a:r>
              <a:rPr lang="en-US" b="1" dirty="0">
                <a:solidFill>
                  <a:schemeClr val="tx1"/>
                </a:solidFill>
              </a:rPr>
              <a:t>Colony morphology</a:t>
            </a:r>
            <a:r>
              <a:rPr lang="en-US" i="1" dirty="0">
                <a:solidFill>
                  <a:schemeClr val="tx1"/>
                </a:solidFill>
              </a:rPr>
              <a:t> </a:t>
            </a:r>
            <a:r>
              <a:rPr lang="en-US" dirty="0">
                <a:solidFill>
                  <a:schemeClr val="tx1"/>
                </a:solidFill>
              </a:rPr>
              <a:t>(visible characteristics)</a:t>
            </a:r>
          </a:p>
          <a:p>
            <a:pPr marL="1602000" lvl="3"/>
            <a:r>
              <a:rPr lang="en-US" dirty="0">
                <a:solidFill>
                  <a:schemeClr val="tx1"/>
                </a:solidFill>
              </a:rPr>
              <a:t>Sometimes used to identify microorganisms</a:t>
            </a:r>
          </a:p>
          <a:p>
            <a:pPr marL="1602000" lvl="3"/>
            <a:r>
              <a:rPr lang="en-US" dirty="0">
                <a:solidFill>
                  <a:schemeClr val="tx1"/>
                </a:solidFill>
              </a:rPr>
              <a:t>Routinely used to determine if a culture is pure (one microbe), contaminated, or mixed</a:t>
            </a:r>
          </a:p>
        </p:txBody>
      </p:sp>
    </p:spTree>
    <p:extLst>
      <p:ext uri="{BB962C8B-B14F-4D97-AF65-F5344CB8AC3E}">
        <p14:creationId xmlns:p14="http://schemas.microsoft.com/office/powerpoint/2010/main" val="1027490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4.2 Growth Media and Laboratory Culture </a:t>
            </a:r>
            <a:r>
              <a:rPr lang="en-US" sz="2000" b="0" dirty="0">
                <a:solidFill>
                  <a:schemeClr val="tx2"/>
                </a:solidFill>
              </a:rPr>
              <a:t>(5 of 5)</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r>
              <a:rPr lang="en-US" dirty="0">
                <a:solidFill>
                  <a:schemeClr val="tx1"/>
                </a:solidFill>
              </a:rPr>
              <a:t>Laboratory Culture</a:t>
            </a:r>
          </a:p>
          <a:p>
            <a:pPr lvl="1" indent="-284400"/>
            <a:r>
              <a:rPr lang="en-US" b="1" dirty="0">
                <a:solidFill>
                  <a:schemeClr val="tx1"/>
                </a:solidFill>
              </a:rPr>
              <a:t>Aseptic technique</a:t>
            </a:r>
            <a:r>
              <a:rPr lang="en-US" dirty="0">
                <a:solidFill>
                  <a:schemeClr val="tx1"/>
                </a:solidFill>
              </a:rPr>
              <a:t> (transfer without contamination) (Figure 4.3)</a:t>
            </a:r>
          </a:p>
          <a:p>
            <a:pPr lvl="1" indent="-284400"/>
            <a:r>
              <a:rPr lang="en-US" dirty="0">
                <a:solidFill>
                  <a:schemeClr val="tx1"/>
                </a:solidFill>
              </a:rPr>
              <a:t>Airborne contaminants everywhere</a:t>
            </a:r>
          </a:p>
          <a:p>
            <a:pPr lvl="1" indent="-284400"/>
            <a:r>
              <a:rPr lang="en-US" dirty="0">
                <a:solidFill>
                  <a:schemeClr val="tx1"/>
                </a:solidFill>
              </a:rPr>
              <a:t>Pure cultures containing a single microbe usually require </a:t>
            </a:r>
            <a:r>
              <a:rPr lang="en-US" b="1" dirty="0">
                <a:solidFill>
                  <a:schemeClr val="tx1"/>
                </a:solidFill>
              </a:rPr>
              <a:t>streak</a:t>
            </a:r>
            <a:r>
              <a:rPr lang="en-US" i="1" dirty="0">
                <a:solidFill>
                  <a:schemeClr val="tx1"/>
                </a:solidFill>
              </a:rPr>
              <a:t> </a:t>
            </a:r>
            <a:r>
              <a:rPr lang="en-US" b="1" dirty="0">
                <a:solidFill>
                  <a:schemeClr val="tx1"/>
                </a:solidFill>
              </a:rPr>
              <a:t>plate</a:t>
            </a:r>
            <a:r>
              <a:rPr lang="en-US" dirty="0">
                <a:solidFill>
                  <a:schemeClr val="tx1"/>
                </a:solidFill>
              </a:rPr>
              <a:t> technique with </a:t>
            </a:r>
            <a:r>
              <a:rPr lang="en-US" b="1" dirty="0">
                <a:solidFill>
                  <a:schemeClr val="tx1"/>
                </a:solidFill>
              </a:rPr>
              <a:t>inoculating loop</a:t>
            </a:r>
          </a:p>
        </p:txBody>
      </p:sp>
    </p:spTree>
    <p:extLst>
      <p:ext uri="{BB962C8B-B14F-4D97-AF65-F5344CB8AC3E}">
        <p14:creationId xmlns:p14="http://schemas.microsoft.com/office/powerpoint/2010/main" val="57190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000" dirty="0">
                <a:solidFill>
                  <a:schemeClr val="bg1"/>
                </a:solidFill>
              </a:rPr>
              <a:t>One. </a:t>
            </a:r>
            <a:r>
              <a:rPr lang="en-US" sz="3000" dirty="0">
                <a:solidFill>
                  <a:schemeClr val="tx2"/>
                </a:solidFill>
              </a:rPr>
              <a:t>Culturing Microbes and Measuring Their Growth</a:t>
            </a:r>
            <a:endParaRPr lang="en-IN" sz="3000" dirty="0">
              <a:solidFill>
                <a:schemeClr val="tx2"/>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040428591"/>
              </p:ext>
            </p:extLst>
          </p:nvPr>
        </p:nvGraphicFramePr>
        <p:xfrm>
          <a:off x="424542" y="395006"/>
          <a:ext cx="371475" cy="485775"/>
        </p:xfrm>
        <a:graphic>
          <a:graphicData uri="http://schemas.openxmlformats.org/presentationml/2006/ole">
            <mc:AlternateContent xmlns:mc="http://schemas.openxmlformats.org/markup-compatibility/2006">
              <mc:Choice xmlns:v="urn:schemas-microsoft-com:vml" Requires="v">
                <p:oleObj name="Equation" r:id="rId2" imgW="371386" imgH="485848" progId="Equation.DSMT4">
                  <p:embed/>
                </p:oleObj>
              </mc:Choice>
              <mc:Fallback>
                <p:oleObj name="Equation" r:id="rId2" imgW="371386" imgH="485848" progId="Equation.DSMT4">
                  <p:embed/>
                  <p:pic>
                    <p:nvPicPr>
                      <p:cNvPr id="5" name="Object 4"/>
                      <p:cNvPicPr/>
                      <p:nvPr/>
                    </p:nvPicPr>
                    <p:blipFill>
                      <a:blip r:embed="rId3"/>
                      <a:stretch>
                        <a:fillRect/>
                      </a:stretch>
                    </p:blipFill>
                    <p:spPr>
                      <a:xfrm>
                        <a:off x="424542" y="395006"/>
                        <a:ext cx="371475" cy="485775"/>
                      </a:xfrm>
                      <a:prstGeom prst="rect">
                        <a:avLst/>
                      </a:prstGeom>
                    </p:spPr>
                  </p:pic>
                </p:oleObj>
              </mc:Fallback>
            </mc:AlternateContent>
          </a:graphicData>
        </a:graphic>
      </p:graphicFrame>
      <p:sp>
        <p:nvSpPr>
          <p:cNvPr id="3" name="Content Placeholder 2"/>
          <p:cNvSpPr>
            <a:spLocks noGrp="1"/>
          </p:cNvSpPr>
          <p:nvPr>
            <p:ph sz="quarter" idx="13"/>
          </p:nvPr>
        </p:nvSpPr>
        <p:spPr>
          <a:xfrm>
            <a:off x="457200" y="1556326"/>
            <a:ext cx="8229600" cy="3602083"/>
          </a:xfrm>
        </p:spPr>
        <p:txBody>
          <a:bodyPr/>
          <a:lstStyle/>
          <a:p>
            <a:pPr marL="432" lvl="0" indent="0">
              <a:buNone/>
            </a:pPr>
            <a:r>
              <a:rPr lang="en-US" b="1" dirty="0">
                <a:solidFill>
                  <a:schemeClr val="tx2"/>
                </a:solidFill>
              </a:rPr>
              <a:t>4.1</a:t>
            </a:r>
            <a:r>
              <a:rPr lang="en-US" dirty="0">
                <a:solidFill>
                  <a:srgbClr val="00ACF7"/>
                </a:solidFill>
              </a:rPr>
              <a:t> </a:t>
            </a:r>
            <a:r>
              <a:rPr lang="en-US" dirty="0">
                <a:solidFill>
                  <a:schemeClr val="tx1"/>
                </a:solidFill>
              </a:rPr>
              <a:t>Feeding the Microbe: Cell Nutrition</a:t>
            </a:r>
          </a:p>
          <a:p>
            <a:pPr marL="432" lvl="0" indent="0">
              <a:buNone/>
            </a:pPr>
            <a:r>
              <a:rPr lang="en-US" b="1" dirty="0">
                <a:solidFill>
                  <a:schemeClr val="tx2"/>
                </a:solidFill>
              </a:rPr>
              <a:t>4.2</a:t>
            </a:r>
            <a:r>
              <a:rPr lang="en-US" dirty="0"/>
              <a:t> Growth Media and Laboratory Culture</a:t>
            </a:r>
          </a:p>
          <a:p>
            <a:pPr marL="432" lvl="0" indent="0">
              <a:buNone/>
            </a:pPr>
            <a:r>
              <a:rPr lang="en-US" b="1" dirty="0">
                <a:solidFill>
                  <a:schemeClr val="tx2"/>
                </a:solidFill>
              </a:rPr>
              <a:t>4.3</a:t>
            </a:r>
            <a:r>
              <a:rPr lang="en-US" dirty="0"/>
              <a:t> Microscopic Counts of Microbial Cell Numbers</a:t>
            </a:r>
          </a:p>
          <a:p>
            <a:pPr marL="432" lvl="0" indent="0">
              <a:buNone/>
            </a:pPr>
            <a:r>
              <a:rPr lang="en-US" b="1" dirty="0">
                <a:solidFill>
                  <a:schemeClr val="tx2"/>
                </a:solidFill>
              </a:rPr>
              <a:t>4.4</a:t>
            </a:r>
            <a:r>
              <a:rPr lang="en-US" dirty="0"/>
              <a:t> Viable Counting of Microbial Cell Numbers</a:t>
            </a:r>
          </a:p>
          <a:p>
            <a:pPr marL="432" lvl="0" indent="0">
              <a:buNone/>
              <a:tabLst>
                <a:tab pos="914400" algn="l"/>
              </a:tabLst>
            </a:pPr>
            <a:r>
              <a:rPr lang="en-US" b="1" dirty="0">
                <a:solidFill>
                  <a:schemeClr val="tx2"/>
                </a:solidFill>
              </a:rPr>
              <a:t>4.5</a:t>
            </a:r>
            <a:r>
              <a:rPr lang="en-US" dirty="0"/>
              <a:t> Turbidimetric Measures of Microbial Cell Numbers</a:t>
            </a:r>
          </a:p>
        </p:txBody>
      </p:sp>
    </p:spTree>
    <p:extLst>
      <p:ext uri="{BB962C8B-B14F-4D97-AF65-F5344CB8AC3E}">
        <p14:creationId xmlns:p14="http://schemas.microsoft.com/office/powerpoint/2010/main" val="555999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4.3 Microscopic Counts of Microbial Cell Numbers </a:t>
            </a:r>
            <a:r>
              <a:rPr lang="en-US" sz="2000" b="0" dirty="0">
                <a:solidFill>
                  <a:schemeClr val="tx2"/>
                </a:solidFill>
              </a:rPr>
              <a:t>(1 of 2)</a:t>
            </a:r>
            <a:endParaRPr lang="en-IN" sz="2000" b="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r>
              <a:rPr lang="en-US" dirty="0">
                <a:solidFill>
                  <a:schemeClr val="tx1"/>
                </a:solidFill>
              </a:rPr>
              <a:t>Total Cell Count</a:t>
            </a:r>
          </a:p>
          <a:p>
            <a:pPr marL="741600" lvl="1" indent="-284400"/>
            <a:r>
              <a:rPr lang="en-US" b="1" dirty="0">
                <a:solidFill>
                  <a:schemeClr val="tx1"/>
                </a:solidFill>
              </a:rPr>
              <a:t>Microscopic cell count:</a:t>
            </a:r>
            <a:r>
              <a:rPr lang="en-US" dirty="0">
                <a:solidFill>
                  <a:schemeClr val="tx1"/>
                </a:solidFill>
              </a:rPr>
              <a:t> observing and enumerating cells present</a:t>
            </a:r>
          </a:p>
          <a:p>
            <a:pPr marL="741600" lvl="1" indent="-284400"/>
            <a:r>
              <a:rPr lang="en-US" dirty="0">
                <a:solidFill>
                  <a:schemeClr val="tx1"/>
                </a:solidFill>
              </a:rPr>
              <a:t>Dried on slides or on liquid samples</a:t>
            </a:r>
          </a:p>
          <a:p>
            <a:pPr marL="741600" lvl="1" indent="-284400"/>
            <a:r>
              <a:rPr lang="en-US" dirty="0">
                <a:solidFill>
                  <a:schemeClr val="tx1"/>
                </a:solidFill>
              </a:rPr>
              <a:t>Counting chambers with squares etched on a slide used for liquid samples (Figure 4.4)</a:t>
            </a:r>
          </a:p>
          <a:p>
            <a:pPr marL="741600" lvl="1" indent="-284400"/>
            <a:r>
              <a:rPr lang="en-US" dirty="0">
                <a:solidFill>
                  <a:schemeClr val="tx1"/>
                </a:solidFill>
              </a:rPr>
              <a:t>Several limitations</a:t>
            </a:r>
          </a:p>
        </p:txBody>
      </p:sp>
    </p:spTree>
    <p:extLst>
      <p:ext uri="{BB962C8B-B14F-4D97-AF65-F5344CB8AC3E}">
        <p14:creationId xmlns:p14="http://schemas.microsoft.com/office/powerpoint/2010/main" val="506732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2600" dirty="0">
                <a:solidFill>
                  <a:schemeClr val="tx2"/>
                </a:solidFill>
              </a:rPr>
              <a:t>Figure 4.4 Direct Microscopic Counting Procedure Using the Petroff–Hausser Counting Chamber</a:t>
            </a:r>
            <a:endParaRPr lang="en-IN" sz="2600" dirty="0">
              <a:solidFill>
                <a:schemeClr val="tx2"/>
              </a:solidFill>
            </a:endParaRPr>
          </a:p>
        </p:txBody>
      </p:sp>
      <p:pic>
        <p:nvPicPr>
          <p:cNvPr id="4" name="Picture 3" descr="Direct microscopic counting procedure using the Petroff Hausser counting chamber.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4995"/>
          <a:stretch/>
        </p:blipFill>
        <p:spPr>
          <a:xfrm>
            <a:off x="439085" y="2195862"/>
            <a:ext cx="8265830" cy="2343087"/>
          </a:xfrm>
          <a:prstGeom prst="rect">
            <a:avLst/>
          </a:prstGeom>
        </p:spPr>
      </p:pic>
    </p:spTree>
    <p:extLst>
      <p:ext uri="{BB962C8B-B14F-4D97-AF65-F5344CB8AC3E}">
        <p14:creationId xmlns:p14="http://schemas.microsoft.com/office/powerpoint/2010/main" val="800903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4.3 Microscopic Counts of Microbial Cell Numbers </a:t>
            </a:r>
            <a:r>
              <a:rPr lang="en-US" sz="2000" b="0" dirty="0">
                <a:solidFill>
                  <a:schemeClr val="tx2"/>
                </a:solidFill>
              </a:rPr>
              <a:t>(2 of 2)</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r>
              <a:rPr lang="en-US" dirty="0">
                <a:solidFill>
                  <a:schemeClr val="tx1"/>
                </a:solidFill>
              </a:rPr>
              <a:t>Microscopic cell counts in microbial ecology</a:t>
            </a:r>
          </a:p>
          <a:p>
            <a:pPr lvl="1" indent="-284400"/>
            <a:r>
              <a:rPr lang="en-US" dirty="0">
                <a:solidFill>
                  <a:schemeClr val="tx1"/>
                </a:solidFill>
              </a:rPr>
              <a:t>Often used on natural samples</a:t>
            </a:r>
          </a:p>
          <a:p>
            <a:pPr lvl="1" indent="-284400"/>
            <a:r>
              <a:rPr lang="en-US" dirty="0">
                <a:solidFill>
                  <a:schemeClr val="tx1"/>
                </a:solidFill>
              </a:rPr>
              <a:t>Use stains to visualize and provide phylogenetic or metabolic properties</a:t>
            </a:r>
          </a:p>
          <a:p>
            <a:pPr lvl="1" indent="-284400"/>
            <a:r>
              <a:rPr lang="en-US" b="1" dirty="0">
                <a:solidFill>
                  <a:schemeClr val="tx1"/>
                </a:solidFill>
              </a:rPr>
              <a:t>e.g.</a:t>
            </a:r>
            <a:r>
              <a:rPr lang="en-US" dirty="0">
                <a:solidFill>
                  <a:schemeClr val="tx1"/>
                </a:solidFill>
              </a:rPr>
              <a:t>,</a:t>
            </a:r>
            <a:r>
              <a:rPr lang="en-US" i="1"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P</a:t>
            </a:r>
            <a:r>
              <a:rPr lang="en-US" sz="100" dirty="0">
                <a:solidFill>
                  <a:schemeClr val="tx1"/>
                </a:solidFill>
              </a:rPr>
              <a:t> </a:t>
            </a:r>
            <a:r>
              <a:rPr lang="en-US" dirty="0">
                <a:solidFill>
                  <a:schemeClr val="tx1"/>
                </a:solidFill>
              </a:rPr>
              <a:t>I binds D</a:t>
            </a:r>
            <a:r>
              <a:rPr lang="en-US" sz="100" dirty="0">
                <a:solidFill>
                  <a:schemeClr val="tx1"/>
                </a:solidFill>
              </a:rPr>
              <a:t> </a:t>
            </a:r>
            <a:r>
              <a:rPr lang="en-US" dirty="0">
                <a:solidFill>
                  <a:schemeClr val="tx1"/>
                </a:solidFill>
              </a:rPr>
              <a:t>N</a:t>
            </a:r>
            <a:r>
              <a:rPr lang="en-US" sz="100" dirty="0">
                <a:solidFill>
                  <a:schemeClr val="tx1"/>
                </a:solidFill>
              </a:rPr>
              <a:t> </a:t>
            </a:r>
            <a:r>
              <a:rPr lang="en-US" dirty="0">
                <a:solidFill>
                  <a:schemeClr val="tx1"/>
                </a:solidFill>
              </a:rPr>
              <a:t>A.</a:t>
            </a:r>
            <a:endParaRPr lang="en-US" sz="2800" dirty="0">
              <a:solidFill>
                <a:schemeClr val="tx1"/>
              </a:solidFill>
            </a:endParaRPr>
          </a:p>
          <a:p>
            <a:pPr lvl="1" indent="-284400"/>
            <a:r>
              <a:rPr lang="en-US" dirty="0">
                <a:solidFill>
                  <a:schemeClr val="tx1"/>
                </a:solidFill>
              </a:rPr>
              <a:t>Other fluorescent stains differentiate live and dead cells.</a:t>
            </a:r>
          </a:p>
          <a:p>
            <a:pPr lvl="1" indent="-284400"/>
            <a:r>
              <a:rPr lang="en-US" b="1" dirty="0">
                <a:solidFill>
                  <a:schemeClr val="tx1"/>
                </a:solidFill>
              </a:rPr>
              <a:t>Phylogenetic stains</a:t>
            </a:r>
            <a:r>
              <a:rPr lang="en-US" dirty="0">
                <a:solidFill>
                  <a:schemeClr val="tx1"/>
                </a:solidFill>
              </a:rPr>
              <a:t> can determine proportions of </a:t>
            </a:r>
            <a:r>
              <a:rPr lang="en-US" b="1" dirty="0">
                <a:solidFill>
                  <a:schemeClr val="tx1"/>
                </a:solidFill>
              </a:rPr>
              <a:t>Bacteria</a:t>
            </a:r>
            <a:r>
              <a:rPr lang="en-US" dirty="0">
                <a:solidFill>
                  <a:schemeClr val="tx1"/>
                </a:solidFill>
              </a:rPr>
              <a:t> and </a:t>
            </a:r>
            <a:r>
              <a:rPr lang="en-US" b="1" dirty="0">
                <a:solidFill>
                  <a:schemeClr val="tx1"/>
                </a:solidFill>
              </a:rPr>
              <a:t>Archaea</a:t>
            </a:r>
            <a:r>
              <a:rPr lang="en-US" i="1" dirty="0">
                <a:solidFill>
                  <a:schemeClr val="tx1"/>
                </a:solidFill>
              </a:rPr>
              <a:t> </a:t>
            </a:r>
            <a:r>
              <a:rPr lang="en-US" dirty="0">
                <a:solidFill>
                  <a:schemeClr val="tx1"/>
                </a:solidFill>
              </a:rPr>
              <a:t>in a sample</a:t>
            </a:r>
            <a:r>
              <a:rPr lang="en-US" i="1" dirty="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839667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4.4 Viable Counting of Microbial Cell Numbers </a:t>
            </a:r>
            <a:r>
              <a:rPr lang="en-US" sz="2000" b="0" dirty="0">
                <a:solidFill>
                  <a:schemeClr val="tx2"/>
                </a:solidFill>
              </a:rPr>
              <a:t>(1 of 4)</a:t>
            </a:r>
            <a:endParaRPr lang="en-IN" sz="2000" b="0" dirty="0">
              <a:solidFill>
                <a:schemeClr val="tx2"/>
              </a:solidFill>
            </a:endParaRPr>
          </a:p>
        </p:txBody>
      </p:sp>
      <p:sp>
        <p:nvSpPr>
          <p:cNvPr id="15" name="Content Placeholder 14"/>
          <p:cNvSpPr>
            <a:spLocks noGrp="1"/>
          </p:cNvSpPr>
          <p:nvPr>
            <p:ph sz="quarter" idx="13"/>
          </p:nvPr>
        </p:nvSpPr>
        <p:spPr>
          <a:xfrm>
            <a:off x="457200" y="1556328"/>
            <a:ext cx="7757410" cy="4373692"/>
          </a:xfrm>
        </p:spPr>
        <p:txBody>
          <a:bodyPr/>
          <a:lstStyle/>
          <a:p>
            <a:pPr lvl="0"/>
            <a:r>
              <a:rPr lang="en-US" dirty="0">
                <a:solidFill>
                  <a:schemeClr val="tx1"/>
                </a:solidFill>
              </a:rPr>
              <a:t>Viable (alive/living) counts: measurement of living, reproducing population</a:t>
            </a:r>
          </a:p>
          <a:p>
            <a:pPr marL="741600" lvl="1" indent="-284400"/>
            <a:r>
              <a:rPr lang="en-US" dirty="0">
                <a:solidFill>
                  <a:schemeClr val="tx1"/>
                </a:solidFill>
              </a:rPr>
              <a:t>Two main ways to perform viable (plate) counts (Figure 4.5):</a:t>
            </a:r>
          </a:p>
          <a:p>
            <a:pPr marL="1144800" lvl="2"/>
            <a:r>
              <a:rPr lang="en-US" b="1" dirty="0">
                <a:solidFill>
                  <a:schemeClr val="tx1"/>
                </a:solidFill>
              </a:rPr>
              <a:t>spread-plate</a:t>
            </a:r>
            <a:r>
              <a:rPr lang="en-US" i="1" dirty="0">
                <a:solidFill>
                  <a:schemeClr val="tx1"/>
                </a:solidFill>
              </a:rPr>
              <a:t> </a:t>
            </a:r>
            <a:r>
              <a:rPr lang="en-US" dirty="0">
                <a:solidFill>
                  <a:schemeClr val="tx1"/>
                </a:solidFill>
              </a:rPr>
              <a:t>method</a:t>
            </a:r>
          </a:p>
          <a:p>
            <a:pPr marL="1144800" lvl="2"/>
            <a:r>
              <a:rPr lang="en-US" b="1" dirty="0">
                <a:solidFill>
                  <a:schemeClr val="tx1"/>
                </a:solidFill>
              </a:rPr>
              <a:t>pour-plate</a:t>
            </a:r>
            <a:r>
              <a:rPr lang="en-US" i="1" dirty="0">
                <a:solidFill>
                  <a:schemeClr val="tx1"/>
                </a:solidFill>
              </a:rPr>
              <a:t> </a:t>
            </a:r>
            <a:r>
              <a:rPr lang="en-US" dirty="0">
                <a:solidFill>
                  <a:schemeClr val="tx1"/>
                </a:solidFill>
              </a:rPr>
              <a:t>method</a:t>
            </a:r>
          </a:p>
          <a:p>
            <a:pPr marL="741600" lvl="1" indent="-284400"/>
            <a:r>
              <a:rPr lang="en-US" dirty="0">
                <a:solidFill>
                  <a:schemeClr val="tx1"/>
                </a:solidFill>
              </a:rPr>
              <a:t>Count colonies on plates with 30–300 colonies</a:t>
            </a:r>
          </a:p>
          <a:p>
            <a:pPr marL="741600" lvl="1" indent="-284400"/>
            <a:r>
              <a:rPr lang="en-US" dirty="0">
                <a:solidFill>
                  <a:schemeClr val="tx1"/>
                </a:solidFill>
              </a:rPr>
              <a:t>Reporting in </a:t>
            </a:r>
            <a:r>
              <a:rPr lang="en-US" b="1" dirty="0">
                <a:solidFill>
                  <a:schemeClr val="tx1"/>
                </a:solidFill>
              </a:rPr>
              <a:t>colony-forming units</a:t>
            </a:r>
            <a:r>
              <a:rPr lang="en-US" dirty="0">
                <a:solidFill>
                  <a:schemeClr val="tx1"/>
                </a:solidFill>
              </a:rPr>
              <a:t> instead of number of viable cells accounts for clumps.</a:t>
            </a:r>
          </a:p>
        </p:txBody>
      </p:sp>
    </p:spTree>
    <p:extLst>
      <p:ext uri="{BB962C8B-B14F-4D97-AF65-F5344CB8AC3E}">
        <p14:creationId xmlns:p14="http://schemas.microsoft.com/office/powerpoint/2010/main" val="74635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Figure 4.5 Two Methods for the Viable Count</a:t>
            </a:r>
            <a:endParaRPr lang="en-IN" sz="3400" dirty="0">
              <a:solidFill>
                <a:schemeClr val="tx2"/>
              </a:solidFill>
            </a:endParaRPr>
          </a:p>
        </p:txBody>
      </p:sp>
      <p:pic>
        <p:nvPicPr>
          <p:cNvPr id="2" name="Picture 1" descr="Two methods for the viable count.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782"/>
          <a:stretch/>
        </p:blipFill>
        <p:spPr>
          <a:xfrm>
            <a:off x="468422" y="1710522"/>
            <a:ext cx="8218378" cy="3975054"/>
          </a:xfrm>
          <a:prstGeom prst="rect">
            <a:avLst/>
          </a:prstGeom>
        </p:spPr>
      </p:pic>
    </p:spTree>
    <p:extLst>
      <p:ext uri="{BB962C8B-B14F-4D97-AF65-F5344CB8AC3E}">
        <p14:creationId xmlns:p14="http://schemas.microsoft.com/office/powerpoint/2010/main" val="192842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4.4 Viable Counting of Microbial Cell Numbers</a:t>
            </a:r>
            <a:r>
              <a:rPr lang="en-US" dirty="0">
                <a:solidFill>
                  <a:schemeClr val="tx2"/>
                </a:solidFill>
              </a:rPr>
              <a:t> </a:t>
            </a:r>
            <a:r>
              <a:rPr lang="en-US" sz="2000" b="0" dirty="0">
                <a:solidFill>
                  <a:schemeClr val="tx2"/>
                </a:solidFill>
              </a:rPr>
              <a:t>(2 of 4)</a:t>
            </a:r>
            <a:endParaRPr lang="en-IN" sz="2000" b="0" dirty="0">
              <a:solidFill>
                <a:schemeClr val="tx2"/>
              </a:solidFill>
            </a:endParaRPr>
          </a:p>
        </p:txBody>
      </p:sp>
      <p:sp>
        <p:nvSpPr>
          <p:cNvPr id="15" name="Content Placeholder 14"/>
          <p:cNvSpPr>
            <a:spLocks noGrp="1"/>
          </p:cNvSpPr>
          <p:nvPr>
            <p:ph sz="quarter" idx="13"/>
          </p:nvPr>
        </p:nvSpPr>
        <p:spPr>
          <a:xfrm>
            <a:off x="457200" y="1556328"/>
            <a:ext cx="8342768" cy="2897977"/>
          </a:xfrm>
        </p:spPr>
        <p:txBody>
          <a:bodyPr/>
          <a:lstStyle/>
          <a:p>
            <a:pPr lvl="0"/>
            <a:r>
              <a:rPr lang="en-US" dirty="0">
                <a:solidFill>
                  <a:schemeClr val="tx1"/>
                </a:solidFill>
              </a:rPr>
              <a:t>Diluting a Sample</a:t>
            </a:r>
          </a:p>
          <a:p>
            <a:pPr marL="741600" lvl="1" indent="-284400"/>
            <a:r>
              <a:rPr lang="en-US" dirty="0">
                <a:solidFill>
                  <a:schemeClr val="tx1"/>
                </a:solidFill>
              </a:rPr>
              <a:t>Samples often contain thousands, millions, billions of viable cells</a:t>
            </a:r>
          </a:p>
          <a:p>
            <a:pPr marL="741600" lvl="1" indent="-284400"/>
            <a:r>
              <a:rPr lang="en-US" dirty="0">
                <a:solidFill>
                  <a:schemeClr val="tx1"/>
                </a:solidFill>
              </a:rPr>
              <a:t>Ten-fold dilutions commonly used (Figure 4.6)</a:t>
            </a:r>
          </a:p>
          <a:p>
            <a:pPr marL="741600" lvl="1" indent="-284400"/>
            <a:r>
              <a:rPr lang="en-US" b="1" dirty="0">
                <a:solidFill>
                  <a:schemeClr val="tx1"/>
                </a:solidFill>
              </a:rPr>
              <a:t>Serial</a:t>
            </a:r>
            <a:r>
              <a:rPr lang="en-US" i="1" dirty="0">
                <a:solidFill>
                  <a:schemeClr val="tx1"/>
                </a:solidFill>
              </a:rPr>
              <a:t> </a:t>
            </a:r>
            <a:r>
              <a:rPr lang="en-US" dirty="0">
                <a:solidFill>
                  <a:schemeClr val="tx1"/>
                </a:solidFill>
              </a:rPr>
              <a:t>(successive) dilutions needed for dense cultures</a:t>
            </a:r>
            <a:endParaRPr lang="en-US" i="1" dirty="0">
              <a:solidFill>
                <a:schemeClr val="tx1"/>
              </a:solidFill>
            </a:endParaRPr>
          </a:p>
        </p:txBody>
      </p:sp>
    </p:spTree>
    <p:extLst>
      <p:ext uri="{BB962C8B-B14F-4D97-AF65-F5344CB8AC3E}">
        <p14:creationId xmlns:p14="http://schemas.microsoft.com/office/powerpoint/2010/main" val="4154608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81481"/>
            <a:ext cx="8229600" cy="1231169"/>
          </a:xfrm>
        </p:spPr>
        <p:txBody>
          <a:bodyPr/>
          <a:lstStyle/>
          <a:p>
            <a:r>
              <a:rPr lang="en-US" sz="2600" dirty="0">
                <a:solidFill>
                  <a:schemeClr val="tx2"/>
                </a:solidFill>
              </a:rPr>
              <a:t>Figure 4.6 Procedure for Viable Counting Using Serial Dilutions of the Sample and the Pour-Plate Method</a:t>
            </a:r>
            <a:endParaRPr lang="en-IN" sz="2600" dirty="0">
              <a:solidFill>
                <a:schemeClr val="tx2"/>
              </a:solidFill>
            </a:endParaRPr>
          </a:p>
        </p:txBody>
      </p:sp>
      <p:pic>
        <p:nvPicPr>
          <p:cNvPr id="2" name="Picture 1" descr="Viable counting using serial dilutions of the sample and the pour plate method.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895"/>
          <a:stretch/>
        </p:blipFill>
        <p:spPr>
          <a:xfrm>
            <a:off x="2757056" y="1501474"/>
            <a:ext cx="3629889" cy="4916864"/>
          </a:xfrm>
          <a:prstGeom prst="rect">
            <a:avLst/>
          </a:prstGeom>
        </p:spPr>
      </p:pic>
    </p:spTree>
    <p:extLst>
      <p:ext uri="{BB962C8B-B14F-4D97-AF65-F5344CB8AC3E}">
        <p14:creationId xmlns:p14="http://schemas.microsoft.com/office/powerpoint/2010/main" val="3498439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4.4 Viable Counting of Microbial Cell Numbers </a:t>
            </a:r>
            <a:r>
              <a:rPr lang="en-US" sz="2000" b="0" dirty="0">
                <a:solidFill>
                  <a:schemeClr val="tx2"/>
                </a:solidFill>
              </a:rPr>
              <a:t>(3 of 4)</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pPr lvl="0"/>
            <a:r>
              <a:rPr lang="en-US" dirty="0">
                <a:solidFill>
                  <a:schemeClr val="tx1"/>
                </a:solidFill>
              </a:rPr>
              <a:t>Applications of the Plate Count</a:t>
            </a:r>
          </a:p>
          <a:p>
            <a:pPr marL="741600" lvl="1" indent="-284400"/>
            <a:r>
              <a:rPr lang="en-US" dirty="0">
                <a:solidFill>
                  <a:schemeClr val="tx1"/>
                </a:solidFill>
              </a:rPr>
              <a:t>quick and easy</a:t>
            </a:r>
          </a:p>
          <a:p>
            <a:pPr marL="741600" lvl="1" indent="-284400"/>
            <a:r>
              <a:rPr lang="en-US" dirty="0">
                <a:solidFill>
                  <a:schemeClr val="tx1"/>
                </a:solidFill>
              </a:rPr>
              <a:t>used in food, dairy, medical, and aquatic microbiology</a:t>
            </a:r>
          </a:p>
          <a:p>
            <a:pPr marL="741600" lvl="1" indent="-284400"/>
            <a:r>
              <a:rPr lang="en-US" dirty="0">
                <a:solidFill>
                  <a:schemeClr val="tx1"/>
                </a:solidFill>
              </a:rPr>
              <a:t>high sensitivity</a:t>
            </a:r>
          </a:p>
          <a:p>
            <a:pPr marL="741600" lvl="1" indent="-284400"/>
            <a:r>
              <a:rPr lang="en-US" dirty="0">
                <a:solidFill>
                  <a:schemeClr val="tx1"/>
                </a:solidFill>
              </a:rPr>
              <a:t>can target particular species in mixed samples (</a:t>
            </a:r>
            <a:r>
              <a:rPr lang="en-US" b="1" dirty="0">
                <a:solidFill>
                  <a:schemeClr val="tx1"/>
                </a:solidFill>
              </a:rPr>
              <a:t>e.g.</a:t>
            </a:r>
            <a:r>
              <a:rPr lang="en-US" dirty="0">
                <a:solidFill>
                  <a:schemeClr val="tx1"/>
                </a:solidFill>
              </a:rPr>
              <a:t>, </a:t>
            </a:r>
            <a:r>
              <a:rPr lang="en-US" b="1" dirty="0">
                <a:solidFill>
                  <a:schemeClr val="tx1"/>
                </a:solidFill>
              </a:rPr>
              <a:t>Staphylococcus</a:t>
            </a:r>
            <a:r>
              <a:rPr lang="en-US" dirty="0">
                <a:solidFill>
                  <a:schemeClr val="tx1"/>
                </a:solidFill>
              </a:rPr>
              <a:t>)</a:t>
            </a:r>
          </a:p>
          <a:p>
            <a:pPr marL="741600" lvl="1" indent="-284400"/>
            <a:r>
              <a:rPr lang="en-US" dirty="0">
                <a:solidFill>
                  <a:schemeClr val="tx1"/>
                </a:solidFill>
              </a:rPr>
              <a:t>common in wastewater and other water analyses</a:t>
            </a:r>
          </a:p>
        </p:txBody>
      </p:sp>
    </p:spTree>
    <p:extLst>
      <p:ext uri="{BB962C8B-B14F-4D97-AF65-F5344CB8AC3E}">
        <p14:creationId xmlns:p14="http://schemas.microsoft.com/office/powerpoint/2010/main" val="1904841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4.4 Viable Counting of Microbial Cell Numbers </a:t>
            </a:r>
            <a:r>
              <a:rPr lang="en-US" sz="2000" b="0" dirty="0">
                <a:solidFill>
                  <a:schemeClr val="tx2"/>
                </a:solidFill>
              </a:rPr>
              <a:t>(4 of 4)</a:t>
            </a:r>
            <a:endParaRPr lang="en-IN" sz="2000" dirty="0">
              <a:solidFill>
                <a:schemeClr val="tx2"/>
              </a:solidFill>
            </a:endParaRPr>
          </a:p>
        </p:txBody>
      </p:sp>
      <p:sp>
        <p:nvSpPr>
          <p:cNvPr id="15" name="Content Placeholder 14"/>
          <p:cNvSpPr>
            <a:spLocks noGrp="1"/>
          </p:cNvSpPr>
          <p:nvPr>
            <p:ph sz="quarter" idx="13"/>
          </p:nvPr>
        </p:nvSpPr>
        <p:spPr>
          <a:xfrm>
            <a:off x="457200" y="1556328"/>
            <a:ext cx="8378982" cy="4138794"/>
          </a:xfrm>
        </p:spPr>
        <p:txBody>
          <a:bodyPr/>
          <a:lstStyle/>
          <a:p>
            <a:pPr lvl="0"/>
            <a:r>
              <a:rPr lang="en-US" dirty="0">
                <a:solidFill>
                  <a:schemeClr val="tx1"/>
                </a:solidFill>
              </a:rPr>
              <a:t>“The great plate count anomaly”: Direct microscopic counts of natural samples reveal far more organisms than those recoverable on plates.</a:t>
            </a:r>
          </a:p>
          <a:p>
            <a:pPr lvl="0"/>
            <a:r>
              <a:rPr lang="en-US" dirty="0">
                <a:solidFill>
                  <a:schemeClr val="tx1"/>
                </a:solidFill>
              </a:rPr>
              <a:t>Why is this?</a:t>
            </a:r>
          </a:p>
          <a:p>
            <a:pPr marL="741600" lvl="1" indent="-284400"/>
            <a:r>
              <a:rPr lang="en-US" dirty="0">
                <a:solidFill>
                  <a:schemeClr val="tx1"/>
                </a:solidFill>
              </a:rPr>
              <a:t>Different organisms may have vastly different requirements for growth.</a:t>
            </a:r>
          </a:p>
          <a:p>
            <a:pPr marL="741600" lvl="1" indent="-284400"/>
            <a:r>
              <a:rPr lang="en-US" dirty="0">
                <a:solidFill>
                  <a:schemeClr val="tx1"/>
                </a:solidFill>
              </a:rPr>
              <a:t>May underestimate actual by one to several orders of magnitude</a:t>
            </a:r>
          </a:p>
        </p:txBody>
      </p:sp>
    </p:spTree>
    <p:extLst>
      <p:ext uri="{BB962C8B-B14F-4D97-AF65-F5344CB8AC3E}">
        <p14:creationId xmlns:p14="http://schemas.microsoft.com/office/powerpoint/2010/main" val="90369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4.5 Turbidimetric Measures of Microbial Cell Numbers </a:t>
            </a:r>
            <a:r>
              <a:rPr lang="en-US" sz="2000" b="0" dirty="0">
                <a:solidFill>
                  <a:schemeClr val="tx2"/>
                </a:solidFill>
              </a:rPr>
              <a:t>(1 of 3)</a:t>
            </a:r>
            <a:endParaRPr lang="en-IN" sz="2000" dirty="0">
              <a:solidFill>
                <a:schemeClr val="tx2"/>
              </a:solidFill>
            </a:endParaRPr>
          </a:p>
        </p:txBody>
      </p:sp>
      <p:sp>
        <p:nvSpPr>
          <p:cNvPr id="15" name="Content Placeholder 14"/>
          <p:cNvSpPr>
            <a:spLocks noGrp="1"/>
          </p:cNvSpPr>
          <p:nvPr>
            <p:ph sz="quarter" idx="13"/>
          </p:nvPr>
        </p:nvSpPr>
        <p:spPr>
          <a:xfrm>
            <a:off x="457200" y="1556328"/>
            <a:ext cx="8107378" cy="4138794"/>
          </a:xfrm>
        </p:spPr>
        <p:txBody>
          <a:bodyPr/>
          <a:lstStyle/>
          <a:p>
            <a:pPr lvl="0"/>
            <a:r>
              <a:rPr lang="en-US" dirty="0">
                <a:solidFill>
                  <a:schemeClr val="tx1"/>
                </a:solidFill>
              </a:rPr>
              <a:t>Cell suspensions are </a:t>
            </a:r>
            <a:r>
              <a:rPr lang="en-US" b="1" dirty="0">
                <a:solidFill>
                  <a:schemeClr val="tx1"/>
                </a:solidFill>
              </a:rPr>
              <a:t>turbid</a:t>
            </a:r>
            <a:r>
              <a:rPr lang="en-US" dirty="0">
                <a:solidFill>
                  <a:schemeClr val="tx1"/>
                </a:solidFill>
              </a:rPr>
              <a:t> (cloudy) because cells scatter light.</a:t>
            </a:r>
          </a:p>
          <a:p>
            <a:pPr lvl="0"/>
            <a:r>
              <a:rPr lang="en-US" dirty="0">
                <a:solidFill>
                  <a:schemeClr val="tx1"/>
                </a:solidFill>
              </a:rPr>
              <a:t>More cells, more light scattered, more turbid suspension</a:t>
            </a:r>
          </a:p>
          <a:p>
            <a:pPr lvl="0"/>
            <a:r>
              <a:rPr lang="en-US" b="1" dirty="0">
                <a:solidFill>
                  <a:schemeClr val="tx1"/>
                </a:solidFill>
              </a:rPr>
              <a:t>Turbidity measurements</a:t>
            </a:r>
            <a:r>
              <a:rPr lang="en-US" dirty="0">
                <a:solidFill>
                  <a:schemeClr val="tx1"/>
                </a:solidFill>
              </a:rPr>
              <a:t> are rapid, widely used for estimates</a:t>
            </a:r>
            <a:endParaRPr lang="en-US" i="1" dirty="0">
              <a:solidFill>
                <a:schemeClr val="tx1"/>
              </a:solidFill>
            </a:endParaRPr>
          </a:p>
        </p:txBody>
      </p:sp>
    </p:spTree>
    <p:extLst>
      <p:ext uri="{BB962C8B-B14F-4D97-AF65-F5344CB8AC3E}">
        <p14:creationId xmlns:p14="http://schemas.microsoft.com/office/powerpoint/2010/main" val="3478407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000" dirty="0">
                <a:solidFill>
                  <a:schemeClr val="tx2"/>
                </a:solidFill>
              </a:rPr>
              <a:t>4.1 Feeding the Microbe: Cell Nutrition </a:t>
            </a:r>
            <a:r>
              <a:rPr lang="en-US" sz="2000" b="0" dirty="0">
                <a:solidFill>
                  <a:schemeClr val="tx2"/>
                </a:solidFill>
              </a:rPr>
              <a:t>(1 of 8)</a:t>
            </a:r>
            <a:endParaRPr lang="en-IN" sz="2000" b="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r>
              <a:rPr lang="en-US" b="1" dirty="0">
                <a:solidFill>
                  <a:schemeClr val="tx1"/>
                </a:solidFill>
              </a:rPr>
              <a:t>Nutrients</a:t>
            </a:r>
          </a:p>
          <a:p>
            <a:pPr lvl="1" indent="-284400"/>
            <a:r>
              <a:rPr lang="en-US" dirty="0">
                <a:solidFill>
                  <a:schemeClr val="tx1"/>
                </a:solidFill>
              </a:rPr>
              <a:t>Supply of elements required by cells for growth</a:t>
            </a:r>
          </a:p>
          <a:p>
            <a:r>
              <a:rPr lang="en-US" b="1" dirty="0">
                <a:solidFill>
                  <a:schemeClr val="tx1"/>
                </a:solidFill>
              </a:rPr>
              <a:t>Macronutrients</a:t>
            </a:r>
          </a:p>
          <a:p>
            <a:pPr lvl="1" indent="-284400"/>
            <a:r>
              <a:rPr lang="en-US" dirty="0">
                <a:solidFill>
                  <a:schemeClr val="tx1"/>
                </a:solidFill>
              </a:rPr>
              <a:t>Nutrients required in large amounts</a:t>
            </a:r>
          </a:p>
          <a:p>
            <a:r>
              <a:rPr lang="en-US" b="1" dirty="0">
                <a:solidFill>
                  <a:schemeClr val="tx1"/>
                </a:solidFill>
              </a:rPr>
              <a:t>Micronutrients</a:t>
            </a:r>
          </a:p>
          <a:p>
            <a:pPr lvl="1" indent="-284400"/>
            <a:r>
              <a:rPr lang="en-US" dirty="0">
                <a:solidFill>
                  <a:schemeClr val="tx1"/>
                </a:solidFill>
              </a:rPr>
              <a:t>Nutrients required in minute amounts</a:t>
            </a:r>
            <a:endParaRPr lang="en-US" sz="4000" dirty="0">
              <a:solidFill>
                <a:schemeClr val="tx1"/>
              </a:solidFill>
            </a:endParaRPr>
          </a:p>
          <a:p>
            <a:pPr lvl="1" indent="-284400"/>
            <a:r>
              <a:rPr lang="en-US" dirty="0">
                <a:solidFill>
                  <a:schemeClr val="tx1"/>
                </a:solidFill>
              </a:rPr>
              <a:t>Trace metals and growth factors</a:t>
            </a:r>
          </a:p>
        </p:txBody>
      </p:sp>
    </p:spTree>
    <p:extLst>
      <p:ext uri="{BB962C8B-B14F-4D97-AF65-F5344CB8AC3E}">
        <p14:creationId xmlns:p14="http://schemas.microsoft.com/office/powerpoint/2010/main" val="2653403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4.5 Turbidimetric Measures of Microbial Cell Numbers </a:t>
            </a:r>
            <a:r>
              <a:rPr lang="en-US" sz="2000" b="0" dirty="0">
                <a:solidFill>
                  <a:schemeClr val="tx2"/>
                </a:solidFill>
              </a:rPr>
              <a:t>(2 of 3)</a:t>
            </a:r>
            <a:endParaRPr lang="en-IN" sz="2000" dirty="0">
              <a:solidFill>
                <a:schemeClr val="tx2"/>
              </a:solidFill>
            </a:endParaRPr>
          </a:p>
        </p:txBody>
      </p:sp>
      <p:sp>
        <p:nvSpPr>
          <p:cNvPr id="15" name="Content Placeholder 14"/>
          <p:cNvSpPr>
            <a:spLocks noGrp="1"/>
          </p:cNvSpPr>
          <p:nvPr>
            <p:ph sz="quarter" idx="13"/>
          </p:nvPr>
        </p:nvSpPr>
        <p:spPr>
          <a:xfrm>
            <a:off x="457200" y="1556328"/>
            <a:ext cx="8388036" cy="4138794"/>
          </a:xfrm>
        </p:spPr>
        <p:txBody>
          <a:bodyPr/>
          <a:lstStyle/>
          <a:p>
            <a:pPr lvl="0"/>
            <a:r>
              <a:rPr lang="en-US" dirty="0">
                <a:solidFill>
                  <a:schemeClr val="tx1"/>
                </a:solidFill>
              </a:rPr>
              <a:t>Optical Density and Its Relationship to Cell Numbers</a:t>
            </a:r>
          </a:p>
          <a:p>
            <a:pPr lvl="1" indent="-284400"/>
            <a:r>
              <a:rPr lang="en-US" dirty="0">
                <a:solidFill>
                  <a:schemeClr val="tx1"/>
                </a:solidFill>
              </a:rPr>
              <a:t>Measured with a spectrophotometer (Figure 4.7)</a:t>
            </a:r>
          </a:p>
          <a:p>
            <a:pPr lvl="1" indent="-284400"/>
            <a:r>
              <a:rPr lang="en-US" dirty="0">
                <a:solidFill>
                  <a:schemeClr val="tx1"/>
                </a:solidFill>
              </a:rPr>
              <a:t>Unit is </a:t>
            </a:r>
            <a:r>
              <a:rPr lang="en-US" b="1" dirty="0">
                <a:solidFill>
                  <a:schemeClr val="tx1"/>
                </a:solidFill>
              </a:rPr>
              <a:t>optical density</a:t>
            </a:r>
            <a:r>
              <a:rPr lang="en-US" dirty="0">
                <a:solidFill>
                  <a:schemeClr val="tx1"/>
                </a:solidFill>
              </a:rPr>
              <a:t> (</a:t>
            </a:r>
            <a:r>
              <a:rPr lang="en-US" b="1" dirty="0">
                <a:solidFill>
                  <a:schemeClr val="tx1"/>
                </a:solidFill>
              </a:rPr>
              <a:t>O</a:t>
            </a:r>
            <a:r>
              <a:rPr lang="en-US" sz="100" b="1" dirty="0">
                <a:solidFill>
                  <a:schemeClr val="tx1"/>
                </a:solidFill>
              </a:rPr>
              <a:t> </a:t>
            </a:r>
            <a:r>
              <a:rPr lang="en-US" b="1" dirty="0">
                <a:solidFill>
                  <a:schemeClr val="tx1"/>
                </a:solidFill>
              </a:rPr>
              <a:t>D</a:t>
            </a:r>
            <a:r>
              <a:rPr lang="en-US" dirty="0">
                <a:solidFill>
                  <a:schemeClr val="tx1"/>
                </a:solidFill>
              </a:rPr>
              <a:t>) at specified wavelength (</a:t>
            </a:r>
            <a:r>
              <a:rPr lang="en-US" b="1" dirty="0">
                <a:solidFill>
                  <a:schemeClr val="tx1"/>
                </a:solidFill>
              </a:rPr>
              <a:t>e.g.</a:t>
            </a:r>
            <a:r>
              <a:rPr lang="en-US" i="1" dirty="0">
                <a:solidFill>
                  <a:schemeClr val="tx1"/>
                </a:solidFill>
              </a:rPr>
              <a:t>,</a:t>
            </a:r>
            <a:r>
              <a:rPr lang="en-US" dirty="0">
                <a:solidFill>
                  <a:schemeClr val="tx1"/>
                </a:solidFill>
              </a:rPr>
              <a:t> O</a:t>
            </a:r>
            <a:r>
              <a:rPr lang="en-US" sz="100" dirty="0">
                <a:solidFill>
                  <a:schemeClr val="tx1"/>
                </a:solidFill>
              </a:rPr>
              <a:t> </a:t>
            </a:r>
            <a:r>
              <a:rPr lang="en-US" dirty="0">
                <a:solidFill>
                  <a:schemeClr val="tx1"/>
                </a:solidFill>
              </a:rPr>
              <a:t>D</a:t>
            </a:r>
            <a:r>
              <a:rPr lang="en-US" baseline="-25000" dirty="0">
                <a:solidFill>
                  <a:schemeClr val="tx1"/>
                </a:solidFill>
              </a:rPr>
              <a:t>540</a:t>
            </a:r>
            <a:r>
              <a:rPr lang="en-US" dirty="0">
                <a:solidFill>
                  <a:schemeClr val="tx1"/>
                </a:solidFill>
              </a:rPr>
              <a:t> for measurements at 540 n</a:t>
            </a:r>
            <a:r>
              <a:rPr lang="en-US" sz="100" dirty="0">
                <a:solidFill>
                  <a:schemeClr val="tx1"/>
                </a:solidFill>
              </a:rPr>
              <a:t> </a:t>
            </a:r>
            <a:r>
              <a:rPr lang="en-US" dirty="0">
                <a:solidFill>
                  <a:schemeClr val="tx1"/>
                </a:solidFill>
              </a:rPr>
              <a:t>m [green light]).</a:t>
            </a:r>
          </a:p>
          <a:p>
            <a:pPr lvl="1" indent="-284400"/>
            <a:r>
              <a:rPr lang="en-US" dirty="0">
                <a:solidFill>
                  <a:schemeClr val="tx1"/>
                </a:solidFill>
              </a:rPr>
              <a:t>For unicellular organisms, O</a:t>
            </a:r>
            <a:r>
              <a:rPr lang="en-US" sz="100" dirty="0">
                <a:solidFill>
                  <a:schemeClr val="tx1"/>
                </a:solidFill>
              </a:rPr>
              <a:t> </a:t>
            </a:r>
            <a:r>
              <a:rPr lang="en-US" dirty="0">
                <a:solidFill>
                  <a:schemeClr val="tx1"/>
                </a:solidFill>
              </a:rPr>
              <a:t>D is proportional to cell number within limits.</a:t>
            </a:r>
          </a:p>
          <a:p>
            <a:pPr lvl="1" indent="-284400"/>
            <a:r>
              <a:rPr lang="en-US" dirty="0">
                <a:solidFill>
                  <a:schemeClr val="tx1"/>
                </a:solidFill>
              </a:rPr>
              <a:t>To relate a direct cell count to a turbidity value, a standard curve must first be established.</a:t>
            </a:r>
          </a:p>
        </p:txBody>
      </p:sp>
    </p:spTree>
    <p:extLst>
      <p:ext uri="{BB962C8B-B14F-4D97-AF65-F5344CB8AC3E}">
        <p14:creationId xmlns:p14="http://schemas.microsoft.com/office/powerpoint/2010/main" val="1556634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Figure 4.7 Turbidity Measurements of Microbial Growth</a:t>
            </a:r>
            <a:endParaRPr lang="en-IN" sz="3200" dirty="0">
              <a:solidFill>
                <a:schemeClr val="tx2"/>
              </a:solidFill>
            </a:endParaRPr>
          </a:p>
        </p:txBody>
      </p:sp>
      <p:pic>
        <p:nvPicPr>
          <p:cNvPr id="4" name="Picture 3" descr="Turbidity measurements of microbial growth.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303"/>
          <a:stretch/>
        </p:blipFill>
        <p:spPr>
          <a:xfrm>
            <a:off x="909981" y="1551990"/>
            <a:ext cx="7324039" cy="4685732"/>
          </a:xfrm>
          <a:prstGeom prst="rect">
            <a:avLst/>
          </a:prstGeom>
        </p:spPr>
      </p:pic>
    </p:spTree>
    <p:extLst>
      <p:ext uri="{BB962C8B-B14F-4D97-AF65-F5344CB8AC3E}">
        <p14:creationId xmlns:p14="http://schemas.microsoft.com/office/powerpoint/2010/main" val="3858832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4.5 Turbidimetric Measures of Microbial Cell Numbers </a:t>
            </a:r>
            <a:r>
              <a:rPr lang="en-US" sz="2000" b="0" dirty="0">
                <a:solidFill>
                  <a:schemeClr val="tx2"/>
                </a:solidFill>
              </a:rPr>
              <a:t>(3 of 3)</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pPr lvl="0"/>
            <a:r>
              <a:rPr lang="en-US" dirty="0">
                <a:solidFill>
                  <a:schemeClr val="tx1"/>
                </a:solidFill>
              </a:rPr>
              <a:t>Other Issues with Turbidimetric Growth Estimates</a:t>
            </a:r>
          </a:p>
          <a:p>
            <a:pPr marL="741600" lvl="1" indent="-284400"/>
            <a:r>
              <a:rPr lang="en-US" dirty="0">
                <a:solidFill>
                  <a:schemeClr val="tx1"/>
                </a:solidFill>
              </a:rPr>
              <a:t>quick and easy to perform</a:t>
            </a:r>
          </a:p>
          <a:p>
            <a:pPr marL="741600" lvl="1" indent="-284400"/>
            <a:r>
              <a:rPr lang="en-US" dirty="0">
                <a:solidFill>
                  <a:schemeClr val="tx1"/>
                </a:solidFill>
              </a:rPr>
              <a:t>typically do not require destruction or significant disturbance of sample</a:t>
            </a:r>
          </a:p>
          <a:p>
            <a:pPr marL="741600" lvl="1" indent="-284400"/>
            <a:r>
              <a:rPr lang="en-US" dirty="0">
                <a:solidFill>
                  <a:schemeClr val="tx1"/>
                </a:solidFill>
              </a:rPr>
              <a:t>Same sample can be checked repeatedly.</a:t>
            </a:r>
          </a:p>
          <a:p>
            <a:pPr marL="741600" lvl="1" indent="-284400"/>
            <a:r>
              <a:rPr lang="en-US" dirty="0">
                <a:solidFill>
                  <a:schemeClr val="tx1"/>
                </a:solidFill>
              </a:rPr>
              <a:t>sometimes problematic (</a:t>
            </a:r>
            <a:r>
              <a:rPr lang="en-US" b="1" dirty="0">
                <a:solidFill>
                  <a:schemeClr val="tx1"/>
                </a:solidFill>
              </a:rPr>
              <a:t>e.g.</a:t>
            </a:r>
            <a:r>
              <a:rPr lang="en-US" i="1" dirty="0">
                <a:solidFill>
                  <a:schemeClr val="tx1"/>
                </a:solidFill>
              </a:rPr>
              <a:t>,</a:t>
            </a:r>
            <a:r>
              <a:rPr lang="en-US" dirty="0">
                <a:solidFill>
                  <a:schemeClr val="tx1"/>
                </a:solidFill>
              </a:rPr>
              <a:t> microbes that form clumps or biofilms in liquid medium)</a:t>
            </a:r>
          </a:p>
        </p:txBody>
      </p:sp>
    </p:spTree>
    <p:extLst>
      <p:ext uri="{BB962C8B-B14F-4D97-AF65-F5344CB8AC3E}">
        <p14:creationId xmlns:p14="http://schemas.microsoft.com/office/powerpoint/2010/main" val="2420062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1600" dirty="0">
                <a:solidFill>
                  <a:schemeClr val="bg1"/>
                </a:solidFill>
              </a:rPr>
              <a:t>Two</a:t>
            </a:r>
            <a:r>
              <a:rPr lang="en-US" sz="3400" dirty="0">
                <a:solidFill>
                  <a:schemeClr val="tx2"/>
                </a:solidFill>
              </a:rPr>
              <a:t> Dynamics of Microbial Growth</a:t>
            </a:r>
            <a:endParaRPr lang="en-IN" sz="3400" dirty="0">
              <a:solidFill>
                <a:schemeClr val="tx2"/>
              </a:solidFill>
            </a:endParaRPr>
          </a:p>
        </p:txBody>
      </p:sp>
      <p:graphicFrame>
        <p:nvGraphicFramePr>
          <p:cNvPr id="4" name="Object 3"/>
          <p:cNvGraphicFramePr>
            <a:graphicFrameLocks noChangeAspect="1"/>
          </p:cNvGraphicFramePr>
          <p:nvPr/>
        </p:nvGraphicFramePr>
        <p:xfrm>
          <a:off x="420859" y="826616"/>
          <a:ext cx="460375" cy="460375"/>
        </p:xfrm>
        <a:graphic>
          <a:graphicData uri="http://schemas.openxmlformats.org/presentationml/2006/ole">
            <mc:AlternateContent xmlns:mc="http://schemas.openxmlformats.org/markup-compatibility/2006">
              <mc:Choice xmlns:v="urn:schemas-microsoft-com:vml" Requires="v">
                <p:oleObj name="Equation" r:id="rId2" imgW="164880" imgH="164880" progId="Equation.DSMT4">
                  <p:embed/>
                </p:oleObj>
              </mc:Choice>
              <mc:Fallback>
                <p:oleObj name="Equation" r:id="rId2" imgW="164880" imgH="164880" progId="Equation.DSMT4">
                  <p:embed/>
                  <p:pic>
                    <p:nvPicPr>
                      <p:cNvPr id="4" name="Object 3"/>
                      <p:cNvPicPr/>
                      <p:nvPr/>
                    </p:nvPicPr>
                    <p:blipFill>
                      <a:blip r:embed="rId3"/>
                      <a:stretch>
                        <a:fillRect/>
                      </a:stretch>
                    </p:blipFill>
                    <p:spPr>
                      <a:xfrm>
                        <a:off x="420859" y="826616"/>
                        <a:ext cx="460375" cy="460375"/>
                      </a:xfrm>
                      <a:prstGeom prst="rect">
                        <a:avLst/>
                      </a:prstGeom>
                    </p:spPr>
                  </p:pic>
                </p:oleObj>
              </mc:Fallback>
            </mc:AlternateContent>
          </a:graphicData>
        </a:graphic>
      </p:graphicFrame>
      <p:sp>
        <p:nvSpPr>
          <p:cNvPr id="15" name="Content Placeholder 14"/>
          <p:cNvSpPr>
            <a:spLocks noGrp="1"/>
          </p:cNvSpPr>
          <p:nvPr>
            <p:ph sz="quarter" idx="13"/>
          </p:nvPr>
        </p:nvSpPr>
        <p:spPr>
          <a:xfrm>
            <a:off x="457200" y="1556328"/>
            <a:ext cx="8229600" cy="4138794"/>
          </a:xfrm>
        </p:spPr>
        <p:txBody>
          <a:bodyPr/>
          <a:lstStyle/>
          <a:p>
            <a:pPr marL="432" lvl="0" indent="0">
              <a:buNone/>
            </a:pPr>
            <a:r>
              <a:rPr lang="en-US" b="1" dirty="0">
                <a:solidFill>
                  <a:schemeClr val="tx2"/>
                </a:solidFill>
              </a:rPr>
              <a:t>4.6</a:t>
            </a:r>
            <a:r>
              <a:rPr lang="en-US" dirty="0">
                <a:solidFill>
                  <a:schemeClr val="tx1"/>
                </a:solidFill>
              </a:rPr>
              <a:t> Binary Fission and the Microbial Growth Cycle</a:t>
            </a:r>
          </a:p>
          <a:p>
            <a:pPr marL="432" lvl="0" indent="0">
              <a:buNone/>
            </a:pPr>
            <a:r>
              <a:rPr lang="en-US" b="1" dirty="0">
                <a:solidFill>
                  <a:schemeClr val="tx2"/>
                </a:solidFill>
              </a:rPr>
              <a:t>4.7</a:t>
            </a:r>
            <a:r>
              <a:rPr lang="en-US" dirty="0">
                <a:solidFill>
                  <a:schemeClr val="tx1"/>
                </a:solidFill>
              </a:rPr>
              <a:t> Quantitative Aspects of Microbial Growth</a:t>
            </a:r>
          </a:p>
          <a:p>
            <a:pPr marL="432" lvl="0" indent="0">
              <a:buNone/>
            </a:pPr>
            <a:r>
              <a:rPr lang="en-US" b="1" dirty="0">
                <a:solidFill>
                  <a:schemeClr val="tx2"/>
                </a:solidFill>
              </a:rPr>
              <a:t>4.8</a:t>
            </a:r>
            <a:r>
              <a:rPr lang="en-US" dirty="0">
                <a:solidFill>
                  <a:schemeClr val="tx1"/>
                </a:solidFill>
              </a:rPr>
              <a:t> Continuous Culture</a:t>
            </a:r>
          </a:p>
          <a:p>
            <a:pPr marL="432" lvl="0" indent="0">
              <a:buNone/>
            </a:pPr>
            <a:r>
              <a:rPr lang="en-US" b="1" dirty="0">
                <a:solidFill>
                  <a:schemeClr val="tx2"/>
                </a:solidFill>
              </a:rPr>
              <a:t>4.9</a:t>
            </a:r>
            <a:r>
              <a:rPr lang="en-US" dirty="0">
                <a:solidFill>
                  <a:schemeClr val="tx1"/>
                </a:solidFill>
              </a:rPr>
              <a:t> Biofilm Growth</a:t>
            </a:r>
          </a:p>
          <a:p>
            <a:pPr marL="432" lvl="0" indent="0">
              <a:buNone/>
            </a:pPr>
            <a:r>
              <a:rPr lang="en-US" b="1" dirty="0">
                <a:solidFill>
                  <a:schemeClr val="tx2"/>
                </a:solidFill>
              </a:rPr>
              <a:t>4.10</a:t>
            </a:r>
            <a:r>
              <a:rPr lang="en-US" dirty="0">
                <a:solidFill>
                  <a:schemeClr val="tx1"/>
                </a:solidFill>
              </a:rPr>
              <a:t> Alternatives to Binary Fission</a:t>
            </a:r>
          </a:p>
        </p:txBody>
      </p:sp>
    </p:spTree>
    <p:extLst>
      <p:ext uri="{BB962C8B-B14F-4D97-AF65-F5344CB8AC3E}">
        <p14:creationId xmlns:p14="http://schemas.microsoft.com/office/powerpoint/2010/main" val="334911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4.6 Binary Fission and the Microbial Growth Cycle </a:t>
            </a:r>
            <a:r>
              <a:rPr lang="en-US" sz="2000" b="0" dirty="0">
                <a:solidFill>
                  <a:schemeClr val="tx2"/>
                </a:solidFill>
              </a:rPr>
              <a:t>(1 of 4)</a:t>
            </a:r>
            <a:endParaRPr lang="en-IN" sz="2000" dirty="0">
              <a:solidFill>
                <a:schemeClr val="tx2"/>
              </a:solidFill>
            </a:endParaRPr>
          </a:p>
        </p:txBody>
      </p:sp>
      <p:sp>
        <p:nvSpPr>
          <p:cNvPr id="15" name="Content Placeholder 14"/>
          <p:cNvSpPr>
            <a:spLocks noGrp="1"/>
          </p:cNvSpPr>
          <p:nvPr>
            <p:ph sz="quarter" idx="13"/>
          </p:nvPr>
        </p:nvSpPr>
        <p:spPr>
          <a:xfrm>
            <a:off x="457200" y="1556328"/>
            <a:ext cx="8089271" cy="4752397"/>
          </a:xfrm>
        </p:spPr>
        <p:txBody>
          <a:bodyPr/>
          <a:lstStyle/>
          <a:p>
            <a:r>
              <a:rPr lang="en-US" sz="2000" b="1" dirty="0">
                <a:solidFill>
                  <a:schemeClr val="tx1"/>
                </a:solidFill>
              </a:rPr>
              <a:t>Growth:</a:t>
            </a:r>
            <a:r>
              <a:rPr lang="en-US" sz="2000" dirty="0">
                <a:solidFill>
                  <a:schemeClr val="tx1"/>
                </a:solidFill>
              </a:rPr>
              <a:t> increase in the number of cells</a:t>
            </a:r>
          </a:p>
          <a:p>
            <a:r>
              <a:rPr lang="en-US" sz="2000" dirty="0">
                <a:solidFill>
                  <a:schemeClr val="tx1"/>
                </a:solidFill>
              </a:rPr>
              <a:t>Binary fission: cell division following enlargement of a cell to twice original size (Figure 4.8)</a:t>
            </a:r>
          </a:p>
          <a:p>
            <a:r>
              <a:rPr lang="en-US" sz="2000" b="1" dirty="0">
                <a:solidFill>
                  <a:schemeClr val="tx1"/>
                </a:solidFill>
              </a:rPr>
              <a:t>Septum</a:t>
            </a:r>
            <a:r>
              <a:rPr lang="en-US" sz="2000" i="1" dirty="0">
                <a:solidFill>
                  <a:schemeClr val="tx1"/>
                </a:solidFill>
              </a:rPr>
              <a:t>:</a:t>
            </a:r>
            <a:r>
              <a:rPr lang="en-US" sz="2000" dirty="0">
                <a:solidFill>
                  <a:schemeClr val="tx1"/>
                </a:solidFill>
              </a:rPr>
              <a:t> partition between dividing cells, pinches off between two daughter cells (Figure 4.9)</a:t>
            </a:r>
          </a:p>
          <a:p>
            <a:r>
              <a:rPr lang="en-US" sz="2000" b="1" dirty="0">
                <a:solidFill>
                  <a:schemeClr val="tx1"/>
                </a:solidFill>
              </a:rPr>
              <a:t>Generation (doubling) time:</a:t>
            </a:r>
            <a:r>
              <a:rPr lang="en-US" sz="2000" i="1" dirty="0">
                <a:solidFill>
                  <a:schemeClr val="tx1"/>
                </a:solidFill>
              </a:rPr>
              <a:t> </a:t>
            </a:r>
            <a:r>
              <a:rPr lang="en-US" sz="2000" dirty="0">
                <a:solidFill>
                  <a:schemeClr val="tx1"/>
                </a:solidFill>
              </a:rPr>
              <a:t>time required for microbial cells to double in number</a:t>
            </a:r>
          </a:p>
          <a:p>
            <a:pPr marL="741600" lvl="1" indent="-284400"/>
            <a:r>
              <a:rPr lang="en-US" sz="2000" dirty="0">
                <a:solidFill>
                  <a:schemeClr val="tx1"/>
                </a:solidFill>
              </a:rPr>
              <a:t>Differs for microbes and varies depending on conditions</a:t>
            </a:r>
          </a:p>
          <a:p>
            <a:pPr marL="741600" lvl="1" indent="-284400"/>
            <a:r>
              <a:rPr lang="en-US" sz="2000" dirty="0">
                <a:solidFill>
                  <a:schemeClr val="tx1"/>
                </a:solidFill>
              </a:rPr>
              <a:t>example: </a:t>
            </a:r>
            <a:r>
              <a:rPr lang="en-US" sz="2000" b="1" dirty="0">
                <a:solidFill>
                  <a:schemeClr val="tx1"/>
                </a:solidFill>
              </a:rPr>
              <a:t>Escherichia coli</a:t>
            </a:r>
            <a:r>
              <a:rPr lang="en-US" sz="2000" i="1" dirty="0">
                <a:solidFill>
                  <a:schemeClr val="tx1"/>
                </a:solidFill>
              </a:rPr>
              <a:t> </a:t>
            </a:r>
            <a:r>
              <a:rPr lang="en-US" sz="2000" dirty="0">
                <a:solidFill>
                  <a:schemeClr val="tx1"/>
                </a:solidFill>
              </a:rPr>
              <a:t>= 20 minutes</a:t>
            </a:r>
          </a:p>
          <a:p>
            <a:r>
              <a:rPr lang="en-US" sz="2000" dirty="0">
                <a:solidFill>
                  <a:schemeClr val="tx1"/>
                </a:solidFill>
              </a:rPr>
              <a:t>During cell division, each daughter cell receives a chromosome and sufficient copies of all other cell constituents to exist as an independent cell.</a:t>
            </a:r>
          </a:p>
        </p:txBody>
      </p:sp>
    </p:spTree>
    <p:extLst>
      <p:ext uri="{BB962C8B-B14F-4D97-AF65-F5344CB8AC3E}">
        <p14:creationId xmlns:p14="http://schemas.microsoft.com/office/powerpoint/2010/main" val="2336130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15371"/>
            <a:ext cx="7067862" cy="1097279"/>
          </a:xfrm>
        </p:spPr>
        <p:txBody>
          <a:bodyPr/>
          <a:lstStyle/>
          <a:p>
            <a:r>
              <a:rPr lang="en-US" sz="3400" dirty="0">
                <a:solidFill>
                  <a:schemeClr val="tx2"/>
                </a:solidFill>
              </a:rPr>
              <a:t>Figure 4.8 Binary Fission in a Rod-Shaped Bacterium</a:t>
            </a:r>
            <a:endParaRPr lang="en-IN" sz="3400" dirty="0">
              <a:solidFill>
                <a:schemeClr val="tx2"/>
              </a:solidFill>
            </a:endParaRPr>
          </a:p>
        </p:txBody>
      </p:sp>
      <p:pic>
        <p:nvPicPr>
          <p:cNvPr id="2" name="Picture 1" descr="The steps in binary fission for rod shaped bacterium are as follows, Cell elongation, septum formation, completion of septum, formation of cell walls, and cell separation.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786"/>
          <a:stretch/>
        </p:blipFill>
        <p:spPr>
          <a:xfrm>
            <a:off x="1836589" y="1605627"/>
            <a:ext cx="5470822" cy="4703098"/>
          </a:xfrm>
          <a:prstGeom prst="rect">
            <a:avLst/>
          </a:prstGeom>
        </p:spPr>
      </p:pic>
    </p:spTree>
    <p:extLst>
      <p:ext uri="{BB962C8B-B14F-4D97-AF65-F5344CB8AC3E}">
        <p14:creationId xmlns:p14="http://schemas.microsoft.com/office/powerpoint/2010/main" val="4227151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Binary Fission</a:t>
            </a:r>
            <a:endParaRPr lang="en-IN" dirty="0">
              <a:solidFill>
                <a:schemeClr val="tx2"/>
              </a:solidFill>
            </a:endParaRPr>
          </a:p>
        </p:txBody>
      </p:sp>
      <p:pic>
        <p:nvPicPr>
          <p:cNvPr id="4" name="binary_fission_subtitle.mp4" descr="Video buttons are accessed by the following short cut keys: For Play or pause, press Alt + P; For Forward, press Alt + Shift + page down; For Backward, press Alt + Shift + page up. For mute and unmute volume, press Alt + U; To increase volume, press Alt + up arrow; To decrease volume, press Alt + down arr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6708" y="1685157"/>
            <a:ext cx="6830585" cy="3842203"/>
          </a:xfrm>
          <a:prstGeom prst="rect">
            <a:avLst/>
          </a:prstGeom>
        </p:spPr>
      </p:pic>
    </p:spTree>
    <p:extLst>
      <p:ext uri="{BB962C8B-B14F-4D97-AF65-F5344CB8AC3E}">
        <p14:creationId xmlns:p14="http://schemas.microsoft.com/office/powerpoint/2010/main" val="1282188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4.6 Binary Fission and the Microbial Growth Cycle </a:t>
            </a:r>
            <a:r>
              <a:rPr lang="en-US" sz="2000" b="0" dirty="0">
                <a:solidFill>
                  <a:schemeClr val="tx2"/>
                </a:solidFill>
              </a:rPr>
              <a:t>(2 of 4)</a:t>
            </a:r>
            <a:endParaRPr lang="en-IN" sz="2000" dirty="0">
              <a:solidFill>
                <a:schemeClr val="tx2"/>
              </a:solidFill>
            </a:endParaRPr>
          </a:p>
        </p:txBody>
      </p:sp>
      <p:sp>
        <p:nvSpPr>
          <p:cNvPr id="15" name="Content Placeholder 14"/>
          <p:cNvSpPr>
            <a:spLocks noGrp="1"/>
          </p:cNvSpPr>
          <p:nvPr>
            <p:ph sz="quarter" idx="13"/>
          </p:nvPr>
        </p:nvSpPr>
        <p:spPr>
          <a:xfrm>
            <a:off x="457200" y="1556327"/>
            <a:ext cx="8116432" cy="4346531"/>
          </a:xfrm>
        </p:spPr>
        <p:txBody>
          <a:bodyPr/>
          <a:lstStyle/>
          <a:p>
            <a:r>
              <a:rPr lang="en-US" dirty="0">
                <a:solidFill>
                  <a:schemeClr val="tx1"/>
                </a:solidFill>
              </a:rPr>
              <a:t>The Microbial Growth Cycle</a:t>
            </a:r>
          </a:p>
          <a:p>
            <a:pPr lvl="1" indent="-284400"/>
            <a:r>
              <a:rPr lang="en-US" b="1" dirty="0">
                <a:solidFill>
                  <a:schemeClr val="tx1"/>
                </a:solidFill>
              </a:rPr>
              <a:t>Batch culture:</a:t>
            </a:r>
            <a:r>
              <a:rPr lang="en-US" dirty="0">
                <a:solidFill>
                  <a:schemeClr val="tx1"/>
                </a:solidFill>
              </a:rPr>
              <a:t> a closed-system microbial culture of fixed volume</a:t>
            </a:r>
          </a:p>
          <a:p>
            <a:pPr lvl="1" indent="-284400"/>
            <a:r>
              <a:rPr lang="en-US" dirty="0">
                <a:solidFill>
                  <a:schemeClr val="tx1"/>
                </a:solidFill>
              </a:rPr>
              <a:t>Typical </a:t>
            </a:r>
            <a:r>
              <a:rPr lang="en-US" b="1" dirty="0">
                <a:solidFill>
                  <a:schemeClr val="tx1"/>
                </a:solidFill>
              </a:rPr>
              <a:t>growth curve</a:t>
            </a:r>
            <a:r>
              <a:rPr lang="en-US" i="1" dirty="0">
                <a:solidFill>
                  <a:schemeClr val="tx1"/>
                </a:solidFill>
              </a:rPr>
              <a:t> </a:t>
            </a:r>
            <a:r>
              <a:rPr lang="en-US" dirty="0">
                <a:solidFill>
                  <a:schemeClr val="tx1"/>
                </a:solidFill>
              </a:rPr>
              <a:t>for population of cells grown in a closed system is characterized by four phases. (Figure 4.10)</a:t>
            </a:r>
          </a:p>
          <a:p>
            <a:pPr marL="1144800" lvl="2"/>
            <a:r>
              <a:rPr lang="en-US" b="1" dirty="0">
                <a:solidFill>
                  <a:schemeClr val="tx1"/>
                </a:solidFill>
              </a:rPr>
              <a:t>lag phase</a:t>
            </a:r>
          </a:p>
          <a:p>
            <a:pPr marL="1144800" lvl="2"/>
            <a:r>
              <a:rPr lang="en-US" b="1" dirty="0">
                <a:solidFill>
                  <a:schemeClr val="tx1"/>
                </a:solidFill>
              </a:rPr>
              <a:t>exponential phase</a:t>
            </a:r>
          </a:p>
          <a:p>
            <a:pPr marL="1144800" lvl="2"/>
            <a:r>
              <a:rPr lang="en-US" b="1" dirty="0">
                <a:solidFill>
                  <a:schemeClr val="tx1"/>
                </a:solidFill>
              </a:rPr>
              <a:t>stationary phase</a:t>
            </a:r>
          </a:p>
          <a:p>
            <a:pPr marL="1144800" lvl="2"/>
            <a:r>
              <a:rPr lang="en-US" b="1" dirty="0">
                <a:solidFill>
                  <a:schemeClr val="tx1"/>
                </a:solidFill>
              </a:rPr>
              <a:t>death phase</a:t>
            </a:r>
          </a:p>
        </p:txBody>
      </p:sp>
    </p:spTree>
    <p:extLst>
      <p:ext uri="{BB962C8B-B14F-4D97-AF65-F5344CB8AC3E}">
        <p14:creationId xmlns:p14="http://schemas.microsoft.com/office/powerpoint/2010/main" val="653320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t>Figure 4.10 Typical Growth Curve for a Bacterial Population</a:t>
            </a:r>
            <a:endParaRPr lang="en-IN" sz="3400" dirty="0"/>
          </a:p>
        </p:txBody>
      </p:sp>
      <p:pic>
        <p:nvPicPr>
          <p:cNvPr id="4" name="Picture 3" descr="The growth phases for a bacterial population are broken down as lag, exponential, stationary, and decline. A plot for viable count rises gradually during lag and steeply during exponential before plateauing in stationary and falling off in declin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707"/>
          <a:stretch/>
        </p:blipFill>
        <p:spPr>
          <a:xfrm>
            <a:off x="503496" y="1651178"/>
            <a:ext cx="8137008" cy="4269788"/>
          </a:xfrm>
          <a:prstGeom prst="rect">
            <a:avLst/>
          </a:prstGeom>
        </p:spPr>
      </p:pic>
    </p:spTree>
    <p:extLst>
      <p:ext uri="{BB962C8B-B14F-4D97-AF65-F5344CB8AC3E}">
        <p14:creationId xmlns:p14="http://schemas.microsoft.com/office/powerpoint/2010/main" val="3094451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Bacterial Growth Curve</a:t>
            </a:r>
            <a:endParaRPr lang="en-IN" dirty="0"/>
          </a:p>
        </p:txBody>
      </p:sp>
      <p:pic>
        <p:nvPicPr>
          <p:cNvPr id="4" name="bacterial_growth_curve_subtitle.mp4" descr="Video buttons are accessed by the following short cut keys: For Play or pause, press Alt + P; For Forward, press Alt + Shift + page down; For Backward, press Alt + Shift + page up. For mute and unmute volume, press Alt + U; To increase volume, press Alt + up arrow; To decrease volume, press Alt + down arr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1769" y="1621766"/>
            <a:ext cx="7220463" cy="4061509"/>
          </a:xfrm>
          <a:prstGeom prst="rect">
            <a:avLst/>
          </a:prstGeom>
        </p:spPr>
      </p:pic>
    </p:spTree>
    <p:extLst>
      <p:ext uri="{BB962C8B-B14F-4D97-AF65-F5344CB8AC3E}">
        <p14:creationId xmlns:p14="http://schemas.microsoft.com/office/powerpoint/2010/main" val="219960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000" dirty="0">
                <a:solidFill>
                  <a:schemeClr val="tx2"/>
                </a:solidFill>
              </a:rPr>
              <a:t>4.1 Feeding the Microbe: Cell Nutrition </a:t>
            </a:r>
            <a:r>
              <a:rPr lang="en-US" sz="2000" b="0" dirty="0">
                <a:solidFill>
                  <a:schemeClr val="tx2"/>
                </a:solidFill>
              </a:rPr>
              <a:t>(2 of 8)</a:t>
            </a:r>
            <a:endParaRPr lang="en-IN" sz="2000" dirty="0">
              <a:solidFill>
                <a:schemeClr val="tx2"/>
              </a:solidFill>
            </a:endParaRPr>
          </a:p>
        </p:txBody>
      </p:sp>
      <p:sp>
        <p:nvSpPr>
          <p:cNvPr id="15" name="Content Placeholder 14"/>
          <p:cNvSpPr>
            <a:spLocks noGrp="1"/>
          </p:cNvSpPr>
          <p:nvPr>
            <p:ph sz="quarter" idx="13"/>
          </p:nvPr>
        </p:nvSpPr>
        <p:spPr>
          <a:xfrm>
            <a:off x="457200" y="1556327"/>
            <a:ext cx="8030817" cy="4556237"/>
          </a:xfrm>
        </p:spPr>
        <p:txBody>
          <a:bodyPr/>
          <a:lstStyle/>
          <a:p>
            <a:r>
              <a:rPr lang="en-US" dirty="0">
                <a:solidFill>
                  <a:schemeClr val="tx1"/>
                </a:solidFill>
              </a:rPr>
              <a:t>Chemical Makeup of a Cell</a:t>
            </a:r>
          </a:p>
          <a:p>
            <a:pPr lvl="1" indent="-284400"/>
            <a:r>
              <a:rPr lang="en-US" dirty="0">
                <a:solidFill>
                  <a:schemeClr val="tx1"/>
                </a:solidFill>
              </a:rPr>
              <a:t>Handful of elements dominate living systems</a:t>
            </a:r>
          </a:p>
          <a:p>
            <a:pPr lvl="1" indent="-284400"/>
            <a:r>
              <a:rPr lang="en-US" dirty="0">
                <a:solidFill>
                  <a:schemeClr val="tx1"/>
                </a:solidFill>
              </a:rPr>
              <a:t>C, O, N, H, P, S are ~96% of dry weight of bacterial cell (Figure 4.1) and required by all life</a:t>
            </a:r>
          </a:p>
          <a:p>
            <a:pPr lvl="1" indent="-284400"/>
            <a:r>
              <a:rPr lang="en-US" dirty="0">
                <a:solidFill>
                  <a:schemeClr val="tx1"/>
                </a:solidFill>
              </a:rPr>
              <a:t>K, N</a:t>
            </a:r>
            <a:r>
              <a:rPr lang="en-US" sz="100" dirty="0">
                <a:solidFill>
                  <a:schemeClr val="tx1"/>
                </a:solidFill>
              </a:rPr>
              <a:t> </a:t>
            </a:r>
            <a:r>
              <a:rPr lang="en-US" dirty="0">
                <a:solidFill>
                  <a:schemeClr val="tx1"/>
                </a:solidFill>
              </a:rPr>
              <a:t>a, C</a:t>
            </a:r>
            <a:r>
              <a:rPr lang="en-US" sz="100" dirty="0">
                <a:solidFill>
                  <a:schemeClr val="tx1"/>
                </a:solidFill>
              </a:rPr>
              <a:t> </a:t>
            </a:r>
            <a:r>
              <a:rPr lang="en-US" dirty="0">
                <a:solidFill>
                  <a:schemeClr val="tx1"/>
                </a:solidFill>
              </a:rPr>
              <a:t>a, M</a:t>
            </a:r>
            <a:r>
              <a:rPr lang="en-US" sz="100" dirty="0">
                <a:solidFill>
                  <a:schemeClr val="tx1"/>
                </a:solidFill>
              </a:rPr>
              <a:t> </a:t>
            </a:r>
            <a:r>
              <a:rPr lang="en-US" dirty="0">
                <a:solidFill>
                  <a:schemeClr val="tx1"/>
                </a:solidFill>
              </a:rPr>
              <a:t>g, C</a:t>
            </a:r>
            <a:r>
              <a:rPr lang="en-US" sz="100" dirty="0">
                <a:solidFill>
                  <a:schemeClr val="tx1"/>
                </a:solidFill>
              </a:rPr>
              <a:t> </a:t>
            </a:r>
            <a:r>
              <a:rPr lang="en-US" dirty="0">
                <a:solidFill>
                  <a:schemeClr val="tx1"/>
                </a:solidFill>
              </a:rPr>
              <a:t>l, F</a:t>
            </a:r>
            <a:r>
              <a:rPr lang="en-US" sz="100" dirty="0">
                <a:solidFill>
                  <a:schemeClr val="tx1"/>
                </a:solidFill>
              </a:rPr>
              <a:t> </a:t>
            </a:r>
            <a:r>
              <a:rPr lang="en-US" dirty="0">
                <a:solidFill>
                  <a:schemeClr val="tx1"/>
                </a:solidFill>
              </a:rPr>
              <a:t>e ~3.7% of dry weight</a:t>
            </a:r>
          </a:p>
          <a:p>
            <a:pPr lvl="1" indent="-284400"/>
            <a:r>
              <a:rPr lang="en-US" dirty="0">
                <a:solidFill>
                  <a:schemeClr val="tx1"/>
                </a:solidFill>
              </a:rPr>
              <a:t>62 total elements can be metabolized</a:t>
            </a:r>
          </a:p>
          <a:p>
            <a:pPr lvl="1" indent="-284400"/>
            <a:r>
              <a:rPr lang="en-US" dirty="0">
                <a:solidFill>
                  <a:schemeClr val="tx1"/>
                </a:solidFill>
              </a:rPr>
              <a:t>Macromolecules (proteins, lipids, polysaccharides, lipopolysaccharides, nucleic acids) ~96% of dry weight</a:t>
            </a:r>
          </a:p>
          <a:p>
            <a:pPr lvl="2"/>
            <a:r>
              <a:rPr lang="en-US" dirty="0">
                <a:solidFill>
                  <a:schemeClr val="tx1"/>
                </a:solidFill>
              </a:rPr>
              <a:t>Mostly proteins and R</a:t>
            </a:r>
            <a:r>
              <a:rPr lang="en-US" sz="100" dirty="0">
                <a:solidFill>
                  <a:schemeClr val="tx1"/>
                </a:solidFill>
              </a:rPr>
              <a:t> </a:t>
            </a:r>
            <a:r>
              <a:rPr lang="en-US" dirty="0">
                <a:solidFill>
                  <a:schemeClr val="tx1"/>
                </a:solidFill>
              </a:rPr>
              <a:t>N</a:t>
            </a:r>
            <a:r>
              <a:rPr lang="en-US" sz="100" dirty="0">
                <a:solidFill>
                  <a:schemeClr val="tx1"/>
                </a:solidFill>
              </a:rPr>
              <a:t> </a:t>
            </a:r>
            <a:r>
              <a:rPr lang="en-US" dirty="0">
                <a:solidFill>
                  <a:schemeClr val="tx1"/>
                </a:solidFill>
              </a:rPr>
              <a:t>A, not D</a:t>
            </a:r>
            <a:r>
              <a:rPr lang="en-US" sz="100" dirty="0">
                <a:solidFill>
                  <a:schemeClr val="tx1"/>
                </a:solidFill>
              </a:rPr>
              <a:t> </a:t>
            </a:r>
            <a:r>
              <a:rPr lang="en-US" dirty="0">
                <a:solidFill>
                  <a:schemeClr val="tx1"/>
                </a:solidFill>
              </a:rPr>
              <a:t>N</a:t>
            </a:r>
            <a:r>
              <a:rPr lang="en-US" sz="100" dirty="0">
                <a:solidFill>
                  <a:schemeClr val="tx1"/>
                </a:solidFill>
              </a:rPr>
              <a:t> </a:t>
            </a:r>
            <a:r>
              <a:rPr lang="en-US" dirty="0">
                <a:solidFill>
                  <a:schemeClr val="tx1"/>
                </a:solidFill>
              </a:rPr>
              <a:t>A</a:t>
            </a:r>
          </a:p>
        </p:txBody>
      </p:sp>
    </p:spTree>
    <p:extLst>
      <p:ext uri="{BB962C8B-B14F-4D97-AF65-F5344CB8AC3E}">
        <p14:creationId xmlns:p14="http://schemas.microsoft.com/office/powerpoint/2010/main" val="2121315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4.6 Binary Fission and the Microbial Growth Cycle </a:t>
            </a:r>
            <a:r>
              <a:rPr lang="en-US" sz="2000" b="0" dirty="0">
                <a:solidFill>
                  <a:schemeClr val="tx2"/>
                </a:solidFill>
              </a:rPr>
              <a:t>(3 of 4)</a:t>
            </a:r>
            <a:endParaRPr lang="en-IN" sz="2000" dirty="0"/>
          </a:p>
        </p:txBody>
      </p:sp>
      <p:sp>
        <p:nvSpPr>
          <p:cNvPr id="15" name="Content Placeholder 14"/>
          <p:cNvSpPr>
            <a:spLocks noGrp="1"/>
          </p:cNvSpPr>
          <p:nvPr>
            <p:ph sz="quarter" idx="13"/>
          </p:nvPr>
        </p:nvSpPr>
        <p:spPr>
          <a:xfrm>
            <a:off x="457200" y="1556327"/>
            <a:ext cx="8229600" cy="4752397"/>
          </a:xfrm>
        </p:spPr>
        <p:txBody>
          <a:bodyPr/>
          <a:lstStyle/>
          <a:p>
            <a:r>
              <a:rPr lang="en-US" sz="2000" dirty="0">
                <a:solidFill>
                  <a:schemeClr val="tx1"/>
                </a:solidFill>
              </a:rPr>
              <a:t>Lag and Exponential Phases</a:t>
            </a:r>
          </a:p>
          <a:p>
            <a:pPr marL="741600" lvl="1" indent="-284400"/>
            <a:r>
              <a:rPr lang="en-US" sz="2000" b="1" dirty="0">
                <a:solidFill>
                  <a:schemeClr val="tx1"/>
                </a:solidFill>
              </a:rPr>
              <a:t>Lag phase:</a:t>
            </a:r>
            <a:r>
              <a:rPr lang="en-US" sz="2000" i="1" dirty="0">
                <a:solidFill>
                  <a:schemeClr val="tx1"/>
                </a:solidFill>
              </a:rPr>
              <a:t> </a:t>
            </a:r>
            <a:r>
              <a:rPr lang="en-US" sz="2000" dirty="0">
                <a:solidFill>
                  <a:schemeClr val="tx1"/>
                </a:solidFill>
              </a:rPr>
              <a:t>interval between inoculation of a culture and beginning of growth</a:t>
            </a:r>
          </a:p>
          <a:p>
            <a:pPr marL="1144800" lvl="2"/>
            <a:r>
              <a:rPr lang="en-US" sz="2000" dirty="0">
                <a:solidFill>
                  <a:schemeClr val="tx1"/>
                </a:solidFill>
              </a:rPr>
              <a:t>new conditions require altering metabolic state</a:t>
            </a:r>
          </a:p>
          <a:p>
            <a:pPr marL="1144800" lvl="2"/>
            <a:r>
              <a:rPr lang="en-US" sz="2000" dirty="0">
                <a:solidFill>
                  <a:schemeClr val="tx1"/>
                </a:solidFill>
              </a:rPr>
              <a:t>time needed for biosynthesis of new enzymes and to produce required metabolites before growth can begin</a:t>
            </a:r>
          </a:p>
          <a:p>
            <a:pPr marL="741600" lvl="1" indent="-284400"/>
            <a:r>
              <a:rPr lang="en-US" sz="2000" b="1" dirty="0">
                <a:solidFill>
                  <a:schemeClr val="tx1"/>
                </a:solidFill>
              </a:rPr>
              <a:t>Exponential phase (balanced growth):</a:t>
            </a:r>
            <a:r>
              <a:rPr lang="en-US" sz="2000" i="1" dirty="0">
                <a:solidFill>
                  <a:schemeClr val="tx1"/>
                </a:solidFill>
              </a:rPr>
              <a:t> </a:t>
            </a:r>
            <a:r>
              <a:rPr lang="en-US" sz="2000" dirty="0">
                <a:solidFill>
                  <a:schemeClr val="tx1"/>
                </a:solidFill>
              </a:rPr>
              <a:t>doubling at regular intervals</a:t>
            </a:r>
            <a:endParaRPr lang="en-US" sz="2000" i="1" dirty="0">
              <a:solidFill>
                <a:schemeClr val="tx1"/>
              </a:solidFill>
            </a:endParaRPr>
          </a:p>
          <a:p>
            <a:pPr marL="1144800" lvl="2"/>
            <a:r>
              <a:rPr lang="en-US" sz="2000" dirty="0">
                <a:solidFill>
                  <a:schemeClr val="tx1"/>
                </a:solidFill>
              </a:rPr>
              <a:t>close to metabolically identical</a:t>
            </a:r>
          </a:p>
          <a:p>
            <a:pPr marL="1144800" lvl="2"/>
            <a:r>
              <a:rPr lang="en-US" sz="2000" dirty="0">
                <a:solidFill>
                  <a:schemeClr val="tx1"/>
                </a:solidFill>
              </a:rPr>
              <a:t>rates vary greatly, influenced by media, conditions, organism itself</a:t>
            </a:r>
          </a:p>
          <a:p>
            <a:pPr marL="1144800" lvl="2"/>
            <a:r>
              <a:rPr lang="en-US" sz="2000" dirty="0">
                <a:solidFill>
                  <a:schemeClr val="tx1"/>
                </a:solidFill>
              </a:rPr>
              <a:t>continues until conditions can no longer sustain growth</a:t>
            </a:r>
          </a:p>
        </p:txBody>
      </p:sp>
    </p:spTree>
    <p:extLst>
      <p:ext uri="{BB962C8B-B14F-4D97-AF65-F5344CB8AC3E}">
        <p14:creationId xmlns:p14="http://schemas.microsoft.com/office/powerpoint/2010/main" val="51773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4.6 Binary Fission and the Microbial Growth Cycle </a:t>
            </a:r>
            <a:r>
              <a:rPr lang="en-US" sz="2000" b="0" dirty="0">
                <a:solidFill>
                  <a:schemeClr val="tx2"/>
                </a:solidFill>
              </a:rPr>
              <a:t>(4 of 4)</a:t>
            </a:r>
            <a:endParaRPr lang="en-IN" sz="2000" dirty="0"/>
          </a:p>
        </p:txBody>
      </p:sp>
      <p:sp>
        <p:nvSpPr>
          <p:cNvPr id="15" name="Content Placeholder 14"/>
          <p:cNvSpPr>
            <a:spLocks noGrp="1"/>
          </p:cNvSpPr>
          <p:nvPr>
            <p:ph sz="quarter" idx="13"/>
          </p:nvPr>
        </p:nvSpPr>
        <p:spPr>
          <a:xfrm>
            <a:off x="457200" y="1556328"/>
            <a:ext cx="8229600" cy="4138794"/>
          </a:xfrm>
        </p:spPr>
        <p:txBody>
          <a:bodyPr/>
          <a:lstStyle/>
          <a:p>
            <a:pPr lvl="0"/>
            <a:r>
              <a:rPr lang="en-US" dirty="0">
                <a:solidFill>
                  <a:schemeClr val="tx1"/>
                </a:solidFill>
              </a:rPr>
              <a:t>Stationary and Death Phases</a:t>
            </a:r>
          </a:p>
          <a:p>
            <a:pPr marL="741600" lvl="1" indent="-284400"/>
            <a:r>
              <a:rPr lang="en-US" dirty="0">
                <a:solidFill>
                  <a:schemeClr val="tx1"/>
                </a:solidFill>
              </a:rPr>
              <a:t>Growth limited by nutrient depletion or waste accumulation</a:t>
            </a:r>
          </a:p>
          <a:p>
            <a:pPr marL="741600" lvl="1" indent="-284400"/>
            <a:r>
              <a:rPr lang="en-US" b="1" dirty="0">
                <a:solidFill>
                  <a:schemeClr val="tx1"/>
                </a:solidFill>
              </a:rPr>
              <a:t>Stationary phase:</a:t>
            </a:r>
            <a:r>
              <a:rPr lang="en-US" i="1" dirty="0">
                <a:solidFill>
                  <a:schemeClr val="tx1"/>
                </a:solidFill>
              </a:rPr>
              <a:t> </a:t>
            </a:r>
            <a:r>
              <a:rPr lang="en-US" dirty="0">
                <a:solidFill>
                  <a:schemeClr val="tx1"/>
                </a:solidFill>
              </a:rPr>
              <a:t>growth rate of population is zero</a:t>
            </a:r>
          </a:p>
          <a:p>
            <a:pPr marL="741600" lvl="1" indent="-284400"/>
            <a:r>
              <a:rPr lang="en-US" dirty="0">
                <a:solidFill>
                  <a:schemeClr val="tx1"/>
                </a:solidFill>
              </a:rPr>
              <a:t>Metabolism continues at greatly reduced rate</a:t>
            </a:r>
          </a:p>
          <a:p>
            <a:pPr marL="741600" lvl="1" indent="-284400"/>
            <a:r>
              <a:rPr lang="en-US" b="1" dirty="0">
                <a:solidFill>
                  <a:schemeClr val="tx1"/>
                </a:solidFill>
              </a:rPr>
              <a:t>Decline phase:</a:t>
            </a:r>
            <a:r>
              <a:rPr lang="en-US" dirty="0">
                <a:solidFill>
                  <a:schemeClr val="tx1"/>
                </a:solidFill>
              </a:rPr>
              <a:t> total number decreases due to cell death</a:t>
            </a:r>
          </a:p>
          <a:p>
            <a:pPr marL="741600" lvl="1" indent="-284400"/>
            <a:r>
              <a:rPr lang="en-US" b="1" dirty="0">
                <a:solidFill>
                  <a:schemeClr val="tx1"/>
                </a:solidFill>
              </a:rPr>
              <a:t>Cryptic growth:</a:t>
            </a:r>
            <a:r>
              <a:rPr lang="en-US" i="1" dirty="0">
                <a:solidFill>
                  <a:schemeClr val="tx1"/>
                </a:solidFill>
              </a:rPr>
              <a:t> </a:t>
            </a:r>
            <a:r>
              <a:rPr lang="en-US" dirty="0">
                <a:solidFill>
                  <a:schemeClr val="tx1"/>
                </a:solidFill>
              </a:rPr>
              <a:t>subpopulations adapt</a:t>
            </a:r>
            <a:endParaRPr lang="en-US" i="1" dirty="0">
              <a:solidFill>
                <a:schemeClr val="tx1"/>
              </a:solidFill>
            </a:endParaRPr>
          </a:p>
        </p:txBody>
      </p:sp>
    </p:spTree>
    <p:extLst>
      <p:ext uri="{BB962C8B-B14F-4D97-AF65-F5344CB8AC3E}">
        <p14:creationId xmlns:p14="http://schemas.microsoft.com/office/powerpoint/2010/main" val="2922784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4.7 Quantitative Aspects of Microbial Growth </a:t>
            </a:r>
            <a:r>
              <a:rPr lang="en-US" sz="2000" b="0" dirty="0">
                <a:solidFill>
                  <a:schemeClr val="tx2"/>
                </a:solidFill>
              </a:rPr>
              <a:t>(1 of 3)</a:t>
            </a:r>
            <a:endParaRPr lang="en-IN" sz="2000" dirty="0">
              <a:solidFill>
                <a:schemeClr val="tx2"/>
              </a:solidFill>
            </a:endParaRPr>
          </a:p>
        </p:txBody>
      </p:sp>
      <p:sp>
        <p:nvSpPr>
          <p:cNvPr id="2" name="Content Placeholder 1"/>
          <p:cNvSpPr>
            <a:spLocks noGrp="1"/>
          </p:cNvSpPr>
          <p:nvPr>
            <p:ph sz="quarter" idx="13"/>
          </p:nvPr>
        </p:nvSpPr>
        <p:spPr>
          <a:xfrm>
            <a:off x="457200" y="1556327"/>
            <a:ext cx="8229600" cy="2517732"/>
          </a:xfrm>
        </p:spPr>
        <p:txBody>
          <a:bodyPr/>
          <a:lstStyle/>
          <a:p>
            <a:pPr lvl="0"/>
            <a:r>
              <a:rPr lang="en-US" dirty="0">
                <a:solidFill>
                  <a:schemeClr val="tx1"/>
                </a:solidFill>
              </a:rPr>
              <a:t>Plotting Growth Data</a:t>
            </a:r>
          </a:p>
          <a:p>
            <a:pPr lvl="1"/>
            <a:r>
              <a:rPr lang="en-US" b="1" dirty="0">
                <a:solidFill>
                  <a:schemeClr val="tx1"/>
                </a:solidFill>
              </a:rPr>
              <a:t>Exponential growth:</a:t>
            </a:r>
            <a:r>
              <a:rPr lang="en-US" dirty="0">
                <a:solidFill>
                  <a:schemeClr val="tx1"/>
                </a:solidFill>
              </a:rPr>
              <a:t> cell numbers double at regular intervals (Figure 4.11)</a:t>
            </a:r>
          </a:p>
          <a:p>
            <a:pPr lvl="2"/>
            <a:r>
              <a:rPr lang="en-US" dirty="0">
                <a:solidFill>
                  <a:schemeClr val="tx1"/>
                </a:solidFill>
              </a:rPr>
              <a:t>Semilogarithmic relationship</a:t>
            </a:r>
          </a:p>
          <a:p>
            <a:pPr lvl="1"/>
            <a:r>
              <a:rPr lang="en-US" dirty="0">
                <a:solidFill>
                  <a:schemeClr val="tx1"/>
                </a:solidFill>
              </a:rPr>
              <a:t>Generation time (</a:t>
            </a:r>
            <a:r>
              <a:rPr lang="en-US" i="1" dirty="0">
                <a:solidFill>
                  <a:schemeClr val="tx1"/>
                </a:solidFill>
              </a:rPr>
              <a:t>g</a:t>
            </a:r>
            <a:r>
              <a:rPr lang="en-US" dirty="0">
                <a:solidFill>
                  <a:schemeClr val="tx1"/>
                </a:solidFill>
              </a:rPr>
              <a:t>) (Figure 4.12) of the exponentially growing population is:</a:t>
            </a:r>
          </a:p>
        </p:txBody>
      </p:sp>
      <p:graphicFrame>
        <p:nvGraphicFramePr>
          <p:cNvPr id="4" name="Object 3" descr="g = t divided by n"/>
          <p:cNvGraphicFramePr>
            <a:graphicFrameLocks noChangeAspect="1"/>
          </p:cNvGraphicFramePr>
          <p:nvPr/>
        </p:nvGraphicFramePr>
        <p:xfrm>
          <a:off x="3993454" y="4169455"/>
          <a:ext cx="1102773" cy="410335"/>
        </p:xfrm>
        <a:graphic>
          <a:graphicData uri="http://schemas.openxmlformats.org/presentationml/2006/ole">
            <mc:AlternateContent xmlns:mc="http://schemas.openxmlformats.org/markup-compatibility/2006">
              <mc:Choice xmlns:v="urn:schemas-microsoft-com:vml" Requires="v">
                <p:oleObj name="Equation" r:id="rId2" imgW="545760" imgH="203040" progId="Equation.DSMT4">
                  <p:embed/>
                </p:oleObj>
              </mc:Choice>
              <mc:Fallback>
                <p:oleObj name="Equation" r:id="rId2" imgW="545760" imgH="203040" progId="Equation.DSMT4">
                  <p:embed/>
                  <p:pic>
                    <p:nvPicPr>
                      <p:cNvPr id="4" name="Object 3" descr="g = t divided by n"/>
                      <p:cNvPicPr/>
                      <p:nvPr/>
                    </p:nvPicPr>
                    <p:blipFill>
                      <a:blip r:embed="rId3"/>
                      <a:stretch>
                        <a:fillRect/>
                      </a:stretch>
                    </p:blipFill>
                    <p:spPr>
                      <a:xfrm>
                        <a:off x="3993454" y="4169455"/>
                        <a:ext cx="1102773" cy="410335"/>
                      </a:xfrm>
                      <a:prstGeom prst="rect">
                        <a:avLst/>
                      </a:prstGeom>
                    </p:spPr>
                  </p:pic>
                </p:oleObj>
              </mc:Fallback>
            </mc:AlternateContent>
          </a:graphicData>
        </a:graphic>
      </p:graphicFrame>
      <p:sp>
        <p:nvSpPr>
          <p:cNvPr id="3" name="Content Placeholder 2"/>
          <p:cNvSpPr>
            <a:spLocks noGrp="1"/>
          </p:cNvSpPr>
          <p:nvPr>
            <p:ph sz="quarter" idx="14"/>
          </p:nvPr>
        </p:nvSpPr>
        <p:spPr>
          <a:xfrm>
            <a:off x="457200" y="4725289"/>
            <a:ext cx="8229600" cy="1587403"/>
          </a:xfrm>
        </p:spPr>
        <p:txBody>
          <a:bodyPr/>
          <a:lstStyle/>
          <a:p>
            <a:pPr marL="1144800" lvl="2"/>
            <a:r>
              <a:rPr lang="en-US" i="1" dirty="0">
                <a:solidFill>
                  <a:schemeClr val="tx1"/>
                </a:solidFill>
              </a:rPr>
              <a:t>t</a:t>
            </a:r>
            <a:r>
              <a:rPr lang="en-US" dirty="0">
                <a:solidFill>
                  <a:schemeClr val="tx1"/>
                </a:solidFill>
              </a:rPr>
              <a:t> is the duration of exponential growth (days/hours/minutes)</a:t>
            </a:r>
          </a:p>
          <a:p>
            <a:pPr marL="1144800" lvl="2"/>
            <a:r>
              <a:rPr lang="en-US" i="1" dirty="0">
                <a:solidFill>
                  <a:schemeClr val="tx1"/>
                </a:solidFill>
              </a:rPr>
              <a:t>n</a:t>
            </a:r>
            <a:r>
              <a:rPr lang="en-US" dirty="0">
                <a:solidFill>
                  <a:schemeClr val="tx1"/>
                </a:solidFill>
              </a:rPr>
              <a:t> is the number of generations during the period of exponential growth</a:t>
            </a:r>
          </a:p>
        </p:txBody>
      </p:sp>
    </p:spTree>
    <p:extLst>
      <p:ext uri="{BB962C8B-B14F-4D97-AF65-F5344CB8AC3E}">
        <p14:creationId xmlns:p14="http://schemas.microsoft.com/office/powerpoint/2010/main" val="3053847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Figure 4.11 The Rate of Growth of a Microbial Culture</a:t>
            </a:r>
            <a:endParaRPr lang="en-IN" sz="3400" dirty="0">
              <a:solidFill>
                <a:schemeClr val="tx2"/>
              </a:solidFill>
            </a:endParaRPr>
          </a:p>
        </p:txBody>
      </p:sp>
      <p:pic>
        <p:nvPicPr>
          <p:cNvPr id="2" name="Picture 1" descr="The rate of growth of a microbial cultur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149"/>
          <a:stretch/>
        </p:blipFill>
        <p:spPr>
          <a:xfrm>
            <a:off x="2588965" y="1448680"/>
            <a:ext cx="3513399" cy="4973962"/>
          </a:xfrm>
          <a:prstGeom prst="rect">
            <a:avLst/>
          </a:prstGeom>
        </p:spPr>
      </p:pic>
    </p:spTree>
    <p:extLst>
      <p:ext uri="{BB962C8B-B14F-4D97-AF65-F5344CB8AC3E}">
        <p14:creationId xmlns:p14="http://schemas.microsoft.com/office/powerpoint/2010/main" val="915829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4.7 Quantitative Aspects of Microbial Growth </a:t>
            </a:r>
            <a:r>
              <a:rPr lang="en-US" sz="2000" b="0" dirty="0">
                <a:solidFill>
                  <a:schemeClr val="tx2"/>
                </a:solidFill>
              </a:rPr>
              <a:t>(2 of 3)</a:t>
            </a:r>
            <a:endParaRPr lang="en-IN" sz="2000" dirty="0">
              <a:solidFill>
                <a:schemeClr val="tx2"/>
              </a:solidFill>
            </a:endParaRPr>
          </a:p>
        </p:txBody>
      </p:sp>
      <p:sp>
        <p:nvSpPr>
          <p:cNvPr id="2" name="Content Placeholder 1"/>
          <p:cNvSpPr>
            <a:spLocks noGrp="1"/>
          </p:cNvSpPr>
          <p:nvPr>
            <p:ph sz="quarter" idx="13"/>
          </p:nvPr>
        </p:nvSpPr>
        <p:spPr>
          <a:xfrm>
            <a:off x="457199" y="1556327"/>
            <a:ext cx="8324661" cy="1621439"/>
          </a:xfrm>
        </p:spPr>
        <p:txBody>
          <a:bodyPr/>
          <a:lstStyle/>
          <a:p>
            <a:pPr lvl="0"/>
            <a:r>
              <a:rPr lang="en-US" dirty="0">
                <a:solidFill>
                  <a:schemeClr val="tx1"/>
                </a:solidFill>
              </a:rPr>
              <a:t>The Mathematics of Bacterial Growth</a:t>
            </a:r>
          </a:p>
          <a:p>
            <a:pPr lvl="1"/>
            <a:r>
              <a:rPr lang="en-US" dirty="0">
                <a:solidFill>
                  <a:schemeClr val="tx1"/>
                </a:solidFill>
              </a:rPr>
              <a:t>A relationship exists between the initial number of cells present in a culture and the number present after a period of exponential growth:</a:t>
            </a:r>
          </a:p>
        </p:txBody>
      </p:sp>
      <p:graphicFrame>
        <p:nvGraphicFramePr>
          <p:cNvPr id="6" name="Object 5" descr="N sub t = N sub 0 2 to the n power"/>
          <p:cNvGraphicFramePr>
            <a:graphicFrameLocks noChangeAspect="1"/>
          </p:cNvGraphicFramePr>
          <p:nvPr/>
        </p:nvGraphicFramePr>
        <p:xfrm>
          <a:off x="3282577" y="3421443"/>
          <a:ext cx="1365996" cy="480945"/>
        </p:xfrm>
        <a:graphic>
          <a:graphicData uri="http://schemas.openxmlformats.org/presentationml/2006/ole">
            <mc:AlternateContent xmlns:mc="http://schemas.openxmlformats.org/markup-compatibility/2006">
              <mc:Choice xmlns:v="urn:schemas-microsoft-com:vml" Requires="v">
                <p:oleObj name="Equation" r:id="rId2" imgW="685800" imgH="241200" progId="Equation.DSMT4">
                  <p:embed/>
                </p:oleObj>
              </mc:Choice>
              <mc:Fallback>
                <p:oleObj name="Equation" r:id="rId2" imgW="685800" imgH="241200" progId="Equation.DSMT4">
                  <p:embed/>
                  <p:pic>
                    <p:nvPicPr>
                      <p:cNvPr id="6" name="Object 5" descr="N sub t = N sub 0 2 to the n power"/>
                      <p:cNvPicPr/>
                      <p:nvPr/>
                    </p:nvPicPr>
                    <p:blipFill>
                      <a:blip r:embed="rId3"/>
                      <a:stretch>
                        <a:fillRect/>
                      </a:stretch>
                    </p:blipFill>
                    <p:spPr>
                      <a:xfrm>
                        <a:off x="3282577" y="3421443"/>
                        <a:ext cx="1365996" cy="480945"/>
                      </a:xfrm>
                      <a:prstGeom prst="rect">
                        <a:avLst/>
                      </a:prstGeom>
                    </p:spPr>
                  </p:pic>
                </p:oleObj>
              </mc:Fallback>
            </mc:AlternateContent>
          </a:graphicData>
        </a:graphic>
      </p:graphicFrame>
      <p:sp>
        <p:nvSpPr>
          <p:cNvPr id="3" name="Content Placeholder 2"/>
          <p:cNvSpPr>
            <a:spLocks noGrp="1"/>
          </p:cNvSpPr>
          <p:nvPr>
            <p:ph sz="quarter" idx="14"/>
          </p:nvPr>
        </p:nvSpPr>
        <p:spPr>
          <a:xfrm>
            <a:off x="457200" y="4146065"/>
            <a:ext cx="8229600" cy="1820169"/>
          </a:xfrm>
        </p:spPr>
        <p:txBody>
          <a:bodyPr/>
          <a:lstStyle/>
          <a:p>
            <a:pPr marL="1144800" lvl="2"/>
            <a:r>
              <a:rPr lang="en-US" i="1" dirty="0">
                <a:solidFill>
                  <a:schemeClr val="tx1"/>
                </a:solidFill>
              </a:rPr>
              <a:t>N</a:t>
            </a:r>
            <a:r>
              <a:rPr lang="en-US" i="1" baseline="-25000" dirty="0">
                <a:solidFill>
                  <a:schemeClr val="tx1"/>
                </a:solidFill>
              </a:rPr>
              <a:t>t</a:t>
            </a:r>
            <a:r>
              <a:rPr lang="en-US" dirty="0">
                <a:solidFill>
                  <a:schemeClr val="tx1"/>
                </a:solidFill>
              </a:rPr>
              <a:t> is cell number at time </a:t>
            </a:r>
            <a:r>
              <a:rPr lang="en-US" i="1" dirty="0">
                <a:solidFill>
                  <a:schemeClr val="tx1"/>
                </a:solidFill>
              </a:rPr>
              <a:t>t</a:t>
            </a:r>
            <a:endParaRPr lang="en-US" dirty="0">
              <a:solidFill>
                <a:schemeClr val="tx1"/>
              </a:solidFill>
            </a:endParaRPr>
          </a:p>
          <a:p>
            <a:pPr marL="1144800" lvl="2"/>
            <a:r>
              <a:rPr lang="en-US" i="1" dirty="0">
                <a:solidFill>
                  <a:schemeClr val="tx1"/>
                </a:solidFill>
              </a:rPr>
              <a:t>N</a:t>
            </a:r>
            <a:r>
              <a:rPr lang="en-US" baseline="-25000" dirty="0">
                <a:solidFill>
                  <a:schemeClr val="tx1"/>
                </a:solidFill>
              </a:rPr>
              <a:t>0</a:t>
            </a:r>
            <a:r>
              <a:rPr lang="en-US" dirty="0">
                <a:solidFill>
                  <a:schemeClr val="tx1"/>
                </a:solidFill>
              </a:rPr>
              <a:t> is the initial cell number (time 0)</a:t>
            </a:r>
          </a:p>
          <a:p>
            <a:pPr marL="1144800" lvl="2"/>
            <a:r>
              <a:rPr lang="en-US" i="1" dirty="0">
                <a:solidFill>
                  <a:schemeClr val="tx1"/>
                </a:solidFill>
              </a:rPr>
              <a:t>n</a:t>
            </a:r>
            <a:r>
              <a:rPr lang="en-US" dirty="0">
                <a:solidFill>
                  <a:schemeClr val="tx1"/>
                </a:solidFill>
              </a:rPr>
              <a:t> is the number of generations during the period of exponential growth.</a:t>
            </a:r>
          </a:p>
        </p:txBody>
      </p:sp>
    </p:spTree>
    <p:extLst>
      <p:ext uri="{BB962C8B-B14F-4D97-AF65-F5344CB8AC3E}">
        <p14:creationId xmlns:p14="http://schemas.microsoft.com/office/powerpoint/2010/main" val="4282531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42210" y="215371"/>
            <a:ext cx="8229600" cy="1097279"/>
          </a:xfrm>
        </p:spPr>
        <p:txBody>
          <a:bodyPr/>
          <a:lstStyle/>
          <a:p>
            <a:r>
              <a:rPr lang="en-US" sz="3400" dirty="0">
                <a:solidFill>
                  <a:schemeClr val="tx2"/>
                </a:solidFill>
              </a:rPr>
              <a:t>Figure 4.12 Calculating Microbial Growth Parameters</a:t>
            </a:r>
            <a:endParaRPr lang="en-IN" sz="3400" dirty="0">
              <a:solidFill>
                <a:schemeClr val="tx2"/>
              </a:solidFill>
            </a:endParaRPr>
          </a:p>
        </p:txBody>
      </p:sp>
      <p:pic>
        <p:nvPicPr>
          <p:cNvPr id="2" name="Picture 1" descr="Two graphs and a list of exponential growth equation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504"/>
          <a:stretch/>
        </p:blipFill>
        <p:spPr>
          <a:xfrm>
            <a:off x="662247" y="1670223"/>
            <a:ext cx="7819505" cy="4522347"/>
          </a:xfrm>
          <a:prstGeom prst="rect">
            <a:avLst/>
          </a:prstGeom>
        </p:spPr>
      </p:pic>
    </p:spTree>
    <p:extLst>
      <p:ext uri="{BB962C8B-B14F-4D97-AF65-F5344CB8AC3E}">
        <p14:creationId xmlns:p14="http://schemas.microsoft.com/office/powerpoint/2010/main" val="748195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4.7 Quantitative Aspects of Microbial Growth </a:t>
            </a:r>
            <a:r>
              <a:rPr lang="en-US" sz="2000" b="0" dirty="0">
                <a:solidFill>
                  <a:schemeClr val="tx2"/>
                </a:solidFill>
              </a:rPr>
              <a:t>(3 of 3)</a:t>
            </a:r>
            <a:endParaRPr lang="en-IN" sz="2000" dirty="0">
              <a:solidFill>
                <a:schemeClr val="tx2"/>
              </a:solidFill>
            </a:endParaRPr>
          </a:p>
        </p:txBody>
      </p:sp>
      <p:sp>
        <p:nvSpPr>
          <p:cNvPr id="2" name="Content Placeholder 1"/>
          <p:cNvSpPr>
            <a:spLocks noGrp="1"/>
          </p:cNvSpPr>
          <p:nvPr>
            <p:ph sz="quarter" idx="13"/>
          </p:nvPr>
        </p:nvSpPr>
        <p:spPr/>
        <p:txBody>
          <a:bodyPr/>
          <a:lstStyle/>
          <a:p>
            <a:r>
              <a:rPr lang="en-US" dirty="0">
                <a:solidFill>
                  <a:schemeClr val="tx1"/>
                </a:solidFill>
              </a:rPr>
              <a:t>Specific Growth Rate</a:t>
            </a:r>
          </a:p>
          <a:p>
            <a:pPr lvl="1"/>
            <a:r>
              <a:rPr lang="en-US" b="1" dirty="0">
                <a:solidFill>
                  <a:schemeClr val="tx1"/>
                </a:solidFill>
              </a:rPr>
              <a:t>Specific growth rate</a:t>
            </a:r>
            <a:r>
              <a:rPr lang="en-US" i="1" dirty="0">
                <a:solidFill>
                  <a:schemeClr val="tx1"/>
                </a:solidFill>
              </a:rPr>
              <a:t> </a:t>
            </a:r>
            <a:r>
              <a:rPr lang="en-US" dirty="0">
                <a:solidFill>
                  <a:schemeClr val="tx1"/>
                </a:solidFill>
              </a:rPr>
              <a:t>(</a:t>
            </a:r>
            <a:r>
              <a:rPr lang="en-US" i="1" dirty="0">
                <a:solidFill>
                  <a:schemeClr val="tx1"/>
                </a:solidFill>
              </a:rPr>
              <a:t>k</a:t>
            </a:r>
            <a:r>
              <a:rPr lang="en-US" dirty="0">
                <a:solidFill>
                  <a:schemeClr val="tx1"/>
                </a:solidFill>
              </a:rPr>
              <a:t>) expresses rate of growth </a:t>
            </a:r>
            <a:r>
              <a:rPr lang="en-US" b="1" dirty="0">
                <a:solidFill>
                  <a:schemeClr val="tx1"/>
                </a:solidFill>
              </a:rPr>
              <a:t>at any instant.</a:t>
            </a:r>
          </a:p>
          <a:p>
            <a:pPr lvl="1"/>
            <a:r>
              <a:rPr lang="en-US" dirty="0">
                <a:solidFill>
                  <a:schemeClr val="tx1"/>
                </a:solidFill>
              </a:rPr>
              <a:t>Specific growth rate (</a:t>
            </a:r>
            <a:r>
              <a:rPr lang="en-US" i="1" dirty="0">
                <a:solidFill>
                  <a:schemeClr val="tx1"/>
                </a:solidFill>
              </a:rPr>
              <a:t>k</a:t>
            </a:r>
            <a:r>
              <a:rPr lang="en-US" dirty="0">
                <a:solidFill>
                  <a:schemeClr val="tx1"/>
                </a:solidFill>
              </a:rPr>
              <a:t>) is calculated as</a:t>
            </a:r>
          </a:p>
        </p:txBody>
      </p:sp>
      <p:graphicFrame>
        <p:nvGraphicFramePr>
          <p:cNvPr id="6" name="Object 5" descr="k = 0.693 divided by grams"/>
          <p:cNvGraphicFramePr>
            <a:graphicFrameLocks noChangeAspect="1"/>
          </p:cNvGraphicFramePr>
          <p:nvPr/>
        </p:nvGraphicFramePr>
        <p:xfrm>
          <a:off x="3081338" y="3694807"/>
          <a:ext cx="1770062" cy="404812"/>
        </p:xfrm>
        <a:graphic>
          <a:graphicData uri="http://schemas.openxmlformats.org/presentationml/2006/ole">
            <mc:AlternateContent xmlns:mc="http://schemas.openxmlformats.org/markup-compatibility/2006">
              <mc:Choice xmlns:v="urn:schemas-microsoft-com:vml" Requires="v">
                <p:oleObj name="Equation" r:id="rId2" imgW="888840" imgH="203040" progId="Equation.DSMT4">
                  <p:embed/>
                </p:oleObj>
              </mc:Choice>
              <mc:Fallback>
                <p:oleObj name="Equation" r:id="rId2" imgW="888840" imgH="203040" progId="Equation.DSMT4">
                  <p:embed/>
                  <p:pic>
                    <p:nvPicPr>
                      <p:cNvPr id="6" name="Object 5" descr="k = 0.693 divided by grams"/>
                      <p:cNvPicPr/>
                      <p:nvPr/>
                    </p:nvPicPr>
                    <p:blipFill>
                      <a:blip r:embed="rId3"/>
                      <a:stretch>
                        <a:fillRect/>
                      </a:stretch>
                    </p:blipFill>
                    <p:spPr>
                      <a:xfrm>
                        <a:off x="3081338" y="3694807"/>
                        <a:ext cx="1770062" cy="404812"/>
                      </a:xfrm>
                      <a:prstGeom prst="rect">
                        <a:avLst/>
                      </a:prstGeom>
                    </p:spPr>
                  </p:pic>
                </p:oleObj>
              </mc:Fallback>
            </mc:AlternateContent>
          </a:graphicData>
        </a:graphic>
      </p:graphicFrame>
      <p:sp>
        <p:nvSpPr>
          <p:cNvPr id="3" name="Content Placeholder 2"/>
          <p:cNvSpPr>
            <a:spLocks noGrp="1"/>
          </p:cNvSpPr>
          <p:nvPr>
            <p:ph sz="quarter" idx="14"/>
          </p:nvPr>
        </p:nvSpPr>
        <p:spPr>
          <a:xfrm>
            <a:off x="457200" y="4401745"/>
            <a:ext cx="8229600" cy="1627864"/>
          </a:xfrm>
        </p:spPr>
        <p:txBody>
          <a:bodyPr/>
          <a:lstStyle/>
          <a:p>
            <a:r>
              <a:rPr lang="en-US" dirty="0">
                <a:solidFill>
                  <a:schemeClr val="tx1"/>
                </a:solidFill>
              </a:rPr>
              <a:t>Consequences of Exponential Growth</a:t>
            </a:r>
          </a:p>
          <a:p>
            <a:pPr lvl="1"/>
            <a:r>
              <a:rPr lang="en-US" dirty="0">
                <a:solidFill>
                  <a:schemeClr val="tx1"/>
                </a:solidFill>
              </a:rPr>
              <a:t>Initial increase is slow but increases, resulting in huge increase in cell numbers (</a:t>
            </a:r>
            <a:r>
              <a:rPr lang="en-US" b="1" dirty="0">
                <a:solidFill>
                  <a:schemeClr val="tx1"/>
                </a:solidFill>
              </a:rPr>
              <a:t>e.g.</a:t>
            </a:r>
            <a:r>
              <a:rPr lang="en-US" dirty="0">
                <a:solidFill>
                  <a:schemeClr val="tx1"/>
                </a:solidFill>
              </a:rPr>
              <a:t>, lactic acid bacteria spoiling milk).</a:t>
            </a:r>
          </a:p>
        </p:txBody>
      </p:sp>
    </p:spTree>
    <p:extLst>
      <p:ext uri="{BB962C8B-B14F-4D97-AF65-F5344CB8AC3E}">
        <p14:creationId xmlns:p14="http://schemas.microsoft.com/office/powerpoint/2010/main" val="2875140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4.8 Continuous Culture </a:t>
            </a:r>
            <a:r>
              <a:rPr lang="en-US" sz="2000" b="0" dirty="0">
                <a:solidFill>
                  <a:schemeClr val="tx2"/>
                </a:solidFill>
              </a:rPr>
              <a:t>(1 of 3)</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pPr lvl="0"/>
            <a:r>
              <a:rPr lang="en-US" b="1" dirty="0">
                <a:solidFill>
                  <a:schemeClr val="tx1"/>
                </a:solidFill>
              </a:rPr>
              <a:t>Continuous culture:</a:t>
            </a:r>
            <a:r>
              <a:rPr lang="en-US" dirty="0">
                <a:solidFill>
                  <a:schemeClr val="tx1"/>
                </a:solidFill>
              </a:rPr>
              <a:t> an open system</a:t>
            </a:r>
          </a:p>
          <a:p>
            <a:pPr lvl="0"/>
            <a:r>
              <a:rPr lang="en-US" b="1" dirty="0">
                <a:solidFill>
                  <a:schemeClr val="tx1"/>
                </a:solidFill>
              </a:rPr>
              <a:t>Chemostat:</a:t>
            </a:r>
            <a:r>
              <a:rPr lang="en-US" dirty="0">
                <a:solidFill>
                  <a:schemeClr val="tx1"/>
                </a:solidFill>
              </a:rPr>
              <a:t> most common type of continuous culture device (Figure 4.13); known volume added while spent medium is removed at same rate</a:t>
            </a:r>
          </a:p>
          <a:p>
            <a:pPr lvl="0"/>
            <a:r>
              <a:rPr lang="en-US" b="1" dirty="0">
                <a:solidFill>
                  <a:schemeClr val="tx1"/>
                </a:solidFill>
              </a:rPr>
              <a:t>Steady state:</a:t>
            </a:r>
            <a:r>
              <a:rPr lang="en-US" dirty="0">
                <a:solidFill>
                  <a:schemeClr val="tx1"/>
                </a:solidFill>
              </a:rPr>
              <a:t> cell density and substrate concentration do not change over time</a:t>
            </a:r>
          </a:p>
        </p:txBody>
      </p:sp>
    </p:spTree>
    <p:extLst>
      <p:ext uri="{BB962C8B-B14F-4D97-AF65-F5344CB8AC3E}">
        <p14:creationId xmlns:p14="http://schemas.microsoft.com/office/powerpoint/2010/main" val="3775003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IN" sz="3400" dirty="0">
                <a:solidFill>
                  <a:schemeClr val="tx2"/>
                </a:solidFill>
              </a:rPr>
              <a:t>Figure 4.13 Continuous Culture Device (Chemostat)</a:t>
            </a:r>
          </a:p>
        </p:txBody>
      </p:sp>
      <p:pic>
        <p:nvPicPr>
          <p:cNvPr id="4" name="Picture 3" descr="A chemostat.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376"/>
          <a:stretch/>
        </p:blipFill>
        <p:spPr>
          <a:xfrm>
            <a:off x="1156368" y="1728820"/>
            <a:ext cx="6831263" cy="4579905"/>
          </a:xfrm>
          <a:prstGeom prst="rect">
            <a:avLst/>
          </a:prstGeom>
        </p:spPr>
      </p:pic>
    </p:spTree>
    <p:extLst>
      <p:ext uri="{BB962C8B-B14F-4D97-AF65-F5344CB8AC3E}">
        <p14:creationId xmlns:p14="http://schemas.microsoft.com/office/powerpoint/2010/main" val="566012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4.8 Continuous Culture </a:t>
            </a:r>
            <a:r>
              <a:rPr lang="en-US" sz="2000" b="0" dirty="0">
                <a:solidFill>
                  <a:schemeClr val="tx2"/>
                </a:solidFill>
              </a:rPr>
              <a:t>(2 of 3)</a:t>
            </a:r>
            <a:endParaRPr lang="en-IN" sz="2000" dirty="0">
              <a:solidFill>
                <a:schemeClr val="tx2"/>
              </a:solidFill>
            </a:endParaRPr>
          </a:p>
        </p:txBody>
      </p:sp>
      <p:sp>
        <p:nvSpPr>
          <p:cNvPr id="15" name="Content Placeholder 14"/>
          <p:cNvSpPr>
            <a:spLocks noGrp="1"/>
          </p:cNvSpPr>
          <p:nvPr>
            <p:ph sz="quarter" idx="13"/>
          </p:nvPr>
        </p:nvSpPr>
        <p:spPr>
          <a:xfrm>
            <a:off x="457200" y="1556327"/>
            <a:ext cx="8351822" cy="1925003"/>
          </a:xfrm>
        </p:spPr>
        <p:txBody>
          <a:bodyPr/>
          <a:lstStyle/>
          <a:p>
            <a:pPr lvl="0"/>
            <a:r>
              <a:rPr lang="en-US" sz="2200" dirty="0">
                <a:solidFill>
                  <a:schemeClr val="tx1"/>
                </a:solidFill>
              </a:rPr>
              <a:t>The Chemostat and the Concept of Steady State</a:t>
            </a:r>
          </a:p>
          <a:p>
            <a:pPr lvl="1"/>
            <a:r>
              <a:rPr lang="en-US" sz="2200" dirty="0">
                <a:solidFill>
                  <a:schemeClr val="tx1"/>
                </a:solidFill>
              </a:rPr>
              <a:t>Controls both specific growth rate (</a:t>
            </a:r>
            <a:r>
              <a:rPr lang="en-US" sz="2200" i="1" dirty="0">
                <a:solidFill>
                  <a:schemeClr val="tx1"/>
                </a:solidFill>
              </a:rPr>
              <a:t>k</a:t>
            </a:r>
            <a:r>
              <a:rPr lang="en-US" sz="2200" dirty="0">
                <a:solidFill>
                  <a:schemeClr val="tx1"/>
                </a:solidFill>
              </a:rPr>
              <a:t>) and yield (biomass/m</a:t>
            </a:r>
            <a:r>
              <a:rPr lang="en-US" sz="100" dirty="0">
                <a:solidFill>
                  <a:schemeClr val="tx1"/>
                </a:solidFill>
              </a:rPr>
              <a:t> </a:t>
            </a:r>
            <a:r>
              <a:rPr lang="en-US" sz="2200" dirty="0">
                <a:solidFill>
                  <a:schemeClr val="tx1"/>
                </a:solidFill>
              </a:rPr>
              <a:t>l) (Figures 4.14 and 4.15)</a:t>
            </a:r>
          </a:p>
          <a:p>
            <a:pPr lvl="1"/>
            <a:r>
              <a:rPr lang="en-US" sz="2200" dirty="0">
                <a:solidFill>
                  <a:schemeClr val="tx1"/>
                </a:solidFill>
              </a:rPr>
              <a:t>Both growth rate and population density of culture can be controlled independently and simultaneously, depending on:</a:t>
            </a:r>
          </a:p>
        </p:txBody>
      </p:sp>
      <p:sp>
        <p:nvSpPr>
          <p:cNvPr id="2" name="Content Placeholder 1"/>
          <p:cNvSpPr>
            <a:spLocks noGrp="1"/>
          </p:cNvSpPr>
          <p:nvPr>
            <p:ph sz="quarter" idx="14"/>
          </p:nvPr>
        </p:nvSpPr>
        <p:spPr>
          <a:xfrm>
            <a:off x="457200" y="3581984"/>
            <a:ext cx="3318095" cy="365104"/>
          </a:xfrm>
        </p:spPr>
        <p:txBody>
          <a:bodyPr/>
          <a:lstStyle/>
          <a:p>
            <a:pPr lvl="2"/>
            <a:r>
              <a:rPr lang="en-US" sz="2200" dirty="0">
                <a:solidFill>
                  <a:schemeClr val="tx1"/>
                </a:solidFill>
              </a:rPr>
              <a:t>Dilution rate (</a:t>
            </a:r>
            <a:r>
              <a:rPr lang="en-US" sz="2200" i="1" dirty="0">
                <a:solidFill>
                  <a:schemeClr val="tx1"/>
                </a:solidFill>
              </a:rPr>
              <a:t>D</a:t>
            </a:r>
            <a:r>
              <a:rPr lang="en-US" sz="2200" dirty="0">
                <a:solidFill>
                  <a:schemeClr val="tx1"/>
                </a:solidFill>
              </a:rPr>
              <a:t>):</a:t>
            </a:r>
            <a:endParaRPr lang="en-IN" sz="2200" dirty="0"/>
          </a:p>
        </p:txBody>
      </p:sp>
      <p:graphicFrame>
        <p:nvGraphicFramePr>
          <p:cNvPr id="7" name="Object 6" descr="F divided by V"/>
          <p:cNvGraphicFramePr>
            <a:graphicFrameLocks noChangeAspect="1"/>
          </p:cNvGraphicFramePr>
          <p:nvPr>
            <p:extLst>
              <p:ext uri="{D42A27DB-BD31-4B8C-83A1-F6EECF244321}">
                <p14:modId xmlns:p14="http://schemas.microsoft.com/office/powerpoint/2010/main" val="955932397"/>
              </p:ext>
            </p:extLst>
          </p:nvPr>
        </p:nvGraphicFramePr>
        <p:xfrm>
          <a:off x="3828188" y="3591788"/>
          <a:ext cx="690919" cy="309567"/>
        </p:xfrm>
        <a:graphic>
          <a:graphicData uri="http://schemas.openxmlformats.org/presentationml/2006/ole">
            <mc:AlternateContent xmlns:mc="http://schemas.openxmlformats.org/markup-compatibility/2006">
              <mc:Choice xmlns:v="urn:schemas-microsoft-com:vml" Requires="v">
                <p:oleObj name="Equation" r:id="rId2" imgW="368280" imgH="164880" progId="Equation.DSMT4">
                  <p:embed/>
                </p:oleObj>
              </mc:Choice>
              <mc:Fallback>
                <p:oleObj name="Equation" r:id="rId2" imgW="368280" imgH="164880" progId="Equation.DSMT4">
                  <p:embed/>
                  <p:pic>
                    <p:nvPicPr>
                      <p:cNvPr id="7" name="Object 6"/>
                      <p:cNvPicPr/>
                      <p:nvPr/>
                    </p:nvPicPr>
                    <p:blipFill>
                      <a:blip r:embed="rId3"/>
                      <a:stretch>
                        <a:fillRect/>
                      </a:stretch>
                    </p:blipFill>
                    <p:spPr>
                      <a:xfrm>
                        <a:off x="3828188" y="3591788"/>
                        <a:ext cx="690919" cy="309567"/>
                      </a:xfrm>
                      <a:prstGeom prst="rect">
                        <a:avLst/>
                      </a:prstGeom>
                    </p:spPr>
                  </p:pic>
                </p:oleObj>
              </mc:Fallback>
            </mc:AlternateContent>
          </a:graphicData>
        </a:graphic>
      </p:graphicFrame>
      <p:sp>
        <p:nvSpPr>
          <p:cNvPr id="3" name="Content Placeholder 2"/>
          <p:cNvSpPr>
            <a:spLocks noGrp="1"/>
          </p:cNvSpPr>
          <p:nvPr>
            <p:ph sz="quarter" idx="15"/>
          </p:nvPr>
        </p:nvSpPr>
        <p:spPr>
          <a:xfrm>
            <a:off x="4635375" y="3581985"/>
            <a:ext cx="3856777" cy="365104"/>
          </a:xfrm>
        </p:spPr>
        <p:txBody>
          <a:bodyPr/>
          <a:lstStyle/>
          <a:p>
            <a:pPr marL="0" lvl="2" indent="0">
              <a:buNone/>
            </a:pPr>
            <a:r>
              <a:rPr lang="en-US" sz="2200" dirty="0">
                <a:solidFill>
                  <a:schemeClr val="tx1"/>
                </a:solidFill>
              </a:rPr>
              <a:t>(</a:t>
            </a:r>
            <a:r>
              <a:rPr lang="en-US" sz="2200" i="1" dirty="0">
                <a:solidFill>
                  <a:schemeClr val="tx1"/>
                </a:solidFill>
              </a:rPr>
              <a:t>F</a:t>
            </a:r>
            <a:r>
              <a:rPr lang="en-US" sz="2200" dirty="0">
                <a:solidFill>
                  <a:schemeClr val="tx1"/>
                </a:solidFill>
              </a:rPr>
              <a:t> is flow rate of adding fresh</a:t>
            </a:r>
            <a:endParaRPr lang="en-IN" sz="2200" dirty="0"/>
          </a:p>
        </p:txBody>
      </p:sp>
      <p:sp>
        <p:nvSpPr>
          <p:cNvPr id="4" name="Content Placeholder 3"/>
          <p:cNvSpPr>
            <a:spLocks noGrp="1"/>
          </p:cNvSpPr>
          <p:nvPr>
            <p:ph sz="quarter" idx="16"/>
          </p:nvPr>
        </p:nvSpPr>
        <p:spPr>
          <a:xfrm>
            <a:off x="457200" y="4028569"/>
            <a:ext cx="8232775" cy="1631227"/>
          </a:xfrm>
        </p:spPr>
        <p:txBody>
          <a:bodyPr/>
          <a:lstStyle/>
          <a:p>
            <a:pPr marL="1144800" lvl="2" indent="0">
              <a:buNone/>
            </a:pPr>
            <a:r>
              <a:rPr lang="en-US" sz="2200" dirty="0">
                <a:solidFill>
                  <a:schemeClr val="tx1"/>
                </a:solidFill>
              </a:rPr>
              <a:t>medium and removing spent medium, </a:t>
            </a:r>
            <a:r>
              <a:rPr lang="en-US" sz="2200" i="1" dirty="0">
                <a:solidFill>
                  <a:schemeClr val="tx1"/>
                </a:solidFill>
              </a:rPr>
              <a:t>V</a:t>
            </a:r>
            <a:r>
              <a:rPr lang="en-US" sz="2200" dirty="0">
                <a:solidFill>
                  <a:schemeClr val="tx1"/>
                </a:solidFill>
              </a:rPr>
              <a:t> is culture volume.)</a:t>
            </a:r>
          </a:p>
          <a:p>
            <a:pPr marL="1144800" lvl="2"/>
            <a:r>
              <a:rPr lang="en-US" sz="2200" dirty="0">
                <a:solidFill>
                  <a:schemeClr val="tx1"/>
                </a:solidFill>
              </a:rPr>
              <a:t>Growth yield controlled by concentration of a limiting nutrient.</a:t>
            </a:r>
            <a:endParaRPr lang="en-IN" dirty="0"/>
          </a:p>
        </p:txBody>
      </p:sp>
    </p:spTree>
    <p:extLst>
      <p:ext uri="{BB962C8B-B14F-4D97-AF65-F5344CB8AC3E}">
        <p14:creationId xmlns:p14="http://schemas.microsoft.com/office/powerpoint/2010/main" val="943541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Figure 4.1 Elemental and Macromolecular Composition of a Bacterial Cell</a:t>
            </a:r>
            <a:endParaRPr lang="en-IN" sz="3200" dirty="0">
              <a:solidFill>
                <a:schemeClr val="tx2"/>
              </a:solidFill>
            </a:endParaRPr>
          </a:p>
        </p:txBody>
      </p:sp>
      <p:pic>
        <p:nvPicPr>
          <p:cNvPr id="2" name="Picture 1" descr="Elemental and macromolecular composition of a bacterial cell as shown in a periodic tabl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795"/>
          <a:stretch/>
        </p:blipFill>
        <p:spPr>
          <a:xfrm>
            <a:off x="1980380" y="1559049"/>
            <a:ext cx="5183240" cy="4749676"/>
          </a:xfrm>
          <a:prstGeom prst="rect">
            <a:avLst/>
          </a:prstGeom>
        </p:spPr>
      </p:pic>
    </p:spTree>
    <p:extLst>
      <p:ext uri="{BB962C8B-B14F-4D97-AF65-F5344CB8AC3E}">
        <p14:creationId xmlns:p14="http://schemas.microsoft.com/office/powerpoint/2010/main" val="695502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Figure 4.14 Steady-State Relationships in the Chemostat</a:t>
            </a:r>
            <a:endParaRPr lang="en-IN" sz="3400" dirty="0">
              <a:solidFill>
                <a:schemeClr val="tx2"/>
              </a:solidFill>
            </a:endParaRPr>
          </a:p>
        </p:txBody>
      </p:sp>
      <p:pic>
        <p:nvPicPr>
          <p:cNvPr id="4" name="Picture 3" descr="Steady state relationships in the chemostat.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254"/>
          <a:stretch/>
        </p:blipFill>
        <p:spPr>
          <a:xfrm>
            <a:off x="1422651" y="1766651"/>
            <a:ext cx="6298698" cy="4223785"/>
          </a:xfrm>
          <a:prstGeom prst="rect">
            <a:avLst/>
          </a:prstGeom>
        </p:spPr>
      </p:pic>
    </p:spTree>
    <p:extLst>
      <p:ext uri="{BB962C8B-B14F-4D97-AF65-F5344CB8AC3E}">
        <p14:creationId xmlns:p14="http://schemas.microsoft.com/office/powerpoint/2010/main" val="4091157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Figure 4.15 The Effect of Nutrients on Growth in a Chemostat</a:t>
            </a:r>
            <a:endParaRPr lang="en-IN" sz="3400" dirty="0">
              <a:solidFill>
                <a:schemeClr val="tx2"/>
              </a:solidFill>
            </a:endParaRPr>
          </a:p>
        </p:txBody>
      </p:sp>
      <p:pic>
        <p:nvPicPr>
          <p:cNvPr id="2" name="Picture 1" descr="Growth rate and yield are measured against nutrient concentration in milligrams per milliliter. Growth rate rises very quickly and then plateaus at a concentration of 0.15 milligrams per milliliter. growth yield increases at a constant rat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934"/>
          <a:stretch/>
        </p:blipFill>
        <p:spPr>
          <a:xfrm>
            <a:off x="1634544" y="1895998"/>
            <a:ext cx="5874910" cy="4103565"/>
          </a:xfrm>
          <a:prstGeom prst="rect">
            <a:avLst/>
          </a:prstGeom>
        </p:spPr>
      </p:pic>
    </p:spTree>
    <p:extLst>
      <p:ext uri="{BB962C8B-B14F-4D97-AF65-F5344CB8AC3E}">
        <p14:creationId xmlns:p14="http://schemas.microsoft.com/office/powerpoint/2010/main" val="3665964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4.8 Continuous Culture </a:t>
            </a:r>
            <a:r>
              <a:rPr lang="en-US" sz="2000" b="0" dirty="0">
                <a:solidFill>
                  <a:schemeClr val="tx2"/>
                </a:solidFill>
              </a:rPr>
              <a:t>(3 of 3)</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pPr lvl="0"/>
            <a:r>
              <a:rPr lang="en-US" dirty="0">
                <a:solidFill>
                  <a:schemeClr val="tx1"/>
                </a:solidFill>
              </a:rPr>
              <a:t>Experimental Uses of the Chemostat</a:t>
            </a:r>
          </a:p>
          <a:p>
            <a:pPr marL="741600" lvl="1" indent="-284400"/>
            <a:r>
              <a:rPr lang="en-US" dirty="0">
                <a:solidFill>
                  <a:schemeClr val="tx1"/>
                </a:solidFill>
              </a:rPr>
              <a:t>can maintain exponential growth phase for weeks/months</a:t>
            </a:r>
          </a:p>
          <a:p>
            <a:pPr marL="741600" lvl="1" indent="-284400"/>
            <a:r>
              <a:rPr lang="en-US" dirty="0">
                <a:solidFill>
                  <a:schemeClr val="tx1"/>
                </a:solidFill>
              </a:rPr>
              <a:t>used to study physiology, microbial ecology and evolution, enrichment and isolation of bacteria from nature</a:t>
            </a:r>
          </a:p>
        </p:txBody>
      </p:sp>
    </p:spTree>
    <p:extLst>
      <p:ext uri="{BB962C8B-B14F-4D97-AF65-F5344CB8AC3E}">
        <p14:creationId xmlns:p14="http://schemas.microsoft.com/office/powerpoint/2010/main" val="343806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4.9 Biofilm Growth </a:t>
            </a:r>
            <a:r>
              <a:rPr lang="en-US" sz="2000" b="0" dirty="0">
                <a:solidFill>
                  <a:schemeClr val="tx2"/>
                </a:solidFill>
              </a:rPr>
              <a:t>(1 of 3)</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r>
              <a:rPr lang="en-US" b="1" dirty="0">
                <a:solidFill>
                  <a:schemeClr val="tx1"/>
                </a:solidFill>
              </a:rPr>
              <a:t>Planktonic growth:</a:t>
            </a:r>
            <a:r>
              <a:rPr lang="en-US" dirty="0">
                <a:solidFill>
                  <a:schemeClr val="tx1"/>
                </a:solidFill>
              </a:rPr>
              <a:t> growth in suspension of free-floating/free-swimming cells</a:t>
            </a:r>
          </a:p>
          <a:p>
            <a:r>
              <a:rPr lang="en-US" b="1" dirty="0">
                <a:solidFill>
                  <a:schemeClr val="tx1"/>
                </a:solidFill>
              </a:rPr>
              <a:t>Sessile growth:</a:t>
            </a:r>
            <a:r>
              <a:rPr lang="en-US" i="1" dirty="0">
                <a:solidFill>
                  <a:schemeClr val="tx1"/>
                </a:solidFill>
              </a:rPr>
              <a:t> </a:t>
            </a:r>
            <a:r>
              <a:rPr lang="en-US" dirty="0">
                <a:solidFill>
                  <a:schemeClr val="tx1"/>
                </a:solidFill>
              </a:rPr>
              <a:t>attached to surface</a:t>
            </a:r>
          </a:p>
          <a:p>
            <a:pPr marL="741600" lvl="1" indent="-284400"/>
            <a:r>
              <a:rPr lang="en-US" dirty="0">
                <a:solidFill>
                  <a:schemeClr val="tx1"/>
                </a:solidFill>
              </a:rPr>
              <a:t>can develop into biofilms</a:t>
            </a:r>
          </a:p>
          <a:p>
            <a:pPr marL="1144800" lvl="2"/>
            <a:r>
              <a:rPr lang="en-US" dirty="0">
                <a:solidFill>
                  <a:schemeClr val="tx1"/>
                </a:solidFill>
              </a:rPr>
              <a:t>Important in medical and industrial applications</a:t>
            </a:r>
          </a:p>
          <a:p>
            <a:pPr marL="1144800" lvl="2"/>
            <a:r>
              <a:rPr lang="en-US" dirty="0">
                <a:solidFill>
                  <a:schemeClr val="tx1"/>
                </a:solidFill>
              </a:rPr>
              <a:t>Different properties than planktonic cells</a:t>
            </a:r>
          </a:p>
        </p:txBody>
      </p:sp>
    </p:spTree>
    <p:extLst>
      <p:ext uri="{BB962C8B-B14F-4D97-AF65-F5344CB8AC3E}">
        <p14:creationId xmlns:p14="http://schemas.microsoft.com/office/powerpoint/2010/main" val="2386159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4.9 Biofilm Growth </a:t>
            </a:r>
            <a:r>
              <a:rPr lang="en-US" sz="2000" b="0" dirty="0">
                <a:solidFill>
                  <a:schemeClr val="tx2"/>
                </a:solidFill>
              </a:rPr>
              <a:t>(2 of 3)</a:t>
            </a:r>
            <a:endParaRPr lang="en-IN" sz="2000" dirty="0">
              <a:solidFill>
                <a:schemeClr val="tx2"/>
              </a:solidFill>
            </a:endParaRPr>
          </a:p>
        </p:txBody>
      </p:sp>
      <p:sp>
        <p:nvSpPr>
          <p:cNvPr id="15" name="Content Placeholder 14"/>
          <p:cNvSpPr>
            <a:spLocks noGrp="1"/>
          </p:cNvSpPr>
          <p:nvPr>
            <p:ph sz="quarter" idx="13"/>
          </p:nvPr>
        </p:nvSpPr>
        <p:spPr>
          <a:xfrm>
            <a:off x="457200" y="1556328"/>
            <a:ext cx="8062111" cy="4138794"/>
          </a:xfrm>
        </p:spPr>
        <p:txBody>
          <a:bodyPr/>
          <a:lstStyle/>
          <a:p>
            <a:r>
              <a:rPr lang="en-US" b="1" dirty="0">
                <a:solidFill>
                  <a:schemeClr val="tx1"/>
                </a:solidFill>
              </a:rPr>
              <a:t>Biofilm:</a:t>
            </a:r>
            <a:r>
              <a:rPr lang="en-US" dirty="0">
                <a:solidFill>
                  <a:schemeClr val="tx1"/>
                </a:solidFill>
              </a:rPr>
              <a:t> cells enmeshed polysaccharide matrix attached to surface (Figure 4.16)</a:t>
            </a:r>
          </a:p>
          <a:p>
            <a:pPr marL="741600" lvl="1" indent="-284400"/>
            <a:r>
              <a:rPr lang="en-US" dirty="0">
                <a:solidFill>
                  <a:schemeClr val="tx1"/>
                </a:solidFill>
              </a:rPr>
              <a:t>Form in stages:</a:t>
            </a:r>
          </a:p>
          <a:p>
            <a:pPr marL="1144800" lvl="2"/>
            <a:r>
              <a:rPr lang="en-US" dirty="0">
                <a:solidFill>
                  <a:schemeClr val="tx1"/>
                </a:solidFill>
              </a:rPr>
              <a:t>Planktonic cells attach (flagella, fimbriae, pili)</a:t>
            </a:r>
          </a:p>
          <a:p>
            <a:pPr marL="1144800" lvl="2"/>
            <a:r>
              <a:rPr lang="en-US" dirty="0">
                <a:solidFill>
                  <a:schemeClr val="tx1"/>
                </a:solidFill>
              </a:rPr>
              <a:t>Colonization: growth and extracellular polysaccharide (E</a:t>
            </a:r>
            <a:r>
              <a:rPr lang="en-US" sz="100" dirty="0">
                <a:solidFill>
                  <a:schemeClr val="tx1"/>
                </a:solidFill>
              </a:rPr>
              <a:t> </a:t>
            </a:r>
            <a:r>
              <a:rPr lang="en-US" dirty="0">
                <a:solidFill>
                  <a:schemeClr val="tx1"/>
                </a:solidFill>
              </a:rPr>
              <a:t>P</a:t>
            </a:r>
            <a:r>
              <a:rPr lang="en-US" sz="100" dirty="0">
                <a:solidFill>
                  <a:schemeClr val="tx1"/>
                </a:solidFill>
              </a:rPr>
              <a:t> </a:t>
            </a:r>
            <a:r>
              <a:rPr lang="en-US" dirty="0">
                <a:solidFill>
                  <a:schemeClr val="tx1"/>
                </a:solidFill>
              </a:rPr>
              <a:t>S) production</a:t>
            </a:r>
          </a:p>
          <a:p>
            <a:pPr marL="1144800" lvl="2"/>
            <a:r>
              <a:rPr lang="en-US" dirty="0">
                <a:solidFill>
                  <a:schemeClr val="tx1"/>
                </a:solidFill>
              </a:rPr>
              <a:t>Development: metabolic changes</a:t>
            </a:r>
          </a:p>
          <a:p>
            <a:pPr marL="1144800" lvl="2"/>
            <a:r>
              <a:rPr lang="en-US" dirty="0">
                <a:solidFill>
                  <a:schemeClr val="tx1"/>
                </a:solidFill>
              </a:rPr>
              <a:t>Dispersal: colonize new sites</a:t>
            </a:r>
          </a:p>
          <a:p>
            <a:pPr marL="741600" lvl="1" indent="-284400"/>
            <a:r>
              <a:rPr lang="en-US" dirty="0">
                <a:solidFill>
                  <a:schemeClr val="tx1"/>
                </a:solidFill>
              </a:rPr>
              <a:t>Can study in flow chamber</a:t>
            </a:r>
          </a:p>
        </p:txBody>
      </p:sp>
    </p:spTree>
    <p:extLst>
      <p:ext uri="{BB962C8B-B14F-4D97-AF65-F5344CB8AC3E}">
        <p14:creationId xmlns:p14="http://schemas.microsoft.com/office/powerpoint/2010/main" val="485708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4.9 Biofilm Growth </a:t>
            </a:r>
            <a:r>
              <a:rPr lang="en-US" sz="2000" b="0" dirty="0">
                <a:solidFill>
                  <a:schemeClr val="tx2"/>
                </a:solidFill>
              </a:rPr>
              <a:t>(3 of 3)</a:t>
            </a:r>
            <a:endParaRPr lang="en-IN" sz="2000" dirty="0">
              <a:solidFill>
                <a:schemeClr val="tx2"/>
              </a:solidFill>
            </a:endParaRPr>
          </a:p>
        </p:txBody>
      </p:sp>
      <p:sp>
        <p:nvSpPr>
          <p:cNvPr id="15" name="Content Placeholder 14"/>
          <p:cNvSpPr>
            <a:spLocks noGrp="1"/>
          </p:cNvSpPr>
          <p:nvPr>
            <p:ph sz="quarter" idx="13"/>
          </p:nvPr>
        </p:nvSpPr>
        <p:spPr>
          <a:xfrm>
            <a:off x="457200" y="1556328"/>
            <a:ext cx="8107378" cy="4138794"/>
          </a:xfrm>
        </p:spPr>
        <p:txBody>
          <a:bodyPr/>
          <a:lstStyle/>
          <a:p>
            <a:r>
              <a:rPr lang="en-US" dirty="0">
                <a:solidFill>
                  <a:schemeClr val="tx1"/>
                </a:solidFill>
              </a:rPr>
              <a:t>Biofilms and Humans</a:t>
            </a:r>
          </a:p>
          <a:p>
            <a:pPr lvl="1" indent="-284400"/>
            <a:r>
              <a:rPr lang="en-US" b="1" dirty="0">
                <a:solidFill>
                  <a:schemeClr val="tx1"/>
                </a:solidFill>
              </a:rPr>
              <a:t>Microbial mats:</a:t>
            </a:r>
            <a:r>
              <a:rPr lang="en-US" dirty="0">
                <a:solidFill>
                  <a:schemeClr val="tx1"/>
                </a:solidFill>
              </a:rPr>
              <a:t> multilayered sheets with different organisms in each layer (</a:t>
            </a:r>
            <a:r>
              <a:rPr lang="en-US" b="1" dirty="0">
                <a:solidFill>
                  <a:schemeClr val="tx1"/>
                </a:solidFill>
              </a:rPr>
              <a:t>e.g.</a:t>
            </a:r>
            <a:r>
              <a:rPr lang="en-US" i="1" dirty="0">
                <a:solidFill>
                  <a:schemeClr val="tx1"/>
                </a:solidFill>
              </a:rPr>
              <a:t>, </a:t>
            </a:r>
            <a:r>
              <a:rPr lang="en-US" dirty="0">
                <a:solidFill>
                  <a:schemeClr val="tx1"/>
                </a:solidFill>
              </a:rPr>
              <a:t>hot springs, intertidal regions) (Figure 4.17a)</a:t>
            </a:r>
          </a:p>
          <a:p>
            <a:pPr lvl="1" indent="-284400"/>
            <a:r>
              <a:rPr lang="en-US" dirty="0">
                <a:solidFill>
                  <a:schemeClr val="tx1"/>
                </a:solidFill>
              </a:rPr>
              <a:t>Implicated in joint infections, implanted medical devices</a:t>
            </a:r>
          </a:p>
          <a:p>
            <a:pPr lvl="1" indent="-284400"/>
            <a:r>
              <a:rPr lang="en-US" dirty="0">
                <a:solidFill>
                  <a:schemeClr val="tx1"/>
                </a:solidFill>
              </a:rPr>
              <a:t>Responsible for cavities and cause gum disease</a:t>
            </a:r>
          </a:p>
          <a:p>
            <a:pPr lvl="1" indent="-284400"/>
            <a:r>
              <a:rPr lang="en-US" dirty="0">
                <a:solidFill>
                  <a:schemeClr val="tx1"/>
                </a:solidFill>
              </a:rPr>
              <a:t>Foul, plug, and corrode pipes</a:t>
            </a:r>
          </a:p>
          <a:p>
            <a:pPr lvl="1" indent="-284400"/>
            <a:r>
              <a:rPr lang="en-US" dirty="0">
                <a:solidFill>
                  <a:schemeClr val="tx1"/>
                </a:solidFill>
              </a:rPr>
              <a:t>Form in fuel tanks and on ship hulls</a:t>
            </a:r>
          </a:p>
        </p:txBody>
      </p:sp>
    </p:spTree>
    <p:extLst>
      <p:ext uri="{BB962C8B-B14F-4D97-AF65-F5344CB8AC3E}">
        <p14:creationId xmlns:p14="http://schemas.microsoft.com/office/powerpoint/2010/main" val="2715511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4.10 Alternatives to Binary Fission </a:t>
            </a:r>
            <a:r>
              <a:rPr lang="en-US" sz="2000" b="0" dirty="0">
                <a:solidFill>
                  <a:schemeClr val="tx2"/>
                </a:solidFill>
              </a:rPr>
              <a:t>(1 of 2)</a:t>
            </a:r>
            <a:endParaRPr lang="en-IN" sz="2000" dirty="0">
              <a:solidFill>
                <a:schemeClr val="tx2"/>
              </a:solidFill>
            </a:endParaRPr>
          </a:p>
        </p:txBody>
      </p:sp>
      <p:sp>
        <p:nvSpPr>
          <p:cNvPr id="2" name="Content Placeholder 1"/>
          <p:cNvSpPr>
            <a:spLocks noGrp="1"/>
          </p:cNvSpPr>
          <p:nvPr>
            <p:ph sz="quarter" idx="13"/>
          </p:nvPr>
        </p:nvSpPr>
        <p:spPr>
          <a:xfrm>
            <a:off x="457200" y="1556327"/>
            <a:ext cx="8034950" cy="4219784"/>
          </a:xfrm>
        </p:spPr>
        <p:txBody>
          <a:bodyPr/>
          <a:lstStyle/>
          <a:p>
            <a:r>
              <a:rPr lang="en-US" b="1" dirty="0">
                <a:solidFill>
                  <a:schemeClr val="tx1"/>
                </a:solidFill>
              </a:rPr>
              <a:t>Balanced growth:</a:t>
            </a:r>
            <a:r>
              <a:rPr lang="en-US" dirty="0">
                <a:solidFill>
                  <a:schemeClr val="tx1"/>
                </a:solidFill>
              </a:rPr>
              <a:t> result of binary fission, producing nearly identical cells</a:t>
            </a:r>
            <a:endParaRPr lang="en-US" i="1" dirty="0">
              <a:solidFill>
                <a:schemeClr val="tx1"/>
              </a:solidFill>
            </a:endParaRPr>
          </a:p>
          <a:p>
            <a:r>
              <a:rPr lang="en-US" dirty="0">
                <a:solidFill>
                  <a:schemeClr val="tx1"/>
                </a:solidFill>
              </a:rPr>
              <a:t>Budding cell division (Figure 4.18)</a:t>
            </a:r>
          </a:p>
          <a:p>
            <a:pPr lvl="1"/>
            <a:r>
              <a:rPr lang="en-US" dirty="0">
                <a:solidFill>
                  <a:schemeClr val="tx1"/>
                </a:solidFill>
              </a:rPr>
              <a:t>Unequal cell growth forming different daughter cells.</a:t>
            </a:r>
          </a:p>
          <a:p>
            <a:pPr lvl="1"/>
            <a:r>
              <a:rPr lang="en-US" dirty="0">
                <a:solidFill>
                  <a:schemeClr val="tx1"/>
                </a:solidFill>
              </a:rPr>
              <a:t>Some budding bacteria form cytoplasmic extensions such as stalks (</a:t>
            </a:r>
            <a:r>
              <a:rPr lang="en-US" b="1" dirty="0">
                <a:solidFill>
                  <a:schemeClr val="tx1"/>
                </a:solidFill>
              </a:rPr>
              <a:t>Caulobacter</a:t>
            </a:r>
            <a:r>
              <a:rPr lang="en-US" i="1" dirty="0">
                <a:solidFill>
                  <a:schemeClr val="tx1"/>
                </a:solidFill>
              </a:rPr>
              <a:t> </a:t>
            </a:r>
            <a:r>
              <a:rPr lang="en-US" dirty="0">
                <a:solidFill>
                  <a:schemeClr val="tx1"/>
                </a:solidFill>
              </a:rPr>
              <a:t>and </a:t>
            </a:r>
            <a:r>
              <a:rPr lang="en-US" b="1" dirty="0">
                <a:solidFill>
                  <a:schemeClr val="tx1"/>
                </a:solidFill>
              </a:rPr>
              <a:t>Hyphomicrobium</a:t>
            </a:r>
            <a:r>
              <a:rPr lang="en-US" dirty="0">
                <a:solidFill>
                  <a:schemeClr val="tx1"/>
                </a:solidFill>
              </a:rPr>
              <a:t>) and appendages (</a:t>
            </a:r>
            <a:r>
              <a:rPr lang="en-US" b="1" dirty="0">
                <a:solidFill>
                  <a:schemeClr val="tx1"/>
                </a:solidFill>
              </a:rPr>
              <a:t>Ancalomicrobium</a:t>
            </a:r>
            <a:r>
              <a:rPr lang="en-US" dirty="0">
                <a:solidFill>
                  <a:schemeClr val="tx1"/>
                </a:solidFill>
              </a:rPr>
              <a:t>).</a:t>
            </a:r>
          </a:p>
        </p:txBody>
      </p:sp>
    </p:spTree>
    <p:extLst>
      <p:ext uri="{BB962C8B-B14F-4D97-AF65-F5344CB8AC3E}">
        <p14:creationId xmlns:p14="http://schemas.microsoft.com/office/powerpoint/2010/main" val="3975625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Figure 4.18 Cell Division in Different Morphological Forms of Bacteria</a:t>
            </a:r>
            <a:endParaRPr lang="en-IN" sz="3400" dirty="0"/>
          </a:p>
        </p:txBody>
      </p:sp>
      <p:pic>
        <p:nvPicPr>
          <p:cNvPr id="7" name="Picture 6" descr="Cell division in different morphological forms of bacteria.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808"/>
          <a:stretch/>
        </p:blipFill>
        <p:spPr>
          <a:xfrm>
            <a:off x="2408759" y="1606686"/>
            <a:ext cx="4326483" cy="4702039"/>
          </a:xfrm>
          <a:prstGeom prst="rect">
            <a:avLst/>
          </a:prstGeom>
        </p:spPr>
      </p:pic>
    </p:spTree>
    <p:extLst>
      <p:ext uri="{BB962C8B-B14F-4D97-AF65-F5344CB8AC3E}">
        <p14:creationId xmlns:p14="http://schemas.microsoft.com/office/powerpoint/2010/main" val="47713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4.10 Alternatives to Binary Fission </a:t>
            </a:r>
            <a:r>
              <a:rPr lang="en-US" sz="2000" b="0" dirty="0">
                <a:solidFill>
                  <a:schemeClr val="tx2"/>
                </a:solidFill>
              </a:rPr>
              <a:t>(2 of 2)</a:t>
            </a:r>
            <a:endParaRPr lang="en-IN" sz="2000" dirty="0">
              <a:solidFill>
                <a:schemeClr val="tx2"/>
              </a:solidFill>
            </a:endParaRPr>
          </a:p>
        </p:txBody>
      </p:sp>
      <p:sp>
        <p:nvSpPr>
          <p:cNvPr id="2" name="Content Placeholder 1"/>
          <p:cNvSpPr>
            <a:spLocks noGrp="1"/>
          </p:cNvSpPr>
          <p:nvPr>
            <p:ph sz="quarter" idx="13"/>
          </p:nvPr>
        </p:nvSpPr>
        <p:spPr>
          <a:xfrm>
            <a:off x="457200" y="1556327"/>
            <a:ext cx="8342768" cy="4752398"/>
          </a:xfrm>
        </p:spPr>
        <p:txBody>
          <a:bodyPr/>
          <a:lstStyle/>
          <a:p>
            <a:r>
              <a:rPr lang="en-US" dirty="0">
                <a:solidFill>
                  <a:schemeClr val="tx1"/>
                </a:solidFill>
              </a:rPr>
              <a:t>Hyphal Growth and Multiple Fission</a:t>
            </a:r>
          </a:p>
          <a:p>
            <a:pPr lvl="1"/>
            <a:r>
              <a:rPr lang="en-US" b="1" dirty="0">
                <a:solidFill>
                  <a:schemeClr val="tx1"/>
                </a:solidFill>
              </a:rPr>
              <a:t>Hyphae:</a:t>
            </a:r>
            <a:r>
              <a:rPr lang="en-US" dirty="0">
                <a:solidFill>
                  <a:schemeClr val="tx1"/>
                </a:solidFill>
              </a:rPr>
              <a:t> long, thin filaments of actinomycetes (gram-positive filamentous bacteria, </a:t>
            </a:r>
            <a:r>
              <a:rPr lang="en-US" b="1" dirty="0">
                <a:solidFill>
                  <a:schemeClr val="tx1"/>
                </a:solidFill>
              </a:rPr>
              <a:t>e.g.</a:t>
            </a:r>
            <a:r>
              <a:rPr lang="en-US" dirty="0">
                <a:solidFill>
                  <a:schemeClr val="tx1"/>
                </a:solidFill>
              </a:rPr>
              <a:t>, </a:t>
            </a:r>
            <a:r>
              <a:rPr lang="en-US" b="1" dirty="0">
                <a:solidFill>
                  <a:schemeClr val="tx1"/>
                </a:solidFill>
              </a:rPr>
              <a:t>Streptomyces</a:t>
            </a:r>
            <a:r>
              <a:rPr lang="en-US" dirty="0">
                <a:solidFill>
                  <a:schemeClr val="tx1"/>
                </a:solidFill>
              </a:rPr>
              <a:t>) (Figure 4.19)</a:t>
            </a:r>
            <a:endParaRPr lang="en-US" i="1" dirty="0">
              <a:solidFill>
                <a:schemeClr val="tx1"/>
              </a:solidFill>
            </a:endParaRPr>
          </a:p>
          <a:p>
            <a:pPr lvl="1"/>
            <a:r>
              <a:rPr lang="en-US" dirty="0">
                <a:solidFill>
                  <a:schemeClr val="tx1"/>
                </a:solidFill>
              </a:rPr>
              <a:t>Hyphal growth occurs only at filament tip</a:t>
            </a:r>
          </a:p>
          <a:p>
            <a:pPr lvl="1"/>
            <a:r>
              <a:rPr lang="en-US" dirty="0">
                <a:solidFill>
                  <a:schemeClr val="tx1"/>
                </a:solidFill>
              </a:rPr>
              <a:t>Cell growth is not linked directly to division (no septa)</a:t>
            </a:r>
          </a:p>
          <a:p>
            <a:pPr lvl="1"/>
            <a:r>
              <a:rPr lang="en-US" b="1" dirty="0">
                <a:solidFill>
                  <a:schemeClr val="tx1"/>
                </a:solidFill>
              </a:rPr>
              <a:t>Mycelia:</a:t>
            </a:r>
            <a:r>
              <a:rPr lang="en-US" dirty="0">
                <a:solidFill>
                  <a:schemeClr val="tx1"/>
                </a:solidFill>
              </a:rPr>
              <a:t> weaved hyphae</a:t>
            </a:r>
          </a:p>
          <a:p>
            <a:pPr lvl="1"/>
            <a:r>
              <a:rPr lang="en-US" b="1" dirty="0">
                <a:solidFill>
                  <a:schemeClr val="tx1"/>
                </a:solidFill>
              </a:rPr>
              <a:t>Arthrospores:</a:t>
            </a:r>
            <a:r>
              <a:rPr lang="en-US" dirty="0">
                <a:solidFill>
                  <a:schemeClr val="tx1"/>
                </a:solidFill>
              </a:rPr>
              <a:t> survival structures formed from mycelia</a:t>
            </a:r>
          </a:p>
          <a:p>
            <a:pPr lvl="2"/>
            <a:r>
              <a:rPr lang="en-US" b="1" dirty="0">
                <a:solidFill>
                  <a:schemeClr val="tx1"/>
                </a:solidFill>
              </a:rPr>
              <a:t>Multiple fission:</a:t>
            </a:r>
            <a:r>
              <a:rPr lang="en-US" dirty="0">
                <a:solidFill>
                  <a:schemeClr val="tx1"/>
                </a:solidFill>
              </a:rPr>
              <a:t> hyphal filament forms many septa simultaneously</a:t>
            </a:r>
            <a:endParaRPr lang="en-US" i="1" dirty="0">
              <a:solidFill>
                <a:schemeClr val="tx1"/>
              </a:solidFill>
            </a:endParaRPr>
          </a:p>
        </p:txBody>
      </p:sp>
    </p:spTree>
    <p:extLst>
      <p:ext uri="{BB962C8B-B14F-4D97-AF65-F5344CB8AC3E}">
        <p14:creationId xmlns:p14="http://schemas.microsoft.com/office/powerpoint/2010/main" val="3536291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1500" dirty="0">
                <a:solidFill>
                  <a:schemeClr val="bg1"/>
                </a:solidFill>
              </a:rPr>
              <a:t>Three</a:t>
            </a:r>
            <a:r>
              <a:rPr lang="en-US" sz="3400" dirty="0"/>
              <a:t> Environmental Effects on Growth: Temperature</a:t>
            </a:r>
            <a:endParaRPr lang="en-IN" sz="3400" dirty="0">
              <a:solidFill>
                <a:schemeClr val="tx2"/>
              </a:solidFill>
            </a:endParaRPr>
          </a:p>
        </p:txBody>
      </p:sp>
      <p:graphicFrame>
        <p:nvGraphicFramePr>
          <p:cNvPr id="5" name="Object 4"/>
          <p:cNvGraphicFramePr>
            <a:graphicFrameLocks noChangeAspect="1"/>
          </p:cNvGraphicFramePr>
          <p:nvPr/>
        </p:nvGraphicFramePr>
        <p:xfrm>
          <a:off x="411935" y="312688"/>
          <a:ext cx="566738" cy="460375"/>
        </p:xfrm>
        <a:graphic>
          <a:graphicData uri="http://schemas.openxmlformats.org/presentationml/2006/ole">
            <mc:AlternateContent xmlns:mc="http://schemas.openxmlformats.org/markup-compatibility/2006">
              <mc:Choice xmlns:v="urn:schemas-microsoft-com:vml" Requires="v">
                <p:oleObj name="Equation" r:id="rId2" imgW="203040" imgH="164880" progId="Equation.DSMT4">
                  <p:embed/>
                </p:oleObj>
              </mc:Choice>
              <mc:Fallback>
                <p:oleObj name="Equation" r:id="rId2" imgW="203040" imgH="164880" progId="Equation.DSMT4">
                  <p:embed/>
                  <p:pic>
                    <p:nvPicPr>
                      <p:cNvPr id="5" name="Object 4"/>
                      <p:cNvPicPr/>
                      <p:nvPr/>
                    </p:nvPicPr>
                    <p:blipFill>
                      <a:blip r:embed="rId3"/>
                      <a:stretch>
                        <a:fillRect/>
                      </a:stretch>
                    </p:blipFill>
                    <p:spPr>
                      <a:xfrm>
                        <a:off x="411935" y="312688"/>
                        <a:ext cx="566738" cy="460375"/>
                      </a:xfrm>
                      <a:prstGeom prst="rect">
                        <a:avLst/>
                      </a:prstGeom>
                    </p:spPr>
                  </p:pic>
                </p:oleObj>
              </mc:Fallback>
            </mc:AlternateContent>
          </a:graphicData>
        </a:graphic>
      </p:graphicFrame>
      <p:sp>
        <p:nvSpPr>
          <p:cNvPr id="4" name="Content Placeholder 3"/>
          <p:cNvSpPr>
            <a:spLocks noGrp="1"/>
          </p:cNvSpPr>
          <p:nvPr>
            <p:ph sz="quarter" idx="13"/>
          </p:nvPr>
        </p:nvSpPr>
        <p:spPr/>
        <p:txBody>
          <a:bodyPr/>
          <a:lstStyle/>
          <a:p>
            <a:pPr marL="432" lvl="0" indent="0">
              <a:buNone/>
            </a:pPr>
            <a:r>
              <a:rPr lang="en-US" b="1" dirty="0">
                <a:solidFill>
                  <a:schemeClr val="tx2"/>
                </a:solidFill>
              </a:rPr>
              <a:t>4.11</a:t>
            </a:r>
            <a:r>
              <a:rPr lang="en-US" dirty="0">
                <a:solidFill>
                  <a:schemeClr val="tx1"/>
                </a:solidFill>
              </a:rPr>
              <a:t> Temperature Classes of Microorganisms</a:t>
            </a:r>
          </a:p>
          <a:p>
            <a:pPr marL="432" lvl="0" indent="0">
              <a:buNone/>
            </a:pPr>
            <a:r>
              <a:rPr lang="en-US" b="1" dirty="0">
                <a:solidFill>
                  <a:schemeClr val="tx2"/>
                </a:solidFill>
              </a:rPr>
              <a:t>4.12</a:t>
            </a:r>
            <a:r>
              <a:rPr lang="en-US" dirty="0">
                <a:solidFill>
                  <a:schemeClr val="tx1"/>
                </a:solidFill>
              </a:rPr>
              <a:t> Microbial Life in the Cold</a:t>
            </a:r>
          </a:p>
          <a:p>
            <a:pPr marL="432" lvl="0" indent="0">
              <a:buNone/>
            </a:pPr>
            <a:r>
              <a:rPr lang="en-US" b="1" dirty="0">
                <a:solidFill>
                  <a:schemeClr val="tx2"/>
                </a:solidFill>
              </a:rPr>
              <a:t>4.13</a:t>
            </a:r>
            <a:r>
              <a:rPr lang="en-US" dirty="0">
                <a:solidFill>
                  <a:schemeClr val="tx1"/>
                </a:solidFill>
              </a:rPr>
              <a:t> Microbial Life at High Temperatures</a:t>
            </a:r>
          </a:p>
        </p:txBody>
      </p:sp>
    </p:spTree>
    <p:extLst>
      <p:ext uri="{BB962C8B-B14F-4D97-AF65-F5344CB8AC3E}">
        <p14:creationId xmlns:p14="http://schemas.microsoft.com/office/powerpoint/2010/main" val="2037875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000" dirty="0">
                <a:solidFill>
                  <a:schemeClr val="tx2"/>
                </a:solidFill>
              </a:rPr>
              <a:t>4.1 Feeding the Microbe: Cell Nutrition </a:t>
            </a:r>
            <a:r>
              <a:rPr lang="en-US" sz="2000" b="0" dirty="0">
                <a:solidFill>
                  <a:schemeClr val="tx2"/>
                </a:solidFill>
              </a:rPr>
              <a:t>(3 of 8)</a:t>
            </a:r>
            <a:endParaRPr lang="en-IN" sz="2000" dirty="0">
              <a:solidFill>
                <a:schemeClr val="tx2"/>
              </a:solidFill>
            </a:endParaRPr>
          </a:p>
        </p:txBody>
      </p:sp>
      <p:sp>
        <p:nvSpPr>
          <p:cNvPr id="15" name="Content Placeholder 14"/>
          <p:cNvSpPr>
            <a:spLocks noGrp="1"/>
          </p:cNvSpPr>
          <p:nvPr>
            <p:ph sz="quarter" idx="13"/>
          </p:nvPr>
        </p:nvSpPr>
        <p:spPr>
          <a:xfrm>
            <a:off x="457200" y="1556328"/>
            <a:ext cx="8070574" cy="4138794"/>
          </a:xfrm>
        </p:spPr>
        <p:txBody>
          <a:bodyPr/>
          <a:lstStyle/>
          <a:p>
            <a:r>
              <a:rPr lang="en-US" dirty="0">
                <a:solidFill>
                  <a:schemeClr val="tx1"/>
                </a:solidFill>
              </a:rPr>
              <a:t>Carbon, Nitrogen, and Other Macronutrients</a:t>
            </a:r>
          </a:p>
          <a:p>
            <a:pPr lvl="1" indent="-284400"/>
            <a:r>
              <a:rPr lang="en-US" dirty="0">
                <a:solidFill>
                  <a:schemeClr val="tx1"/>
                </a:solidFill>
              </a:rPr>
              <a:t>Heterotrophs (require organic carbon (C)) obtain C from breakdown of organic polymers or uptake of monomers (amino acids, fatty acids, organic acids, sugars, nitrogen bases, other organics)</a:t>
            </a:r>
          </a:p>
          <a:p>
            <a:pPr lvl="1" indent="-284400"/>
            <a:r>
              <a:rPr lang="en-US" dirty="0">
                <a:solidFill>
                  <a:schemeClr val="tx1"/>
                </a:solidFill>
              </a:rPr>
              <a:t>Autotrophs synthesize organics from carbon dioxide (C</a:t>
            </a:r>
            <a:r>
              <a:rPr lang="en-US" sz="100" dirty="0">
                <a:solidFill>
                  <a:schemeClr val="tx1"/>
                </a:solidFill>
              </a:rPr>
              <a:t> </a:t>
            </a:r>
            <a:r>
              <a:rPr lang="en-US" dirty="0">
                <a:solidFill>
                  <a:schemeClr val="tx1"/>
                </a:solidFill>
              </a:rPr>
              <a:t>O</a:t>
            </a:r>
            <a:r>
              <a:rPr lang="en-US" baseline="-25000" dirty="0">
                <a:solidFill>
                  <a:schemeClr val="tx1"/>
                </a:solidFill>
              </a:rPr>
              <a:t>2</a:t>
            </a:r>
            <a:r>
              <a:rPr lang="en-US" dirty="0">
                <a:solidFill>
                  <a:schemeClr val="tx1"/>
                </a:solidFill>
              </a:rPr>
              <a:t>)</a:t>
            </a:r>
          </a:p>
        </p:txBody>
      </p:sp>
    </p:spTree>
    <p:extLst>
      <p:ext uri="{BB962C8B-B14F-4D97-AF65-F5344CB8AC3E}">
        <p14:creationId xmlns:p14="http://schemas.microsoft.com/office/powerpoint/2010/main" val="2844077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4.11 Temperature Classes of Microorganisms </a:t>
            </a:r>
            <a:r>
              <a:rPr lang="en-US" sz="2000" b="0" dirty="0">
                <a:solidFill>
                  <a:schemeClr val="tx2"/>
                </a:solidFill>
              </a:rPr>
              <a:t>(1 of 2)</a:t>
            </a:r>
            <a:endParaRPr lang="en-IN" sz="2000" dirty="0">
              <a:solidFill>
                <a:schemeClr val="tx2"/>
              </a:solidFill>
            </a:endParaRPr>
          </a:p>
        </p:txBody>
      </p:sp>
      <p:sp>
        <p:nvSpPr>
          <p:cNvPr id="4" name="Content Placeholder 3"/>
          <p:cNvSpPr>
            <a:spLocks noGrp="1"/>
          </p:cNvSpPr>
          <p:nvPr>
            <p:ph sz="quarter" idx="13"/>
          </p:nvPr>
        </p:nvSpPr>
        <p:spPr>
          <a:xfrm>
            <a:off x="457200" y="1556326"/>
            <a:ext cx="8229600" cy="3477401"/>
          </a:xfrm>
        </p:spPr>
        <p:txBody>
          <a:bodyPr/>
          <a:lstStyle/>
          <a:p>
            <a:r>
              <a:rPr lang="en-US" dirty="0">
                <a:solidFill>
                  <a:schemeClr val="tx1"/>
                </a:solidFill>
              </a:rPr>
              <a:t>Cardinal Temperatures</a:t>
            </a:r>
          </a:p>
          <a:p>
            <a:pPr lvl="1"/>
            <a:r>
              <a:rPr lang="en-US" dirty="0">
                <a:solidFill>
                  <a:schemeClr val="tx1"/>
                </a:solidFill>
              </a:rPr>
              <a:t>Minimum, optimum, and maximum temperatures at which an organism grows (Figure 4.20)</a:t>
            </a:r>
          </a:p>
          <a:p>
            <a:pPr lvl="1"/>
            <a:r>
              <a:rPr lang="en-US" dirty="0">
                <a:solidFill>
                  <a:schemeClr val="tx1"/>
                </a:solidFill>
              </a:rPr>
              <a:t>Characteristic of any given microorganism</a:t>
            </a:r>
          </a:p>
          <a:p>
            <a:pPr lvl="1"/>
            <a:r>
              <a:rPr lang="en-US" dirty="0">
                <a:solidFill>
                  <a:schemeClr val="tx1"/>
                </a:solidFill>
              </a:rPr>
              <a:t>Differ dramatically between species</a:t>
            </a:r>
          </a:p>
          <a:p>
            <a:pPr lvl="1"/>
            <a:r>
              <a:rPr lang="en-US" dirty="0">
                <a:solidFill>
                  <a:schemeClr val="tx1"/>
                </a:solidFill>
              </a:rPr>
              <a:t>Range is typically &lt; 40</a:t>
            </a:r>
            <a:r>
              <a:rPr lang="en-US" dirty="0">
                <a:solidFill>
                  <a:schemeClr val="tx1"/>
                </a:solidFill>
                <a:ea typeface="Calibri"/>
              </a:rPr>
              <a:t>°</a:t>
            </a:r>
            <a:r>
              <a:rPr lang="en-US" dirty="0">
                <a:solidFill>
                  <a:schemeClr val="tx1"/>
                </a:solidFill>
              </a:rPr>
              <a:t>C</a:t>
            </a:r>
          </a:p>
          <a:p>
            <a:pPr lvl="1"/>
            <a:r>
              <a:rPr lang="en-US" dirty="0">
                <a:solidFill>
                  <a:schemeClr val="tx1"/>
                </a:solidFill>
              </a:rPr>
              <a:t>At optimum, all/most cellular components are functioning at maximum rate</a:t>
            </a:r>
          </a:p>
        </p:txBody>
      </p:sp>
    </p:spTree>
    <p:extLst>
      <p:ext uri="{BB962C8B-B14F-4D97-AF65-F5344CB8AC3E}">
        <p14:creationId xmlns:p14="http://schemas.microsoft.com/office/powerpoint/2010/main" val="412031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199" y="215371"/>
            <a:ext cx="8401987" cy="1097279"/>
          </a:xfrm>
        </p:spPr>
        <p:txBody>
          <a:bodyPr/>
          <a:lstStyle/>
          <a:p>
            <a:r>
              <a:rPr lang="en-US" sz="3400" dirty="0">
                <a:solidFill>
                  <a:schemeClr val="tx2"/>
                </a:solidFill>
              </a:rPr>
              <a:t>Figure 4.20 The Cardinal Temperatures: Minimum, Optimum, and Maximum</a:t>
            </a:r>
            <a:endParaRPr lang="en-IN" sz="3400" dirty="0">
              <a:solidFill>
                <a:schemeClr val="tx2"/>
              </a:solidFill>
            </a:endParaRPr>
          </a:p>
        </p:txBody>
      </p:sp>
      <p:pic>
        <p:nvPicPr>
          <p:cNvPr id="2" name="Picture 1" descr="The cardinal temperatures, minimum, optimum, and maximum.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888"/>
          <a:stretch/>
        </p:blipFill>
        <p:spPr>
          <a:xfrm>
            <a:off x="1707717" y="1634634"/>
            <a:ext cx="5728567" cy="4560035"/>
          </a:xfrm>
          <a:prstGeom prst="rect">
            <a:avLst/>
          </a:prstGeom>
        </p:spPr>
      </p:pic>
    </p:spTree>
    <p:extLst>
      <p:ext uri="{BB962C8B-B14F-4D97-AF65-F5344CB8AC3E}">
        <p14:creationId xmlns:p14="http://schemas.microsoft.com/office/powerpoint/2010/main" val="333338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4.11 Temperature Classes of Microorganisms </a:t>
            </a:r>
            <a:r>
              <a:rPr lang="en-US" sz="2000" b="0" dirty="0">
                <a:solidFill>
                  <a:schemeClr val="tx2"/>
                </a:solidFill>
              </a:rPr>
              <a:t>(2 of 2)</a:t>
            </a:r>
            <a:endParaRPr lang="en-IN" sz="2000" dirty="0">
              <a:solidFill>
                <a:schemeClr val="tx2"/>
              </a:solidFill>
            </a:endParaRPr>
          </a:p>
        </p:txBody>
      </p:sp>
      <p:sp>
        <p:nvSpPr>
          <p:cNvPr id="4" name="Content Placeholder 3"/>
          <p:cNvSpPr>
            <a:spLocks noGrp="1"/>
          </p:cNvSpPr>
          <p:nvPr>
            <p:ph sz="quarter" idx="13"/>
          </p:nvPr>
        </p:nvSpPr>
        <p:spPr/>
        <p:txBody>
          <a:bodyPr/>
          <a:lstStyle/>
          <a:p>
            <a:r>
              <a:rPr lang="en-US" dirty="0">
                <a:solidFill>
                  <a:schemeClr val="tx1"/>
                </a:solidFill>
              </a:rPr>
              <a:t>Temperature Classes of Organisms</a:t>
            </a:r>
          </a:p>
          <a:p>
            <a:pPr lvl="1"/>
            <a:r>
              <a:rPr lang="en-US" dirty="0">
                <a:solidFill>
                  <a:schemeClr val="tx1"/>
                </a:solidFill>
              </a:rPr>
              <a:t>Four broad classes related to growth temperature optima (Figure 4.21)</a:t>
            </a:r>
          </a:p>
          <a:p>
            <a:pPr marL="1144800" lvl="2"/>
            <a:r>
              <a:rPr lang="en-US" b="1" dirty="0">
                <a:solidFill>
                  <a:schemeClr val="tx1"/>
                </a:solidFill>
              </a:rPr>
              <a:t>psychrophile:</a:t>
            </a:r>
            <a:r>
              <a:rPr lang="en-US" dirty="0">
                <a:solidFill>
                  <a:schemeClr val="tx1"/>
                </a:solidFill>
              </a:rPr>
              <a:t> low, found in cold environments</a:t>
            </a:r>
          </a:p>
          <a:p>
            <a:pPr marL="1144800" lvl="2"/>
            <a:r>
              <a:rPr lang="en-US" b="1" dirty="0">
                <a:solidFill>
                  <a:schemeClr val="tx1"/>
                </a:solidFill>
              </a:rPr>
              <a:t>mesophile:</a:t>
            </a:r>
            <a:r>
              <a:rPr lang="en-US" dirty="0">
                <a:solidFill>
                  <a:schemeClr val="tx1"/>
                </a:solidFill>
              </a:rPr>
              <a:t> midrange, most commonly studied</a:t>
            </a:r>
          </a:p>
          <a:p>
            <a:pPr marL="1144800" lvl="2"/>
            <a:r>
              <a:rPr lang="en-US" b="1" dirty="0">
                <a:solidFill>
                  <a:schemeClr val="tx1"/>
                </a:solidFill>
              </a:rPr>
              <a:t>thermophile:</a:t>
            </a:r>
            <a:r>
              <a:rPr lang="en-US" dirty="0">
                <a:solidFill>
                  <a:schemeClr val="tx1"/>
                </a:solidFill>
              </a:rPr>
              <a:t> high, found in hot environments</a:t>
            </a:r>
          </a:p>
          <a:p>
            <a:pPr marL="1144800" lvl="2"/>
            <a:r>
              <a:rPr lang="en-US" b="1" dirty="0">
                <a:solidFill>
                  <a:schemeClr val="tx1"/>
                </a:solidFill>
              </a:rPr>
              <a:t>hyperthermophile:</a:t>
            </a:r>
            <a:r>
              <a:rPr lang="en-US" dirty="0">
                <a:solidFill>
                  <a:schemeClr val="tx1"/>
                </a:solidFill>
              </a:rPr>
              <a:t> very high, found in extremely hot habitats such as hot springs and deep-sea hydrothermal vents</a:t>
            </a:r>
          </a:p>
        </p:txBody>
      </p:sp>
    </p:spTree>
    <p:extLst>
      <p:ext uri="{BB962C8B-B14F-4D97-AF65-F5344CB8AC3E}">
        <p14:creationId xmlns:p14="http://schemas.microsoft.com/office/powerpoint/2010/main" val="3733034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2600" dirty="0">
                <a:solidFill>
                  <a:schemeClr val="tx2"/>
                </a:solidFill>
              </a:rPr>
              <a:t>Figure 4.21 Temperature and Growth Response in Different Temperature Classes of Microorganisms</a:t>
            </a:r>
            <a:endParaRPr lang="en-IN" sz="2600" dirty="0">
              <a:solidFill>
                <a:schemeClr val="tx2"/>
              </a:solidFill>
            </a:endParaRPr>
          </a:p>
        </p:txBody>
      </p:sp>
      <p:pic>
        <p:nvPicPr>
          <p:cNvPr id="2" name="Picture 1" descr="Temperature and growth response in different temperature classes of microorganism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t="-1" b="4109"/>
          <a:stretch/>
        </p:blipFill>
        <p:spPr>
          <a:xfrm>
            <a:off x="560634" y="2042741"/>
            <a:ext cx="8022733" cy="3353124"/>
          </a:xfrm>
          <a:prstGeom prst="rect">
            <a:avLst/>
          </a:prstGeom>
        </p:spPr>
      </p:pic>
    </p:spTree>
    <p:extLst>
      <p:ext uri="{BB962C8B-B14F-4D97-AF65-F5344CB8AC3E}">
        <p14:creationId xmlns:p14="http://schemas.microsoft.com/office/powerpoint/2010/main" val="4232876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4.12 Microbial Life in the Cold </a:t>
            </a:r>
            <a:r>
              <a:rPr lang="en-US" sz="2000" b="0" dirty="0">
                <a:solidFill>
                  <a:schemeClr val="tx2"/>
                </a:solidFill>
              </a:rPr>
              <a:t>(1 of 4)</a:t>
            </a:r>
            <a:endParaRPr lang="en-IN" sz="2000" b="0" dirty="0">
              <a:solidFill>
                <a:schemeClr val="tx2"/>
              </a:solidFill>
            </a:endParaRPr>
          </a:p>
        </p:txBody>
      </p:sp>
      <p:sp>
        <p:nvSpPr>
          <p:cNvPr id="4" name="Content Placeholder 3"/>
          <p:cNvSpPr>
            <a:spLocks noGrp="1"/>
          </p:cNvSpPr>
          <p:nvPr>
            <p:ph sz="quarter" idx="13"/>
          </p:nvPr>
        </p:nvSpPr>
        <p:spPr>
          <a:xfrm>
            <a:off x="457200" y="1556326"/>
            <a:ext cx="8089271" cy="4434275"/>
          </a:xfrm>
        </p:spPr>
        <p:txBody>
          <a:bodyPr/>
          <a:lstStyle/>
          <a:p>
            <a:pPr lvl="0"/>
            <a:r>
              <a:rPr lang="en-US" b="1" dirty="0">
                <a:solidFill>
                  <a:schemeClr val="tx1"/>
                </a:solidFill>
              </a:rPr>
              <a:t>Extremophiles</a:t>
            </a:r>
          </a:p>
          <a:p>
            <a:pPr marL="741600" lvl="1"/>
            <a:r>
              <a:rPr lang="en-US" dirty="0">
                <a:solidFill>
                  <a:schemeClr val="tx1"/>
                </a:solidFill>
              </a:rPr>
              <a:t>Organisms that grow under very hot or very cold conditions</a:t>
            </a:r>
          </a:p>
          <a:p>
            <a:pPr lvl="0"/>
            <a:r>
              <a:rPr lang="en-US" dirty="0">
                <a:solidFill>
                  <a:schemeClr val="tx1"/>
                </a:solidFill>
              </a:rPr>
              <a:t>Cold Environments</a:t>
            </a:r>
          </a:p>
          <a:p>
            <a:pPr marL="741600" lvl="1"/>
            <a:r>
              <a:rPr lang="en-US" dirty="0">
                <a:solidFill>
                  <a:schemeClr val="tx1"/>
                </a:solidFill>
              </a:rPr>
              <a:t>Much of Earth’s surface is cold</a:t>
            </a:r>
          </a:p>
          <a:p>
            <a:pPr marL="1144800" lvl="2"/>
            <a:r>
              <a:rPr lang="en-US" dirty="0">
                <a:solidFill>
                  <a:schemeClr val="tx1"/>
                </a:solidFill>
              </a:rPr>
              <a:t>Oceans 5°C</a:t>
            </a:r>
            <a:r>
              <a:rPr lang="en-US" sz="100" dirty="0">
                <a:solidFill>
                  <a:schemeClr val="bg1"/>
                </a:solidFill>
              </a:rPr>
              <a:t>elsius</a:t>
            </a:r>
          </a:p>
          <a:p>
            <a:pPr marL="1144800" lvl="2"/>
            <a:r>
              <a:rPr lang="en-US" dirty="0">
                <a:solidFill>
                  <a:schemeClr val="tx1"/>
                </a:solidFill>
              </a:rPr>
              <a:t>Arctic and Antarctic are permanently frozen or rarely unfrozen (Figure 4.22)</a:t>
            </a:r>
          </a:p>
          <a:p>
            <a:pPr marL="741600" lvl="1"/>
            <a:r>
              <a:rPr lang="en-US" b="1" dirty="0">
                <a:solidFill>
                  <a:schemeClr val="tx1"/>
                </a:solidFill>
              </a:rPr>
              <a:t>Constantly</a:t>
            </a:r>
            <a:r>
              <a:rPr lang="en-US" dirty="0">
                <a:solidFill>
                  <a:schemeClr val="tx1"/>
                </a:solidFill>
              </a:rPr>
              <a:t> v</a:t>
            </a:r>
            <a:r>
              <a:rPr lang="en-US" sz="100" dirty="0">
                <a:solidFill>
                  <a:schemeClr val="bg1"/>
                </a:solidFill>
              </a:rPr>
              <a:t>ersu</a:t>
            </a:r>
            <a:r>
              <a:rPr lang="en-US" dirty="0">
                <a:solidFill>
                  <a:schemeClr val="tx1"/>
                </a:solidFill>
              </a:rPr>
              <a:t>s </a:t>
            </a:r>
            <a:r>
              <a:rPr lang="en-US" b="1" dirty="0">
                <a:solidFill>
                  <a:schemeClr val="tx1"/>
                </a:solidFill>
              </a:rPr>
              <a:t>seasonally</a:t>
            </a:r>
            <a:r>
              <a:rPr lang="en-US" i="1" dirty="0">
                <a:solidFill>
                  <a:schemeClr val="tx1"/>
                </a:solidFill>
              </a:rPr>
              <a:t> </a:t>
            </a:r>
            <a:r>
              <a:rPr lang="en-US" dirty="0">
                <a:solidFill>
                  <a:schemeClr val="tx1"/>
                </a:solidFill>
              </a:rPr>
              <a:t>cold</a:t>
            </a:r>
            <a:endParaRPr lang="en-US" i="1" dirty="0">
              <a:solidFill>
                <a:schemeClr val="tx1"/>
              </a:solidFill>
            </a:endParaRPr>
          </a:p>
        </p:txBody>
      </p:sp>
    </p:spTree>
    <p:extLst>
      <p:ext uri="{BB962C8B-B14F-4D97-AF65-F5344CB8AC3E}">
        <p14:creationId xmlns:p14="http://schemas.microsoft.com/office/powerpoint/2010/main" val="2972378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Figure 4.22 Antarctic Microbial Habitats and Microorganisms</a:t>
            </a:r>
            <a:endParaRPr lang="en-IN" sz="3200" dirty="0">
              <a:solidFill>
                <a:schemeClr val="tx2"/>
              </a:solidFill>
            </a:endParaRPr>
          </a:p>
        </p:txBody>
      </p:sp>
      <p:pic>
        <p:nvPicPr>
          <p:cNvPr id="5" name="Picture 4" descr="Antarctic microbial habitats and microorganism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053"/>
          <a:stretch/>
        </p:blipFill>
        <p:spPr>
          <a:xfrm>
            <a:off x="1340800" y="1629818"/>
            <a:ext cx="6462401" cy="4678907"/>
          </a:xfrm>
          <a:prstGeom prst="rect">
            <a:avLst/>
          </a:prstGeom>
        </p:spPr>
      </p:pic>
    </p:spTree>
    <p:extLst>
      <p:ext uri="{BB962C8B-B14F-4D97-AF65-F5344CB8AC3E}">
        <p14:creationId xmlns:p14="http://schemas.microsoft.com/office/powerpoint/2010/main" val="3381151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4.12 Microbial Life in the Cold </a:t>
            </a:r>
            <a:r>
              <a:rPr lang="en-US" sz="2000" b="0" dirty="0">
                <a:solidFill>
                  <a:schemeClr val="tx2"/>
                </a:solidFill>
              </a:rPr>
              <a:t>(2 of 4)</a:t>
            </a:r>
            <a:endParaRPr lang="en-IN" sz="2000" dirty="0">
              <a:solidFill>
                <a:schemeClr val="tx2"/>
              </a:solidFill>
            </a:endParaRPr>
          </a:p>
        </p:txBody>
      </p:sp>
      <p:sp>
        <p:nvSpPr>
          <p:cNvPr id="4" name="Content Placeholder 3"/>
          <p:cNvSpPr>
            <a:spLocks noGrp="1"/>
          </p:cNvSpPr>
          <p:nvPr>
            <p:ph sz="quarter" idx="13"/>
          </p:nvPr>
        </p:nvSpPr>
        <p:spPr>
          <a:xfrm>
            <a:off x="457200" y="1556326"/>
            <a:ext cx="8342768" cy="4752399"/>
          </a:xfrm>
        </p:spPr>
        <p:txBody>
          <a:bodyPr/>
          <a:lstStyle/>
          <a:p>
            <a:pPr lvl="0"/>
            <a:r>
              <a:rPr lang="en-US" dirty="0">
                <a:solidFill>
                  <a:schemeClr val="tx1"/>
                </a:solidFill>
              </a:rPr>
              <a:t>Psychrophilic and Psychrotolerant Microorganisms</a:t>
            </a:r>
          </a:p>
          <a:p>
            <a:pPr marL="741600" lvl="1"/>
            <a:r>
              <a:rPr lang="en-US" b="1" dirty="0">
                <a:solidFill>
                  <a:schemeClr val="tx1"/>
                </a:solidFill>
              </a:rPr>
              <a:t>Psychrophiles:</a:t>
            </a:r>
            <a:r>
              <a:rPr lang="en-US" i="1" dirty="0">
                <a:solidFill>
                  <a:schemeClr val="tx1"/>
                </a:solidFill>
              </a:rPr>
              <a:t> </a:t>
            </a:r>
            <a:r>
              <a:rPr lang="en-US" dirty="0">
                <a:solidFill>
                  <a:schemeClr val="tx1"/>
                </a:solidFill>
              </a:rPr>
              <a:t>optimal growth temperature ≤ 15</a:t>
            </a:r>
            <a:r>
              <a:rPr lang="en-US" dirty="0">
                <a:solidFill>
                  <a:schemeClr val="tx1"/>
                </a:solidFill>
                <a:ea typeface="Calibri"/>
              </a:rPr>
              <a:t>°</a:t>
            </a:r>
            <a:r>
              <a:rPr lang="en-US" dirty="0">
                <a:solidFill>
                  <a:schemeClr val="tx1"/>
                </a:solidFill>
              </a:rPr>
              <a:t>C</a:t>
            </a:r>
            <a:r>
              <a:rPr lang="en-US" sz="100" dirty="0">
                <a:solidFill>
                  <a:schemeClr val="bg1"/>
                </a:solidFill>
              </a:rPr>
              <a:t>elsius</a:t>
            </a:r>
            <a:r>
              <a:rPr lang="en-US" dirty="0">
                <a:solidFill>
                  <a:schemeClr val="tx1"/>
                </a:solidFill>
              </a:rPr>
              <a:t>, maximum &lt; 20</a:t>
            </a:r>
            <a:r>
              <a:rPr lang="en-US" dirty="0">
                <a:solidFill>
                  <a:schemeClr val="tx1"/>
                </a:solidFill>
                <a:ea typeface="Calibri"/>
              </a:rPr>
              <a:t>°</a:t>
            </a:r>
            <a:r>
              <a:rPr lang="en-US" sz="2400" b="0" i="0" u="none" strike="noStrike" cap="none" dirty="0">
                <a:solidFill>
                  <a:schemeClr val="dk1"/>
                </a:solidFill>
                <a:effectLst/>
                <a:latin typeface="+mn-lt"/>
                <a:ea typeface="Arial"/>
                <a:cs typeface="Arial"/>
                <a:sym typeface="Arial"/>
              </a:rPr>
              <a:t>C</a:t>
            </a:r>
            <a:r>
              <a:rPr lang="en-US" sz="100" b="0" i="0" u="none" strike="noStrike" cap="none" dirty="0">
                <a:solidFill>
                  <a:schemeClr val="bg1"/>
                </a:solidFill>
                <a:effectLst/>
                <a:latin typeface="+mn-lt"/>
                <a:ea typeface="Arial"/>
                <a:cs typeface="Arial"/>
                <a:sym typeface="Arial"/>
              </a:rPr>
              <a:t>elsius</a:t>
            </a:r>
            <a:r>
              <a:rPr lang="en-US" dirty="0">
                <a:solidFill>
                  <a:schemeClr val="tx1"/>
                </a:solidFill>
              </a:rPr>
              <a:t>, minimum ≤ 0</a:t>
            </a:r>
            <a:r>
              <a:rPr lang="en-US" dirty="0">
                <a:solidFill>
                  <a:schemeClr val="tx1"/>
                </a:solidFill>
                <a:ea typeface="Calibri"/>
              </a:rPr>
              <a:t>°</a:t>
            </a:r>
            <a:r>
              <a:rPr lang="en-US" sz="2400" b="0" i="0" u="none" strike="noStrike" cap="none" dirty="0">
                <a:solidFill>
                  <a:schemeClr val="dk1"/>
                </a:solidFill>
                <a:effectLst/>
                <a:latin typeface="+mn-lt"/>
                <a:ea typeface="Arial"/>
                <a:cs typeface="Arial"/>
                <a:sym typeface="Arial"/>
              </a:rPr>
              <a:t>C</a:t>
            </a:r>
            <a:r>
              <a:rPr lang="en-US" sz="100" b="0" i="0" u="none" strike="noStrike" cap="none" dirty="0">
                <a:solidFill>
                  <a:schemeClr val="bg1"/>
                </a:solidFill>
                <a:effectLst/>
                <a:latin typeface="+mn-lt"/>
                <a:ea typeface="Arial"/>
                <a:cs typeface="Arial"/>
                <a:sym typeface="Arial"/>
              </a:rPr>
              <a:t>elsius</a:t>
            </a:r>
            <a:endParaRPr lang="en-US" sz="100" dirty="0">
              <a:solidFill>
                <a:schemeClr val="bg1"/>
              </a:solidFill>
            </a:endParaRPr>
          </a:p>
          <a:p>
            <a:pPr lvl="2"/>
            <a:r>
              <a:rPr lang="en-US" dirty="0">
                <a:solidFill>
                  <a:schemeClr val="tx1"/>
                </a:solidFill>
              </a:rPr>
              <a:t>Constantly cold environments</a:t>
            </a:r>
          </a:p>
          <a:p>
            <a:pPr lvl="2"/>
            <a:r>
              <a:rPr lang="en-US" dirty="0">
                <a:solidFill>
                  <a:schemeClr val="tx1"/>
                </a:solidFill>
              </a:rPr>
              <a:t>Found in polar regions, permanent snowfields, glaciers (Figure 4.23)</a:t>
            </a:r>
          </a:p>
          <a:p>
            <a:pPr marL="741600" lvl="1"/>
            <a:r>
              <a:rPr lang="en-US" b="1" dirty="0">
                <a:solidFill>
                  <a:schemeClr val="tx1"/>
                </a:solidFill>
              </a:rPr>
              <a:t>Psychrotolerant:</a:t>
            </a:r>
            <a:r>
              <a:rPr lang="en-US" dirty="0">
                <a:solidFill>
                  <a:schemeClr val="tx1"/>
                </a:solidFill>
              </a:rPr>
              <a:t> can grow at 0</a:t>
            </a:r>
            <a:r>
              <a:rPr lang="en-US" dirty="0">
                <a:solidFill>
                  <a:schemeClr val="tx1"/>
                </a:solidFill>
                <a:ea typeface="Calibri"/>
              </a:rPr>
              <a:t>°</a:t>
            </a:r>
            <a:r>
              <a:rPr lang="en-US" sz="2400" b="0" i="0" u="none" strike="noStrike" cap="none" dirty="0">
                <a:solidFill>
                  <a:schemeClr val="dk1"/>
                </a:solidFill>
                <a:effectLst/>
                <a:latin typeface="+mn-lt"/>
                <a:ea typeface="Arial"/>
                <a:cs typeface="Arial"/>
                <a:sym typeface="Arial"/>
              </a:rPr>
              <a:t>C</a:t>
            </a:r>
            <a:r>
              <a:rPr lang="en-US" sz="100" b="0" i="0" u="none" strike="noStrike" cap="none" dirty="0">
                <a:solidFill>
                  <a:schemeClr val="bg1"/>
                </a:solidFill>
                <a:effectLst/>
                <a:latin typeface="+mn-lt"/>
                <a:ea typeface="Arial"/>
                <a:cs typeface="Arial"/>
                <a:sym typeface="Arial"/>
              </a:rPr>
              <a:t>elsius</a:t>
            </a:r>
            <a:r>
              <a:rPr lang="en-US" dirty="0">
                <a:solidFill>
                  <a:schemeClr val="tx1"/>
                </a:solidFill>
              </a:rPr>
              <a:t> but have optima of 20</a:t>
            </a:r>
            <a:r>
              <a:rPr lang="en-US" dirty="0">
                <a:solidFill>
                  <a:schemeClr val="tx1"/>
                </a:solidFill>
                <a:ea typeface="Calibri"/>
              </a:rPr>
              <a:t>°</a:t>
            </a:r>
            <a:r>
              <a:rPr lang="en-US" sz="2400" b="0" i="0" u="none" strike="noStrike" cap="none" dirty="0">
                <a:solidFill>
                  <a:schemeClr val="dk1"/>
                </a:solidFill>
                <a:effectLst/>
                <a:latin typeface="+mn-lt"/>
                <a:ea typeface="Arial"/>
                <a:cs typeface="Arial"/>
                <a:sym typeface="Arial"/>
              </a:rPr>
              <a:t>C</a:t>
            </a:r>
            <a:r>
              <a:rPr lang="en-US" sz="100" b="0" i="0" u="none" strike="noStrike" cap="none" dirty="0">
                <a:solidFill>
                  <a:schemeClr val="bg1"/>
                </a:solidFill>
                <a:effectLst/>
                <a:latin typeface="+mn-lt"/>
                <a:ea typeface="Arial"/>
                <a:cs typeface="Arial"/>
                <a:sym typeface="Arial"/>
              </a:rPr>
              <a:t>elsius</a:t>
            </a:r>
            <a:r>
              <a:rPr lang="en-US" dirty="0">
                <a:solidFill>
                  <a:schemeClr val="tx1"/>
                </a:solidFill>
              </a:rPr>
              <a:t> to 40</a:t>
            </a:r>
            <a:r>
              <a:rPr lang="en-US" dirty="0">
                <a:solidFill>
                  <a:schemeClr val="tx1"/>
                </a:solidFill>
                <a:ea typeface="Calibri"/>
              </a:rPr>
              <a:t>°</a:t>
            </a:r>
            <a:r>
              <a:rPr lang="en-US" sz="2400" b="0" i="0" u="none" strike="noStrike" cap="none" dirty="0">
                <a:solidFill>
                  <a:schemeClr val="dk1"/>
                </a:solidFill>
                <a:effectLst/>
                <a:latin typeface="+mn-lt"/>
                <a:ea typeface="Arial"/>
                <a:cs typeface="Arial"/>
                <a:sym typeface="Arial"/>
              </a:rPr>
              <a:t>C</a:t>
            </a:r>
            <a:r>
              <a:rPr lang="en-US" sz="100" b="0" i="0" u="none" strike="noStrike" cap="none" dirty="0">
                <a:solidFill>
                  <a:schemeClr val="bg1"/>
                </a:solidFill>
                <a:effectLst/>
                <a:latin typeface="+mn-lt"/>
                <a:ea typeface="Arial"/>
                <a:cs typeface="Arial"/>
                <a:sym typeface="Arial"/>
              </a:rPr>
              <a:t>elsius</a:t>
            </a:r>
            <a:endParaRPr lang="en-US" sz="100" dirty="0">
              <a:solidFill>
                <a:schemeClr val="bg1"/>
              </a:solidFill>
            </a:endParaRPr>
          </a:p>
          <a:p>
            <a:pPr marL="1144800" lvl="2"/>
            <a:r>
              <a:rPr lang="en-US" dirty="0">
                <a:solidFill>
                  <a:schemeClr val="tx1"/>
                </a:solidFill>
              </a:rPr>
              <a:t>More widely distributed in nature than psychrophiles</a:t>
            </a:r>
          </a:p>
          <a:p>
            <a:pPr marL="1144800" lvl="2"/>
            <a:r>
              <a:rPr lang="en-US" dirty="0">
                <a:solidFill>
                  <a:schemeClr val="tx1"/>
                </a:solidFill>
              </a:rPr>
              <a:t>Isolated from soils and water in temperate climates and food at 4</a:t>
            </a:r>
            <a:r>
              <a:rPr lang="en-US" dirty="0">
                <a:solidFill>
                  <a:schemeClr val="tx1"/>
                </a:solidFill>
                <a:ea typeface="Calibri"/>
              </a:rPr>
              <a:t>°</a:t>
            </a:r>
            <a:r>
              <a:rPr lang="en-US" sz="2400" b="0" i="0" u="none" strike="noStrike" cap="none" dirty="0">
                <a:solidFill>
                  <a:schemeClr val="dk1"/>
                </a:solidFill>
                <a:effectLst/>
                <a:latin typeface="+mn-lt"/>
                <a:ea typeface="Arial"/>
                <a:cs typeface="Arial"/>
                <a:sym typeface="Arial"/>
              </a:rPr>
              <a:t>C</a:t>
            </a:r>
            <a:r>
              <a:rPr lang="en-US" sz="100" b="0" i="0" u="none" strike="noStrike" cap="none" dirty="0">
                <a:solidFill>
                  <a:schemeClr val="bg1"/>
                </a:solidFill>
                <a:effectLst/>
                <a:latin typeface="+mn-lt"/>
                <a:ea typeface="Arial"/>
                <a:cs typeface="Arial"/>
                <a:sym typeface="Arial"/>
              </a:rPr>
              <a:t>elsius</a:t>
            </a:r>
            <a:endParaRPr lang="en-US" sz="100" dirty="0">
              <a:solidFill>
                <a:schemeClr val="bg1"/>
              </a:solidFill>
            </a:endParaRPr>
          </a:p>
        </p:txBody>
      </p:sp>
    </p:spTree>
    <p:extLst>
      <p:ext uri="{BB962C8B-B14F-4D97-AF65-F5344CB8AC3E}">
        <p14:creationId xmlns:p14="http://schemas.microsoft.com/office/powerpoint/2010/main" val="195395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4.12 Microbial Life in the Cold </a:t>
            </a:r>
            <a:r>
              <a:rPr lang="en-US" sz="2000" b="0" dirty="0">
                <a:solidFill>
                  <a:schemeClr val="tx2"/>
                </a:solidFill>
              </a:rPr>
              <a:t>(3 of 4)</a:t>
            </a:r>
            <a:endParaRPr lang="en-IN" sz="2000" dirty="0">
              <a:solidFill>
                <a:schemeClr val="tx2"/>
              </a:solidFill>
            </a:endParaRPr>
          </a:p>
        </p:txBody>
      </p:sp>
      <p:sp>
        <p:nvSpPr>
          <p:cNvPr id="4" name="Content Placeholder 3"/>
          <p:cNvSpPr>
            <a:spLocks noGrp="1"/>
          </p:cNvSpPr>
          <p:nvPr>
            <p:ph sz="quarter" idx="13"/>
          </p:nvPr>
        </p:nvSpPr>
        <p:spPr>
          <a:xfrm>
            <a:off x="457200" y="1556326"/>
            <a:ext cx="7971576" cy="4434275"/>
          </a:xfrm>
        </p:spPr>
        <p:txBody>
          <a:bodyPr/>
          <a:lstStyle/>
          <a:p>
            <a:r>
              <a:rPr lang="en-US" dirty="0">
                <a:solidFill>
                  <a:schemeClr val="tx1"/>
                </a:solidFill>
              </a:rPr>
              <a:t>Molecular Adaptations to Life in the Cold</a:t>
            </a:r>
          </a:p>
          <a:p>
            <a:pPr marL="741600" lvl="1"/>
            <a:r>
              <a:rPr lang="en-US" dirty="0">
                <a:solidFill>
                  <a:schemeClr val="tx1"/>
                </a:solidFill>
              </a:rPr>
              <a:t>production of enzymes that function optimally in the cold</a:t>
            </a:r>
          </a:p>
          <a:p>
            <a:pPr marL="1144800" lvl="2"/>
            <a:r>
              <a:rPr lang="en-US" dirty="0">
                <a:solidFill>
                  <a:schemeClr val="tx1"/>
                </a:solidFill>
              </a:rPr>
              <a:t>more α-helices than β-sheets → greater flexibility for catalysis at cold temperatures</a:t>
            </a:r>
          </a:p>
          <a:p>
            <a:pPr marL="1144800" lvl="2"/>
            <a:r>
              <a:rPr lang="en-US" dirty="0">
                <a:solidFill>
                  <a:schemeClr val="tx1"/>
                </a:solidFill>
              </a:rPr>
              <a:t>more polar and fewer hydrophobic amino acids</a:t>
            </a:r>
          </a:p>
          <a:p>
            <a:pPr marL="1144800" lvl="2"/>
            <a:r>
              <a:rPr lang="en-US" dirty="0">
                <a:solidFill>
                  <a:schemeClr val="tx1"/>
                </a:solidFill>
              </a:rPr>
              <a:t>fewer weak bonds (</a:t>
            </a:r>
            <a:r>
              <a:rPr lang="en-US" b="1" dirty="0">
                <a:solidFill>
                  <a:schemeClr val="tx1"/>
                </a:solidFill>
              </a:rPr>
              <a:t>e.g.</a:t>
            </a:r>
            <a:r>
              <a:rPr lang="en-US" i="1" dirty="0">
                <a:solidFill>
                  <a:schemeClr val="tx1"/>
                </a:solidFill>
              </a:rPr>
              <a:t>,</a:t>
            </a:r>
            <a:r>
              <a:rPr lang="en-US" dirty="0">
                <a:solidFill>
                  <a:schemeClr val="tx1"/>
                </a:solidFill>
              </a:rPr>
              <a:t> hydrogen and ionic bonds)</a:t>
            </a:r>
          </a:p>
        </p:txBody>
      </p:sp>
    </p:spTree>
    <p:extLst>
      <p:ext uri="{BB962C8B-B14F-4D97-AF65-F5344CB8AC3E}">
        <p14:creationId xmlns:p14="http://schemas.microsoft.com/office/powerpoint/2010/main" val="42363923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solidFill>
                  <a:schemeClr val="tx2"/>
                </a:solidFill>
              </a:rPr>
              <a:t>4.12 Microbial Life in the Cold </a:t>
            </a:r>
            <a:r>
              <a:rPr lang="en-US" sz="2000" b="0" dirty="0">
                <a:solidFill>
                  <a:schemeClr val="tx2"/>
                </a:solidFill>
              </a:rPr>
              <a:t>(4 of 4)</a:t>
            </a:r>
            <a:endParaRPr lang="en-IN" sz="2000" dirty="0">
              <a:solidFill>
                <a:schemeClr val="tx2"/>
              </a:solidFill>
            </a:endParaRPr>
          </a:p>
        </p:txBody>
      </p:sp>
      <p:sp>
        <p:nvSpPr>
          <p:cNvPr id="4" name="Content Placeholder 3"/>
          <p:cNvSpPr>
            <a:spLocks noGrp="1"/>
          </p:cNvSpPr>
          <p:nvPr>
            <p:ph sz="quarter" idx="13"/>
          </p:nvPr>
        </p:nvSpPr>
        <p:spPr>
          <a:xfrm>
            <a:off x="457200" y="1556326"/>
            <a:ext cx="8297501" cy="4364789"/>
          </a:xfrm>
        </p:spPr>
        <p:txBody>
          <a:bodyPr/>
          <a:lstStyle/>
          <a:p>
            <a:pPr lvl="0"/>
            <a:r>
              <a:rPr lang="en-US" dirty="0">
                <a:solidFill>
                  <a:schemeClr val="tx1"/>
                </a:solidFill>
              </a:rPr>
              <a:t>Molecular Adaptations to Life in the Cold</a:t>
            </a:r>
          </a:p>
          <a:p>
            <a:pPr marL="741600" lvl="1"/>
            <a:r>
              <a:rPr lang="en-US" dirty="0">
                <a:solidFill>
                  <a:schemeClr val="tx1"/>
                </a:solidFill>
              </a:rPr>
              <a:t>Cytoplasmic membranes function at low temperatures.</a:t>
            </a:r>
          </a:p>
          <a:p>
            <a:pPr marL="1144800" lvl="2"/>
            <a:r>
              <a:rPr lang="en-US" dirty="0">
                <a:solidFill>
                  <a:schemeClr val="tx1"/>
                </a:solidFill>
              </a:rPr>
              <a:t>higher unsaturated and shorter-chain fatty acid content</a:t>
            </a:r>
          </a:p>
          <a:p>
            <a:pPr marL="1144800" lvl="2"/>
            <a:r>
              <a:rPr lang="en-US" dirty="0">
                <a:solidFill>
                  <a:schemeClr val="tx1"/>
                </a:solidFill>
              </a:rPr>
              <a:t>some polyunsaturated fatty acids, which remain flexible at very low temperatures</a:t>
            </a:r>
          </a:p>
          <a:p>
            <a:pPr marL="741600" lvl="1"/>
            <a:r>
              <a:rPr lang="en-US" dirty="0">
                <a:solidFill>
                  <a:schemeClr val="tx1"/>
                </a:solidFill>
              </a:rPr>
              <a:t>Cold shock proteins (chaperones)</a:t>
            </a:r>
          </a:p>
          <a:p>
            <a:pPr marL="741600" lvl="1"/>
            <a:r>
              <a:rPr lang="en-US" dirty="0">
                <a:solidFill>
                  <a:schemeClr val="tx1"/>
                </a:solidFill>
              </a:rPr>
              <a:t>Cryoprotectants (</a:t>
            </a:r>
            <a:r>
              <a:rPr lang="en-US" b="1" dirty="0">
                <a:solidFill>
                  <a:schemeClr val="tx1"/>
                </a:solidFill>
              </a:rPr>
              <a:t>e.g.</a:t>
            </a:r>
            <a:r>
              <a:rPr lang="en-US" i="1" dirty="0">
                <a:solidFill>
                  <a:schemeClr val="tx1"/>
                </a:solidFill>
              </a:rPr>
              <a:t>,</a:t>
            </a:r>
            <a:r>
              <a:rPr lang="en-US" dirty="0">
                <a:solidFill>
                  <a:schemeClr val="tx1"/>
                </a:solidFill>
              </a:rPr>
              <a:t> antifreeze proteins, certain solutes) prevent formation of ice crystals.</a:t>
            </a:r>
          </a:p>
          <a:p>
            <a:pPr marL="741600" lvl="1"/>
            <a:r>
              <a:rPr lang="en-US" dirty="0">
                <a:solidFill>
                  <a:schemeClr val="tx1"/>
                </a:solidFill>
              </a:rPr>
              <a:t>Exopolysaccharide cell surface slime</a:t>
            </a:r>
          </a:p>
        </p:txBody>
      </p:sp>
    </p:spTree>
    <p:extLst>
      <p:ext uri="{BB962C8B-B14F-4D97-AF65-F5344CB8AC3E}">
        <p14:creationId xmlns:p14="http://schemas.microsoft.com/office/powerpoint/2010/main" val="2948545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4.13 Microbial Life at High Temperatures </a:t>
            </a:r>
            <a:r>
              <a:rPr lang="en-US" sz="2000" b="0" dirty="0">
                <a:solidFill>
                  <a:schemeClr val="tx2"/>
                </a:solidFill>
              </a:rPr>
              <a:t>(1 of 4)</a:t>
            </a:r>
            <a:endParaRPr lang="en-IN" sz="2000" dirty="0">
              <a:solidFill>
                <a:schemeClr val="tx2"/>
              </a:solidFill>
            </a:endParaRPr>
          </a:p>
        </p:txBody>
      </p:sp>
      <p:sp>
        <p:nvSpPr>
          <p:cNvPr id="4" name="Content Placeholder 3"/>
          <p:cNvSpPr>
            <a:spLocks noGrp="1"/>
          </p:cNvSpPr>
          <p:nvPr>
            <p:ph sz="quarter" idx="13"/>
          </p:nvPr>
        </p:nvSpPr>
        <p:spPr>
          <a:xfrm>
            <a:off x="457200" y="1556326"/>
            <a:ext cx="8229600" cy="4752399"/>
          </a:xfrm>
        </p:spPr>
        <p:txBody>
          <a:bodyPr/>
          <a:lstStyle/>
          <a:p>
            <a:pPr lvl="0"/>
            <a:r>
              <a:rPr lang="en-US" dirty="0">
                <a:solidFill>
                  <a:schemeClr val="tx1"/>
                </a:solidFill>
              </a:rPr>
              <a:t>Thermal Environments</a:t>
            </a:r>
          </a:p>
          <a:p>
            <a:pPr marL="741600" lvl="1"/>
            <a:r>
              <a:rPr lang="en-US" b="1" dirty="0">
                <a:solidFill>
                  <a:schemeClr val="tx1"/>
                </a:solidFill>
              </a:rPr>
              <a:t>Thermophiles:</a:t>
            </a:r>
            <a:r>
              <a:rPr lang="en-US" dirty="0">
                <a:solidFill>
                  <a:schemeClr val="tx1"/>
                </a:solidFill>
              </a:rPr>
              <a:t> growth temperature optima between 45</a:t>
            </a:r>
            <a:r>
              <a:rPr lang="en-US" dirty="0">
                <a:solidFill>
                  <a:schemeClr val="tx1"/>
                </a:solidFill>
                <a:ea typeface="Calibri"/>
              </a:rPr>
              <a:t>°</a:t>
            </a:r>
            <a:r>
              <a:rPr lang="en-US" dirty="0">
                <a:solidFill>
                  <a:schemeClr val="tx1"/>
                </a:solidFill>
              </a:rPr>
              <a:t>C</a:t>
            </a:r>
            <a:r>
              <a:rPr lang="en-US" sz="100" dirty="0">
                <a:solidFill>
                  <a:schemeClr val="bg1"/>
                </a:solidFill>
              </a:rPr>
              <a:t>elsius</a:t>
            </a:r>
            <a:r>
              <a:rPr lang="en-US" dirty="0">
                <a:solidFill>
                  <a:schemeClr val="tx1"/>
                </a:solidFill>
              </a:rPr>
              <a:t> and 80</a:t>
            </a:r>
            <a:r>
              <a:rPr lang="en-US" dirty="0">
                <a:solidFill>
                  <a:schemeClr val="tx1"/>
                </a:solidFill>
                <a:ea typeface="Calibri"/>
              </a:rPr>
              <a:t>°</a:t>
            </a:r>
            <a:r>
              <a:rPr lang="en-US" dirty="0">
                <a:solidFill>
                  <a:schemeClr val="tx1"/>
                </a:solidFill>
              </a:rPr>
              <a:t>C</a:t>
            </a:r>
            <a:r>
              <a:rPr lang="en-US" sz="100" dirty="0">
                <a:solidFill>
                  <a:schemeClr val="bg1"/>
                </a:solidFill>
              </a:rPr>
              <a:t>elsius</a:t>
            </a:r>
          </a:p>
          <a:p>
            <a:pPr marL="741600" lvl="1"/>
            <a:r>
              <a:rPr lang="en-US" b="1" dirty="0">
                <a:solidFill>
                  <a:schemeClr val="tx1"/>
                </a:solidFill>
              </a:rPr>
              <a:t>Hyperthermophiles:</a:t>
            </a:r>
            <a:r>
              <a:rPr lang="en-US" dirty="0">
                <a:solidFill>
                  <a:schemeClr val="tx1"/>
                </a:solidFill>
              </a:rPr>
              <a:t> optima greater than 80</a:t>
            </a:r>
            <a:r>
              <a:rPr lang="en-US" dirty="0">
                <a:solidFill>
                  <a:schemeClr val="tx1"/>
                </a:solidFill>
                <a:ea typeface="Calibri"/>
              </a:rPr>
              <a:t>°</a:t>
            </a:r>
            <a:r>
              <a:rPr lang="en-US" dirty="0">
                <a:solidFill>
                  <a:schemeClr val="tx1"/>
                </a:solidFill>
              </a:rPr>
              <a:t>C</a:t>
            </a:r>
            <a:r>
              <a:rPr lang="en-US" sz="100" dirty="0">
                <a:solidFill>
                  <a:schemeClr val="bg1"/>
                </a:solidFill>
              </a:rPr>
              <a:t>elsius</a:t>
            </a:r>
            <a:endParaRPr lang="en-US" dirty="0">
              <a:solidFill>
                <a:schemeClr val="tx1"/>
              </a:solidFill>
            </a:endParaRPr>
          </a:p>
          <a:p>
            <a:pPr marL="1141650" lvl="2"/>
            <a:r>
              <a:rPr lang="en-US" dirty="0">
                <a:solidFill>
                  <a:schemeClr val="tx1"/>
                </a:solidFill>
              </a:rPr>
              <a:t>inhabit hot environments, including boiling hot springs and seafloor hydrothermal vents, that can experience temperatures in excess of 100</a:t>
            </a:r>
            <a:r>
              <a:rPr lang="en-US" dirty="0">
                <a:solidFill>
                  <a:schemeClr val="tx1"/>
                </a:solidFill>
                <a:ea typeface="Calibri"/>
              </a:rPr>
              <a:t>°</a:t>
            </a:r>
            <a:r>
              <a:rPr lang="en-US" dirty="0">
                <a:solidFill>
                  <a:schemeClr val="tx1"/>
                </a:solidFill>
              </a:rPr>
              <a:t>C</a:t>
            </a:r>
            <a:r>
              <a:rPr lang="en-US" sz="100" dirty="0">
                <a:solidFill>
                  <a:schemeClr val="bg1"/>
                </a:solidFill>
              </a:rPr>
              <a:t>elsius</a:t>
            </a:r>
          </a:p>
          <a:p>
            <a:pPr marL="741600" lvl="1"/>
            <a:r>
              <a:rPr lang="en-US" dirty="0">
                <a:solidFill>
                  <a:schemeClr val="tx1"/>
                </a:solidFill>
              </a:rPr>
              <a:t>Above 65</a:t>
            </a:r>
            <a:r>
              <a:rPr lang="en-US" dirty="0">
                <a:solidFill>
                  <a:schemeClr val="tx1"/>
                </a:solidFill>
                <a:ea typeface="Calibri"/>
              </a:rPr>
              <a:t>°</a:t>
            </a:r>
            <a:r>
              <a:rPr lang="en-US" dirty="0">
                <a:solidFill>
                  <a:schemeClr val="tx1"/>
                </a:solidFill>
              </a:rPr>
              <a:t>C</a:t>
            </a:r>
            <a:r>
              <a:rPr lang="en-US" sz="100" dirty="0">
                <a:solidFill>
                  <a:schemeClr val="bg1"/>
                </a:solidFill>
              </a:rPr>
              <a:t>elsius</a:t>
            </a:r>
            <a:r>
              <a:rPr lang="en-US" dirty="0">
                <a:solidFill>
                  <a:schemeClr val="tx1"/>
                </a:solidFill>
              </a:rPr>
              <a:t>, only prokaryotic life forms thrive, but extensive diversity present (Table 4.3)</a:t>
            </a:r>
          </a:p>
        </p:txBody>
      </p:sp>
    </p:spTree>
    <p:extLst>
      <p:ext uri="{BB962C8B-B14F-4D97-AF65-F5344CB8AC3E}">
        <p14:creationId xmlns:p14="http://schemas.microsoft.com/office/powerpoint/2010/main" val="308163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000" dirty="0">
                <a:solidFill>
                  <a:schemeClr val="tx2"/>
                </a:solidFill>
              </a:rPr>
              <a:t>4.1 Feeding the Microbe: Cell Nutrition </a:t>
            </a:r>
            <a:r>
              <a:rPr lang="en-US" sz="2000" b="0" dirty="0">
                <a:solidFill>
                  <a:schemeClr val="tx2"/>
                </a:solidFill>
              </a:rPr>
              <a:t>(4 of 8)</a:t>
            </a:r>
            <a:endParaRPr lang="en-IN" sz="2000" dirty="0">
              <a:solidFill>
                <a:schemeClr val="tx2"/>
              </a:solidFill>
            </a:endParaRPr>
          </a:p>
        </p:txBody>
      </p:sp>
      <p:sp>
        <p:nvSpPr>
          <p:cNvPr id="15" name="Content Placeholder 14"/>
          <p:cNvSpPr>
            <a:spLocks noGrp="1"/>
          </p:cNvSpPr>
          <p:nvPr>
            <p:ph sz="quarter" idx="13"/>
          </p:nvPr>
        </p:nvSpPr>
        <p:spPr>
          <a:xfrm>
            <a:off x="457200" y="1556328"/>
            <a:ext cx="8229600" cy="4138794"/>
          </a:xfrm>
        </p:spPr>
        <p:txBody>
          <a:bodyPr/>
          <a:lstStyle/>
          <a:p>
            <a:r>
              <a:rPr lang="en-US" dirty="0">
                <a:solidFill>
                  <a:schemeClr val="tx1"/>
                </a:solidFill>
              </a:rPr>
              <a:t>Carbon, Nitrogen, and Other Macronutrients</a:t>
            </a:r>
          </a:p>
          <a:p>
            <a:pPr lvl="1" indent="-284400"/>
            <a:r>
              <a:rPr lang="en-US" dirty="0">
                <a:solidFill>
                  <a:schemeClr val="tx1"/>
                </a:solidFill>
              </a:rPr>
              <a:t>Nitrogen (N): mostly proteins, ammonia (N</a:t>
            </a:r>
            <a:r>
              <a:rPr lang="en-US" sz="100" dirty="0">
                <a:solidFill>
                  <a:schemeClr val="tx1"/>
                </a:solidFill>
              </a:rPr>
              <a:t> </a:t>
            </a:r>
            <a:r>
              <a:rPr lang="en-US" dirty="0">
                <a:solidFill>
                  <a:schemeClr val="tx1"/>
                </a:solidFill>
              </a:rPr>
              <a:t>H</a:t>
            </a:r>
            <a:r>
              <a:rPr lang="en-US" baseline="-25000" dirty="0">
                <a:solidFill>
                  <a:schemeClr val="tx1"/>
                </a:solidFill>
              </a:rPr>
              <a:t>3</a:t>
            </a:r>
            <a:r>
              <a:rPr lang="en-US" dirty="0">
                <a:solidFill>
                  <a:schemeClr val="tx1"/>
                </a:solidFill>
              </a:rPr>
              <a:t>)</a:t>
            </a:r>
            <a:r>
              <a:rPr lang="en-US" baseline="-25000" dirty="0">
                <a:solidFill>
                  <a:schemeClr val="tx1"/>
                </a:solidFill>
              </a:rPr>
              <a:t>,</a:t>
            </a:r>
            <a:r>
              <a:rPr lang="en-US" dirty="0">
                <a:solidFill>
                  <a:schemeClr val="tx1"/>
                </a:solidFill>
              </a:rPr>
              <a:t> nitrate (N</a:t>
            </a:r>
            <a:r>
              <a:rPr lang="en-US" sz="100" dirty="0">
                <a:solidFill>
                  <a:schemeClr val="tx1"/>
                </a:solidFill>
              </a:rPr>
              <a:t> </a:t>
            </a:r>
            <a:r>
              <a:rPr lang="en-US" dirty="0">
                <a:solidFill>
                  <a:schemeClr val="tx1"/>
                </a:solidFill>
              </a:rPr>
              <a:t>O</a:t>
            </a:r>
            <a:r>
              <a:rPr lang="en-US" baseline="-25000" dirty="0">
                <a:solidFill>
                  <a:schemeClr val="tx1"/>
                </a:solidFill>
              </a:rPr>
              <a:t>3</a:t>
            </a:r>
            <a:r>
              <a:rPr lang="en-US" baseline="30000" dirty="0">
                <a:solidFill>
                  <a:schemeClr val="tx1"/>
                </a:solidFill>
              </a:rPr>
              <a:t>−</a:t>
            </a:r>
            <a:r>
              <a:rPr lang="en-US" dirty="0">
                <a:solidFill>
                  <a:schemeClr val="tx1"/>
                </a:solidFill>
              </a:rPr>
              <a:t>), or nitrogen gas (N</a:t>
            </a:r>
            <a:r>
              <a:rPr lang="en-US" baseline="-25000" dirty="0">
                <a:solidFill>
                  <a:schemeClr val="tx1"/>
                </a:solidFill>
              </a:rPr>
              <a:t>2</a:t>
            </a:r>
            <a:r>
              <a:rPr lang="en-US" dirty="0">
                <a:solidFill>
                  <a:schemeClr val="tx1"/>
                </a:solidFill>
              </a:rPr>
              <a:t>).</a:t>
            </a:r>
          </a:p>
          <a:p>
            <a:pPr lvl="2"/>
            <a:r>
              <a:rPr lang="en-US" dirty="0">
                <a:solidFill>
                  <a:schemeClr val="tx1"/>
                </a:solidFill>
              </a:rPr>
              <a:t>Nearly all microbes can use N</a:t>
            </a:r>
            <a:r>
              <a:rPr lang="en-US" sz="100" dirty="0">
                <a:solidFill>
                  <a:schemeClr val="tx1"/>
                </a:solidFill>
              </a:rPr>
              <a:t> </a:t>
            </a:r>
            <a:r>
              <a:rPr lang="en-US" dirty="0">
                <a:solidFill>
                  <a:schemeClr val="tx1"/>
                </a:solidFill>
              </a:rPr>
              <a:t>H</a:t>
            </a:r>
            <a:r>
              <a:rPr lang="en-US" baseline="-25000" dirty="0">
                <a:solidFill>
                  <a:schemeClr val="tx1"/>
                </a:solidFill>
              </a:rPr>
              <a:t>3.</a:t>
            </a:r>
            <a:endParaRPr lang="en-US" dirty="0">
              <a:solidFill>
                <a:schemeClr val="tx1"/>
              </a:solidFill>
            </a:endParaRPr>
          </a:p>
          <a:p>
            <a:pPr lvl="2"/>
            <a:r>
              <a:rPr lang="en-US" dirty="0">
                <a:solidFill>
                  <a:schemeClr val="tx1"/>
                </a:solidFill>
              </a:rPr>
              <a:t>many use nitrate (N</a:t>
            </a:r>
            <a:r>
              <a:rPr lang="en-US" sz="100" dirty="0">
                <a:solidFill>
                  <a:schemeClr val="tx1"/>
                </a:solidFill>
              </a:rPr>
              <a:t> </a:t>
            </a:r>
            <a:r>
              <a:rPr lang="en-US" dirty="0">
                <a:solidFill>
                  <a:schemeClr val="tx1"/>
                </a:solidFill>
              </a:rPr>
              <a:t>O</a:t>
            </a:r>
            <a:r>
              <a:rPr lang="en-US" baseline="-25000" dirty="0">
                <a:solidFill>
                  <a:schemeClr val="tx1"/>
                </a:solidFill>
              </a:rPr>
              <a:t>3</a:t>
            </a:r>
            <a:r>
              <a:rPr lang="en-US" baseline="30000" dirty="0">
                <a:solidFill>
                  <a:schemeClr val="tx1"/>
                </a:solidFill>
              </a:rPr>
              <a:t>−</a:t>
            </a:r>
            <a:r>
              <a:rPr lang="en-US" dirty="0">
                <a:solidFill>
                  <a:schemeClr val="tx1"/>
                </a:solidFill>
              </a:rPr>
              <a:t>)</a:t>
            </a:r>
          </a:p>
          <a:p>
            <a:pPr lvl="2"/>
            <a:r>
              <a:rPr lang="en-US" dirty="0">
                <a:solidFill>
                  <a:schemeClr val="tx1"/>
                </a:solidFill>
              </a:rPr>
              <a:t>some use organics (</a:t>
            </a:r>
            <a:r>
              <a:rPr lang="en-US" b="1" dirty="0">
                <a:solidFill>
                  <a:schemeClr val="tx1"/>
                </a:solidFill>
              </a:rPr>
              <a:t>e.g.</a:t>
            </a:r>
            <a:r>
              <a:rPr lang="en-US" dirty="0">
                <a:solidFill>
                  <a:schemeClr val="tx1"/>
                </a:solidFill>
              </a:rPr>
              <a:t>, amino acids) or N</a:t>
            </a:r>
            <a:r>
              <a:rPr lang="en-US" baseline="-25000" dirty="0">
                <a:solidFill>
                  <a:schemeClr val="tx1"/>
                </a:solidFill>
              </a:rPr>
              <a:t>2</a:t>
            </a:r>
            <a:r>
              <a:rPr lang="en-US" dirty="0">
                <a:solidFill>
                  <a:schemeClr val="tx1"/>
                </a:solidFill>
              </a:rPr>
              <a:t> (nitrogen-fixing)</a:t>
            </a:r>
          </a:p>
          <a:p>
            <a:pPr lvl="1" indent="-284400"/>
            <a:r>
              <a:rPr lang="en-US" dirty="0">
                <a:solidFill>
                  <a:schemeClr val="tx1"/>
                </a:solidFill>
              </a:rPr>
              <a:t>Oxygen (O) and hydrogen (H): from water</a:t>
            </a:r>
          </a:p>
        </p:txBody>
      </p:sp>
    </p:spTree>
    <p:extLst>
      <p:ext uri="{BB962C8B-B14F-4D97-AF65-F5344CB8AC3E}">
        <p14:creationId xmlns:p14="http://schemas.microsoft.com/office/powerpoint/2010/main" val="1506449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2800" dirty="0">
                <a:solidFill>
                  <a:schemeClr val="tx2"/>
                </a:solidFill>
              </a:rPr>
              <a:t>Table 4.3 Presently Known Upper Temperature Limits for Growth of Living Organisms</a:t>
            </a:r>
            <a:endParaRPr lang="en-IN" sz="2800" dirty="0">
              <a:solidFill>
                <a:schemeClr val="tx2"/>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493681774"/>
              </p:ext>
            </p:extLst>
          </p:nvPr>
        </p:nvGraphicFramePr>
        <p:xfrm>
          <a:off x="1330658" y="1520818"/>
          <a:ext cx="6134102" cy="4764345"/>
        </p:xfrm>
        <a:graphic>
          <a:graphicData uri="http://schemas.openxmlformats.org/drawingml/2006/table">
            <a:tbl>
              <a:tblPr firstRow="1" bandRow="1">
                <a:tableStyleId>{2D5ABB26-0587-4C30-8999-92F81FD0307C}</a:tableStyleId>
              </a:tblPr>
              <a:tblGrid>
                <a:gridCol w="3067051">
                  <a:extLst>
                    <a:ext uri="{9D8B030D-6E8A-4147-A177-3AD203B41FA5}">
                      <a16:colId xmlns:a16="http://schemas.microsoft.com/office/drawing/2014/main" val="3090538713"/>
                    </a:ext>
                  </a:extLst>
                </a:gridCol>
                <a:gridCol w="3067051">
                  <a:extLst>
                    <a:ext uri="{9D8B030D-6E8A-4147-A177-3AD203B41FA5}">
                      <a16:colId xmlns:a16="http://schemas.microsoft.com/office/drawing/2014/main" val="814824889"/>
                    </a:ext>
                  </a:extLst>
                </a:gridCol>
              </a:tblGrid>
              <a:tr h="243333">
                <a:tc>
                  <a:txBody>
                    <a:bodyPr/>
                    <a:lstStyle/>
                    <a:p>
                      <a:r>
                        <a:rPr lang="en-IN" sz="1200" b="1" i="0" u="none" strike="noStrike" cap="none" baseline="0" dirty="0">
                          <a:solidFill>
                            <a:schemeClr val="tx1"/>
                          </a:solidFill>
                          <a:latin typeface="+mn-lt"/>
                          <a:ea typeface="+mn-ea"/>
                          <a:cs typeface="+mn-cs"/>
                          <a:sym typeface="Arial"/>
                        </a:rPr>
                        <a:t>Group</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Upper temperature limits (</a:t>
                      </a:r>
                      <a:r>
                        <a:rPr lang="en-IN" sz="1200" b="1" i="0" u="none" strike="noStrike" cap="none" baseline="0" dirty="0">
                          <a:solidFill>
                            <a:schemeClr val="tx1"/>
                          </a:solidFill>
                          <a:latin typeface="+mn-lt"/>
                          <a:ea typeface="+mn-ea"/>
                          <a:cs typeface="Arial" panose="020B0604020202020204" pitchFamily="34" charset="0"/>
                          <a:sym typeface="Arial"/>
                        </a:rPr>
                        <a:t>°</a:t>
                      </a:r>
                      <a:r>
                        <a:rPr lang="en-US" sz="1200" b="1" dirty="0">
                          <a:solidFill>
                            <a:schemeClr val="tx1"/>
                          </a:solidFill>
                        </a:rPr>
                        <a:t>C</a:t>
                      </a:r>
                      <a:r>
                        <a:rPr lang="en-US" sz="100" b="1" dirty="0">
                          <a:solidFill>
                            <a:schemeClr val="bg1"/>
                          </a:solidFill>
                        </a:rPr>
                        <a:t>elsius</a:t>
                      </a:r>
                      <a:r>
                        <a:rPr lang="en-IN" sz="1200" b="1" i="0" u="none" strike="noStrike" cap="none" baseline="0" dirty="0">
                          <a:solidFill>
                            <a:schemeClr val="tx1"/>
                          </a:solidFill>
                          <a:latin typeface="+mn-lt"/>
                          <a:ea typeface="+mn-ea"/>
                          <a:cs typeface="+mn-cs"/>
                          <a:sym typeface="Arial"/>
                        </a:rPr>
                        <a:t>)</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4286877"/>
                  </a:ext>
                </a:extLst>
              </a:tr>
              <a:tr h="237604">
                <a:tc>
                  <a:txBody>
                    <a:bodyPr/>
                    <a:lstStyle/>
                    <a:p>
                      <a:r>
                        <a:rPr lang="en-IN" sz="1200" b="1" i="0" u="none" strike="noStrike" cap="none" baseline="0" dirty="0">
                          <a:solidFill>
                            <a:schemeClr val="tx1"/>
                          </a:solidFill>
                          <a:latin typeface="+mn-lt"/>
                          <a:ea typeface="+mn-ea"/>
                          <a:cs typeface="+mn-cs"/>
                          <a:sym typeface="Arial"/>
                        </a:rPr>
                        <a:t>Macroorganisms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dirty="0">
                          <a:solidFill>
                            <a:schemeClr val="bg1"/>
                          </a:solidFill>
                          <a:latin typeface="+mn-lt"/>
                        </a:rPr>
                        <a:t>Blank</a:t>
                      </a: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7508973"/>
                  </a:ext>
                </a:extLst>
              </a:tr>
              <a:tr h="201695">
                <a:tc>
                  <a:txBody>
                    <a:bodyPr/>
                    <a:lstStyle/>
                    <a:p>
                      <a:r>
                        <a:rPr lang="en-IN" sz="1200" b="1" i="0" u="none" strike="noStrike" cap="none" baseline="0" dirty="0">
                          <a:solidFill>
                            <a:schemeClr val="tx1"/>
                          </a:solidFill>
                          <a:latin typeface="+mn-lt"/>
                          <a:ea typeface="+mn-ea"/>
                          <a:cs typeface="+mn-cs"/>
                          <a:sym typeface="Arial"/>
                        </a:rPr>
                        <a:t>Animals</a:t>
                      </a:r>
                      <a:endParaRPr lang="en-IN" sz="1200" i="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dirty="0">
                          <a:solidFill>
                            <a:schemeClr val="bg1"/>
                          </a:solidFill>
                          <a:latin typeface="+mn-lt"/>
                        </a:rPr>
                        <a:t>Blank</a:t>
                      </a: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1272535"/>
                  </a:ext>
                </a:extLst>
              </a:tr>
              <a:tr h="217765">
                <a:tc>
                  <a:txBody>
                    <a:bodyPr/>
                    <a:lstStyle/>
                    <a:p>
                      <a:pPr marL="0" indent="182563"/>
                      <a:r>
                        <a:rPr lang="en-US" sz="1200" b="0" i="0" u="none" strike="noStrike" cap="none" baseline="0" dirty="0">
                          <a:solidFill>
                            <a:schemeClr val="tx1"/>
                          </a:solidFill>
                          <a:latin typeface="+mn-lt"/>
                          <a:ea typeface="+mn-ea"/>
                          <a:cs typeface="+mn-cs"/>
                          <a:sym typeface="Arial"/>
                        </a:rPr>
                        <a:t>Fish and other aquatic vertebrates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38</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8116724"/>
                  </a:ext>
                </a:extLst>
              </a:tr>
              <a:tr h="183035">
                <a:tc>
                  <a:txBody>
                    <a:bodyPr/>
                    <a:lstStyle/>
                    <a:p>
                      <a:pPr marL="0" indent="182563"/>
                      <a:r>
                        <a:rPr lang="en-IN" sz="1200" b="0" i="0" u="none" strike="noStrike" cap="none" baseline="0" dirty="0">
                          <a:solidFill>
                            <a:schemeClr val="tx1"/>
                          </a:solidFill>
                          <a:latin typeface="+mn-lt"/>
                          <a:ea typeface="+mn-ea"/>
                          <a:cs typeface="+mn-cs"/>
                          <a:sym typeface="Arial"/>
                        </a:rPr>
                        <a:t>Insects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45–50</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8820301"/>
                  </a:ext>
                </a:extLst>
              </a:tr>
              <a:tr h="224505">
                <a:tc>
                  <a:txBody>
                    <a:bodyPr/>
                    <a:lstStyle/>
                    <a:p>
                      <a:pPr marL="0" indent="182563"/>
                      <a:r>
                        <a:rPr lang="en-IN" sz="1200" b="0" i="0" u="none" strike="noStrike" cap="none" baseline="0" dirty="0">
                          <a:solidFill>
                            <a:schemeClr val="tx1"/>
                          </a:solidFill>
                          <a:latin typeface="+mn-lt"/>
                          <a:ea typeface="+mn-ea"/>
                          <a:cs typeface="+mn-cs"/>
                          <a:sym typeface="Arial"/>
                        </a:rPr>
                        <a:t>Ostracods (crustaceans)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49–50</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210802"/>
                  </a:ext>
                </a:extLst>
              </a:tr>
              <a:tr h="203200">
                <a:tc>
                  <a:txBody>
                    <a:bodyPr/>
                    <a:lstStyle/>
                    <a:p>
                      <a:r>
                        <a:rPr lang="en-IN" sz="1200" b="1" i="0" u="none" strike="noStrike" cap="none" baseline="0" dirty="0">
                          <a:solidFill>
                            <a:schemeClr val="tx1"/>
                          </a:solidFill>
                          <a:latin typeface="+mn-lt"/>
                          <a:ea typeface="+mn-ea"/>
                          <a:cs typeface="+mn-cs"/>
                          <a:sym typeface="Arial"/>
                        </a:rPr>
                        <a:t>Plants</a:t>
                      </a:r>
                      <a:endParaRPr lang="en-IN" sz="1200" i="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dirty="0">
                          <a:solidFill>
                            <a:schemeClr val="bg1"/>
                          </a:solidFill>
                          <a:latin typeface="+mn-lt"/>
                        </a:rPr>
                        <a:t>Blank</a:t>
                      </a: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3248323"/>
                  </a:ext>
                </a:extLst>
              </a:tr>
              <a:tr h="243333">
                <a:tc>
                  <a:txBody>
                    <a:bodyPr/>
                    <a:lstStyle/>
                    <a:p>
                      <a:pPr marL="0" indent="182563"/>
                      <a:r>
                        <a:rPr lang="en-IN" sz="1200" b="0" i="0" u="none" strike="noStrike" cap="none" baseline="0" dirty="0">
                          <a:solidFill>
                            <a:schemeClr val="tx1"/>
                          </a:solidFill>
                          <a:latin typeface="+mn-lt"/>
                          <a:ea typeface="+mn-ea"/>
                          <a:cs typeface="+mn-cs"/>
                          <a:sym typeface="Arial"/>
                        </a:rPr>
                        <a:t>Vascular plants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45 (60 for one species)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1441859"/>
                  </a:ext>
                </a:extLst>
              </a:tr>
              <a:tr h="208547">
                <a:tc>
                  <a:txBody>
                    <a:bodyPr/>
                    <a:lstStyle/>
                    <a:p>
                      <a:pPr marL="0" indent="182563"/>
                      <a:r>
                        <a:rPr lang="en-IN" sz="1200" b="0" i="0" u="none" strike="noStrike" cap="none" baseline="0" dirty="0">
                          <a:solidFill>
                            <a:schemeClr val="tx1"/>
                          </a:solidFill>
                          <a:latin typeface="+mn-lt"/>
                          <a:ea typeface="+mn-ea"/>
                          <a:cs typeface="+mn-cs"/>
                          <a:sym typeface="Arial"/>
                        </a:rPr>
                        <a:t>Mosses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50</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1730575"/>
                  </a:ext>
                </a:extLst>
              </a:tr>
              <a:tr h="211917">
                <a:tc>
                  <a:txBody>
                    <a:bodyPr/>
                    <a:lstStyle/>
                    <a:p>
                      <a:r>
                        <a:rPr lang="en-IN" sz="1200" b="1" i="0" u="none" strike="noStrike" cap="none" baseline="0" dirty="0">
                          <a:solidFill>
                            <a:schemeClr val="tx1"/>
                          </a:solidFill>
                          <a:latin typeface="+mn-lt"/>
                          <a:ea typeface="+mn-ea"/>
                          <a:cs typeface="+mn-cs"/>
                          <a:sym typeface="Arial"/>
                        </a:rPr>
                        <a:t>Microorganisms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dirty="0">
                          <a:solidFill>
                            <a:schemeClr val="bg1"/>
                          </a:solidFill>
                          <a:latin typeface="+mn-lt"/>
                        </a:rPr>
                        <a:t>Blank</a:t>
                      </a: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0514678"/>
                  </a:ext>
                </a:extLst>
              </a:tr>
              <a:tr h="208937">
                <a:tc>
                  <a:txBody>
                    <a:bodyPr/>
                    <a:lstStyle/>
                    <a:p>
                      <a:r>
                        <a:rPr lang="en-IN" sz="1200" b="1" i="0" u="none" strike="noStrike" cap="none" baseline="0" dirty="0">
                          <a:solidFill>
                            <a:schemeClr val="tx1"/>
                          </a:solidFill>
                          <a:latin typeface="+mn-lt"/>
                          <a:ea typeface="+mn-ea"/>
                          <a:cs typeface="+mn-cs"/>
                          <a:sym typeface="Arial"/>
                        </a:rPr>
                        <a:t>Eukaryotic microorganisms</a:t>
                      </a:r>
                      <a:endParaRPr lang="en-IN" sz="1200" i="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dirty="0">
                          <a:solidFill>
                            <a:schemeClr val="bg1"/>
                          </a:solidFill>
                          <a:latin typeface="+mn-lt"/>
                        </a:rPr>
                        <a:t>Blank</a:t>
                      </a: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3979313"/>
                  </a:ext>
                </a:extLst>
              </a:tr>
              <a:tr h="189247">
                <a:tc>
                  <a:txBody>
                    <a:bodyPr/>
                    <a:lstStyle/>
                    <a:p>
                      <a:pPr marL="0" indent="182563"/>
                      <a:r>
                        <a:rPr lang="en-IN" sz="1200" b="0" i="0" u="none" strike="noStrike" cap="none" baseline="0" dirty="0">
                          <a:solidFill>
                            <a:schemeClr val="tx1"/>
                          </a:solidFill>
                          <a:latin typeface="+mn-lt"/>
                          <a:ea typeface="+mn-ea"/>
                          <a:cs typeface="+mn-cs"/>
                          <a:sym typeface="Arial"/>
                        </a:rPr>
                        <a:t>Protozoa</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56</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114083"/>
                  </a:ext>
                </a:extLst>
              </a:tr>
              <a:tr h="211667">
                <a:tc>
                  <a:txBody>
                    <a:bodyPr/>
                    <a:lstStyle/>
                    <a:p>
                      <a:pPr marL="0" indent="182563"/>
                      <a:r>
                        <a:rPr lang="en-IN" sz="1200" b="0" i="0" u="none" strike="noStrike" cap="none" baseline="0" dirty="0">
                          <a:solidFill>
                            <a:schemeClr val="tx1"/>
                          </a:solidFill>
                          <a:latin typeface="+mn-lt"/>
                          <a:ea typeface="+mn-ea"/>
                          <a:cs typeface="+mn-cs"/>
                          <a:sym typeface="Arial"/>
                        </a:rPr>
                        <a:t>Algae</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55–60</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455081"/>
                  </a:ext>
                </a:extLst>
              </a:tr>
              <a:tr h="240437">
                <a:tc>
                  <a:txBody>
                    <a:bodyPr/>
                    <a:lstStyle/>
                    <a:p>
                      <a:pPr marL="0" indent="182563"/>
                      <a:r>
                        <a:rPr lang="en-IN" sz="1200" b="0" i="0" u="none" strike="noStrike" cap="none" baseline="0" dirty="0">
                          <a:solidFill>
                            <a:schemeClr val="tx1"/>
                          </a:solidFill>
                          <a:latin typeface="+mn-lt"/>
                          <a:ea typeface="+mn-ea"/>
                          <a:cs typeface="+mn-cs"/>
                          <a:sym typeface="Arial"/>
                        </a:rPr>
                        <a:t>Fungi</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60–62</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6642119"/>
                  </a:ext>
                </a:extLst>
              </a:tr>
              <a:tr h="209550">
                <a:tc>
                  <a:txBody>
                    <a:bodyPr/>
                    <a:lstStyle/>
                    <a:p>
                      <a:r>
                        <a:rPr lang="en-IN" sz="1200" b="1" i="0" u="none" strike="noStrike" cap="none" baseline="0" dirty="0">
                          <a:solidFill>
                            <a:schemeClr val="tx1"/>
                          </a:solidFill>
                          <a:latin typeface="+mn-lt"/>
                          <a:ea typeface="+mn-ea"/>
                          <a:cs typeface="+mn-cs"/>
                          <a:sym typeface="Arial"/>
                        </a:rPr>
                        <a:t>Bacteria and Archaea</a:t>
                      </a:r>
                      <a:endParaRPr lang="en-IN" sz="1200" i="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dirty="0">
                          <a:solidFill>
                            <a:schemeClr val="bg1"/>
                          </a:solidFill>
                          <a:latin typeface="+mn-lt"/>
                        </a:rPr>
                        <a:t>Blank</a:t>
                      </a: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922125"/>
                  </a:ext>
                </a:extLst>
              </a:tr>
              <a:tr h="212920">
                <a:tc>
                  <a:txBody>
                    <a:bodyPr/>
                    <a:lstStyle/>
                    <a:p>
                      <a:r>
                        <a:rPr lang="en-IN" sz="1200" b="1" i="0" u="none" strike="noStrike" cap="none" baseline="0" dirty="0">
                          <a:solidFill>
                            <a:schemeClr val="tx1"/>
                          </a:solidFill>
                          <a:latin typeface="+mn-lt"/>
                          <a:ea typeface="+mn-ea"/>
                          <a:cs typeface="+mn-cs"/>
                          <a:sym typeface="Arial"/>
                        </a:rPr>
                        <a:t>Bacteria</a:t>
                      </a:r>
                      <a:endParaRPr lang="en-IN" sz="1200" b="1" i="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dirty="0">
                          <a:solidFill>
                            <a:schemeClr val="bg1"/>
                          </a:solidFill>
                          <a:latin typeface="+mn-lt"/>
                        </a:rPr>
                        <a:t>Blank</a:t>
                      </a: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4807347"/>
                  </a:ext>
                </a:extLst>
              </a:tr>
              <a:tr h="235340">
                <a:tc>
                  <a:txBody>
                    <a:bodyPr/>
                    <a:lstStyle/>
                    <a:p>
                      <a:pPr marL="0" indent="182563"/>
                      <a:r>
                        <a:rPr lang="en-IN" sz="1200" b="0" i="0" u="none" strike="noStrike" cap="none" baseline="0" dirty="0">
                          <a:solidFill>
                            <a:schemeClr val="tx1"/>
                          </a:solidFill>
                          <a:latin typeface="+mn-lt"/>
                          <a:ea typeface="+mn-ea"/>
                          <a:cs typeface="+mn-cs"/>
                          <a:sym typeface="Arial"/>
                        </a:rPr>
                        <a:t>Cyanobacteria</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73</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8721508"/>
                  </a:ext>
                </a:extLst>
              </a:tr>
              <a:tr h="234950">
                <a:tc>
                  <a:txBody>
                    <a:bodyPr/>
                    <a:lstStyle/>
                    <a:p>
                      <a:pPr marL="0" indent="182563"/>
                      <a:r>
                        <a:rPr lang="en-IN" sz="1200" b="0" i="0" u="none" strike="noStrike" cap="none" baseline="0" dirty="0">
                          <a:solidFill>
                            <a:schemeClr val="tx1"/>
                          </a:solidFill>
                          <a:latin typeface="+mn-lt"/>
                          <a:ea typeface="+mn-ea"/>
                          <a:cs typeface="+mn-cs"/>
                          <a:sym typeface="Arial"/>
                        </a:rPr>
                        <a:t>Anoxygenic phototrophs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70–73</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1742240"/>
                  </a:ext>
                </a:extLst>
              </a:tr>
              <a:tr h="234950">
                <a:tc>
                  <a:txBody>
                    <a:bodyPr/>
                    <a:lstStyle/>
                    <a:p>
                      <a:pPr marL="0" indent="182563"/>
                      <a:r>
                        <a:rPr lang="en-IN" sz="1200" b="0" i="0" u="none" strike="noStrike" cap="none" baseline="0" dirty="0">
                          <a:solidFill>
                            <a:schemeClr val="tx1"/>
                          </a:solidFill>
                          <a:latin typeface="+mn-lt"/>
                          <a:ea typeface="+mn-ea"/>
                          <a:cs typeface="+mn-cs"/>
                          <a:sym typeface="Arial"/>
                        </a:rPr>
                        <a:t>Chemoorganotrophs/chemolithotrophs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95</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2963534"/>
                  </a:ext>
                </a:extLst>
              </a:tr>
              <a:tr h="215900">
                <a:tc>
                  <a:txBody>
                    <a:bodyPr/>
                    <a:lstStyle/>
                    <a:p>
                      <a:r>
                        <a:rPr lang="en-IN" sz="1200" b="1" i="0" u="none" strike="noStrike" cap="none" baseline="0" dirty="0">
                          <a:solidFill>
                            <a:schemeClr val="tx1"/>
                          </a:solidFill>
                          <a:latin typeface="+mn-lt"/>
                          <a:ea typeface="+mn-ea"/>
                          <a:cs typeface="+mn-cs"/>
                          <a:sym typeface="Arial"/>
                        </a:rPr>
                        <a:t>Archaea</a:t>
                      </a:r>
                      <a:endParaRPr lang="en-IN" sz="1200" b="1" i="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dirty="0">
                          <a:solidFill>
                            <a:schemeClr val="bg1"/>
                          </a:solidFill>
                          <a:latin typeface="+mn-lt"/>
                        </a:rPr>
                        <a:t>Blank</a:t>
                      </a: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8061095"/>
                  </a:ext>
                </a:extLst>
              </a:tr>
              <a:tr h="243333">
                <a:tc>
                  <a:txBody>
                    <a:bodyPr/>
                    <a:lstStyle/>
                    <a:p>
                      <a:pPr marL="0" indent="182563"/>
                      <a:r>
                        <a:rPr lang="en-IN" sz="1200" b="0" i="0" u="none" strike="noStrike" cap="none" baseline="0" dirty="0">
                          <a:solidFill>
                            <a:schemeClr val="tx1"/>
                          </a:solidFill>
                          <a:latin typeface="+mn-lt"/>
                          <a:ea typeface="+mn-ea"/>
                          <a:cs typeface="+mn-cs"/>
                          <a:sym typeface="Arial"/>
                        </a:rPr>
                        <a:t>Chemoorganotrophs/chemolithotrophs</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122</a:t>
                      </a:r>
                      <a:endParaRPr lang="en-IN" sz="1200" dirty="0">
                        <a:latin typeface="+mn-lt"/>
                      </a:endParaRPr>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9590964"/>
                  </a:ext>
                </a:extLst>
              </a:tr>
            </a:tbl>
          </a:graphicData>
        </a:graphic>
      </p:graphicFrame>
    </p:spTree>
    <p:extLst>
      <p:ext uri="{BB962C8B-B14F-4D97-AF65-F5344CB8AC3E}">
        <p14:creationId xmlns:p14="http://schemas.microsoft.com/office/powerpoint/2010/main" val="12846608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4.13 Microbial Life at High Temperatures </a:t>
            </a:r>
            <a:r>
              <a:rPr lang="en-US" sz="2000" b="0" dirty="0">
                <a:solidFill>
                  <a:schemeClr val="tx2"/>
                </a:solidFill>
              </a:rPr>
              <a:t>(2 of 4)</a:t>
            </a:r>
            <a:endParaRPr lang="en-IN" sz="2000" dirty="0">
              <a:solidFill>
                <a:schemeClr val="tx2"/>
              </a:solidFill>
            </a:endParaRPr>
          </a:p>
        </p:txBody>
      </p:sp>
      <p:sp>
        <p:nvSpPr>
          <p:cNvPr id="4" name="Content Placeholder 3"/>
          <p:cNvSpPr>
            <a:spLocks noGrp="1"/>
          </p:cNvSpPr>
          <p:nvPr>
            <p:ph sz="quarter" idx="13"/>
          </p:nvPr>
        </p:nvSpPr>
        <p:spPr>
          <a:xfrm>
            <a:off x="457200" y="1556326"/>
            <a:ext cx="8229600" cy="4752399"/>
          </a:xfrm>
        </p:spPr>
        <p:txBody>
          <a:bodyPr/>
          <a:lstStyle/>
          <a:p>
            <a:pPr lvl="0"/>
            <a:r>
              <a:rPr lang="en-US" sz="2200" dirty="0">
                <a:solidFill>
                  <a:schemeClr val="tx1"/>
                </a:solidFill>
              </a:rPr>
              <a:t>Hyperthermophiles and Thermophiles</a:t>
            </a:r>
          </a:p>
          <a:p>
            <a:pPr marL="741600" lvl="1"/>
            <a:r>
              <a:rPr lang="en-US" sz="2200" dirty="0">
                <a:solidFill>
                  <a:schemeClr val="tx1"/>
                </a:solidFill>
              </a:rPr>
              <a:t>Hyperthermophiles</a:t>
            </a:r>
          </a:p>
          <a:p>
            <a:pPr marL="1144800" lvl="2"/>
            <a:r>
              <a:rPr lang="en-US" sz="2200" dirty="0">
                <a:solidFill>
                  <a:schemeClr val="tx1"/>
                </a:solidFill>
              </a:rPr>
              <a:t>inhabit boiling hot springs (Figure 4.24)</a:t>
            </a:r>
          </a:p>
          <a:p>
            <a:pPr marL="1144800" lvl="2"/>
            <a:r>
              <a:rPr lang="en-US" sz="2200" dirty="0">
                <a:solidFill>
                  <a:schemeClr val="tx1"/>
                </a:solidFill>
              </a:rPr>
              <a:t>chemoorganotrophic and chemolithotrophic species present</a:t>
            </a:r>
          </a:p>
          <a:p>
            <a:pPr marL="1144800" lvl="2"/>
            <a:r>
              <a:rPr lang="en-US" sz="2200" dirty="0">
                <a:solidFill>
                  <a:schemeClr val="tx1"/>
                </a:solidFill>
              </a:rPr>
              <a:t>generation times (</a:t>
            </a:r>
            <a:r>
              <a:rPr lang="en-US" sz="2200" i="1" dirty="0">
                <a:solidFill>
                  <a:schemeClr val="tx1"/>
                </a:solidFill>
              </a:rPr>
              <a:t>g</a:t>
            </a:r>
            <a:r>
              <a:rPr lang="en-US" sz="2200" dirty="0">
                <a:solidFill>
                  <a:schemeClr val="tx1"/>
                </a:solidFill>
              </a:rPr>
              <a:t>) as low as one hour common</a:t>
            </a:r>
          </a:p>
          <a:p>
            <a:pPr marL="1144800" lvl="2"/>
            <a:r>
              <a:rPr lang="en-US" sz="2200" dirty="0">
                <a:solidFill>
                  <a:schemeClr val="tx1"/>
                </a:solidFill>
              </a:rPr>
              <a:t>high prokaryotic diversity (both </a:t>
            </a:r>
            <a:r>
              <a:rPr lang="en-US" sz="2200" b="1" dirty="0">
                <a:solidFill>
                  <a:schemeClr val="tx1"/>
                </a:solidFill>
              </a:rPr>
              <a:t>Archaea</a:t>
            </a:r>
            <a:r>
              <a:rPr lang="en-US" sz="2200" dirty="0">
                <a:solidFill>
                  <a:schemeClr val="tx1"/>
                </a:solidFill>
              </a:rPr>
              <a:t> and </a:t>
            </a:r>
            <a:r>
              <a:rPr lang="en-US" sz="2200" b="1" dirty="0">
                <a:solidFill>
                  <a:schemeClr val="tx1"/>
                </a:solidFill>
              </a:rPr>
              <a:t>Bacteria</a:t>
            </a:r>
            <a:r>
              <a:rPr lang="en-US" sz="2200" dirty="0">
                <a:solidFill>
                  <a:schemeClr val="tx1"/>
                </a:solidFill>
              </a:rPr>
              <a:t> represented)</a:t>
            </a:r>
          </a:p>
          <a:p>
            <a:pPr marL="1144800" lvl="2"/>
            <a:r>
              <a:rPr lang="en-US" sz="2200" b="1" dirty="0">
                <a:solidFill>
                  <a:schemeClr val="tx1"/>
                </a:solidFill>
              </a:rPr>
              <a:t>Methanopyrus:</a:t>
            </a:r>
            <a:r>
              <a:rPr lang="en-US" sz="2200" dirty="0">
                <a:solidFill>
                  <a:schemeClr val="tx1"/>
                </a:solidFill>
              </a:rPr>
              <a:t> most thermophilic, up to 122°C</a:t>
            </a:r>
            <a:r>
              <a:rPr lang="en-US" sz="100" dirty="0">
                <a:solidFill>
                  <a:schemeClr val="bg1"/>
                </a:solidFill>
              </a:rPr>
              <a:t>elsius</a:t>
            </a:r>
          </a:p>
          <a:p>
            <a:pPr marL="741600" lvl="1"/>
            <a:r>
              <a:rPr lang="en-US" sz="2200" dirty="0">
                <a:solidFill>
                  <a:schemeClr val="tx1"/>
                </a:solidFill>
              </a:rPr>
              <a:t>Thermophiles</a:t>
            </a:r>
          </a:p>
          <a:p>
            <a:pPr marL="1144800" lvl="2"/>
            <a:r>
              <a:rPr lang="en-US" sz="2200" dirty="0">
                <a:solidFill>
                  <a:schemeClr val="tx1"/>
                </a:solidFill>
              </a:rPr>
              <a:t>moderately or intermittently hot environments (Figure 4.25a)</a:t>
            </a:r>
          </a:p>
        </p:txBody>
      </p:sp>
    </p:spTree>
    <p:extLst>
      <p:ext uri="{BB962C8B-B14F-4D97-AF65-F5344CB8AC3E}">
        <p14:creationId xmlns:p14="http://schemas.microsoft.com/office/powerpoint/2010/main" val="263750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4.13 Microbial Life at High Temperatures </a:t>
            </a:r>
            <a:r>
              <a:rPr lang="en-US" sz="2000" b="0" dirty="0">
                <a:solidFill>
                  <a:schemeClr val="tx2"/>
                </a:solidFill>
              </a:rPr>
              <a:t>(3 of 4)</a:t>
            </a:r>
            <a:endParaRPr lang="en-IN" sz="2000" dirty="0">
              <a:solidFill>
                <a:schemeClr val="tx2"/>
              </a:solidFill>
            </a:endParaRPr>
          </a:p>
        </p:txBody>
      </p:sp>
      <p:sp>
        <p:nvSpPr>
          <p:cNvPr id="4" name="Content Placeholder 3"/>
          <p:cNvSpPr>
            <a:spLocks noGrp="1"/>
          </p:cNvSpPr>
          <p:nvPr>
            <p:ph sz="quarter" idx="13"/>
          </p:nvPr>
        </p:nvSpPr>
        <p:spPr>
          <a:xfrm>
            <a:off x="457199" y="1556326"/>
            <a:ext cx="8296275" cy="4873049"/>
          </a:xfrm>
        </p:spPr>
        <p:txBody>
          <a:bodyPr/>
          <a:lstStyle/>
          <a:p>
            <a:pPr lvl="0"/>
            <a:r>
              <a:rPr lang="en-US" sz="2200" dirty="0">
                <a:solidFill>
                  <a:schemeClr val="tx1"/>
                </a:solidFill>
              </a:rPr>
              <a:t>Protein and Membrane Stability at High Temperatures</a:t>
            </a:r>
          </a:p>
          <a:p>
            <a:pPr marL="741600" lvl="1"/>
            <a:r>
              <a:rPr lang="en-US" sz="2200" dirty="0">
                <a:solidFill>
                  <a:schemeClr val="tx1"/>
                </a:solidFill>
              </a:rPr>
              <a:t>Enzymes and proteins more heat-stable and function optimally at high temperatures</a:t>
            </a:r>
          </a:p>
          <a:p>
            <a:pPr marL="1144800" lvl="2"/>
            <a:r>
              <a:rPr lang="en-US" sz="2200" dirty="0">
                <a:solidFill>
                  <a:schemeClr val="tx1"/>
                </a:solidFill>
              </a:rPr>
              <a:t>Heat stability from subtle amino acid substitutions resist denaturation</a:t>
            </a:r>
          </a:p>
          <a:p>
            <a:pPr marL="1144800" lvl="2"/>
            <a:r>
              <a:rPr lang="en-US" sz="2200" dirty="0">
                <a:solidFill>
                  <a:schemeClr val="tx1"/>
                </a:solidFill>
              </a:rPr>
              <a:t>Increased ionic bonding and highly hydrophobic interiors</a:t>
            </a:r>
          </a:p>
          <a:p>
            <a:pPr marL="1144800" lvl="2"/>
            <a:r>
              <a:rPr lang="en-US" sz="2200" dirty="0">
                <a:solidFill>
                  <a:schemeClr val="tx1"/>
                </a:solidFill>
              </a:rPr>
              <a:t>Production of solutes (</a:t>
            </a:r>
            <a:r>
              <a:rPr lang="en-US" sz="2200" b="1" dirty="0">
                <a:solidFill>
                  <a:schemeClr val="tx1"/>
                </a:solidFill>
              </a:rPr>
              <a:t>e.g.</a:t>
            </a:r>
            <a:r>
              <a:rPr lang="en-US" sz="2200" dirty="0">
                <a:solidFill>
                  <a:schemeClr val="tx1"/>
                </a:solidFill>
              </a:rPr>
              <a:t>, di-inositol phosphate, diglycerol phosphate, mannosylglycerate) helps stabilize proteins.</a:t>
            </a:r>
          </a:p>
          <a:p>
            <a:pPr marL="741600" lvl="1"/>
            <a:r>
              <a:rPr lang="en-US" sz="2200" dirty="0">
                <a:solidFill>
                  <a:schemeClr val="tx1"/>
                </a:solidFill>
              </a:rPr>
              <a:t>Thermophilic and hyperthermophilic enzymes commercially useful</a:t>
            </a:r>
          </a:p>
          <a:p>
            <a:pPr marL="1144800" lvl="2"/>
            <a:r>
              <a:rPr lang="en-US" sz="2200" dirty="0">
                <a:solidFill>
                  <a:schemeClr val="tx1"/>
                </a:solidFill>
              </a:rPr>
              <a:t>Prolong shelf life (</a:t>
            </a:r>
            <a:r>
              <a:rPr lang="en-US" sz="2200" b="1" dirty="0">
                <a:solidFill>
                  <a:schemeClr val="tx1"/>
                </a:solidFill>
              </a:rPr>
              <a:t>e.g., Taq polymerase</a:t>
            </a:r>
            <a:r>
              <a:rPr lang="en-US" sz="2200" dirty="0">
                <a:solidFill>
                  <a:schemeClr val="tx1"/>
                </a:solidFill>
              </a:rPr>
              <a:t> for polymerase chain reaction [P</a:t>
            </a:r>
            <a:r>
              <a:rPr lang="en-US" sz="100" dirty="0">
                <a:solidFill>
                  <a:schemeClr val="tx1"/>
                </a:solidFill>
              </a:rPr>
              <a:t> </a:t>
            </a:r>
            <a:r>
              <a:rPr lang="en-US" sz="2200" dirty="0">
                <a:solidFill>
                  <a:schemeClr val="tx1"/>
                </a:solidFill>
              </a:rPr>
              <a:t>C</a:t>
            </a:r>
            <a:r>
              <a:rPr lang="en-US" sz="100" dirty="0">
                <a:solidFill>
                  <a:schemeClr val="tx1"/>
                </a:solidFill>
              </a:rPr>
              <a:t> </a:t>
            </a:r>
            <a:r>
              <a:rPr lang="en-US" sz="2200" dirty="0">
                <a:solidFill>
                  <a:schemeClr val="tx1"/>
                </a:solidFill>
              </a:rPr>
              <a:t>R])</a:t>
            </a:r>
          </a:p>
        </p:txBody>
      </p:sp>
    </p:spTree>
    <p:extLst>
      <p:ext uri="{BB962C8B-B14F-4D97-AF65-F5344CB8AC3E}">
        <p14:creationId xmlns:p14="http://schemas.microsoft.com/office/powerpoint/2010/main" val="9608619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4.13 Microbial Life at High Temperatures </a:t>
            </a:r>
            <a:r>
              <a:rPr lang="en-US" sz="2000" b="0" dirty="0">
                <a:solidFill>
                  <a:schemeClr val="tx2"/>
                </a:solidFill>
              </a:rPr>
              <a:t>(4 of 4)</a:t>
            </a:r>
            <a:endParaRPr lang="en-IN" sz="2000" dirty="0">
              <a:solidFill>
                <a:schemeClr val="tx2"/>
              </a:solidFill>
            </a:endParaRPr>
          </a:p>
        </p:txBody>
      </p:sp>
      <p:sp>
        <p:nvSpPr>
          <p:cNvPr id="4" name="Content Placeholder 3"/>
          <p:cNvSpPr>
            <a:spLocks noGrp="1"/>
          </p:cNvSpPr>
          <p:nvPr>
            <p:ph sz="quarter" idx="13"/>
          </p:nvPr>
        </p:nvSpPr>
        <p:spPr>
          <a:xfrm>
            <a:off x="457200" y="1556326"/>
            <a:ext cx="8010525" cy="4434275"/>
          </a:xfrm>
        </p:spPr>
        <p:txBody>
          <a:bodyPr/>
          <a:lstStyle/>
          <a:p>
            <a:r>
              <a:rPr lang="en-US" dirty="0">
                <a:solidFill>
                  <a:schemeClr val="tx1"/>
                </a:solidFill>
              </a:rPr>
              <a:t>Protein and Membrane Stability at High Temperatures</a:t>
            </a:r>
          </a:p>
          <a:p>
            <a:pPr marL="741600" lvl="1"/>
            <a:r>
              <a:rPr lang="en-US" dirty="0">
                <a:solidFill>
                  <a:schemeClr val="tx1"/>
                </a:solidFill>
              </a:rPr>
              <a:t>cytoplasmic membranes must be heat stable</a:t>
            </a:r>
          </a:p>
          <a:p>
            <a:pPr marL="1144800" lvl="2"/>
            <a:r>
              <a:rPr lang="en-US" b="1" dirty="0">
                <a:solidFill>
                  <a:schemeClr val="tx1"/>
                </a:solidFill>
              </a:rPr>
              <a:t>Bacteria</a:t>
            </a:r>
            <a:r>
              <a:rPr lang="en-US" dirty="0">
                <a:solidFill>
                  <a:schemeClr val="tx1"/>
                </a:solidFill>
              </a:rPr>
              <a:t> have lipids rich in long-chain and saturated fatty acids, fewer unsaturated fatty acids.</a:t>
            </a:r>
          </a:p>
          <a:p>
            <a:pPr marL="1144800" lvl="2"/>
            <a:r>
              <a:rPr lang="en-US" dirty="0">
                <a:solidFill>
                  <a:schemeClr val="tx1"/>
                </a:solidFill>
              </a:rPr>
              <a:t>Most hyperthermophiles (</a:t>
            </a:r>
            <a:r>
              <a:rPr lang="en-US" b="1" dirty="0">
                <a:solidFill>
                  <a:schemeClr val="tx1"/>
                </a:solidFill>
              </a:rPr>
              <a:t>Archaea</a:t>
            </a:r>
            <a:r>
              <a:rPr lang="en-US" dirty="0">
                <a:solidFill>
                  <a:schemeClr val="tx1"/>
                </a:solidFill>
              </a:rPr>
              <a:t>) have C</a:t>
            </a:r>
            <a:r>
              <a:rPr lang="en-US" baseline="-25000" dirty="0">
                <a:solidFill>
                  <a:schemeClr val="tx1"/>
                </a:solidFill>
              </a:rPr>
              <a:t>40</a:t>
            </a:r>
            <a:r>
              <a:rPr lang="en-US" dirty="0">
                <a:solidFill>
                  <a:schemeClr val="tx1"/>
                </a:solidFill>
              </a:rPr>
              <a:t> hydrocarbons made of repeating isoprene units bonded by ethers to glycerol phosphate, and membrane forms lipid monolayer rather than bilayer.</a:t>
            </a:r>
          </a:p>
        </p:txBody>
      </p:sp>
    </p:spTree>
    <p:extLst>
      <p:ext uri="{BB962C8B-B14F-4D97-AF65-F5344CB8AC3E}">
        <p14:creationId xmlns:p14="http://schemas.microsoft.com/office/powerpoint/2010/main" val="1430071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1800" dirty="0">
                <a:solidFill>
                  <a:schemeClr val="bg1"/>
                </a:solidFill>
              </a:rPr>
              <a:t>Four</a:t>
            </a:r>
            <a:r>
              <a:rPr lang="en-US" sz="3200" dirty="0"/>
              <a:t> Environmental Effects on Growth: p</a:t>
            </a:r>
            <a:r>
              <a:rPr lang="en-US" sz="100" dirty="0"/>
              <a:t> </a:t>
            </a:r>
            <a:r>
              <a:rPr lang="en-US" sz="3200" dirty="0"/>
              <a:t>H, Osmolarity, and Oxygen</a:t>
            </a:r>
            <a:endParaRPr lang="en-IN" sz="3400" dirty="0">
              <a:solidFill>
                <a:schemeClr val="tx2"/>
              </a:solidFill>
            </a:endParaRPr>
          </a:p>
        </p:txBody>
      </p:sp>
      <p:graphicFrame>
        <p:nvGraphicFramePr>
          <p:cNvPr id="5" name="Object 4"/>
          <p:cNvGraphicFramePr>
            <a:graphicFrameLocks noChangeAspect="1"/>
          </p:cNvGraphicFramePr>
          <p:nvPr/>
        </p:nvGraphicFramePr>
        <p:xfrm>
          <a:off x="423306" y="345128"/>
          <a:ext cx="601189" cy="433695"/>
        </p:xfrm>
        <a:graphic>
          <a:graphicData uri="http://schemas.openxmlformats.org/presentationml/2006/ole">
            <mc:AlternateContent xmlns:mc="http://schemas.openxmlformats.org/markup-compatibility/2006">
              <mc:Choice xmlns:v="urn:schemas-microsoft-com:vml" Requires="v">
                <p:oleObj name="Equation" r:id="rId2" imgW="228600" imgH="164880" progId="Equation.DSMT4">
                  <p:embed/>
                </p:oleObj>
              </mc:Choice>
              <mc:Fallback>
                <p:oleObj name="Equation" r:id="rId2" imgW="228600" imgH="164880" progId="Equation.DSMT4">
                  <p:embed/>
                  <p:pic>
                    <p:nvPicPr>
                      <p:cNvPr id="5" name="Object 4"/>
                      <p:cNvPicPr/>
                      <p:nvPr/>
                    </p:nvPicPr>
                    <p:blipFill>
                      <a:blip r:embed="rId3"/>
                      <a:stretch>
                        <a:fillRect/>
                      </a:stretch>
                    </p:blipFill>
                    <p:spPr>
                      <a:xfrm>
                        <a:off x="423306" y="345128"/>
                        <a:ext cx="601189" cy="433695"/>
                      </a:xfrm>
                      <a:prstGeom prst="rect">
                        <a:avLst/>
                      </a:prstGeom>
                    </p:spPr>
                  </p:pic>
                </p:oleObj>
              </mc:Fallback>
            </mc:AlternateContent>
          </a:graphicData>
        </a:graphic>
      </p:graphicFrame>
      <p:sp>
        <p:nvSpPr>
          <p:cNvPr id="4" name="Content Placeholder 3"/>
          <p:cNvSpPr>
            <a:spLocks noGrp="1"/>
          </p:cNvSpPr>
          <p:nvPr>
            <p:ph sz="quarter" idx="13"/>
          </p:nvPr>
        </p:nvSpPr>
        <p:spPr/>
        <p:txBody>
          <a:bodyPr/>
          <a:lstStyle/>
          <a:p>
            <a:pPr marL="432" lvl="0" indent="0">
              <a:buNone/>
            </a:pPr>
            <a:r>
              <a:rPr lang="en-US" b="1" dirty="0">
                <a:solidFill>
                  <a:schemeClr val="tx2"/>
                </a:solidFill>
              </a:rPr>
              <a:t>4.14</a:t>
            </a:r>
            <a:r>
              <a:rPr lang="en-US" dirty="0">
                <a:solidFill>
                  <a:schemeClr val="tx1"/>
                </a:solidFill>
              </a:rPr>
              <a:t> Effects of p</a:t>
            </a:r>
            <a:r>
              <a:rPr lang="en-US" sz="100" dirty="0">
                <a:solidFill>
                  <a:schemeClr val="tx1"/>
                </a:solidFill>
              </a:rPr>
              <a:t> </a:t>
            </a:r>
            <a:r>
              <a:rPr lang="en-US" dirty="0">
                <a:solidFill>
                  <a:schemeClr val="tx1"/>
                </a:solidFill>
              </a:rPr>
              <a:t>H on Microbial Growth</a:t>
            </a:r>
          </a:p>
          <a:p>
            <a:pPr marL="432" lvl="0" indent="0">
              <a:buNone/>
            </a:pPr>
            <a:r>
              <a:rPr lang="en-US" b="1" dirty="0">
                <a:solidFill>
                  <a:schemeClr val="tx2"/>
                </a:solidFill>
              </a:rPr>
              <a:t>4.15</a:t>
            </a:r>
            <a:r>
              <a:rPr lang="en-US" dirty="0">
                <a:solidFill>
                  <a:schemeClr val="tx1"/>
                </a:solidFill>
              </a:rPr>
              <a:t> Osmolarity and Microbial Growth</a:t>
            </a:r>
          </a:p>
          <a:p>
            <a:pPr marL="432" lvl="0" indent="0">
              <a:buNone/>
            </a:pPr>
            <a:r>
              <a:rPr lang="en-US" b="1" dirty="0">
                <a:solidFill>
                  <a:schemeClr val="tx2"/>
                </a:solidFill>
              </a:rPr>
              <a:t>4.16</a:t>
            </a:r>
            <a:r>
              <a:rPr lang="en-US" dirty="0">
                <a:solidFill>
                  <a:schemeClr val="tx1"/>
                </a:solidFill>
              </a:rPr>
              <a:t> Oxygen and Microbial Growth</a:t>
            </a:r>
          </a:p>
        </p:txBody>
      </p:sp>
    </p:spTree>
    <p:extLst>
      <p:ext uri="{BB962C8B-B14F-4D97-AF65-F5344CB8AC3E}">
        <p14:creationId xmlns:p14="http://schemas.microsoft.com/office/powerpoint/2010/main" val="1205376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15371"/>
            <a:ext cx="7790507" cy="1097279"/>
          </a:xfrm>
        </p:spPr>
        <p:txBody>
          <a:bodyPr/>
          <a:lstStyle/>
          <a:p>
            <a:r>
              <a:rPr lang="en-US" sz="3400" dirty="0">
                <a:solidFill>
                  <a:schemeClr val="tx2"/>
                </a:solidFill>
              </a:rPr>
              <a:t>4.14 Effects of p</a:t>
            </a:r>
            <a:r>
              <a:rPr lang="en-US" sz="100" dirty="0">
                <a:solidFill>
                  <a:schemeClr val="tx2"/>
                </a:solidFill>
              </a:rPr>
              <a:t> </a:t>
            </a:r>
            <a:r>
              <a:rPr lang="en-US" sz="3400" dirty="0">
                <a:solidFill>
                  <a:schemeClr val="tx2"/>
                </a:solidFill>
              </a:rPr>
              <a:t>H on Microbial Growth </a:t>
            </a:r>
            <a:r>
              <a:rPr lang="en-US" sz="2000" b="0" dirty="0">
                <a:solidFill>
                  <a:schemeClr val="tx2"/>
                </a:solidFill>
              </a:rPr>
              <a:t>(1 of 4)</a:t>
            </a:r>
            <a:endParaRPr lang="en-IN" sz="2000" b="0" dirty="0">
              <a:solidFill>
                <a:schemeClr val="tx2"/>
              </a:solidFill>
            </a:endParaRPr>
          </a:p>
        </p:txBody>
      </p:sp>
      <p:sp>
        <p:nvSpPr>
          <p:cNvPr id="4" name="Content Placeholder 3"/>
          <p:cNvSpPr>
            <a:spLocks noGrp="1"/>
          </p:cNvSpPr>
          <p:nvPr>
            <p:ph sz="quarter" idx="13"/>
          </p:nvPr>
        </p:nvSpPr>
        <p:spPr/>
        <p:txBody>
          <a:bodyPr/>
          <a:lstStyle/>
          <a:p>
            <a:r>
              <a:rPr lang="en-US" dirty="0">
                <a:solidFill>
                  <a:schemeClr val="tx1"/>
                </a:solidFill>
              </a:rPr>
              <a:t>p</a:t>
            </a:r>
            <a:r>
              <a:rPr lang="en-US" sz="100" dirty="0">
                <a:solidFill>
                  <a:schemeClr val="tx1"/>
                </a:solidFill>
              </a:rPr>
              <a:t> </a:t>
            </a:r>
            <a:r>
              <a:rPr lang="en-US" dirty="0">
                <a:solidFill>
                  <a:schemeClr val="tx1"/>
                </a:solidFill>
              </a:rPr>
              <a:t>H expresses acidity or alkalinity of a solution.</a:t>
            </a:r>
          </a:p>
          <a:p>
            <a:r>
              <a:rPr lang="en-US" dirty="0">
                <a:solidFill>
                  <a:schemeClr val="tx1"/>
                </a:solidFill>
              </a:rPr>
              <a:t>p</a:t>
            </a:r>
            <a:r>
              <a:rPr lang="en-US" sz="100" dirty="0">
                <a:solidFill>
                  <a:schemeClr val="tx1"/>
                </a:solidFill>
              </a:rPr>
              <a:t> </a:t>
            </a:r>
            <a:r>
              <a:rPr lang="en-US" dirty="0">
                <a:solidFill>
                  <a:schemeClr val="tx1"/>
                </a:solidFill>
              </a:rPr>
              <a:t>H 7 = neutral (Figure 4.26)</a:t>
            </a:r>
          </a:p>
          <a:p>
            <a:r>
              <a:rPr lang="en-US" b="1" dirty="0">
                <a:solidFill>
                  <a:schemeClr val="tx1"/>
                </a:solidFill>
              </a:rPr>
              <a:t>acidic</a:t>
            </a:r>
            <a:r>
              <a:rPr lang="en-US" i="1" dirty="0">
                <a:solidFill>
                  <a:schemeClr val="tx1"/>
                </a:solidFill>
              </a:rPr>
              <a:t> </a:t>
            </a:r>
            <a:r>
              <a:rPr lang="en-US" dirty="0">
                <a:solidFill>
                  <a:schemeClr val="tx1"/>
                </a:solidFill>
              </a:rPr>
              <a:t>p</a:t>
            </a:r>
            <a:r>
              <a:rPr lang="en-US" sz="100" dirty="0">
                <a:solidFill>
                  <a:schemeClr val="tx1"/>
                </a:solidFill>
              </a:rPr>
              <a:t> </a:t>
            </a:r>
            <a:r>
              <a:rPr lang="en-US" dirty="0">
                <a:solidFill>
                  <a:schemeClr val="tx1"/>
                </a:solidFill>
              </a:rPr>
              <a:t>H &lt; 7, </a:t>
            </a:r>
            <a:r>
              <a:rPr lang="en-US" b="1" dirty="0">
                <a:solidFill>
                  <a:schemeClr val="tx1"/>
                </a:solidFill>
              </a:rPr>
              <a:t>alkaline</a:t>
            </a:r>
            <a:r>
              <a:rPr lang="en-US" dirty="0">
                <a:solidFill>
                  <a:schemeClr val="tx1"/>
                </a:solidFill>
              </a:rPr>
              <a:t> p</a:t>
            </a:r>
            <a:r>
              <a:rPr lang="en-US" sz="100" dirty="0">
                <a:solidFill>
                  <a:schemeClr val="tx1"/>
                </a:solidFill>
              </a:rPr>
              <a:t> </a:t>
            </a:r>
            <a:r>
              <a:rPr lang="en-US" dirty="0">
                <a:solidFill>
                  <a:schemeClr val="tx1"/>
                </a:solidFill>
              </a:rPr>
              <a:t>H &gt; 7</a:t>
            </a:r>
          </a:p>
          <a:p>
            <a:r>
              <a:rPr lang="en-US" dirty="0">
                <a:solidFill>
                  <a:schemeClr val="tx1"/>
                </a:solidFill>
              </a:rPr>
              <a:t>Each microbe has a p</a:t>
            </a:r>
            <a:r>
              <a:rPr lang="en-US" sz="100" dirty="0">
                <a:solidFill>
                  <a:schemeClr val="tx1"/>
                </a:solidFill>
              </a:rPr>
              <a:t> </a:t>
            </a:r>
            <a:r>
              <a:rPr lang="en-US" dirty="0">
                <a:solidFill>
                  <a:schemeClr val="tx1"/>
                </a:solidFill>
              </a:rPr>
              <a:t>H range ~2–3 p</a:t>
            </a:r>
            <a:r>
              <a:rPr lang="en-US" sz="100" dirty="0">
                <a:solidFill>
                  <a:schemeClr val="tx1"/>
                </a:solidFill>
              </a:rPr>
              <a:t> </a:t>
            </a:r>
            <a:r>
              <a:rPr lang="en-US" dirty="0">
                <a:solidFill>
                  <a:schemeClr val="tx1"/>
                </a:solidFill>
              </a:rPr>
              <a:t>H units within which growth is possible.</a:t>
            </a:r>
          </a:p>
          <a:p>
            <a:r>
              <a:rPr lang="en-US" dirty="0">
                <a:solidFill>
                  <a:schemeClr val="tx1"/>
                </a:solidFill>
              </a:rPr>
              <a:t>Most natural environments are p</a:t>
            </a:r>
            <a:r>
              <a:rPr lang="en-US" sz="100" dirty="0">
                <a:solidFill>
                  <a:schemeClr val="tx1"/>
                </a:solidFill>
              </a:rPr>
              <a:t> </a:t>
            </a:r>
            <a:r>
              <a:rPr lang="en-US" dirty="0">
                <a:solidFill>
                  <a:schemeClr val="tx1"/>
                </a:solidFill>
              </a:rPr>
              <a:t>H 3–9 (Table 4.4)</a:t>
            </a:r>
          </a:p>
        </p:txBody>
      </p:sp>
    </p:spTree>
    <p:extLst>
      <p:ext uri="{BB962C8B-B14F-4D97-AF65-F5344CB8AC3E}">
        <p14:creationId xmlns:p14="http://schemas.microsoft.com/office/powerpoint/2010/main" val="977913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Figure 4.26 The p</a:t>
            </a:r>
            <a:r>
              <a:rPr lang="en-US" sz="100" dirty="0">
                <a:solidFill>
                  <a:schemeClr val="tx2"/>
                </a:solidFill>
              </a:rPr>
              <a:t> </a:t>
            </a:r>
            <a:r>
              <a:rPr lang="en-US" sz="3200" dirty="0">
                <a:solidFill>
                  <a:schemeClr val="tx2"/>
                </a:solidFill>
              </a:rPr>
              <a:t>H Scale</a:t>
            </a:r>
            <a:endParaRPr lang="en-IN" sz="3200" dirty="0">
              <a:solidFill>
                <a:schemeClr val="tx2"/>
              </a:solidFill>
            </a:endParaRPr>
          </a:p>
        </p:txBody>
      </p:sp>
      <p:pic>
        <p:nvPicPr>
          <p:cNvPr id="2" name="Picture 1" descr="The p H Scale. Alkaliphiles live in basic conditions and Acidophiles live in acidic condition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913"/>
          <a:stretch/>
        </p:blipFill>
        <p:spPr>
          <a:xfrm>
            <a:off x="2401072" y="1520825"/>
            <a:ext cx="4341855" cy="4887749"/>
          </a:xfrm>
          <a:prstGeom prst="rect">
            <a:avLst/>
          </a:prstGeom>
        </p:spPr>
      </p:pic>
    </p:spTree>
    <p:extLst>
      <p:ext uri="{BB962C8B-B14F-4D97-AF65-F5344CB8AC3E}">
        <p14:creationId xmlns:p14="http://schemas.microsoft.com/office/powerpoint/2010/main" val="760818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a:solidFill>
                  <a:schemeClr val="tx2"/>
                </a:solidFill>
              </a:rPr>
              <a:t>Table 4.4 Relationships of Microorganisms to p</a:t>
            </a:r>
            <a:r>
              <a:rPr lang="en-US" sz="100" dirty="0">
                <a:solidFill>
                  <a:schemeClr val="tx2"/>
                </a:solidFill>
              </a:rPr>
              <a:t> </a:t>
            </a:r>
            <a:r>
              <a:rPr lang="en-US" sz="3200" dirty="0">
                <a:solidFill>
                  <a:schemeClr val="tx2"/>
                </a:solidFill>
              </a:rPr>
              <a:t>H</a:t>
            </a:r>
            <a:endParaRPr lang="en-IN" sz="3200" dirty="0">
              <a:solidFill>
                <a:schemeClr val="tx2"/>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019332365"/>
              </p:ext>
            </p:extLst>
          </p:nvPr>
        </p:nvGraphicFramePr>
        <p:xfrm>
          <a:off x="457199" y="1715694"/>
          <a:ext cx="7877176" cy="3860325"/>
        </p:xfrm>
        <a:graphic>
          <a:graphicData uri="http://schemas.openxmlformats.org/drawingml/2006/table">
            <a:tbl>
              <a:tblPr firstRow="1" bandRow="1">
                <a:tableStyleId>{2D5ABB26-0587-4C30-8999-92F81FD0307C}</a:tableStyleId>
              </a:tblPr>
              <a:tblGrid>
                <a:gridCol w="2241177">
                  <a:extLst>
                    <a:ext uri="{9D8B030D-6E8A-4147-A177-3AD203B41FA5}">
                      <a16:colId xmlns:a16="http://schemas.microsoft.com/office/drawing/2014/main" val="963378815"/>
                    </a:ext>
                  </a:extLst>
                </a:gridCol>
                <a:gridCol w="2501421">
                  <a:extLst>
                    <a:ext uri="{9D8B030D-6E8A-4147-A177-3AD203B41FA5}">
                      <a16:colId xmlns:a16="http://schemas.microsoft.com/office/drawing/2014/main" val="1950049105"/>
                    </a:ext>
                  </a:extLst>
                </a:gridCol>
                <a:gridCol w="3134578">
                  <a:extLst>
                    <a:ext uri="{9D8B030D-6E8A-4147-A177-3AD203B41FA5}">
                      <a16:colId xmlns:a16="http://schemas.microsoft.com/office/drawing/2014/main" val="2883194669"/>
                    </a:ext>
                  </a:extLst>
                </a:gridCol>
              </a:tblGrid>
              <a:tr h="461169">
                <a:tc>
                  <a:txBody>
                    <a:bodyPr/>
                    <a:lstStyle/>
                    <a:p>
                      <a:pPr algn="l"/>
                      <a:r>
                        <a:rPr lang="en-IN" sz="1400" b="1" i="0" u="none" strike="noStrike" cap="none" baseline="0" dirty="0">
                          <a:solidFill>
                            <a:schemeClr val="tx1"/>
                          </a:solidFill>
                          <a:latin typeface="+mn-lt"/>
                          <a:ea typeface="+mn-ea"/>
                          <a:cs typeface="+mn-cs"/>
                          <a:sym typeface="Arial"/>
                        </a:rPr>
                        <a:t>Physiological class (optima range)</a:t>
                      </a:r>
                      <a:endParaRPr lang="en-IN" dirty="0">
                        <a:latin typeface="+mn-lt"/>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IN" sz="1400" b="1" i="0" u="none" strike="noStrike" cap="none" baseline="0" dirty="0">
                          <a:solidFill>
                            <a:schemeClr val="tx1"/>
                          </a:solidFill>
                          <a:latin typeface="+mn-lt"/>
                          <a:ea typeface="+mn-ea"/>
                          <a:cs typeface="+mn-cs"/>
                          <a:sym typeface="Arial"/>
                        </a:rPr>
                        <a:t>Approximate p</a:t>
                      </a:r>
                      <a:r>
                        <a:rPr lang="en-IN" sz="100" b="1" i="0" u="none" strike="noStrike" cap="none" baseline="0" dirty="0">
                          <a:solidFill>
                            <a:schemeClr val="tx1"/>
                          </a:solidFill>
                          <a:latin typeface="+mn-lt"/>
                          <a:ea typeface="+mn-ea"/>
                          <a:cs typeface="+mn-cs"/>
                          <a:sym typeface="Arial"/>
                        </a:rPr>
                        <a:t> </a:t>
                      </a:r>
                      <a:r>
                        <a:rPr lang="en-IN" sz="1400" b="1" i="0" u="none" strike="noStrike" cap="none" baseline="0" dirty="0">
                          <a:solidFill>
                            <a:schemeClr val="tx1"/>
                          </a:solidFill>
                          <a:latin typeface="+mn-lt"/>
                          <a:ea typeface="+mn-ea"/>
                          <a:cs typeface="+mn-cs"/>
                          <a:sym typeface="Arial"/>
                        </a:rPr>
                        <a:t>H optimum for growth</a:t>
                      </a:r>
                      <a:endParaRPr lang="en-IN" dirty="0">
                        <a:latin typeface="+mn-lt"/>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IN" sz="1400" b="1" i="0" u="none" strike="noStrike" cap="none" baseline="0" dirty="0">
                          <a:solidFill>
                            <a:schemeClr val="tx1"/>
                          </a:solidFill>
                          <a:latin typeface="+mn-lt"/>
                          <a:ea typeface="+mn-ea"/>
                          <a:cs typeface="+mn-cs"/>
                          <a:sym typeface="Arial"/>
                        </a:rPr>
                        <a:t>Example organism</a:t>
                      </a:r>
                      <a:r>
                        <a:rPr lang="en-IN" sz="100" b="1" i="0" u="none" strike="noStrike" cap="none" baseline="0" dirty="0">
                          <a:solidFill>
                            <a:schemeClr val="tx1"/>
                          </a:solidFill>
                          <a:latin typeface="+mn-lt"/>
                          <a:ea typeface="+mn-ea"/>
                          <a:cs typeface="+mn-cs"/>
                          <a:sym typeface="Arial"/>
                        </a:rPr>
                        <a:t> </a:t>
                      </a:r>
                      <a:r>
                        <a:rPr lang="en-IN" sz="1400" b="1" i="0" u="none" strike="noStrike" cap="none" baseline="30000" dirty="0">
                          <a:solidFill>
                            <a:schemeClr val="tx1"/>
                          </a:solidFill>
                          <a:latin typeface="+mn-lt"/>
                          <a:ea typeface="+mn-ea"/>
                          <a:cs typeface="+mn-cs"/>
                          <a:sym typeface="Arial"/>
                        </a:rPr>
                        <a:t>a</a:t>
                      </a:r>
                      <a:endParaRPr lang="en-IN" baseline="300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6739578"/>
                  </a:ext>
                </a:extLst>
              </a:tr>
              <a:tr h="461169">
                <a:tc>
                  <a:txBody>
                    <a:bodyPr/>
                    <a:lstStyle/>
                    <a:p>
                      <a:r>
                        <a:rPr lang="en-IN" sz="1400" b="0" i="0" u="none" strike="noStrike" cap="none" baseline="0" dirty="0">
                          <a:solidFill>
                            <a:schemeClr val="tx1"/>
                          </a:solidFill>
                          <a:latin typeface="+mn-lt"/>
                          <a:ea typeface="+mn-ea"/>
                          <a:cs typeface="+mn-cs"/>
                          <a:sym typeface="Arial"/>
                        </a:rPr>
                        <a:t>Neutrophile </a:t>
                      </a:r>
                      <a:r>
                        <a:rPr lang="en-US" sz="1400" b="0" i="0" u="none" strike="noStrike" cap="none" baseline="0" dirty="0">
                          <a:solidFill>
                            <a:schemeClr val="tx1"/>
                          </a:solidFill>
                          <a:latin typeface="+mn-lt"/>
                          <a:ea typeface="+mn-ea"/>
                          <a:cs typeface="+mn-cs"/>
                          <a:sym typeface="Arial"/>
                        </a:rPr>
                        <a:t>(p</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H &gt; 5.5 and &lt; 8)</a:t>
                      </a:r>
                      <a:endParaRPr lang="en-IN"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mn-lt"/>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Escherichia coli</a:t>
                      </a:r>
                      <a:endParaRPr lang="en-IN" b="1" i="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5720041"/>
                  </a:ext>
                </a:extLst>
              </a:tr>
              <a:tr h="461169">
                <a:tc>
                  <a:txBody>
                    <a:bodyPr/>
                    <a:lstStyle/>
                    <a:p>
                      <a:r>
                        <a:rPr lang="en-IN" sz="1400" b="0" i="0" u="none" strike="noStrike" cap="none" baseline="0" dirty="0">
                          <a:solidFill>
                            <a:schemeClr val="tx1"/>
                          </a:solidFill>
                          <a:latin typeface="+mn-lt"/>
                          <a:ea typeface="+mn-ea"/>
                          <a:cs typeface="+mn-cs"/>
                          <a:sym typeface="Arial"/>
                        </a:rPr>
                        <a:t>Acidophile (</a:t>
                      </a:r>
                      <a:r>
                        <a:rPr lang="en-US" sz="1400" b="0" i="0" u="none" strike="noStrike" cap="none" baseline="0" dirty="0">
                          <a:solidFill>
                            <a:schemeClr val="tx1"/>
                          </a:solidFill>
                          <a:latin typeface="+mn-lt"/>
                          <a:ea typeface="+mn-ea"/>
                          <a:cs typeface="+mn-cs"/>
                          <a:sym typeface="Arial"/>
                        </a:rPr>
                        <a:t>p</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H</a:t>
                      </a:r>
                      <a:r>
                        <a:rPr lang="en-IN" sz="1400" b="0" i="0" u="none" strike="noStrike" cap="none" baseline="0" dirty="0">
                          <a:solidFill>
                            <a:schemeClr val="tx1"/>
                          </a:solidFill>
                          <a:latin typeface="+mn-lt"/>
                          <a:ea typeface="+mn-ea"/>
                          <a:cs typeface="+mn-cs"/>
                          <a:sym typeface="Arial"/>
                        </a:rPr>
                        <a:t> &lt; 5.5)</a:t>
                      </a:r>
                      <a:endParaRPr lang="en-IN"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mn-lt"/>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Rhodopila globiformis</a:t>
                      </a:r>
                      <a:endParaRPr lang="en-IN" b="1" i="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1054274"/>
                  </a:ext>
                </a:extLst>
              </a:tr>
              <a:tr h="461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Acidophile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p</a:t>
                      </a:r>
                      <a:r>
                        <a:rPr kumimoji="0" lang="en-US" sz="100" b="0" i="0" u="none" strike="noStrike" kern="0" cap="none" spc="0" normalizeH="0" baseline="0" noProof="0" dirty="0">
                          <a:ln>
                            <a:noFill/>
                          </a:ln>
                          <a:solidFill>
                            <a:schemeClr val="bg1"/>
                          </a:solidFill>
                          <a:effectLst/>
                          <a:uLnTx/>
                          <a:uFillTx/>
                          <a:latin typeface="+mn-lt"/>
                          <a:ea typeface="+mn-ea"/>
                          <a:cs typeface="+mn-cs"/>
                          <a:sym typeface="Arial"/>
                        </a:rPr>
                        <a:t>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H</a:t>
                      </a: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 &lt; 5.5)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mn-lt"/>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Acidithiobacillus</a:t>
                      </a:r>
                    </a:p>
                    <a:p>
                      <a:r>
                        <a:rPr lang="en-IN" sz="1400" b="1" i="0" u="none" strike="noStrike" cap="none" baseline="0" dirty="0">
                          <a:solidFill>
                            <a:schemeClr val="tx1"/>
                          </a:solidFill>
                          <a:latin typeface="+mn-lt"/>
                          <a:ea typeface="+mn-ea"/>
                          <a:cs typeface="+mn-cs"/>
                          <a:sym typeface="Arial"/>
                        </a:rPr>
                        <a:t>ferrooxidans</a:t>
                      </a:r>
                      <a:endParaRPr lang="en-IN" b="1" i="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7348754"/>
                  </a:ext>
                </a:extLst>
              </a:tr>
              <a:tr h="461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Acidophile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p</a:t>
                      </a:r>
                      <a:r>
                        <a:rPr kumimoji="0" lang="en-US" sz="100" b="0" i="0" u="none" strike="noStrike" kern="0" cap="none" spc="0" normalizeH="0" baseline="0" noProof="0" dirty="0">
                          <a:ln>
                            <a:noFill/>
                          </a:ln>
                          <a:solidFill>
                            <a:schemeClr val="bg1"/>
                          </a:solidFill>
                          <a:effectLst/>
                          <a:uLnTx/>
                          <a:uFillTx/>
                          <a:latin typeface="+mn-lt"/>
                          <a:ea typeface="+mn-ea"/>
                          <a:cs typeface="+mn-cs"/>
                          <a:sym typeface="Arial"/>
                        </a:rPr>
                        <a:t>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H</a:t>
                      </a: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 &lt; 5.5)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mn-lt"/>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Picrophilus oshimae</a:t>
                      </a:r>
                      <a:endParaRPr lang="en-IN" b="1" i="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5334842"/>
                  </a:ext>
                </a:extLst>
              </a:tr>
              <a:tr h="461169">
                <a:tc>
                  <a:txBody>
                    <a:bodyPr/>
                    <a:lstStyle/>
                    <a:p>
                      <a:r>
                        <a:rPr lang="en-IN" sz="1400" b="0" i="0" u="none" strike="noStrike" cap="none" baseline="0" dirty="0">
                          <a:solidFill>
                            <a:schemeClr val="tx1"/>
                          </a:solidFill>
                          <a:latin typeface="+mn-lt"/>
                          <a:ea typeface="+mn-ea"/>
                          <a:cs typeface="+mn-cs"/>
                          <a:sym typeface="Arial"/>
                        </a:rPr>
                        <a:t>Alkaliphile (</a:t>
                      </a:r>
                      <a:r>
                        <a:rPr lang="en-US" sz="1400" b="0" i="0" u="none" strike="noStrike" cap="none" baseline="0" dirty="0">
                          <a:solidFill>
                            <a:schemeClr val="tx1"/>
                          </a:solidFill>
                          <a:latin typeface="+mn-lt"/>
                          <a:ea typeface="+mn-ea"/>
                          <a:cs typeface="+mn-cs"/>
                          <a:sym typeface="Arial"/>
                        </a:rPr>
                        <a:t>p</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H</a:t>
                      </a:r>
                      <a:r>
                        <a:rPr lang="en-IN" sz="1400" b="0" i="0" u="none" strike="noStrike" cap="none" baseline="0" dirty="0">
                          <a:solidFill>
                            <a:schemeClr val="tx1"/>
                          </a:solidFill>
                          <a:latin typeface="+mn-lt"/>
                          <a:ea typeface="+mn-ea"/>
                          <a:cs typeface="+mn-cs"/>
                          <a:sym typeface="Arial"/>
                        </a:rPr>
                        <a:t> </a:t>
                      </a:r>
                      <a:r>
                        <a:rPr lang="en-US" dirty="0">
                          <a:solidFill>
                            <a:schemeClr val="tx1"/>
                          </a:solidFill>
                          <a:latin typeface="+mn-lt"/>
                        </a:rPr>
                        <a:t>≥</a:t>
                      </a:r>
                      <a:r>
                        <a:rPr lang="en-IN" sz="1400" b="0" i="0" u="none" strike="noStrike" cap="none" baseline="0" dirty="0">
                          <a:solidFill>
                            <a:schemeClr val="tx1"/>
                          </a:solidFill>
                          <a:latin typeface="+mn-lt"/>
                          <a:ea typeface="+mn-ea"/>
                          <a:cs typeface="+mn-cs"/>
                          <a:sym typeface="Arial"/>
                        </a:rPr>
                        <a:t> 8)</a:t>
                      </a:r>
                      <a:endParaRPr lang="en-IN"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mn-lt"/>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Chloroflexus aurantiacus</a:t>
                      </a:r>
                      <a:endParaRPr lang="en-IN" b="1" i="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9578075"/>
                  </a:ext>
                </a:extLst>
              </a:tr>
              <a:tr h="461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Alkaliphile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p</a:t>
                      </a:r>
                      <a:r>
                        <a:rPr kumimoji="0" lang="en-US" sz="100" b="0" i="0" u="none" strike="noStrike" kern="0" cap="none" spc="0" normalizeH="0" baseline="0" noProof="0" dirty="0">
                          <a:ln>
                            <a:noFill/>
                          </a:ln>
                          <a:solidFill>
                            <a:schemeClr val="bg1"/>
                          </a:solidFill>
                          <a:effectLst/>
                          <a:uLnTx/>
                          <a:uFillTx/>
                          <a:latin typeface="+mn-lt"/>
                          <a:ea typeface="+mn-ea"/>
                          <a:cs typeface="+mn-cs"/>
                          <a:sym typeface="Arial"/>
                        </a:rPr>
                        <a:t>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H</a:t>
                      </a: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a:t>
                      </a: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 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mn-lt"/>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Bacillus firmus</a:t>
                      </a:r>
                      <a:endParaRPr lang="en-IN" b="1" i="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2719842"/>
                  </a:ext>
                </a:extLst>
              </a:tr>
              <a:tr h="461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Alkaliphile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p</a:t>
                      </a:r>
                      <a:r>
                        <a:rPr kumimoji="0" lang="en-US" sz="100" b="0" i="0" u="none" strike="noStrike" kern="0" cap="none" spc="0" normalizeH="0" baseline="0" noProof="0" dirty="0">
                          <a:ln>
                            <a:noFill/>
                          </a:ln>
                          <a:solidFill>
                            <a:schemeClr val="bg1"/>
                          </a:solidFill>
                          <a:effectLst/>
                          <a:uLnTx/>
                          <a:uFillTx/>
                          <a:latin typeface="+mn-lt"/>
                          <a:ea typeface="+mn-ea"/>
                          <a:cs typeface="+mn-cs"/>
                          <a:sym typeface="Arial"/>
                        </a:rPr>
                        <a:t>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H</a:t>
                      </a: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 </a:t>
                      </a:r>
                      <a:r>
                        <a:rPr kumimoji="0" lang="en-US" sz="1400" b="0" i="0" u="none" strike="noStrike" kern="0" cap="none" spc="0" normalizeH="0" baseline="0" noProof="0" dirty="0">
                          <a:ln>
                            <a:noFill/>
                          </a:ln>
                          <a:solidFill>
                            <a:schemeClr val="bg1"/>
                          </a:solidFill>
                          <a:effectLst/>
                          <a:uLnTx/>
                          <a:uFillTx/>
                          <a:latin typeface="+mn-lt"/>
                          <a:ea typeface="+mn-ea"/>
                          <a:cs typeface="+mn-cs"/>
                          <a:sym typeface="Arial"/>
                        </a:rPr>
                        <a:t>≥</a:t>
                      </a:r>
                      <a:r>
                        <a:rPr kumimoji="0" lang="en-IN" sz="1400" b="0" i="0" u="none" strike="noStrike" kern="0" cap="none" spc="0" normalizeH="0" baseline="0" noProof="0" dirty="0">
                          <a:ln>
                            <a:noFill/>
                          </a:ln>
                          <a:solidFill>
                            <a:schemeClr val="bg1"/>
                          </a:solidFill>
                          <a:effectLst/>
                          <a:uLnTx/>
                          <a:uFillTx/>
                          <a:latin typeface="+mn-lt"/>
                          <a:ea typeface="+mn-ea"/>
                          <a:cs typeface="+mn-cs"/>
                          <a:sym typeface="Arial"/>
                        </a:rPr>
                        <a:t> 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dirty="0">
                          <a:latin typeface="+mn-lt"/>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Natronobacterium gregoryi</a:t>
                      </a:r>
                      <a:endParaRPr lang="en-IN" b="1" i="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7919830"/>
                  </a:ext>
                </a:extLst>
              </a:tr>
            </a:tbl>
          </a:graphicData>
        </a:graphic>
      </p:graphicFrame>
      <p:sp>
        <p:nvSpPr>
          <p:cNvPr id="3" name="Content Placeholder 2"/>
          <p:cNvSpPr>
            <a:spLocks noGrp="1"/>
          </p:cNvSpPr>
          <p:nvPr>
            <p:ph sz="quarter" idx="13"/>
          </p:nvPr>
        </p:nvSpPr>
        <p:spPr>
          <a:xfrm>
            <a:off x="457200" y="5727203"/>
            <a:ext cx="8229600" cy="258868"/>
          </a:xfrm>
        </p:spPr>
        <p:txBody>
          <a:bodyPr/>
          <a:lstStyle/>
          <a:p>
            <a:pPr marL="432" indent="0">
              <a:buNone/>
            </a:pPr>
            <a:r>
              <a:rPr lang="en-US" sz="1200" baseline="30000" dirty="0"/>
              <a:t>a</a:t>
            </a:r>
            <a:r>
              <a:rPr lang="en-US" sz="100" dirty="0"/>
              <a:t> </a:t>
            </a:r>
            <a:r>
              <a:rPr lang="en-US" sz="1200" b="1" dirty="0"/>
              <a:t>Picrophilus</a:t>
            </a:r>
            <a:r>
              <a:rPr lang="en-US" sz="1200" i="1" dirty="0"/>
              <a:t> </a:t>
            </a:r>
            <a:r>
              <a:rPr lang="en-US" sz="1200" dirty="0"/>
              <a:t>and </a:t>
            </a:r>
            <a:r>
              <a:rPr lang="en-US" sz="1200" b="1" dirty="0"/>
              <a:t>Natronobacterium</a:t>
            </a:r>
            <a:r>
              <a:rPr lang="en-US" sz="1200" i="1" dirty="0"/>
              <a:t> </a:t>
            </a:r>
            <a:r>
              <a:rPr lang="en-US" sz="1200" dirty="0"/>
              <a:t>are </a:t>
            </a:r>
            <a:r>
              <a:rPr lang="en-US" sz="1200" b="1" dirty="0"/>
              <a:t>Archaea</a:t>
            </a:r>
            <a:r>
              <a:rPr lang="en-US" sz="1200" dirty="0"/>
              <a:t>; all others are </a:t>
            </a:r>
            <a:r>
              <a:rPr lang="en-US" sz="1200" b="1" dirty="0"/>
              <a:t>Bacteria</a:t>
            </a:r>
            <a:r>
              <a:rPr lang="en-US" sz="1200" dirty="0"/>
              <a:t>.</a:t>
            </a:r>
            <a:endParaRPr lang="en-IN" sz="1200" dirty="0"/>
          </a:p>
        </p:txBody>
      </p:sp>
    </p:spTree>
    <p:extLst>
      <p:ext uri="{BB962C8B-B14F-4D97-AF65-F5344CB8AC3E}">
        <p14:creationId xmlns:p14="http://schemas.microsoft.com/office/powerpoint/2010/main" val="2384166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15371"/>
            <a:ext cx="7890095" cy="1097279"/>
          </a:xfrm>
        </p:spPr>
        <p:txBody>
          <a:bodyPr/>
          <a:lstStyle/>
          <a:p>
            <a:r>
              <a:rPr lang="en-US" sz="3400" dirty="0">
                <a:solidFill>
                  <a:schemeClr val="tx2"/>
                </a:solidFill>
              </a:rPr>
              <a:t>4.14 Effects of p</a:t>
            </a:r>
            <a:r>
              <a:rPr lang="en-US" sz="100" dirty="0">
                <a:solidFill>
                  <a:schemeClr val="tx2"/>
                </a:solidFill>
              </a:rPr>
              <a:t> </a:t>
            </a:r>
            <a:r>
              <a:rPr lang="en-US" sz="3400" dirty="0">
                <a:solidFill>
                  <a:schemeClr val="tx2"/>
                </a:solidFill>
              </a:rPr>
              <a:t>H on Microbial Growth </a:t>
            </a:r>
            <a:r>
              <a:rPr lang="en-US" sz="2000" b="0" dirty="0">
                <a:solidFill>
                  <a:schemeClr val="tx2"/>
                </a:solidFill>
              </a:rPr>
              <a:t>(2 of 4)</a:t>
            </a:r>
            <a:endParaRPr lang="en-IN" sz="2000" dirty="0">
              <a:solidFill>
                <a:schemeClr val="tx2"/>
              </a:solidFill>
            </a:endParaRPr>
          </a:p>
        </p:txBody>
      </p:sp>
      <p:sp>
        <p:nvSpPr>
          <p:cNvPr id="4" name="Content Placeholder 3"/>
          <p:cNvSpPr>
            <a:spLocks noGrp="1"/>
          </p:cNvSpPr>
          <p:nvPr>
            <p:ph sz="quarter" idx="13"/>
          </p:nvPr>
        </p:nvSpPr>
        <p:spPr/>
        <p:txBody>
          <a:bodyPr/>
          <a:lstStyle/>
          <a:p>
            <a:pPr lvl="0"/>
            <a:r>
              <a:rPr lang="en-US" dirty="0">
                <a:solidFill>
                  <a:schemeClr val="tx1"/>
                </a:solidFill>
              </a:rPr>
              <a:t>Acidophiles</a:t>
            </a:r>
          </a:p>
          <a:p>
            <a:pPr marL="741600" lvl="1"/>
            <a:r>
              <a:rPr lang="en-US" dirty="0">
                <a:solidFill>
                  <a:schemeClr val="tx1"/>
                </a:solidFill>
              </a:rPr>
              <a:t>Neutrophiles: grow optimally at p</a:t>
            </a:r>
            <a:r>
              <a:rPr lang="en-US" sz="100" dirty="0">
                <a:solidFill>
                  <a:schemeClr val="tx1"/>
                </a:solidFill>
              </a:rPr>
              <a:t> </a:t>
            </a:r>
            <a:r>
              <a:rPr lang="en-US" dirty="0">
                <a:solidFill>
                  <a:schemeClr val="tx1"/>
                </a:solidFill>
              </a:rPr>
              <a:t>H 5.5–7.9 (</a:t>
            </a:r>
            <a:r>
              <a:rPr lang="en-US" b="1" dirty="0">
                <a:solidFill>
                  <a:schemeClr val="tx1"/>
                </a:solidFill>
              </a:rPr>
              <a:t>circumneutral</a:t>
            </a:r>
            <a:r>
              <a:rPr lang="en-US" dirty="0">
                <a:solidFill>
                  <a:schemeClr val="tx1"/>
                </a:solidFill>
              </a:rPr>
              <a:t>)</a:t>
            </a:r>
          </a:p>
          <a:p>
            <a:pPr marL="741600" lvl="1"/>
            <a:r>
              <a:rPr lang="en-US" dirty="0">
                <a:solidFill>
                  <a:schemeClr val="tx1"/>
                </a:solidFill>
              </a:rPr>
              <a:t>Acidophiles: grow best at low p</a:t>
            </a:r>
            <a:r>
              <a:rPr lang="en-US" sz="100" dirty="0">
                <a:solidFill>
                  <a:schemeClr val="tx1"/>
                </a:solidFill>
              </a:rPr>
              <a:t> </a:t>
            </a:r>
            <a:r>
              <a:rPr lang="en-US" dirty="0">
                <a:solidFill>
                  <a:schemeClr val="tx1"/>
                </a:solidFill>
              </a:rPr>
              <a:t>H (&lt; 5.5)</a:t>
            </a:r>
          </a:p>
          <a:p>
            <a:pPr marL="1144800" lvl="2"/>
            <a:r>
              <a:rPr lang="en-US" dirty="0">
                <a:solidFill>
                  <a:schemeClr val="tx1"/>
                </a:solidFill>
              </a:rPr>
              <a:t>Different classes growing best at moderately acidic or very low p</a:t>
            </a:r>
            <a:r>
              <a:rPr lang="en-US" sz="100" dirty="0">
                <a:solidFill>
                  <a:schemeClr val="tx1"/>
                </a:solidFill>
              </a:rPr>
              <a:t> </a:t>
            </a:r>
            <a:r>
              <a:rPr lang="en-US" dirty="0">
                <a:solidFill>
                  <a:schemeClr val="tx1"/>
                </a:solidFill>
              </a:rPr>
              <a:t>H</a:t>
            </a:r>
          </a:p>
          <a:p>
            <a:pPr marL="1144800" lvl="2"/>
            <a:r>
              <a:rPr lang="en-US" dirty="0">
                <a:solidFill>
                  <a:schemeClr val="tx1"/>
                </a:solidFill>
              </a:rPr>
              <a:t>Governed by stability of cytoplasmic membrane</a:t>
            </a:r>
          </a:p>
          <a:p>
            <a:pPr marL="1602000" lvl="3"/>
            <a:r>
              <a:rPr lang="en-US" dirty="0">
                <a:solidFill>
                  <a:schemeClr val="tx1"/>
                </a:solidFill>
              </a:rPr>
              <a:t>At neutral p</a:t>
            </a:r>
            <a:r>
              <a:rPr lang="en-US" sz="100" dirty="0">
                <a:solidFill>
                  <a:schemeClr val="tx1"/>
                </a:solidFill>
              </a:rPr>
              <a:t> </a:t>
            </a:r>
            <a:r>
              <a:rPr lang="en-US" dirty="0">
                <a:solidFill>
                  <a:schemeClr val="tx1"/>
                </a:solidFill>
              </a:rPr>
              <a:t>H, membranes of strong acidophiles lyse; protons required for stability</a:t>
            </a:r>
          </a:p>
        </p:txBody>
      </p:sp>
    </p:spTree>
    <p:extLst>
      <p:ext uri="{BB962C8B-B14F-4D97-AF65-F5344CB8AC3E}">
        <p14:creationId xmlns:p14="http://schemas.microsoft.com/office/powerpoint/2010/main" val="2347640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15371"/>
            <a:ext cx="7899149" cy="1097279"/>
          </a:xfrm>
        </p:spPr>
        <p:txBody>
          <a:bodyPr/>
          <a:lstStyle/>
          <a:p>
            <a:r>
              <a:rPr lang="en-US" sz="3400" dirty="0">
                <a:solidFill>
                  <a:schemeClr val="tx2"/>
                </a:solidFill>
              </a:rPr>
              <a:t>4.14 Effects of p</a:t>
            </a:r>
            <a:r>
              <a:rPr lang="en-US" sz="100" dirty="0">
                <a:solidFill>
                  <a:schemeClr val="tx2"/>
                </a:solidFill>
              </a:rPr>
              <a:t> </a:t>
            </a:r>
            <a:r>
              <a:rPr lang="en-US" sz="3400" dirty="0">
                <a:solidFill>
                  <a:schemeClr val="tx2"/>
                </a:solidFill>
              </a:rPr>
              <a:t>H on Microbial Growth </a:t>
            </a:r>
            <a:r>
              <a:rPr lang="en-US" sz="2000" b="0" dirty="0">
                <a:solidFill>
                  <a:schemeClr val="tx2"/>
                </a:solidFill>
              </a:rPr>
              <a:t>(3 of 4)</a:t>
            </a:r>
            <a:endParaRPr lang="en-IN" sz="2000" dirty="0">
              <a:solidFill>
                <a:schemeClr val="tx2"/>
              </a:solidFill>
            </a:endParaRPr>
          </a:p>
        </p:txBody>
      </p:sp>
      <p:sp>
        <p:nvSpPr>
          <p:cNvPr id="4" name="Content Placeholder 3"/>
          <p:cNvSpPr>
            <a:spLocks noGrp="1"/>
          </p:cNvSpPr>
          <p:nvPr>
            <p:ph sz="quarter" idx="13"/>
          </p:nvPr>
        </p:nvSpPr>
        <p:spPr>
          <a:xfrm>
            <a:off x="457200" y="1556326"/>
            <a:ext cx="7899149" cy="4653974"/>
          </a:xfrm>
        </p:spPr>
        <p:txBody>
          <a:bodyPr/>
          <a:lstStyle/>
          <a:p>
            <a:pPr lvl="0"/>
            <a:r>
              <a:rPr lang="en-US" dirty="0"/>
              <a:t>Alkaliphiles</a:t>
            </a:r>
            <a:endParaRPr lang="en-US" dirty="0">
              <a:solidFill>
                <a:srgbClr val="00ACF7"/>
              </a:solidFill>
            </a:endParaRPr>
          </a:p>
          <a:p>
            <a:pPr marL="741600" lvl="1"/>
            <a:r>
              <a:rPr lang="en-US" dirty="0">
                <a:solidFill>
                  <a:schemeClr val="tx1"/>
                </a:solidFill>
              </a:rPr>
              <a:t>high p</a:t>
            </a:r>
            <a:r>
              <a:rPr lang="en-US" sz="100" dirty="0">
                <a:solidFill>
                  <a:schemeClr val="tx1"/>
                </a:solidFill>
              </a:rPr>
              <a:t> </a:t>
            </a:r>
            <a:r>
              <a:rPr lang="en-US" dirty="0">
                <a:solidFill>
                  <a:schemeClr val="tx1"/>
                </a:solidFill>
              </a:rPr>
              <a:t>H optima for growth, p</a:t>
            </a:r>
            <a:r>
              <a:rPr lang="en-US" sz="100" dirty="0">
                <a:solidFill>
                  <a:schemeClr val="tx1"/>
                </a:solidFill>
              </a:rPr>
              <a:t> </a:t>
            </a:r>
            <a:r>
              <a:rPr lang="en-US" dirty="0">
                <a:solidFill>
                  <a:schemeClr val="tx1"/>
                </a:solidFill>
              </a:rPr>
              <a:t>H ≥ 8</a:t>
            </a:r>
          </a:p>
          <a:p>
            <a:pPr marL="741600" lvl="1"/>
            <a:r>
              <a:rPr lang="en-US" dirty="0">
                <a:solidFill>
                  <a:schemeClr val="tx1"/>
                </a:solidFill>
              </a:rPr>
              <a:t>found in highly alkaline habitats: soda lakes and high-carbonate soils</a:t>
            </a:r>
          </a:p>
          <a:p>
            <a:pPr marL="741600" lvl="1"/>
            <a:r>
              <a:rPr lang="en-US" b="1" dirty="0">
                <a:solidFill>
                  <a:schemeClr val="tx1"/>
                </a:solidFill>
              </a:rPr>
              <a:t>e.g.</a:t>
            </a:r>
            <a:r>
              <a:rPr lang="en-US" dirty="0">
                <a:solidFill>
                  <a:schemeClr val="tx1"/>
                </a:solidFill>
              </a:rPr>
              <a:t>, some </a:t>
            </a:r>
            <a:r>
              <a:rPr lang="en-US" b="1" dirty="0">
                <a:solidFill>
                  <a:schemeClr val="tx1"/>
                </a:solidFill>
              </a:rPr>
              <a:t>Bacillus</a:t>
            </a:r>
            <a:r>
              <a:rPr lang="en-US" i="1" dirty="0">
                <a:solidFill>
                  <a:schemeClr val="tx1"/>
                </a:solidFill>
              </a:rPr>
              <a:t> </a:t>
            </a:r>
            <a:r>
              <a:rPr lang="en-US" dirty="0">
                <a:solidFill>
                  <a:schemeClr val="tx1"/>
                </a:solidFill>
              </a:rPr>
              <a:t>species</a:t>
            </a:r>
            <a:endParaRPr lang="en-US" i="1" dirty="0">
              <a:solidFill>
                <a:schemeClr val="tx1"/>
              </a:solidFill>
            </a:endParaRPr>
          </a:p>
          <a:p>
            <a:pPr marL="741600" lvl="1"/>
            <a:r>
              <a:rPr lang="en-US" dirty="0">
                <a:solidFill>
                  <a:schemeClr val="tx1"/>
                </a:solidFill>
              </a:rPr>
              <a:t>used commercially (</a:t>
            </a:r>
            <a:r>
              <a:rPr lang="en-US" b="1" dirty="0">
                <a:solidFill>
                  <a:schemeClr val="tx1"/>
                </a:solidFill>
              </a:rPr>
              <a:t>e.g.</a:t>
            </a:r>
            <a:r>
              <a:rPr lang="en-US" i="1" dirty="0">
                <a:solidFill>
                  <a:schemeClr val="tx1"/>
                </a:solidFill>
              </a:rPr>
              <a:t>, </a:t>
            </a:r>
            <a:r>
              <a:rPr lang="en-US" dirty="0">
                <a:solidFill>
                  <a:schemeClr val="tx1"/>
                </a:solidFill>
              </a:rPr>
              <a:t>secreted proteases and lipases that are added to laundry detergents to remove proteins and fats)</a:t>
            </a:r>
          </a:p>
          <a:p>
            <a:pPr marL="741600" lvl="1"/>
            <a:r>
              <a:rPr lang="en-US" dirty="0">
                <a:solidFill>
                  <a:schemeClr val="tx1"/>
                </a:solidFill>
              </a:rPr>
              <a:t>Some have sodium (N</a:t>
            </a:r>
            <a:r>
              <a:rPr lang="en-US" sz="100" dirty="0">
                <a:solidFill>
                  <a:schemeClr val="tx1"/>
                </a:solidFill>
              </a:rPr>
              <a:t> </a:t>
            </a:r>
            <a:r>
              <a:rPr lang="en-US" dirty="0">
                <a:solidFill>
                  <a:schemeClr val="tx1"/>
                </a:solidFill>
              </a:rPr>
              <a:t>a</a:t>
            </a:r>
            <a:r>
              <a:rPr lang="en-US" baseline="30000" dirty="0">
                <a:solidFill>
                  <a:schemeClr val="tx1"/>
                </a:solidFill>
              </a:rPr>
              <a:t>+</a:t>
            </a:r>
            <a:r>
              <a:rPr lang="en-US" dirty="0">
                <a:solidFill>
                  <a:schemeClr val="tx1"/>
                </a:solidFill>
              </a:rPr>
              <a:t>) motive force rather than proton motive force.</a:t>
            </a:r>
          </a:p>
        </p:txBody>
      </p:sp>
    </p:spTree>
    <p:extLst>
      <p:ext uri="{BB962C8B-B14F-4D97-AF65-F5344CB8AC3E}">
        <p14:creationId xmlns:p14="http://schemas.microsoft.com/office/powerpoint/2010/main" val="3109175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000" dirty="0">
                <a:solidFill>
                  <a:schemeClr val="tx2"/>
                </a:solidFill>
              </a:rPr>
              <a:t>4.1 Feeding the Microbe: Cell Nutrition </a:t>
            </a:r>
            <a:r>
              <a:rPr lang="en-US" sz="2000" b="0" dirty="0">
                <a:solidFill>
                  <a:schemeClr val="tx2"/>
                </a:solidFill>
              </a:rPr>
              <a:t>(5 of 8)</a:t>
            </a:r>
            <a:endParaRPr lang="en-IN" sz="2000" dirty="0">
              <a:solidFill>
                <a:schemeClr val="tx2"/>
              </a:solidFill>
            </a:endParaRPr>
          </a:p>
        </p:txBody>
      </p:sp>
      <p:sp>
        <p:nvSpPr>
          <p:cNvPr id="15" name="Content Placeholder 14"/>
          <p:cNvSpPr>
            <a:spLocks noGrp="1"/>
          </p:cNvSpPr>
          <p:nvPr>
            <p:ph sz="quarter" idx="13"/>
          </p:nvPr>
        </p:nvSpPr>
        <p:spPr>
          <a:xfrm>
            <a:off x="457200" y="1556328"/>
            <a:ext cx="8053057" cy="4600028"/>
          </a:xfrm>
        </p:spPr>
        <p:txBody>
          <a:bodyPr/>
          <a:lstStyle/>
          <a:p>
            <a:r>
              <a:rPr lang="en-US" dirty="0">
                <a:solidFill>
                  <a:schemeClr val="tx1"/>
                </a:solidFill>
              </a:rPr>
              <a:t>Carbon, Nitrogen, and Other Macronutrients</a:t>
            </a:r>
          </a:p>
          <a:p>
            <a:pPr lvl="1" indent="-284400"/>
            <a:r>
              <a:rPr lang="en-US" dirty="0">
                <a:solidFill>
                  <a:schemeClr val="tx1"/>
                </a:solidFill>
              </a:rPr>
              <a:t>Phosphorus (P)</a:t>
            </a:r>
          </a:p>
          <a:p>
            <a:pPr lvl="2"/>
            <a:r>
              <a:rPr lang="en-US" dirty="0">
                <a:solidFill>
                  <a:schemeClr val="tx1"/>
                </a:solidFill>
              </a:rPr>
              <a:t>nucleic acids and phospholipids</a:t>
            </a:r>
          </a:p>
          <a:p>
            <a:pPr lvl="2"/>
            <a:r>
              <a:rPr lang="en-US" dirty="0">
                <a:solidFill>
                  <a:schemeClr val="tx1"/>
                </a:solidFill>
              </a:rPr>
              <a:t>usually inorganic phosphate (P</a:t>
            </a:r>
            <a:r>
              <a:rPr lang="en-US" sz="100" dirty="0">
                <a:solidFill>
                  <a:schemeClr val="tx1"/>
                </a:solidFill>
              </a:rPr>
              <a:t> </a:t>
            </a:r>
            <a:r>
              <a:rPr lang="en-US" dirty="0">
                <a:solidFill>
                  <a:schemeClr val="tx1"/>
                </a:solidFill>
              </a:rPr>
              <a:t>O</a:t>
            </a:r>
            <a:r>
              <a:rPr lang="en-US" baseline="-25000" dirty="0">
                <a:solidFill>
                  <a:schemeClr val="tx1"/>
                </a:solidFill>
              </a:rPr>
              <a:t>4</a:t>
            </a:r>
            <a:r>
              <a:rPr lang="en-US" baseline="30000" dirty="0">
                <a:solidFill>
                  <a:schemeClr val="tx1"/>
                </a:solidFill>
              </a:rPr>
              <a:t>3−</a:t>
            </a:r>
            <a:r>
              <a:rPr lang="en-US" dirty="0">
                <a:solidFill>
                  <a:schemeClr val="tx1"/>
                </a:solidFill>
              </a:rPr>
              <a:t>)</a:t>
            </a:r>
          </a:p>
          <a:p>
            <a:pPr lvl="1" indent="-284400"/>
            <a:r>
              <a:rPr lang="en-US" dirty="0">
                <a:solidFill>
                  <a:schemeClr val="tx1"/>
                </a:solidFill>
              </a:rPr>
              <a:t>Sulfur (S)</a:t>
            </a:r>
          </a:p>
          <a:p>
            <a:pPr lvl="2"/>
            <a:r>
              <a:rPr lang="en-US" dirty="0">
                <a:solidFill>
                  <a:schemeClr val="tx1"/>
                </a:solidFill>
              </a:rPr>
              <a:t>sulfur-containing amino acids (cysteine and methionine)</a:t>
            </a:r>
          </a:p>
          <a:p>
            <a:pPr lvl="2"/>
            <a:r>
              <a:rPr lang="en-US" dirty="0">
                <a:solidFill>
                  <a:schemeClr val="tx1"/>
                </a:solidFill>
              </a:rPr>
              <a:t>vitamins (</a:t>
            </a:r>
            <a:r>
              <a:rPr lang="en-US" b="1" dirty="0">
                <a:solidFill>
                  <a:schemeClr val="tx1"/>
                </a:solidFill>
              </a:rPr>
              <a:t>e.g.</a:t>
            </a:r>
            <a:r>
              <a:rPr lang="en-US" dirty="0">
                <a:solidFill>
                  <a:schemeClr val="tx1"/>
                </a:solidFill>
              </a:rPr>
              <a:t>, thiamine, biotin, lipoic acid)</a:t>
            </a:r>
          </a:p>
          <a:p>
            <a:pPr lvl="2"/>
            <a:r>
              <a:rPr lang="en-US" dirty="0">
                <a:solidFill>
                  <a:schemeClr val="tx1"/>
                </a:solidFill>
              </a:rPr>
              <a:t>microbes assimilate sulfate (S</a:t>
            </a:r>
            <a:r>
              <a:rPr lang="en-US" sz="100" dirty="0">
                <a:solidFill>
                  <a:schemeClr val="tx1"/>
                </a:solidFill>
              </a:rPr>
              <a:t> </a:t>
            </a:r>
            <a:r>
              <a:rPr lang="en-US" dirty="0">
                <a:solidFill>
                  <a:schemeClr val="tx1"/>
                </a:solidFill>
              </a:rPr>
              <a:t>O</a:t>
            </a:r>
            <a:r>
              <a:rPr lang="en-US" baseline="-25000" dirty="0">
                <a:solidFill>
                  <a:schemeClr val="tx1"/>
                </a:solidFill>
              </a:rPr>
              <a:t>4</a:t>
            </a:r>
            <a:r>
              <a:rPr lang="en-US" baseline="30000" dirty="0">
                <a:solidFill>
                  <a:schemeClr val="tx1"/>
                </a:solidFill>
              </a:rPr>
              <a:t>−2</a:t>
            </a:r>
            <a:r>
              <a:rPr lang="en-US" dirty="0">
                <a:solidFill>
                  <a:schemeClr val="tx1"/>
                </a:solidFill>
              </a:rPr>
              <a:t>),</a:t>
            </a:r>
            <a:r>
              <a:rPr lang="en-US" baseline="30000" dirty="0">
                <a:solidFill>
                  <a:schemeClr val="tx1"/>
                </a:solidFill>
              </a:rPr>
              <a:t> </a:t>
            </a:r>
            <a:r>
              <a:rPr lang="en-US" dirty="0">
                <a:solidFill>
                  <a:schemeClr val="tx1"/>
                </a:solidFill>
              </a:rPr>
              <a:t>sulfide (H</a:t>
            </a:r>
            <a:r>
              <a:rPr lang="en-US" baseline="-25000" dirty="0">
                <a:solidFill>
                  <a:schemeClr val="tx1"/>
                </a:solidFill>
              </a:rPr>
              <a:t>2</a:t>
            </a:r>
            <a:r>
              <a:rPr lang="en-US" dirty="0">
                <a:solidFill>
                  <a:schemeClr val="tx1"/>
                </a:solidFill>
              </a:rPr>
              <a:t>S), or organics</a:t>
            </a:r>
          </a:p>
        </p:txBody>
      </p:sp>
    </p:spTree>
    <p:extLst>
      <p:ext uri="{BB962C8B-B14F-4D97-AF65-F5344CB8AC3E}">
        <p14:creationId xmlns:p14="http://schemas.microsoft.com/office/powerpoint/2010/main" val="1225276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15371"/>
            <a:ext cx="7890095" cy="1097279"/>
          </a:xfrm>
        </p:spPr>
        <p:txBody>
          <a:bodyPr/>
          <a:lstStyle/>
          <a:p>
            <a:r>
              <a:rPr lang="en-US" sz="3400" dirty="0">
                <a:solidFill>
                  <a:schemeClr val="tx2"/>
                </a:solidFill>
              </a:rPr>
              <a:t>4.14 Effects of p</a:t>
            </a:r>
            <a:r>
              <a:rPr lang="en-US" sz="100" dirty="0">
                <a:solidFill>
                  <a:schemeClr val="tx2"/>
                </a:solidFill>
              </a:rPr>
              <a:t> </a:t>
            </a:r>
            <a:r>
              <a:rPr lang="en-US" sz="3400" dirty="0">
                <a:solidFill>
                  <a:schemeClr val="tx2"/>
                </a:solidFill>
              </a:rPr>
              <a:t>H on Microbial Growth </a:t>
            </a:r>
            <a:r>
              <a:rPr lang="en-US" sz="2000" b="0" dirty="0">
                <a:solidFill>
                  <a:schemeClr val="tx2"/>
                </a:solidFill>
              </a:rPr>
              <a:t>(4 of 4)</a:t>
            </a:r>
            <a:endParaRPr lang="en-IN" sz="2000" dirty="0">
              <a:solidFill>
                <a:schemeClr val="tx2"/>
              </a:solidFill>
            </a:endParaRPr>
          </a:p>
        </p:txBody>
      </p:sp>
      <p:sp>
        <p:nvSpPr>
          <p:cNvPr id="4" name="Content Placeholder 3"/>
          <p:cNvSpPr>
            <a:spLocks noGrp="1"/>
          </p:cNvSpPr>
          <p:nvPr>
            <p:ph sz="quarter" idx="13"/>
          </p:nvPr>
        </p:nvSpPr>
        <p:spPr/>
        <p:txBody>
          <a:bodyPr/>
          <a:lstStyle/>
          <a:p>
            <a:pPr lvl="0"/>
            <a:r>
              <a:rPr lang="en-US" dirty="0">
                <a:solidFill>
                  <a:schemeClr val="tx1"/>
                </a:solidFill>
              </a:rPr>
              <a:t>Cytoplasmic p</a:t>
            </a:r>
            <a:r>
              <a:rPr lang="en-US" sz="100" dirty="0">
                <a:solidFill>
                  <a:schemeClr val="tx1"/>
                </a:solidFill>
              </a:rPr>
              <a:t> </a:t>
            </a:r>
            <a:r>
              <a:rPr lang="en-US" dirty="0">
                <a:solidFill>
                  <a:schemeClr val="tx1"/>
                </a:solidFill>
              </a:rPr>
              <a:t>H and Buffers</a:t>
            </a:r>
          </a:p>
          <a:p>
            <a:pPr marL="741600" lvl="1"/>
            <a:r>
              <a:rPr lang="en-US" dirty="0">
                <a:solidFill>
                  <a:schemeClr val="tx1"/>
                </a:solidFill>
              </a:rPr>
              <a:t>Optimal p</a:t>
            </a:r>
            <a:r>
              <a:rPr lang="en-US" sz="100" dirty="0">
                <a:solidFill>
                  <a:schemeClr val="tx1"/>
                </a:solidFill>
              </a:rPr>
              <a:t> </a:t>
            </a:r>
            <a:r>
              <a:rPr lang="en-US" dirty="0">
                <a:solidFill>
                  <a:schemeClr val="tx1"/>
                </a:solidFill>
              </a:rPr>
              <a:t>H refers to extracellular only</a:t>
            </a:r>
          </a:p>
          <a:p>
            <a:pPr marL="741600" lvl="1"/>
            <a:r>
              <a:rPr lang="en-US" dirty="0">
                <a:solidFill>
                  <a:schemeClr val="tx1"/>
                </a:solidFill>
              </a:rPr>
              <a:t>The </a:t>
            </a:r>
            <a:r>
              <a:rPr lang="en-US" b="1" dirty="0">
                <a:solidFill>
                  <a:schemeClr val="tx1"/>
                </a:solidFill>
              </a:rPr>
              <a:t>intracellular</a:t>
            </a:r>
            <a:r>
              <a:rPr lang="en-US" dirty="0">
                <a:solidFill>
                  <a:schemeClr val="tx1"/>
                </a:solidFill>
              </a:rPr>
              <a:t> p</a:t>
            </a:r>
            <a:r>
              <a:rPr lang="en-US" sz="100" dirty="0">
                <a:solidFill>
                  <a:schemeClr val="tx1"/>
                </a:solidFill>
              </a:rPr>
              <a:t> </a:t>
            </a:r>
            <a:r>
              <a:rPr lang="en-US" dirty="0">
                <a:solidFill>
                  <a:schemeClr val="tx1"/>
                </a:solidFill>
              </a:rPr>
              <a:t>H must stay relatively close to neutral (p</a:t>
            </a:r>
            <a:r>
              <a:rPr lang="en-US" sz="100" dirty="0">
                <a:solidFill>
                  <a:schemeClr val="tx1"/>
                </a:solidFill>
              </a:rPr>
              <a:t> </a:t>
            </a:r>
            <a:r>
              <a:rPr lang="en-US" dirty="0">
                <a:solidFill>
                  <a:schemeClr val="tx1"/>
                </a:solidFill>
              </a:rPr>
              <a:t>H 5–9), consistent with macromolecule stability</a:t>
            </a:r>
          </a:p>
          <a:p>
            <a:pPr marL="1144800" lvl="2"/>
            <a:r>
              <a:rPr lang="en-US" dirty="0">
                <a:solidFill>
                  <a:schemeClr val="tx1"/>
                </a:solidFill>
              </a:rPr>
              <a:t>Extreme acidophiles and alkaliphiles maintain cytoplasmic p</a:t>
            </a:r>
            <a:r>
              <a:rPr lang="en-US" sz="100" dirty="0">
                <a:solidFill>
                  <a:schemeClr val="tx1"/>
                </a:solidFill>
              </a:rPr>
              <a:t> </a:t>
            </a:r>
            <a:r>
              <a:rPr lang="en-US" dirty="0">
                <a:solidFill>
                  <a:schemeClr val="tx1"/>
                </a:solidFill>
              </a:rPr>
              <a:t>H near neutrality.</a:t>
            </a:r>
          </a:p>
          <a:p>
            <a:pPr marL="741600" lvl="1"/>
            <a:r>
              <a:rPr lang="en-US" dirty="0">
                <a:solidFill>
                  <a:schemeClr val="tx1"/>
                </a:solidFill>
              </a:rPr>
              <a:t>Microbial culture media typically contain </a:t>
            </a:r>
            <a:r>
              <a:rPr lang="en-US" b="1" dirty="0">
                <a:solidFill>
                  <a:schemeClr val="tx1"/>
                </a:solidFill>
              </a:rPr>
              <a:t>buffers</a:t>
            </a:r>
            <a:r>
              <a:rPr lang="en-US" dirty="0">
                <a:solidFill>
                  <a:schemeClr val="tx1"/>
                </a:solidFill>
              </a:rPr>
              <a:t> to maintain constant p</a:t>
            </a:r>
            <a:r>
              <a:rPr lang="en-US" sz="100" dirty="0">
                <a:solidFill>
                  <a:schemeClr val="tx1"/>
                </a:solidFill>
              </a:rPr>
              <a:t> </a:t>
            </a:r>
            <a:r>
              <a:rPr lang="en-US" dirty="0">
                <a:solidFill>
                  <a:schemeClr val="tx1"/>
                </a:solidFill>
              </a:rPr>
              <a:t>H.</a:t>
            </a:r>
          </a:p>
        </p:txBody>
      </p:sp>
    </p:spTree>
    <p:extLst>
      <p:ext uri="{BB962C8B-B14F-4D97-AF65-F5344CB8AC3E}">
        <p14:creationId xmlns:p14="http://schemas.microsoft.com/office/powerpoint/2010/main" val="660469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15371"/>
            <a:ext cx="7627545" cy="1097279"/>
          </a:xfrm>
        </p:spPr>
        <p:txBody>
          <a:bodyPr/>
          <a:lstStyle/>
          <a:p>
            <a:r>
              <a:rPr lang="en-US" sz="3400" dirty="0">
                <a:solidFill>
                  <a:schemeClr val="tx2"/>
                </a:solidFill>
              </a:rPr>
              <a:t>4.15 Osmolarity and Microbial Growth </a:t>
            </a:r>
            <a:r>
              <a:rPr lang="en-US" sz="2000" b="0" dirty="0">
                <a:solidFill>
                  <a:schemeClr val="tx2"/>
                </a:solidFill>
              </a:rPr>
              <a:t>(1 of 5)</a:t>
            </a:r>
            <a:endParaRPr lang="en-IN" sz="2000" b="0" dirty="0">
              <a:solidFill>
                <a:schemeClr val="tx2"/>
              </a:solidFill>
            </a:endParaRPr>
          </a:p>
        </p:txBody>
      </p:sp>
      <p:sp>
        <p:nvSpPr>
          <p:cNvPr id="4" name="Content Placeholder 3"/>
          <p:cNvSpPr>
            <a:spLocks noGrp="1"/>
          </p:cNvSpPr>
          <p:nvPr>
            <p:ph sz="quarter" idx="13"/>
          </p:nvPr>
        </p:nvSpPr>
        <p:spPr/>
        <p:txBody>
          <a:bodyPr/>
          <a:lstStyle/>
          <a:p>
            <a:r>
              <a:rPr lang="en-US" dirty="0">
                <a:solidFill>
                  <a:schemeClr val="tx1"/>
                </a:solidFill>
              </a:rPr>
              <a:t>Water availability important; depends on environmental moisture/dryness and concentration of solutes</a:t>
            </a:r>
          </a:p>
          <a:p>
            <a:r>
              <a:rPr lang="en-US" dirty="0">
                <a:solidFill>
                  <a:schemeClr val="tx1"/>
                </a:solidFill>
              </a:rPr>
              <a:t>Water activity</a:t>
            </a:r>
            <a:r>
              <a:rPr lang="en-US" i="1" dirty="0">
                <a:solidFill>
                  <a:schemeClr val="tx1"/>
                </a:solidFill>
              </a:rPr>
              <a:t> </a:t>
            </a:r>
            <a:r>
              <a:rPr lang="en-US" dirty="0">
                <a:solidFill>
                  <a:schemeClr val="tx1"/>
                </a:solidFill>
              </a:rPr>
              <a:t>(</a:t>
            </a:r>
            <a:r>
              <a:rPr lang="en-US" i="1" dirty="0">
                <a:solidFill>
                  <a:schemeClr val="tx1"/>
                </a:solidFill>
              </a:rPr>
              <a:t>a</a:t>
            </a:r>
            <a:r>
              <a:rPr lang="en-US" baseline="-25000" dirty="0">
                <a:solidFill>
                  <a:schemeClr val="tx1"/>
                </a:solidFill>
              </a:rPr>
              <a:t>w</a:t>
            </a:r>
            <a:r>
              <a:rPr lang="en-US" dirty="0">
                <a:solidFill>
                  <a:schemeClr val="tx1"/>
                </a:solidFill>
              </a:rPr>
              <a:t>): water availability (Table 4.5)</a:t>
            </a:r>
          </a:p>
          <a:p>
            <a:pPr marL="741600" lvl="1"/>
            <a:r>
              <a:rPr lang="en-US" dirty="0">
                <a:solidFill>
                  <a:schemeClr val="tx1"/>
                </a:solidFill>
              </a:rPr>
              <a:t>ratio of vapor pressure of air in equilibrium with a substance or solution to vapor pressure of pure water</a:t>
            </a:r>
          </a:p>
          <a:p>
            <a:pPr marL="741600" lvl="1"/>
            <a:r>
              <a:rPr lang="en-US" dirty="0">
                <a:solidFill>
                  <a:schemeClr val="tx1"/>
                </a:solidFill>
              </a:rPr>
              <a:t>varies from zero (no free water) to one (pure water)</a:t>
            </a:r>
          </a:p>
          <a:p>
            <a:r>
              <a:rPr lang="en-US" b="1" dirty="0">
                <a:solidFill>
                  <a:schemeClr val="tx1"/>
                </a:solidFill>
              </a:rPr>
              <a:t>Osmosis:</a:t>
            </a:r>
            <a:r>
              <a:rPr lang="en-US" dirty="0">
                <a:solidFill>
                  <a:schemeClr val="tx1"/>
                </a:solidFill>
              </a:rPr>
              <a:t> Water diffuses from high to low concentrations.</a:t>
            </a:r>
          </a:p>
        </p:txBody>
      </p:sp>
    </p:spTree>
    <p:extLst>
      <p:ext uri="{BB962C8B-B14F-4D97-AF65-F5344CB8AC3E}">
        <p14:creationId xmlns:p14="http://schemas.microsoft.com/office/powerpoint/2010/main" val="3462724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Table 4.5 Water Activity of Several Substances</a:t>
            </a:r>
            <a:endParaRPr lang="en-IN" sz="3400" dirty="0">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07610651"/>
              </p:ext>
            </p:extLst>
          </p:nvPr>
        </p:nvGraphicFramePr>
        <p:xfrm>
          <a:off x="457199" y="1536701"/>
          <a:ext cx="8162925" cy="4020892"/>
        </p:xfrm>
        <a:graphic>
          <a:graphicData uri="http://schemas.openxmlformats.org/drawingml/2006/table">
            <a:tbl>
              <a:tblPr firstRow="1" bandRow="1">
                <a:tableStyleId>{2D5ABB26-0587-4C30-8999-92F81FD0307C}</a:tableStyleId>
              </a:tblPr>
              <a:tblGrid>
                <a:gridCol w="1895476">
                  <a:extLst>
                    <a:ext uri="{9D8B030D-6E8A-4147-A177-3AD203B41FA5}">
                      <a16:colId xmlns:a16="http://schemas.microsoft.com/office/drawing/2014/main" val="34778116"/>
                    </a:ext>
                  </a:extLst>
                </a:gridCol>
                <a:gridCol w="2295525">
                  <a:extLst>
                    <a:ext uri="{9D8B030D-6E8A-4147-A177-3AD203B41FA5}">
                      <a16:colId xmlns:a16="http://schemas.microsoft.com/office/drawing/2014/main" val="3990987140"/>
                    </a:ext>
                  </a:extLst>
                </a:gridCol>
                <a:gridCol w="3971924">
                  <a:extLst>
                    <a:ext uri="{9D8B030D-6E8A-4147-A177-3AD203B41FA5}">
                      <a16:colId xmlns:a16="http://schemas.microsoft.com/office/drawing/2014/main" val="3617097326"/>
                    </a:ext>
                  </a:extLst>
                </a:gridCol>
              </a:tblGrid>
              <a:tr h="278433">
                <a:tc>
                  <a:txBody>
                    <a:bodyPr/>
                    <a:lstStyle/>
                    <a:p>
                      <a:r>
                        <a:rPr lang="en-IN" sz="1400" b="1" i="0" u="none" strike="noStrike" cap="none" baseline="0" dirty="0">
                          <a:solidFill>
                            <a:schemeClr val="tx1"/>
                          </a:solidFill>
                          <a:latin typeface="+mn-lt"/>
                          <a:ea typeface="+mn-ea"/>
                          <a:cs typeface="+mn-cs"/>
                          <a:sym typeface="Arial"/>
                        </a:rPr>
                        <a:t>Water activity (</a:t>
                      </a:r>
                      <a:r>
                        <a:rPr lang="en-IN" sz="1400" b="1" i="1" u="none" strike="noStrike" cap="none" baseline="0" dirty="0">
                          <a:solidFill>
                            <a:schemeClr val="tx1"/>
                          </a:solidFill>
                          <a:latin typeface="+mn-lt"/>
                          <a:ea typeface="+mn-ea"/>
                          <a:cs typeface="+mn-cs"/>
                          <a:sym typeface="Arial"/>
                        </a:rPr>
                        <a:t>a</a:t>
                      </a:r>
                      <a:r>
                        <a:rPr lang="en-IN" sz="100" b="1" i="1" u="none" strike="noStrike" cap="none" baseline="0" dirty="0">
                          <a:solidFill>
                            <a:schemeClr val="tx1"/>
                          </a:solidFill>
                          <a:latin typeface="+mn-lt"/>
                          <a:ea typeface="+mn-ea"/>
                          <a:cs typeface="+mn-cs"/>
                          <a:sym typeface="Arial"/>
                        </a:rPr>
                        <a:t> </a:t>
                      </a:r>
                      <a:r>
                        <a:rPr lang="en-IN" sz="1400" b="1" i="0" u="none" strike="noStrike" cap="none" baseline="-25000" dirty="0">
                          <a:solidFill>
                            <a:schemeClr val="tx1"/>
                          </a:solidFill>
                          <a:latin typeface="+mn-lt"/>
                          <a:ea typeface="+mn-ea"/>
                          <a:cs typeface="+mn-cs"/>
                          <a:sym typeface="Arial"/>
                        </a:rPr>
                        <a:t>w</a:t>
                      </a:r>
                      <a:r>
                        <a:rPr lang="en-IN" sz="1400" b="1" i="0" u="none" strike="noStrike" cap="none" baseline="0" dirty="0">
                          <a:solidFill>
                            <a:schemeClr val="tx1"/>
                          </a:solidFill>
                          <a:latin typeface="+mn-lt"/>
                          <a:ea typeface="+mn-ea"/>
                          <a:cs typeface="+mn-cs"/>
                          <a:sym typeface="Arial"/>
                        </a:rPr>
                        <a:t>)</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Material</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Example organisms</a:t>
                      </a:r>
                      <a:r>
                        <a:rPr lang="en-IN" sz="100" b="1" i="0" u="none" strike="noStrike" cap="none" baseline="0" dirty="0">
                          <a:solidFill>
                            <a:schemeClr val="tx1"/>
                          </a:solidFill>
                          <a:latin typeface="+mn-lt"/>
                          <a:ea typeface="+mn-ea"/>
                          <a:cs typeface="+mn-cs"/>
                          <a:sym typeface="Arial"/>
                        </a:rPr>
                        <a:t> </a:t>
                      </a:r>
                      <a:r>
                        <a:rPr lang="en-IN" sz="1400" b="1" i="0" u="none" strike="noStrike" cap="none" baseline="30000" dirty="0">
                          <a:solidFill>
                            <a:schemeClr val="tx1"/>
                          </a:solidFill>
                          <a:latin typeface="+mn-lt"/>
                          <a:ea typeface="+mn-ea"/>
                          <a:cs typeface="+mn-cs"/>
                          <a:sym typeface="Arial"/>
                        </a:rPr>
                        <a:t>a</a:t>
                      </a:r>
                      <a:endParaRPr lang="en-IN" baseline="30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918146"/>
                  </a:ext>
                </a:extLst>
              </a:tr>
              <a:tr h="375210">
                <a:tc>
                  <a:txBody>
                    <a:bodyPr/>
                    <a:lstStyle/>
                    <a:p>
                      <a:pPr algn="ctr"/>
                      <a:r>
                        <a:rPr lang="en-IN" sz="1400" b="0" i="0" u="none" strike="noStrike" cap="none" baseline="0" dirty="0">
                          <a:solidFill>
                            <a:schemeClr val="tx1"/>
                          </a:solidFill>
                          <a:latin typeface="+mn-lt"/>
                          <a:ea typeface="+mn-ea"/>
                          <a:cs typeface="+mn-cs"/>
                          <a:sym typeface="Arial"/>
                        </a:rPr>
                        <a:t>1.000</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Pure water</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Caulobacter, Spirillum</a:t>
                      </a:r>
                      <a:endParaRPr lang="en-IN" b="1" i="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1650813"/>
                  </a:ext>
                </a:extLst>
              </a:tr>
              <a:tr h="375210">
                <a:tc>
                  <a:txBody>
                    <a:bodyPr/>
                    <a:lstStyle/>
                    <a:p>
                      <a:pPr algn="ctr"/>
                      <a:r>
                        <a:rPr lang="en-IN" sz="1400" b="0" i="0" u="none" strike="noStrike" cap="none" baseline="0" dirty="0">
                          <a:solidFill>
                            <a:schemeClr val="tx1"/>
                          </a:solidFill>
                          <a:latin typeface="+mn-lt"/>
                          <a:ea typeface="+mn-ea"/>
                          <a:cs typeface="+mn-cs"/>
                          <a:sym typeface="Arial"/>
                        </a:rPr>
                        <a:t>0.995</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Human blood</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Streptococcus, Escherichia</a:t>
                      </a:r>
                      <a:endParaRPr lang="en-IN" b="1" i="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0080524"/>
                  </a:ext>
                </a:extLst>
              </a:tr>
              <a:tr h="375210">
                <a:tc>
                  <a:txBody>
                    <a:bodyPr/>
                    <a:lstStyle/>
                    <a:p>
                      <a:pPr algn="ctr"/>
                      <a:r>
                        <a:rPr lang="en-IN" sz="1400" b="0" i="0" u="none" strike="noStrike" cap="none" baseline="0" dirty="0">
                          <a:solidFill>
                            <a:schemeClr val="tx1"/>
                          </a:solidFill>
                          <a:latin typeface="+mn-lt"/>
                          <a:ea typeface="+mn-ea"/>
                          <a:cs typeface="+mn-cs"/>
                          <a:sym typeface="Arial"/>
                        </a:rPr>
                        <a:t>0.980</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Seawater</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Pseudomonas, Vibrio</a:t>
                      </a:r>
                      <a:endParaRPr lang="en-IN" b="1" i="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360287"/>
                  </a:ext>
                </a:extLst>
              </a:tr>
              <a:tr h="375210">
                <a:tc>
                  <a:txBody>
                    <a:bodyPr/>
                    <a:lstStyle/>
                    <a:p>
                      <a:pPr algn="ctr"/>
                      <a:r>
                        <a:rPr lang="en-IN" sz="1400" b="0" i="0" u="none" strike="noStrike" cap="none" baseline="0" dirty="0">
                          <a:solidFill>
                            <a:schemeClr val="tx1"/>
                          </a:solidFill>
                          <a:latin typeface="+mn-lt"/>
                          <a:ea typeface="+mn-ea"/>
                          <a:cs typeface="+mn-cs"/>
                          <a:sym typeface="Arial"/>
                        </a:rPr>
                        <a:t>0.950</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Bread</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Most gram-positive rods</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9141341"/>
                  </a:ext>
                </a:extLst>
              </a:tr>
              <a:tr h="473336">
                <a:tc>
                  <a:txBody>
                    <a:bodyPr/>
                    <a:lstStyle/>
                    <a:p>
                      <a:pPr algn="ctr"/>
                      <a:r>
                        <a:rPr lang="en-IN" sz="1400" b="0" i="0" u="none" strike="noStrike" cap="none" baseline="0" dirty="0">
                          <a:solidFill>
                            <a:schemeClr val="tx1"/>
                          </a:solidFill>
                          <a:latin typeface="+mn-lt"/>
                          <a:ea typeface="+mn-ea"/>
                          <a:cs typeface="+mn-cs"/>
                          <a:sym typeface="Arial"/>
                        </a:rPr>
                        <a:t>0.900</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Maple syrup, ham</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Gram-positive cocci such as </a:t>
                      </a:r>
                      <a:r>
                        <a:rPr lang="en-IN" sz="1400" b="1" i="0" u="none" strike="noStrike" cap="none" baseline="0" dirty="0">
                          <a:solidFill>
                            <a:schemeClr val="tx1"/>
                          </a:solidFill>
                          <a:latin typeface="+mn-lt"/>
                          <a:ea typeface="+mn-ea"/>
                          <a:cs typeface="+mn-cs"/>
                          <a:sym typeface="Arial"/>
                        </a:rPr>
                        <a:t>Staphylococcus</a:t>
                      </a:r>
                      <a:endParaRPr lang="en-IN" b="1" i="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3541448"/>
                  </a:ext>
                </a:extLst>
              </a:tr>
              <a:tr h="375210">
                <a:tc>
                  <a:txBody>
                    <a:bodyPr/>
                    <a:lstStyle/>
                    <a:p>
                      <a:pPr algn="ctr"/>
                      <a:r>
                        <a:rPr lang="en-IN" sz="1400" b="0" i="0" u="none" strike="noStrike" cap="none" baseline="0" dirty="0">
                          <a:solidFill>
                            <a:schemeClr val="tx1"/>
                          </a:solidFill>
                          <a:latin typeface="+mn-lt"/>
                          <a:ea typeface="+mn-ea"/>
                          <a:cs typeface="+mn-cs"/>
                          <a:sym typeface="Arial"/>
                        </a:rPr>
                        <a:t>0.850</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Salami</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Saccharomyces rouxii</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(yeast)</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9039443"/>
                  </a:ext>
                </a:extLst>
              </a:tr>
              <a:tr h="473336">
                <a:tc>
                  <a:txBody>
                    <a:bodyPr/>
                    <a:lstStyle/>
                    <a:p>
                      <a:pPr algn="ctr"/>
                      <a:r>
                        <a:rPr lang="en-IN" sz="1400" b="0" i="0" u="none" strike="noStrike" cap="none" baseline="0" dirty="0">
                          <a:solidFill>
                            <a:schemeClr val="tx1"/>
                          </a:solidFill>
                          <a:latin typeface="+mn-lt"/>
                          <a:ea typeface="+mn-ea"/>
                          <a:cs typeface="+mn-cs"/>
                          <a:sym typeface="Arial"/>
                        </a:rPr>
                        <a:t>0.800</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Fruit cake, jams</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Zygosaccharomyces bailii</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(yeast), </a:t>
                      </a:r>
                      <a:r>
                        <a:rPr lang="en-IN" sz="1400" b="1" i="0" u="none" strike="noStrike" cap="none" baseline="0" dirty="0">
                          <a:solidFill>
                            <a:schemeClr val="tx1"/>
                          </a:solidFill>
                          <a:latin typeface="+mn-lt"/>
                          <a:ea typeface="+mn-ea"/>
                          <a:cs typeface="+mn-cs"/>
                          <a:sym typeface="Arial"/>
                        </a:rPr>
                        <a:t>Penicillium</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(fungus)</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7849628"/>
                  </a:ext>
                </a:extLst>
              </a:tr>
              <a:tr h="375210">
                <a:tc>
                  <a:txBody>
                    <a:bodyPr/>
                    <a:lstStyle/>
                    <a:p>
                      <a:pPr algn="ctr"/>
                      <a:r>
                        <a:rPr lang="en-IN" sz="1400" b="0" i="0" u="none" strike="noStrike" cap="none" baseline="0" dirty="0">
                          <a:solidFill>
                            <a:schemeClr val="tx1"/>
                          </a:solidFill>
                          <a:latin typeface="+mn-lt"/>
                          <a:ea typeface="+mn-ea"/>
                          <a:cs typeface="+mn-cs"/>
                          <a:sym typeface="Arial"/>
                        </a:rPr>
                        <a:t>0.750</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Salt lakes, salted fish</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Halobacterium, Halococcus</a:t>
                      </a:r>
                      <a:endParaRPr lang="en-IN" b="1" i="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8964602"/>
                  </a:ext>
                </a:extLst>
              </a:tr>
              <a:tr h="473336">
                <a:tc>
                  <a:txBody>
                    <a:bodyPr/>
                    <a:lstStyle/>
                    <a:p>
                      <a:pPr algn="ctr"/>
                      <a:r>
                        <a:rPr lang="en-IN" sz="1400" b="0" i="0" u="none" strike="noStrike" cap="none" baseline="0" dirty="0">
                          <a:solidFill>
                            <a:schemeClr val="tx1"/>
                          </a:solidFill>
                          <a:latin typeface="+mn-lt"/>
                          <a:ea typeface="+mn-ea"/>
                          <a:cs typeface="+mn-cs"/>
                          <a:sym typeface="Arial"/>
                        </a:rPr>
                        <a:t>0.700</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0" i="0" u="none" strike="noStrike" cap="none" baseline="0" dirty="0">
                          <a:solidFill>
                            <a:schemeClr val="tx1"/>
                          </a:solidFill>
                          <a:latin typeface="+mn-lt"/>
                          <a:ea typeface="+mn-ea"/>
                          <a:cs typeface="+mn-cs"/>
                          <a:sym typeface="Arial"/>
                        </a:rPr>
                        <a:t>Cereals, candy, dried fruit</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b="1" i="0" u="none" strike="noStrike" cap="none" baseline="0" dirty="0">
                          <a:solidFill>
                            <a:schemeClr val="tx1"/>
                          </a:solidFill>
                          <a:latin typeface="+mn-lt"/>
                          <a:ea typeface="+mn-ea"/>
                          <a:cs typeface="+mn-cs"/>
                          <a:sym typeface="Arial"/>
                        </a:rPr>
                        <a:t>Xeromyces bisporus</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and other xerophilic fungi</a:t>
                      </a:r>
                      <a:endParaRPr lang="en-IN"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296783"/>
                  </a:ext>
                </a:extLst>
              </a:tr>
            </a:tbl>
          </a:graphicData>
        </a:graphic>
      </p:graphicFrame>
      <p:sp>
        <p:nvSpPr>
          <p:cNvPr id="4" name="Content Placeholder 3"/>
          <p:cNvSpPr>
            <a:spLocks noGrp="1"/>
          </p:cNvSpPr>
          <p:nvPr>
            <p:ph sz="quarter" idx="13"/>
          </p:nvPr>
        </p:nvSpPr>
        <p:spPr>
          <a:xfrm>
            <a:off x="457200" y="5668494"/>
            <a:ext cx="8229600" cy="437526"/>
          </a:xfrm>
        </p:spPr>
        <p:txBody>
          <a:bodyPr/>
          <a:lstStyle/>
          <a:p>
            <a:pPr marL="432" indent="0">
              <a:buNone/>
            </a:pPr>
            <a:r>
              <a:rPr lang="en-US" sz="1200" baseline="30000" dirty="0"/>
              <a:t>a</a:t>
            </a:r>
            <a:r>
              <a:rPr lang="en-US" sz="100" dirty="0"/>
              <a:t> </a:t>
            </a:r>
            <a:r>
              <a:rPr lang="en-US" sz="1200" dirty="0"/>
              <a:t>Selected examples of </a:t>
            </a:r>
            <a:r>
              <a:rPr lang="en-US" sz="1200" b="1" dirty="0"/>
              <a:t>Bacteria</a:t>
            </a:r>
            <a:r>
              <a:rPr lang="en-US" sz="1200" dirty="0"/>
              <a:t> and </a:t>
            </a:r>
            <a:r>
              <a:rPr lang="en-US" sz="1200" b="1" dirty="0"/>
              <a:t>Archaea</a:t>
            </a:r>
            <a:r>
              <a:rPr lang="en-US" sz="1200" i="1" dirty="0"/>
              <a:t> </a:t>
            </a:r>
            <a:r>
              <a:rPr lang="en-US" sz="1200" dirty="0"/>
              <a:t>or fungi capable of growth in culture media adjusted to </a:t>
            </a:r>
            <a:r>
              <a:rPr lang="en-IN" sz="1200" dirty="0"/>
              <a:t>the stated water activity.</a:t>
            </a:r>
          </a:p>
        </p:txBody>
      </p:sp>
    </p:spTree>
    <p:extLst>
      <p:ext uri="{BB962C8B-B14F-4D97-AF65-F5344CB8AC3E}">
        <p14:creationId xmlns:p14="http://schemas.microsoft.com/office/powerpoint/2010/main" val="33610485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15371"/>
            <a:ext cx="7727133" cy="1097279"/>
          </a:xfrm>
        </p:spPr>
        <p:txBody>
          <a:bodyPr/>
          <a:lstStyle/>
          <a:p>
            <a:r>
              <a:rPr lang="en-US" sz="3400" dirty="0">
                <a:solidFill>
                  <a:schemeClr val="tx2"/>
                </a:solidFill>
              </a:rPr>
              <a:t>4.15 Osmolarity and Microbial Growth </a:t>
            </a:r>
            <a:r>
              <a:rPr lang="en-US" sz="2000" b="0" dirty="0">
                <a:solidFill>
                  <a:schemeClr val="tx2"/>
                </a:solidFill>
              </a:rPr>
              <a:t>(2 of 5)</a:t>
            </a:r>
            <a:endParaRPr lang="en-IN" sz="2000" dirty="0">
              <a:solidFill>
                <a:schemeClr val="tx2"/>
              </a:solidFill>
            </a:endParaRPr>
          </a:p>
        </p:txBody>
      </p:sp>
      <p:sp>
        <p:nvSpPr>
          <p:cNvPr id="4" name="Content Placeholder 3"/>
          <p:cNvSpPr>
            <a:spLocks noGrp="1"/>
          </p:cNvSpPr>
          <p:nvPr>
            <p:ph sz="quarter" idx="13"/>
          </p:nvPr>
        </p:nvSpPr>
        <p:spPr>
          <a:xfrm>
            <a:off x="457200" y="1556326"/>
            <a:ext cx="8048625" cy="4434275"/>
          </a:xfrm>
        </p:spPr>
        <p:txBody>
          <a:bodyPr/>
          <a:lstStyle/>
          <a:p>
            <a:pPr lvl="0"/>
            <a:r>
              <a:rPr lang="en-US" dirty="0"/>
              <a:t>Typically, the cytoplasm has a higher solute concentration than the surrounding environment; thus, the tendency is for water to move into the cell (</a:t>
            </a:r>
            <a:r>
              <a:rPr lang="en-US" b="1" dirty="0"/>
              <a:t>positive water balance</a:t>
            </a:r>
            <a:r>
              <a:rPr lang="en-US" dirty="0"/>
              <a:t>).</a:t>
            </a:r>
          </a:p>
          <a:p>
            <a:pPr lvl="0"/>
            <a:r>
              <a:rPr lang="en-US" dirty="0"/>
              <a:t>When a cell is in an environment with a higher external solute concentration, water will flow out unless the cell has a mechanism to prevent this.</a:t>
            </a:r>
          </a:p>
        </p:txBody>
      </p:sp>
    </p:spTree>
    <p:extLst>
      <p:ext uri="{BB962C8B-B14F-4D97-AF65-F5344CB8AC3E}">
        <p14:creationId xmlns:p14="http://schemas.microsoft.com/office/powerpoint/2010/main" val="3770226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15371"/>
            <a:ext cx="7654705" cy="1097279"/>
          </a:xfrm>
        </p:spPr>
        <p:txBody>
          <a:bodyPr/>
          <a:lstStyle/>
          <a:p>
            <a:r>
              <a:rPr lang="en-US" sz="3400" dirty="0">
                <a:solidFill>
                  <a:schemeClr val="tx2"/>
                </a:solidFill>
              </a:rPr>
              <a:t>4.15 Osmolarity and Microbial Growth </a:t>
            </a:r>
            <a:r>
              <a:rPr lang="en-US" sz="2000" b="0" dirty="0">
                <a:solidFill>
                  <a:schemeClr val="tx2"/>
                </a:solidFill>
              </a:rPr>
              <a:t>(3 of 5)</a:t>
            </a:r>
            <a:endParaRPr lang="en-IN" sz="2000" dirty="0">
              <a:solidFill>
                <a:schemeClr val="tx2"/>
              </a:solidFill>
            </a:endParaRPr>
          </a:p>
        </p:txBody>
      </p:sp>
      <p:sp>
        <p:nvSpPr>
          <p:cNvPr id="4" name="Content Placeholder 3"/>
          <p:cNvSpPr>
            <a:spLocks noGrp="1"/>
          </p:cNvSpPr>
          <p:nvPr>
            <p:ph sz="quarter" idx="13"/>
          </p:nvPr>
        </p:nvSpPr>
        <p:spPr>
          <a:xfrm>
            <a:off x="457200" y="1556326"/>
            <a:ext cx="7953375" cy="4434275"/>
          </a:xfrm>
        </p:spPr>
        <p:txBody>
          <a:bodyPr/>
          <a:lstStyle/>
          <a:p>
            <a:r>
              <a:rPr lang="en-US" dirty="0">
                <a:solidFill>
                  <a:schemeClr val="tx1"/>
                </a:solidFill>
              </a:rPr>
              <a:t>Halophiles and Related Organisms</a:t>
            </a:r>
          </a:p>
          <a:p>
            <a:pPr lvl="1"/>
            <a:r>
              <a:rPr lang="en-US" dirty="0">
                <a:solidFill>
                  <a:schemeClr val="tx1"/>
                </a:solidFill>
              </a:rPr>
              <a:t>Seawater contains ~3%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C</a:t>
            </a:r>
            <a:r>
              <a:rPr lang="en-US" sz="100" dirty="0">
                <a:solidFill>
                  <a:schemeClr val="tx1"/>
                </a:solidFill>
              </a:rPr>
              <a:t> </a:t>
            </a:r>
            <a:r>
              <a:rPr lang="en-US" dirty="0">
                <a:solidFill>
                  <a:schemeClr val="tx1"/>
                </a:solidFill>
              </a:rPr>
              <a:t>l</a:t>
            </a:r>
          </a:p>
          <a:p>
            <a:pPr lvl="1"/>
            <a:r>
              <a:rPr lang="en-US" b="1" dirty="0">
                <a:solidFill>
                  <a:schemeClr val="tx1"/>
                </a:solidFill>
              </a:rPr>
              <a:t>Halophiles:</a:t>
            </a:r>
            <a:r>
              <a:rPr lang="en-US" dirty="0">
                <a:solidFill>
                  <a:schemeClr val="tx1"/>
                </a:solidFill>
              </a:rPr>
              <a:t> grow best at </a:t>
            </a:r>
            <a:r>
              <a:rPr lang="en-US" i="1" dirty="0">
                <a:solidFill>
                  <a:schemeClr val="tx1"/>
                </a:solidFill>
              </a:rPr>
              <a:t>a</a:t>
            </a:r>
            <a:r>
              <a:rPr lang="en-US" sz="100" i="1" dirty="0">
                <a:solidFill>
                  <a:schemeClr val="tx1"/>
                </a:solidFill>
              </a:rPr>
              <a:t> </a:t>
            </a:r>
            <a:r>
              <a:rPr lang="en-US" i="1" baseline="-25000" dirty="0">
                <a:solidFill>
                  <a:schemeClr val="tx1"/>
                </a:solidFill>
              </a:rPr>
              <a:t>w</a:t>
            </a:r>
            <a:r>
              <a:rPr lang="en-US" i="1" dirty="0">
                <a:solidFill>
                  <a:schemeClr val="tx1"/>
                </a:solidFill>
              </a:rPr>
              <a:t> </a:t>
            </a:r>
            <a:r>
              <a:rPr lang="en-US" dirty="0">
                <a:solidFill>
                  <a:schemeClr val="tx1"/>
                </a:solidFill>
              </a:rPr>
              <a:t>= 0.98 (seawater); have a specific requirement for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C</a:t>
            </a:r>
            <a:r>
              <a:rPr lang="en-US" sz="100" dirty="0">
                <a:solidFill>
                  <a:schemeClr val="tx1"/>
                </a:solidFill>
              </a:rPr>
              <a:t> </a:t>
            </a:r>
            <a:r>
              <a:rPr lang="en-US" dirty="0">
                <a:solidFill>
                  <a:schemeClr val="tx1"/>
                </a:solidFill>
              </a:rPr>
              <a:t>l (Table 4.6, Figure 4.27)</a:t>
            </a:r>
          </a:p>
          <a:p>
            <a:pPr lvl="1"/>
            <a:r>
              <a:rPr lang="en-US" b="1" dirty="0">
                <a:solidFill>
                  <a:schemeClr val="tx1"/>
                </a:solidFill>
              </a:rPr>
              <a:t>Halotolerant:</a:t>
            </a:r>
            <a:r>
              <a:rPr lang="en-US" dirty="0">
                <a:solidFill>
                  <a:schemeClr val="tx1"/>
                </a:solidFill>
              </a:rPr>
              <a:t> tolerate some dissolved solutes but generally grow best in the absence of added solute</a:t>
            </a:r>
          </a:p>
          <a:p>
            <a:pPr lvl="1"/>
            <a:r>
              <a:rPr lang="en-US" b="1" dirty="0">
                <a:solidFill>
                  <a:schemeClr val="tx1"/>
                </a:solidFill>
              </a:rPr>
              <a:t>Extreme halophiles:</a:t>
            </a:r>
            <a:r>
              <a:rPr lang="en-US" dirty="0">
                <a:solidFill>
                  <a:schemeClr val="tx1"/>
                </a:solidFill>
              </a:rPr>
              <a:t> require very high levels (15-30%) of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C</a:t>
            </a:r>
            <a:r>
              <a:rPr lang="en-US" sz="100" dirty="0">
                <a:solidFill>
                  <a:schemeClr val="tx1"/>
                </a:solidFill>
              </a:rPr>
              <a:t> </a:t>
            </a:r>
            <a:r>
              <a:rPr lang="en-US" dirty="0">
                <a:solidFill>
                  <a:schemeClr val="tx1"/>
                </a:solidFill>
              </a:rPr>
              <a:t>l; often unable to grow at lower concentrations</a:t>
            </a:r>
          </a:p>
        </p:txBody>
      </p:sp>
    </p:spTree>
    <p:extLst>
      <p:ext uri="{BB962C8B-B14F-4D97-AF65-F5344CB8AC3E}">
        <p14:creationId xmlns:p14="http://schemas.microsoft.com/office/powerpoint/2010/main" val="24440061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Table 4.6 Compatible Solutes of Microorganisms </a:t>
            </a:r>
            <a:r>
              <a:rPr lang="en-US" sz="2000" b="0" dirty="0">
                <a:solidFill>
                  <a:schemeClr val="tx2"/>
                </a:solidFill>
              </a:rPr>
              <a:t>(1 of 2)</a:t>
            </a:r>
            <a:endParaRPr lang="en-IN" sz="2000" b="0" dirty="0">
              <a:solidFill>
                <a:schemeClr val="tx2"/>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964800022"/>
              </p:ext>
            </p:extLst>
          </p:nvPr>
        </p:nvGraphicFramePr>
        <p:xfrm>
          <a:off x="457200" y="1572201"/>
          <a:ext cx="8373035" cy="4423809"/>
        </p:xfrm>
        <a:graphic>
          <a:graphicData uri="http://schemas.openxmlformats.org/drawingml/2006/table">
            <a:tbl>
              <a:tblPr firstRow="1" bandRow="1">
                <a:tableStyleId>{2D5ABB26-0587-4C30-8999-92F81FD0307C}</a:tableStyleId>
              </a:tblPr>
              <a:tblGrid>
                <a:gridCol w="3486150">
                  <a:extLst>
                    <a:ext uri="{9D8B030D-6E8A-4147-A177-3AD203B41FA5}">
                      <a16:colId xmlns:a16="http://schemas.microsoft.com/office/drawing/2014/main" val="4201741394"/>
                    </a:ext>
                  </a:extLst>
                </a:gridCol>
                <a:gridCol w="2645709">
                  <a:extLst>
                    <a:ext uri="{9D8B030D-6E8A-4147-A177-3AD203B41FA5}">
                      <a16:colId xmlns:a16="http://schemas.microsoft.com/office/drawing/2014/main" val="1529800567"/>
                    </a:ext>
                  </a:extLst>
                </a:gridCol>
                <a:gridCol w="2241176">
                  <a:extLst>
                    <a:ext uri="{9D8B030D-6E8A-4147-A177-3AD203B41FA5}">
                      <a16:colId xmlns:a16="http://schemas.microsoft.com/office/drawing/2014/main" val="1490734903"/>
                    </a:ext>
                  </a:extLst>
                </a:gridCol>
              </a:tblGrid>
              <a:tr h="370840">
                <a:tc>
                  <a:txBody>
                    <a:bodyPr/>
                    <a:lstStyle/>
                    <a:p>
                      <a:r>
                        <a:rPr lang="en-IN" sz="1400" b="1" i="0" u="none" strike="noStrike" cap="none" baseline="0" dirty="0">
                          <a:solidFill>
                            <a:schemeClr val="tx1"/>
                          </a:solidFill>
                          <a:latin typeface="+mn-lt"/>
                          <a:ea typeface="+mn-ea"/>
                          <a:cs typeface="+mn-cs"/>
                          <a:sym typeface="Arial"/>
                        </a:rPr>
                        <a:t>Organism group and example</a:t>
                      </a:r>
                      <a:endParaRPr lang="en-IN" sz="14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Major cytoplasmic compatible solute(s)</a:t>
                      </a:r>
                      <a:endParaRPr lang="en-IN" sz="14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Minimum </a:t>
                      </a:r>
                      <a:r>
                        <a:rPr lang="en-IN" sz="1400" b="1" i="1" u="none" strike="noStrike" cap="none" baseline="0" dirty="0">
                          <a:solidFill>
                            <a:schemeClr val="tx1"/>
                          </a:solidFill>
                          <a:latin typeface="+mn-lt"/>
                          <a:ea typeface="+mn-ea"/>
                          <a:cs typeface="+mn-cs"/>
                          <a:sym typeface="Arial"/>
                        </a:rPr>
                        <a:t>a</a:t>
                      </a:r>
                      <a:r>
                        <a:rPr lang="en-IN" sz="100" b="1" i="1" u="none" strike="noStrike" cap="none" baseline="0" dirty="0">
                          <a:solidFill>
                            <a:schemeClr val="tx1"/>
                          </a:solidFill>
                          <a:latin typeface="+mn-lt"/>
                          <a:ea typeface="+mn-ea"/>
                          <a:cs typeface="+mn-cs"/>
                          <a:sym typeface="Arial"/>
                        </a:rPr>
                        <a:t> </a:t>
                      </a:r>
                      <a:r>
                        <a:rPr lang="en-IN" sz="1400" b="1" i="0" u="none" strike="noStrike" cap="none" baseline="-25000" dirty="0">
                          <a:solidFill>
                            <a:schemeClr val="tx1"/>
                          </a:solidFill>
                          <a:latin typeface="+mn-lt"/>
                          <a:ea typeface="+mn-ea"/>
                          <a:cs typeface="+mn-cs"/>
                          <a:sym typeface="Arial"/>
                        </a:rPr>
                        <a:t>w</a:t>
                      </a:r>
                      <a:r>
                        <a:rPr lang="en-IN" sz="1400" b="1" i="0" u="none" strike="noStrike" cap="none" baseline="0" dirty="0">
                          <a:solidFill>
                            <a:schemeClr val="tx1"/>
                          </a:solidFill>
                          <a:latin typeface="+mn-lt"/>
                          <a:ea typeface="+mn-ea"/>
                          <a:cs typeface="+mn-cs"/>
                          <a:sym typeface="Arial"/>
                        </a:rPr>
                        <a:t> for growth</a:t>
                      </a:r>
                      <a:r>
                        <a:rPr lang="en-IN" sz="100" b="1" i="0" u="none" strike="noStrike" cap="none" baseline="0" dirty="0">
                          <a:solidFill>
                            <a:schemeClr val="tx1"/>
                          </a:solidFill>
                          <a:latin typeface="+mn-lt"/>
                          <a:ea typeface="+mn-ea"/>
                          <a:cs typeface="+mn-cs"/>
                          <a:sym typeface="Arial"/>
                        </a:rPr>
                        <a:t> </a:t>
                      </a:r>
                      <a:r>
                        <a:rPr lang="en-IN" sz="1400" b="1" i="0" u="none" strike="noStrike" cap="none" baseline="30000" dirty="0">
                          <a:solidFill>
                            <a:schemeClr val="tx1"/>
                          </a:solidFill>
                          <a:latin typeface="+mn-lt"/>
                          <a:ea typeface="+mn-ea"/>
                          <a:cs typeface="+mn-cs"/>
                          <a:sym typeface="Arial"/>
                        </a:rPr>
                        <a:t>c</a:t>
                      </a:r>
                      <a:endParaRPr lang="en-IN" sz="1400" baseline="300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0556993"/>
                  </a:ext>
                </a:extLst>
              </a:tr>
              <a:tr h="370840">
                <a:tc>
                  <a:txBody>
                    <a:bodyPr/>
                    <a:lstStyle/>
                    <a:p>
                      <a:r>
                        <a:rPr lang="en-IN" sz="1400" b="0" i="0" u="none" strike="noStrike" cap="none" baseline="0" dirty="0">
                          <a:solidFill>
                            <a:schemeClr val="tx1"/>
                          </a:solidFill>
                          <a:latin typeface="+mn-lt"/>
                          <a:ea typeface="+mn-ea"/>
                          <a:cs typeface="+mn-cs"/>
                          <a:sym typeface="Arial"/>
                        </a:rPr>
                        <a:t>Most nonphototrophic </a:t>
                      </a:r>
                      <a:r>
                        <a:rPr lang="en-IN" sz="1400" b="1" i="0" u="none" strike="noStrike" cap="none" baseline="0" dirty="0">
                          <a:solidFill>
                            <a:schemeClr val="tx1"/>
                          </a:solidFill>
                          <a:latin typeface="+mn-lt"/>
                          <a:ea typeface="+mn-ea"/>
                          <a:cs typeface="+mn-cs"/>
                          <a:sym typeface="Arial"/>
                        </a:rPr>
                        <a:t>Bacteria</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t>
                      </a:r>
                      <a:r>
                        <a:rPr lang="en-IN" sz="1400" b="1" i="0" u="none" strike="noStrike" cap="none" baseline="0" dirty="0">
                          <a:solidFill>
                            <a:schemeClr val="tx1"/>
                          </a:solidFill>
                          <a:latin typeface="+mn-lt"/>
                          <a:ea typeface="+mn-ea"/>
                          <a:cs typeface="+mn-cs"/>
                          <a:sym typeface="Arial"/>
                        </a:rPr>
                        <a:t>Escherichia</a:t>
                      </a:r>
                      <a:r>
                        <a:rPr lang="en-IN" sz="1400" b="0" i="0" u="none" strike="noStrike" cap="none" baseline="0" dirty="0">
                          <a:solidFill>
                            <a:schemeClr val="tx1"/>
                          </a:solidFill>
                          <a:latin typeface="+mn-lt"/>
                          <a:ea typeface="+mn-ea"/>
                          <a:cs typeface="+mn-cs"/>
                          <a:sym typeface="Arial"/>
                        </a:rPr>
                        <a:t>) and freshwater cyanobacteria (</a:t>
                      </a:r>
                      <a:r>
                        <a:rPr lang="en-IN" sz="1400" b="1" i="0" u="none" strike="noStrike" cap="none" baseline="0" dirty="0">
                          <a:solidFill>
                            <a:schemeClr val="tx1"/>
                          </a:solidFill>
                          <a:latin typeface="+mn-lt"/>
                          <a:ea typeface="+mn-ea"/>
                          <a:cs typeface="+mn-cs"/>
                          <a:sym typeface="Arial"/>
                        </a:rPr>
                        <a:t>Anabaena</a:t>
                      </a:r>
                      <a:r>
                        <a:rPr lang="en-IN" sz="1400" b="0" i="0" u="none" strike="noStrike" cap="none" baseline="0" dirty="0">
                          <a:solidFill>
                            <a:schemeClr val="tx1"/>
                          </a:solidFill>
                          <a:latin typeface="+mn-lt"/>
                          <a:ea typeface="+mn-ea"/>
                          <a:cs typeface="+mn-cs"/>
                          <a:sym typeface="Arial"/>
                        </a:rPr>
                        <a:t>)</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Amino acids (mainly glutamate or proline</a:t>
                      </a:r>
                      <a:r>
                        <a:rPr lang="en-IN" sz="100" b="0" i="0" u="none" strike="noStrike" cap="none" baseline="0" dirty="0">
                          <a:solidFill>
                            <a:schemeClr val="tx1"/>
                          </a:solidFill>
                          <a:latin typeface="+mn-lt"/>
                          <a:ea typeface="+mn-ea"/>
                          <a:cs typeface="+mn-cs"/>
                          <a:sym typeface="Arial"/>
                        </a:rPr>
                        <a:t> </a:t>
                      </a:r>
                      <a:r>
                        <a:rPr lang="en-IN" sz="1400" b="0" i="0" u="none" strike="noStrike" cap="none" baseline="30000" dirty="0">
                          <a:solidFill>
                            <a:schemeClr val="tx1"/>
                          </a:solidFill>
                          <a:latin typeface="+mn-lt"/>
                          <a:ea typeface="+mn-ea"/>
                          <a:cs typeface="+mn-cs"/>
                          <a:sym typeface="Arial"/>
                        </a:rPr>
                        <a:t>a</a:t>
                      </a:r>
                      <a:r>
                        <a:rPr lang="en-IN" sz="1400" b="0" i="0" u="none" strike="noStrike" cap="none" baseline="0" dirty="0">
                          <a:solidFill>
                            <a:schemeClr val="tx1"/>
                          </a:solidFill>
                          <a:latin typeface="+mn-lt"/>
                          <a:ea typeface="+mn-ea"/>
                          <a:cs typeface="+mn-cs"/>
                          <a:sym typeface="Arial"/>
                        </a:rPr>
                        <a:t>)/sucrose, trehalose</a:t>
                      </a:r>
                      <a:r>
                        <a:rPr lang="en-IN" sz="100" b="0" i="0" u="none" strike="noStrike" cap="none" baseline="0" dirty="0">
                          <a:solidFill>
                            <a:schemeClr val="tx1"/>
                          </a:solidFill>
                          <a:latin typeface="+mn-lt"/>
                          <a:ea typeface="+mn-ea"/>
                          <a:cs typeface="+mn-cs"/>
                          <a:sym typeface="Arial"/>
                        </a:rPr>
                        <a:t> </a:t>
                      </a:r>
                      <a:r>
                        <a:rPr lang="en-IN" sz="1400" b="0" i="0" u="none" strike="noStrike" cap="none" baseline="30000" dirty="0">
                          <a:solidFill>
                            <a:schemeClr val="tx1"/>
                          </a:solidFill>
                          <a:latin typeface="+mn-lt"/>
                          <a:ea typeface="+mn-ea"/>
                          <a:cs typeface="+mn-cs"/>
                          <a:sym typeface="Arial"/>
                        </a:rPr>
                        <a:t>b</a:t>
                      </a:r>
                      <a:endParaRPr lang="en-IN" sz="1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0.98 </a:t>
                      </a:r>
                      <a:r>
                        <a:rPr lang="en-US" sz="1400" b="0" i="0" u="none" strike="noStrike" cap="none" dirty="0">
                          <a:solidFill>
                            <a:schemeClr val="bg1"/>
                          </a:solidFill>
                          <a:effectLst/>
                          <a:latin typeface="+mn-lt"/>
                          <a:ea typeface="+mn-ea"/>
                          <a:cs typeface="+mn-cs"/>
                          <a:sym typeface="Arial"/>
                        </a:rPr>
                        <a:t>Sucrose</a:t>
                      </a:r>
                      <a:endParaRPr lang="en-IN"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04152"/>
                  </a:ext>
                </a:extLst>
              </a:tr>
              <a:tr h="370840">
                <a:tc>
                  <a:txBody>
                    <a:bodyPr/>
                    <a:lstStyle/>
                    <a:p>
                      <a:r>
                        <a:rPr lang="en-IN" sz="1400" b="0" i="0" u="none" strike="noStrike" cap="none" baseline="0" dirty="0">
                          <a:solidFill>
                            <a:schemeClr val="tx1"/>
                          </a:solidFill>
                          <a:latin typeface="+mn-lt"/>
                          <a:ea typeface="+mn-ea"/>
                          <a:cs typeface="+mn-cs"/>
                          <a:sym typeface="Arial"/>
                        </a:rPr>
                        <a:t>Marine cyanobacteria (</a:t>
                      </a:r>
                      <a:r>
                        <a:rPr lang="en-IN" sz="1400" b="1" i="0" u="none" strike="noStrike" cap="none" baseline="0" dirty="0">
                          <a:solidFill>
                            <a:schemeClr val="tx1"/>
                          </a:solidFill>
                          <a:latin typeface="+mn-lt"/>
                          <a:ea typeface="+mn-ea"/>
                          <a:cs typeface="+mn-cs"/>
                          <a:sym typeface="Arial"/>
                        </a:rPr>
                        <a:t>Synechococcus</a:t>
                      </a:r>
                      <a:r>
                        <a:rPr lang="en-IN" sz="1400" b="0" i="0" u="none" strike="noStrike" cap="none" baseline="0" dirty="0">
                          <a:solidFill>
                            <a:schemeClr val="tx1"/>
                          </a:solidFill>
                          <a:latin typeface="+mn-lt"/>
                          <a:ea typeface="+mn-ea"/>
                          <a:cs typeface="+mn-cs"/>
                          <a:sym typeface="Arial"/>
                        </a:rPr>
                        <a:t>)</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400" b="0" i="1" u="none" strike="noStrike" cap="none" baseline="0" dirty="0">
                          <a:solidFill>
                            <a:schemeClr val="tx1"/>
                          </a:solidFill>
                          <a:latin typeface="+mn-lt"/>
                          <a:ea typeface="+mn-ea"/>
                          <a:cs typeface="+mn-cs"/>
                          <a:sym typeface="Arial"/>
                        </a:rPr>
                        <a:t>α</a:t>
                      </a:r>
                      <a:r>
                        <a:rPr lang="en-IN" sz="1400" b="0" i="0" u="none" strike="noStrike" cap="none" baseline="0" dirty="0">
                          <a:solidFill>
                            <a:schemeClr val="tx1"/>
                          </a:solidFill>
                          <a:latin typeface="+mn-lt"/>
                          <a:ea typeface="+mn-ea"/>
                          <a:cs typeface="+mn-cs"/>
                          <a:sym typeface="Arial"/>
                        </a:rPr>
                        <a:t>-Glucosylglycerol</a:t>
                      </a:r>
                      <a:r>
                        <a:rPr lang="en-IN" sz="100" b="0" i="0" u="none" strike="noStrike" cap="none" baseline="0" dirty="0">
                          <a:solidFill>
                            <a:schemeClr val="tx1"/>
                          </a:solidFill>
                          <a:latin typeface="+mn-lt"/>
                          <a:ea typeface="+mn-ea"/>
                          <a:cs typeface="+mn-cs"/>
                          <a:sym typeface="Arial"/>
                        </a:rPr>
                        <a:t> </a:t>
                      </a:r>
                      <a:r>
                        <a:rPr lang="en-IN" sz="1400" b="0" i="0" u="none" strike="noStrike" cap="none" baseline="30000" dirty="0">
                          <a:solidFill>
                            <a:schemeClr val="tx1"/>
                          </a:solidFill>
                          <a:latin typeface="+mn-lt"/>
                          <a:ea typeface="+mn-ea"/>
                          <a:cs typeface="+mn-cs"/>
                          <a:sym typeface="Arial"/>
                        </a:rPr>
                        <a:t>b</a:t>
                      </a:r>
                      <a:endParaRPr lang="en-IN" sz="1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0.92</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3127586"/>
                  </a:ext>
                </a:extLst>
              </a:tr>
              <a:tr h="693479">
                <a:tc>
                  <a:txBody>
                    <a:bodyPr/>
                    <a:lstStyle/>
                    <a:p>
                      <a:r>
                        <a:rPr lang="en-IN" sz="1400" b="0" i="0" u="none" strike="noStrike" cap="none" baseline="0" dirty="0">
                          <a:solidFill>
                            <a:schemeClr val="tx1"/>
                          </a:solidFill>
                          <a:latin typeface="+mn-lt"/>
                          <a:ea typeface="+mn-ea"/>
                          <a:cs typeface="+mn-cs"/>
                          <a:sym typeface="Arial"/>
                        </a:rPr>
                        <a:t>Marine algae (</a:t>
                      </a:r>
                      <a:r>
                        <a:rPr lang="en-IN" sz="1400" b="1" i="0" u="none" strike="noStrike" cap="none" baseline="0" dirty="0">
                          <a:solidFill>
                            <a:schemeClr val="tx1"/>
                          </a:solidFill>
                          <a:latin typeface="+mn-lt"/>
                          <a:ea typeface="+mn-ea"/>
                          <a:cs typeface="+mn-cs"/>
                          <a:sym typeface="Arial"/>
                        </a:rPr>
                        <a:t>Phaeocystis</a:t>
                      </a:r>
                      <a:r>
                        <a:rPr lang="en-IN" sz="1400" b="0" i="0" u="none" strike="noStrike" cap="none" baseline="0" dirty="0">
                          <a:solidFill>
                            <a:schemeClr val="tx1"/>
                          </a:solidFill>
                          <a:latin typeface="+mn-lt"/>
                          <a:ea typeface="+mn-ea"/>
                          <a:cs typeface="+mn-cs"/>
                          <a:sym typeface="Arial"/>
                        </a:rPr>
                        <a:t>)</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Mannitol,</a:t>
                      </a:r>
                      <a:r>
                        <a:rPr lang="en-IN" sz="100" b="0" i="0" u="none" strike="noStrike" cap="none" baseline="0" dirty="0">
                          <a:solidFill>
                            <a:schemeClr val="tx1"/>
                          </a:solidFill>
                          <a:latin typeface="+mn-lt"/>
                          <a:ea typeface="+mn-ea"/>
                          <a:cs typeface="+mn-cs"/>
                          <a:sym typeface="Arial"/>
                        </a:rPr>
                        <a:t> </a:t>
                      </a:r>
                      <a:r>
                        <a:rPr lang="en-IN" sz="1400" b="0" i="0" u="none" strike="noStrike" cap="none" baseline="30000" dirty="0">
                          <a:solidFill>
                            <a:schemeClr val="tx1"/>
                          </a:solidFill>
                          <a:latin typeface="+mn-lt"/>
                          <a:ea typeface="+mn-ea"/>
                          <a:cs typeface="+mn-cs"/>
                          <a:sym typeface="Arial"/>
                        </a:rPr>
                        <a:t>b</a:t>
                      </a:r>
                      <a:r>
                        <a:rPr lang="en-IN" sz="1400" b="0" i="0" u="none" strike="noStrike" cap="none" baseline="0" dirty="0">
                          <a:solidFill>
                            <a:schemeClr val="tx1"/>
                          </a:solidFill>
                          <a:latin typeface="+mn-lt"/>
                          <a:ea typeface="+mn-ea"/>
                          <a:cs typeface="+mn-cs"/>
                          <a:sym typeface="Arial"/>
                        </a:rPr>
                        <a:t> various glycosides, dimethylsulfoniopropionate</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0.92</a:t>
                      </a:r>
                      <a:r>
                        <a:rPr lang="en-IN" sz="1000" b="0" i="0" u="none" strike="noStrike" cap="none" baseline="0" dirty="0">
                          <a:solidFill>
                            <a:schemeClr val="bg1"/>
                          </a:solidFill>
                          <a:latin typeface="+mn-lt"/>
                          <a:ea typeface="+mn-ea"/>
                          <a:cs typeface="+mn-cs"/>
                          <a:sym typeface="Arial"/>
                        </a:rPr>
                        <a:t> </a:t>
                      </a:r>
                      <a:r>
                        <a:rPr lang="en-US" sz="1000" b="0" i="0" u="none" strike="noStrike" cap="none" dirty="0">
                          <a:solidFill>
                            <a:schemeClr val="bg1"/>
                          </a:solidFill>
                          <a:effectLst/>
                          <a:latin typeface="+mn-lt"/>
                          <a:ea typeface="+mn-ea"/>
                          <a:cs typeface="+mn-cs"/>
                          <a:sym typeface="Arial"/>
                        </a:rPr>
                        <a:t>Dimethylsulfoniopropionate</a:t>
                      </a:r>
                      <a:endParaRPr lang="en-IN" sz="1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529485"/>
                  </a:ext>
                </a:extLst>
              </a:tr>
              <a:tr h="304800">
                <a:tc>
                  <a:txBody>
                    <a:bodyPr/>
                    <a:lstStyle/>
                    <a:p>
                      <a:r>
                        <a:rPr lang="en-IN" sz="1400" b="0" i="0" u="none" strike="noStrike" cap="none" baseline="0" dirty="0">
                          <a:solidFill>
                            <a:schemeClr val="tx1"/>
                          </a:solidFill>
                          <a:latin typeface="+mn-lt"/>
                          <a:ea typeface="+mn-ea"/>
                          <a:cs typeface="+mn-cs"/>
                          <a:sym typeface="Arial"/>
                        </a:rPr>
                        <a:t>Halotolerant </a:t>
                      </a:r>
                      <a:r>
                        <a:rPr lang="en-IN" sz="1400" b="1" i="0" u="none" strike="noStrike" cap="none" baseline="0" dirty="0">
                          <a:solidFill>
                            <a:schemeClr val="tx1"/>
                          </a:solidFill>
                          <a:latin typeface="+mn-lt"/>
                          <a:ea typeface="+mn-ea"/>
                          <a:cs typeface="+mn-cs"/>
                          <a:sym typeface="Arial"/>
                        </a:rPr>
                        <a:t>Bacteria</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t>
                      </a:r>
                      <a:r>
                        <a:rPr lang="en-IN" sz="1400" b="1" i="0" u="none" strike="noStrike" cap="none" baseline="0" dirty="0">
                          <a:solidFill>
                            <a:schemeClr val="tx1"/>
                          </a:solidFill>
                          <a:latin typeface="+mn-lt"/>
                          <a:ea typeface="+mn-ea"/>
                          <a:cs typeface="+mn-cs"/>
                          <a:sym typeface="Arial"/>
                        </a:rPr>
                        <a:t>Staphylococcus</a:t>
                      </a:r>
                      <a:r>
                        <a:rPr lang="en-IN" sz="1400" b="0" i="0" u="none" strike="noStrike" cap="none" baseline="0" dirty="0">
                          <a:solidFill>
                            <a:schemeClr val="tx1"/>
                          </a:solidFill>
                          <a:latin typeface="+mn-lt"/>
                          <a:ea typeface="+mn-ea"/>
                          <a:cs typeface="+mn-cs"/>
                          <a:sym typeface="Arial"/>
                        </a:rPr>
                        <a:t>)</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Amino acids</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0.90</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09980"/>
                  </a:ext>
                </a:extLst>
              </a:tr>
              <a:tr h="905510">
                <a:tc>
                  <a:txBody>
                    <a:bodyPr/>
                    <a:lstStyle/>
                    <a:p>
                      <a:r>
                        <a:rPr lang="en-IN" sz="1400" b="0" i="0" u="none" strike="noStrike" cap="none" baseline="0" dirty="0">
                          <a:solidFill>
                            <a:schemeClr val="tx1"/>
                          </a:solidFill>
                          <a:latin typeface="+mn-lt"/>
                          <a:ea typeface="+mn-ea"/>
                          <a:cs typeface="+mn-cs"/>
                          <a:sym typeface="Arial"/>
                        </a:rPr>
                        <a:t>Salt lake cyanobacteria (</a:t>
                      </a:r>
                      <a:r>
                        <a:rPr lang="en-IN" sz="1400" b="1" i="0" u="none" strike="noStrike" cap="none" baseline="0" dirty="0">
                          <a:solidFill>
                            <a:schemeClr val="tx1"/>
                          </a:solidFill>
                          <a:latin typeface="+mn-lt"/>
                          <a:ea typeface="+mn-ea"/>
                          <a:cs typeface="+mn-cs"/>
                          <a:sym typeface="Arial"/>
                        </a:rPr>
                        <a:t>Aphanothece</a:t>
                      </a:r>
                      <a:r>
                        <a:rPr lang="en-IN" sz="1400" b="0" i="0" u="none" strike="noStrike" cap="none" baseline="0" dirty="0">
                          <a:solidFill>
                            <a:schemeClr val="tx1"/>
                          </a:solidFill>
                          <a:latin typeface="+mn-lt"/>
                          <a:ea typeface="+mn-ea"/>
                          <a:cs typeface="+mn-cs"/>
                          <a:sym typeface="Arial"/>
                        </a:rPr>
                        <a:t>)</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Glycine betaine</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0.75 </a:t>
                      </a:r>
                      <a:r>
                        <a:rPr lang="en-US" sz="1400" b="0" i="0" u="none" strike="noStrike" cap="none" dirty="0">
                          <a:solidFill>
                            <a:schemeClr val="bg1"/>
                          </a:solidFill>
                          <a:effectLst/>
                          <a:latin typeface="+mn-lt"/>
                          <a:ea typeface="+mn-ea"/>
                          <a:cs typeface="+mn-cs"/>
                          <a:sym typeface="Arial"/>
                        </a:rPr>
                        <a:t>Glycine betaine</a:t>
                      </a:r>
                      <a:endParaRPr lang="en-IN" sz="1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8468037"/>
                  </a:ext>
                </a:extLst>
              </a:tr>
              <a:tr h="899500">
                <a:tc>
                  <a:txBody>
                    <a:bodyPr/>
                    <a:lstStyle/>
                    <a:p>
                      <a:r>
                        <a:rPr lang="en-IN" sz="1400" b="0" i="0" u="none" strike="noStrike" cap="none" baseline="0" dirty="0">
                          <a:solidFill>
                            <a:schemeClr val="tx1"/>
                          </a:solidFill>
                          <a:latin typeface="+mn-lt"/>
                          <a:ea typeface="+mn-ea"/>
                          <a:cs typeface="+mn-cs"/>
                          <a:sym typeface="Arial"/>
                        </a:rPr>
                        <a:t>Halophilic phototrophic purple </a:t>
                      </a:r>
                      <a:r>
                        <a:rPr lang="en-IN" sz="1400" b="1" i="0" u="none" strike="noStrike" cap="none" baseline="0" dirty="0">
                          <a:solidFill>
                            <a:schemeClr val="tx1"/>
                          </a:solidFill>
                          <a:latin typeface="+mn-lt"/>
                          <a:ea typeface="+mn-ea"/>
                          <a:cs typeface="+mn-cs"/>
                          <a:sym typeface="Arial"/>
                        </a:rPr>
                        <a:t>Bacteria</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t>
                      </a:r>
                      <a:r>
                        <a:rPr lang="en-IN" sz="1400" b="1" i="0" u="none" strike="noStrike" cap="none" baseline="0" dirty="0">
                          <a:solidFill>
                            <a:schemeClr val="tx1"/>
                          </a:solidFill>
                          <a:latin typeface="+mn-lt"/>
                          <a:ea typeface="+mn-ea"/>
                          <a:cs typeface="+mn-cs"/>
                          <a:sym typeface="Arial"/>
                        </a:rPr>
                        <a:t>Halorhodospira</a:t>
                      </a:r>
                      <a:r>
                        <a:rPr lang="en-IN" sz="1400" b="0" i="0" u="none" strike="noStrike" cap="none" baseline="0" dirty="0">
                          <a:solidFill>
                            <a:schemeClr val="tx1"/>
                          </a:solidFill>
                          <a:latin typeface="+mn-lt"/>
                          <a:ea typeface="+mn-ea"/>
                          <a:cs typeface="+mn-cs"/>
                          <a:sym typeface="Arial"/>
                        </a:rPr>
                        <a:t>)</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Glycine betaine, ectoine, trehalose</a:t>
                      </a:r>
                      <a:r>
                        <a:rPr lang="en-IN" sz="100" b="0" i="0" u="none" strike="noStrike" cap="none" baseline="0" dirty="0">
                          <a:solidFill>
                            <a:schemeClr val="tx1"/>
                          </a:solidFill>
                          <a:latin typeface="+mn-lt"/>
                          <a:ea typeface="+mn-ea"/>
                          <a:cs typeface="+mn-cs"/>
                          <a:sym typeface="Arial"/>
                        </a:rPr>
                        <a:t> </a:t>
                      </a:r>
                      <a:r>
                        <a:rPr lang="en-IN" sz="1400" b="0" i="0" u="none" strike="noStrike" cap="none" baseline="30000" dirty="0">
                          <a:solidFill>
                            <a:schemeClr val="tx1"/>
                          </a:solidFill>
                          <a:latin typeface="+mn-lt"/>
                          <a:ea typeface="+mn-ea"/>
                          <a:cs typeface="+mn-cs"/>
                          <a:sym typeface="Arial"/>
                        </a:rPr>
                        <a:t>b</a:t>
                      </a:r>
                      <a:endParaRPr lang="en-IN" sz="1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0.75</a:t>
                      </a:r>
                      <a:r>
                        <a:rPr lang="en-IN" sz="1400" b="0" i="0" u="none" strike="noStrike" cap="none" baseline="0" dirty="0">
                          <a:solidFill>
                            <a:schemeClr val="bg1"/>
                          </a:solidFill>
                          <a:latin typeface="+mn-lt"/>
                          <a:ea typeface="+mn-ea"/>
                          <a:cs typeface="+mn-cs"/>
                          <a:sym typeface="Arial"/>
                        </a:rPr>
                        <a:t> </a:t>
                      </a:r>
                      <a:r>
                        <a:rPr lang="en-US" sz="1400" b="0" i="0" u="none" strike="noStrike" cap="none" dirty="0">
                          <a:solidFill>
                            <a:schemeClr val="bg1"/>
                          </a:solidFill>
                          <a:effectLst/>
                          <a:latin typeface="+mn-lt"/>
                          <a:ea typeface="+mn-ea"/>
                          <a:cs typeface="+mn-cs"/>
                          <a:sym typeface="Arial"/>
                        </a:rPr>
                        <a:t>Ectoine</a:t>
                      </a:r>
                      <a:endParaRPr lang="en-IN" sz="1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92644"/>
                  </a:ext>
                </a:extLst>
              </a:tr>
            </a:tbl>
          </a:graphicData>
        </a:graphic>
      </p:graphicFrame>
      <p:pic>
        <p:nvPicPr>
          <p:cNvPr id="5" name="Picture 4"/>
          <p:cNvPicPr>
            <a:picLocks noChangeAspect="1"/>
          </p:cNvPicPr>
          <p:nvPr/>
        </p:nvPicPr>
        <p:blipFill>
          <a:blip r:embed="rId2"/>
          <a:stretch>
            <a:fillRect/>
          </a:stretch>
        </p:blipFill>
        <p:spPr>
          <a:xfrm>
            <a:off x="7223295" y="2153492"/>
            <a:ext cx="1463505" cy="60496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7842" t="27921" r="12594" b="63207"/>
          <a:stretch/>
        </p:blipFill>
        <p:spPr>
          <a:xfrm>
            <a:off x="7247299" y="3255438"/>
            <a:ext cx="1439501" cy="58847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7234" t="40036" r="15663" b="49045"/>
          <a:stretch/>
        </p:blipFill>
        <p:spPr>
          <a:xfrm>
            <a:off x="7259582" y="4278535"/>
            <a:ext cx="1258432" cy="72427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7234" t="51682" r="16661" b="37126"/>
          <a:stretch/>
        </p:blipFill>
        <p:spPr>
          <a:xfrm>
            <a:off x="7258092" y="5153538"/>
            <a:ext cx="1185036" cy="742383"/>
          </a:xfrm>
          <a:prstGeom prst="rect">
            <a:avLst/>
          </a:prstGeom>
        </p:spPr>
      </p:pic>
    </p:spTree>
    <p:extLst>
      <p:ext uri="{BB962C8B-B14F-4D97-AF65-F5344CB8AC3E}">
        <p14:creationId xmlns:p14="http://schemas.microsoft.com/office/powerpoint/2010/main" val="31092071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400" dirty="0">
                <a:solidFill>
                  <a:schemeClr val="tx2"/>
                </a:solidFill>
              </a:rPr>
              <a:t>Table 4.6 Compatible Solutes of Microorganisms </a:t>
            </a:r>
            <a:r>
              <a:rPr lang="en-US" sz="2000" b="0" dirty="0">
                <a:solidFill>
                  <a:schemeClr val="tx2"/>
                </a:solidFill>
              </a:rPr>
              <a:t>(2 of 2)</a:t>
            </a:r>
            <a:endParaRPr lang="en-IN" sz="2000" b="0" dirty="0">
              <a:solidFill>
                <a:schemeClr val="tx2"/>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62208685"/>
              </p:ext>
            </p:extLst>
          </p:nvPr>
        </p:nvGraphicFramePr>
        <p:xfrm>
          <a:off x="457200" y="1572202"/>
          <a:ext cx="8229600" cy="3156226"/>
        </p:xfrm>
        <a:graphic>
          <a:graphicData uri="http://schemas.openxmlformats.org/drawingml/2006/table">
            <a:tbl>
              <a:tblPr firstRow="1" bandRow="1">
                <a:tableStyleId>{2D5ABB26-0587-4C30-8999-92F81FD0307C}</a:tableStyleId>
              </a:tblPr>
              <a:tblGrid>
                <a:gridCol w="3472004">
                  <a:extLst>
                    <a:ext uri="{9D8B030D-6E8A-4147-A177-3AD203B41FA5}">
                      <a16:colId xmlns:a16="http://schemas.microsoft.com/office/drawing/2014/main" val="4201741394"/>
                    </a:ext>
                  </a:extLst>
                </a:gridCol>
                <a:gridCol w="2557321">
                  <a:extLst>
                    <a:ext uri="{9D8B030D-6E8A-4147-A177-3AD203B41FA5}">
                      <a16:colId xmlns:a16="http://schemas.microsoft.com/office/drawing/2014/main" val="1529800567"/>
                    </a:ext>
                  </a:extLst>
                </a:gridCol>
                <a:gridCol w="2200275">
                  <a:extLst>
                    <a:ext uri="{9D8B030D-6E8A-4147-A177-3AD203B41FA5}">
                      <a16:colId xmlns:a16="http://schemas.microsoft.com/office/drawing/2014/main" val="1490734903"/>
                    </a:ext>
                  </a:extLst>
                </a:gridCol>
              </a:tblGrid>
              <a:tr h="412792">
                <a:tc>
                  <a:txBody>
                    <a:bodyPr/>
                    <a:lstStyle/>
                    <a:p>
                      <a:r>
                        <a:rPr lang="en-IN" sz="1400" b="1" i="0" u="none" strike="noStrike" cap="none" baseline="0" dirty="0">
                          <a:solidFill>
                            <a:schemeClr val="tx1"/>
                          </a:solidFill>
                          <a:latin typeface="+mn-lt"/>
                          <a:ea typeface="+mn-ea"/>
                          <a:cs typeface="+mn-cs"/>
                          <a:sym typeface="Arial"/>
                        </a:rPr>
                        <a:t>Organism group and example</a:t>
                      </a:r>
                      <a:endParaRPr lang="en-IN" sz="1400" dirty="0"/>
                    </a:p>
                  </a:txBody>
                  <a:tcPr marL="90000" marR="90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Major cytoplasmic compatible solute(s)</a:t>
                      </a:r>
                      <a:endParaRPr lang="en-IN" sz="1400" dirty="0"/>
                    </a:p>
                  </a:txBody>
                  <a:tcPr marL="90000" marR="90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Minimum </a:t>
                      </a:r>
                      <a:r>
                        <a:rPr lang="en-IN" sz="1400" b="1" i="1" u="none" strike="noStrike" cap="none" baseline="0" dirty="0">
                          <a:solidFill>
                            <a:schemeClr val="tx1"/>
                          </a:solidFill>
                          <a:latin typeface="+mn-lt"/>
                          <a:ea typeface="+mn-ea"/>
                          <a:cs typeface="+mn-cs"/>
                          <a:sym typeface="Arial"/>
                        </a:rPr>
                        <a:t>a</a:t>
                      </a:r>
                      <a:r>
                        <a:rPr lang="en-IN" sz="200" b="1" i="1" u="none" strike="noStrike" cap="none" baseline="0" dirty="0">
                          <a:solidFill>
                            <a:schemeClr val="tx1"/>
                          </a:solidFill>
                          <a:latin typeface="+mn-lt"/>
                          <a:ea typeface="+mn-ea"/>
                          <a:cs typeface="+mn-cs"/>
                          <a:sym typeface="Arial"/>
                        </a:rPr>
                        <a:t> </a:t>
                      </a:r>
                      <a:r>
                        <a:rPr lang="en-IN" sz="1400" b="1" i="0" u="none" strike="noStrike" cap="none" baseline="-25000" dirty="0">
                          <a:solidFill>
                            <a:schemeClr val="tx1"/>
                          </a:solidFill>
                          <a:latin typeface="+mn-lt"/>
                          <a:ea typeface="+mn-ea"/>
                          <a:cs typeface="+mn-cs"/>
                          <a:sym typeface="Arial"/>
                        </a:rPr>
                        <a:t>w</a:t>
                      </a:r>
                      <a:r>
                        <a:rPr lang="en-IN" sz="1400" b="1" i="0" u="none" strike="noStrike" cap="none" baseline="0" dirty="0">
                          <a:solidFill>
                            <a:schemeClr val="tx1"/>
                          </a:solidFill>
                          <a:latin typeface="+mn-lt"/>
                          <a:ea typeface="+mn-ea"/>
                          <a:cs typeface="+mn-cs"/>
                          <a:sym typeface="Arial"/>
                        </a:rPr>
                        <a:t> for growth</a:t>
                      </a:r>
                      <a:r>
                        <a:rPr lang="en-IN" sz="200" b="1" i="0" u="none" strike="noStrike" cap="none" baseline="0" dirty="0">
                          <a:solidFill>
                            <a:schemeClr val="tx1"/>
                          </a:solidFill>
                          <a:latin typeface="+mn-lt"/>
                          <a:ea typeface="+mn-ea"/>
                          <a:cs typeface="+mn-cs"/>
                          <a:sym typeface="Arial"/>
                        </a:rPr>
                        <a:t> </a:t>
                      </a:r>
                      <a:r>
                        <a:rPr lang="en-IN" sz="1400" b="1" i="0" u="none" strike="noStrike" cap="none" baseline="30000" dirty="0">
                          <a:solidFill>
                            <a:schemeClr val="tx1"/>
                          </a:solidFill>
                          <a:latin typeface="+mn-lt"/>
                          <a:ea typeface="+mn-ea"/>
                          <a:cs typeface="+mn-cs"/>
                          <a:sym typeface="Arial"/>
                        </a:rPr>
                        <a:t>c</a:t>
                      </a:r>
                      <a:endParaRPr lang="en-IN" sz="1400" baseline="30000" dirty="0"/>
                    </a:p>
                  </a:txBody>
                  <a:tcPr marL="90000" marR="90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0556993"/>
                  </a:ext>
                </a:extLst>
              </a:tr>
              <a:tr h="589391">
                <a:tc>
                  <a:txBody>
                    <a:bodyPr/>
                    <a:lstStyle/>
                    <a:p>
                      <a:r>
                        <a:rPr lang="en-IN" sz="1400" b="0" i="0" u="none" strike="noStrike" cap="none" baseline="0" dirty="0">
                          <a:solidFill>
                            <a:schemeClr val="tx1"/>
                          </a:solidFill>
                          <a:latin typeface="+mn-lt"/>
                          <a:ea typeface="+mn-ea"/>
                          <a:cs typeface="+mn-cs"/>
                          <a:sym typeface="Arial"/>
                        </a:rPr>
                        <a:t>Extremely halophilic </a:t>
                      </a:r>
                      <a:r>
                        <a:rPr lang="en-IN" sz="1400" b="1" i="0" u="none" strike="noStrike" cap="none" baseline="0" dirty="0">
                          <a:solidFill>
                            <a:schemeClr val="tx1"/>
                          </a:solidFill>
                          <a:latin typeface="+mn-lt"/>
                          <a:ea typeface="+mn-ea"/>
                          <a:cs typeface="+mn-cs"/>
                          <a:sym typeface="Arial"/>
                        </a:rPr>
                        <a:t>Archaea</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t>
                      </a:r>
                      <a:r>
                        <a:rPr lang="en-IN" sz="1400" b="1" i="0" u="none" strike="noStrike" cap="none" baseline="0" dirty="0">
                          <a:solidFill>
                            <a:schemeClr val="tx1"/>
                          </a:solidFill>
                          <a:latin typeface="+mn-lt"/>
                          <a:ea typeface="+mn-ea"/>
                          <a:cs typeface="+mn-cs"/>
                          <a:sym typeface="Arial"/>
                        </a:rPr>
                        <a:t>Halobacterium</a:t>
                      </a:r>
                      <a:r>
                        <a:rPr lang="en-IN" sz="1400" b="0" i="0" u="none" strike="noStrike" cap="none" baseline="0" dirty="0">
                          <a:solidFill>
                            <a:schemeClr val="tx1"/>
                          </a:solidFill>
                          <a:latin typeface="+mn-lt"/>
                          <a:ea typeface="+mn-ea"/>
                          <a:cs typeface="+mn-cs"/>
                          <a:sym typeface="Arial"/>
                        </a:rPr>
                        <a:t>) and some </a:t>
                      </a:r>
                      <a:r>
                        <a:rPr lang="en-IN" sz="1400" b="1" i="0" u="none" strike="noStrike" cap="none" baseline="0" dirty="0">
                          <a:solidFill>
                            <a:schemeClr val="tx1"/>
                          </a:solidFill>
                          <a:latin typeface="+mn-lt"/>
                          <a:ea typeface="+mn-ea"/>
                          <a:cs typeface="+mn-cs"/>
                          <a:sym typeface="Arial"/>
                        </a:rPr>
                        <a:t>Bacteria</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t>
                      </a:r>
                      <a:r>
                        <a:rPr lang="en-IN" sz="1400" b="1" i="0" u="none" strike="noStrike" cap="none" baseline="0" dirty="0">
                          <a:solidFill>
                            <a:schemeClr val="tx1"/>
                          </a:solidFill>
                          <a:latin typeface="+mn-lt"/>
                          <a:ea typeface="+mn-ea"/>
                          <a:cs typeface="+mn-cs"/>
                          <a:sym typeface="Arial"/>
                        </a:rPr>
                        <a:t>Salinibacter</a:t>
                      </a:r>
                      <a:r>
                        <a:rPr lang="en-IN" sz="1400" b="0" i="0" u="none" strike="noStrike" cap="none" baseline="0" dirty="0">
                          <a:solidFill>
                            <a:schemeClr val="tx1"/>
                          </a:solidFill>
                          <a:latin typeface="+mn-lt"/>
                          <a:ea typeface="+mn-ea"/>
                          <a:cs typeface="+mn-cs"/>
                          <a:sym typeface="Arial"/>
                        </a:rPr>
                        <a:t>)</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K</a:t>
                      </a:r>
                      <a:r>
                        <a:rPr lang="en-IN" sz="2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2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0.75</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642956"/>
                  </a:ext>
                </a:extLst>
              </a:tr>
              <a:tr h="860084">
                <a:tc>
                  <a:txBody>
                    <a:bodyPr/>
                    <a:lstStyle/>
                    <a:p>
                      <a:r>
                        <a:rPr lang="en-IN" sz="1400" b="0" i="0" u="none" strike="noStrike" cap="none" baseline="0" dirty="0">
                          <a:solidFill>
                            <a:schemeClr val="tx1"/>
                          </a:solidFill>
                          <a:latin typeface="+mn-lt"/>
                          <a:ea typeface="+mn-ea"/>
                          <a:cs typeface="+mn-cs"/>
                          <a:sym typeface="Arial"/>
                        </a:rPr>
                        <a:t>Halophilic green algae (</a:t>
                      </a:r>
                      <a:r>
                        <a:rPr lang="en-IN" sz="1400" b="1" i="0" u="none" strike="noStrike" cap="none" baseline="0" dirty="0">
                          <a:solidFill>
                            <a:schemeClr val="tx1"/>
                          </a:solidFill>
                          <a:latin typeface="+mn-lt"/>
                          <a:ea typeface="+mn-ea"/>
                          <a:cs typeface="+mn-cs"/>
                          <a:sym typeface="Arial"/>
                        </a:rPr>
                        <a:t>Dunaliella</a:t>
                      </a:r>
                      <a:r>
                        <a:rPr lang="en-IN" sz="1400" b="0" i="0" u="none" strike="noStrike" cap="none" baseline="0" dirty="0">
                          <a:solidFill>
                            <a:schemeClr val="tx1"/>
                          </a:solidFill>
                          <a:latin typeface="+mn-lt"/>
                          <a:ea typeface="+mn-ea"/>
                          <a:cs typeface="+mn-cs"/>
                          <a:sym typeface="Arial"/>
                        </a:rPr>
                        <a:t>)</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Glycerol</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0.75 </a:t>
                      </a:r>
                      <a:r>
                        <a:rPr lang="en-US" sz="1400" b="0" i="0" u="none" strike="noStrike" cap="none" dirty="0">
                          <a:solidFill>
                            <a:schemeClr val="bg1"/>
                          </a:solidFill>
                          <a:effectLst/>
                          <a:latin typeface="+mn-lt"/>
                          <a:ea typeface="+mn-ea"/>
                          <a:cs typeface="+mn-cs"/>
                          <a:sym typeface="Arial"/>
                        </a:rPr>
                        <a:t>Glycerol</a:t>
                      </a:r>
                      <a:endParaRPr lang="en-IN" sz="1000" dirty="0">
                        <a:solidFill>
                          <a:schemeClr val="bg1"/>
                        </a:solidFill>
                      </a:endParaRPr>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6560719"/>
                  </a:ext>
                </a:extLst>
              </a:tr>
              <a:tr h="301262">
                <a:tc>
                  <a:txBody>
                    <a:bodyPr/>
                    <a:lstStyle/>
                    <a:p>
                      <a:r>
                        <a:rPr lang="en-IN" sz="1400" b="0" i="0" u="none" strike="noStrike" cap="none" baseline="0" dirty="0">
                          <a:solidFill>
                            <a:schemeClr val="tx1"/>
                          </a:solidFill>
                          <a:latin typeface="+mn-lt"/>
                          <a:ea typeface="+mn-ea"/>
                          <a:cs typeface="+mn-cs"/>
                          <a:sym typeface="Arial"/>
                        </a:rPr>
                        <a:t>Haloalkaliphilic </a:t>
                      </a:r>
                      <a:r>
                        <a:rPr lang="en-IN" sz="1400" b="1" i="0" u="none" strike="noStrike" cap="none" baseline="0" dirty="0">
                          <a:solidFill>
                            <a:schemeClr val="tx1"/>
                          </a:solidFill>
                          <a:latin typeface="+mn-lt"/>
                          <a:ea typeface="+mn-ea"/>
                          <a:cs typeface="+mn-cs"/>
                          <a:sym typeface="Arial"/>
                        </a:rPr>
                        <a:t>Archaea</a:t>
                      </a:r>
                      <a:r>
                        <a:rPr lang="en-IN" sz="1400" b="0" i="1"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t>
                      </a:r>
                      <a:r>
                        <a:rPr lang="en-IN" sz="1400" b="1" i="0" u="none" strike="noStrike" cap="none" baseline="0" dirty="0">
                          <a:solidFill>
                            <a:schemeClr val="tx1"/>
                          </a:solidFill>
                          <a:latin typeface="+mn-lt"/>
                          <a:ea typeface="+mn-ea"/>
                          <a:cs typeface="+mn-cs"/>
                          <a:sym typeface="Arial"/>
                        </a:rPr>
                        <a:t>Natrinema</a:t>
                      </a:r>
                      <a:r>
                        <a:rPr lang="en-IN" sz="1400" b="0" i="0" u="none" strike="noStrike" cap="none" baseline="0" dirty="0">
                          <a:solidFill>
                            <a:schemeClr val="tx1"/>
                          </a:solidFill>
                          <a:latin typeface="+mn-lt"/>
                          <a:ea typeface="+mn-ea"/>
                          <a:cs typeface="+mn-cs"/>
                          <a:sym typeface="Arial"/>
                        </a:rPr>
                        <a:t>)</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K</a:t>
                      </a:r>
                      <a:r>
                        <a:rPr lang="en-IN" sz="2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2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l</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0.68</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8030226"/>
                  </a:ext>
                </a:extLst>
              </a:tr>
              <a:tr h="412792">
                <a:tc>
                  <a:txBody>
                    <a:bodyPr/>
                    <a:lstStyle/>
                    <a:p>
                      <a:r>
                        <a:rPr lang="en-IN" sz="1400" b="0" i="0" u="none" strike="noStrike" cap="none" baseline="0" dirty="0">
                          <a:solidFill>
                            <a:schemeClr val="tx1"/>
                          </a:solidFill>
                          <a:latin typeface="+mn-lt"/>
                          <a:ea typeface="+mn-ea"/>
                          <a:cs typeface="+mn-cs"/>
                          <a:sym typeface="Arial"/>
                        </a:rPr>
                        <a:t>Xerophilic and osmophilic yeasts (</a:t>
                      </a:r>
                      <a:r>
                        <a:rPr lang="en-IN" sz="1400" b="1" i="0" u="none" strike="noStrike" cap="none" baseline="0" dirty="0">
                          <a:solidFill>
                            <a:schemeClr val="tx1"/>
                          </a:solidFill>
                          <a:latin typeface="+mn-lt"/>
                          <a:ea typeface="+mn-ea"/>
                          <a:cs typeface="+mn-cs"/>
                          <a:sym typeface="Arial"/>
                        </a:rPr>
                        <a:t>Zygosaccharomyces</a:t>
                      </a:r>
                      <a:r>
                        <a:rPr lang="en-IN" sz="1400" b="0" i="0" u="none" strike="noStrike" cap="none" baseline="0" dirty="0">
                          <a:solidFill>
                            <a:schemeClr val="tx1"/>
                          </a:solidFill>
                          <a:latin typeface="+mn-lt"/>
                          <a:ea typeface="+mn-ea"/>
                          <a:cs typeface="+mn-cs"/>
                          <a:sym typeface="Arial"/>
                        </a:rPr>
                        <a:t>)</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Glycerol</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0.62</a:t>
                      </a:r>
                      <a:r>
                        <a:rPr lang="en-IN" sz="1400" b="0" i="0" u="none" strike="noStrike" cap="none" baseline="30000" dirty="0">
                          <a:solidFill>
                            <a:schemeClr val="tx1"/>
                          </a:solidFill>
                          <a:latin typeface="+mn-lt"/>
                          <a:ea typeface="+mn-ea"/>
                          <a:cs typeface="+mn-cs"/>
                          <a:sym typeface="Arial"/>
                        </a:rPr>
                        <a:t>d</a:t>
                      </a:r>
                      <a:endParaRPr lang="en-IN" sz="1400" b="1" baseline="300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4757090"/>
                  </a:ext>
                </a:extLst>
              </a:tr>
              <a:tr h="236193">
                <a:tc>
                  <a:txBody>
                    <a:bodyPr/>
                    <a:lstStyle/>
                    <a:p>
                      <a:r>
                        <a:rPr lang="en-IN" sz="1400" b="0" i="0" u="none" strike="noStrike" cap="none" baseline="0" dirty="0">
                          <a:solidFill>
                            <a:schemeClr val="tx1"/>
                          </a:solidFill>
                          <a:latin typeface="+mn-lt"/>
                          <a:ea typeface="+mn-ea"/>
                          <a:cs typeface="+mn-cs"/>
                          <a:sym typeface="Arial"/>
                        </a:rPr>
                        <a:t>Xerophilic filamentous fungi (</a:t>
                      </a:r>
                      <a:r>
                        <a:rPr lang="en-IN" sz="1400" b="1" i="0" u="none" strike="noStrike" cap="none" baseline="0" dirty="0">
                          <a:solidFill>
                            <a:schemeClr val="tx1"/>
                          </a:solidFill>
                          <a:latin typeface="+mn-lt"/>
                          <a:ea typeface="+mn-ea"/>
                          <a:cs typeface="+mn-cs"/>
                          <a:sym typeface="Arial"/>
                        </a:rPr>
                        <a:t>Xeromyces</a:t>
                      </a:r>
                      <a:r>
                        <a:rPr lang="en-IN" sz="1400" b="0" i="0" u="none" strike="noStrike" cap="none" baseline="0" dirty="0">
                          <a:solidFill>
                            <a:schemeClr val="tx1"/>
                          </a:solidFill>
                          <a:latin typeface="+mn-lt"/>
                          <a:ea typeface="+mn-ea"/>
                          <a:cs typeface="+mn-cs"/>
                          <a:sym typeface="Arial"/>
                        </a:rPr>
                        <a:t>)</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Glycerol</a:t>
                      </a:r>
                      <a:endParaRPr lang="en-IN" sz="14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0.605</a:t>
                      </a:r>
                      <a:r>
                        <a:rPr lang="en-IN" sz="1400" b="0" i="0" u="none" strike="noStrike" cap="none" baseline="30000" dirty="0">
                          <a:solidFill>
                            <a:schemeClr val="tx1"/>
                          </a:solidFill>
                          <a:latin typeface="+mn-lt"/>
                          <a:ea typeface="+mn-ea"/>
                          <a:cs typeface="+mn-cs"/>
                          <a:sym typeface="Arial"/>
                        </a:rPr>
                        <a:t>d</a:t>
                      </a:r>
                      <a:endParaRPr lang="en-IN" sz="1400" baseline="30000" dirty="0"/>
                    </a:p>
                  </a:txBody>
                  <a:tcPr marL="90000" marR="90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179153"/>
                  </a:ext>
                </a:extLst>
              </a:tr>
            </a:tbl>
          </a:graphicData>
        </a:graphic>
      </p:graphicFrame>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234" t="68105" r="24289" b="20567"/>
          <a:stretch/>
        </p:blipFill>
        <p:spPr>
          <a:xfrm>
            <a:off x="7110542" y="2847669"/>
            <a:ext cx="624696" cy="752614"/>
          </a:xfrm>
          <a:prstGeom prst="rect">
            <a:avLst/>
          </a:prstGeom>
        </p:spPr>
      </p:pic>
      <p:sp>
        <p:nvSpPr>
          <p:cNvPr id="4" name="Content Placeholder 3"/>
          <p:cNvSpPr>
            <a:spLocks noGrp="1"/>
          </p:cNvSpPr>
          <p:nvPr>
            <p:ph sz="quarter" idx="13"/>
          </p:nvPr>
        </p:nvSpPr>
        <p:spPr>
          <a:xfrm>
            <a:off x="457200" y="4811011"/>
            <a:ext cx="8107680" cy="1589789"/>
          </a:xfrm>
        </p:spPr>
        <p:txBody>
          <a:bodyPr/>
          <a:lstStyle/>
          <a:p>
            <a:pPr marL="432" indent="0">
              <a:spcBef>
                <a:spcPts val="300"/>
              </a:spcBef>
              <a:buNone/>
            </a:pPr>
            <a:r>
              <a:rPr lang="en-US" sz="1200" baseline="30000" dirty="0"/>
              <a:t>a</a:t>
            </a:r>
            <a:r>
              <a:rPr lang="en-US" sz="100" dirty="0"/>
              <a:t> </a:t>
            </a:r>
            <a:r>
              <a:rPr lang="en-US" sz="1200" dirty="0"/>
              <a:t>See Figure 6.27 for the structures of amino acids.</a:t>
            </a:r>
          </a:p>
          <a:p>
            <a:pPr marL="432" indent="0">
              <a:spcBef>
                <a:spcPts val="300"/>
              </a:spcBef>
              <a:buNone/>
            </a:pPr>
            <a:r>
              <a:rPr lang="en-US" sz="1200" baseline="30000" dirty="0"/>
              <a:t>b</a:t>
            </a:r>
            <a:r>
              <a:rPr lang="en-US" sz="100" baseline="30000" dirty="0"/>
              <a:t> </a:t>
            </a:r>
            <a:r>
              <a:rPr lang="en-US" sz="1200" dirty="0"/>
              <a:t>Structures not shown. Like sucrose, trehalose is a C</a:t>
            </a:r>
            <a:r>
              <a:rPr lang="en-US" sz="1200" baseline="-25000" dirty="0"/>
              <a:t>12</a:t>
            </a:r>
            <a:r>
              <a:rPr lang="en-US" sz="1200" dirty="0"/>
              <a:t> disaccharide; glucosylglycerol is a C</a:t>
            </a:r>
            <a:r>
              <a:rPr lang="en-US" sz="1200" baseline="-25000" dirty="0"/>
              <a:t>9</a:t>
            </a:r>
            <a:r>
              <a:rPr lang="en-US" sz="1200" dirty="0"/>
              <a:t> alcohol; mannitol is a C</a:t>
            </a:r>
            <a:r>
              <a:rPr lang="en-US" sz="1200" baseline="-25000" dirty="0"/>
              <a:t>6</a:t>
            </a:r>
            <a:r>
              <a:rPr lang="en-US" sz="1200" dirty="0"/>
              <a:t> alcohol.</a:t>
            </a:r>
          </a:p>
          <a:p>
            <a:pPr marL="432" indent="0">
              <a:spcBef>
                <a:spcPts val="300"/>
              </a:spcBef>
              <a:buNone/>
            </a:pPr>
            <a:r>
              <a:rPr lang="en-US" sz="1200" baseline="30000" dirty="0"/>
              <a:t>c</a:t>
            </a:r>
            <a:r>
              <a:rPr lang="en-US" sz="100" baseline="30000" dirty="0"/>
              <a:t> </a:t>
            </a:r>
            <a:r>
              <a:rPr lang="en-US" sz="1200" dirty="0"/>
              <a:t>To achieve an osmotic </a:t>
            </a:r>
            <a:r>
              <a:rPr lang="en-US" sz="1200" i="1" dirty="0"/>
              <a:t>a</a:t>
            </a:r>
            <a:r>
              <a:rPr lang="en-US" sz="1200" baseline="-25000" dirty="0"/>
              <a:t>w</a:t>
            </a:r>
            <a:r>
              <a:rPr lang="en-US" sz="1200" dirty="0"/>
              <a:t> lower than about 0.77, solutes other than just N</a:t>
            </a:r>
            <a:r>
              <a:rPr lang="en-US" sz="100" dirty="0"/>
              <a:t> </a:t>
            </a:r>
            <a:r>
              <a:rPr lang="en-US" sz="1200" dirty="0"/>
              <a:t>a</a:t>
            </a:r>
            <a:r>
              <a:rPr lang="en-US" sz="100" dirty="0"/>
              <a:t> </a:t>
            </a:r>
            <a:r>
              <a:rPr lang="en-US" sz="1200" dirty="0"/>
              <a:t>C</a:t>
            </a:r>
            <a:r>
              <a:rPr lang="en-US" sz="100" dirty="0"/>
              <a:t> </a:t>
            </a:r>
            <a:r>
              <a:rPr lang="en-US" sz="1200" dirty="0"/>
              <a:t>l are necessary; for example, other salts (M</a:t>
            </a:r>
            <a:r>
              <a:rPr lang="en-US" sz="100" dirty="0"/>
              <a:t> </a:t>
            </a:r>
            <a:r>
              <a:rPr lang="en-US" sz="1200" dirty="0"/>
              <a:t>g</a:t>
            </a:r>
            <a:r>
              <a:rPr lang="en-US" sz="100" dirty="0"/>
              <a:t> </a:t>
            </a:r>
            <a:r>
              <a:rPr lang="en-US" sz="1200" dirty="0"/>
              <a:t>C</a:t>
            </a:r>
            <a:r>
              <a:rPr lang="en-US" sz="100" dirty="0"/>
              <a:t> </a:t>
            </a:r>
            <a:r>
              <a:rPr lang="en-US" sz="1200" dirty="0"/>
              <a:t>l2, M</a:t>
            </a:r>
            <a:r>
              <a:rPr lang="en-US" sz="100" dirty="0"/>
              <a:t> </a:t>
            </a:r>
            <a:r>
              <a:rPr lang="en-US" sz="1200" dirty="0"/>
              <a:t>g</a:t>
            </a:r>
            <a:r>
              <a:rPr lang="en-US" sz="100" dirty="0"/>
              <a:t> </a:t>
            </a:r>
            <a:r>
              <a:rPr lang="en-US" sz="1200" dirty="0"/>
              <a:t>S</a:t>
            </a:r>
            <a:r>
              <a:rPr lang="en-US" sz="100" dirty="0"/>
              <a:t> </a:t>
            </a:r>
            <a:r>
              <a:rPr lang="en-US" sz="1200" dirty="0"/>
              <a:t>O4, or C</a:t>
            </a:r>
            <a:r>
              <a:rPr lang="en-US" sz="100" dirty="0"/>
              <a:t> </a:t>
            </a:r>
            <a:r>
              <a:rPr lang="en-US" sz="1200" dirty="0"/>
              <a:t>a</a:t>
            </a:r>
            <a:r>
              <a:rPr lang="en-US" sz="100" dirty="0"/>
              <a:t> </a:t>
            </a:r>
            <a:r>
              <a:rPr lang="en-US" sz="1200" dirty="0"/>
              <a:t>C</a:t>
            </a:r>
            <a:r>
              <a:rPr lang="en-US" sz="100" dirty="0"/>
              <a:t> </a:t>
            </a:r>
            <a:r>
              <a:rPr lang="en-US" sz="1200" dirty="0"/>
              <a:t>l2) or nonsalts, such as glycerol or sucrose. For most organisms listed (other than for the xerophiles), the lower </a:t>
            </a:r>
            <a:r>
              <a:rPr lang="en-US" sz="1200" i="1" dirty="0"/>
              <a:t>a</a:t>
            </a:r>
            <a:r>
              <a:rPr lang="en-US" sz="1200" baseline="-25000" dirty="0"/>
              <a:t>w</a:t>
            </a:r>
            <a:r>
              <a:rPr lang="en-US" sz="1200" dirty="0"/>
              <a:t> for growth can be extended downward somewhat by additional solutes.</a:t>
            </a:r>
          </a:p>
          <a:p>
            <a:pPr marL="432" indent="0">
              <a:spcBef>
                <a:spcPts val="300"/>
              </a:spcBef>
              <a:buNone/>
            </a:pPr>
            <a:r>
              <a:rPr lang="en-US" sz="1200" baseline="30000" dirty="0"/>
              <a:t>d</a:t>
            </a:r>
            <a:r>
              <a:rPr lang="en-US" sz="100" baseline="30000" dirty="0"/>
              <a:t> </a:t>
            </a:r>
            <a:r>
              <a:rPr lang="en-US" sz="1200" dirty="0"/>
              <a:t>Growth of </a:t>
            </a:r>
            <a:r>
              <a:rPr lang="en-US" sz="1200" b="1" dirty="0"/>
              <a:t>Zygosaccharomyces</a:t>
            </a:r>
            <a:r>
              <a:rPr lang="en-US" sz="1200" i="1" dirty="0"/>
              <a:t> </a:t>
            </a:r>
            <a:r>
              <a:rPr lang="en-US" sz="1200" dirty="0"/>
              <a:t>tested in high-sucrose medium. Germination of </a:t>
            </a:r>
            <a:r>
              <a:rPr lang="en-US" sz="1200" b="1" dirty="0"/>
              <a:t>Xeromyces</a:t>
            </a:r>
            <a:r>
              <a:rPr lang="en-US" sz="1200" i="1" dirty="0"/>
              <a:t> </a:t>
            </a:r>
            <a:r>
              <a:rPr lang="en-US" sz="1200" dirty="0"/>
              <a:t>spores tested using matric water potential.</a:t>
            </a:r>
            <a:endParaRPr lang="en-IN" sz="1200" dirty="0"/>
          </a:p>
        </p:txBody>
      </p:sp>
    </p:spTree>
    <p:extLst>
      <p:ext uri="{BB962C8B-B14F-4D97-AF65-F5344CB8AC3E}">
        <p14:creationId xmlns:p14="http://schemas.microsoft.com/office/powerpoint/2010/main" val="1077189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90535"/>
            <a:ext cx="8229600" cy="1222115"/>
          </a:xfrm>
        </p:spPr>
        <p:txBody>
          <a:bodyPr/>
          <a:lstStyle/>
          <a:p>
            <a:r>
              <a:rPr lang="en-US" sz="2600" dirty="0">
                <a:solidFill>
                  <a:schemeClr val="tx2"/>
                </a:solidFill>
              </a:rPr>
              <a:t>Figure 4.27 Effect of N</a:t>
            </a:r>
            <a:r>
              <a:rPr lang="en-US" sz="100" dirty="0">
                <a:solidFill>
                  <a:schemeClr val="tx2"/>
                </a:solidFill>
              </a:rPr>
              <a:t> </a:t>
            </a:r>
            <a:r>
              <a:rPr lang="en-US" sz="2600" dirty="0">
                <a:solidFill>
                  <a:schemeClr val="tx2"/>
                </a:solidFill>
              </a:rPr>
              <a:t>a</a:t>
            </a:r>
            <a:r>
              <a:rPr lang="en-US" sz="100" dirty="0">
                <a:solidFill>
                  <a:schemeClr val="tx2"/>
                </a:solidFill>
              </a:rPr>
              <a:t> </a:t>
            </a:r>
            <a:r>
              <a:rPr lang="en-US" sz="2600" dirty="0">
                <a:solidFill>
                  <a:schemeClr val="tx2"/>
                </a:solidFill>
              </a:rPr>
              <a:t>C</a:t>
            </a:r>
            <a:r>
              <a:rPr lang="en-US" sz="100" dirty="0">
                <a:solidFill>
                  <a:schemeClr val="tx2"/>
                </a:solidFill>
              </a:rPr>
              <a:t> </a:t>
            </a:r>
            <a:r>
              <a:rPr lang="en-US" sz="2600" dirty="0">
                <a:solidFill>
                  <a:schemeClr val="tx2"/>
                </a:solidFill>
              </a:rPr>
              <a:t>l Concentration on Growth of Microorganisms of Different Salt Tolerances or Requirements</a:t>
            </a:r>
            <a:endParaRPr lang="en-IN" sz="2600" dirty="0">
              <a:solidFill>
                <a:schemeClr val="tx2"/>
              </a:solidFill>
            </a:endParaRPr>
          </a:p>
        </p:txBody>
      </p:sp>
      <p:pic>
        <p:nvPicPr>
          <p:cNvPr id="5" name="Picture 4" descr="Effect of N a C l concentration on growth of microorganisms of different salt tolerances or requirement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068"/>
          <a:stretch/>
        </p:blipFill>
        <p:spPr>
          <a:xfrm>
            <a:off x="1936703" y="1519263"/>
            <a:ext cx="5270594" cy="4803976"/>
          </a:xfrm>
          <a:prstGeom prst="rect">
            <a:avLst/>
          </a:prstGeom>
        </p:spPr>
      </p:pic>
    </p:spTree>
    <p:extLst>
      <p:ext uri="{BB962C8B-B14F-4D97-AF65-F5344CB8AC3E}">
        <p14:creationId xmlns:p14="http://schemas.microsoft.com/office/powerpoint/2010/main" val="40297318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54705" cy="1097279"/>
          </a:xfrm>
        </p:spPr>
        <p:txBody>
          <a:bodyPr/>
          <a:lstStyle/>
          <a:p>
            <a:r>
              <a:rPr lang="en-US" sz="3400" dirty="0">
                <a:solidFill>
                  <a:schemeClr val="tx2"/>
                </a:solidFill>
              </a:rPr>
              <a:t>4.15 Osmolarity and Microbial Growth </a:t>
            </a:r>
            <a:r>
              <a:rPr lang="en-US" sz="2000" b="0" dirty="0">
                <a:solidFill>
                  <a:schemeClr val="tx2"/>
                </a:solidFill>
              </a:rPr>
              <a:t>(4 of 5)</a:t>
            </a:r>
            <a:endParaRPr lang="en-IN" sz="2000" dirty="0"/>
          </a:p>
        </p:txBody>
      </p:sp>
      <p:sp>
        <p:nvSpPr>
          <p:cNvPr id="3" name="Content Placeholder 2"/>
          <p:cNvSpPr>
            <a:spLocks noGrp="1"/>
          </p:cNvSpPr>
          <p:nvPr>
            <p:ph sz="quarter" idx="13"/>
          </p:nvPr>
        </p:nvSpPr>
        <p:spPr>
          <a:xfrm>
            <a:off x="457200" y="1556326"/>
            <a:ext cx="8107378" cy="4434275"/>
          </a:xfrm>
        </p:spPr>
        <p:txBody>
          <a:bodyPr/>
          <a:lstStyle/>
          <a:p>
            <a:r>
              <a:rPr lang="en-US" dirty="0">
                <a:solidFill>
                  <a:schemeClr val="tx1"/>
                </a:solidFill>
              </a:rPr>
              <a:t>Halophiles and Related Organisms (Table 4.6)</a:t>
            </a:r>
          </a:p>
          <a:p>
            <a:pPr lvl="1"/>
            <a:r>
              <a:rPr lang="en-US" b="1" dirty="0">
                <a:solidFill>
                  <a:schemeClr val="tx1"/>
                </a:solidFill>
              </a:rPr>
              <a:t>Osmophiles:</a:t>
            </a:r>
            <a:r>
              <a:rPr lang="en-US" dirty="0">
                <a:solidFill>
                  <a:schemeClr val="tx1"/>
                </a:solidFill>
              </a:rPr>
              <a:t> live in environments high in sugar </a:t>
            </a:r>
            <a:r>
              <a:rPr lang="en-US" b="1" dirty="0">
                <a:solidFill>
                  <a:schemeClr val="tx1"/>
                </a:solidFill>
              </a:rPr>
              <a:t>Xerophiles:</a:t>
            </a:r>
            <a:r>
              <a:rPr lang="en-US" dirty="0">
                <a:solidFill>
                  <a:schemeClr val="tx1"/>
                </a:solidFill>
              </a:rPr>
              <a:t> able to grow in very dry environments</a:t>
            </a:r>
          </a:p>
          <a:p>
            <a:pPr lvl="1"/>
            <a:r>
              <a:rPr lang="en-US" dirty="0">
                <a:solidFill>
                  <a:schemeClr val="tx1"/>
                </a:solidFill>
              </a:rPr>
              <a:t>Lowest </a:t>
            </a:r>
            <a:r>
              <a:rPr lang="en-US" i="1" dirty="0">
                <a:solidFill>
                  <a:schemeClr val="tx1"/>
                </a:solidFill>
              </a:rPr>
              <a:t>a</a:t>
            </a:r>
            <a:r>
              <a:rPr lang="en-US" sz="100" i="1" dirty="0">
                <a:solidFill>
                  <a:schemeClr val="tx1"/>
                </a:solidFill>
              </a:rPr>
              <a:t> </a:t>
            </a:r>
            <a:r>
              <a:rPr lang="en-US" baseline="-25000" dirty="0">
                <a:solidFill>
                  <a:schemeClr val="tx1"/>
                </a:solidFill>
              </a:rPr>
              <a:t>w</a:t>
            </a:r>
            <a:r>
              <a:rPr lang="en-US" i="1" dirty="0">
                <a:solidFill>
                  <a:schemeClr val="tx1"/>
                </a:solidFill>
              </a:rPr>
              <a:t> </a:t>
            </a:r>
            <a:r>
              <a:rPr lang="en-US" dirty="0">
                <a:solidFill>
                  <a:schemeClr val="tx1"/>
                </a:solidFill>
              </a:rPr>
              <a:t>=</a:t>
            </a:r>
            <a:r>
              <a:rPr lang="en-US" i="1" dirty="0">
                <a:solidFill>
                  <a:schemeClr val="tx1"/>
                </a:solidFill>
              </a:rPr>
              <a:t> </a:t>
            </a:r>
            <a:r>
              <a:rPr lang="en-US" dirty="0">
                <a:solidFill>
                  <a:schemeClr val="tx1"/>
                </a:solidFill>
              </a:rPr>
              <a:t>0.61 for life; physiochemical constraints on obtaining water at lower </a:t>
            </a:r>
            <a:r>
              <a:rPr lang="en-US" i="1" dirty="0">
                <a:solidFill>
                  <a:schemeClr val="tx1"/>
                </a:solidFill>
              </a:rPr>
              <a:t>a</a:t>
            </a:r>
            <a:r>
              <a:rPr lang="en-US" sz="100" i="1" dirty="0">
                <a:solidFill>
                  <a:schemeClr val="tx1"/>
                </a:solidFill>
              </a:rPr>
              <a:t> </a:t>
            </a:r>
            <a:r>
              <a:rPr lang="en-US" baseline="-25000" dirty="0">
                <a:solidFill>
                  <a:schemeClr val="tx1"/>
                </a:solidFill>
              </a:rPr>
              <a:t>w</a:t>
            </a:r>
            <a:endParaRPr lang="en-US" dirty="0">
              <a:solidFill>
                <a:schemeClr val="tx1"/>
              </a:solidFill>
            </a:endParaRPr>
          </a:p>
        </p:txBody>
      </p:sp>
    </p:spTree>
    <p:extLst>
      <p:ext uri="{BB962C8B-B14F-4D97-AF65-F5344CB8AC3E}">
        <p14:creationId xmlns:p14="http://schemas.microsoft.com/office/powerpoint/2010/main" val="2979641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45651" cy="1097279"/>
          </a:xfrm>
        </p:spPr>
        <p:txBody>
          <a:bodyPr/>
          <a:lstStyle/>
          <a:p>
            <a:r>
              <a:rPr lang="en-US" sz="3400" dirty="0">
                <a:solidFill>
                  <a:schemeClr val="tx2"/>
                </a:solidFill>
              </a:rPr>
              <a:t>4.15 Osmolarity and Microbial Growth </a:t>
            </a:r>
            <a:r>
              <a:rPr lang="en-US" sz="2000" b="0" dirty="0">
                <a:solidFill>
                  <a:schemeClr val="tx2"/>
                </a:solidFill>
              </a:rPr>
              <a:t>(5 of 5)</a:t>
            </a:r>
            <a:endParaRPr lang="en-IN" sz="2000" dirty="0"/>
          </a:p>
        </p:txBody>
      </p:sp>
      <p:sp>
        <p:nvSpPr>
          <p:cNvPr id="3" name="Content Placeholder 2"/>
          <p:cNvSpPr>
            <a:spLocks noGrp="1"/>
          </p:cNvSpPr>
          <p:nvPr>
            <p:ph sz="quarter" idx="13"/>
          </p:nvPr>
        </p:nvSpPr>
        <p:spPr/>
        <p:txBody>
          <a:bodyPr/>
          <a:lstStyle/>
          <a:p>
            <a:r>
              <a:rPr lang="en-US" dirty="0">
                <a:solidFill>
                  <a:schemeClr val="tx1"/>
                </a:solidFill>
              </a:rPr>
              <a:t>Compatible Solutes</a:t>
            </a:r>
          </a:p>
          <a:p>
            <a:pPr marL="741600" lvl="1"/>
            <a:r>
              <a:rPr lang="en-US" dirty="0">
                <a:solidFill>
                  <a:schemeClr val="tx1"/>
                </a:solidFill>
              </a:rPr>
              <a:t>to maintain positive water balance, microbes pump solutes from environment into cell or synthesizing cytoplasmic solutes</a:t>
            </a:r>
          </a:p>
          <a:p>
            <a:pPr marL="741600" lvl="1"/>
            <a:r>
              <a:rPr lang="en-US" b="1" dirty="0">
                <a:solidFill>
                  <a:schemeClr val="tx1"/>
                </a:solidFill>
              </a:rPr>
              <a:t>compatible solutes</a:t>
            </a:r>
            <a:r>
              <a:rPr lang="en-US" dirty="0">
                <a:solidFill>
                  <a:schemeClr val="tx1"/>
                </a:solidFill>
              </a:rPr>
              <a:t> do not inhibit biochemical processes</a:t>
            </a:r>
          </a:p>
          <a:p>
            <a:pPr marL="741600" lvl="1"/>
            <a:r>
              <a:rPr lang="en-US" dirty="0">
                <a:solidFill>
                  <a:schemeClr val="tx1"/>
                </a:solidFill>
              </a:rPr>
              <a:t>highly water-soluble (</a:t>
            </a:r>
            <a:r>
              <a:rPr lang="en-US" b="1" dirty="0">
                <a:solidFill>
                  <a:schemeClr val="tx1"/>
                </a:solidFill>
              </a:rPr>
              <a:t>e.g.</a:t>
            </a:r>
            <a:r>
              <a:rPr lang="en-US" dirty="0">
                <a:solidFill>
                  <a:schemeClr val="tx1"/>
                </a:solidFill>
              </a:rPr>
              <a:t>, sugars, alcohols, glycine betaine, K</a:t>
            </a:r>
            <a:r>
              <a:rPr lang="en-US" sz="100" dirty="0">
                <a:solidFill>
                  <a:schemeClr val="tx1"/>
                </a:solidFill>
              </a:rPr>
              <a:t> </a:t>
            </a:r>
            <a:r>
              <a:rPr lang="en-US" dirty="0">
                <a:solidFill>
                  <a:schemeClr val="tx1"/>
                </a:solidFill>
              </a:rPr>
              <a:t>C</a:t>
            </a:r>
            <a:r>
              <a:rPr lang="en-US" sz="100" dirty="0">
                <a:solidFill>
                  <a:schemeClr val="tx1"/>
                </a:solidFill>
              </a:rPr>
              <a:t> </a:t>
            </a:r>
            <a:r>
              <a:rPr lang="en-US" dirty="0">
                <a:solidFill>
                  <a:schemeClr val="tx1"/>
                </a:solidFill>
              </a:rPr>
              <a:t>l) (Table 4.6)</a:t>
            </a:r>
          </a:p>
          <a:p>
            <a:pPr marL="741600" lvl="1"/>
            <a:r>
              <a:rPr lang="en-US" dirty="0">
                <a:solidFill>
                  <a:schemeClr val="tx1"/>
                </a:solidFill>
              </a:rPr>
              <a:t>Nonhalotolerant, halotolerant, halophilic, extremely halophilic organisms reflect genetic ability to produce or accumulate compatible solutes</a:t>
            </a:r>
          </a:p>
        </p:txBody>
      </p:sp>
    </p:spTree>
    <p:extLst>
      <p:ext uri="{BB962C8B-B14F-4D97-AF65-F5344CB8AC3E}">
        <p14:creationId xmlns:p14="http://schemas.microsoft.com/office/powerpoint/2010/main" val="108254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000" dirty="0">
                <a:solidFill>
                  <a:schemeClr val="tx2"/>
                </a:solidFill>
              </a:rPr>
              <a:t>4.1 Feeding the Microbe: Cell Nutrition </a:t>
            </a:r>
            <a:r>
              <a:rPr lang="en-US" sz="2000" b="0" dirty="0">
                <a:solidFill>
                  <a:schemeClr val="tx2"/>
                </a:solidFill>
              </a:rPr>
              <a:t>(6 of 8)</a:t>
            </a:r>
            <a:endParaRPr lang="en-IN" sz="2000" dirty="0">
              <a:solidFill>
                <a:schemeClr val="tx2"/>
              </a:solidFill>
            </a:endParaRPr>
          </a:p>
        </p:txBody>
      </p:sp>
      <p:sp>
        <p:nvSpPr>
          <p:cNvPr id="15" name="Content Placeholder 14"/>
          <p:cNvSpPr>
            <a:spLocks noGrp="1"/>
          </p:cNvSpPr>
          <p:nvPr>
            <p:ph sz="quarter" idx="13"/>
          </p:nvPr>
        </p:nvSpPr>
        <p:spPr>
          <a:xfrm>
            <a:off x="457199" y="1556328"/>
            <a:ext cx="8333715" cy="4138794"/>
          </a:xfrm>
        </p:spPr>
        <p:txBody>
          <a:bodyPr/>
          <a:lstStyle/>
          <a:p>
            <a:r>
              <a:rPr lang="en-US" dirty="0">
                <a:solidFill>
                  <a:schemeClr val="tx1"/>
                </a:solidFill>
              </a:rPr>
              <a:t>Carbon, Nitrogen, and Other Macronutrients</a:t>
            </a:r>
          </a:p>
          <a:p>
            <a:pPr lvl="1" indent="-284400"/>
            <a:r>
              <a:rPr lang="en-US" dirty="0">
                <a:solidFill>
                  <a:schemeClr val="tx1"/>
                </a:solidFill>
              </a:rPr>
              <a:t>Potassium (K)</a:t>
            </a:r>
          </a:p>
          <a:p>
            <a:pPr lvl="2"/>
            <a:r>
              <a:rPr lang="en-US" dirty="0">
                <a:solidFill>
                  <a:schemeClr val="tx1"/>
                </a:solidFill>
              </a:rPr>
              <a:t>required by several enzymes</a:t>
            </a:r>
          </a:p>
          <a:p>
            <a:pPr lvl="1" indent="-284400"/>
            <a:r>
              <a:rPr lang="en-US" dirty="0">
                <a:solidFill>
                  <a:schemeClr val="tx1"/>
                </a:solidFill>
              </a:rPr>
              <a:t>Magnesium (M</a:t>
            </a:r>
            <a:r>
              <a:rPr lang="en-US" sz="100" dirty="0">
                <a:solidFill>
                  <a:schemeClr val="tx1"/>
                </a:solidFill>
              </a:rPr>
              <a:t> </a:t>
            </a:r>
            <a:r>
              <a:rPr lang="en-US" dirty="0">
                <a:solidFill>
                  <a:schemeClr val="tx1"/>
                </a:solidFill>
              </a:rPr>
              <a:t>g)</a:t>
            </a:r>
          </a:p>
          <a:p>
            <a:pPr lvl="2"/>
            <a:r>
              <a:rPr lang="en-US" dirty="0">
                <a:solidFill>
                  <a:schemeClr val="tx1"/>
                </a:solidFill>
              </a:rPr>
              <a:t>stabilizes ribosomes, membranes, and nucleic acids</a:t>
            </a:r>
          </a:p>
          <a:p>
            <a:pPr lvl="2"/>
            <a:r>
              <a:rPr lang="en-US" dirty="0">
                <a:solidFill>
                  <a:schemeClr val="tx1"/>
                </a:solidFill>
              </a:rPr>
              <a:t>also required by many enzymes</a:t>
            </a:r>
          </a:p>
          <a:p>
            <a:pPr lvl="1" indent="-284400"/>
            <a:r>
              <a:rPr lang="en-US" dirty="0">
                <a:solidFill>
                  <a:schemeClr val="tx1"/>
                </a:solidFill>
              </a:rPr>
              <a:t>Calcium (C</a:t>
            </a:r>
            <a:r>
              <a:rPr lang="en-US" sz="100" dirty="0">
                <a:solidFill>
                  <a:schemeClr val="tx1"/>
                </a:solidFill>
              </a:rPr>
              <a:t> </a:t>
            </a:r>
            <a:r>
              <a:rPr lang="en-US" dirty="0">
                <a:solidFill>
                  <a:schemeClr val="tx1"/>
                </a:solidFill>
              </a:rPr>
              <a:t>a) and sodium (N</a:t>
            </a:r>
            <a:r>
              <a:rPr lang="en-US" sz="100" dirty="0">
                <a:solidFill>
                  <a:schemeClr val="tx1"/>
                </a:solidFill>
              </a:rPr>
              <a:t> </a:t>
            </a:r>
            <a:r>
              <a:rPr lang="en-US" dirty="0">
                <a:solidFill>
                  <a:schemeClr val="tx1"/>
                </a:solidFill>
              </a:rPr>
              <a:t>a)</a:t>
            </a:r>
          </a:p>
          <a:p>
            <a:pPr lvl="2"/>
            <a:r>
              <a:rPr lang="en-US" dirty="0">
                <a:solidFill>
                  <a:schemeClr val="tx1"/>
                </a:solidFill>
              </a:rPr>
              <a:t>required by some microbes (</a:t>
            </a:r>
            <a:r>
              <a:rPr lang="en-US" b="1" dirty="0">
                <a:solidFill>
                  <a:schemeClr val="tx1"/>
                </a:solidFill>
              </a:rPr>
              <a:t>e.g.</a:t>
            </a:r>
            <a:r>
              <a:rPr lang="en-US" i="1" dirty="0">
                <a:solidFill>
                  <a:schemeClr val="tx1"/>
                </a:solidFill>
              </a:rPr>
              <a:t>,</a:t>
            </a:r>
            <a:r>
              <a:rPr lang="en-US" dirty="0">
                <a:solidFill>
                  <a:schemeClr val="tx1"/>
                </a:solidFill>
              </a:rPr>
              <a:t> marine microbes)</a:t>
            </a:r>
          </a:p>
        </p:txBody>
      </p:sp>
    </p:spTree>
    <p:extLst>
      <p:ext uri="{BB962C8B-B14F-4D97-AF65-F5344CB8AC3E}">
        <p14:creationId xmlns:p14="http://schemas.microsoft.com/office/powerpoint/2010/main" val="26428110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solidFill>
              </a:rPr>
              <a:t>4.16 Oxygen and Microbial Growth </a:t>
            </a:r>
            <a:r>
              <a:rPr lang="en-US" sz="2000" b="0" dirty="0">
                <a:solidFill>
                  <a:schemeClr val="tx2"/>
                </a:solidFill>
              </a:rPr>
              <a:t>(1 of 5)</a:t>
            </a:r>
            <a:endParaRPr lang="en-IN" sz="2000" b="0" dirty="0">
              <a:solidFill>
                <a:schemeClr val="tx2"/>
              </a:solidFill>
            </a:endParaRPr>
          </a:p>
        </p:txBody>
      </p:sp>
      <p:sp>
        <p:nvSpPr>
          <p:cNvPr id="3" name="Content Placeholder 2"/>
          <p:cNvSpPr>
            <a:spLocks noGrp="1"/>
          </p:cNvSpPr>
          <p:nvPr>
            <p:ph sz="quarter" idx="13"/>
          </p:nvPr>
        </p:nvSpPr>
        <p:spPr>
          <a:xfrm>
            <a:off x="457199" y="1556326"/>
            <a:ext cx="8433303" cy="4434275"/>
          </a:xfrm>
        </p:spPr>
        <p:txBody>
          <a:bodyPr/>
          <a:lstStyle/>
          <a:p>
            <a:pPr lvl="0"/>
            <a:r>
              <a:rPr lang="en-US" dirty="0">
                <a:solidFill>
                  <a:schemeClr val="tx1"/>
                </a:solidFill>
              </a:rPr>
              <a:t>Oxygen Classes of Microorganisms (Table 4.7)</a:t>
            </a:r>
          </a:p>
          <a:p>
            <a:pPr lvl="1"/>
            <a:r>
              <a:rPr lang="en-US" b="1" dirty="0">
                <a:solidFill>
                  <a:schemeClr val="tx1"/>
                </a:solidFill>
              </a:rPr>
              <a:t>Aerobes:</a:t>
            </a:r>
            <a:r>
              <a:rPr lang="en-US" dirty="0">
                <a:solidFill>
                  <a:schemeClr val="tx1"/>
                </a:solidFill>
              </a:rPr>
              <a:t> grow at full O</a:t>
            </a:r>
            <a:r>
              <a:rPr lang="en-US" baseline="-25000" dirty="0">
                <a:solidFill>
                  <a:schemeClr val="tx1"/>
                </a:solidFill>
              </a:rPr>
              <a:t>2</a:t>
            </a:r>
            <a:r>
              <a:rPr lang="en-US" dirty="0">
                <a:solidFill>
                  <a:schemeClr val="tx1"/>
                </a:solidFill>
              </a:rPr>
              <a:t> tension (~21%) and respire O</a:t>
            </a:r>
            <a:r>
              <a:rPr lang="en-US" baseline="-25000" dirty="0">
                <a:solidFill>
                  <a:schemeClr val="tx1"/>
                </a:solidFill>
              </a:rPr>
              <a:t>2</a:t>
            </a:r>
            <a:endParaRPr lang="en-US" dirty="0">
              <a:solidFill>
                <a:schemeClr val="tx1"/>
              </a:solidFill>
            </a:endParaRPr>
          </a:p>
          <a:p>
            <a:pPr lvl="1"/>
            <a:r>
              <a:rPr lang="en-US" b="1" dirty="0">
                <a:solidFill>
                  <a:schemeClr val="tx1"/>
                </a:solidFill>
              </a:rPr>
              <a:t>Microaerophiles:</a:t>
            </a:r>
            <a:r>
              <a:rPr lang="en-US" dirty="0">
                <a:solidFill>
                  <a:schemeClr val="tx1"/>
                </a:solidFill>
              </a:rPr>
              <a:t> can use O</a:t>
            </a:r>
            <a:r>
              <a:rPr lang="en-US" baseline="-25000" dirty="0">
                <a:solidFill>
                  <a:schemeClr val="tx1"/>
                </a:solidFill>
              </a:rPr>
              <a:t>2</a:t>
            </a:r>
            <a:r>
              <a:rPr lang="en-US" dirty="0">
                <a:solidFill>
                  <a:schemeClr val="tx1"/>
                </a:solidFill>
              </a:rPr>
              <a:t> only at levels reduced from that in air (microxic) due to limited respiration or oxygen sensitivity</a:t>
            </a:r>
          </a:p>
          <a:p>
            <a:pPr lvl="1"/>
            <a:r>
              <a:rPr lang="en-US" b="1" dirty="0">
                <a:solidFill>
                  <a:schemeClr val="tx1"/>
                </a:solidFill>
              </a:rPr>
              <a:t>Facultative</a:t>
            </a:r>
            <a:r>
              <a:rPr lang="en-US" dirty="0">
                <a:solidFill>
                  <a:schemeClr val="tx1"/>
                </a:solidFill>
              </a:rPr>
              <a:t> organisms: can live with or without oxygen</a:t>
            </a:r>
          </a:p>
        </p:txBody>
      </p:sp>
    </p:spTree>
    <p:extLst>
      <p:ext uri="{BB962C8B-B14F-4D97-AF65-F5344CB8AC3E}">
        <p14:creationId xmlns:p14="http://schemas.microsoft.com/office/powerpoint/2010/main" val="41686179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solidFill>
              </a:rPr>
              <a:t>Table 4.7 Oxygen Relationships of Microorganisms</a:t>
            </a:r>
            <a:endParaRPr lang="en-IN" sz="2000" b="0" dirty="0">
              <a:solidFill>
                <a:schemeClr val="tx2"/>
              </a:solidFill>
            </a:endParaRPr>
          </a:p>
        </p:txBody>
      </p:sp>
      <p:sp>
        <p:nvSpPr>
          <p:cNvPr id="5" name="Content Placeholder 4"/>
          <p:cNvSpPr>
            <a:spLocks noGrp="1"/>
          </p:cNvSpPr>
          <p:nvPr>
            <p:ph sz="quarter" idx="14"/>
          </p:nvPr>
        </p:nvSpPr>
        <p:spPr>
          <a:xfrm>
            <a:off x="457200" y="1492946"/>
            <a:ext cx="1400629" cy="316737"/>
          </a:xfrm>
        </p:spPr>
        <p:txBody>
          <a:bodyPr/>
          <a:lstStyle/>
          <a:p>
            <a:pPr marL="432" indent="0">
              <a:buNone/>
            </a:pPr>
            <a:r>
              <a:rPr lang="en-IN" sz="1600" b="1" dirty="0">
                <a:solidFill>
                  <a:schemeClr val="tx1"/>
                </a:solidFill>
              </a:rPr>
              <a:t>Aerobes</a:t>
            </a:r>
            <a:endParaRPr lang="en-IN" sz="1600" dirty="0"/>
          </a:p>
        </p:txBody>
      </p:sp>
      <p:graphicFrame>
        <p:nvGraphicFramePr>
          <p:cNvPr id="4" name="Table 3"/>
          <p:cNvGraphicFramePr>
            <a:graphicFrameLocks noGrp="1"/>
          </p:cNvGraphicFramePr>
          <p:nvPr/>
        </p:nvGraphicFramePr>
        <p:xfrm>
          <a:off x="457200" y="1887388"/>
          <a:ext cx="8229600" cy="1640328"/>
        </p:xfrm>
        <a:graphic>
          <a:graphicData uri="http://schemas.openxmlformats.org/drawingml/2006/table">
            <a:tbl>
              <a:tblPr firstRow="1" bandRow="1">
                <a:tableStyleId>{2D5ABB26-0587-4C30-8999-92F81FD0307C}</a:tableStyleId>
              </a:tblPr>
              <a:tblGrid>
                <a:gridCol w="1444028">
                  <a:extLst>
                    <a:ext uri="{9D8B030D-6E8A-4147-A177-3AD203B41FA5}">
                      <a16:colId xmlns:a16="http://schemas.microsoft.com/office/drawing/2014/main" val="1137990572"/>
                    </a:ext>
                  </a:extLst>
                </a:gridCol>
                <a:gridCol w="1774479">
                  <a:extLst>
                    <a:ext uri="{9D8B030D-6E8A-4147-A177-3AD203B41FA5}">
                      <a16:colId xmlns:a16="http://schemas.microsoft.com/office/drawing/2014/main" val="3106478603"/>
                    </a:ext>
                  </a:extLst>
                </a:gridCol>
                <a:gridCol w="1864481">
                  <a:extLst>
                    <a:ext uri="{9D8B030D-6E8A-4147-A177-3AD203B41FA5}">
                      <a16:colId xmlns:a16="http://schemas.microsoft.com/office/drawing/2014/main" val="3106480122"/>
                    </a:ext>
                  </a:extLst>
                </a:gridCol>
                <a:gridCol w="1730188">
                  <a:extLst>
                    <a:ext uri="{9D8B030D-6E8A-4147-A177-3AD203B41FA5}">
                      <a16:colId xmlns:a16="http://schemas.microsoft.com/office/drawing/2014/main" val="1000263525"/>
                    </a:ext>
                  </a:extLst>
                </a:gridCol>
                <a:gridCol w="1416424">
                  <a:extLst>
                    <a:ext uri="{9D8B030D-6E8A-4147-A177-3AD203B41FA5}">
                      <a16:colId xmlns:a16="http://schemas.microsoft.com/office/drawing/2014/main" val="650392216"/>
                    </a:ext>
                  </a:extLst>
                </a:gridCol>
              </a:tblGrid>
              <a:tr h="314097">
                <a:tc>
                  <a:txBody>
                    <a:bodyPr/>
                    <a:lstStyle/>
                    <a:p>
                      <a:r>
                        <a:rPr lang="en-IN" sz="1200" b="1" i="0" u="none" strike="noStrike" cap="none" baseline="0" dirty="0">
                          <a:solidFill>
                            <a:schemeClr val="tx1"/>
                          </a:solidFill>
                          <a:latin typeface="+mn-lt"/>
                          <a:ea typeface="+mn-ea"/>
                          <a:cs typeface="+mn-cs"/>
                          <a:sym typeface="Arial"/>
                        </a:rPr>
                        <a:t>Group</a:t>
                      </a:r>
                      <a:endParaRPr lang="en-IN" sz="12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Relationship to O</a:t>
                      </a:r>
                      <a:r>
                        <a:rPr lang="en-IN" sz="1200" b="1" i="0" u="none" strike="noStrike" cap="none" baseline="-25000" dirty="0">
                          <a:solidFill>
                            <a:schemeClr val="tx1"/>
                          </a:solidFill>
                          <a:latin typeface="+mn-lt"/>
                          <a:ea typeface="+mn-ea"/>
                          <a:cs typeface="+mn-cs"/>
                          <a:sym typeface="Arial"/>
                        </a:rPr>
                        <a:t>2</a:t>
                      </a:r>
                      <a:endParaRPr lang="en-IN" sz="1200" baseline="-250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Type of metabolism</a:t>
                      </a:r>
                      <a:endParaRPr lang="en-IN" sz="12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Example</a:t>
                      </a:r>
                      <a:r>
                        <a:rPr lang="en-IN" sz="100" b="1" i="0" u="none" strike="noStrike" cap="none" baseline="0" dirty="0">
                          <a:solidFill>
                            <a:schemeClr val="tx1"/>
                          </a:solidFill>
                          <a:latin typeface="+mn-lt"/>
                          <a:ea typeface="+mn-ea"/>
                          <a:cs typeface="+mn-cs"/>
                          <a:sym typeface="Arial"/>
                        </a:rPr>
                        <a:t> </a:t>
                      </a:r>
                      <a:r>
                        <a:rPr lang="en-IN" sz="1200" b="1" i="0" u="none" strike="noStrike" cap="none" baseline="30000" dirty="0">
                          <a:solidFill>
                            <a:schemeClr val="tx1"/>
                          </a:solidFill>
                          <a:latin typeface="+mn-lt"/>
                          <a:ea typeface="+mn-ea"/>
                          <a:cs typeface="+mn-cs"/>
                          <a:sym typeface="Arial"/>
                        </a:rPr>
                        <a:t>a</a:t>
                      </a:r>
                      <a:endParaRPr lang="en-IN" sz="1200" baseline="300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Habitat</a:t>
                      </a:r>
                      <a:r>
                        <a:rPr lang="en-IN" sz="100" b="1" i="0" u="none" strike="noStrike" cap="none" baseline="0" dirty="0">
                          <a:solidFill>
                            <a:schemeClr val="tx1"/>
                          </a:solidFill>
                          <a:latin typeface="+mn-lt"/>
                          <a:ea typeface="+mn-ea"/>
                          <a:cs typeface="+mn-cs"/>
                          <a:sym typeface="Arial"/>
                        </a:rPr>
                        <a:t> </a:t>
                      </a:r>
                      <a:r>
                        <a:rPr lang="en-IN" sz="1200" b="1" i="0" u="none" strike="noStrike" cap="none" baseline="30000" dirty="0">
                          <a:solidFill>
                            <a:schemeClr val="tx1"/>
                          </a:solidFill>
                          <a:latin typeface="+mn-lt"/>
                          <a:ea typeface="+mn-ea"/>
                          <a:cs typeface="+mn-cs"/>
                          <a:sym typeface="Arial"/>
                        </a:rPr>
                        <a:t>b</a:t>
                      </a:r>
                      <a:endParaRPr lang="en-IN" sz="1200" baseline="300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3938814"/>
                  </a:ext>
                </a:extLst>
              </a:tr>
              <a:tr h="307489">
                <a:tc>
                  <a:txBody>
                    <a:bodyPr/>
                    <a:lstStyle/>
                    <a:p>
                      <a:r>
                        <a:rPr lang="en-IN" sz="1200" b="0" i="0" u="none" strike="noStrike" cap="none" baseline="0" dirty="0">
                          <a:solidFill>
                            <a:schemeClr val="tx1"/>
                          </a:solidFill>
                          <a:latin typeface="+mn-lt"/>
                          <a:ea typeface="+mn-ea"/>
                          <a:cs typeface="+mn-cs"/>
                          <a:sym typeface="Arial"/>
                        </a:rPr>
                        <a:t>Obligate</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Required</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Aerobic respiration</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Micrococcus luteus</a:t>
                      </a:r>
                      <a:r>
                        <a:rPr lang="en-IN" sz="1200" b="0" i="1"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(B)</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Skin, dust</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992929"/>
                  </a:ext>
                </a:extLst>
              </a:tr>
              <a:tr h="434102">
                <a:tc>
                  <a:txBody>
                    <a:bodyPr/>
                    <a:lstStyle/>
                    <a:p>
                      <a:r>
                        <a:rPr lang="en-IN" sz="1200" b="0" i="0" u="none" strike="noStrike" cap="none" baseline="0" dirty="0">
                          <a:solidFill>
                            <a:schemeClr val="tx1"/>
                          </a:solidFill>
                          <a:latin typeface="+mn-lt"/>
                          <a:ea typeface="+mn-ea"/>
                          <a:cs typeface="+mn-cs"/>
                          <a:sym typeface="Arial"/>
                        </a:rPr>
                        <a:t>Facultative</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Not required, but growth better with O</a:t>
                      </a:r>
                      <a:r>
                        <a:rPr lang="en-IN" sz="1200" b="0" i="0" u="none" strike="noStrike" cap="none" baseline="-25000" dirty="0">
                          <a:solidFill>
                            <a:schemeClr val="tx1"/>
                          </a:solidFill>
                          <a:latin typeface="+mn-lt"/>
                          <a:ea typeface="+mn-ea"/>
                          <a:cs typeface="+mn-cs"/>
                          <a:sym typeface="Arial"/>
                        </a:rPr>
                        <a:t>2</a:t>
                      </a:r>
                      <a:endParaRPr lang="en-IN" sz="1200" baseline="-250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Aerobic respiration, anaerobic respiration, fermentation</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Escherichia coli</a:t>
                      </a:r>
                      <a:r>
                        <a:rPr lang="en-IN" sz="1200" b="0" i="1"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(B)</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Mammalian large intestine</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012019"/>
                  </a:ext>
                </a:extLst>
              </a:tr>
              <a:tr h="434102">
                <a:tc>
                  <a:txBody>
                    <a:bodyPr/>
                    <a:lstStyle/>
                    <a:p>
                      <a:r>
                        <a:rPr lang="en-IN" sz="1200" b="0" i="0" u="none" strike="noStrike" cap="none" baseline="0" dirty="0">
                          <a:solidFill>
                            <a:schemeClr val="tx1"/>
                          </a:solidFill>
                          <a:latin typeface="+mn-lt"/>
                          <a:ea typeface="+mn-ea"/>
                          <a:cs typeface="+mn-cs"/>
                          <a:sym typeface="Arial"/>
                        </a:rPr>
                        <a:t>Microaerophilic</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Required but at levels lower </a:t>
                      </a:r>
                      <a:r>
                        <a:rPr lang="en-IN" sz="1200" b="0" i="0" u="none" strike="noStrike" cap="none" baseline="0" dirty="0">
                          <a:solidFill>
                            <a:schemeClr val="tx1"/>
                          </a:solidFill>
                          <a:latin typeface="+mn-lt"/>
                          <a:ea typeface="+mn-ea"/>
                          <a:cs typeface="+mn-cs"/>
                          <a:sym typeface="Arial"/>
                        </a:rPr>
                        <a:t>than atmospheric</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Aerobic respiration</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Spirillum volutans</a:t>
                      </a:r>
                      <a:r>
                        <a:rPr lang="en-IN" sz="1200" b="0" i="1"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(B)</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Lake water</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2220161"/>
                  </a:ext>
                </a:extLst>
              </a:tr>
            </a:tbl>
          </a:graphicData>
        </a:graphic>
      </p:graphicFrame>
      <p:sp>
        <p:nvSpPr>
          <p:cNvPr id="6" name="Content Placeholder 5"/>
          <p:cNvSpPr>
            <a:spLocks noGrp="1"/>
          </p:cNvSpPr>
          <p:nvPr>
            <p:ph sz="quarter" idx="15"/>
          </p:nvPr>
        </p:nvSpPr>
        <p:spPr>
          <a:xfrm>
            <a:off x="457200" y="3588533"/>
            <a:ext cx="1371600" cy="278617"/>
          </a:xfrm>
        </p:spPr>
        <p:txBody>
          <a:bodyPr/>
          <a:lstStyle/>
          <a:p>
            <a:pPr marL="432" indent="0">
              <a:buNone/>
            </a:pPr>
            <a:r>
              <a:rPr lang="en-IN" sz="1600" b="1" dirty="0">
                <a:solidFill>
                  <a:schemeClr val="tx1"/>
                </a:solidFill>
              </a:rPr>
              <a:t>Anaerobes</a:t>
            </a:r>
            <a:endParaRPr lang="en-IN" sz="1600" dirty="0"/>
          </a:p>
        </p:txBody>
      </p:sp>
      <p:graphicFrame>
        <p:nvGraphicFramePr>
          <p:cNvPr id="8" name="Table 7"/>
          <p:cNvGraphicFramePr>
            <a:graphicFrameLocks noGrp="1"/>
          </p:cNvGraphicFramePr>
          <p:nvPr/>
        </p:nvGraphicFramePr>
        <p:xfrm>
          <a:off x="457200" y="3976480"/>
          <a:ext cx="8229600" cy="1391333"/>
        </p:xfrm>
        <a:graphic>
          <a:graphicData uri="http://schemas.openxmlformats.org/drawingml/2006/table">
            <a:tbl>
              <a:tblPr firstRow="1" bandRow="1">
                <a:tableStyleId>{2D5ABB26-0587-4C30-8999-92F81FD0307C}</a:tableStyleId>
              </a:tblPr>
              <a:tblGrid>
                <a:gridCol w="1444028">
                  <a:extLst>
                    <a:ext uri="{9D8B030D-6E8A-4147-A177-3AD203B41FA5}">
                      <a16:colId xmlns:a16="http://schemas.microsoft.com/office/drawing/2014/main" val="3873686580"/>
                    </a:ext>
                  </a:extLst>
                </a:gridCol>
                <a:gridCol w="1774479">
                  <a:extLst>
                    <a:ext uri="{9D8B030D-6E8A-4147-A177-3AD203B41FA5}">
                      <a16:colId xmlns:a16="http://schemas.microsoft.com/office/drawing/2014/main" val="4201466361"/>
                    </a:ext>
                  </a:extLst>
                </a:gridCol>
                <a:gridCol w="1864481">
                  <a:extLst>
                    <a:ext uri="{9D8B030D-6E8A-4147-A177-3AD203B41FA5}">
                      <a16:colId xmlns:a16="http://schemas.microsoft.com/office/drawing/2014/main" val="2224895313"/>
                    </a:ext>
                  </a:extLst>
                </a:gridCol>
                <a:gridCol w="1730188">
                  <a:extLst>
                    <a:ext uri="{9D8B030D-6E8A-4147-A177-3AD203B41FA5}">
                      <a16:colId xmlns:a16="http://schemas.microsoft.com/office/drawing/2014/main" val="4213670965"/>
                    </a:ext>
                  </a:extLst>
                </a:gridCol>
                <a:gridCol w="1416424">
                  <a:extLst>
                    <a:ext uri="{9D8B030D-6E8A-4147-A177-3AD203B41FA5}">
                      <a16:colId xmlns:a16="http://schemas.microsoft.com/office/drawing/2014/main" val="1694039703"/>
                    </a:ext>
                  </a:extLst>
                </a:gridCol>
              </a:tblGrid>
              <a:tr h="222053">
                <a:tc>
                  <a:txBody>
                    <a:bodyPr/>
                    <a:lstStyle/>
                    <a:p>
                      <a:r>
                        <a:rPr lang="en-IN" sz="1200" b="1" i="0" u="none" strike="noStrike" cap="none" baseline="0" dirty="0">
                          <a:solidFill>
                            <a:schemeClr val="tx1"/>
                          </a:solidFill>
                          <a:latin typeface="+mn-lt"/>
                          <a:ea typeface="+mn-ea"/>
                          <a:cs typeface="+mn-cs"/>
                          <a:sym typeface="Arial"/>
                        </a:rPr>
                        <a:t>Group</a:t>
                      </a:r>
                      <a:endParaRPr lang="en-IN" sz="12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Relationship to O</a:t>
                      </a:r>
                      <a:r>
                        <a:rPr lang="en-IN" sz="1200" b="1" i="0" u="none" strike="noStrike" cap="none" baseline="-25000" dirty="0">
                          <a:solidFill>
                            <a:schemeClr val="tx1"/>
                          </a:solidFill>
                          <a:latin typeface="+mn-lt"/>
                          <a:ea typeface="+mn-ea"/>
                          <a:cs typeface="+mn-cs"/>
                          <a:sym typeface="Arial"/>
                        </a:rPr>
                        <a:t>2</a:t>
                      </a:r>
                      <a:endParaRPr lang="en-IN" sz="1200" baseline="-250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Type of metabolism</a:t>
                      </a:r>
                      <a:endParaRPr lang="en-IN" sz="12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Example</a:t>
                      </a:r>
                      <a:r>
                        <a:rPr lang="en-IN" sz="100" b="1" i="0" u="none" strike="noStrike" cap="none" baseline="0" dirty="0">
                          <a:solidFill>
                            <a:schemeClr val="tx1"/>
                          </a:solidFill>
                          <a:latin typeface="+mn-lt"/>
                          <a:ea typeface="+mn-ea"/>
                          <a:cs typeface="+mn-cs"/>
                          <a:sym typeface="Arial"/>
                        </a:rPr>
                        <a:t> </a:t>
                      </a:r>
                      <a:r>
                        <a:rPr lang="en-IN" sz="1200" b="1" i="0" u="none" strike="noStrike" cap="none" baseline="30000" dirty="0">
                          <a:solidFill>
                            <a:schemeClr val="tx1"/>
                          </a:solidFill>
                          <a:latin typeface="+mn-lt"/>
                          <a:ea typeface="+mn-ea"/>
                          <a:cs typeface="+mn-cs"/>
                          <a:sym typeface="Arial"/>
                        </a:rPr>
                        <a:t>a</a:t>
                      </a:r>
                      <a:endParaRPr lang="en-IN" sz="1200" baseline="300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Habitat</a:t>
                      </a:r>
                      <a:r>
                        <a:rPr lang="en-IN" sz="100" b="1" i="0" u="none" strike="noStrike" cap="none" baseline="0" dirty="0">
                          <a:solidFill>
                            <a:schemeClr val="tx1"/>
                          </a:solidFill>
                          <a:latin typeface="+mn-lt"/>
                          <a:ea typeface="+mn-ea"/>
                          <a:cs typeface="+mn-cs"/>
                          <a:sym typeface="Arial"/>
                        </a:rPr>
                        <a:t> </a:t>
                      </a:r>
                      <a:r>
                        <a:rPr lang="en-IN" sz="1200" b="1" i="0" u="none" strike="noStrike" cap="none" baseline="30000" dirty="0">
                          <a:solidFill>
                            <a:schemeClr val="tx1"/>
                          </a:solidFill>
                          <a:latin typeface="+mn-lt"/>
                          <a:ea typeface="+mn-ea"/>
                          <a:cs typeface="+mn-cs"/>
                          <a:sym typeface="Arial"/>
                        </a:rPr>
                        <a:t>b</a:t>
                      </a:r>
                      <a:endParaRPr lang="en-IN" sz="1200" baseline="30000" dirty="0"/>
                    </a:p>
                  </a:txBody>
                  <a:tcPr marL="18000" marR="18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6422119"/>
                  </a:ext>
                </a:extLst>
              </a:tr>
              <a:tr h="434102">
                <a:tc>
                  <a:txBody>
                    <a:bodyPr/>
                    <a:lstStyle/>
                    <a:p>
                      <a:r>
                        <a:rPr lang="en-IN" sz="1200" b="0" i="0" u="none" strike="noStrike" cap="none" baseline="0" dirty="0">
                          <a:solidFill>
                            <a:schemeClr val="tx1"/>
                          </a:solidFill>
                          <a:latin typeface="+mn-lt"/>
                          <a:ea typeface="+mn-ea"/>
                          <a:cs typeface="+mn-cs"/>
                          <a:sym typeface="Arial"/>
                        </a:rPr>
                        <a:t>Aerotolerant</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a:solidFill>
                            <a:schemeClr val="tx1"/>
                          </a:solidFill>
                          <a:latin typeface="+mn-lt"/>
                          <a:ea typeface="+mn-ea"/>
                          <a:cs typeface="+mn-cs"/>
                          <a:sym typeface="Arial"/>
                        </a:rPr>
                        <a:t>Not required, and growth no </a:t>
                      </a:r>
                      <a:r>
                        <a:rPr lang="en-IN" sz="1200" b="0" i="0" u="none" strike="noStrike" cap="none" baseline="0" dirty="0">
                          <a:solidFill>
                            <a:schemeClr val="tx1"/>
                          </a:solidFill>
                          <a:latin typeface="+mn-lt"/>
                          <a:ea typeface="+mn-ea"/>
                          <a:cs typeface="+mn-cs"/>
                          <a:sym typeface="Arial"/>
                        </a:rPr>
                        <a:t>better when O</a:t>
                      </a:r>
                      <a:r>
                        <a:rPr lang="en-IN" sz="1200" b="0" i="0" u="none" strike="noStrike" cap="none" baseline="-25000" dirty="0">
                          <a:solidFill>
                            <a:schemeClr val="tx1"/>
                          </a:solidFill>
                          <a:latin typeface="+mn-lt"/>
                          <a:ea typeface="+mn-ea"/>
                          <a:cs typeface="+mn-cs"/>
                          <a:sym typeface="Arial"/>
                        </a:rPr>
                        <a:t>2</a:t>
                      </a:r>
                      <a:r>
                        <a:rPr lang="en-IN" sz="1200" b="0" i="0" u="none" strike="noStrike" cap="none" baseline="0" dirty="0">
                          <a:solidFill>
                            <a:schemeClr val="tx1"/>
                          </a:solidFill>
                          <a:latin typeface="+mn-lt"/>
                          <a:ea typeface="+mn-ea"/>
                          <a:cs typeface="+mn-cs"/>
                          <a:sym typeface="Arial"/>
                        </a:rPr>
                        <a:t> present</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Fermentation</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Streptococcus mutans</a:t>
                      </a:r>
                      <a:r>
                        <a:rPr lang="en-IN" sz="1200" b="0" i="1" u="none" strike="noStrike" cap="none" baseline="0" dirty="0">
                          <a:solidFill>
                            <a:schemeClr val="tx1"/>
                          </a:solidFill>
                          <a:latin typeface="+mn-lt"/>
                          <a:ea typeface="+mn-ea"/>
                          <a:cs typeface="+mn-cs"/>
                          <a:sym typeface="Arial"/>
                        </a:rPr>
                        <a:t> </a:t>
                      </a:r>
                      <a:r>
                        <a:rPr lang="en-IN" sz="1200" b="0" i="0" u="none" strike="noStrike" cap="none" baseline="0" dirty="0">
                          <a:solidFill>
                            <a:schemeClr val="tx1"/>
                          </a:solidFill>
                          <a:latin typeface="+mn-lt"/>
                          <a:ea typeface="+mn-ea"/>
                          <a:cs typeface="+mn-cs"/>
                          <a:sym typeface="Arial"/>
                        </a:rPr>
                        <a:t>(B)</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Oral cavity</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1178962"/>
                  </a:ext>
                </a:extLst>
              </a:tr>
              <a:tr h="434102">
                <a:tc>
                  <a:txBody>
                    <a:bodyPr/>
                    <a:lstStyle/>
                    <a:p>
                      <a:r>
                        <a:rPr lang="en-IN" sz="1200" b="0" i="0" u="none" strike="noStrike" cap="none" baseline="0" dirty="0">
                          <a:solidFill>
                            <a:schemeClr val="tx1"/>
                          </a:solidFill>
                          <a:latin typeface="+mn-lt"/>
                          <a:ea typeface="+mn-ea"/>
                          <a:cs typeface="+mn-cs"/>
                          <a:sym typeface="Arial"/>
                        </a:rPr>
                        <a:t>Obligate</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Harmful or lethal</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Fermentation or anaerobic respiration</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i="0" u="none" strike="noStrike" cap="none" baseline="0" dirty="0">
                          <a:solidFill>
                            <a:schemeClr val="tx1"/>
                          </a:solidFill>
                          <a:latin typeface="+mn-lt"/>
                          <a:ea typeface="+mn-ea"/>
                          <a:cs typeface="+mn-cs"/>
                          <a:sym typeface="Arial"/>
                        </a:rPr>
                        <a:t>Methanobacterium formicicum </a:t>
                      </a:r>
                      <a:r>
                        <a:rPr lang="en-IN" sz="1200" b="0" i="0" u="none" strike="noStrike" cap="none" baseline="0" dirty="0">
                          <a:solidFill>
                            <a:schemeClr val="tx1"/>
                          </a:solidFill>
                          <a:latin typeface="+mn-lt"/>
                          <a:ea typeface="+mn-ea"/>
                          <a:cs typeface="+mn-cs"/>
                          <a:sym typeface="Arial"/>
                        </a:rPr>
                        <a:t>(A)</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0" i="0" u="none" strike="noStrike" cap="none" baseline="0" dirty="0">
                          <a:solidFill>
                            <a:schemeClr val="tx1"/>
                          </a:solidFill>
                          <a:latin typeface="+mn-lt"/>
                          <a:ea typeface="+mn-ea"/>
                          <a:cs typeface="+mn-cs"/>
                          <a:sym typeface="Arial"/>
                        </a:rPr>
                        <a:t>Sewage sludge, anoxic lake sediments</a:t>
                      </a:r>
                      <a:endParaRPr lang="en-IN" sz="1200" dirty="0"/>
                    </a:p>
                  </a:txBody>
                  <a:tcPr marL="18000" marR="18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7403263"/>
                  </a:ext>
                </a:extLst>
              </a:tr>
            </a:tbl>
          </a:graphicData>
        </a:graphic>
      </p:graphicFrame>
      <p:sp>
        <p:nvSpPr>
          <p:cNvPr id="3" name="Content Placeholder 2"/>
          <p:cNvSpPr>
            <a:spLocks noGrp="1"/>
          </p:cNvSpPr>
          <p:nvPr>
            <p:ph sz="quarter" idx="13"/>
          </p:nvPr>
        </p:nvSpPr>
        <p:spPr>
          <a:xfrm>
            <a:off x="457200" y="5533246"/>
            <a:ext cx="8229600" cy="814214"/>
          </a:xfrm>
        </p:spPr>
        <p:txBody>
          <a:bodyPr/>
          <a:lstStyle/>
          <a:p>
            <a:pPr marL="432" indent="0">
              <a:spcBef>
                <a:spcPts val="0"/>
              </a:spcBef>
              <a:buNone/>
            </a:pPr>
            <a:r>
              <a:rPr lang="en-US" sz="1200" baseline="30000" dirty="0"/>
              <a:t>a</a:t>
            </a:r>
            <a:r>
              <a:rPr lang="en-US" sz="100" dirty="0"/>
              <a:t> </a:t>
            </a:r>
            <a:r>
              <a:rPr lang="en-US" sz="1200" dirty="0"/>
              <a:t>Letters in parentheses indicate phylogenetic status (B, </a:t>
            </a:r>
            <a:r>
              <a:rPr lang="en-US" sz="1200" b="1" dirty="0"/>
              <a:t>Bacteria</a:t>
            </a:r>
            <a:r>
              <a:rPr lang="en-US" sz="1200" dirty="0"/>
              <a:t>; A, </a:t>
            </a:r>
            <a:r>
              <a:rPr lang="en-US" sz="1200" b="1" dirty="0"/>
              <a:t>Archaea</a:t>
            </a:r>
            <a:r>
              <a:rPr lang="en-US" sz="1200" dirty="0"/>
              <a:t>). Representatives of either domain of prokaryotic cells are known in each category. Most eukaryotes are obligate aerobes, but facultative aerobes (for example, yeast) and obligate anaerobes (for example, certain protozoa and fungi) are known.</a:t>
            </a:r>
          </a:p>
          <a:p>
            <a:pPr marL="432" indent="0">
              <a:spcBef>
                <a:spcPts val="0"/>
              </a:spcBef>
              <a:buNone/>
            </a:pPr>
            <a:r>
              <a:rPr lang="en-US" sz="1200" baseline="30000" dirty="0"/>
              <a:t>b</a:t>
            </a:r>
            <a:r>
              <a:rPr lang="en-US" sz="100" dirty="0"/>
              <a:t> </a:t>
            </a:r>
            <a:r>
              <a:rPr lang="en-US" sz="1200" dirty="0"/>
              <a:t>Listed are typical habitats of the example organism; many others could be listed.</a:t>
            </a:r>
            <a:endParaRPr lang="en-IN" sz="1200" dirty="0"/>
          </a:p>
        </p:txBody>
      </p:sp>
    </p:spTree>
    <p:extLst>
      <p:ext uri="{BB962C8B-B14F-4D97-AF65-F5344CB8AC3E}">
        <p14:creationId xmlns:p14="http://schemas.microsoft.com/office/powerpoint/2010/main" val="31745523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solidFill>
              </a:rPr>
              <a:t>4.16 Oxygen and Microbial Growth </a:t>
            </a:r>
            <a:r>
              <a:rPr lang="en-US" sz="2000" b="0" dirty="0">
                <a:solidFill>
                  <a:schemeClr val="tx2"/>
                </a:solidFill>
              </a:rPr>
              <a:t>(2 of 5)</a:t>
            </a:r>
            <a:endParaRPr lang="en-IN" sz="2000" b="0" dirty="0">
              <a:solidFill>
                <a:schemeClr val="tx2"/>
              </a:solidFill>
            </a:endParaRPr>
          </a:p>
        </p:txBody>
      </p:sp>
      <p:sp>
        <p:nvSpPr>
          <p:cNvPr id="3" name="Content Placeholder 2"/>
          <p:cNvSpPr>
            <a:spLocks noGrp="1"/>
          </p:cNvSpPr>
          <p:nvPr>
            <p:ph sz="quarter" idx="13"/>
          </p:nvPr>
        </p:nvSpPr>
        <p:spPr>
          <a:xfrm>
            <a:off x="457200" y="1556326"/>
            <a:ext cx="8134539" cy="4434275"/>
          </a:xfrm>
        </p:spPr>
        <p:txBody>
          <a:bodyPr/>
          <a:lstStyle/>
          <a:p>
            <a:r>
              <a:rPr lang="en-US" dirty="0">
                <a:solidFill>
                  <a:schemeClr val="tx1"/>
                </a:solidFill>
              </a:rPr>
              <a:t>Oxygen Classes of Microorganisms (Table 4.7)</a:t>
            </a:r>
          </a:p>
          <a:p>
            <a:pPr lvl="1"/>
            <a:r>
              <a:rPr lang="en-US" b="1" dirty="0">
                <a:solidFill>
                  <a:schemeClr val="tx1"/>
                </a:solidFill>
              </a:rPr>
              <a:t>Anaerobes:</a:t>
            </a:r>
            <a:r>
              <a:rPr lang="en-US" dirty="0">
                <a:solidFill>
                  <a:schemeClr val="tx1"/>
                </a:solidFill>
              </a:rPr>
              <a:t> cannot respire oxygen</a:t>
            </a:r>
          </a:p>
          <a:p>
            <a:pPr lvl="2"/>
            <a:r>
              <a:rPr lang="en-US" b="1" dirty="0">
                <a:solidFill>
                  <a:schemeClr val="tx1"/>
                </a:solidFill>
              </a:rPr>
              <a:t>Aerotolerant anaerobes:</a:t>
            </a:r>
            <a:r>
              <a:rPr lang="en-US" dirty="0">
                <a:solidFill>
                  <a:schemeClr val="tx1"/>
                </a:solidFill>
              </a:rPr>
              <a:t> tolerate oxygen and grow in its presence even though they cannot respire</a:t>
            </a:r>
          </a:p>
          <a:p>
            <a:pPr lvl="2"/>
            <a:r>
              <a:rPr lang="en-US" dirty="0">
                <a:solidFill>
                  <a:schemeClr val="tx1"/>
                </a:solidFill>
              </a:rPr>
              <a:t>Obligate anaerobes: inhibited or killed by oxygen, (</a:t>
            </a:r>
            <a:r>
              <a:rPr lang="en-US" b="1" dirty="0">
                <a:solidFill>
                  <a:schemeClr val="tx1"/>
                </a:solidFill>
              </a:rPr>
              <a:t>e.g., Bacteria </a:t>
            </a:r>
            <a:r>
              <a:rPr lang="en-US" dirty="0">
                <a:solidFill>
                  <a:schemeClr val="tx1"/>
                </a:solidFill>
              </a:rPr>
              <a:t>and</a:t>
            </a:r>
            <a:r>
              <a:rPr lang="en-US" b="1" dirty="0">
                <a:solidFill>
                  <a:schemeClr val="tx1"/>
                </a:solidFill>
              </a:rPr>
              <a:t> Archaea</a:t>
            </a:r>
            <a:r>
              <a:rPr lang="en-US" dirty="0">
                <a:solidFill>
                  <a:schemeClr val="tx1"/>
                </a:solidFill>
              </a:rPr>
              <a:t>, few fungi, and few protozoa)</a:t>
            </a:r>
          </a:p>
          <a:p>
            <a:pPr lvl="1"/>
            <a:r>
              <a:rPr lang="en-US" b="1" dirty="0">
                <a:solidFill>
                  <a:schemeClr val="tx1"/>
                </a:solidFill>
              </a:rPr>
              <a:t>Anoxic</a:t>
            </a:r>
            <a:r>
              <a:rPr lang="en-US" dirty="0">
                <a:solidFill>
                  <a:schemeClr val="tx1"/>
                </a:solidFill>
              </a:rPr>
              <a:t> (oxygen free) habitats: mud, bogs, marshes, animal intestines, other diverse habitats</a:t>
            </a:r>
            <a:endParaRPr lang="en-US" i="1" dirty="0">
              <a:solidFill>
                <a:schemeClr val="tx1"/>
              </a:solidFill>
            </a:endParaRPr>
          </a:p>
        </p:txBody>
      </p:sp>
    </p:spTree>
    <p:extLst>
      <p:ext uri="{BB962C8B-B14F-4D97-AF65-F5344CB8AC3E}">
        <p14:creationId xmlns:p14="http://schemas.microsoft.com/office/powerpoint/2010/main" val="27771746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solidFill>
              </a:rPr>
              <a:t>4.16 Oxygen and Microbial Growth </a:t>
            </a:r>
            <a:r>
              <a:rPr lang="en-US" sz="2000" b="0" dirty="0">
                <a:solidFill>
                  <a:schemeClr val="tx2"/>
                </a:solidFill>
              </a:rPr>
              <a:t>(3 of 5)</a:t>
            </a:r>
            <a:endParaRPr lang="en-IN" sz="2000" b="0" dirty="0">
              <a:solidFill>
                <a:schemeClr val="tx2"/>
              </a:solidFill>
            </a:endParaRPr>
          </a:p>
        </p:txBody>
      </p:sp>
      <p:sp>
        <p:nvSpPr>
          <p:cNvPr id="3" name="Content Placeholder 2"/>
          <p:cNvSpPr>
            <a:spLocks noGrp="1"/>
          </p:cNvSpPr>
          <p:nvPr>
            <p:ph sz="quarter" idx="13"/>
          </p:nvPr>
        </p:nvSpPr>
        <p:spPr>
          <a:xfrm>
            <a:off x="457200" y="1556326"/>
            <a:ext cx="8229600" cy="4853527"/>
          </a:xfrm>
        </p:spPr>
        <p:txBody>
          <a:bodyPr/>
          <a:lstStyle/>
          <a:p>
            <a:r>
              <a:rPr lang="en-US" sz="2200" dirty="0">
                <a:solidFill>
                  <a:schemeClr val="tx1"/>
                </a:solidFill>
              </a:rPr>
              <a:t>Culture Techniques for Aerobes and Anaerobes</a:t>
            </a:r>
          </a:p>
          <a:p>
            <a:pPr lvl="1">
              <a:spcBef>
                <a:spcPts val="400"/>
              </a:spcBef>
            </a:pPr>
            <a:r>
              <a:rPr lang="en-US" sz="2200" dirty="0">
                <a:solidFill>
                  <a:schemeClr val="tx1"/>
                </a:solidFill>
              </a:rPr>
              <a:t>Aerobes need extensive aeration (</a:t>
            </a:r>
            <a:r>
              <a:rPr lang="en-US" sz="2200" b="1" dirty="0">
                <a:solidFill>
                  <a:schemeClr val="tx1"/>
                </a:solidFill>
              </a:rPr>
              <a:t>e.g.</a:t>
            </a:r>
            <a:r>
              <a:rPr lang="en-US" sz="2200" dirty="0">
                <a:solidFill>
                  <a:schemeClr val="tx1"/>
                </a:solidFill>
              </a:rPr>
              <a:t>, shaking, bubbling).</a:t>
            </a:r>
          </a:p>
          <a:p>
            <a:pPr lvl="1">
              <a:spcBef>
                <a:spcPts val="400"/>
              </a:spcBef>
            </a:pPr>
            <a:r>
              <a:rPr lang="en-US" sz="2200" dirty="0">
                <a:solidFill>
                  <a:schemeClr val="tx1"/>
                </a:solidFill>
              </a:rPr>
              <a:t>Anaerobes need oxygen excluded.</a:t>
            </a:r>
          </a:p>
          <a:p>
            <a:pPr marL="1144800" lvl="2">
              <a:spcBef>
                <a:spcPts val="400"/>
              </a:spcBef>
            </a:pPr>
            <a:r>
              <a:rPr lang="en-US" sz="2200" b="1" dirty="0">
                <a:solidFill>
                  <a:schemeClr val="tx1"/>
                </a:solidFill>
              </a:rPr>
              <a:t>reducing agents:</a:t>
            </a:r>
            <a:r>
              <a:rPr lang="en-US" sz="2200" dirty="0">
                <a:solidFill>
                  <a:schemeClr val="tx1"/>
                </a:solidFill>
              </a:rPr>
              <a:t> added to culture media to reduce oxygen to water (</a:t>
            </a:r>
            <a:r>
              <a:rPr lang="en-US" sz="2200" b="1" dirty="0">
                <a:solidFill>
                  <a:schemeClr val="tx1"/>
                </a:solidFill>
              </a:rPr>
              <a:t>e.g.</a:t>
            </a:r>
            <a:r>
              <a:rPr lang="en-US" sz="2200" dirty="0">
                <a:solidFill>
                  <a:schemeClr val="tx1"/>
                </a:solidFill>
              </a:rPr>
              <a:t>, thioglycolate) (Figure 4.28)</a:t>
            </a:r>
          </a:p>
          <a:p>
            <a:pPr marL="1602000" lvl="3">
              <a:spcBef>
                <a:spcPts val="400"/>
              </a:spcBef>
            </a:pPr>
            <a:r>
              <a:rPr lang="en-US" sz="2200" dirty="0">
                <a:solidFill>
                  <a:schemeClr val="tx1"/>
                </a:solidFill>
              </a:rPr>
              <a:t>Complex medium that separates microbes based on oxygen requirements</a:t>
            </a:r>
          </a:p>
          <a:p>
            <a:pPr marL="1602000" lvl="3">
              <a:spcBef>
                <a:spcPts val="400"/>
              </a:spcBef>
            </a:pPr>
            <a:r>
              <a:rPr lang="en-US" sz="2200" dirty="0">
                <a:solidFill>
                  <a:schemeClr val="tx1"/>
                </a:solidFill>
              </a:rPr>
              <a:t>Oxygen can penetrate only the top of the tube.</a:t>
            </a:r>
          </a:p>
          <a:p>
            <a:pPr marL="1602000" lvl="3">
              <a:spcBef>
                <a:spcPts val="400"/>
              </a:spcBef>
            </a:pPr>
            <a:r>
              <a:rPr lang="en-US" sz="2200" dirty="0">
                <a:solidFill>
                  <a:schemeClr val="tx1"/>
                </a:solidFill>
              </a:rPr>
              <a:t>Microbes grow at different heights based on oxygen exposure.</a:t>
            </a:r>
          </a:p>
          <a:p>
            <a:pPr marL="1602000" lvl="3">
              <a:spcBef>
                <a:spcPts val="400"/>
              </a:spcBef>
            </a:pPr>
            <a:r>
              <a:rPr lang="en-US" sz="2200" b="1" dirty="0">
                <a:solidFill>
                  <a:schemeClr val="tx1"/>
                </a:solidFill>
              </a:rPr>
              <a:t>Resazurin</a:t>
            </a:r>
            <a:r>
              <a:rPr lang="en-US" sz="2200" dirty="0">
                <a:solidFill>
                  <a:schemeClr val="tx1"/>
                </a:solidFill>
              </a:rPr>
              <a:t> dye indicates oxygen concentration</a:t>
            </a:r>
            <a:endParaRPr lang="en-US" sz="2200" i="1" dirty="0">
              <a:solidFill>
                <a:schemeClr val="tx1"/>
              </a:solidFill>
            </a:endParaRPr>
          </a:p>
          <a:p>
            <a:pPr marL="1144800" lvl="2">
              <a:spcBef>
                <a:spcPts val="400"/>
              </a:spcBef>
            </a:pPr>
            <a:r>
              <a:rPr lang="en-US" sz="2200" dirty="0">
                <a:solidFill>
                  <a:schemeClr val="tx1"/>
                </a:solidFill>
              </a:rPr>
              <a:t>can flush or consume oxygen (</a:t>
            </a:r>
            <a:r>
              <a:rPr lang="en-US" sz="2200" b="1" dirty="0">
                <a:solidFill>
                  <a:schemeClr val="tx1"/>
                </a:solidFill>
              </a:rPr>
              <a:t>e.g.</a:t>
            </a:r>
            <a:r>
              <a:rPr lang="en-US" sz="2200" dirty="0">
                <a:solidFill>
                  <a:schemeClr val="tx1"/>
                </a:solidFill>
              </a:rPr>
              <a:t>, glove bag) (Figure 4.29)</a:t>
            </a:r>
          </a:p>
        </p:txBody>
      </p:sp>
    </p:spTree>
    <p:extLst>
      <p:ext uri="{BB962C8B-B14F-4D97-AF65-F5344CB8AC3E}">
        <p14:creationId xmlns:p14="http://schemas.microsoft.com/office/powerpoint/2010/main" val="32866259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Figure 4.28 Growth Versus O</a:t>
            </a:r>
            <a:r>
              <a:rPr lang="en-IN" sz="3400" baseline="-25000" dirty="0"/>
              <a:t>2</a:t>
            </a:r>
            <a:r>
              <a:rPr lang="en-IN" sz="3400" dirty="0"/>
              <a:t> Concentration</a:t>
            </a:r>
          </a:p>
        </p:txBody>
      </p:sp>
      <p:pic>
        <p:nvPicPr>
          <p:cNvPr id="4" name="Picture 3" descr="Growth versus O 2 concentration.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096"/>
          <a:stretch/>
        </p:blipFill>
        <p:spPr>
          <a:xfrm>
            <a:off x="1851150" y="1520825"/>
            <a:ext cx="5441700" cy="4850615"/>
          </a:xfrm>
          <a:prstGeom prst="rect">
            <a:avLst/>
          </a:prstGeom>
        </p:spPr>
      </p:pic>
    </p:spTree>
    <p:extLst>
      <p:ext uri="{BB962C8B-B14F-4D97-AF65-F5344CB8AC3E}">
        <p14:creationId xmlns:p14="http://schemas.microsoft.com/office/powerpoint/2010/main" val="42866702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solidFill>
              </a:rPr>
              <a:t>4.16 Oxygen and Microbial Growth </a:t>
            </a:r>
            <a:r>
              <a:rPr lang="en-US" sz="2000" b="0" dirty="0">
                <a:solidFill>
                  <a:schemeClr val="tx2"/>
                </a:solidFill>
              </a:rPr>
              <a:t>(4 of 5)</a:t>
            </a:r>
            <a:endParaRPr lang="en-IN" sz="2000" b="0" dirty="0">
              <a:solidFill>
                <a:schemeClr val="tx2"/>
              </a:solidFill>
            </a:endParaRPr>
          </a:p>
        </p:txBody>
      </p:sp>
      <p:sp>
        <p:nvSpPr>
          <p:cNvPr id="3" name="Content Placeholder 2"/>
          <p:cNvSpPr>
            <a:spLocks noGrp="1"/>
          </p:cNvSpPr>
          <p:nvPr>
            <p:ph sz="quarter" idx="13"/>
          </p:nvPr>
        </p:nvSpPr>
        <p:spPr>
          <a:xfrm>
            <a:off x="457200" y="1556327"/>
            <a:ext cx="8229600" cy="2565730"/>
          </a:xfrm>
        </p:spPr>
        <p:txBody>
          <a:bodyPr/>
          <a:lstStyle/>
          <a:p>
            <a:r>
              <a:rPr lang="en-US" dirty="0">
                <a:solidFill>
                  <a:schemeClr val="tx1"/>
                </a:solidFill>
              </a:rPr>
              <a:t>Why is oxygen toxic?</a:t>
            </a:r>
          </a:p>
          <a:p>
            <a:pPr marL="741600" lvl="1"/>
            <a:r>
              <a:rPr lang="en-US" dirty="0">
                <a:solidFill>
                  <a:schemeClr val="tx1"/>
                </a:solidFill>
              </a:rPr>
              <a:t>Molecular oxygen (O</a:t>
            </a:r>
            <a:r>
              <a:rPr lang="en-US" baseline="-25000" dirty="0">
                <a:solidFill>
                  <a:schemeClr val="tx1"/>
                </a:solidFill>
              </a:rPr>
              <a:t>2</a:t>
            </a:r>
            <a:r>
              <a:rPr lang="en-US" dirty="0">
                <a:solidFill>
                  <a:schemeClr val="tx1"/>
                </a:solidFill>
              </a:rPr>
              <a:t>) is not toxic.</a:t>
            </a:r>
          </a:p>
          <a:p>
            <a:pPr marL="741600" lvl="1"/>
            <a:r>
              <a:rPr lang="en-US" dirty="0">
                <a:solidFill>
                  <a:schemeClr val="tx1"/>
                </a:solidFill>
              </a:rPr>
              <a:t>Exposure to oxygen yields toxic byproducts. (Figure 4.30)</a:t>
            </a:r>
          </a:p>
          <a:p>
            <a:pPr marL="1144800" lvl="2"/>
            <a:r>
              <a:rPr lang="en-US" b="1" dirty="0">
                <a:solidFill>
                  <a:schemeClr val="tx1"/>
                </a:solidFill>
              </a:rPr>
              <a:t>superoxide anion</a:t>
            </a:r>
            <a:r>
              <a:rPr lang="en-US" i="1" dirty="0">
                <a:solidFill>
                  <a:schemeClr val="tx1"/>
                </a:solidFill>
              </a:rPr>
              <a:t> </a:t>
            </a:r>
            <a:r>
              <a:rPr lang="en-US" dirty="0">
                <a:solidFill>
                  <a:schemeClr val="tx1"/>
                </a:solidFill>
              </a:rPr>
              <a:t>(O</a:t>
            </a:r>
            <a:r>
              <a:rPr lang="en-US" baseline="-25000" dirty="0">
                <a:solidFill>
                  <a:schemeClr val="tx1"/>
                </a:solidFill>
              </a:rPr>
              <a:t>2</a:t>
            </a:r>
            <a:r>
              <a:rPr lang="en-US" baseline="30000" dirty="0">
                <a:solidFill>
                  <a:schemeClr val="tx1"/>
                </a:solidFill>
              </a:rPr>
              <a:t>−</a:t>
            </a:r>
            <a:r>
              <a:rPr lang="en-US" dirty="0">
                <a:solidFill>
                  <a:schemeClr val="tx1"/>
                </a:solidFill>
              </a:rPr>
              <a:t>)</a:t>
            </a:r>
          </a:p>
          <a:p>
            <a:pPr marL="1144800" lvl="2"/>
            <a:r>
              <a:rPr lang="en-US" b="1" dirty="0">
                <a:solidFill>
                  <a:schemeClr val="tx1"/>
                </a:solidFill>
              </a:rPr>
              <a:t>hydrogen peroxide</a:t>
            </a:r>
            <a:r>
              <a:rPr lang="en-US" i="1" dirty="0">
                <a:solidFill>
                  <a:schemeClr val="tx1"/>
                </a:solidFill>
              </a:rPr>
              <a:t> </a:t>
            </a:r>
            <a:r>
              <a:rPr lang="en-US" dirty="0">
                <a:solidFill>
                  <a:schemeClr val="tx1"/>
                </a:solidFill>
              </a:rPr>
              <a:t>(H</a:t>
            </a:r>
            <a:r>
              <a:rPr lang="en-US" baseline="-25000" dirty="0">
                <a:solidFill>
                  <a:schemeClr val="tx1"/>
                </a:solidFill>
              </a:rPr>
              <a:t>2</a:t>
            </a:r>
            <a:r>
              <a:rPr lang="en-US" dirty="0">
                <a:solidFill>
                  <a:schemeClr val="tx1"/>
                </a:solidFill>
              </a:rPr>
              <a:t>O</a:t>
            </a:r>
            <a:r>
              <a:rPr lang="en-US" baseline="-25000" dirty="0">
                <a:solidFill>
                  <a:schemeClr val="tx1"/>
                </a:solidFill>
              </a:rPr>
              <a:t>2</a:t>
            </a:r>
            <a:r>
              <a:rPr lang="en-US" dirty="0">
                <a:solidFill>
                  <a:schemeClr val="tx1"/>
                </a:solidFill>
              </a:rPr>
              <a:t>)</a:t>
            </a:r>
          </a:p>
        </p:txBody>
      </p:sp>
      <p:sp>
        <p:nvSpPr>
          <p:cNvPr id="5" name="Content Placeholder 4"/>
          <p:cNvSpPr>
            <a:spLocks noGrp="1"/>
          </p:cNvSpPr>
          <p:nvPr>
            <p:ph sz="quarter" idx="14"/>
          </p:nvPr>
        </p:nvSpPr>
        <p:spPr>
          <a:xfrm>
            <a:off x="457200" y="4183746"/>
            <a:ext cx="3635829" cy="417283"/>
          </a:xfrm>
        </p:spPr>
        <p:txBody>
          <a:bodyPr/>
          <a:lstStyle/>
          <a:p>
            <a:pPr lvl="2"/>
            <a:r>
              <a:rPr lang="en-US" b="1" dirty="0">
                <a:solidFill>
                  <a:schemeClr val="tx1"/>
                </a:solidFill>
              </a:rPr>
              <a:t>hydroxyl radical</a:t>
            </a:r>
            <a:endParaRPr lang="en-US" dirty="0">
              <a:solidFill>
                <a:schemeClr val="tx1"/>
              </a:solidFill>
            </a:endParaRPr>
          </a:p>
        </p:txBody>
      </p:sp>
      <p:graphicFrame>
        <p:nvGraphicFramePr>
          <p:cNvPr id="6" name="Object 5" descr="O H"/>
          <p:cNvGraphicFramePr>
            <a:graphicFrameLocks noChangeAspect="1"/>
          </p:cNvGraphicFramePr>
          <p:nvPr>
            <p:extLst>
              <p:ext uri="{D42A27DB-BD31-4B8C-83A1-F6EECF244321}">
                <p14:modId xmlns:p14="http://schemas.microsoft.com/office/powerpoint/2010/main" val="2948519797"/>
              </p:ext>
            </p:extLst>
          </p:nvPr>
        </p:nvGraphicFramePr>
        <p:xfrm>
          <a:off x="4187341" y="4214528"/>
          <a:ext cx="682232" cy="325372"/>
        </p:xfrm>
        <a:graphic>
          <a:graphicData uri="http://schemas.openxmlformats.org/presentationml/2006/ole">
            <mc:AlternateContent xmlns:mc="http://schemas.openxmlformats.org/markup-compatibility/2006">
              <mc:Choice xmlns:v="urn:schemas-microsoft-com:vml" Requires="v">
                <p:oleObj name="Equation" r:id="rId2" imgW="825480" imgH="393480" progId="Equation.DSMT4">
                  <p:embed/>
                </p:oleObj>
              </mc:Choice>
              <mc:Fallback>
                <p:oleObj name="Equation" r:id="rId2" imgW="825480" imgH="393480" progId="Equation.DSMT4">
                  <p:embed/>
                  <p:pic>
                    <p:nvPicPr>
                      <p:cNvPr id="6" name="Object 5"/>
                      <p:cNvPicPr/>
                      <p:nvPr/>
                    </p:nvPicPr>
                    <p:blipFill>
                      <a:blip r:embed="rId3"/>
                      <a:stretch>
                        <a:fillRect/>
                      </a:stretch>
                    </p:blipFill>
                    <p:spPr>
                      <a:xfrm>
                        <a:off x="4187341" y="4214528"/>
                        <a:ext cx="682232" cy="325372"/>
                      </a:xfrm>
                      <a:prstGeom prst="rect">
                        <a:avLst/>
                      </a:prstGeom>
                    </p:spPr>
                  </p:pic>
                </p:oleObj>
              </mc:Fallback>
            </mc:AlternateContent>
          </a:graphicData>
        </a:graphic>
      </p:graphicFrame>
    </p:spTree>
    <p:extLst>
      <p:ext uri="{BB962C8B-B14F-4D97-AF65-F5344CB8AC3E}">
        <p14:creationId xmlns:p14="http://schemas.microsoft.com/office/powerpoint/2010/main" val="2156445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Figure 4.30 Four-Electron Reduction of O</a:t>
            </a:r>
            <a:r>
              <a:rPr lang="en-US" sz="3000" baseline="-25000" dirty="0"/>
              <a:t>2</a:t>
            </a:r>
            <a:r>
              <a:rPr lang="en-US" sz="3000" dirty="0"/>
              <a:t> to H</a:t>
            </a:r>
            <a:r>
              <a:rPr lang="en-US" sz="3000" baseline="-25000" dirty="0"/>
              <a:t>2</a:t>
            </a:r>
            <a:r>
              <a:rPr lang="en-US" sz="3000" dirty="0"/>
              <a:t>O by Stepwise Addition of Electrons</a:t>
            </a:r>
            <a:endParaRPr lang="en-IN" sz="3000" dirty="0"/>
          </a:p>
        </p:txBody>
      </p:sp>
      <p:pic>
        <p:nvPicPr>
          <p:cNvPr id="4" name="Picture 3" descr="Four electron reduction of O 2 to H 2 O by stepwise addition of electron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3811"/>
          <a:stretch/>
        </p:blipFill>
        <p:spPr>
          <a:xfrm>
            <a:off x="814805" y="2071147"/>
            <a:ext cx="7514391" cy="2935238"/>
          </a:xfrm>
          <a:prstGeom prst="rect">
            <a:avLst/>
          </a:prstGeom>
        </p:spPr>
      </p:pic>
    </p:spTree>
    <p:extLst>
      <p:ext uri="{BB962C8B-B14F-4D97-AF65-F5344CB8AC3E}">
        <p14:creationId xmlns:p14="http://schemas.microsoft.com/office/powerpoint/2010/main" val="2416021153"/>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E256E8D207C44A964A44A74599E0F7" ma:contentTypeVersion="13" ma:contentTypeDescription="Een nieuw document maken." ma:contentTypeScope="" ma:versionID="e13fc0f404103777b65ebe820e2fae19">
  <xsd:schema xmlns:xsd="http://www.w3.org/2001/XMLSchema" xmlns:xs="http://www.w3.org/2001/XMLSchema" xmlns:p="http://schemas.microsoft.com/office/2006/metadata/properties" xmlns:ns2="045cd049-8521-41da-89ce-94331b244159" xmlns:ns3="ae17f509-2c8f-4b43-a920-52033bc50b7e" targetNamespace="http://schemas.microsoft.com/office/2006/metadata/properties" ma:root="true" ma:fieldsID="95c13e779eed899f8009503e5be01206" ns2:_="" ns3:_="">
    <xsd:import namespace="045cd049-8521-41da-89ce-94331b244159"/>
    <xsd:import namespace="ae17f509-2c8f-4b43-a920-52033bc50b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5cd049-8521-41da-89ce-94331b244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3b9bb814-139f-4039-9463-697760f06ab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7f509-2c8f-4b43-a920-52033bc50b7e"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45cd049-8521-41da-89ce-94331b24415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73091B-4E2B-4BA9-8F24-02A1E8CBA653}"/>
</file>

<file path=customXml/itemProps2.xml><?xml version="1.0" encoding="utf-8"?>
<ds:datastoreItem xmlns:ds="http://schemas.openxmlformats.org/officeDocument/2006/customXml" ds:itemID="{3AFC4481-B153-45A2-8A7E-C5A4986DF621}"/>
</file>

<file path=customXml/itemProps3.xml><?xml version="1.0" encoding="utf-8"?>
<ds:datastoreItem xmlns:ds="http://schemas.openxmlformats.org/officeDocument/2006/customXml" ds:itemID="{0977EA03-DAA4-41AD-976E-CCDE8477354B}"/>
</file>

<file path=docProps/app.xml><?xml version="1.0" encoding="utf-8"?>
<Properties xmlns="http://schemas.openxmlformats.org/officeDocument/2006/extended-properties" xmlns:vt="http://schemas.openxmlformats.org/officeDocument/2006/docPropsVTypes">
  <TotalTime>13103</TotalTime>
  <Words>10798</Words>
  <Application>Microsoft Office PowerPoint</Application>
  <PresentationFormat>Diavoorstelling (4:3)</PresentationFormat>
  <Paragraphs>856</Paragraphs>
  <Slides>96</Slides>
  <Notes>24</Notes>
  <HiddenSlides>0</HiddenSlides>
  <MMClips>2</MMClips>
  <ScaleCrop>false</ScaleCrop>
  <HeadingPairs>
    <vt:vector size="8" baseType="variant">
      <vt:variant>
        <vt:lpstr>Gebruikte lettertypen</vt:lpstr>
      </vt:variant>
      <vt:variant>
        <vt:i4>6</vt:i4>
      </vt:variant>
      <vt:variant>
        <vt:lpstr>Thema</vt:lpstr>
      </vt:variant>
      <vt:variant>
        <vt:i4>2</vt:i4>
      </vt:variant>
      <vt:variant>
        <vt:lpstr>Ingesloten OLE-bronprogramma's</vt:lpstr>
      </vt:variant>
      <vt:variant>
        <vt:i4>1</vt:i4>
      </vt:variant>
      <vt:variant>
        <vt:lpstr>Diatitels</vt:lpstr>
      </vt:variant>
      <vt:variant>
        <vt:i4>96</vt:i4>
      </vt:variant>
    </vt:vector>
  </HeadingPairs>
  <TitlesOfParts>
    <vt:vector size="105" baseType="lpstr">
      <vt:lpstr>Arial</vt:lpstr>
      <vt:lpstr>Calibri</vt:lpstr>
      <vt:lpstr>Noto Sans Symbols</vt:lpstr>
      <vt:lpstr>Segoe UI Symbol</vt:lpstr>
      <vt:lpstr>Times New Roman</vt:lpstr>
      <vt:lpstr>Verdana</vt:lpstr>
      <vt:lpstr>508 Lecture</vt:lpstr>
      <vt:lpstr>1_508 Lecture</vt:lpstr>
      <vt:lpstr>Equation</vt:lpstr>
      <vt:lpstr>Brock Biology of Microorganisms</vt:lpstr>
      <vt:lpstr>One. Culturing Microbes and Measuring Their Growth</vt:lpstr>
      <vt:lpstr>4.1 Feeding the Microbe: Cell Nutrition (1 of 8)</vt:lpstr>
      <vt:lpstr>4.1 Feeding the Microbe: Cell Nutrition (2 of 8)</vt:lpstr>
      <vt:lpstr>Figure 4.1 Elemental and Macromolecular Composition of a Bacterial Cell</vt:lpstr>
      <vt:lpstr>4.1 Feeding the Microbe: Cell Nutrition (3 of 8)</vt:lpstr>
      <vt:lpstr>4.1 Feeding the Microbe: Cell Nutrition (4 of 8)</vt:lpstr>
      <vt:lpstr>4.1 Feeding the Microbe: Cell Nutrition (5 of 8)</vt:lpstr>
      <vt:lpstr>4.1 Feeding the Microbe: Cell Nutrition (6 of 8)</vt:lpstr>
      <vt:lpstr>4.1 Feeding the Microbe: Cell Nutrition (7 of 8)</vt:lpstr>
      <vt:lpstr>Table 4.1 Micronutrients Needed by Microorganisms a (1 of 2)</vt:lpstr>
      <vt:lpstr>Table 4.1 Micronutrients Needed by Microorganisms a (2 of 2)</vt:lpstr>
      <vt:lpstr>4.1 Feeding the Microbe: Cell Nutrition (8 of 8)</vt:lpstr>
      <vt:lpstr>4.2 Growth Media and Laboratory Culture (1 of 5)</vt:lpstr>
      <vt:lpstr>Table 4.2 Examples of Culture Media for Microorganisms with Simple and Demanding Nutritional Requirements a</vt:lpstr>
      <vt:lpstr>4.2 Growth Media and Laboratory Culture (2 of 5)</vt:lpstr>
      <vt:lpstr>4.2 Growth Media and Laboratory Culture (3 of 5)</vt:lpstr>
      <vt:lpstr>4.2 Growth Media and Laboratory Culture (4 of 5)</vt:lpstr>
      <vt:lpstr>4.2 Growth Media and Laboratory Culture (5 of 5)</vt:lpstr>
      <vt:lpstr>4.3 Microscopic Counts of Microbial Cell Numbers (1 of 2)</vt:lpstr>
      <vt:lpstr>Figure 4.4 Direct Microscopic Counting Procedure Using the Petroff–Hausser Counting Chamber</vt:lpstr>
      <vt:lpstr>4.3 Microscopic Counts of Microbial Cell Numbers (2 of 2)</vt:lpstr>
      <vt:lpstr>4.4 Viable Counting of Microbial Cell Numbers (1 of 4)</vt:lpstr>
      <vt:lpstr>Figure 4.5 Two Methods for the Viable Count</vt:lpstr>
      <vt:lpstr>4.4 Viable Counting of Microbial Cell Numbers (2 of 4)</vt:lpstr>
      <vt:lpstr>Figure 4.6 Procedure for Viable Counting Using Serial Dilutions of the Sample and the Pour-Plate Method</vt:lpstr>
      <vt:lpstr>4.4 Viable Counting of Microbial Cell Numbers (3 of 4)</vt:lpstr>
      <vt:lpstr>4.4 Viable Counting of Microbial Cell Numbers (4 of 4)</vt:lpstr>
      <vt:lpstr>4.5 Turbidimetric Measures of Microbial Cell Numbers (1 of 3)</vt:lpstr>
      <vt:lpstr>4.5 Turbidimetric Measures of Microbial Cell Numbers (2 of 3)</vt:lpstr>
      <vt:lpstr>Figure 4.7 Turbidity Measurements of Microbial Growth</vt:lpstr>
      <vt:lpstr>4.5 Turbidimetric Measures of Microbial Cell Numbers (3 of 3)</vt:lpstr>
      <vt:lpstr>Two Dynamics of Microbial Growth</vt:lpstr>
      <vt:lpstr>4.6 Binary Fission and the Microbial Growth Cycle (1 of 4)</vt:lpstr>
      <vt:lpstr>Figure 4.8 Binary Fission in a Rod-Shaped Bacterium</vt:lpstr>
      <vt:lpstr>Binary Fission</vt:lpstr>
      <vt:lpstr>4.6 Binary Fission and the Microbial Growth Cycle (2 of 4)</vt:lpstr>
      <vt:lpstr>Figure 4.10 Typical Growth Curve for a Bacterial Population</vt:lpstr>
      <vt:lpstr>Bacterial Growth Curve</vt:lpstr>
      <vt:lpstr>4.6 Binary Fission and the Microbial Growth Cycle (3 of 4)</vt:lpstr>
      <vt:lpstr>4.6 Binary Fission and the Microbial Growth Cycle (4 of 4)</vt:lpstr>
      <vt:lpstr>4.7 Quantitative Aspects of Microbial Growth (1 of 3)</vt:lpstr>
      <vt:lpstr>Figure 4.11 The Rate of Growth of a Microbial Culture</vt:lpstr>
      <vt:lpstr>4.7 Quantitative Aspects of Microbial Growth (2 of 3)</vt:lpstr>
      <vt:lpstr>Figure 4.12 Calculating Microbial Growth Parameters</vt:lpstr>
      <vt:lpstr>4.7 Quantitative Aspects of Microbial Growth (3 of 3)</vt:lpstr>
      <vt:lpstr>4.8 Continuous Culture (1 of 3)</vt:lpstr>
      <vt:lpstr>Figure 4.13 Continuous Culture Device (Chemostat)</vt:lpstr>
      <vt:lpstr>4.8 Continuous Culture (2 of 3)</vt:lpstr>
      <vt:lpstr>Figure 4.14 Steady-State Relationships in the Chemostat</vt:lpstr>
      <vt:lpstr>Figure 4.15 The Effect of Nutrients on Growth in a Chemostat</vt:lpstr>
      <vt:lpstr>4.8 Continuous Culture (3 of 3)</vt:lpstr>
      <vt:lpstr>4.9 Biofilm Growth (1 of 3)</vt:lpstr>
      <vt:lpstr>4.9 Biofilm Growth (2 of 3)</vt:lpstr>
      <vt:lpstr>4.9 Biofilm Growth (3 of 3)</vt:lpstr>
      <vt:lpstr>4.10 Alternatives to Binary Fission (1 of 2)</vt:lpstr>
      <vt:lpstr>Figure 4.18 Cell Division in Different Morphological Forms of Bacteria</vt:lpstr>
      <vt:lpstr>4.10 Alternatives to Binary Fission (2 of 2)</vt:lpstr>
      <vt:lpstr>Three Environmental Effects on Growth: Temperature</vt:lpstr>
      <vt:lpstr>4.11 Temperature Classes of Microorganisms (1 of 2)</vt:lpstr>
      <vt:lpstr>Figure 4.20 The Cardinal Temperatures: Minimum, Optimum, and Maximum</vt:lpstr>
      <vt:lpstr>4.11 Temperature Classes of Microorganisms (2 of 2)</vt:lpstr>
      <vt:lpstr>Figure 4.21 Temperature and Growth Response in Different Temperature Classes of Microorganisms</vt:lpstr>
      <vt:lpstr>4.12 Microbial Life in the Cold (1 of 4)</vt:lpstr>
      <vt:lpstr>Figure 4.22 Antarctic Microbial Habitats and Microorganisms</vt:lpstr>
      <vt:lpstr>4.12 Microbial Life in the Cold (2 of 4)</vt:lpstr>
      <vt:lpstr>4.12 Microbial Life in the Cold (3 of 4)</vt:lpstr>
      <vt:lpstr>4.12 Microbial Life in the Cold (4 of 4)</vt:lpstr>
      <vt:lpstr>4.13 Microbial Life at High Temperatures (1 of 4)</vt:lpstr>
      <vt:lpstr>Table 4.3 Presently Known Upper Temperature Limits for Growth of Living Organisms</vt:lpstr>
      <vt:lpstr>4.13 Microbial Life at High Temperatures (2 of 4)</vt:lpstr>
      <vt:lpstr>4.13 Microbial Life at High Temperatures (3 of 4)</vt:lpstr>
      <vt:lpstr>4.13 Microbial Life at High Temperatures (4 of 4)</vt:lpstr>
      <vt:lpstr>Four Environmental Effects on Growth: p H, Osmolarity, and Oxygen</vt:lpstr>
      <vt:lpstr>4.14 Effects of p H on Microbial Growth (1 of 4)</vt:lpstr>
      <vt:lpstr>Figure 4.26 The p H Scale</vt:lpstr>
      <vt:lpstr>Table 4.4 Relationships of Microorganisms to p H</vt:lpstr>
      <vt:lpstr>4.14 Effects of p H on Microbial Growth (2 of 4)</vt:lpstr>
      <vt:lpstr>4.14 Effects of p H on Microbial Growth (3 of 4)</vt:lpstr>
      <vt:lpstr>4.14 Effects of p H on Microbial Growth (4 of 4)</vt:lpstr>
      <vt:lpstr>4.15 Osmolarity and Microbial Growth (1 of 5)</vt:lpstr>
      <vt:lpstr>Table 4.5 Water Activity of Several Substances</vt:lpstr>
      <vt:lpstr>4.15 Osmolarity and Microbial Growth (2 of 5)</vt:lpstr>
      <vt:lpstr>4.15 Osmolarity and Microbial Growth (3 of 5)</vt:lpstr>
      <vt:lpstr>Table 4.6 Compatible Solutes of Microorganisms (1 of 2)</vt:lpstr>
      <vt:lpstr>Table 4.6 Compatible Solutes of Microorganisms (2 of 2)</vt:lpstr>
      <vt:lpstr>Figure 4.27 Effect of N a C l Concentration on Growth of Microorganisms of Different Salt Tolerances or Requirements</vt:lpstr>
      <vt:lpstr>4.15 Osmolarity and Microbial Growth (4 of 5)</vt:lpstr>
      <vt:lpstr>4.15 Osmolarity and Microbial Growth (5 of 5)</vt:lpstr>
      <vt:lpstr>4.16 Oxygen and Microbial Growth (1 of 5)</vt:lpstr>
      <vt:lpstr>Table 4.7 Oxygen Relationships of Microorganisms</vt:lpstr>
      <vt:lpstr>4.16 Oxygen and Microbial Growth (2 of 5)</vt:lpstr>
      <vt:lpstr>4.16 Oxygen and Microbial Growth (3 of 5)</vt:lpstr>
      <vt:lpstr>Figure 4.28 Growth Versus O2 Concentration</vt:lpstr>
      <vt:lpstr>4.16 Oxygen and Microbial Growth (4 of 5)</vt:lpstr>
      <vt:lpstr>Figure 4.30 Four-Electron Reduction of O2 to H2O by Stepwise Addition of Electrons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Brock Biology of Microorganisms, Sixteenth Edition, Chapter 4, Microbial Growth and Its Control</dc:title>
  <dc:subject>Science</dc:subject>
  <dc:creator>Madigan/Bender/Buckley/Sattley/Stahl</dc:creator>
  <cp:keywords>Brock Biology of Microorganisms</cp:keywords>
  <dc:description>Additional figure caption content available on the Notes Pane.</dc:description>
  <cp:lastModifiedBy>Christophe Wille</cp:lastModifiedBy>
  <cp:revision>1787</cp:revision>
  <dcterms:modified xsi:type="dcterms:W3CDTF">2024-10-24T14:02:54Z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y fmtid="{D5CDD505-2E9C-101B-9397-08002B2CF9AE}" pid="8" name="ContentTypeId">
    <vt:lpwstr>0x0101005CE256E8D207C44A964A44A74599E0F7</vt:lpwstr>
  </property>
</Properties>
</file>