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9" r:id="rId2"/>
    <p:sldId id="256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0" r:id="rId11"/>
    <p:sldId id="273" r:id="rId12"/>
    <p:sldId id="274" r:id="rId13"/>
    <p:sldId id="275" r:id="rId14"/>
    <p:sldId id="276" r:id="rId15"/>
    <p:sldId id="264" r:id="rId16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94" autoAdjust="0"/>
  </p:normalViewPr>
  <p:slideViewPr>
    <p:cSldViewPr snapToGrid="0" showGuides="1">
      <p:cViewPr varScale="1">
        <p:scale>
          <a:sx n="49" d="100"/>
          <a:sy n="49" d="100"/>
        </p:scale>
        <p:origin x="-666" y="-96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7-2-2017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 smtClean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7-2-2017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unten/Peerevaluaties%20Studiereis%202016%20-%20groep%203.xlsx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file:///C:\Jan%20Beyens\Punten\Peerevaluaties%20Studiereis%202016%20-%20groep%203.xls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tudiereis%20Polen%202017/Beoordelingsformulier%20Paper.docx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file:///C:\Jan%20Beyens\studiereis%20Wales%202015\Papers\Beoordelingsformulier%20Pap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Verwachtingen – evaluatie (4/5)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 marL="1462088" lvl="1" indent="-742950">
              <a:buFont typeface="+mj-lt"/>
              <a:buAutoNum type="arabicPeriod"/>
            </a:pPr>
            <a:endParaRPr lang="nl-BE" sz="4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5725" indent="0">
              <a:buNone/>
            </a:pPr>
            <a:r>
              <a:rPr lang="nl-BE" sz="4000" b="1" dirty="0" smtClean="0"/>
              <a:t>3. </a:t>
            </a:r>
            <a:r>
              <a:rPr lang="nl-BE" sz="4000" b="1" dirty="0"/>
              <a:t>Examen </a:t>
            </a:r>
            <a:endParaRPr lang="nl-BE" sz="4000" b="1" dirty="0" smtClean="0"/>
          </a:p>
          <a:p>
            <a:pPr marL="85725" indent="0">
              <a:buNone/>
            </a:pPr>
            <a:endParaRPr lang="nl-BE" sz="4000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nl-BE" sz="4000" dirty="0"/>
              <a:t>Voorstelling van eigen artikel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nl-BE" sz="4000" dirty="0"/>
              <a:t>Bevraging door begeleidende docenten (J.B en …)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nl-BE" sz="4000" dirty="0"/>
              <a:t>Afchecken van de beoordeling over andere </a:t>
            </a:r>
            <a:r>
              <a:rPr lang="nl-BE" sz="4000" dirty="0" smtClean="0"/>
              <a:t>artikels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nl-BE" sz="4000" dirty="0" smtClean="0"/>
              <a:t>20 minuten/student (uurregeling wordt meegedeeld)</a:t>
            </a:r>
            <a:endParaRPr lang="nl-BE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333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Verwachtingen – evaluatie (5/5)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 marL="1462088" lvl="1" indent="-742950">
              <a:buFont typeface="+mj-lt"/>
              <a:buAutoNum type="arabicPeriod"/>
            </a:pPr>
            <a:endParaRPr lang="nl-BE" sz="4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28675" indent="-742950">
              <a:buFont typeface="+mj-lt"/>
              <a:buAutoNum type="arabicPeriod" startAt="4"/>
            </a:pPr>
            <a:r>
              <a:rPr lang="nl-BE" sz="4000" b="1" dirty="0" smtClean="0"/>
              <a:t>Deelname </a:t>
            </a:r>
            <a:r>
              <a:rPr lang="nl-BE" sz="4000" b="1" dirty="0"/>
              <a:t>bedrijfsbezoek </a:t>
            </a:r>
            <a:r>
              <a:rPr lang="nl-BE" sz="4000" b="1" dirty="0" err="1"/>
              <a:t>Arcelor</a:t>
            </a:r>
            <a:r>
              <a:rPr lang="nl-BE" sz="4000" b="1" dirty="0"/>
              <a:t> </a:t>
            </a:r>
            <a:r>
              <a:rPr lang="nl-BE" sz="4000" b="1" dirty="0" err="1"/>
              <a:t>Mittal</a:t>
            </a:r>
            <a:r>
              <a:rPr lang="nl-BE" sz="4000" b="1" dirty="0"/>
              <a:t> Gent </a:t>
            </a:r>
            <a:endParaRPr lang="nl-BE" sz="4000" b="1" dirty="0" smtClean="0"/>
          </a:p>
          <a:p>
            <a:pPr marL="85725" indent="0">
              <a:buNone/>
            </a:pPr>
            <a:r>
              <a:rPr lang="nl-BE" sz="4000" dirty="0"/>
              <a:t>	</a:t>
            </a:r>
            <a:r>
              <a:rPr lang="nl-BE" sz="4000" dirty="0" smtClean="0"/>
              <a:t>	(</a:t>
            </a:r>
            <a:r>
              <a:rPr lang="nl-BE" sz="4000" dirty="0"/>
              <a:t>1 namiddag, </a:t>
            </a:r>
            <a:r>
              <a:rPr lang="nl-BE" sz="4000" dirty="0" smtClean="0"/>
              <a:t>datum </a:t>
            </a:r>
            <a:r>
              <a:rPr lang="nl-BE" sz="4000" dirty="0"/>
              <a:t>nog te bepalen)</a:t>
            </a:r>
          </a:p>
          <a:p>
            <a:pPr lvl="1"/>
            <a:endParaRPr lang="nl-BE" sz="4000" dirty="0"/>
          </a:p>
          <a:p>
            <a:pPr marL="85725" indent="0" algn="ctr">
              <a:buNone/>
            </a:pPr>
            <a:r>
              <a:rPr lang="nl-BE" sz="4000" i="1" dirty="0"/>
              <a:t>Indien de student herhaaldelijk de regels overtreedt, vrijwillig de veiligheid en/of integriteit van zichzelf of de groep ernstig in gevaar brengt, kan hem door het college van de begeleidende docenten toegang tot het examen ontzegd </a:t>
            </a:r>
            <a:r>
              <a:rPr lang="nl-BE" sz="4000" i="1" dirty="0" smtClean="0"/>
              <a:t>worden (zie studiefiche)</a:t>
            </a:r>
            <a:endParaRPr lang="nl-BE" sz="40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4951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kwotering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BE" sz="4000" dirty="0" smtClean="0"/>
              <a:t>Mondeling </a:t>
            </a:r>
            <a:r>
              <a:rPr lang="nl-BE" sz="4000" dirty="0"/>
              <a:t>examen = 45%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4000" dirty="0"/>
              <a:t>Peer-evaluatie = 40%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4000" dirty="0"/>
              <a:t>Actieve deelname en attitude (15% volgens pass/</a:t>
            </a:r>
            <a:r>
              <a:rPr lang="nl-BE" sz="4000" dirty="0" err="1"/>
              <a:t>fail</a:t>
            </a:r>
            <a:r>
              <a:rPr lang="nl-BE" sz="4000" dirty="0"/>
              <a:t>)</a:t>
            </a:r>
          </a:p>
          <a:p>
            <a:endParaRPr lang="nl-BE" sz="44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  <p:graphicFrame>
        <p:nvGraphicFramePr>
          <p:cNvPr id="5" name="Object 4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408145"/>
              </p:ext>
            </p:extLst>
          </p:nvPr>
        </p:nvGraphicFramePr>
        <p:xfrm>
          <a:off x="8791408" y="4109072"/>
          <a:ext cx="7025769" cy="469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erkblad" r:id="rId4" imgW="7067592" imgH="4857725" progId="Excel.Sheet.12">
                  <p:link updateAutomatic="1"/>
                </p:oleObj>
              </mc:Choice>
              <mc:Fallback>
                <p:oleObj name="Werkblad" r:id="rId4" imgW="7067592" imgH="4857725" progId="Excel.Sheet.12">
                  <p:link updateAutomatic="1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1408" y="4109072"/>
                        <a:ext cx="7025769" cy="469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2189690" y="4310311"/>
            <a:ext cx="58064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Voorbeeld peerevaluatie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+ onderwerpen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Opzet = 20%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Kwaliteit = 50%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Redactioneel = 30%</a:t>
            </a:r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5622587" y="5252936"/>
            <a:ext cx="2859932" cy="0"/>
          </a:xfrm>
          <a:prstGeom prst="straightConnector1">
            <a:avLst/>
          </a:prstGeom>
          <a:ln w="31750"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3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6193286" cy="863693"/>
          </a:xfrm>
        </p:spPr>
        <p:txBody>
          <a:bodyPr/>
          <a:lstStyle/>
          <a:p>
            <a:r>
              <a:rPr lang="nl-NL" dirty="0" smtClean="0"/>
              <a:t>DIT academiejaar … </a:t>
            </a:r>
            <a:r>
              <a:rPr lang="nl-NL" dirty="0" err="1" smtClean="0"/>
              <a:t>Noord-Polen</a:t>
            </a:r>
            <a:r>
              <a:rPr lang="nl-NL" dirty="0" smtClean="0"/>
              <a:t> (18-26/3)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  <p:sp>
        <p:nvSpPr>
          <p:cNvPr id="9" name="Rechthoek 8"/>
          <p:cNvSpPr/>
          <p:nvPr/>
        </p:nvSpPr>
        <p:spPr>
          <a:xfrm>
            <a:off x="2295705" y="1199120"/>
            <a:ext cx="1466932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Zaterdagavond: vertrek + nachtrit naar Gdansk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Zondag: aankomst in Gdansk + </a:t>
            </a:r>
            <a:r>
              <a:rPr lang="nl-BE" sz="4000" dirty="0" smtClean="0">
                <a:sym typeface="Wingdings" panose="05000000000000000000" pitchFamily="2" charset="2"/>
              </a:rPr>
              <a:t>stadsbezoek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2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Maandag: bedrijfsbezoek </a:t>
            </a:r>
            <a:r>
              <a:rPr lang="nl-BE" sz="4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Intel </a:t>
            </a:r>
            <a:r>
              <a:rPr lang="nl-BE" sz="4000" dirty="0">
                <a:sym typeface="Wingdings" panose="05000000000000000000" pitchFamily="2" charset="2"/>
              </a:rPr>
              <a:t>in Gdansk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2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Dinsdag: bedrijfsbezoek </a:t>
            </a:r>
            <a:r>
              <a:rPr lang="nl-BE" sz="4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Sharp</a:t>
            </a:r>
            <a:r>
              <a:rPr lang="nl-BE" sz="4000" dirty="0">
                <a:sym typeface="Wingdings" panose="05000000000000000000" pitchFamily="2" charset="2"/>
              </a:rPr>
              <a:t> in </a:t>
            </a:r>
            <a:r>
              <a:rPr lang="nl-BE" sz="4000" dirty="0" err="1">
                <a:sym typeface="Wingdings" panose="05000000000000000000" pitchFamily="2" charset="2"/>
              </a:rPr>
              <a:t>Torun</a:t>
            </a:r>
            <a:r>
              <a:rPr lang="nl-BE" sz="4000" dirty="0">
                <a:sym typeface="Wingdings" panose="05000000000000000000" pitchFamily="2" charset="2"/>
              </a:rPr>
              <a:t> + stadsbezoek </a:t>
            </a:r>
            <a:r>
              <a:rPr lang="nl-BE" sz="4000" dirty="0" err="1">
                <a:sym typeface="Wingdings" panose="05000000000000000000" pitchFamily="2" charset="2"/>
              </a:rPr>
              <a:t>Torun</a:t>
            </a:r>
            <a:endParaRPr lang="nl-BE" sz="4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Woensdag: bedrijfsbezoek </a:t>
            </a:r>
            <a:r>
              <a:rPr lang="nl-BE" sz="4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Solaris</a:t>
            </a:r>
            <a:r>
              <a:rPr lang="nl-BE" sz="4000" dirty="0">
                <a:sym typeface="Wingdings" panose="05000000000000000000" pitchFamily="2" charset="2"/>
              </a:rPr>
              <a:t> in Poznan + </a:t>
            </a:r>
            <a:r>
              <a:rPr lang="nl-BE" sz="4000" dirty="0" smtClean="0">
                <a:sym typeface="Wingdings" panose="05000000000000000000" pitchFamily="2" charset="2"/>
              </a:rPr>
              <a:t>stadsbezoek</a:t>
            </a:r>
            <a:endParaRPr lang="nl-BE" sz="4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Donderdag: </a:t>
            </a:r>
            <a:r>
              <a:rPr lang="nl-BE" sz="4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Universiteit Poznan </a:t>
            </a:r>
            <a:r>
              <a:rPr lang="nl-BE" sz="4000" dirty="0">
                <a:sym typeface="Wingdings" panose="05000000000000000000" pitchFamily="2" charset="2"/>
              </a:rPr>
              <a:t>(Telecom + Automatisering)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Vrijdag: bedrijfsbezoek </a:t>
            </a:r>
            <a:r>
              <a:rPr lang="nl-BE" sz="4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Lech</a:t>
            </a:r>
            <a:r>
              <a:rPr lang="nl-BE" sz="4000" dirty="0">
                <a:sym typeface="Wingdings" panose="05000000000000000000" pitchFamily="2" charset="2"/>
              </a:rPr>
              <a:t> in Poznan + stadsbezoek Poznan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2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Zaterdag: dagje Berlijn / nachtrit terug vanuit Berlijn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Zondagochtend terug in Gent</a:t>
            </a:r>
            <a:r>
              <a:rPr lang="nl-BE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0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6193286" cy="863693"/>
          </a:xfrm>
        </p:spPr>
        <p:txBody>
          <a:bodyPr/>
          <a:lstStyle/>
          <a:p>
            <a:r>
              <a:rPr lang="nl-NL" dirty="0" smtClean="0"/>
              <a:t>DIT academiejaar … </a:t>
            </a:r>
            <a:r>
              <a:rPr lang="nl-NL" dirty="0" err="1" smtClean="0"/>
              <a:t>Noord-Polen</a:t>
            </a:r>
            <a:r>
              <a:rPr lang="nl-NL" dirty="0" smtClean="0"/>
              <a:t> (18-26/3)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  <p:sp>
        <p:nvSpPr>
          <p:cNvPr id="9" name="Rechthoek 8"/>
          <p:cNvSpPr/>
          <p:nvPr/>
        </p:nvSpPr>
        <p:spPr>
          <a:xfrm>
            <a:off x="1089475" y="1588224"/>
            <a:ext cx="146693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Facultaire bijdrage van 75 euro/student (50 voor student en 25 voor begeleiderspot</a:t>
            </a:r>
            <a:r>
              <a:rPr lang="nl-BE" sz="4000" dirty="0" smtClean="0"/>
              <a:t>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40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student = € 448 : half pension + transferts + </a:t>
            </a:r>
            <a:r>
              <a:rPr lang="nl-BE" sz="4000" dirty="0" smtClean="0">
                <a:sym typeface="Wingdings" panose="05000000000000000000" pitchFamily="2" charset="2"/>
              </a:rPr>
              <a:t>verzekeringen </a:t>
            </a:r>
            <a:r>
              <a:rPr lang="nl-BE" sz="4000" dirty="0">
                <a:sym typeface="Wingdings" panose="05000000000000000000" pitchFamily="2" charset="2"/>
              </a:rPr>
              <a:t>+ BTW + drukkost + </a:t>
            </a:r>
            <a:r>
              <a:rPr lang="nl-BE" sz="4000" dirty="0" smtClean="0">
                <a:sym typeface="Wingdings" panose="05000000000000000000" pitchFamily="2" charset="2"/>
              </a:rPr>
              <a:t>relatiegeschenk + fooi chauffeur + …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4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 smtClean="0">
                <a:sym typeface="Wingdings" panose="05000000000000000000" pitchFamily="2" charset="2"/>
              </a:rPr>
              <a:t>Begeleiders = € 275 (behalve JB = gratis)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nl-BE" sz="4000" dirty="0">
              <a:sym typeface="Wingdings" panose="05000000000000000000" pitchFamily="2" charset="2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40 deelnemende </a:t>
            </a:r>
            <a:r>
              <a:rPr lang="nl-BE" sz="4000" dirty="0" smtClean="0"/>
              <a:t>studenten (36 OTIA) </a:t>
            </a:r>
            <a:r>
              <a:rPr lang="nl-BE" sz="4000" dirty="0"/>
              <a:t>+ 4 begeleiders</a:t>
            </a:r>
          </a:p>
        </p:txBody>
      </p:sp>
    </p:spTree>
    <p:extLst>
      <p:ext uri="{BB962C8B-B14F-4D97-AF65-F5344CB8AC3E}">
        <p14:creationId xmlns:p14="http://schemas.microsoft.com/office/powerpoint/2010/main" val="37834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042" y="1791426"/>
            <a:ext cx="5603132" cy="522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4926925" y="6416224"/>
            <a:ext cx="4227439" cy="595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000" dirty="0" smtClean="0">
                <a:solidFill>
                  <a:srgbClr val="FFD200"/>
                </a:solidFill>
              </a:rPr>
              <a:t>Jan.Beyens@UGent.be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093367" y="7198476"/>
            <a:ext cx="12044772" cy="5953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000" dirty="0" smtClean="0">
                <a:solidFill>
                  <a:srgbClr val="FFD200"/>
                </a:solidFill>
              </a:rPr>
              <a:t>Workshop Leerlijnen </a:t>
            </a:r>
            <a:r>
              <a:rPr lang="nl-BE" sz="3000" dirty="0">
                <a:solidFill>
                  <a:srgbClr val="FFD200"/>
                </a:solidFill>
              </a:rPr>
              <a:t>I</a:t>
            </a:r>
            <a:r>
              <a:rPr lang="nl-BE" sz="3000" dirty="0" smtClean="0">
                <a:solidFill>
                  <a:srgbClr val="FFD200"/>
                </a:solidFill>
              </a:rPr>
              <a:t>nternationalisering en Communicatie – 7/2/2017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139142" y="4019956"/>
            <a:ext cx="5575565" cy="763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4000" dirty="0" smtClean="0">
                <a:solidFill>
                  <a:srgbClr val="FFD200"/>
                </a:solidFill>
              </a:rPr>
              <a:t>Dank voor uw aandacht</a:t>
            </a:r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altLang="nl-BE" sz="6000" dirty="0"/>
              <a:t>Opkomende Technologieën </a:t>
            </a:r>
            <a:br>
              <a:rPr lang="nl-BE" altLang="nl-BE" sz="6000" dirty="0"/>
            </a:br>
            <a:r>
              <a:rPr lang="nl-BE" altLang="nl-BE" sz="6000" dirty="0"/>
              <a:t>in ICT en </a:t>
            </a:r>
            <a:r>
              <a:rPr lang="nl-BE" altLang="nl-BE" sz="6000" dirty="0" smtClean="0"/>
              <a:t>Automatisering (</a:t>
            </a:r>
            <a:r>
              <a:rPr lang="nl-BE" altLang="nl-BE" sz="6000" dirty="0" err="1" smtClean="0"/>
              <a:t>OTIa</a:t>
            </a:r>
            <a:r>
              <a:rPr lang="nl-BE" altLang="nl-BE" sz="6000" dirty="0" smtClean="0"/>
              <a:t>)</a:t>
            </a:r>
            <a:br>
              <a:rPr lang="nl-BE" altLang="nl-BE" sz="6000" dirty="0" smtClean="0"/>
            </a:br>
            <a:r>
              <a:rPr lang="nl-BE" altLang="nl-BE" sz="6000" dirty="0" smtClean="0"/>
              <a:t>Buitenlandse Studiereis</a:t>
            </a:r>
            <a:br>
              <a:rPr lang="nl-BE" altLang="nl-BE" sz="6000" dirty="0" smtClean="0"/>
            </a:br>
            <a:endParaRPr lang="nl-NL" sz="6000" dirty="0"/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Workshop Leerlijnen Internationalisering en Communicatie – 7/2/2017 – Jan Beyens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Situering OTIA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194364"/>
            <a:ext cx="16712118" cy="66960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Gegroeid uit een traditie (reeds 29 jaar) van buitenlandse studiereizen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Belang van een geïntegreerde internationale component in de opleiding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 smtClean="0"/>
              <a:t>Keuzevak </a:t>
            </a:r>
            <a:r>
              <a:rPr lang="nl-BE" sz="4000" dirty="0"/>
              <a:t>voor 3 studiepunten in de Masters Elektronica-ICT en Elektrotechniek-Automatisering (1 lesweek in semester 2)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Master EA-ICT </a:t>
            </a:r>
            <a:r>
              <a:rPr lang="nl-BE" sz="4000" dirty="0">
                <a:sym typeface="Wingdings" panose="05000000000000000000" pitchFamily="2" charset="2"/>
              </a:rPr>
              <a:t> 3 studiepunten te kiezen uit de “</a:t>
            </a:r>
            <a:r>
              <a:rPr lang="nl-BE" sz="4000" dirty="0" smtClean="0">
                <a:sym typeface="Wingdings" panose="05000000000000000000" pitchFamily="2" charset="2"/>
              </a:rPr>
              <a:t>Maatschappelijke </a:t>
            </a:r>
            <a:r>
              <a:rPr lang="nl-BE" sz="4000" dirty="0">
                <a:sym typeface="Wingdings" panose="05000000000000000000" pitchFamily="2" charset="2"/>
              </a:rPr>
              <a:t>keuzevakken” (OTIA, Inleiding tot ondernemerschap, stage en internationale stage)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>
                <a:sym typeface="Wingdings" panose="05000000000000000000" pitchFamily="2" charset="2"/>
              </a:rPr>
              <a:t>Deelname aan studiereis kan ook vrijblijvend</a:t>
            </a:r>
            <a:endParaRPr lang="nl-BE" sz="4000" dirty="0"/>
          </a:p>
          <a:p>
            <a:endParaRPr lang="nl-NL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en doelstelling (1/2) </a:t>
            </a:r>
            <a:r>
              <a:rPr lang="nl-NL" sz="2400" dirty="0" smtClean="0"/>
              <a:t>(zie studiefiche)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194364"/>
            <a:ext cx="16712118" cy="66960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Kennismaking met de recentste industriële praktijken binnen het vakgebied door een aantal bezoeken aan technologisch hoogstaande bedrijven of R&amp;D in Europa.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Verkrijgen van state of </a:t>
            </a:r>
            <a:r>
              <a:rPr lang="nl-BE" sz="4000" dirty="0" err="1"/>
              <a:t>the</a:t>
            </a:r>
            <a:r>
              <a:rPr lang="nl-BE" sz="4000" dirty="0"/>
              <a:t> art informatie aangaande specifieke onderwerpen uit het vakgebied via voordrachten gehouden door ingenieurs van de bezochte bedrijven.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Inzicht verwerven in de praktische werking van een bedrijf, en dit in een ruimere context dan louter het Vlaamse industriële landschap en het louter technische aspect (kwaliteitsmanagement, veiligheid, </a:t>
            </a:r>
            <a:r>
              <a:rPr lang="nl-BE" sz="4000" dirty="0" smtClean="0"/>
              <a:t>    					productieplanning</a:t>
            </a:r>
            <a:r>
              <a:rPr lang="nl-BE" sz="4000" dirty="0"/>
              <a:t>, logistiek, markteconomie, …)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4251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en doelstelling (2/2) </a:t>
            </a:r>
            <a:r>
              <a:rPr lang="nl-NL" sz="2400" dirty="0" smtClean="0"/>
              <a:t>(zie studiefiche)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Inzicht verwerven in de werkomstandigheden van ingenieurs in een bedrijf, en dit in een ruimere context dan louter het Vlaamse industriële landschap, d.m.v. persoonlijke contacten met buitenlandse ingenieurs.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Bevorderen van de actieve talenkennis.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Bevorderen van de sociale vaardigheden.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Het leggen (en onderhouden) van internationale professionele contacten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Kennismaken met andere culturen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651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Eindcompetenties </a:t>
            </a:r>
            <a:r>
              <a:rPr lang="nl-NL" sz="2400" dirty="0" smtClean="0"/>
              <a:t>(zie studiefiche)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Inzicht hebben in de mogelijkheden en beperkingen van de aangebrachte technologieën.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Vakliteratuur raadplegen en deze vanuit een kritisch wetenschappelijke houding op haar relevantie beoordelen.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Op een vlotte en gestructureerde manier kunnen rapporteren.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In staat zijn om in een groep te functioneren en afspraken na te leven.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nl-BE" sz="4000" dirty="0"/>
              <a:t>Inzicht hebben in de maatschappelijke rol van bedrijven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4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876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Verwachtingen – evaluatie (1/5)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525099"/>
            <a:ext cx="16712118" cy="6696000"/>
          </a:xfrm>
        </p:spPr>
        <p:txBody>
          <a:bodyPr>
            <a:noAutofit/>
          </a:bodyPr>
          <a:lstStyle/>
          <a:p>
            <a:pPr marL="1462088" lvl="1" indent="-742950">
              <a:buFont typeface="+mj-lt"/>
              <a:buAutoNum type="arabicPeriod"/>
            </a:pPr>
            <a:r>
              <a:rPr lang="nl-BE" sz="4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Actieve deelname</a:t>
            </a:r>
          </a:p>
          <a:p>
            <a:pPr marL="1462088" lvl="1" indent="-742950">
              <a:buFont typeface="+mj-lt"/>
              <a:buAutoNum type="arabicPeriod"/>
            </a:pPr>
            <a:endParaRPr lang="nl-BE" sz="4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04925" lvl="2" indent="0">
              <a:buNone/>
            </a:pPr>
            <a:r>
              <a:rPr lang="nl-BE" sz="4000" dirty="0" smtClean="0">
                <a:solidFill>
                  <a:prstClr val="black"/>
                </a:solidFill>
                <a:cs typeface="Arial" panose="020B0604020202020204" pitchFamily="34" charset="0"/>
              </a:rPr>
              <a:t>Iedereen 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wordt geacht minstens 1 (technisch relevante) vraag te </a:t>
            </a:r>
            <a:r>
              <a:rPr lang="nl-BE" sz="4000" dirty="0" smtClean="0">
                <a:solidFill>
                  <a:prstClr val="black"/>
                </a:solidFill>
                <a:cs typeface="Arial" panose="020B0604020202020204" pitchFamily="34" charset="0"/>
              </a:rPr>
              <a:t>stellen tijdens 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de bedrijfsbezoeken. (</a:t>
            </a:r>
            <a:r>
              <a:rPr lang="nl-BE" sz="4000" dirty="0" err="1">
                <a:solidFill>
                  <a:prstClr val="black"/>
                </a:solidFill>
                <a:cs typeface="Arial" panose="020B0604020202020204" pitchFamily="34" charset="0"/>
              </a:rPr>
              <a:t>Kwotering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 =  +3)</a:t>
            </a:r>
          </a:p>
          <a:p>
            <a:pPr marL="1304925" lvl="2" indent="0">
              <a:buNone/>
            </a:pP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Dus … best op voorhand bedrijf doornemen om voorbereid te zijn.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Verwachtingen – evaluatie (2/5)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31" y="1388914"/>
            <a:ext cx="16712118" cy="6696000"/>
          </a:xfrm>
        </p:spPr>
        <p:txBody>
          <a:bodyPr>
            <a:noAutofit/>
          </a:bodyPr>
          <a:lstStyle/>
          <a:p>
            <a:pPr marL="1462088" lvl="1" indent="-742950">
              <a:buFont typeface="+mj-lt"/>
              <a:buAutoNum type="arabicPeriod" startAt="2"/>
            </a:pPr>
            <a:r>
              <a:rPr lang="nl-BE" sz="4000" b="1" dirty="0">
                <a:solidFill>
                  <a:prstClr val="black"/>
                </a:solidFill>
                <a:cs typeface="Arial" panose="020B0604020202020204" pitchFamily="34" charset="0"/>
              </a:rPr>
              <a:t>Taak nadien</a:t>
            </a:r>
          </a:p>
          <a:p>
            <a:pPr marL="828675" indent="-742950">
              <a:buFont typeface="+mj-lt"/>
              <a:buAutoNum type="arabicPeriod"/>
            </a:pPr>
            <a:endParaRPr lang="nl-BE" sz="4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04925" lvl="2" indent="0">
              <a:buNone/>
            </a:pP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Artikel (Nederlands, 5 blz.) over bedrijf gerelateerd wetenschappelijk (of ingenieur gerelateerd) onderwerp. Vrij te kiezen.  Posten via Minervacursus 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 Dropbox. </a:t>
            </a:r>
            <a:r>
              <a:rPr lang="nl-BE" sz="4000" b="1" dirty="0">
                <a:solidFill>
                  <a:prstClr val="black"/>
                </a:solidFill>
                <a:cs typeface="Arial" panose="020B0604020202020204" pitchFamily="34" charset="0"/>
              </a:rPr>
              <a:t>Deadline 1 mei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.  </a:t>
            </a:r>
          </a:p>
          <a:p>
            <a:pPr marL="1462088" lvl="1" indent="-742950">
              <a:buFont typeface="+mj-lt"/>
              <a:buAutoNum type="arabicPeriod"/>
            </a:pPr>
            <a:endParaRPr lang="nl-BE" sz="4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04925" lvl="2" indent="0">
              <a:buNone/>
            </a:pP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Iedereen zal nadien 3 artikels toegewezen krijgen die hij/zij beoordeelt via een verslagje (positieve punten, negatieve punten, …). Verslag opnieuw via Dropbox. </a:t>
            </a:r>
            <a:r>
              <a:rPr lang="nl-BE" sz="4000" b="1" dirty="0">
                <a:solidFill>
                  <a:prstClr val="black"/>
                </a:solidFill>
                <a:cs typeface="Arial" panose="020B0604020202020204" pitchFamily="34" charset="0"/>
              </a:rPr>
              <a:t>Deadline 1 juni</a:t>
            </a:r>
            <a:r>
              <a:rPr lang="nl-BE" sz="40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370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Verwachtingen – evaluatie (3/5)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r>
              <a:rPr lang="nl-BE" noProof="0" dirty="0" smtClean="0"/>
              <a:t>/15</a:t>
            </a:r>
            <a:endParaRPr lang="nl-BE" noProof="0" dirty="0"/>
          </a:p>
        </p:txBody>
      </p:sp>
      <p:graphicFrame>
        <p:nvGraphicFramePr>
          <p:cNvPr id="5" name="Tijdelijke aanduiding voor inhoud 4">
            <a:hlinkClick r:id="rId3" action="ppaction://hlinkfile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780797"/>
              </p:ext>
            </p:extLst>
          </p:nvPr>
        </p:nvGraphicFramePr>
        <p:xfrm>
          <a:off x="7589747" y="1218833"/>
          <a:ext cx="5484252" cy="7839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6794152" imgH="9712111" progId="Word.Document.12">
                  <p:link updateAutomatic="1"/>
                </p:oleObj>
              </mc:Choice>
              <mc:Fallback>
                <p:oleObj name="Document" r:id="rId4" imgW="6794152" imgH="9712111" progId="Word.Document.12">
                  <p:link updateAutomatic="1"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747" y="1218833"/>
                        <a:ext cx="5484252" cy="7839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420238" y="2626468"/>
            <a:ext cx="5992239" cy="1501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4000" dirty="0" smtClean="0"/>
              <a:t>Voorbeeld peer-evaluatie formulier </a:t>
            </a:r>
            <a:r>
              <a:rPr lang="nl-BE" sz="4000" dirty="0" smtClean="0">
                <a:sym typeface="Wingdings" panose="05000000000000000000" pitchFamily="2" charset="2"/>
              </a:rPr>
              <a:t></a:t>
            </a:r>
            <a:endParaRPr lang="nl-BE" sz="4000" dirty="0" smtClean="0"/>
          </a:p>
        </p:txBody>
      </p:sp>
    </p:spTree>
    <p:extLst>
      <p:ext uri="{BB962C8B-B14F-4D97-AF65-F5344CB8AC3E}">
        <p14:creationId xmlns:p14="http://schemas.microsoft.com/office/powerpoint/2010/main" val="7796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UGent_NL_EA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e-NL-EA_1_0_13.potx" id="{5F6C1209-3523-440E-8533-DCE97EC5C651}" vid="{6C779022-81AC-4A5D-B0C5-44F49FEE6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Powerpoint_UGent_NL_EA</Template>
  <TotalTime>61</TotalTime>
  <Words>667</Words>
  <Application>Microsoft Office PowerPoint</Application>
  <PresentationFormat>Aangepast</PresentationFormat>
  <Paragraphs>97</Paragraphs>
  <Slides>15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Koppelingen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Powerpoint_UGent_NL_EA</vt:lpstr>
      <vt:lpstr>C:\Jan Beyens\studiereis Wales 2015\Papers\Beoordelingsformulier Paper.docx</vt:lpstr>
      <vt:lpstr>C:\Jan Beyens\Punten\Peerevaluaties Studiereis 2016 - groep 3.xlsx</vt:lpstr>
      <vt:lpstr>PowerPoint-presentatie</vt:lpstr>
      <vt:lpstr>Opkomende Technologieën  in ICT en Automatisering (OTIa) Buitenlandse Studiereis </vt:lpstr>
      <vt:lpstr>Situering OTIA</vt:lpstr>
      <vt:lpstr>Inhoud en doelstelling (1/2) (zie studiefiche)</vt:lpstr>
      <vt:lpstr>Inhoud en doelstelling (2/2) (zie studiefiche)</vt:lpstr>
      <vt:lpstr>Eindcompetenties (zie studiefiche)</vt:lpstr>
      <vt:lpstr>Verwachtingen – evaluatie (1/5)</vt:lpstr>
      <vt:lpstr>Verwachtingen – evaluatie (2/5)</vt:lpstr>
      <vt:lpstr>Verwachtingen – evaluatie (3/5)</vt:lpstr>
      <vt:lpstr>Verwachtingen – evaluatie (4/5)</vt:lpstr>
      <vt:lpstr>Verwachtingen – evaluatie (5/5)</vt:lpstr>
      <vt:lpstr>kwotering</vt:lpstr>
      <vt:lpstr>DIT academiejaar … Noord-Polen (18-26/3)</vt:lpstr>
      <vt:lpstr>DIT academiejaar … Noord-Polen (18-26/3)</vt:lpstr>
      <vt:lpstr>PowerPoint-presentatie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Beyens</dc:creator>
  <cp:lastModifiedBy>Jan Beyens</cp:lastModifiedBy>
  <cp:revision>15</cp:revision>
  <dcterms:created xsi:type="dcterms:W3CDTF">2017-02-06T12:57:43Z</dcterms:created>
  <dcterms:modified xsi:type="dcterms:W3CDTF">2017-02-07T14:51:25Z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</Properties>
</file>