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9" r:id="rId2"/>
    <p:sldId id="256" r:id="rId3"/>
    <p:sldId id="265" r:id="rId4"/>
    <p:sldId id="266" r:id="rId5"/>
    <p:sldId id="267" r:id="rId6"/>
    <p:sldId id="268" r:id="rId7"/>
    <p:sldId id="269" r:id="rId8"/>
    <p:sldId id="271" r:id="rId9"/>
    <p:sldId id="272" r:id="rId10"/>
    <p:sldId id="270" r:id="rId11"/>
    <p:sldId id="273" r:id="rId12"/>
    <p:sldId id="274" r:id="rId13"/>
    <p:sldId id="275" r:id="rId14"/>
    <p:sldId id="276" r:id="rId15"/>
    <p:sldId id="264" r:id="rId16"/>
  </p:sldIdLst>
  <p:sldSz cx="17338675" cy="9753600"/>
  <p:notesSz cx="6858000" cy="9144000"/>
  <p:defaultTextStyle>
    <a:defPPr>
      <a:defRPr lang="en-US"/>
    </a:defPPr>
    <a:lvl1pPr marL="0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84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368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552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736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921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105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289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473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200"/>
    <a:srgbClr val="1E6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94" autoAdjust="0"/>
  </p:normalViewPr>
  <p:slideViewPr>
    <p:cSldViewPr snapToGrid="0" showGuides="1">
      <p:cViewPr varScale="1">
        <p:scale>
          <a:sx n="49" d="100"/>
          <a:sy n="49" d="100"/>
        </p:scale>
        <p:origin x="-666" y="-96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80C0C-85DF-417F-8238-DB0D15743621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A0A48-EDB1-4AFE-B1B7-10CE2A41649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7F-ED97-47AF-A1B3-C82A179CF7F3}" type="datetime1">
              <a:rPr lang="nl-NL" smtClean="0"/>
              <a:t>7-2-2017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Logo Larg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8" y="2275285"/>
            <a:ext cx="5462027" cy="41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291074" y="228600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NL" noProof="0" smtClean="0"/>
              <a:t>Klik om de stijl te bewerken</a:t>
            </a:r>
            <a:endParaRPr lang="nl-B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283414" y="6874716"/>
            <a:ext cx="15191026" cy="583200"/>
          </a:xfrm>
        </p:spPr>
        <p:txBody>
          <a:bodyPr>
            <a:normAutofit/>
          </a:bodyPr>
          <a:lstStyle>
            <a:lvl1pPr marL="0" indent="0" algn="l">
              <a:lnSpc>
                <a:spcPts val="3600"/>
              </a:lnSpc>
              <a:buNone/>
              <a:defRPr sz="3000" baseline="0">
                <a:solidFill>
                  <a:srgbClr val="FFD200"/>
                </a:solidFill>
              </a:defRPr>
            </a:lvl1pPr>
            <a:lvl2pPr marL="650184" indent="0" algn="ctr">
              <a:buNone/>
              <a:defRPr sz="2844"/>
            </a:lvl2pPr>
            <a:lvl3pPr marL="1300368" indent="0" algn="ctr">
              <a:buNone/>
              <a:defRPr sz="2560"/>
            </a:lvl3pPr>
            <a:lvl4pPr marL="1950552" indent="0" algn="ctr">
              <a:buNone/>
              <a:defRPr sz="2275"/>
            </a:lvl4pPr>
            <a:lvl5pPr marL="2600736" indent="0" algn="ctr">
              <a:buNone/>
              <a:defRPr sz="2275"/>
            </a:lvl5pPr>
            <a:lvl6pPr marL="3250921" indent="0" algn="ctr">
              <a:buNone/>
              <a:defRPr sz="2275"/>
            </a:lvl6pPr>
            <a:lvl7pPr marL="3901105" indent="0" algn="ctr">
              <a:buNone/>
              <a:defRPr sz="2275"/>
            </a:lvl7pPr>
            <a:lvl8pPr marL="4551289" indent="0" algn="ctr">
              <a:buNone/>
              <a:defRPr sz="2275"/>
            </a:lvl8pPr>
            <a:lvl9pPr marL="5201473" indent="0" algn="ctr">
              <a:buNone/>
              <a:defRPr sz="2275"/>
            </a:lvl9pPr>
          </a:lstStyle>
          <a:p>
            <a:r>
              <a:rPr lang="nl-BE" noProof="0" dirty="0"/>
              <a:t>Klik om de ondertitel / presentator / datum [</a:t>
            </a:r>
            <a:r>
              <a:rPr lang="nl-BE" noProof="0" dirty="0" err="1"/>
              <a:t>dd</a:t>
            </a:r>
            <a:r>
              <a:rPr lang="nl-BE" noProof="0" dirty="0"/>
              <a:t>-mm-</a:t>
            </a:r>
            <a:r>
              <a:rPr lang="nl-BE" noProof="0" dirty="0" err="1"/>
              <a:t>yyyy</a:t>
            </a:r>
            <a:r>
              <a:rPr lang="nl-BE" noProof="0" dirty="0"/>
              <a:t>] te maken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6408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rganisation Placeholder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564451" y="388531"/>
            <a:ext cx="8293993" cy="540000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1700"/>
              </a:lnSpc>
              <a:buNone/>
              <a:defRPr sz="1400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700"/>
              </a:lnSpc>
              <a:buNone/>
              <a:defRPr sz="1400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2pPr>
          </a:lstStyle>
          <a:p>
            <a:pPr lvl="0"/>
            <a:r>
              <a:rPr lang="nl-BE" noProof="0" dirty="0"/>
              <a:t>Klik om de organisatie stijlen te bewerken</a:t>
            </a:r>
          </a:p>
          <a:p>
            <a:pPr lvl="1"/>
            <a:r>
              <a:rPr lang="nl-BE" noProof="0" smtClean="0"/>
              <a:t>tweede niveau</a:t>
            </a:r>
            <a:endParaRPr lang="nl-BE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57132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82296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7460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4</a:t>
            </a:r>
          </a:p>
        </p:txBody>
      </p:sp>
      <p:sp>
        <p:nvSpPr>
          <p:cNvPr id="5" name="Rectangle 4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5572798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1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324612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BE" noProof="0" dirty="0"/>
              <a:t>klik om een hoofdstuktitel te maken.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7344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10" name="Rectangle 9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7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 smtClean="0"/>
              <a:t>Klik om de stijl te bewerken</a:t>
            </a:r>
            <a:endParaRPr lang="nl-B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15699575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marL="2328863" indent="-550863" defTabSz="1912938">
              <a:lnSpc>
                <a:spcPct val="120000"/>
              </a:lnSpc>
              <a:tabLst/>
              <a:defRPr/>
            </a:lvl4pPr>
            <a:lvl5pPr marL="2962275" indent="-442913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  <a:p>
            <a:pPr lvl="3"/>
            <a:r>
              <a:rPr lang="nl-BE" noProof="0" dirty="0" err="1"/>
              <a:t>Fourth</a:t>
            </a:r>
            <a:r>
              <a:rPr lang="nl-BE" noProof="0" dirty="0"/>
              <a:t> level</a:t>
            </a:r>
          </a:p>
          <a:p>
            <a:pPr lvl="4"/>
            <a:r>
              <a:rPr lang="nl-BE" noProof="0" dirty="0" err="1"/>
              <a:t>Fifth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85-0B31-4E06-AE71-7E16801F2838}" type="datetime1">
              <a:rPr lang="nl-BE" noProof="0" smtClean="0"/>
              <a:t>7/02/2017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‹nr.›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08157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 smtClean="0"/>
              <a:t>Klik om de stijl te bewerken</a:t>
            </a:r>
            <a:endParaRPr lang="nl-BE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F60-8C93-4C37-B51A-4DDAE36F7E9B}" type="datetime1">
              <a:rPr lang="nl-BE" noProof="0" smtClean="0"/>
              <a:t>7/02/2017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10104438" y="1371918"/>
            <a:ext cx="6300000" cy="6498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8442000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defTabSz="457200">
              <a:lnSpc>
                <a:spcPct val="120000"/>
              </a:lnSpc>
              <a:defRPr/>
            </a:lvl4pPr>
            <a:lvl5pPr defTabSz="457200">
              <a:lnSpc>
                <a:spcPct val="120000"/>
              </a:lnSpc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13148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 smtClean="0"/>
              <a:t>Klik om de stijl te bewerken</a:t>
            </a:r>
            <a:endParaRPr lang="nl-BE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4B6-17DF-4759-A7A5-128AFEA77F2C}" type="datetime1">
              <a:rPr lang="nl-BE" noProof="0" smtClean="0"/>
              <a:t>7/02/2017</a:t>
            </a:fld>
            <a:endParaRPr lang="nl-BE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‹nr.›</a:t>
            </a:fld>
            <a:endParaRPr lang="nl-BE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952038" y="1371600"/>
            <a:ext cx="15480000" cy="65016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745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7-2-2017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7" name="Covering Background"/>
          <p:cNvSpPr/>
          <p:nvPr userDrawn="1"/>
        </p:nvSpPr>
        <p:spPr>
          <a:xfrm>
            <a:off x="-1" y="0"/>
            <a:ext cx="17337600" cy="975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" y="0"/>
            <a:ext cx="17337600" cy="97536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94941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9215999" y="3095999"/>
            <a:ext cx="7257600" cy="1717969"/>
          </a:xfrm>
        </p:spPr>
        <p:txBody>
          <a:bodyPr>
            <a:normAutofit/>
          </a:bodyPr>
          <a:lstStyle>
            <a:lvl1pPr marL="0" indent="0">
              <a:lnSpc>
                <a:spcPts val="35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namen van </a:t>
            </a:r>
            <a:r>
              <a:rPr lang="nl-NL" dirty="0" err="1"/>
              <a:t>social</a:t>
            </a:r>
            <a:r>
              <a:rPr lang="nl-NL" dirty="0"/>
              <a:t> media in te typen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1743240"/>
            <a:ext cx="7419544" cy="5769600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2500" u="none" cap="none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</a:defRPr>
            </a:lvl1pPr>
          </a:lstStyle>
          <a:p>
            <a:r>
              <a:rPr lang="nl-BE" noProof="0" dirty="0"/>
              <a:t>Klik om de gegevens van de presentator in </a:t>
            </a:r>
            <a:r>
              <a:rPr lang="nl-BE" noProof="0"/>
              <a:t>te typen</a:t>
            </a:r>
            <a:endParaRPr lang="nl-BE" noProof="0" dirty="0"/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1828800"/>
            <a:ext cx="15012000" cy="5999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5572798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118" y="136025"/>
            <a:ext cx="15705282" cy="86369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BE" noProof="0" dirty="0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5" cy="66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0D1A-A3AB-4E9F-892E-C45B5A80FDBF}" type="datetime1">
              <a:rPr lang="nl-BE" noProof="0" smtClean="0"/>
              <a:t>7/02/2017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7" name="Title positioning box" hidden="1"/>
          <p:cNvSpPr/>
          <p:nvPr/>
        </p:nvSpPr>
        <p:spPr>
          <a:xfrm>
            <a:off x="927265" y="367200"/>
            <a:ext cx="15480000" cy="463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ositoning box" hidden="1"/>
          <p:cNvSpPr/>
          <p:nvPr/>
        </p:nvSpPr>
        <p:spPr>
          <a:xfrm>
            <a:off x="927265" y="1584000"/>
            <a:ext cx="82296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ogo positioning box" hidden="1"/>
          <p:cNvSpPr/>
          <p:nvPr/>
        </p:nvSpPr>
        <p:spPr>
          <a:xfrm flipV="1">
            <a:off x="928800" y="7878842"/>
            <a:ext cx="15478465" cy="141635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17" y="7906160"/>
            <a:ext cx="2308379" cy="1847440"/>
          </a:xfrm>
          <a:prstGeom prst="rect">
            <a:avLst/>
          </a:prstGeom>
        </p:spPr>
      </p:pic>
      <p:sp>
        <p:nvSpPr>
          <p:cNvPr id="12" name="Text positoning box" hidden="1"/>
          <p:cNvSpPr/>
          <p:nvPr/>
        </p:nvSpPr>
        <p:spPr>
          <a:xfrm>
            <a:off x="9172105" y="1584000"/>
            <a:ext cx="9144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ositoning box" hidden="1"/>
          <p:cNvSpPr/>
          <p:nvPr/>
        </p:nvSpPr>
        <p:spPr>
          <a:xfrm>
            <a:off x="10099369" y="1356360"/>
            <a:ext cx="6307895" cy="6527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8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62" r:id="rId4"/>
    <p:sldLayoutId id="2147483674" r:id="rId5"/>
    <p:sldLayoutId id="2147483666" r:id="rId6"/>
    <p:sldLayoutId id="2147483675" r:id="rId7"/>
    <p:sldLayoutId id="2147483676" r:id="rId8"/>
  </p:sldLayoutIdLst>
  <p:hf hdr="0" ftr="0" dt="0"/>
  <p:txStyles>
    <p:titleStyle>
      <a:lvl1pPr algn="l" defTabSz="1300368" rtl="0" eaLnBrk="1" latinLnBrk="0" hangingPunct="1">
        <a:lnSpc>
          <a:spcPct val="90000"/>
        </a:lnSpc>
        <a:spcBef>
          <a:spcPct val="0"/>
        </a:spcBef>
        <a:buNone/>
        <a:defRPr sz="5400" u="sng" kern="1200" cap="all" baseline="0">
          <a:solidFill>
            <a:srgbClr val="1E64C8"/>
          </a:solidFill>
          <a:uFill>
            <a:solidFill>
              <a:srgbClr val="1E64C8"/>
            </a:solidFill>
          </a:uFill>
          <a:latin typeface="+mj-lt"/>
          <a:ea typeface="+mj-ea"/>
          <a:cs typeface="+mj-cs"/>
        </a:defRPr>
      </a:lvl1pPr>
    </p:titleStyle>
    <p:bodyStyle>
      <a:lvl1pPr marL="536575" indent="-45085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69988" indent="-450850" algn="l" defTabSz="457200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tabLst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755775" indent="-45000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1450" indent="-550863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325" indent="-1158875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13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197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381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565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84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68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52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36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21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05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289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473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Punten/Peerevaluaties%20Studiereis%202016%20-%20groep%203.xlsx" TargetMode="Externa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file:///C:\Jan%20Beyens\Punten\Peerevaluaties%20Studiereis%202016%20-%20groep%203.xls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tudiereis%20Polen%202017/Beoordelingsformulier%20Paper.docx" TargetMode="Externa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file:///C:\Jan%20Beyens\studiereis%20Wales%202015\Papers\Beoordelingsformulier%20Paper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250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Verwachtingen – evaluatie (4/5)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1831" y="1525099"/>
            <a:ext cx="16712118" cy="6696000"/>
          </a:xfrm>
        </p:spPr>
        <p:txBody>
          <a:bodyPr>
            <a:noAutofit/>
          </a:bodyPr>
          <a:lstStyle/>
          <a:p>
            <a:pPr marL="1462088" lvl="1" indent="-742950">
              <a:buFont typeface="+mj-lt"/>
              <a:buAutoNum type="arabicPeriod"/>
            </a:pPr>
            <a:endParaRPr lang="nl-BE" sz="4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85725" indent="0">
              <a:buNone/>
            </a:pPr>
            <a:r>
              <a:rPr lang="nl-BE" sz="4000" b="1" dirty="0" smtClean="0"/>
              <a:t>3. </a:t>
            </a:r>
            <a:r>
              <a:rPr lang="nl-BE" sz="4000" b="1" dirty="0"/>
              <a:t>Examen </a:t>
            </a:r>
            <a:endParaRPr lang="nl-BE" sz="4000" b="1" dirty="0" smtClean="0"/>
          </a:p>
          <a:p>
            <a:pPr marL="85725" indent="0">
              <a:buNone/>
            </a:pPr>
            <a:endParaRPr lang="nl-BE" sz="4000" dirty="0"/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nl-BE" sz="4000" dirty="0"/>
              <a:t>Voorstelling van eigen artikel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nl-BE" sz="4000" dirty="0"/>
              <a:t>Bevraging door begeleidende docenten (J.B en …)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nl-BE" sz="4000" dirty="0"/>
              <a:t>Afchecken van de beoordeling over andere </a:t>
            </a:r>
            <a:r>
              <a:rPr lang="nl-BE" sz="4000" dirty="0" smtClean="0"/>
              <a:t>artikels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nl-BE" sz="4000" dirty="0" smtClean="0"/>
              <a:t>20 minuten/student (uurregeling wordt meegedeeld)</a:t>
            </a:r>
            <a:endParaRPr lang="nl-BE" sz="4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10</a:t>
            </a:fld>
            <a:r>
              <a:rPr lang="nl-BE" noProof="0" dirty="0" smtClean="0"/>
              <a:t>/15</a:t>
            </a:r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33335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Verwachtingen – evaluatie (5/5)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1831" y="1525099"/>
            <a:ext cx="16712118" cy="6696000"/>
          </a:xfrm>
        </p:spPr>
        <p:txBody>
          <a:bodyPr>
            <a:noAutofit/>
          </a:bodyPr>
          <a:lstStyle/>
          <a:p>
            <a:pPr marL="1462088" lvl="1" indent="-742950">
              <a:buFont typeface="+mj-lt"/>
              <a:buAutoNum type="arabicPeriod"/>
            </a:pPr>
            <a:endParaRPr lang="nl-BE" sz="4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828675" indent="-742950">
              <a:buFont typeface="+mj-lt"/>
              <a:buAutoNum type="arabicPeriod" startAt="4"/>
            </a:pPr>
            <a:r>
              <a:rPr lang="nl-BE" sz="4000" b="1" dirty="0" smtClean="0"/>
              <a:t>Deelname </a:t>
            </a:r>
            <a:r>
              <a:rPr lang="nl-BE" sz="4000" b="1" dirty="0"/>
              <a:t>bedrijfsbezoek </a:t>
            </a:r>
            <a:r>
              <a:rPr lang="nl-BE" sz="4000" b="1" dirty="0" err="1"/>
              <a:t>Arcelor</a:t>
            </a:r>
            <a:r>
              <a:rPr lang="nl-BE" sz="4000" b="1" dirty="0"/>
              <a:t> </a:t>
            </a:r>
            <a:r>
              <a:rPr lang="nl-BE" sz="4000" b="1" dirty="0" err="1"/>
              <a:t>Mittal</a:t>
            </a:r>
            <a:r>
              <a:rPr lang="nl-BE" sz="4000" b="1" dirty="0"/>
              <a:t> Gent </a:t>
            </a:r>
            <a:endParaRPr lang="nl-BE" sz="4000" b="1" dirty="0" smtClean="0"/>
          </a:p>
          <a:p>
            <a:pPr marL="85725" indent="0">
              <a:buNone/>
            </a:pPr>
            <a:r>
              <a:rPr lang="nl-BE" sz="4000" dirty="0"/>
              <a:t>	</a:t>
            </a:r>
            <a:r>
              <a:rPr lang="nl-BE" sz="4000" dirty="0" smtClean="0"/>
              <a:t>	(</a:t>
            </a:r>
            <a:r>
              <a:rPr lang="nl-BE" sz="4000" dirty="0"/>
              <a:t>1 namiddag, </a:t>
            </a:r>
            <a:r>
              <a:rPr lang="nl-BE" sz="4000" dirty="0" smtClean="0"/>
              <a:t>datum </a:t>
            </a:r>
            <a:r>
              <a:rPr lang="nl-BE" sz="4000" dirty="0"/>
              <a:t>nog te bepalen)</a:t>
            </a:r>
          </a:p>
          <a:p>
            <a:pPr lvl="1"/>
            <a:endParaRPr lang="nl-BE" sz="4000" dirty="0"/>
          </a:p>
          <a:p>
            <a:pPr marL="85725" indent="0" algn="ctr">
              <a:buNone/>
            </a:pPr>
            <a:r>
              <a:rPr lang="nl-BE" sz="4000" i="1" dirty="0"/>
              <a:t>Indien de student herhaaldelijk de regels overtreedt, vrijwillig de veiligheid en/of integriteit van zichzelf of de groep ernstig in gevaar brengt, kan hem door het college van de begeleidende docenten toegang tot het examen ontzegd </a:t>
            </a:r>
            <a:r>
              <a:rPr lang="nl-BE" sz="4000" i="1" dirty="0" smtClean="0"/>
              <a:t>worden (zie studiefiche)</a:t>
            </a:r>
            <a:endParaRPr lang="nl-BE" sz="4000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11</a:t>
            </a:fld>
            <a:r>
              <a:rPr lang="nl-BE" noProof="0" dirty="0" smtClean="0"/>
              <a:t>/15</a:t>
            </a:r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49518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kwotering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1831" y="1525099"/>
            <a:ext cx="16712118" cy="6696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BE" sz="4000" dirty="0" smtClean="0"/>
              <a:t>Mondeling </a:t>
            </a:r>
            <a:r>
              <a:rPr lang="nl-BE" sz="4000" dirty="0"/>
              <a:t>examen = 45%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4000" dirty="0"/>
              <a:t>Peer-evaluatie = 40%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4000" dirty="0"/>
              <a:t>Actieve deelname en attitude (15% volgens pass/</a:t>
            </a:r>
            <a:r>
              <a:rPr lang="nl-BE" sz="4000" dirty="0" err="1"/>
              <a:t>fail</a:t>
            </a:r>
            <a:r>
              <a:rPr lang="nl-BE" sz="4000" dirty="0"/>
              <a:t>)</a:t>
            </a:r>
          </a:p>
          <a:p>
            <a:endParaRPr lang="nl-BE" sz="4400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12</a:t>
            </a:fld>
            <a:r>
              <a:rPr lang="nl-BE" noProof="0" dirty="0" smtClean="0"/>
              <a:t>/15</a:t>
            </a:r>
            <a:endParaRPr lang="nl-BE" noProof="0" dirty="0"/>
          </a:p>
        </p:txBody>
      </p:sp>
      <p:graphicFrame>
        <p:nvGraphicFramePr>
          <p:cNvPr id="5" name="Object 4">
            <a:hlinkClick r:id="rId3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408145"/>
              </p:ext>
            </p:extLst>
          </p:nvPr>
        </p:nvGraphicFramePr>
        <p:xfrm>
          <a:off x="8791408" y="4109072"/>
          <a:ext cx="7025769" cy="469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Werkblad" r:id="rId4" imgW="7067592" imgH="4857725" progId="Excel.Sheet.12">
                  <p:link updateAutomatic="1"/>
                </p:oleObj>
              </mc:Choice>
              <mc:Fallback>
                <p:oleObj name="Werkblad" r:id="rId4" imgW="7067592" imgH="4857725" progId="Excel.Sheet.12">
                  <p:link updateAutomatic="1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1408" y="4109072"/>
                        <a:ext cx="7025769" cy="4694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2189690" y="4310311"/>
            <a:ext cx="58064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Voorbeeld peerevaluatie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+ onderwerpen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BE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Opzet = 20%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Kwaliteit = 50%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Redactioneel = 30%</a:t>
            </a:r>
          </a:p>
        </p:txBody>
      </p:sp>
      <p:cxnSp>
        <p:nvCxnSpPr>
          <p:cNvPr id="8" name="Rechte verbindingslijn met pijl 7"/>
          <p:cNvCxnSpPr/>
          <p:nvPr/>
        </p:nvCxnSpPr>
        <p:spPr>
          <a:xfrm>
            <a:off x="5622587" y="5252936"/>
            <a:ext cx="2859932" cy="0"/>
          </a:xfrm>
          <a:prstGeom prst="straightConnector1">
            <a:avLst/>
          </a:prstGeom>
          <a:ln w="31750"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34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0118" y="136025"/>
            <a:ext cx="16193286" cy="863693"/>
          </a:xfrm>
        </p:spPr>
        <p:txBody>
          <a:bodyPr/>
          <a:lstStyle/>
          <a:p>
            <a:r>
              <a:rPr lang="nl-NL" dirty="0" smtClean="0"/>
              <a:t>DIT academiejaar … </a:t>
            </a:r>
            <a:r>
              <a:rPr lang="nl-NL" dirty="0" err="1" smtClean="0"/>
              <a:t>Noord-Polen</a:t>
            </a:r>
            <a:r>
              <a:rPr lang="nl-NL" dirty="0" smtClean="0"/>
              <a:t> (18-26/3)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13</a:t>
            </a:fld>
            <a:r>
              <a:rPr lang="nl-BE" noProof="0" dirty="0" smtClean="0"/>
              <a:t>/15</a:t>
            </a:r>
            <a:endParaRPr lang="nl-BE" noProof="0" dirty="0"/>
          </a:p>
        </p:txBody>
      </p:sp>
      <p:sp>
        <p:nvSpPr>
          <p:cNvPr id="9" name="Rechthoek 8"/>
          <p:cNvSpPr/>
          <p:nvPr/>
        </p:nvSpPr>
        <p:spPr>
          <a:xfrm>
            <a:off x="2295705" y="1199120"/>
            <a:ext cx="1466932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>
                <a:sym typeface="Wingdings" panose="05000000000000000000" pitchFamily="2" charset="2"/>
              </a:rPr>
              <a:t>Zaterdagavond: vertrek + nachtrit naar Gdansk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>
                <a:sym typeface="Wingdings" panose="05000000000000000000" pitchFamily="2" charset="2"/>
              </a:rPr>
              <a:t>Zondag: aankomst in Gdansk + </a:t>
            </a:r>
            <a:r>
              <a:rPr lang="nl-BE" sz="4000" dirty="0" smtClean="0">
                <a:sym typeface="Wingdings" panose="05000000000000000000" pitchFamily="2" charset="2"/>
              </a:rPr>
              <a:t>stadsbezoek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nl-BE" sz="2000" dirty="0">
              <a:sym typeface="Wingdings" panose="05000000000000000000" pitchFamily="2" charset="2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>
                <a:sym typeface="Wingdings" panose="05000000000000000000" pitchFamily="2" charset="2"/>
              </a:rPr>
              <a:t>Maandag: bedrijfsbezoek </a:t>
            </a:r>
            <a:r>
              <a:rPr lang="nl-BE" sz="4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Intel </a:t>
            </a:r>
            <a:r>
              <a:rPr lang="nl-BE" sz="4000" dirty="0">
                <a:sym typeface="Wingdings" panose="05000000000000000000" pitchFamily="2" charset="2"/>
              </a:rPr>
              <a:t>in Gdansk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nl-BE" sz="2000" dirty="0">
              <a:sym typeface="Wingdings" panose="05000000000000000000" pitchFamily="2" charset="2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>
                <a:sym typeface="Wingdings" panose="05000000000000000000" pitchFamily="2" charset="2"/>
              </a:rPr>
              <a:t>Dinsdag: bedrijfsbezoek </a:t>
            </a:r>
            <a:r>
              <a:rPr lang="nl-BE" sz="4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Sharp</a:t>
            </a:r>
            <a:r>
              <a:rPr lang="nl-BE" sz="4000" dirty="0">
                <a:sym typeface="Wingdings" panose="05000000000000000000" pitchFamily="2" charset="2"/>
              </a:rPr>
              <a:t> in </a:t>
            </a:r>
            <a:r>
              <a:rPr lang="nl-BE" sz="4000" dirty="0" err="1">
                <a:sym typeface="Wingdings" panose="05000000000000000000" pitchFamily="2" charset="2"/>
              </a:rPr>
              <a:t>Torun</a:t>
            </a:r>
            <a:r>
              <a:rPr lang="nl-BE" sz="4000" dirty="0">
                <a:sym typeface="Wingdings" panose="05000000000000000000" pitchFamily="2" charset="2"/>
              </a:rPr>
              <a:t> + stadsbezoek </a:t>
            </a:r>
            <a:r>
              <a:rPr lang="nl-BE" sz="4000" dirty="0" err="1">
                <a:sym typeface="Wingdings" panose="05000000000000000000" pitchFamily="2" charset="2"/>
              </a:rPr>
              <a:t>Torun</a:t>
            </a:r>
            <a:endParaRPr lang="nl-BE" sz="4000" dirty="0">
              <a:sym typeface="Wingdings" panose="05000000000000000000" pitchFamily="2" charset="2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>
                <a:sym typeface="Wingdings" panose="05000000000000000000" pitchFamily="2" charset="2"/>
              </a:rPr>
              <a:t>Woensdag: bedrijfsbezoek </a:t>
            </a:r>
            <a:r>
              <a:rPr lang="nl-BE" sz="4000" dirty="0" err="1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Solaris</a:t>
            </a:r>
            <a:r>
              <a:rPr lang="nl-BE" sz="4000" dirty="0">
                <a:sym typeface="Wingdings" panose="05000000000000000000" pitchFamily="2" charset="2"/>
              </a:rPr>
              <a:t> in Poznan + </a:t>
            </a:r>
            <a:r>
              <a:rPr lang="nl-BE" sz="4000" dirty="0" smtClean="0">
                <a:sym typeface="Wingdings" panose="05000000000000000000" pitchFamily="2" charset="2"/>
              </a:rPr>
              <a:t>stadsbezoek</a:t>
            </a:r>
            <a:endParaRPr lang="nl-BE" sz="4000" dirty="0">
              <a:sym typeface="Wingdings" panose="05000000000000000000" pitchFamily="2" charset="2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>
                <a:sym typeface="Wingdings" panose="05000000000000000000" pitchFamily="2" charset="2"/>
              </a:rPr>
              <a:t>Donderdag: </a:t>
            </a:r>
            <a:r>
              <a:rPr lang="nl-BE" sz="4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Universiteit Poznan </a:t>
            </a:r>
            <a:r>
              <a:rPr lang="nl-BE" sz="4000" dirty="0">
                <a:sym typeface="Wingdings" panose="05000000000000000000" pitchFamily="2" charset="2"/>
              </a:rPr>
              <a:t>(Telecom + Automatisering)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>
                <a:sym typeface="Wingdings" panose="05000000000000000000" pitchFamily="2" charset="2"/>
              </a:rPr>
              <a:t>Vrijdag: bedrijfsbezoek </a:t>
            </a:r>
            <a:r>
              <a:rPr lang="nl-BE" sz="40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Lech</a:t>
            </a:r>
            <a:r>
              <a:rPr lang="nl-BE" sz="4000" dirty="0">
                <a:sym typeface="Wingdings" panose="05000000000000000000" pitchFamily="2" charset="2"/>
              </a:rPr>
              <a:t> in Poznan + stadsbezoek Poznan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nl-BE" sz="2000" dirty="0">
              <a:sym typeface="Wingdings" panose="05000000000000000000" pitchFamily="2" charset="2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>
                <a:sym typeface="Wingdings" panose="05000000000000000000" pitchFamily="2" charset="2"/>
              </a:rPr>
              <a:t>Zaterdag: dagje Berlijn / nachtrit terug vanuit Berlijn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>
                <a:sym typeface="Wingdings" panose="05000000000000000000" pitchFamily="2" charset="2"/>
              </a:rPr>
              <a:t>Zondagochtend terug in Gent</a:t>
            </a:r>
            <a:r>
              <a:rPr lang="nl-BE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05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0118" y="136025"/>
            <a:ext cx="16193286" cy="863693"/>
          </a:xfrm>
        </p:spPr>
        <p:txBody>
          <a:bodyPr/>
          <a:lstStyle/>
          <a:p>
            <a:r>
              <a:rPr lang="nl-NL" dirty="0" smtClean="0"/>
              <a:t>DIT academiejaar … </a:t>
            </a:r>
            <a:r>
              <a:rPr lang="nl-NL" dirty="0" err="1" smtClean="0"/>
              <a:t>Noord-Polen</a:t>
            </a:r>
            <a:r>
              <a:rPr lang="nl-NL" dirty="0" smtClean="0"/>
              <a:t> (18-26/3)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14</a:t>
            </a:fld>
            <a:r>
              <a:rPr lang="nl-BE" noProof="0" dirty="0" smtClean="0"/>
              <a:t>/15</a:t>
            </a:r>
            <a:endParaRPr lang="nl-BE" noProof="0" dirty="0"/>
          </a:p>
        </p:txBody>
      </p:sp>
      <p:sp>
        <p:nvSpPr>
          <p:cNvPr id="9" name="Rechthoek 8"/>
          <p:cNvSpPr/>
          <p:nvPr/>
        </p:nvSpPr>
        <p:spPr>
          <a:xfrm>
            <a:off x="1089475" y="1588224"/>
            <a:ext cx="146693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Facultaire bijdrage van 75 euro/student (50 voor student en 25 voor begeleiderspot</a:t>
            </a:r>
            <a:r>
              <a:rPr lang="nl-BE" sz="4000" dirty="0" smtClean="0"/>
              <a:t>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nl-BE" sz="40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>
                <a:sym typeface="Wingdings" panose="05000000000000000000" pitchFamily="2" charset="2"/>
              </a:rPr>
              <a:t>student = € 448 : half pension + transferts + </a:t>
            </a:r>
            <a:r>
              <a:rPr lang="nl-BE" sz="4000" dirty="0" smtClean="0">
                <a:sym typeface="Wingdings" panose="05000000000000000000" pitchFamily="2" charset="2"/>
              </a:rPr>
              <a:t>verzekeringen </a:t>
            </a:r>
            <a:r>
              <a:rPr lang="nl-BE" sz="4000" dirty="0">
                <a:sym typeface="Wingdings" panose="05000000000000000000" pitchFamily="2" charset="2"/>
              </a:rPr>
              <a:t>+ BTW + drukkost + </a:t>
            </a:r>
            <a:r>
              <a:rPr lang="nl-BE" sz="4000" dirty="0" smtClean="0">
                <a:sym typeface="Wingdings" panose="05000000000000000000" pitchFamily="2" charset="2"/>
              </a:rPr>
              <a:t>relatiegeschenk + fooi chauffeur + …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nl-BE" sz="4000" dirty="0">
              <a:sym typeface="Wingdings" panose="05000000000000000000" pitchFamily="2" charset="2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 smtClean="0">
                <a:sym typeface="Wingdings" panose="05000000000000000000" pitchFamily="2" charset="2"/>
              </a:rPr>
              <a:t>Begeleiders = € 275 (behalve JB = gratis)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nl-BE" sz="4000" dirty="0">
              <a:sym typeface="Wingdings" panose="05000000000000000000" pitchFamily="2" charset="2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40 deelnemende </a:t>
            </a:r>
            <a:r>
              <a:rPr lang="nl-BE" sz="4000" dirty="0" smtClean="0"/>
              <a:t>studenten (36 OTIA) </a:t>
            </a:r>
            <a:r>
              <a:rPr lang="nl-BE" sz="4000" dirty="0"/>
              <a:t>+ 4 begeleiders</a:t>
            </a:r>
          </a:p>
        </p:txBody>
      </p:sp>
    </p:spTree>
    <p:extLst>
      <p:ext uri="{BB962C8B-B14F-4D97-AF65-F5344CB8AC3E}">
        <p14:creationId xmlns:p14="http://schemas.microsoft.com/office/powerpoint/2010/main" val="378346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042" y="1791426"/>
            <a:ext cx="5603132" cy="5220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kstvak 9"/>
          <p:cNvSpPr txBox="1"/>
          <p:nvPr/>
        </p:nvSpPr>
        <p:spPr>
          <a:xfrm>
            <a:off x="4926925" y="6416224"/>
            <a:ext cx="4227439" cy="595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000" dirty="0" smtClean="0">
                <a:solidFill>
                  <a:srgbClr val="FFD200"/>
                </a:solidFill>
              </a:rPr>
              <a:t>Jan.Beyens@UGent.be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3093367" y="7198476"/>
            <a:ext cx="12044772" cy="595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000" dirty="0" smtClean="0">
                <a:solidFill>
                  <a:srgbClr val="FFD200"/>
                </a:solidFill>
              </a:rPr>
              <a:t>Workshop Leerlijnen </a:t>
            </a:r>
            <a:r>
              <a:rPr lang="nl-BE" sz="3000" dirty="0">
                <a:solidFill>
                  <a:srgbClr val="FFD200"/>
                </a:solidFill>
              </a:rPr>
              <a:t>I</a:t>
            </a:r>
            <a:r>
              <a:rPr lang="nl-BE" sz="3000" dirty="0" smtClean="0">
                <a:solidFill>
                  <a:srgbClr val="FFD200"/>
                </a:solidFill>
              </a:rPr>
              <a:t>nternationalisering en Communicatie – 7/2/2017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139142" y="4019956"/>
            <a:ext cx="5575565" cy="763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4000" dirty="0" smtClean="0">
                <a:solidFill>
                  <a:srgbClr val="FFD200"/>
                </a:solidFill>
              </a:rPr>
              <a:t>Dank voor uw aandacht</a:t>
            </a:r>
          </a:p>
        </p:txBody>
      </p:sp>
    </p:spTree>
    <p:extLst>
      <p:ext uri="{BB962C8B-B14F-4D97-AF65-F5344CB8AC3E}">
        <p14:creationId xmlns:p14="http://schemas.microsoft.com/office/powerpoint/2010/main" val="41196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altLang="nl-BE" sz="6000" dirty="0"/>
              <a:t>Opkomende Technologieën </a:t>
            </a:r>
            <a:br>
              <a:rPr lang="nl-BE" altLang="nl-BE" sz="6000" dirty="0"/>
            </a:br>
            <a:r>
              <a:rPr lang="nl-BE" altLang="nl-BE" sz="6000" dirty="0"/>
              <a:t>in ICT en </a:t>
            </a:r>
            <a:r>
              <a:rPr lang="nl-BE" altLang="nl-BE" sz="6000" dirty="0" smtClean="0"/>
              <a:t>Automatisering (</a:t>
            </a:r>
            <a:r>
              <a:rPr lang="nl-BE" altLang="nl-BE" sz="6000" dirty="0" err="1" smtClean="0"/>
              <a:t>OTIa</a:t>
            </a:r>
            <a:r>
              <a:rPr lang="nl-BE" altLang="nl-BE" sz="6000" dirty="0" smtClean="0"/>
              <a:t>)</a:t>
            </a:r>
            <a:br>
              <a:rPr lang="nl-BE" altLang="nl-BE" sz="6000" dirty="0" smtClean="0"/>
            </a:br>
            <a:r>
              <a:rPr lang="nl-BE" altLang="nl-BE" sz="6000" dirty="0" smtClean="0"/>
              <a:t>Buitenlandse Studiereis</a:t>
            </a:r>
            <a:br>
              <a:rPr lang="nl-BE" altLang="nl-BE" sz="6000" dirty="0" smtClean="0"/>
            </a:br>
            <a:endParaRPr lang="nl-NL" sz="6000" dirty="0"/>
          </a:p>
        </p:txBody>
      </p:sp>
      <p:sp>
        <p:nvSpPr>
          <p:cNvPr id="18" name="Ondertitel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Workshop Leerlijnen Internationalisering en Communicatie – 7/2/2017 – Jan Beyens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561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Situering OTIA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1831" y="1194364"/>
            <a:ext cx="16712118" cy="6696000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Gegroeid uit een traditie (reeds 29 jaar) van buitenlandse studiereizen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Belang van een geïntegreerde internationale component in de opleiding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 smtClean="0"/>
              <a:t>Keuzevak </a:t>
            </a:r>
            <a:r>
              <a:rPr lang="nl-BE" sz="4000" dirty="0"/>
              <a:t>voor 3 studiepunten in de Masters Elektronica-ICT en Elektrotechniek-Automatisering (1 lesweek in semester 2)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Master EA-ICT </a:t>
            </a:r>
            <a:r>
              <a:rPr lang="nl-BE" sz="4000" dirty="0">
                <a:sym typeface="Wingdings" panose="05000000000000000000" pitchFamily="2" charset="2"/>
              </a:rPr>
              <a:t> 3 studiepunten te kiezen uit de “</a:t>
            </a:r>
            <a:r>
              <a:rPr lang="nl-BE" sz="4000" dirty="0" smtClean="0">
                <a:sym typeface="Wingdings" panose="05000000000000000000" pitchFamily="2" charset="2"/>
              </a:rPr>
              <a:t>Maatschappelijke </a:t>
            </a:r>
            <a:r>
              <a:rPr lang="nl-BE" sz="4000" dirty="0">
                <a:sym typeface="Wingdings" panose="05000000000000000000" pitchFamily="2" charset="2"/>
              </a:rPr>
              <a:t>keuzevakken” (OTIA, Inleiding tot ondernemerschap, stage en internationale stage)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>
                <a:sym typeface="Wingdings" panose="05000000000000000000" pitchFamily="2" charset="2"/>
              </a:rPr>
              <a:t>Deelname aan studiereis kan ook vrijblijvend</a:t>
            </a:r>
            <a:endParaRPr lang="nl-BE" sz="4000" dirty="0"/>
          </a:p>
          <a:p>
            <a:endParaRPr lang="nl-NL" sz="4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3</a:t>
            </a:fld>
            <a:r>
              <a:rPr lang="nl-BE" noProof="0" dirty="0" smtClean="0"/>
              <a:t>/15</a:t>
            </a:r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88828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 en doelstelling (1/2) </a:t>
            </a:r>
            <a:r>
              <a:rPr lang="nl-NL" sz="2400" dirty="0" smtClean="0"/>
              <a:t>(zie studiefiche)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1831" y="1194364"/>
            <a:ext cx="16712118" cy="6696000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Kennismaking met de recentste industriële praktijken binnen het vakgebied door een aantal bezoeken aan technologisch hoogstaande bedrijven of R&amp;D in Europa.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Verkrijgen van state of </a:t>
            </a:r>
            <a:r>
              <a:rPr lang="nl-BE" sz="4000" dirty="0" err="1"/>
              <a:t>the</a:t>
            </a:r>
            <a:r>
              <a:rPr lang="nl-BE" sz="4000" dirty="0"/>
              <a:t> art informatie aangaande specifieke onderwerpen uit het vakgebied via voordrachten gehouden door ingenieurs van de bezochte bedrijven.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Inzicht verwerven in de praktische werking van een bedrijf, en dit in een ruimere context dan louter het Vlaamse industriële landschap en het louter technische aspect (kwaliteitsmanagement, veiligheid, </a:t>
            </a:r>
            <a:r>
              <a:rPr lang="nl-BE" sz="4000" dirty="0" smtClean="0"/>
              <a:t>    					productieplanning</a:t>
            </a:r>
            <a:r>
              <a:rPr lang="nl-BE" sz="4000" dirty="0"/>
              <a:t>, logistiek, markteconomie, …)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4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</a:t>
            </a:fld>
            <a:r>
              <a:rPr lang="nl-BE" noProof="0" dirty="0" smtClean="0"/>
              <a:t>/15</a:t>
            </a:r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42517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 en doelstelling (2/2) </a:t>
            </a:r>
            <a:r>
              <a:rPr lang="nl-NL" sz="2400" dirty="0" smtClean="0"/>
              <a:t>(zie studiefiche)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1831" y="1525099"/>
            <a:ext cx="16712118" cy="6696000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Inzicht verwerven in de werkomstandigheden van ingenieurs in een bedrijf, en dit in een ruimere context dan louter het Vlaamse industriële landschap, d.m.v. persoonlijke contacten met buitenlandse ingenieurs.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Bevorderen van de actieve talenkennis.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Bevorderen van de sociale vaardigheden.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Het leggen (en onderhouden) van internationale professionele contacten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Kennismaken met andere culturen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4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5</a:t>
            </a:fld>
            <a:r>
              <a:rPr lang="nl-BE" noProof="0" dirty="0" smtClean="0"/>
              <a:t>/15</a:t>
            </a:r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41651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Eindcompetenties </a:t>
            </a:r>
            <a:r>
              <a:rPr lang="nl-NL" sz="2400" dirty="0" smtClean="0"/>
              <a:t>(zie studiefiche)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1831" y="1525099"/>
            <a:ext cx="16712118" cy="6696000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Inzicht hebben in de mogelijkheden en beperkingen van de aangebrachte technologieën.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Vakliteratuur raadplegen en deze vanuit een kritisch wetenschappelijke houding op haar relevantie beoordelen.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Op een vlotte en gestructureerde manier kunnen rapporteren.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In staat zijn om in een groep te functioneren en afspraken na te leven.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nl-BE" sz="4000" dirty="0"/>
              <a:t>Inzicht hebben in de maatschappelijke rol van bedrijven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4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6</a:t>
            </a:fld>
            <a:r>
              <a:rPr lang="nl-BE" noProof="0" dirty="0" smtClean="0"/>
              <a:t>/15</a:t>
            </a:r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98766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Verwachtingen – evaluatie (1/5)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1831" y="1525099"/>
            <a:ext cx="16712118" cy="6696000"/>
          </a:xfrm>
        </p:spPr>
        <p:txBody>
          <a:bodyPr>
            <a:noAutofit/>
          </a:bodyPr>
          <a:lstStyle/>
          <a:p>
            <a:pPr marL="1462088" lvl="1" indent="-742950">
              <a:buFont typeface="+mj-lt"/>
              <a:buAutoNum type="arabicPeriod"/>
            </a:pPr>
            <a:r>
              <a:rPr lang="nl-BE" sz="4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Actieve deelname</a:t>
            </a:r>
          </a:p>
          <a:p>
            <a:pPr marL="1462088" lvl="1" indent="-742950">
              <a:buFont typeface="+mj-lt"/>
              <a:buAutoNum type="arabicPeriod"/>
            </a:pPr>
            <a:endParaRPr lang="nl-BE" sz="4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304925" lvl="2" indent="0">
              <a:buNone/>
            </a:pPr>
            <a:r>
              <a:rPr lang="nl-BE" sz="4000" dirty="0" smtClean="0">
                <a:solidFill>
                  <a:prstClr val="black"/>
                </a:solidFill>
                <a:cs typeface="Arial" panose="020B0604020202020204" pitchFamily="34" charset="0"/>
              </a:rPr>
              <a:t>Iedereen </a:t>
            </a:r>
            <a:r>
              <a:rPr lang="nl-BE" sz="4000" dirty="0">
                <a:solidFill>
                  <a:prstClr val="black"/>
                </a:solidFill>
                <a:cs typeface="Arial" panose="020B0604020202020204" pitchFamily="34" charset="0"/>
              </a:rPr>
              <a:t>wordt geacht minstens 1 (technisch relevante) vraag te </a:t>
            </a:r>
            <a:r>
              <a:rPr lang="nl-BE" sz="4000" dirty="0" smtClean="0">
                <a:solidFill>
                  <a:prstClr val="black"/>
                </a:solidFill>
                <a:cs typeface="Arial" panose="020B0604020202020204" pitchFamily="34" charset="0"/>
              </a:rPr>
              <a:t>stellen tijdens </a:t>
            </a:r>
            <a:r>
              <a:rPr lang="nl-BE" sz="4000" dirty="0">
                <a:solidFill>
                  <a:prstClr val="black"/>
                </a:solidFill>
                <a:cs typeface="Arial" panose="020B0604020202020204" pitchFamily="34" charset="0"/>
              </a:rPr>
              <a:t>de bedrijfsbezoeken. (</a:t>
            </a:r>
            <a:r>
              <a:rPr lang="nl-BE" sz="4000" dirty="0" err="1">
                <a:solidFill>
                  <a:prstClr val="black"/>
                </a:solidFill>
                <a:cs typeface="Arial" panose="020B0604020202020204" pitchFamily="34" charset="0"/>
              </a:rPr>
              <a:t>Kwotering</a:t>
            </a:r>
            <a:r>
              <a:rPr lang="nl-BE" sz="4000" dirty="0">
                <a:solidFill>
                  <a:prstClr val="black"/>
                </a:solidFill>
                <a:cs typeface="Arial" panose="020B0604020202020204" pitchFamily="34" charset="0"/>
              </a:rPr>
              <a:t> =  +3)</a:t>
            </a:r>
          </a:p>
          <a:p>
            <a:pPr marL="1304925" lvl="2" indent="0">
              <a:buNone/>
            </a:pPr>
            <a:r>
              <a:rPr lang="nl-BE" sz="4000" dirty="0">
                <a:solidFill>
                  <a:prstClr val="black"/>
                </a:solidFill>
                <a:cs typeface="Arial" panose="020B0604020202020204" pitchFamily="34" charset="0"/>
              </a:rPr>
              <a:t>Dus … best op voorhand bedrijf doornemen om voorbereid te zijn.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7</a:t>
            </a:fld>
            <a:r>
              <a:rPr lang="nl-BE" noProof="0" dirty="0" smtClean="0"/>
              <a:t>/15</a:t>
            </a:r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9704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Verwachtingen – evaluatie (2/5)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1831" y="1388914"/>
            <a:ext cx="16712118" cy="6696000"/>
          </a:xfrm>
        </p:spPr>
        <p:txBody>
          <a:bodyPr>
            <a:noAutofit/>
          </a:bodyPr>
          <a:lstStyle/>
          <a:p>
            <a:pPr marL="1462088" lvl="1" indent="-742950">
              <a:buFont typeface="+mj-lt"/>
              <a:buAutoNum type="arabicPeriod" startAt="2"/>
            </a:pPr>
            <a:r>
              <a:rPr lang="nl-BE" sz="4000" b="1" dirty="0">
                <a:solidFill>
                  <a:prstClr val="black"/>
                </a:solidFill>
                <a:cs typeface="Arial" panose="020B0604020202020204" pitchFamily="34" charset="0"/>
              </a:rPr>
              <a:t>Taak nadien</a:t>
            </a:r>
          </a:p>
          <a:p>
            <a:pPr marL="828675" indent="-742950">
              <a:buFont typeface="+mj-lt"/>
              <a:buAutoNum type="arabicPeriod"/>
            </a:pPr>
            <a:endParaRPr lang="nl-BE" sz="4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304925" lvl="2" indent="0">
              <a:buNone/>
            </a:pPr>
            <a:r>
              <a:rPr lang="nl-BE" sz="4000" dirty="0">
                <a:solidFill>
                  <a:prstClr val="black"/>
                </a:solidFill>
                <a:cs typeface="Arial" panose="020B0604020202020204" pitchFamily="34" charset="0"/>
              </a:rPr>
              <a:t>Artikel (Nederlands, 5 blz.) over bedrijf gerelateerd wetenschappelijk (of ingenieur gerelateerd) onderwerp. Vrij te kiezen.  Posten via Minervacursus </a:t>
            </a:r>
            <a:r>
              <a:rPr lang="nl-BE" sz="4000" dirty="0">
                <a:solidFill>
                  <a:prstClr val="black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nl-BE" sz="4000" dirty="0">
                <a:solidFill>
                  <a:prstClr val="black"/>
                </a:solidFill>
                <a:cs typeface="Arial" panose="020B0604020202020204" pitchFamily="34" charset="0"/>
              </a:rPr>
              <a:t> Dropbox. </a:t>
            </a:r>
            <a:r>
              <a:rPr lang="nl-BE" sz="4000" b="1" dirty="0">
                <a:solidFill>
                  <a:prstClr val="black"/>
                </a:solidFill>
                <a:cs typeface="Arial" panose="020B0604020202020204" pitchFamily="34" charset="0"/>
              </a:rPr>
              <a:t>Deadline 1 mei</a:t>
            </a:r>
            <a:r>
              <a:rPr lang="nl-BE" sz="4000" dirty="0">
                <a:solidFill>
                  <a:prstClr val="black"/>
                </a:solidFill>
                <a:cs typeface="Arial" panose="020B0604020202020204" pitchFamily="34" charset="0"/>
              </a:rPr>
              <a:t>.  </a:t>
            </a:r>
          </a:p>
          <a:p>
            <a:pPr marL="1462088" lvl="1" indent="-742950">
              <a:buFont typeface="+mj-lt"/>
              <a:buAutoNum type="arabicPeriod"/>
            </a:pPr>
            <a:endParaRPr lang="nl-BE" sz="4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304925" lvl="2" indent="0">
              <a:buNone/>
            </a:pPr>
            <a:r>
              <a:rPr lang="nl-BE" sz="4000" dirty="0">
                <a:solidFill>
                  <a:prstClr val="black"/>
                </a:solidFill>
                <a:cs typeface="Arial" panose="020B0604020202020204" pitchFamily="34" charset="0"/>
              </a:rPr>
              <a:t>Iedereen zal nadien 3 artikels toegewezen krijgen die hij/zij beoordeelt via een verslagje (positieve punten, negatieve punten, …). Verslag opnieuw via Dropbox. </a:t>
            </a:r>
            <a:r>
              <a:rPr lang="nl-BE" sz="4000" b="1" dirty="0">
                <a:solidFill>
                  <a:prstClr val="black"/>
                </a:solidFill>
                <a:cs typeface="Arial" panose="020B0604020202020204" pitchFamily="34" charset="0"/>
              </a:rPr>
              <a:t>Deadline 1 juni</a:t>
            </a:r>
            <a:r>
              <a:rPr lang="nl-BE" sz="4000" dirty="0">
                <a:solidFill>
                  <a:prstClr val="black"/>
                </a:solidFill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8</a:t>
            </a:fld>
            <a:r>
              <a:rPr lang="nl-BE" noProof="0" dirty="0" smtClean="0"/>
              <a:t>/15</a:t>
            </a:r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93706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Verwachtingen – evaluatie (3/5)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9</a:t>
            </a:fld>
            <a:r>
              <a:rPr lang="nl-BE" noProof="0" dirty="0" smtClean="0"/>
              <a:t>/15</a:t>
            </a:r>
            <a:endParaRPr lang="nl-BE" noProof="0" dirty="0"/>
          </a:p>
        </p:txBody>
      </p:sp>
      <p:graphicFrame>
        <p:nvGraphicFramePr>
          <p:cNvPr id="5" name="Tijdelijke aanduiding voor inhoud 4">
            <a:hlinkClick r:id="rId3" action="ppaction://hlinkfile"/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780797"/>
              </p:ext>
            </p:extLst>
          </p:nvPr>
        </p:nvGraphicFramePr>
        <p:xfrm>
          <a:off x="7589747" y="1218833"/>
          <a:ext cx="5484252" cy="7839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6794152" imgH="9712111" progId="Word.Document.12">
                  <p:link updateAutomatic="1"/>
                </p:oleObj>
              </mc:Choice>
              <mc:Fallback>
                <p:oleObj name="Document" r:id="rId4" imgW="6794152" imgH="9712111" progId="Word.Document.12">
                  <p:link updateAutomatic="1"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9747" y="1218833"/>
                        <a:ext cx="5484252" cy="7839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1420238" y="2626468"/>
            <a:ext cx="5992239" cy="1501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4000" dirty="0" smtClean="0"/>
              <a:t>Voorbeeld peer-evaluatie formulier </a:t>
            </a:r>
            <a:r>
              <a:rPr lang="nl-BE" sz="4000" dirty="0" smtClean="0">
                <a:sym typeface="Wingdings" panose="05000000000000000000" pitchFamily="2" charset="2"/>
              </a:rPr>
              <a:t></a:t>
            </a:r>
            <a:endParaRPr lang="nl-BE" sz="4000" dirty="0" smtClean="0"/>
          </a:p>
        </p:txBody>
      </p:sp>
    </p:spTree>
    <p:extLst>
      <p:ext uri="{BB962C8B-B14F-4D97-AF65-F5344CB8AC3E}">
        <p14:creationId xmlns:p14="http://schemas.microsoft.com/office/powerpoint/2010/main" val="77961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UGent_NL_EA">
  <a:themeElements>
    <a:clrScheme name="Universiteit Gent">
      <a:dk1>
        <a:sysClr val="windowText" lastClr="000000"/>
      </a:dk1>
      <a:lt1>
        <a:sysClr val="window" lastClr="FFFFFF"/>
      </a:lt1>
      <a:dk2>
        <a:srgbClr val="1E64C8"/>
      </a:dk2>
      <a:lt2>
        <a:srgbClr val="FFD200"/>
      </a:lt2>
      <a:accent1>
        <a:srgbClr val="1E64C8"/>
      </a:accent1>
      <a:accent2>
        <a:srgbClr val="FFD2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iteit 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rgbClr val="1E64C8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headEnd type="triangle" w="lg" len="lg"/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120000"/>
          </a:lnSpc>
          <a:defRPr sz="250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resentatie-NL-EA_1_0_13.potx" id="{5F6C1209-3523-440E-8533-DCE97EC5C651}" vid="{6C779022-81AC-4A5D-B0C5-44F49FEE6A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Powerpoint_UGent_NL_EA</Template>
  <TotalTime>61</TotalTime>
  <Words>667</Words>
  <Application>Microsoft Office PowerPoint</Application>
  <PresentationFormat>Aangepast</PresentationFormat>
  <Paragraphs>97</Paragraphs>
  <Slides>15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Koppelingen</vt:lpstr>
      </vt:variant>
      <vt:variant>
        <vt:i4>2</vt:i4>
      </vt:variant>
      <vt:variant>
        <vt:lpstr>Diatitels</vt:lpstr>
      </vt:variant>
      <vt:variant>
        <vt:i4>15</vt:i4>
      </vt:variant>
    </vt:vector>
  </HeadingPairs>
  <TitlesOfParts>
    <vt:vector size="18" baseType="lpstr">
      <vt:lpstr>Powerpoint_UGent_NL_EA</vt:lpstr>
      <vt:lpstr>C:\Jan Beyens\studiereis Wales 2015\Papers\Beoordelingsformulier Paper.docx</vt:lpstr>
      <vt:lpstr>C:\Jan Beyens\Punten\Peerevaluaties Studiereis 2016 - groep 3.xlsx</vt:lpstr>
      <vt:lpstr>PowerPoint-presentatie</vt:lpstr>
      <vt:lpstr>Opkomende Technologieën  in ICT en Automatisering (OTIa) Buitenlandse Studiereis </vt:lpstr>
      <vt:lpstr>Situering OTIA</vt:lpstr>
      <vt:lpstr>Inhoud en doelstelling (1/2) (zie studiefiche)</vt:lpstr>
      <vt:lpstr>Inhoud en doelstelling (2/2) (zie studiefiche)</vt:lpstr>
      <vt:lpstr>Eindcompetenties (zie studiefiche)</vt:lpstr>
      <vt:lpstr>Verwachtingen – evaluatie (1/5)</vt:lpstr>
      <vt:lpstr>Verwachtingen – evaluatie (2/5)</vt:lpstr>
      <vt:lpstr>Verwachtingen – evaluatie (3/5)</vt:lpstr>
      <vt:lpstr>Verwachtingen – evaluatie (4/5)</vt:lpstr>
      <vt:lpstr>Verwachtingen – evaluatie (5/5)</vt:lpstr>
      <vt:lpstr>kwotering</vt:lpstr>
      <vt:lpstr>DIT academiejaar … Noord-Polen (18-26/3)</vt:lpstr>
      <vt:lpstr>DIT academiejaar … Noord-Polen (18-26/3)</vt:lpstr>
      <vt:lpstr>PowerPoint-presentatie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Beyens</dc:creator>
  <cp:lastModifiedBy>Jan Beyens</cp:lastModifiedBy>
  <cp:revision>15</cp:revision>
  <dcterms:created xsi:type="dcterms:W3CDTF">2017-02-06T12:57:43Z</dcterms:created>
  <dcterms:modified xsi:type="dcterms:W3CDTF">2017-02-07T14:51:25Z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1.0</vt:lpwstr>
  </property>
  <property fmtid="{D5CDD505-2E9C-101B-9397-08002B2CF9AE}" pid="4" name="Date">
    <vt:filetime>2016-09-20T22:00:00Z</vt:filetime>
  </property>
  <property fmtid="{D5CDD505-2E9C-101B-9397-08002B2CF9AE}" pid="5" name="Build">
    <vt:lpwstr>13</vt:lpwstr>
  </property>
  <property fmtid="{D5CDD505-2E9C-101B-9397-08002B2CF9AE}" pid="6" name="Cmt 1">
    <vt:lpwstr>create</vt:lpwstr>
  </property>
  <property fmtid="{D5CDD505-2E9C-101B-9397-08002B2CF9AE}" pid="7" name="Cmt 2">
    <vt:lpwstr>1st draft</vt:lpwstr>
  </property>
  <property fmtid="{D5CDD505-2E9C-101B-9397-08002B2CF9AE}" pid="8" name="Cmt 3">
    <vt:lpwstr>Corporate splitt off</vt:lpwstr>
  </property>
  <property fmtid="{D5CDD505-2E9C-101B-9397-08002B2CF9AE}" pid="9" name="Cmt 4">
    <vt:lpwstr>2nd draft</vt:lpwstr>
  </property>
  <property fmtid="{D5CDD505-2E9C-101B-9397-08002B2CF9AE}" pid="10" name="Cmt 4A">
    <vt:lpwstr>copy of UK version translated to NL</vt:lpwstr>
  </property>
  <property fmtid="{D5CDD505-2E9C-101B-9397-08002B2CF9AE}" pid="11" name="Cmt 5">
    <vt:lpwstr>set text box and shape defaults</vt:lpwstr>
  </property>
  <property fmtid="{D5CDD505-2E9C-101B-9397-08002B2CF9AE}" pid="12" name="Cmt 6">
    <vt:lpwstr>closing slide acc. to letter</vt:lpwstr>
  </property>
  <property fmtid="{D5CDD505-2E9C-101B-9397-08002B2CF9AE}" pid="13" name="Cmt 7">
    <vt:lpwstr>logo opening slide sharpened</vt:lpwstr>
  </property>
  <property fmtid="{D5CDD505-2E9C-101B-9397-08002B2CF9AE}" pid="14" name="Cmt 8">
    <vt:lpwstr>split variable and fixed data in contact data; lang to NL-BE</vt:lpwstr>
  </property>
  <property fmtid="{D5CDD505-2E9C-101B-9397-08002B2CF9AE}" pid="15" name="Cmt 9">
    <vt:lpwstr>comments 19-9-2016</vt:lpwstr>
  </property>
  <property fmtid="{D5CDD505-2E9C-101B-9397-08002B2CF9AE}" pid="16" name="Cmt 10">
    <vt:lpwstr>social media redesigned</vt:lpwstr>
  </property>
  <property fmtid="{D5CDD505-2E9C-101B-9397-08002B2CF9AE}" pid="17" name="Cmt 11">
    <vt:lpwstr>Title Slide renamed to TitleSlide</vt:lpwstr>
  </property>
  <property fmtid="{D5CDD505-2E9C-101B-9397-08002B2CF9AE}" pid="18" name="Cmt 12">
    <vt:lpwstr>Title and text size</vt:lpwstr>
  </property>
  <property fmtid="{D5CDD505-2E9C-101B-9397-08002B2CF9AE}" pid="19" name="Cmt 13">
    <vt:lpwstr>socmed pictos &gt; normal view</vt:lpwstr>
  </property>
</Properties>
</file>