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9" r:id="rId2"/>
    <p:sldId id="256" r:id="rId3"/>
    <p:sldId id="323" r:id="rId4"/>
    <p:sldId id="299" r:id="rId5"/>
    <p:sldId id="324" r:id="rId6"/>
    <p:sldId id="305" r:id="rId7"/>
    <p:sldId id="306" r:id="rId8"/>
    <p:sldId id="308" r:id="rId9"/>
    <p:sldId id="317" r:id="rId10"/>
    <p:sldId id="309" r:id="rId11"/>
    <p:sldId id="314" r:id="rId12"/>
    <p:sldId id="310" r:id="rId13"/>
    <p:sldId id="311" r:id="rId14"/>
    <p:sldId id="312" r:id="rId15"/>
    <p:sldId id="319" r:id="rId16"/>
    <p:sldId id="318" r:id="rId17"/>
    <p:sldId id="322" r:id="rId18"/>
    <p:sldId id="313" r:id="rId19"/>
    <p:sldId id="300" r:id="rId20"/>
    <p:sldId id="303" r:id="rId21"/>
    <p:sldId id="301" r:id="rId22"/>
    <p:sldId id="321" r:id="rId23"/>
    <p:sldId id="316" r:id="rId24"/>
    <p:sldId id="315" r:id="rId25"/>
    <p:sldId id="266" r:id="rId26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94" autoAdjust="0"/>
  </p:normalViewPr>
  <p:slideViewPr>
    <p:cSldViewPr snapToGrid="0" showGuides="1">
      <p:cViewPr varScale="1">
        <p:scale>
          <a:sx n="79" d="100"/>
          <a:sy n="79" d="100"/>
        </p:scale>
        <p:origin x="-396" y="-84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Mogelijke NADELEN</a:t>
            </a:r>
            <a:r>
              <a:rPr lang="nl-NL" baseline="0" dirty="0" smtClean="0"/>
              <a:t> vr. docenten in het begin tijds- en arbeidsintensief: nummers gewoon worden. </a:t>
            </a:r>
          </a:p>
          <a:p>
            <a:r>
              <a:rPr lang="nl-NL" baseline="0" dirty="0" smtClean="0"/>
              <a:t>Schrijfwijzer kan OP MAAT</a:t>
            </a:r>
            <a:endParaRPr lang="nl-NL" dirty="0" smtClean="0"/>
          </a:p>
          <a:p>
            <a:r>
              <a:rPr lang="nl-NL" dirty="0" smtClean="0"/>
              <a:t>Docent:</a:t>
            </a:r>
            <a:r>
              <a:rPr lang="nl-NL" baseline="0" dirty="0" smtClean="0"/>
              <a:t> na een tijdje minder werk: moet niet steeds hetzelfde schrijven; maakt onmiddellijk duidelijk aan studenten wat van hen verwacht wordt, enz.</a:t>
            </a:r>
          </a:p>
          <a:p>
            <a:r>
              <a:rPr lang="nl-NL" baseline="0" dirty="0" smtClean="0"/>
              <a:t>student: echte feedback, tekst wordt niet puur verbeterd; krijgt overzicht van meest gemaakte fouten om naast zich te leggen bij het schrijven; wordt zelfredzaam; enz. 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0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100 dyslexiestudenten vergeleken met 100 gewone studenten: gelijkaardige bevindingen dan in het onderzoek</a:t>
            </a:r>
            <a:r>
              <a:rPr lang="nl-NL" baseline="0" dirty="0" smtClean="0"/>
              <a:t> in Engels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4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Stijn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Defruyt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aanspreekpunt vr Kortrijk: op CKO 9/2 sessie over studenten met functiebeperking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8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7-2-2017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8" y="2275285"/>
            <a:ext cx="5462027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 baseline="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291074" y="270000"/>
            <a:ext cx="15183366" cy="540000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700"/>
              </a:lnSpc>
              <a:buNone/>
              <a:defRPr sz="1400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marL="2328863" indent="-550863" defTabSz="1912938">
              <a:lnSpc>
                <a:spcPct val="120000"/>
              </a:lnSpc>
              <a:tabLst/>
              <a:defRPr/>
            </a:lvl4pPr>
            <a:lvl5pPr marL="2962275" indent="-442913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7/02/2017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7/02/2017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7/02/2017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7-2-2017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9544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7/02/2017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7" y="7906160"/>
            <a:ext cx="2308379" cy="1847440"/>
          </a:xfrm>
          <a:prstGeom prst="rect">
            <a:avLst/>
          </a:prstGeom>
        </p:spPr>
      </p:pic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536575" indent="-45085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69988" indent="-45085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755775" indent="-45000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50863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minerva.ugent.be/main/course_home/course_home.php?gidReset=1&amp;cidReq=F71032102016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://www.ugent.be/student/nl/studeren/taaladvies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ent.be/student/nl/administratie/flexibel-studeren/bijzonder-statuut/studeren-functiebeperking/begeleiding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gent.be/nl/univgent/waarvoor-staat-ugent/diversiteit-en-gender/functiebeperking/studenten/studerenmetdyslexie.html" TargetMode="External"/><Relationship Id="rId4" Type="http://schemas.openxmlformats.org/officeDocument/2006/relationships/hyperlink" Target="mailto:stijn.defruyt@ugent.b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gent.be/student/nl/studeren/taaladvie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5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studenten </a:t>
            </a:r>
            <a:r>
              <a:rPr lang="nl-NL" dirty="0" smtClean="0"/>
              <a:t>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r>
              <a:rPr lang="nl-NL" dirty="0"/>
              <a:t>Schrijfwijzer, een hulpmiddel bij …</a:t>
            </a:r>
          </a:p>
          <a:p>
            <a:pPr marL="85725" indent="0">
              <a:buNone/>
            </a:pPr>
            <a:r>
              <a:rPr lang="nl-NL" dirty="0"/>
              <a:t>- verbeteren</a:t>
            </a:r>
          </a:p>
          <a:p>
            <a:pPr marL="85725" indent="0">
              <a:buNone/>
            </a:pPr>
            <a:r>
              <a:rPr lang="nl-NL" dirty="0"/>
              <a:t>- peerfeedback</a:t>
            </a:r>
            <a:endParaRPr lang="nl-BE" dirty="0"/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87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05" y="319464"/>
            <a:ext cx="9440521" cy="919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6" y="1408112"/>
            <a:ext cx="111252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30" y="3068053"/>
            <a:ext cx="12466526" cy="55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1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Vorming nodig!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13</a:t>
            </a:fld>
            <a:endParaRPr lang="nl-BE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Plenaire sessie</a:t>
            </a:r>
          </a:p>
          <a:p>
            <a:pPr marL="85725" indent="0">
              <a:buNone/>
            </a:pPr>
            <a:endParaRPr lang="nl-BE" dirty="0"/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8" y="1108600"/>
            <a:ext cx="9811712" cy="702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 algn="ctr">
              <a:buNone/>
            </a:pPr>
            <a:endParaRPr lang="nl-NL" dirty="0" smtClean="0"/>
          </a:p>
          <a:p>
            <a:pPr marL="85725" indent="0" algn="ctr">
              <a:buNone/>
            </a:pPr>
            <a:endParaRPr lang="nl-NL" dirty="0"/>
          </a:p>
          <a:p>
            <a:pPr marL="85725" indent="0">
              <a:buNone/>
            </a:pPr>
            <a:r>
              <a:rPr lang="nl-NL" dirty="0" smtClean="0"/>
              <a:t>Docent</a:t>
            </a:r>
          </a:p>
          <a:p>
            <a:pPr marL="85725" indent="0">
              <a:buNone/>
            </a:pPr>
            <a:r>
              <a:rPr lang="nl-NL" dirty="0" smtClean="0"/>
              <a:t>Student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172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Schrijfwijzer aan de </a:t>
            </a:r>
            <a:r>
              <a:rPr lang="nl-NL" dirty="0" err="1"/>
              <a:t>ugent</a:t>
            </a:r>
            <a:r>
              <a:rPr lang="nl-NL" dirty="0"/>
              <a:t>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15</a:t>
            </a:fld>
            <a:endParaRPr lang="nl-BE" noProof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2" y="1272264"/>
            <a:ext cx="12492748" cy="6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6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Schrijfwijzer aan de </a:t>
            </a:r>
            <a:r>
              <a:rPr lang="nl-NL" dirty="0" err="1" smtClean="0"/>
              <a:t>ugent</a:t>
            </a:r>
            <a:r>
              <a:rPr lang="nl-NL" dirty="0" smtClean="0"/>
              <a:t>…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958" y="1636769"/>
            <a:ext cx="10343607" cy="65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4947" y="-340870"/>
            <a:ext cx="6168187" cy="930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jullie faculteit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36" y="1442702"/>
            <a:ext cx="4306960" cy="595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85" y="1091173"/>
            <a:ext cx="10020110" cy="64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NL" dirty="0" smtClean="0"/>
              <a:t>Opmerkingen?</a:t>
            </a:r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  <p:pic>
        <p:nvPicPr>
          <p:cNvPr id="5" name="Picture 4" descr="Afbeeldingsresultaat voor feedback fokke en suk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1671463"/>
            <a:ext cx="6760840" cy="66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Digitale schrijfhulp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19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6685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>
          <a:xfrm>
            <a:off x="1291074" y="2286000"/>
            <a:ext cx="15606276" cy="4436316"/>
          </a:xfrm>
        </p:spPr>
        <p:txBody>
          <a:bodyPr/>
          <a:lstStyle/>
          <a:p>
            <a:r>
              <a:rPr lang="nl-NL" dirty="0" smtClean="0"/>
              <a:t>Talige feedback bij schrijfopdrachten</a:t>
            </a:r>
            <a:br>
              <a:rPr lang="nl-NL" dirty="0" smtClean="0"/>
            </a:br>
            <a:r>
              <a:rPr lang="nl-NL" sz="4000" dirty="0" smtClean="0"/>
              <a:t>de </a:t>
            </a:r>
            <a:r>
              <a:rPr lang="nl-NL" sz="4000" dirty="0" err="1" smtClean="0"/>
              <a:t>Ugent</a:t>
            </a:r>
            <a:r>
              <a:rPr lang="nl-NL" sz="4000" dirty="0" smtClean="0"/>
              <a:t>-schrijfwijzer op www.ugent.be/taaladvies</a:t>
            </a:r>
            <a:endParaRPr lang="nl-NL" sz="40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Mit Leuridan – onderwijsdag FEA </a:t>
            </a:r>
            <a:r>
              <a:rPr lang="nl-NL" dirty="0"/>
              <a:t>– </a:t>
            </a:r>
            <a:r>
              <a:rPr lang="nl-NL" dirty="0" smtClean="0"/>
              <a:t>07/02/2017</a:t>
            </a:r>
            <a:endParaRPr lang="nl-NL" dirty="0"/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/>
              <a:t>diRECTIE</a:t>
            </a:r>
            <a:r>
              <a:rPr lang="nl-BE" dirty="0"/>
              <a:t> </a:t>
            </a:r>
            <a:r>
              <a:rPr lang="nl-BE" dirty="0" smtClean="0"/>
              <a:t>onderwijsaangelegenheden</a:t>
            </a:r>
            <a:endParaRPr lang="nl-BE" dirty="0"/>
          </a:p>
          <a:p>
            <a:pPr lvl="1"/>
            <a:r>
              <a:rPr lang="nl-BE" dirty="0" smtClean="0"/>
              <a:t>Taalbeleid academisch </a:t>
            </a:r>
            <a:r>
              <a:rPr lang="nl-BE" dirty="0" err="1" smtClean="0"/>
              <a:t>nederlands</a:t>
            </a:r>
            <a:endParaRPr lang="nl-BE" dirty="0"/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ijdelijke aanduiding voor afbeelding 1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Tijdelijke aanduiding voor afbeelding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7248" y="999718"/>
            <a:ext cx="14415225" cy="73060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20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542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dyslexie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21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8376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7083362"/>
          </a:xfrm>
        </p:spPr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r>
              <a:rPr lang="nl-NL" dirty="0"/>
              <a:t>Specifieke </a:t>
            </a:r>
            <a:r>
              <a:rPr lang="nl-NL" dirty="0" smtClean="0"/>
              <a:t>problemen: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Spelling,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/>
              <a:t>T</a:t>
            </a:r>
            <a:r>
              <a:rPr lang="nl-NL" dirty="0" smtClean="0"/>
              <a:t>ragere verwerking van </a:t>
            </a:r>
            <a:r>
              <a:rPr lang="nl-NL" dirty="0" err="1" smtClean="0"/>
              <a:t>taalgerelateerde</a:t>
            </a:r>
            <a:r>
              <a:rPr lang="nl-NL" dirty="0" smtClean="0"/>
              <a:t> processen,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Moeilijker oproepen van woorden uit langetermijngeheugen.</a:t>
            </a:r>
          </a:p>
          <a:p>
            <a:pPr marL="85725" indent="0">
              <a:buNone/>
            </a:pPr>
            <a:endParaRPr lang="en-US" sz="2400" dirty="0" smtClean="0"/>
          </a:p>
          <a:p>
            <a:pPr marL="85725" indent="0">
              <a:buNone/>
            </a:pPr>
            <a:r>
              <a:rPr lang="en-US" sz="2400" dirty="0" err="1" smtClean="0"/>
              <a:t>Bron</a:t>
            </a:r>
            <a:r>
              <a:rPr lang="en-US" sz="2400" dirty="0"/>
              <a:t>: </a:t>
            </a:r>
            <a:r>
              <a:rPr lang="en-US" sz="2000" dirty="0"/>
              <a:t>Callens, </a:t>
            </a:r>
            <a:r>
              <a:rPr lang="en-US" sz="2000" dirty="0" err="1"/>
              <a:t>Maaike</a:t>
            </a:r>
            <a:r>
              <a:rPr lang="en-US" sz="2000" dirty="0"/>
              <a:t>, Tops, W., &amp; Brysbaert, M. (2012). Cognitive profile of students who enter higher education with an indication of dyslexia. </a:t>
            </a:r>
            <a:r>
              <a:rPr lang="en-US" sz="2000" i="1" dirty="0"/>
              <a:t>PLOS ONE</a:t>
            </a:r>
            <a:r>
              <a:rPr lang="en-US" sz="2000" dirty="0"/>
              <a:t>, </a:t>
            </a:r>
            <a:r>
              <a:rPr lang="en-US" sz="2000" i="1" dirty="0"/>
              <a:t>7</a:t>
            </a:r>
            <a:r>
              <a:rPr lang="en-US" sz="2000" dirty="0"/>
              <a:t>(6).</a:t>
            </a:r>
            <a:endParaRPr lang="en-US" sz="2400" dirty="0"/>
          </a:p>
          <a:p>
            <a:pPr marL="85725" indent="0">
              <a:buNone/>
            </a:pPr>
            <a:endParaRPr lang="nl-NL" sz="2000" dirty="0" smtClean="0"/>
          </a:p>
          <a:p>
            <a:r>
              <a:rPr lang="nl-NL" dirty="0" smtClean="0"/>
              <a:t>Aanbod:</a:t>
            </a:r>
          </a:p>
          <a:p>
            <a:pPr marL="85725" indent="0">
              <a:buNone/>
            </a:pPr>
            <a:r>
              <a:rPr lang="nl-NL" dirty="0" smtClean="0"/>
              <a:t>Bijzonder statuut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Compenserende software: Sprint, Dragon, enz.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Extra tijd op examens, zeker voor berekeningen</a:t>
            </a:r>
          </a:p>
          <a:p>
            <a:pPr marL="85725" indent="0">
              <a:buNone/>
            </a:pPr>
            <a:r>
              <a:rPr lang="nl-NL" dirty="0" smtClean="0"/>
              <a:t>Voorsprong op anderen?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4900" dirty="0"/>
              <a:t>S</a:t>
            </a:r>
            <a:r>
              <a:rPr lang="nl-NL" sz="4900" dirty="0" smtClean="0"/>
              <a:t>essie </a:t>
            </a:r>
            <a:r>
              <a:rPr lang="nl-NL" sz="4900" dirty="0"/>
              <a:t>academisch schrijven: stijl, structuur, enz</a:t>
            </a:r>
            <a:r>
              <a:rPr lang="nl-NL" sz="4900" dirty="0" smtClean="0"/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4900" dirty="0" smtClean="0"/>
              <a:t>Individuele begeleiding bij schrijfopdrachten</a:t>
            </a:r>
            <a:r>
              <a:rPr lang="nl-NL" sz="4900" dirty="0" smtClean="0"/>
              <a:t> </a:t>
            </a:r>
            <a:endParaRPr lang="nl-NL" sz="4900" dirty="0"/>
          </a:p>
          <a:p>
            <a:pPr marL="85725" indent="0">
              <a:buNone/>
            </a:pPr>
            <a:endParaRPr lang="en-US" sz="2800" dirty="0" smtClean="0"/>
          </a:p>
          <a:p>
            <a:pPr lvl="1">
              <a:buFontTx/>
              <a:buChar char="-"/>
            </a:pPr>
            <a:endParaRPr lang="nl-NL" dirty="0" smtClean="0"/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762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NL" dirty="0" smtClean="0">
                <a:hlinkClick r:id="rId3"/>
              </a:rPr>
              <a:t>Aanspreekpunt Student en Functiebeperking</a:t>
            </a:r>
            <a:endParaRPr lang="nl-NL" dirty="0" smtClean="0"/>
          </a:p>
          <a:p>
            <a:pPr marL="85725" indent="0">
              <a:buNone/>
            </a:pPr>
            <a:r>
              <a:rPr lang="nl-NL" dirty="0" smtClean="0"/>
              <a:t>Stijn </a:t>
            </a:r>
            <a:r>
              <a:rPr lang="nl-NL" dirty="0" err="1" smtClean="0"/>
              <a:t>Defruyt</a:t>
            </a:r>
            <a:r>
              <a:rPr lang="nl-NL" dirty="0" smtClean="0"/>
              <a:t>: </a:t>
            </a:r>
            <a:r>
              <a:rPr lang="nl-BE" dirty="0">
                <a:hlinkClick r:id="rId4"/>
              </a:rPr>
              <a:t>stijn.defruyt@ugent.be</a:t>
            </a:r>
            <a:endParaRPr lang="nl-NL" dirty="0"/>
          </a:p>
          <a:p>
            <a:pPr marL="85725" indent="0">
              <a:buNone/>
            </a:pPr>
            <a:endParaRPr lang="nl-NL" dirty="0" smtClean="0">
              <a:hlinkClick r:id="rId5"/>
            </a:endParaRPr>
          </a:p>
          <a:p>
            <a:pPr marL="85725" indent="0">
              <a:buNone/>
            </a:pPr>
            <a:r>
              <a:rPr lang="nl-NL" dirty="0" smtClean="0">
                <a:solidFill>
                  <a:schemeClr val="tx2"/>
                </a:solidFill>
                <a:hlinkClick r:id="rId5"/>
              </a:rPr>
              <a:t>DVD Studeren met dyslexie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9700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NL" dirty="0" smtClean="0"/>
              <a:t>Bedankt!</a:t>
            </a:r>
          </a:p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24</a:t>
            </a:fld>
            <a:endParaRPr lang="nl-BE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06" y="2919885"/>
            <a:ext cx="6867478" cy="414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1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nl-NL" sz="2400" dirty="0" err="1"/>
              <a:t>Ghent</a:t>
            </a:r>
            <a:r>
              <a:rPr lang="nl-NL" sz="2400" dirty="0"/>
              <a:t> University</a:t>
            </a:r>
            <a:br>
              <a:rPr lang="nl-NL" sz="2400" dirty="0"/>
            </a:br>
            <a:r>
              <a:rPr lang="nl-NL" sz="2400" dirty="0" smtClean="0"/>
              <a:t>@</a:t>
            </a:r>
            <a:r>
              <a:rPr lang="nl-NL" dirty="0" err="1" smtClean="0"/>
              <a:t>t</a:t>
            </a:r>
            <a:r>
              <a:rPr lang="nl-NL" sz="2400" dirty="0" err="1" smtClean="0"/>
              <a:t>aalbeleidUGent</a:t>
            </a: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err="1"/>
              <a:t>Ghent</a:t>
            </a:r>
            <a:r>
              <a:rPr lang="nl-NL" sz="2400" dirty="0"/>
              <a:t> University</a:t>
            </a: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3500" dirty="0" smtClean="0"/>
              <a:t>Mit Leuridan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Taalbeleid Academisch Nederlands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cap="all" dirty="0" smtClean="0"/>
              <a:t>directie onderwijsaangelegenheden</a:t>
            </a:r>
            <a:r>
              <a:rPr lang="nl-BE" cap="all" dirty="0"/>
              <a:t/>
            </a:r>
            <a:br>
              <a:rPr lang="nl-BE" cap="all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E	</a:t>
            </a:r>
            <a:r>
              <a:rPr lang="nl-BE" dirty="0" smtClean="0"/>
              <a:t>annemarie.leuridan@ugent.be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www.ugent.be/taaladvies</a:t>
            </a:r>
            <a:r>
              <a:rPr lang="nl-BE" dirty="0"/>
              <a:t/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3175459"/>
            <a:ext cx="280417" cy="33528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8" y="3592583"/>
            <a:ext cx="280417" cy="35661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9" y="4117291"/>
            <a:ext cx="280417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00125" indent="-914400">
              <a:buAutoNum type="arabicPeriod"/>
            </a:pPr>
            <a:r>
              <a:rPr lang="nl-NL" dirty="0" smtClean="0"/>
              <a:t>Schrijfwijzer</a:t>
            </a:r>
          </a:p>
          <a:p>
            <a:pPr marL="1000125" indent="-914400">
              <a:buAutoNum type="arabicPeriod"/>
            </a:pPr>
            <a:r>
              <a:rPr lang="nl-NL" dirty="0" smtClean="0"/>
              <a:t>Digitale Schrijfhulp</a:t>
            </a:r>
          </a:p>
          <a:p>
            <a:pPr marL="1000125" indent="-914400">
              <a:buAutoNum type="arabicPeriod"/>
            </a:pPr>
            <a:r>
              <a:rPr lang="nl-NL" dirty="0" smtClean="0"/>
              <a:t>Dyslexie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3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365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schrijfwijzer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pPr/>
              <a:t>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8594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5</a:t>
            </a:fld>
            <a:endParaRPr lang="nl-BE" noProof="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38" y="277578"/>
            <a:ext cx="11419556" cy="824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nl-NL" dirty="0" smtClean="0"/>
              <a:t>° Schrijfwijzer:</a:t>
            </a:r>
          </a:p>
          <a:p>
            <a:pPr marL="85725" indent="0">
              <a:buNone/>
            </a:pPr>
            <a:r>
              <a:rPr lang="nl-NL" dirty="0"/>
              <a:t>Samenwerking tussen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FEA: Leen Pollefliet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FLW</a:t>
            </a:r>
            <a:r>
              <a:rPr lang="nl-NL" dirty="0"/>
              <a:t>: Taalonthaal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UCT: Eva Van de Wiele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DOWA</a:t>
            </a:r>
            <a:r>
              <a:rPr lang="nl-NL" dirty="0"/>
              <a:t>: </a:t>
            </a:r>
            <a:r>
              <a:rPr lang="nl-NL" dirty="0" smtClean="0"/>
              <a:t>taalbeleid academisch Nederlands</a:t>
            </a:r>
            <a:endParaRPr lang="nl-NL" dirty="0"/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250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docenten</a:t>
            </a:r>
            <a:r>
              <a:rPr lang="nl-NL" dirty="0" smtClean="0"/>
              <a:t>…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endParaRPr lang="nl-NL" dirty="0"/>
          </a:p>
          <a:p>
            <a:pPr marL="85725" indent="0">
              <a:buNone/>
            </a:pPr>
            <a:r>
              <a:rPr lang="nl-NL" dirty="0" smtClean="0"/>
              <a:t>Schrijfwijzer</a:t>
            </a:r>
            <a:r>
              <a:rPr lang="nl-NL" dirty="0"/>
              <a:t>, een hulpmiddel bij… </a:t>
            </a:r>
          </a:p>
          <a:p>
            <a:pPr marL="457200" indent="-457200">
              <a:buFontTx/>
              <a:buChar char="-"/>
            </a:pPr>
            <a:r>
              <a:rPr lang="nl-NL" dirty="0"/>
              <a:t>expliciteren verwachtingen</a:t>
            </a:r>
          </a:p>
          <a:p>
            <a:pPr marL="457200" indent="-457200">
              <a:buFontTx/>
              <a:buChar char="-"/>
            </a:pPr>
            <a:r>
              <a:rPr lang="nl-NL" dirty="0"/>
              <a:t>verbeteren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5189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8</a:t>
            </a:fld>
            <a:endParaRPr lang="nl-BE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" y="1220172"/>
            <a:ext cx="11051841" cy="611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33" y="823913"/>
            <a:ext cx="11287125" cy="810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9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30914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5825" y="661737"/>
            <a:ext cx="15699575" cy="7228627"/>
          </a:xfrm>
        </p:spPr>
        <p:txBody>
          <a:bodyPr/>
          <a:lstStyle/>
          <a:p>
            <a:pPr marL="85725" indent="0">
              <a:buNone/>
            </a:pPr>
            <a:r>
              <a:rPr lang="nl-NL" dirty="0" smtClean="0"/>
              <a:t>Puntenboek Minerva</a:t>
            </a:r>
          </a:p>
          <a:p>
            <a:pPr marL="85725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15" y="1526506"/>
            <a:ext cx="928687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9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UGent_NL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e-NL-Corporate_1_0_12.potx" id="{6A80D442-8909-4546-8B41-AE75FA785157}" vid="{71705E88-EE2D-413E-A6D9-7B7A319602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Powerpoint_UGent_NL</Template>
  <TotalTime>166</TotalTime>
  <Words>345</Words>
  <Application>Microsoft Office PowerPoint</Application>
  <PresentationFormat>Aangepast</PresentationFormat>
  <Paragraphs>94</Paragraphs>
  <Slides>25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Powerpoint_UGent_NL</vt:lpstr>
      <vt:lpstr>PowerPoint-presentatie</vt:lpstr>
      <vt:lpstr>Talige feedback bij schrijfopdrachten de Ugent-schrijfwijzer op www.ugent.be/taaladvies</vt:lpstr>
      <vt:lpstr>PowerPoint-presentatie</vt:lpstr>
      <vt:lpstr>schrijfwijzer</vt:lpstr>
      <vt:lpstr>PowerPoint-presentatie</vt:lpstr>
      <vt:lpstr>PowerPoint-presentatie</vt:lpstr>
      <vt:lpstr>Voor docenten…</vt:lpstr>
      <vt:lpstr>voorbeeld</vt:lpstr>
      <vt:lpstr>PowerPoint-presentatie</vt:lpstr>
      <vt:lpstr>Voor studenten …</vt:lpstr>
      <vt:lpstr>PowerPoint-presentatie</vt:lpstr>
      <vt:lpstr>PowerPoint-presentatie</vt:lpstr>
      <vt:lpstr>Vorming nodig!</vt:lpstr>
      <vt:lpstr>voordelen</vt:lpstr>
      <vt:lpstr>Schrijfwijzer aan de ugent…</vt:lpstr>
      <vt:lpstr>Schrijfwijzer aan de ugent…</vt:lpstr>
      <vt:lpstr>In jullie faculteit</vt:lpstr>
      <vt:lpstr>PowerPoint-presentatie</vt:lpstr>
      <vt:lpstr>Digitale schrijfhulp</vt:lpstr>
      <vt:lpstr>PowerPoint-presentatie</vt:lpstr>
      <vt:lpstr>dyslexie</vt:lpstr>
      <vt:lpstr>PowerPoint-presentatie</vt:lpstr>
      <vt:lpstr>PowerPoint-presentatie</vt:lpstr>
      <vt:lpstr>PowerPoint-presentatie</vt:lpstr>
      <vt:lpstr>Mit Leuridan Taalbeleid Academisch Nederlands  directie onderwijsaangelegenheden  E annemarie.leuridan@ugent.be   www.ugent.be/taaladvies  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Mit Leuridan</dc:creator>
  <cp:lastModifiedBy>Mit Leuridan</cp:lastModifiedBy>
  <cp:revision>100</cp:revision>
  <dcterms:created xsi:type="dcterms:W3CDTF">2016-12-06T14:42:05Z</dcterms:created>
  <dcterms:modified xsi:type="dcterms:W3CDTF">2017-02-07T09:02:03Z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lpwstr>13</vt:lpwstr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4A">
    <vt:lpwstr>copy of UK version translated to NL</vt:lpwstr>
  </property>
  <property fmtid="{D5CDD505-2E9C-101B-9397-08002B2CF9AE}" pid="11" name="Cmt 5">
    <vt:lpwstr>set text box and shape defaults</vt:lpwstr>
  </property>
  <property fmtid="{D5CDD505-2E9C-101B-9397-08002B2CF9AE}" pid="12" name="Cmt 6">
    <vt:lpwstr>closing slide acc. to letter</vt:lpwstr>
  </property>
  <property fmtid="{D5CDD505-2E9C-101B-9397-08002B2CF9AE}" pid="13" name="Cmt 7">
    <vt:lpwstr>logo opening slide sharpened</vt:lpwstr>
  </property>
  <property fmtid="{D5CDD505-2E9C-101B-9397-08002B2CF9AE}" pid="14" name="Cmt 8">
    <vt:lpwstr>split variable and fixed data in contact data; lang to NL-BE</vt:lpwstr>
  </property>
  <property fmtid="{D5CDD505-2E9C-101B-9397-08002B2CF9AE}" pid="15" name="Cmt 9">
    <vt:lpwstr>comments 19-9-2016</vt:lpwstr>
  </property>
  <property fmtid="{D5CDD505-2E9C-101B-9397-08002B2CF9AE}" pid="16" name="Cmt 10">
    <vt:lpwstr>social media redesigned</vt:lpwstr>
  </property>
  <property fmtid="{D5CDD505-2E9C-101B-9397-08002B2CF9AE}" pid="17" name="Cmt 11">
    <vt:lpwstr>Title Slide renamed to TitleSlide</vt:lpwstr>
  </property>
  <property fmtid="{D5CDD505-2E9C-101B-9397-08002B2CF9AE}" pid="18" name="Cmt 12">
    <vt:lpwstr>Title and text size</vt:lpwstr>
  </property>
  <property fmtid="{D5CDD505-2E9C-101B-9397-08002B2CF9AE}" pid="19" name="Cmt 13">
    <vt:lpwstr>socmed pictos &gt; normal view</vt:lpwstr>
  </property>
</Properties>
</file>