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75" r:id="rId2"/>
    <p:sldId id="270" r:id="rId3"/>
    <p:sldId id="276" r:id="rId4"/>
    <p:sldId id="271" r:id="rId5"/>
    <p:sldId id="277" r:id="rId6"/>
    <p:sldId id="272" r:id="rId7"/>
    <p:sldId id="278" r:id="rId8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94" autoAdjust="0"/>
  </p:normalViewPr>
  <p:slideViewPr>
    <p:cSldViewPr snapToGrid="0" showGuides="1">
      <p:cViewPr varScale="1">
        <p:scale>
          <a:sx n="43" d="100"/>
          <a:sy n="43" d="100"/>
        </p:scale>
        <p:origin x="744" y="44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74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34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9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16-2-2017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16-2-2017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91073" y="3246120"/>
            <a:ext cx="15523233" cy="4436316"/>
          </a:xfrm>
        </p:spPr>
        <p:txBody>
          <a:bodyPr/>
          <a:lstStyle/>
          <a:p>
            <a:r>
              <a:rPr lang="nl-NL" dirty="0"/>
              <a:t>Internationalisering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smtClean="0"/>
              <a:pPr/>
              <a:t>1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0272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4" y="986589"/>
            <a:ext cx="16297143" cy="7814511"/>
          </a:xfrm>
        </p:spPr>
        <p:txBody>
          <a:bodyPr>
            <a:normAutofit fontScale="32500" lnSpcReduction="20000"/>
          </a:bodyPr>
          <a:lstStyle/>
          <a:p>
            <a:r>
              <a:rPr lang="nl-BE" sz="9800" dirty="0"/>
              <a:t>Visie van opleidingscommissie:</a:t>
            </a:r>
          </a:p>
          <a:p>
            <a:pPr marL="85725" indent="0">
              <a:buNone/>
            </a:pPr>
            <a:r>
              <a:rPr lang="nl-BE" sz="9800" dirty="0"/>
              <a:t>	“Binnen de wereld als mijn stad en binnen Europa als mijn dorp tracht de opleiding 	voldoende ervaringen aan studenten aan te bieden binnen een internationale context.”</a:t>
            </a:r>
          </a:p>
          <a:p>
            <a:endParaRPr lang="nl-BE" sz="9800" dirty="0"/>
          </a:p>
          <a:p>
            <a:r>
              <a:rPr lang="nl-BE" sz="9800" dirty="0"/>
              <a:t>Studentenmobiliteit</a:t>
            </a:r>
          </a:p>
          <a:p>
            <a:pPr lvl="1"/>
            <a:r>
              <a:rPr lang="nl-BE" sz="9800" dirty="0"/>
              <a:t>Erasmus+</a:t>
            </a:r>
          </a:p>
          <a:p>
            <a:pPr lvl="1"/>
            <a:r>
              <a:rPr lang="nl-BE" sz="9800" dirty="0"/>
              <a:t>Opleidingsonderdeel 'Internationale stage 1' </a:t>
            </a:r>
          </a:p>
          <a:p>
            <a:pPr lvl="1"/>
            <a:r>
              <a:rPr lang="nl-BE" sz="9800" dirty="0"/>
              <a:t>Summer Courses &amp; Summer Schools</a:t>
            </a:r>
          </a:p>
          <a:p>
            <a:pPr lvl="1"/>
            <a:r>
              <a:rPr lang="nl-BE" sz="9800" dirty="0"/>
              <a:t>Erasmus+ stage (SMP)</a:t>
            </a:r>
          </a:p>
          <a:p>
            <a:pPr lvl="1"/>
            <a:r>
              <a:rPr lang="nl-BE" sz="9800" dirty="0"/>
              <a:t>Internationale studiereizen</a:t>
            </a:r>
          </a:p>
          <a:p>
            <a:pPr lvl="1"/>
            <a:r>
              <a:rPr lang="nl-BE" sz="9800" dirty="0"/>
              <a:t>Engelstalige (gast-)lesgevers &amp; gastsprekers</a:t>
            </a:r>
          </a:p>
          <a:p>
            <a:pPr lvl="1"/>
            <a:r>
              <a:rPr lang="nl-BE" sz="9800" dirty="0" err="1"/>
              <a:t>Internationalisation@Home</a:t>
            </a:r>
            <a:endParaRPr lang="nl-BE" sz="9800" dirty="0"/>
          </a:p>
          <a:p>
            <a:pPr lvl="1"/>
            <a:endParaRPr lang="nl-BE" sz="9800" dirty="0"/>
          </a:p>
          <a:p>
            <a:r>
              <a:rPr lang="nl-BE" sz="9800" dirty="0"/>
              <a:t>Docentenmobiliteit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1144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91073" y="3246120"/>
            <a:ext cx="15523233" cy="4436316"/>
          </a:xfrm>
        </p:spPr>
        <p:txBody>
          <a:bodyPr/>
          <a:lstStyle/>
          <a:p>
            <a:r>
              <a:rPr lang="nl-NL" dirty="0"/>
              <a:t>Studentenmobiliteit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smtClean="0"/>
              <a:pPr/>
              <a:t>3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299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5825" y="116975"/>
            <a:ext cx="15705282" cy="863693"/>
          </a:xfrm>
        </p:spPr>
        <p:txBody>
          <a:bodyPr/>
          <a:lstStyle/>
          <a:p>
            <a:r>
              <a:rPr lang="nl-NL" dirty="0"/>
              <a:t>Erasmus+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3200" dirty="0"/>
              <a:t>Voor wie?</a:t>
            </a:r>
          </a:p>
          <a:p>
            <a:pPr lvl="1"/>
            <a:r>
              <a:rPr lang="nl-BE" sz="3200" dirty="0"/>
              <a:t>Schoonmeersen: laatste semester van Ma (d.i. masterproef &amp; enkele vakken)</a:t>
            </a:r>
          </a:p>
          <a:p>
            <a:pPr lvl="1"/>
            <a:r>
              <a:rPr lang="nl-BE" sz="3200" dirty="0"/>
              <a:t>Kortrijk: voor 1 semester (sem2 van Ba3) of 1 of 2 semesters tijdens Ma</a:t>
            </a:r>
          </a:p>
          <a:p>
            <a:endParaRPr lang="nl-BE" sz="3200" dirty="0"/>
          </a:p>
          <a:p>
            <a:r>
              <a:rPr lang="nl-BE" sz="3200" dirty="0"/>
              <a:t>Waar?</a:t>
            </a:r>
          </a:p>
          <a:p>
            <a:pPr lvl="1"/>
            <a:r>
              <a:rPr lang="nl-BE" sz="3200" dirty="0"/>
              <a:t>Partnerinstellingen op basis van BILAKS (bilaterale akkoorden)</a:t>
            </a:r>
          </a:p>
          <a:p>
            <a:pPr lvl="2"/>
            <a:r>
              <a:rPr lang="nl-BE" sz="3200" dirty="0"/>
              <a:t>Schoonmeersen: Trondheim (No), Grenoble (Fr), Vigo, Madrid, Santander, Cordoba, Salamanca (Es), Brasov (</a:t>
            </a:r>
            <a:r>
              <a:rPr lang="nl-BE" sz="3200" dirty="0" err="1"/>
              <a:t>Ro</a:t>
            </a:r>
            <a:r>
              <a:rPr lang="nl-BE" sz="3200" dirty="0"/>
              <a:t>)</a:t>
            </a:r>
          </a:p>
          <a:p>
            <a:pPr lvl="2"/>
            <a:r>
              <a:rPr lang="nl-BE" sz="3200" dirty="0"/>
              <a:t>Kortrijk: Tampere (</a:t>
            </a:r>
            <a:r>
              <a:rPr lang="nl-BE" sz="3200" dirty="0" err="1"/>
              <a:t>Fi</a:t>
            </a:r>
            <a:r>
              <a:rPr lang="nl-BE" sz="3200" dirty="0"/>
              <a:t>), Viseu (Pt), Budapest (Hu), Milaan (It)</a:t>
            </a:r>
          </a:p>
          <a:p>
            <a:pPr lvl="1"/>
            <a:endParaRPr lang="nl-BE" sz="3200" dirty="0"/>
          </a:p>
          <a:p>
            <a:r>
              <a:rPr lang="nl-BE" sz="3200" dirty="0"/>
              <a:t>Andere opleidingen met inhoudelijke overlap?</a:t>
            </a:r>
          </a:p>
          <a:p>
            <a:pPr lvl="1"/>
            <a:r>
              <a:rPr lang="nl-BE" sz="3200" dirty="0"/>
              <a:t>Maak nieuwe BILAK met BCP (BILAK Contact Person)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46133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91073" y="3246120"/>
            <a:ext cx="15523233" cy="4436316"/>
          </a:xfrm>
        </p:spPr>
        <p:txBody>
          <a:bodyPr/>
          <a:lstStyle/>
          <a:p>
            <a:r>
              <a:rPr lang="nl-NL" dirty="0"/>
              <a:t>Docentenmobiliteit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smtClean="0"/>
              <a:pPr/>
              <a:t>5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693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ERASMUS+ </a:t>
            </a:r>
            <a:r>
              <a:rPr lang="nl-NL" dirty="0" err="1"/>
              <a:t>Key</a:t>
            </a:r>
            <a:r>
              <a:rPr lang="nl-NL" dirty="0"/>
              <a:t> Action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3200" dirty="0"/>
              <a:t>Mobiliteit voor individuele lesgevers</a:t>
            </a:r>
          </a:p>
          <a:p>
            <a:pPr lvl="1"/>
            <a:r>
              <a:rPr lang="nl-BE" sz="3200" dirty="0"/>
              <a:t>Naar Erasmus-partneruniversiteiten: doceren gastcolleges of -seminaries</a:t>
            </a:r>
          </a:p>
          <a:p>
            <a:pPr lvl="1"/>
            <a:r>
              <a:rPr lang="nl-BE" sz="3200" dirty="0"/>
              <a:t>Omgekeerd: docenten partneruniefs (gefinancierd door eigen universiteit)</a:t>
            </a:r>
          </a:p>
          <a:p>
            <a:pPr lvl="1"/>
            <a:endParaRPr lang="nl-BE" sz="3200" dirty="0"/>
          </a:p>
          <a:p>
            <a:r>
              <a:rPr lang="nl-BE" sz="3200" dirty="0"/>
              <a:t>Voorwaarden</a:t>
            </a:r>
          </a:p>
          <a:p>
            <a:pPr lvl="1"/>
            <a:r>
              <a:rPr lang="nl-BE" sz="3200" dirty="0"/>
              <a:t>Ondertekende BILAK</a:t>
            </a:r>
          </a:p>
          <a:p>
            <a:pPr lvl="1"/>
            <a:r>
              <a:rPr lang="nl-BE" sz="3200" dirty="0"/>
              <a:t>Onderwijsopdracht min. 2 dagen, min. 8 uur</a:t>
            </a:r>
          </a:p>
          <a:p>
            <a:endParaRPr lang="nl-BE" sz="3200" dirty="0"/>
          </a:p>
          <a:p>
            <a:r>
              <a:rPr lang="nl-BE" sz="3200" dirty="0"/>
              <a:t>Europees/Vlaams budget aangevuld met UGent-budget</a:t>
            </a:r>
          </a:p>
          <a:p>
            <a:pPr lvl="1"/>
            <a:r>
              <a:rPr lang="nl-BE" sz="3200" dirty="0"/>
              <a:t>Reiskosten: van € 180  (&lt; 500 km) tot € 360 (&gt; 2000 km) per deelnemer</a:t>
            </a:r>
          </a:p>
          <a:p>
            <a:pPr lvl="1"/>
            <a:r>
              <a:rPr lang="nl-BE" sz="3200" dirty="0"/>
              <a:t>Verblijfkosten: tussen € 50 en € 80 per dag</a:t>
            </a:r>
          </a:p>
          <a:p>
            <a:pPr lvl="1"/>
            <a:r>
              <a:rPr lang="nl-BE" sz="3200" dirty="0"/>
              <a:t>Eventueel bijgepast door Afdeling Internationalisering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0092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3200" dirty="0"/>
              <a:t>Vóór de reis</a:t>
            </a:r>
          </a:p>
          <a:p>
            <a:pPr marL="1233488" lvl="1" indent="-514350">
              <a:buFont typeface="+mj-lt"/>
              <a:buAutoNum type="arabicPeriod"/>
            </a:pPr>
            <a:r>
              <a:rPr lang="nl-BE" sz="3200" dirty="0"/>
              <a:t>Reisaanvraag in SAP</a:t>
            </a:r>
          </a:p>
          <a:p>
            <a:pPr marL="1233488" lvl="1" indent="-514350">
              <a:buFont typeface="+mj-lt"/>
              <a:buAutoNum type="arabicPeriod"/>
            </a:pPr>
            <a:r>
              <a:rPr lang="nl-BE" sz="3200" dirty="0"/>
              <a:t>Grant Agreement (financieringsovereenkomst) met UGent</a:t>
            </a:r>
          </a:p>
          <a:p>
            <a:pPr marL="1233488" lvl="1" indent="-514350">
              <a:buFont typeface="+mj-lt"/>
              <a:buAutoNum type="arabicPeriod"/>
            </a:pPr>
            <a:r>
              <a:rPr lang="nl-BE" sz="3200" dirty="0" err="1"/>
              <a:t>Staff</a:t>
            </a:r>
            <a:r>
              <a:rPr lang="nl-BE" sz="3200" dirty="0"/>
              <a:t> </a:t>
            </a:r>
            <a:r>
              <a:rPr lang="nl-BE" sz="3200" dirty="0" err="1"/>
              <a:t>Mobility</a:t>
            </a:r>
            <a:r>
              <a:rPr lang="nl-BE" sz="3200" dirty="0"/>
              <a:t> </a:t>
            </a:r>
            <a:r>
              <a:rPr lang="nl-BE" sz="3200" dirty="0" err="1"/>
              <a:t>Work</a:t>
            </a:r>
            <a:r>
              <a:rPr lang="nl-BE" sz="3200" dirty="0"/>
              <a:t> </a:t>
            </a:r>
            <a:r>
              <a:rPr lang="nl-BE" sz="3200" dirty="0" err="1"/>
              <a:t>Programme</a:t>
            </a:r>
            <a:r>
              <a:rPr lang="nl-BE" sz="3200" dirty="0"/>
              <a:t> Agreement</a:t>
            </a:r>
          </a:p>
          <a:p>
            <a:pPr lvl="1"/>
            <a:endParaRPr lang="nl-BE" sz="3200" dirty="0"/>
          </a:p>
          <a:p>
            <a:r>
              <a:rPr lang="nl-BE" sz="3200" dirty="0"/>
              <a:t>Ter plaatse: </a:t>
            </a:r>
            <a:r>
              <a:rPr lang="nl-BE" sz="3200" dirty="0" err="1"/>
              <a:t>Certificate</a:t>
            </a:r>
            <a:r>
              <a:rPr lang="nl-BE" sz="3200" dirty="0"/>
              <a:t> of </a:t>
            </a:r>
            <a:r>
              <a:rPr lang="nl-BE" sz="3200" dirty="0" err="1"/>
              <a:t>Attendance</a:t>
            </a:r>
            <a:endParaRPr lang="nl-BE" sz="3000" dirty="0"/>
          </a:p>
          <a:p>
            <a:endParaRPr lang="nl-BE" sz="3000" dirty="0"/>
          </a:p>
          <a:p>
            <a:r>
              <a:rPr lang="nl-BE" sz="3000" dirty="0"/>
              <a:t>Na de reis</a:t>
            </a:r>
          </a:p>
          <a:p>
            <a:pPr marL="1233488" lvl="1" indent="-514350">
              <a:buFont typeface="+mj-lt"/>
              <a:buAutoNum type="arabicPeriod"/>
            </a:pPr>
            <a:r>
              <a:rPr lang="nl-BE" sz="3000" dirty="0"/>
              <a:t>Online </a:t>
            </a:r>
            <a:r>
              <a:rPr lang="nl-BE" sz="3000" dirty="0" err="1"/>
              <a:t>Staff</a:t>
            </a:r>
            <a:r>
              <a:rPr lang="nl-BE" sz="3000" dirty="0"/>
              <a:t> Participant Report via </a:t>
            </a:r>
            <a:r>
              <a:rPr lang="nl-BE" sz="3000" dirty="0" err="1"/>
              <a:t>Mobility</a:t>
            </a:r>
            <a:r>
              <a:rPr lang="nl-BE" sz="3000" dirty="0"/>
              <a:t> Tool</a:t>
            </a:r>
          </a:p>
          <a:p>
            <a:pPr marL="1233488" lvl="1" indent="-514350">
              <a:buFont typeface="+mj-lt"/>
              <a:buAutoNum type="arabicPeriod"/>
            </a:pPr>
            <a:r>
              <a:rPr lang="nl-BE" sz="3000" dirty="0"/>
              <a:t>Kostenformulier</a:t>
            </a:r>
          </a:p>
          <a:p>
            <a:pPr lvl="1"/>
            <a:endParaRPr lang="nl-BE" sz="3000" dirty="0"/>
          </a:p>
          <a:p>
            <a:r>
              <a:rPr lang="nl-BE" sz="3000" dirty="0" err="1"/>
              <a:t>To</a:t>
            </a:r>
            <a:r>
              <a:rPr lang="nl-BE" sz="3000" dirty="0"/>
              <a:t> do: Nieuwe BILAK of bestaande BILAK uitbreiden voor </a:t>
            </a:r>
            <a:r>
              <a:rPr lang="nl-BE" sz="3000" dirty="0" err="1"/>
              <a:t>staff</a:t>
            </a:r>
            <a:r>
              <a:rPr lang="nl-BE" sz="3000" dirty="0"/>
              <a:t> </a:t>
            </a:r>
            <a:r>
              <a:rPr lang="nl-BE" sz="3000" dirty="0" err="1"/>
              <a:t>mobility</a:t>
            </a:r>
            <a:r>
              <a:rPr lang="nl-BE" sz="3000" dirty="0"/>
              <a:t> &amp; teaching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0336997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-NL-EA_1_0_13.potx" id="{5F6C1209-3523-440E-8533-DCE97EC5C651}" vid="{6C779022-81AC-4A5D-B0C5-44F49FEE6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Powerpoint_UGent_NL_EA</Template>
  <TotalTime>31</TotalTime>
  <Words>251</Words>
  <Application>Microsoft Office PowerPoint</Application>
  <PresentationFormat>Custom</PresentationFormat>
  <Paragraphs>65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Internationalisering</vt:lpstr>
      <vt:lpstr>PowerPoint Presentation</vt:lpstr>
      <vt:lpstr>Studentenmobiliteit</vt:lpstr>
      <vt:lpstr>Erasmus+</vt:lpstr>
      <vt:lpstr>Docentenmobiliteit</vt:lpstr>
      <vt:lpstr>ERASMUS+ Key Action 1</vt:lpstr>
      <vt:lpstr>PowerPoint Presentation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 Verhaevert</dc:creator>
  <cp:lastModifiedBy>Sofie Van Hoecke</cp:lastModifiedBy>
  <cp:revision>18</cp:revision>
  <dcterms:created xsi:type="dcterms:W3CDTF">2017-02-06T08:00:01Z</dcterms:created>
  <dcterms:modified xsi:type="dcterms:W3CDTF">2017-02-16T12:27:06Z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lpwstr>13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</Properties>
</file>