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78" r:id="rId3"/>
    <p:sldMasterId id="2147483687" r:id="rId4"/>
  </p:sldMasterIdLst>
  <p:notesMasterIdLst>
    <p:notesMasterId r:id="rId30"/>
  </p:notesMasterIdLst>
  <p:handoutMasterIdLst>
    <p:handoutMasterId r:id="rId31"/>
  </p:handoutMasterIdLst>
  <p:sldIdLst>
    <p:sldId id="259" r:id="rId5"/>
    <p:sldId id="260" r:id="rId6"/>
    <p:sldId id="308" r:id="rId7"/>
    <p:sldId id="267" r:id="rId8"/>
    <p:sldId id="295" r:id="rId9"/>
    <p:sldId id="306" r:id="rId10"/>
    <p:sldId id="309" r:id="rId11"/>
    <p:sldId id="299" r:id="rId12"/>
    <p:sldId id="300" r:id="rId13"/>
    <p:sldId id="272" r:id="rId14"/>
    <p:sldId id="264" r:id="rId15"/>
    <p:sldId id="265" r:id="rId16"/>
    <p:sldId id="305" r:id="rId17"/>
    <p:sldId id="273" r:id="rId18"/>
    <p:sldId id="278" r:id="rId19"/>
    <p:sldId id="302" r:id="rId20"/>
    <p:sldId id="303" r:id="rId21"/>
    <p:sldId id="284" r:id="rId22"/>
    <p:sldId id="283" r:id="rId23"/>
    <p:sldId id="296" r:id="rId24"/>
    <p:sldId id="291" r:id="rId25"/>
    <p:sldId id="297" r:id="rId26"/>
    <p:sldId id="307" r:id="rId27"/>
    <p:sldId id="298" r:id="rId28"/>
    <p:sldId id="280" r:id="rId29"/>
  </p:sldIdLst>
  <p:sldSz cx="12192000" cy="6858000"/>
  <p:notesSz cx="6797675" cy="992663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C8C080A-118C-454A-AFA0-262CF8E06AAD}" type="datetimeFigureOut">
              <a:rPr lang="nl-BE" smtClean="0"/>
              <a:t>23/05/2023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CCD58B06-F415-4197-9C3D-383A9D5E69D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28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6CE725D-E0A3-4212-AC12-4A16765C50E3}" type="datetimeFigureOut">
              <a:rPr lang="nl-BE" smtClean="0"/>
              <a:t>23/05/2023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8055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C67AD0C-B759-46C3-BD0A-13BE89940C8D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113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UGent in de pers: reactief</a:t>
            </a:r>
            <a:r>
              <a:rPr lang="nl-NL" baseline="0" dirty="0"/>
              <a:t> en proactief: persverantwoordelijke er tussenin, om de brug te slaan tussen wetenschap en media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28EA-A2A0-4769-BC14-D80D4C9179EF}" type="slidenum">
              <a:rPr lang="nl-BE">
                <a:solidFill>
                  <a:prstClr val="black"/>
                </a:solidFill>
              </a:rPr>
              <a:pPr/>
              <a:t>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33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l-BE" dirty="0"/>
              <a:t>Zoektocht naar expertise: persdienst, Annelies en Ann, antennes</a:t>
            </a:r>
          </a:p>
          <a:p>
            <a:pPr marL="171450" indent="-171450">
              <a:buFontTx/>
              <a:buChar char="-"/>
            </a:pPr>
            <a:r>
              <a:rPr lang="nl-BE" dirty="0"/>
              <a:t>inhoud: is het mijn expertise? Niet te eng interpreteren, maar ook doorverwijzen</a:t>
            </a:r>
          </a:p>
          <a:p>
            <a:pPr marL="171450" indent="-171450">
              <a:buFontTx/>
              <a:buChar char="-"/>
            </a:pPr>
            <a:r>
              <a:rPr lang="nl-BE" dirty="0"/>
              <a:t>voorbereiding: kernboodschap(pen)</a:t>
            </a:r>
          </a:p>
          <a:p>
            <a:pPr marL="171450" indent="-171450">
              <a:buFontTx/>
              <a:buChar char="-"/>
            </a:pPr>
            <a:r>
              <a:rPr lang="nl-BE" dirty="0"/>
              <a:t>deadline: </a:t>
            </a:r>
            <a:r>
              <a:rPr lang="nl-BE" dirty="0" err="1"/>
              <a:t>reality</a:t>
            </a:r>
            <a:r>
              <a:rPr lang="nl-BE" dirty="0"/>
              <a:t> check, vind elkaar</a:t>
            </a:r>
          </a:p>
          <a:p>
            <a:pPr marL="0" indent="0">
              <a:buFontTx/>
              <a:buNone/>
            </a:pPr>
            <a:r>
              <a:rPr lang="nl-BE" dirty="0"/>
              <a:t>- correcties: feitelijke onjuistheden over </a:t>
            </a:r>
            <a:r>
              <a:rPr lang="nl-BE"/>
              <a:t>jouw aandeel. </a:t>
            </a:r>
            <a:r>
              <a:rPr lang="nl-BE" dirty="0"/>
              <a:t>Je houdt de pen niet vast</a:t>
            </a:r>
          </a:p>
          <a:p>
            <a:pPr marL="0" indent="0">
              <a:buFontTx/>
              <a:buNone/>
            </a:pPr>
            <a:r>
              <a:rPr lang="nl-BE" dirty="0"/>
              <a:t>- wat te verwachten van het resultaat? Nuance, titel… Rechtzettingen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7AD0C-B759-46C3-BD0A-13BE89940C8D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472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UGent in de pers: reactief</a:t>
            </a:r>
            <a:r>
              <a:rPr lang="nl-NL" baseline="0" dirty="0"/>
              <a:t> en proactief: persverantwoordelijke er tussenin, om de brug te slaan tussen wetenschap en media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928EA-A2A0-4769-BC14-D80D4C9179EF}" type="slidenum">
              <a:rPr lang="nl-BE" smtClean="0">
                <a:solidFill>
                  <a:prstClr val="black"/>
                </a:solidFill>
              </a:rPr>
              <a:pPr/>
              <a:t>11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5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6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rgbClr val="FFD200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07842" y="189844"/>
            <a:ext cx="10676456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2599075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8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030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087419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140029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3" y="964406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6262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44463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5"/>
            <a:ext cx="5103311" cy="120794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82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5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rgbClr val="FFD200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07842" y="189844"/>
            <a:ext cx="10676456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4263301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8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909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rgbClr val="FFD200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07842" y="189844"/>
            <a:ext cx="10676456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4019998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6738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3915344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3" y="964406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110085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421364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5"/>
            <a:ext cx="5103311" cy="120794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955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rgbClr val="FFD200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07842" y="189844"/>
            <a:ext cx="10676456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 dirty="0"/>
              <a:t>tweede niveau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</p:spTree>
    <p:extLst>
      <p:ext uri="{BB962C8B-B14F-4D97-AF65-F5344CB8AC3E}">
        <p14:creationId xmlns:p14="http://schemas.microsoft.com/office/powerpoint/2010/main" val="9064867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8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37075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5691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187982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8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8847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3" y="964406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3176662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464713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5"/>
            <a:ext cx="5103311" cy="120794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260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732162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3" y="964406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028319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NL" sz="1800" dirty="0">
              <a:solidFill>
                <a:prstClr val="white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00435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nl-BE" sz="1800" dirty="0">
              <a:solidFill>
                <a:prstClr val="white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5"/>
            <a:ext cx="5103311" cy="120794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23-5-2023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7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95643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6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7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fld id="{FA870D1A-A3AB-4E9F-892E-C45B5A80FDB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914289"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pPr defTabSz="914289"/>
            <a:fld id="{7AE184E0-0BD4-4705-A12B-9B71DDE63301}" type="slidenum">
              <a:rPr lang="nl-BE" smtClean="0"/>
              <a:pPr defTabSz="914289"/>
              <a:t>‹nr.›</a:t>
            </a:fld>
            <a:endParaRPr lang="nl-BE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3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3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1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19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0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3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27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66" indent="-316993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619" indent="-316993" algn="l" defTabSz="32145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5" indent="-31639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483" indent="-387312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indent="-81480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8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6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95643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6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7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fld id="{FA870D1A-A3AB-4E9F-892E-C45B5A80FDB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914289"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pPr defTabSz="914289"/>
            <a:fld id="{7AE184E0-0BD4-4705-A12B-9B71DDE63301}" type="slidenum">
              <a:rPr lang="nl-BE" smtClean="0"/>
              <a:pPr defTabSz="914289"/>
              <a:t>‹nr.›</a:t>
            </a:fld>
            <a:endParaRPr lang="nl-BE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3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3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1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19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0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3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9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hdr="0" ftr="0" dt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66" indent="-316993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619" indent="-316993" algn="l" defTabSz="32145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5" indent="-31639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483" indent="-387312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indent="-81480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8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6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95643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6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7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fld id="{FA870D1A-A3AB-4E9F-892E-C45B5A80FDB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914289"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pPr defTabSz="914289"/>
            <a:fld id="{7AE184E0-0BD4-4705-A12B-9B71DDE63301}" type="slidenum">
              <a:rPr lang="nl-BE" smtClean="0"/>
              <a:pPr defTabSz="914289"/>
              <a:t>‹nr.›</a:t>
            </a:fld>
            <a:endParaRPr lang="nl-BE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3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3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1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19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0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3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hf hdr="0" ftr="0" dt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66" indent="-316993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619" indent="-316993" algn="l" defTabSz="32145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5" indent="-31639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483" indent="-387312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indent="-81480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8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6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95643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6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7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fld id="{FA870D1A-A3AB-4E9F-892E-C45B5A80FDBF}" type="datetime1">
              <a:rPr lang="nl-BE" smtClean="0">
                <a:solidFill>
                  <a:prstClr val="black">
                    <a:tint val="75000"/>
                  </a:prstClr>
                </a:solidFill>
              </a:rPr>
              <a:pPr defTabSz="914289"/>
              <a:t>23/05/2023</a:t>
            </a:fld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9"/>
            <a:endParaRPr lang="nl-B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pPr defTabSz="914289"/>
            <a:fld id="{7AE184E0-0BD4-4705-A12B-9B71DDE63301}" type="slidenum">
              <a:rPr lang="nl-BE" smtClean="0"/>
              <a:pPr defTabSz="914289"/>
              <a:t>‹nr.›</a:t>
            </a:fld>
            <a:endParaRPr lang="nl-BE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3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3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1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19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0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3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9"/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0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66" indent="-316993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619" indent="-316993" algn="l" defTabSz="32145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5" indent="-31639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483" indent="-387312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indent="-81480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8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6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persdienst@ugent.be" TargetMode="Externa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Pers @UGent - </a:t>
            </a:r>
            <a:r>
              <a:rPr lang="nl-NL" dirty="0" err="1"/>
              <a:t>fge</a:t>
            </a:r>
            <a:br>
              <a:rPr lang="nl-NL" dirty="0"/>
            </a:br>
            <a:r>
              <a:rPr lang="nl-NL" dirty="0"/>
              <a:t>media  awareness</a:t>
            </a:r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Tine Dezeure en Stephanie Lenoir, 23 mei 2023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0"/>
          </p:nvPr>
        </p:nvSpPr>
        <p:spPr>
          <a:xfrm>
            <a:off x="907842" y="189844"/>
            <a:ext cx="10676456" cy="580718"/>
          </a:xfrm>
        </p:spPr>
        <p:txBody>
          <a:bodyPr>
            <a:noAutofit/>
          </a:bodyPr>
          <a:lstStyle/>
          <a:p>
            <a:r>
              <a:rPr lang="nl-BE" sz="1100"/>
              <a:t>Directie communicatie </a:t>
            </a:r>
            <a:r>
              <a:rPr lang="nl-BE" sz="1100" dirty="0"/>
              <a:t>en marketing</a:t>
            </a:r>
          </a:p>
          <a:p>
            <a:pPr lvl="1"/>
            <a:endParaRPr lang="nl-BE" sz="1100" dirty="0"/>
          </a:p>
          <a:p>
            <a:pPr lvl="1"/>
            <a:r>
              <a:rPr lang="nl-BE" sz="1100" dirty="0"/>
              <a:t>persdienst</a:t>
            </a:r>
          </a:p>
        </p:txBody>
      </p:sp>
      <p:sp>
        <p:nvSpPr>
          <p:cNvPr id="19" name="Tijdelijke aanduiding voor afbeelding 18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0" name="Tijdelijke aanduiding voor afbeelding 19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1" name="Tijdelijke aanduiding voor afbeelding 20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2" name="Tijdelijke aanduiding voor afbeelding 2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64665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Wat is (geen) nieuws?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532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(geen) nieuws?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273" indent="0">
              <a:buNone/>
            </a:pPr>
            <a:r>
              <a:rPr lang="nl-NL" dirty="0"/>
              <a:t>Nieuwswaarde</a:t>
            </a:r>
          </a:p>
          <a:p>
            <a:pPr>
              <a:buFontTx/>
              <a:buChar char="-"/>
            </a:pPr>
            <a:r>
              <a:rPr lang="nl-NL" dirty="0"/>
              <a:t>maatschappelijk belang</a:t>
            </a:r>
          </a:p>
          <a:p>
            <a:pPr>
              <a:buFontTx/>
              <a:buChar char="-"/>
            </a:pPr>
            <a:r>
              <a:rPr lang="nl-NL" dirty="0"/>
              <a:t>link met actualiteit</a:t>
            </a:r>
          </a:p>
          <a:p>
            <a:pPr>
              <a:buFontTx/>
              <a:buChar char="-"/>
            </a:pPr>
            <a:r>
              <a:rPr lang="nl-NL" dirty="0"/>
              <a:t>timing</a:t>
            </a:r>
          </a:p>
          <a:p>
            <a:pPr>
              <a:buFontTx/>
              <a:buChar char="-"/>
            </a:pPr>
            <a:r>
              <a:rPr lang="nl-NL" dirty="0"/>
              <a:t>onverwachte gebeurtenis</a:t>
            </a:r>
          </a:p>
          <a:p>
            <a:pPr>
              <a:buFontTx/>
              <a:buChar char="-"/>
            </a:pPr>
            <a:r>
              <a:rPr lang="nl-NL" dirty="0"/>
              <a:t>nabijheid / betrokkenheid</a:t>
            </a:r>
          </a:p>
          <a:p>
            <a:pPr>
              <a:buFontTx/>
              <a:buChar char="-"/>
            </a:pPr>
            <a:r>
              <a:rPr lang="nl-NL" dirty="0"/>
              <a:t>emotie </a:t>
            </a:r>
          </a:p>
          <a:p>
            <a:pPr>
              <a:buFontTx/>
              <a:buChar char="-"/>
            </a:pPr>
            <a:r>
              <a:rPr lang="nl-NL" dirty="0"/>
              <a:t>mate</a:t>
            </a:r>
          </a:p>
          <a:p>
            <a:pPr>
              <a:buFontTx/>
              <a:buChar char="-"/>
            </a:pPr>
            <a:r>
              <a:rPr lang="nl-NL" dirty="0"/>
              <a:t>gevolgen</a:t>
            </a:r>
          </a:p>
          <a:p>
            <a:pPr>
              <a:buFontTx/>
              <a:buChar char="-"/>
            </a:pPr>
            <a:r>
              <a:rPr lang="nl-NL" dirty="0"/>
              <a:t>exclusiviteit</a:t>
            </a:r>
          </a:p>
          <a:p>
            <a:pPr>
              <a:buFontTx/>
              <a:buChar char="-"/>
            </a:pPr>
            <a:endParaRPr lang="nl-NL" dirty="0"/>
          </a:p>
          <a:p>
            <a:pPr marL="60273" indent="0">
              <a:buNone/>
            </a:pPr>
            <a:r>
              <a:rPr lang="nl-NL" dirty="0"/>
              <a:t>Nieuwswaarde is afhankelijk van het medium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45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Maar…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273" indent="0">
              <a:buNone/>
            </a:pPr>
            <a:endParaRPr lang="nl-NL" dirty="0"/>
          </a:p>
          <a:p>
            <a:endParaRPr lang="nl-NL" dirty="0"/>
          </a:p>
          <a:p>
            <a:pPr marL="60273" indent="0">
              <a:buNone/>
            </a:pPr>
            <a:r>
              <a:rPr lang="nl-NL" dirty="0"/>
              <a:t>communicatie is geen exacte wetenschap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419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78915D-09E9-4912-94A9-C4E582FB4E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Aan de slag </a:t>
            </a:r>
            <a:br>
              <a:rPr lang="nl-BE" dirty="0"/>
            </a:br>
            <a:r>
              <a:rPr lang="nl-BE" dirty="0"/>
              <a:t>met nieuws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6DA4560-941D-4767-ACE9-132A3A576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8293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Beoordeling en nieuwskanalen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Is het nieuws?</a:t>
            </a:r>
          </a:p>
          <a:p>
            <a:r>
              <a:rPr lang="nl-NL" dirty="0"/>
              <a:t>Timing</a:t>
            </a:r>
          </a:p>
          <a:p>
            <a:r>
              <a:rPr lang="nl-NL" dirty="0"/>
              <a:t>Doel </a:t>
            </a:r>
          </a:p>
          <a:p>
            <a:r>
              <a:rPr lang="nl-NL" dirty="0"/>
              <a:t>Doelgroep</a:t>
            </a:r>
          </a:p>
          <a:p>
            <a:r>
              <a:rPr lang="nl-NL" dirty="0"/>
              <a:t>Nieuwskanalen en hun tempo’s:</a:t>
            </a:r>
          </a:p>
          <a:p>
            <a:pPr marL="60273" indent="0">
              <a:buNone/>
            </a:pPr>
            <a:r>
              <a:rPr lang="nl-NL" dirty="0"/>
              <a:t>van tweet tot persconferentie</a:t>
            </a:r>
          </a:p>
          <a:p>
            <a:pPr marL="60273" indent="0">
              <a:buNone/>
            </a:pPr>
            <a:br>
              <a:rPr lang="nl-NL" dirty="0"/>
            </a:b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798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Van intake tot </a:t>
            </a:r>
            <a:r>
              <a:rPr lang="nl-NL" dirty="0" err="1"/>
              <a:t>outcome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Varieert per medium</a:t>
            </a:r>
          </a:p>
          <a:p>
            <a:r>
              <a:rPr lang="nl-NL" dirty="0"/>
              <a:t>Afhankelijk van deadline, embargo…</a:t>
            </a:r>
          </a:p>
          <a:p>
            <a:r>
              <a:rPr lang="nl-NL" dirty="0"/>
              <a:t>Wisselwerking tussen wetenschapper(s) en FCV/persdienst</a:t>
            </a:r>
          </a:p>
          <a:p>
            <a:endParaRPr lang="nl-NL" dirty="0"/>
          </a:p>
          <a:p>
            <a:r>
              <a:rPr lang="nl-NL" dirty="0"/>
              <a:t>…en/of zelf aan de slag, want pers is (slechts) een doorgeefluik</a:t>
            </a:r>
          </a:p>
          <a:p>
            <a:pPr marL="60273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62273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072AFD0C-5B3F-4B19-919F-5C868C6571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6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9138183A-1B7C-40F1-9E91-EE3AE16E22D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3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expertise</a:t>
            </a:r>
            <a:br>
              <a:rPr lang="nl-NL" dirty="0"/>
            </a:br>
            <a:r>
              <a:rPr lang="nl-NL" dirty="0"/>
              <a:t>bekendmaken</a:t>
            </a:r>
            <a:endParaRPr lang="nl-BE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9167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zoektocht naar expertise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273" indent="0">
              <a:buNone/>
            </a:pPr>
            <a:endParaRPr lang="nl-NL" dirty="0"/>
          </a:p>
          <a:p>
            <a:pPr marL="60273" indent="0" algn="ctr">
              <a:buNone/>
            </a:pPr>
            <a:r>
              <a:rPr lang="nl-NL" dirty="0"/>
              <a:t>bereikbaarheid </a:t>
            </a:r>
          </a:p>
          <a:p>
            <a:pPr marL="60273" indent="0" algn="ctr">
              <a:buNone/>
            </a:pPr>
            <a:endParaRPr lang="nl-NL" dirty="0"/>
          </a:p>
          <a:p>
            <a:pPr marL="60273" indent="0" algn="ctr">
              <a:buNone/>
            </a:pPr>
            <a:r>
              <a:rPr lang="nl-NL" dirty="0"/>
              <a:t>en </a:t>
            </a:r>
          </a:p>
          <a:p>
            <a:pPr marL="60273" indent="0" algn="ctr">
              <a:buNone/>
            </a:pPr>
            <a:endParaRPr lang="nl-NL" dirty="0"/>
          </a:p>
          <a:p>
            <a:pPr marL="60273" indent="0" algn="ctr">
              <a:buNone/>
            </a:pPr>
            <a:r>
              <a:rPr lang="nl-NL" dirty="0"/>
              <a:t>toegankelijkheid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19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822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Persdienst @UGent</a:t>
            </a:r>
          </a:p>
          <a:p>
            <a:pPr>
              <a:buFontTx/>
              <a:buChar char="-"/>
            </a:pPr>
            <a:r>
              <a:rPr lang="nl-NL" dirty="0"/>
              <a:t>Omgaan met pers</a:t>
            </a:r>
          </a:p>
          <a:p>
            <a:pPr>
              <a:buFontTx/>
              <a:buChar char="-"/>
            </a:pPr>
            <a:r>
              <a:rPr lang="nl-NL" dirty="0"/>
              <a:t>Wat is (geen) nieuws?</a:t>
            </a:r>
          </a:p>
          <a:p>
            <a:pPr>
              <a:buFontTx/>
              <a:buChar char="-"/>
            </a:pPr>
            <a:r>
              <a:rPr lang="nl-NL" dirty="0"/>
              <a:t>Aan de slag met nieuws</a:t>
            </a:r>
          </a:p>
          <a:p>
            <a:pPr>
              <a:buFontTx/>
              <a:buChar char="-"/>
            </a:pPr>
            <a:r>
              <a:rPr lang="nl-NL" dirty="0"/>
              <a:t>Expertise bekendmaken</a:t>
            </a:r>
          </a:p>
          <a:p>
            <a:pPr>
              <a:buFontTx/>
              <a:buChar char="-"/>
            </a:pPr>
            <a:r>
              <a:rPr lang="nl-NL" dirty="0"/>
              <a:t>Commerciële aanbiedingen</a:t>
            </a:r>
          </a:p>
          <a:p>
            <a:pPr marL="60273" indent="0">
              <a:buNone/>
            </a:pPr>
            <a:endParaRPr lang="nl-NL" dirty="0">
              <a:highlight>
                <a:srgbClr val="FFFF00"/>
              </a:highlight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411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C2D917-488E-4C4A-A663-3295244A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je expertise kenbaar maken?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13DB6-FD5D-4F68-B754-5249E22DB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Research Explorer: research.ugent.be  </a:t>
            </a:r>
          </a:p>
          <a:p>
            <a:pPr marL="60273" indent="0">
              <a:buNone/>
            </a:pPr>
            <a:r>
              <a:rPr lang="nl-BE" dirty="0"/>
              <a:t>Profielpagina per onderzoeker, met </a:t>
            </a:r>
          </a:p>
          <a:p>
            <a:pPr lvl="1"/>
            <a:r>
              <a:rPr lang="nl-BE" dirty="0"/>
              <a:t>trefwoorden voor expertise </a:t>
            </a:r>
          </a:p>
          <a:p>
            <a:pPr lvl="1"/>
            <a:r>
              <a:rPr lang="nl-BE" dirty="0"/>
              <a:t>formele disciplinecodes </a:t>
            </a:r>
          </a:p>
          <a:p>
            <a:pPr lvl="1"/>
            <a:r>
              <a:rPr lang="nl-BE" dirty="0"/>
              <a:t>doorklikmogelijkheden naar overzichten van publicaties, projecten, activiteiten </a:t>
            </a:r>
          </a:p>
          <a:p>
            <a:pPr marL="60273" indent="0">
              <a:buNone/>
            </a:pPr>
            <a:r>
              <a:rPr lang="nl-BE" dirty="0"/>
              <a:t>Doorzoekbaar (ook door externen)</a:t>
            </a:r>
          </a:p>
          <a:p>
            <a:pPr marL="60273" indent="0">
              <a:buNone/>
            </a:pPr>
            <a:r>
              <a:rPr lang="nl-BE" dirty="0"/>
              <a:t> </a:t>
            </a:r>
          </a:p>
          <a:p>
            <a:pPr marL="60273" indent="0">
              <a:buNone/>
            </a:pPr>
            <a:r>
              <a:rPr lang="nl-BE" dirty="0"/>
              <a:t>=&gt; aanpassingen via gismo.ugent.be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12DF017-6ABC-483E-9BB6-18304395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2128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C3C95B70-6D70-4368-8BAD-0B3351ECFA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D8FF86-201B-4EF7-B9E8-B62A20430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306813"/>
            <a:ext cx="11920331" cy="65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6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32E76-DED4-4D09-85F6-5C96B0CA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Hoe je expertise kenbaar maken? (2)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394B3A-1763-4E2B-B443-103817815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Bij nichenieuws of bekende personen: mail naar </a:t>
            </a:r>
            <a:r>
              <a:rPr lang="nl-BE" dirty="0">
                <a:hlinkClick r:id="rId2"/>
              </a:rPr>
              <a:t>persdienst@ugent.be</a:t>
            </a:r>
            <a:endParaRPr lang="nl-BE" dirty="0"/>
          </a:p>
          <a:p>
            <a:r>
              <a:rPr lang="nl-BE" dirty="0"/>
              <a:t>Twitter: tag personen en/of thema’s</a:t>
            </a:r>
          </a:p>
          <a:p>
            <a:r>
              <a:rPr lang="nl-BE" dirty="0"/>
              <a:t>Hou in de gaten wie nieuws brengt over jouw expertise</a:t>
            </a:r>
          </a:p>
          <a:p>
            <a:r>
              <a:rPr lang="nl-BE" dirty="0"/>
              <a:t>Hou je persoonlijke perscontacten bij </a:t>
            </a:r>
          </a:p>
          <a:p>
            <a:endParaRPr lang="nl-BE" dirty="0"/>
          </a:p>
          <a:p>
            <a:r>
              <a:rPr lang="nl-BE" dirty="0"/>
              <a:t>Gsm-nummers</a:t>
            </a:r>
          </a:p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6F17E8-1938-4346-81D0-ECDF85C2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67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A4C17-721C-4348-945F-17C4E72CAC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Waarschuwing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296EB6B-F4AE-44AB-9923-0211BB423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7180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1C34DE-4D14-4C99-A3D4-21240424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F7FEA6-FA61-46D1-86E6-392EE257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273" indent="0">
              <a:buNone/>
            </a:pPr>
            <a:r>
              <a:rPr lang="nl-BE" dirty="0"/>
              <a:t>Commerciële aanbiedingen: </a:t>
            </a:r>
          </a:p>
          <a:p>
            <a:pPr>
              <a:buFontTx/>
              <a:buChar char="-"/>
            </a:pPr>
            <a:r>
              <a:rPr lang="nl-BE" dirty="0"/>
              <a:t>Advertenties</a:t>
            </a:r>
          </a:p>
          <a:p>
            <a:pPr>
              <a:buFontTx/>
              <a:buChar char="-"/>
            </a:pPr>
            <a:r>
              <a:rPr lang="nl-BE" dirty="0" err="1"/>
              <a:t>Publireportages</a:t>
            </a:r>
            <a:endParaRPr lang="nl-BE" dirty="0"/>
          </a:p>
          <a:p>
            <a:pPr>
              <a:buFontTx/>
              <a:buChar char="-"/>
            </a:pPr>
            <a:r>
              <a:rPr lang="nl-BE" dirty="0"/>
              <a:t>Media </a:t>
            </a:r>
            <a:r>
              <a:rPr lang="nl-BE" dirty="0" err="1"/>
              <a:t>Planet</a:t>
            </a:r>
            <a:r>
              <a:rPr lang="nl-BE" dirty="0"/>
              <a:t> en co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8366A2-182A-47C4-A367-F12F5B57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0539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0273"/>
            <a:r>
              <a:rPr lang="nl-NL" dirty="0" err="1"/>
              <a:t>Ghent</a:t>
            </a:r>
            <a:r>
              <a:rPr lang="nl-NL" dirty="0"/>
              <a:t> University</a:t>
            </a:r>
            <a:br>
              <a:rPr lang="nl-NL" dirty="0"/>
            </a:br>
            <a:r>
              <a:rPr lang="nl-NL" dirty="0"/>
              <a:t>@</a:t>
            </a:r>
            <a:r>
              <a:rPr lang="nl-NL" dirty="0" err="1"/>
              <a:t>ugent</a:t>
            </a:r>
            <a:br>
              <a:rPr lang="nl-NL" dirty="0"/>
            </a:br>
            <a:r>
              <a:rPr lang="nl-NL" dirty="0" err="1"/>
              <a:t>Ghent</a:t>
            </a:r>
            <a:r>
              <a:rPr lang="nl-NL" dirty="0"/>
              <a:t> University</a:t>
            </a:r>
          </a:p>
          <a:p>
            <a:endParaRPr lang="nl-N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461" dirty="0"/>
              <a:t>Tine Dezeure en Stephanie Lenoir</a:t>
            </a:r>
            <a:br>
              <a:rPr lang="nl-BE" dirty="0"/>
            </a:br>
            <a:r>
              <a:rPr lang="nl-BE" dirty="0"/>
              <a:t>Persdienst UGent</a:t>
            </a:r>
            <a:br>
              <a:rPr lang="nl-BE" dirty="0"/>
            </a:br>
            <a:br>
              <a:rPr lang="nl-BE" dirty="0"/>
            </a:br>
            <a:r>
              <a:rPr lang="nl-BE" dirty="0"/>
              <a:t>DIRECTIE</a:t>
            </a:r>
            <a:r>
              <a:rPr lang="nl-BE" cap="all" dirty="0"/>
              <a:t> communicatie EN MARKETING</a:t>
            </a:r>
            <a:br>
              <a:rPr lang="nl-BE" cap="all" dirty="0"/>
            </a:br>
            <a:br>
              <a:rPr lang="nl-BE" dirty="0"/>
            </a:br>
            <a:r>
              <a:rPr lang="nl-BE" dirty="0"/>
              <a:t>E	persdienst@ugent.be</a:t>
            </a:r>
            <a:br>
              <a:rPr lang="nl-BE" dirty="0"/>
            </a:br>
            <a:r>
              <a:rPr lang="nl-BE" dirty="0"/>
              <a:t>	</a:t>
            </a:r>
            <a:br>
              <a:rPr lang="nl-BE" dirty="0"/>
            </a:br>
            <a:r>
              <a:rPr lang="nl-BE" dirty="0"/>
              <a:t>T	+32 9 264 82 76/78</a:t>
            </a:r>
            <a:br>
              <a:rPr lang="nl-BE" dirty="0"/>
            </a:br>
            <a:r>
              <a:rPr lang="nl-BE" dirty="0"/>
              <a:t> </a:t>
            </a:r>
            <a:br>
              <a:rPr lang="nl-BE" dirty="0"/>
            </a:br>
            <a:r>
              <a:rPr lang="nl-BE" dirty="0"/>
              <a:t>M	+32 472 96 82 81</a:t>
            </a:r>
            <a:br>
              <a:rPr lang="nl-BE" dirty="0"/>
            </a:br>
            <a:br>
              <a:rPr lang="nl-BE" dirty="0"/>
            </a:br>
            <a:r>
              <a:rPr lang="nl-BE" dirty="0"/>
              <a:t>www.ugent.be</a:t>
            </a: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7" y="2232745"/>
            <a:ext cx="197168" cy="235744"/>
          </a:xfrm>
          <a:prstGeom prst="rect">
            <a:avLst/>
          </a:prstGeom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6" y="2526035"/>
            <a:ext cx="197168" cy="250746"/>
          </a:xfrm>
          <a:prstGeom prst="rect">
            <a:avLst/>
          </a:prstGeom>
        </p:spPr>
      </p:pic>
      <p:pic>
        <p:nvPicPr>
          <p:cNvPr id="7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027" y="2894971"/>
            <a:ext cx="197168" cy="19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6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BDB058-F616-4581-B3CA-109358FCF7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Persdienst UGent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1867B93-1DCB-4E6B-86E1-C53506CA28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182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Voorstelling en situering persdienst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Persdienst UGent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Team Externe Communicatie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Directie Communicatie en Marketing</a:t>
            </a:r>
          </a:p>
          <a:p>
            <a:pPr>
              <a:buFontTx/>
              <a:buChar char="-"/>
            </a:pPr>
            <a:endParaRPr lang="nl-NL" dirty="0"/>
          </a:p>
          <a:p>
            <a:pPr marL="60273" indent="0">
              <a:buNone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0792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F7938CA4-9475-4DFE-911B-46E366AF13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1C68B31-C636-43E3-BFEA-921B7947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38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4A412A-1118-4884-AF3F-F1BD21C7B5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OMGAAN MET PERS: re- en proactief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003E1C1-AF5B-4CAB-8659-83343B8C2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881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35187C-B91F-4AC0-F938-CFAC53AC2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getuigenis</a:t>
            </a:r>
            <a:endParaRPr lang="en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93479B-CDE3-981D-5EC1-2FA8B4C1E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273" indent="0">
              <a:buNone/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Marie-Anne Vanderhasselt: </a:t>
            </a:r>
          </a:p>
          <a:p>
            <a:pPr marL="60273" indent="0">
              <a:buNone/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persaandacht n.a.v. boek  </a:t>
            </a:r>
          </a:p>
          <a:p>
            <a:pPr marL="60273" indent="0">
              <a:buNone/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‘Ouders onder hoogspanning’ </a:t>
            </a:r>
            <a:endParaRPr lang="en-B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923DD4-FFF6-9FD9-8E8B-28C744369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2567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496F7-8E82-4A81-B249-138BA115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OMGAAN MET PERS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20CE38-B56B-4020-8D68-ED76A2116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273" indent="0">
              <a:buNone/>
            </a:pPr>
            <a:r>
              <a:rPr lang="nl-BE" dirty="0"/>
              <a:t>Reactief</a:t>
            </a:r>
          </a:p>
          <a:p>
            <a:pPr>
              <a:buFontTx/>
              <a:buChar char="-"/>
            </a:pPr>
            <a:r>
              <a:rPr lang="nl-BE" dirty="0"/>
              <a:t>Journalist zoekt expertise: flow</a:t>
            </a:r>
          </a:p>
          <a:p>
            <a:pPr>
              <a:buFontTx/>
              <a:buChar char="-"/>
            </a:pPr>
            <a:r>
              <a:rPr lang="nl-BE" dirty="0"/>
              <a:t>Contact met journalist </a:t>
            </a:r>
          </a:p>
          <a:p>
            <a:pPr marL="60273" indent="0">
              <a:buNone/>
            </a:pPr>
            <a:r>
              <a:rPr lang="nl-BE" dirty="0"/>
              <a:t>	* inhoud</a:t>
            </a:r>
          </a:p>
          <a:p>
            <a:pPr marL="60273" indent="0">
              <a:buNone/>
            </a:pPr>
            <a:r>
              <a:rPr lang="nl-BE" dirty="0"/>
              <a:t>	* voorbereiding</a:t>
            </a:r>
          </a:p>
          <a:p>
            <a:pPr marL="60273" indent="0">
              <a:buNone/>
            </a:pPr>
            <a:r>
              <a:rPr lang="nl-BE" dirty="0"/>
              <a:t>	* deadlines</a:t>
            </a:r>
          </a:p>
          <a:p>
            <a:pPr marL="60273" indent="0">
              <a:buNone/>
            </a:pPr>
            <a:r>
              <a:rPr lang="nl-BE" dirty="0"/>
              <a:t>	* correcties</a:t>
            </a:r>
          </a:p>
          <a:p>
            <a:pPr marL="60273" indent="0">
              <a:buNone/>
            </a:pPr>
            <a:r>
              <a:rPr lang="nl-BE" dirty="0"/>
              <a:t>	* opvolging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4C774E-53FD-4FFB-80DE-E7B2A4816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1407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CB115-26BF-4444-819C-7F69BF75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OMGAAN MET PERS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EBE98-B0B4-459B-A851-C3C916D4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273" indent="0">
              <a:buNone/>
            </a:pPr>
            <a:r>
              <a:rPr lang="nl-BE" dirty="0"/>
              <a:t>Proactief</a:t>
            </a:r>
          </a:p>
          <a:p>
            <a:pPr>
              <a:buFontTx/>
              <a:buChar char="-"/>
            </a:pPr>
            <a:r>
              <a:rPr lang="nl-BE" dirty="0"/>
              <a:t>Timing zelf in de hand</a:t>
            </a:r>
          </a:p>
          <a:p>
            <a:pPr marL="505626" lvl="1" indent="0">
              <a:buNone/>
            </a:pPr>
            <a:r>
              <a:rPr lang="nl-BE" dirty="0"/>
              <a:t>		Exclusiviteit, primeurs</a:t>
            </a:r>
          </a:p>
          <a:p>
            <a:pPr>
              <a:buFontTx/>
              <a:buChar char="-"/>
            </a:pPr>
            <a:r>
              <a:rPr lang="nl-BE" dirty="0"/>
              <a:t>Inhoudelijke voorbereiding</a:t>
            </a:r>
          </a:p>
          <a:p>
            <a:pPr>
              <a:buFontTx/>
              <a:buChar char="-"/>
            </a:pPr>
            <a:r>
              <a:rPr lang="nl-BE" dirty="0"/>
              <a:t>Beschikbaarheid</a:t>
            </a:r>
          </a:p>
          <a:p>
            <a:pPr>
              <a:buFontTx/>
              <a:buChar char="-"/>
            </a:pPr>
            <a:r>
              <a:rPr lang="nl-BE" dirty="0"/>
              <a:t>Bereikbaarheid</a:t>
            </a:r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E777ECC-EB92-480E-8DA0-7EA525C5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smtClean="0"/>
              <a:pPr/>
              <a:t>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07147571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Corporate_1_0_12.potx" id="{6A80D442-8909-4546-8B41-AE75FA785157}" vid="{71705E88-EE2D-413E-A6D9-7B7A319602AE}"/>
    </a:ext>
  </a:extLst>
</a:theme>
</file>

<file path=ppt/theme/theme2.xml><?xml version="1.0" encoding="utf-8"?>
<a:theme xmlns:a="http://schemas.openxmlformats.org/drawingml/2006/main" name="2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Corporate_1_0_12.potx" id="{6A80D442-8909-4546-8B41-AE75FA785157}" vid="{71705E88-EE2D-413E-A6D9-7B7A319602AE}"/>
    </a:ext>
  </a:extLst>
</a:theme>
</file>

<file path=ppt/theme/theme3.xml><?xml version="1.0" encoding="utf-8"?>
<a:theme xmlns:a="http://schemas.openxmlformats.org/drawingml/2006/main" name="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Corporate_1_0_12.potx" id="{6A80D442-8909-4546-8B41-AE75FA785157}" vid="{71705E88-EE2D-413E-A6D9-7B7A319602AE}"/>
    </a:ext>
  </a:extLst>
</a:theme>
</file>

<file path=ppt/theme/theme4.xml><?xml version="1.0" encoding="utf-8"?>
<a:theme xmlns:a="http://schemas.openxmlformats.org/drawingml/2006/main" name="3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Corporate_1_0_12.potx" id="{6A80D442-8909-4546-8B41-AE75FA785157}" vid="{71705E88-EE2D-413E-A6D9-7B7A319602AE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</TotalTime>
  <Words>545</Words>
  <Application>Microsoft Office PowerPoint</Application>
  <PresentationFormat>Breedbeeld</PresentationFormat>
  <Paragraphs>133</Paragraphs>
  <Slides>25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4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1_Kantoorthema</vt:lpstr>
      <vt:lpstr>2_Kantoorthema</vt:lpstr>
      <vt:lpstr>Kantoorthema</vt:lpstr>
      <vt:lpstr>3_Kantoorthema</vt:lpstr>
      <vt:lpstr>Pers @UGent - fge media  awareness</vt:lpstr>
      <vt:lpstr>inhoud </vt:lpstr>
      <vt:lpstr>Persdienst UGent</vt:lpstr>
      <vt:lpstr>Voorstelling en situering persdienst</vt:lpstr>
      <vt:lpstr>PowerPoint-presentatie</vt:lpstr>
      <vt:lpstr>OMGAAN MET PERS: re- en proactief</vt:lpstr>
      <vt:lpstr>getuigenis</vt:lpstr>
      <vt:lpstr>OMGAAN MET PERS</vt:lpstr>
      <vt:lpstr>OMGAAN MET PERS</vt:lpstr>
      <vt:lpstr>Wat is (geen) nieuws?</vt:lpstr>
      <vt:lpstr>Wat is (geen) nieuws? </vt:lpstr>
      <vt:lpstr>Maar…</vt:lpstr>
      <vt:lpstr>Aan de slag  met nieuws</vt:lpstr>
      <vt:lpstr>Beoordeling en nieuwskanalen</vt:lpstr>
      <vt:lpstr>Van intake tot outcome</vt:lpstr>
      <vt:lpstr>PowerPoint-presentatie</vt:lpstr>
      <vt:lpstr>PowerPoint-presentatie</vt:lpstr>
      <vt:lpstr>expertise bekendmaken</vt:lpstr>
      <vt:lpstr>De zoektocht naar expertise</vt:lpstr>
      <vt:lpstr>Hoe je expertise kenbaar maken?</vt:lpstr>
      <vt:lpstr>PowerPoint-presentatie</vt:lpstr>
      <vt:lpstr>Hoe je expertise kenbaar maken? (2)</vt:lpstr>
      <vt:lpstr>Waarschuwing</vt:lpstr>
      <vt:lpstr>PowerPoint-presentatie</vt:lpstr>
      <vt:lpstr>Tine Dezeure en Stephanie Lenoir Persdienst UGent  DIRECTIE communicatie EN MARKETING  E persdienst@ugent.be   T +32 9 264 82 76/78   M +32 472 96 82 81  www.ugent.be  </vt:lpstr>
    </vt:vector>
  </TitlesOfParts>
  <Company>UGent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 @UGent</dc:title>
  <dc:creator>Stephanie Lenoir</dc:creator>
  <cp:lastModifiedBy>Stephanie Lenoir</cp:lastModifiedBy>
  <cp:revision>101</cp:revision>
  <cp:lastPrinted>2023-05-23T07:48:14Z</cp:lastPrinted>
  <dcterms:created xsi:type="dcterms:W3CDTF">2018-03-09T07:58:55Z</dcterms:created>
  <dcterms:modified xsi:type="dcterms:W3CDTF">2023-05-23T08:39:01Z</dcterms:modified>
</cp:coreProperties>
</file>