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8" r:id="rId2"/>
  </p:sldMasterIdLst>
  <p:notesMasterIdLst>
    <p:notesMasterId r:id="rId37"/>
  </p:notesMasterIdLst>
  <p:sldIdLst>
    <p:sldId id="273" r:id="rId3"/>
    <p:sldId id="4009" r:id="rId4"/>
    <p:sldId id="4010" r:id="rId5"/>
    <p:sldId id="4014" r:id="rId6"/>
    <p:sldId id="4011" r:id="rId7"/>
    <p:sldId id="4026" r:id="rId8"/>
    <p:sldId id="4016" r:id="rId9"/>
    <p:sldId id="4017" r:id="rId10"/>
    <p:sldId id="4015" r:id="rId11"/>
    <p:sldId id="4012" r:id="rId12"/>
    <p:sldId id="4018" r:id="rId13"/>
    <p:sldId id="4013" r:id="rId14"/>
    <p:sldId id="4019" r:id="rId15"/>
    <p:sldId id="4021" r:id="rId16"/>
    <p:sldId id="4023" r:id="rId17"/>
    <p:sldId id="4022" r:id="rId18"/>
    <p:sldId id="4024" r:id="rId19"/>
    <p:sldId id="4027" r:id="rId20"/>
    <p:sldId id="278" r:id="rId21"/>
    <p:sldId id="288" r:id="rId22"/>
    <p:sldId id="290" r:id="rId23"/>
    <p:sldId id="292" r:id="rId24"/>
    <p:sldId id="323" r:id="rId25"/>
    <p:sldId id="291" r:id="rId26"/>
    <p:sldId id="324" r:id="rId27"/>
    <p:sldId id="325" r:id="rId28"/>
    <p:sldId id="271" r:id="rId29"/>
    <p:sldId id="315" r:id="rId30"/>
    <p:sldId id="314" r:id="rId31"/>
    <p:sldId id="316" r:id="rId32"/>
    <p:sldId id="4028" r:id="rId33"/>
    <p:sldId id="295" r:id="rId34"/>
    <p:sldId id="296" r:id="rId35"/>
    <p:sldId id="281" r:id="rId36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0"/>
    <a:srgbClr val="1E64C8"/>
    <a:srgbClr val="2EB5B8"/>
    <a:srgbClr val="FD7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2" autoAdjust="0"/>
    <p:restoredTop sz="75495" autoAdjust="0"/>
  </p:normalViewPr>
  <p:slideViewPr>
    <p:cSldViewPr snapToGrid="0" showGuides="1">
      <p:cViewPr varScale="1">
        <p:scale>
          <a:sx n="59" d="100"/>
          <a:sy n="59" d="100"/>
        </p:scale>
        <p:origin x="2192" y="192"/>
      </p:cViewPr>
      <p:guideLst>
        <p:guide orient="horz" pos="3072"/>
        <p:guide pos="5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64B64-1024-467F-A776-D8E9F265E07A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BE"/>
        </a:p>
      </dgm:t>
    </dgm:pt>
    <dgm:pt modelId="{99418416-48F7-476A-B861-778340894C5C}">
      <dgm:prSet phldrT="[Tekst]"/>
      <dgm:spPr/>
      <dgm:t>
        <a:bodyPr/>
        <a:lstStyle/>
        <a:p>
          <a:r>
            <a:rPr lang="nl-BE" dirty="0">
              <a:latin typeface="UGent Panno Text SemiBold" panose="02000706040000040003" pitchFamily="2" charset="0"/>
            </a:rPr>
            <a:t>Open </a:t>
          </a:r>
          <a:r>
            <a:rPr lang="nl-BE" dirty="0" err="1">
              <a:latin typeface="UGent Panno Text SemiBold" panose="02000706040000040003" pitchFamily="2" charset="0"/>
            </a:rPr>
            <a:t>science</a:t>
          </a:r>
          <a:r>
            <a:rPr lang="nl-BE" dirty="0">
              <a:latin typeface="UGent Panno Text SemiBold" panose="02000706040000040003" pitchFamily="2" charset="0"/>
            </a:rPr>
            <a:t> &amp; Open </a:t>
          </a:r>
          <a:r>
            <a:rPr lang="nl-BE" dirty="0" err="1">
              <a:latin typeface="UGent Panno Text SemiBold" panose="02000706040000040003" pitchFamily="2" charset="0"/>
            </a:rPr>
            <a:t>innovation</a:t>
          </a:r>
          <a:endParaRPr lang="nl-BE" dirty="0">
            <a:latin typeface="UGent Panno Text SemiBold" panose="02000706040000040003" pitchFamily="2" charset="0"/>
          </a:endParaRPr>
        </a:p>
      </dgm:t>
    </dgm:pt>
    <dgm:pt modelId="{09BBE662-29E7-4ECC-B1E9-094AC6652A1C}" type="parTrans" cxnId="{BC0CB446-4A17-4C6C-8BC1-CEB8F708EF4E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79E7E8A7-CB81-474D-BC95-14726E879AD1}" type="sibTrans" cxnId="{BC0CB446-4A17-4C6C-8BC1-CEB8F708EF4E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921F07C5-65DE-49B4-99A3-E374521D1B5B}">
      <dgm:prSet phldrT="[Tekst]"/>
      <dgm:spPr/>
      <dgm:t>
        <a:bodyPr/>
        <a:lstStyle/>
        <a:p>
          <a:r>
            <a:rPr lang="nl-BE" dirty="0" err="1">
              <a:latin typeface="UGent Panno Text SemiBold" panose="02000706040000040003" pitchFamily="2" charset="0"/>
            </a:rPr>
            <a:t>Collaboration</a:t>
          </a:r>
          <a:r>
            <a:rPr lang="nl-BE" dirty="0">
              <a:latin typeface="UGent Panno Text SemiBold" panose="02000706040000040003" pitchFamily="2" charset="0"/>
            </a:rPr>
            <a:t> &amp; </a:t>
          </a:r>
          <a:r>
            <a:rPr lang="nl-BE" dirty="0" err="1">
              <a:latin typeface="UGent Panno Text SemiBold" panose="02000706040000040003" pitchFamily="2" charset="0"/>
            </a:rPr>
            <a:t>Transdisciplinarity</a:t>
          </a:r>
          <a:endParaRPr lang="nl-BE" dirty="0">
            <a:latin typeface="UGent Panno Text SemiBold" panose="02000706040000040003" pitchFamily="2" charset="0"/>
          </a:endParaRPr>
        </a:p>
      </dgm:t>
    </dgm:pt>
    <dgm:pt modelId="{DE87DAB8-E9C2-4FC1-B370-15E918833780}" type="parTrans" cxnId="{D97F6938-539E-4AE6-8B6E-EB831C9FC2A8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A9EC4AE5-319E-4573-9BB2-A8304D37C541}" type="sibTrans" cxnId="{D97F6938-539E-4AE6-8B6E-EB831C9FC2A8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482F80D1-0E2B-470C-BF4B-19F233ED8841}">
      <dgm:prSet phldrT="[Tekst]"/>
      <dgm:spPr/>
      <dgm:t>
        <a:bodyPr/>
        <a:lstStyle/>
        <a:p>
          <a:r>
            <a:rPr lang="nl-BE" dirty="0">
              <a:latin typeface="UGent Panno Text SemiBold" panose="02000706040000040003" pitchFamily="2" charset="0"/>
            </a:rPr>
            <a:t>Talent-</a:t>
          </a:r>
          <a:r>
            <a:rPr lang="nl-BE" dirty="0" err="1">
              <a:latin typeface="UGent Panno Text SemiBold" panose="02000706040000040003" pitchFamily="2" charset="0"/>
            </a:rPr>
            <a:t>driven</a:t>
          </a:r>
          <a:r>
            <a:rPr lang="nl-BE" dirty="0">
              <a:latin typeface="UGent Panno Text SemiBold" panose="02000706040000040003" pitchFamily="2" charset="0"/>
            </a:rPr>
            <a:t> HR</a:t>
          </a:r>
        </a:p>
      </dgm:t>
    </dgm:pt>
    <dgm:pt modelId="{C47ABBEC-DCED-482F-838C-2EF719BC0318}" type="parTrans" cxnId="{A54F4DD9-54EB-40EE-9ED4-8C85702E962E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051F26FE-0AAF-411C-93AA-80101D9FB6B7}" type="sibTrans" cxnId="{A54F4DD9-54EB-40EE-9ED4-8C85702E962E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2207DA69-21DB-4BFB-927B-0C6324F15A99}">
      <dgm:prSet phldrT="[Tekst]"/>
      <dgm:spPr/>
      <dgm:t>
        <a:bodyPr/>
        <a:lstStyle/>
        <a:p>
          <a:r>
            <a:rPr lang="nl-BE" dirty="0">
              <a:latin typeface="UGent Panno Text SemiBold" panose="02000706040000040003" pitchFamily="2" charset="0"/>
            </a:rPr>
            <a:t>PR</a:t>
          </a:r>
        </a:p>
      </dgm:t>
    </dgm:pt>
    <dgm:pt modelId="{D19EFBBA-EA89-456F-BA34-4F7EA6305315}" type="parTrans" cxnId="{A7B4A8AE-06C0-4729-87BF-A6A10DAAD99C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0CA21616-E599-411E-A35B-91478A08D30A}" type="sibTrans" cxnId="{A7B4A8AE-06C0-4729-87BF-A6A10DAAD99C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644562D0-161E-433C-9AA6-F7C40FE88F61}">
      <dgm:prSet phldrT="[Tekst]"/>
      <dgm:spPr/>
      <dgm:t>
        <a:bodyPr/>
        <a:lstStyle/>
        <a:p>
          <a:r>
            <a:rPr lang="nl-BE" dirty="0">
              <a:latin typeface="UGent Panno Text SemiBold" panose="02000706040000040003" pitchFamily="2" charset="0"/>
            </a:rPr>
            <a:t>SSH &amp; STEMM</a:t>
          </a:r>
        </a:p>
      </dgm:t>
    </dgm:pt>
    <dgm:pt modelId="{80533343-8412-420E-BEED-8C06A2ABCF98}" type="parTrans" cxnId="{A80347FB-542F-4CC4-A1B3-CBEC5074D591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6CEF340E-F3B8-42FA-AE83-D9052EAEF151}" type="sibTrans" cxnId="{A80347FB-542F-4CC4-A1B3-CBEC5074D591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FE0EA897-4B0E-4C76-ACE6-B39A5EB28151}">
      <dgm:prSet phldrT="[Tekst]"/>
      <dgm:spPr/>
      <dgm:t>
        <a:bodyPr/>
        <a:lstStyle/>
        <a:p>
          <a:r>
            <a:rPr lang="nl-BE" dirty="0" err="1">
              <a:latin typeface="UGent Panno Text SemiBold" panose="02000706040000040003" pitchFamily="2" charset="0"/>
            </a:rPr>
            <a:t>internationalisation</a:t>
          </a:r>
          <a:endParaRPr lang="nl-BE" dirty="0">
            <a:latin typeface="UGent Panno Text SemiBold" panose="02000706040000040003" pitchFamily="2" charset="0"/>
          </a:endParaRPr>
        </a:p>
      </dgm:t>
    </dgm:pt>
    <dgm:pt modelId="{253E12D7-B276-4C45-9937-4E933070A9B0}" type="parTrans" cxnId="{135DB4F5-EA1A-438C-8F5C-EFC745A21F59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8DA0EAA6-4041-49E2-927D-A946A8072E40}" type="sibTrans" cxnId="{135DB4F5-EA1A-438C-8F5C-EFC745A21F59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04E89D35-AB78-4835-AA2B-C4FA9A070EE8}">
      <dgm:prSet/>
      <dgm:spPr/>
      <dgm:t>
        <a:bodyPr/>
        <a:lstStyle/>
        <a:p>
          <a:r>
            <a:rPr lang="nl-BE" dirty="0" err="1">
              <a:latin typeface="UGent Panno Text SemiBold" panose="02000706040000040003" pitchFamily="2" charset="0"/>
            </a:rPr>
            <a:t>Enterpreneurship</a:t>
          </a:r>
          <a:endParaRPr lang="nl-BE" dirty="0">
            <a:latin typeface="UGent Panno Text SemiBold" panose="02000706040000040003" pitchFamily="2" charset="0"/>
          </a:endParaRPr>
        </a:p>
      </dgm:t>
    </dgm:pt>
    <dgm:pt modelId="{0802E04F-ED93-46F1-8C3C-7B7D0AECFBF1}" type="parTrans" cxnId="{B80B0938-0CF4-4D7F-B606-B97A30F15D3C}">
      <dgm:prSet/>
      <dgm:spPr/>
      <dgm:t>
        <a:bodyPr/>
        <a:lstStyle/>
        <a:p>
          <a:endParaRPr lang="nl-BE"/>
        </a:p>
      </dgm:t>
    </dgm:pt>
    <dgm:pt modelId="{334D9E18-41EB-4CC3-90E7-9B5CA0852146}" type="sibTrans" cxnId="{B80B0938-0CF4-4D7F-B606-B97A30F15D3C}">
      <dgm:prSet/>
      <dgm:spPr/>
      <dgm:t>
        <a:bodyPr/>
        <a:lstStyle/>
        <a:p>
          <a:endParaRPr lang="nl-BE"/>
        </a:p>
      </dgm:t>
    </dgm:pt>
    <dgm:pt modelId="{E142762A-4BF8-4AD2-B43F-807E1D18BCA3}" type="pres">
      <dgm:prSet presAssocID="{2AF64B64-1024-467F-A776-D8E9F265E0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56AFC2-62A7-4261-BB8B-450520547B98}" type="pres">
      <dgm:prSet presAssocID="{99418416-48F7-476A-B861-778340894C5C}" presName="vertOne" presStyleCnt="0"/>
      <dgm:spPr/>
    </dgm:pt>
    <dgm:pt modelId="{A28A527E-9DEC-411D-A719-431BB353E812}" type="pres">
      <dgm:prSet presAssocID="{99418416-48F7-476A-B861-778340894C5C}" presName="txOne" presStyleLbl="node0" presStyleIdx="0" presStyleCnt="1">
        <dgm:presLayoutVars>
          <dgm:chPref val="3"/>
        </dgm:presLayoutVars>
      </dgm:prSet>
      <dgm:spPr/>
    </dgm:pt>
    <dgm:pt modelId="{DA9C5FE7-4EC7-4E31-BBF6-DD57CB2A958D}" type="pres">
      <dgm:prSet presAssocID="{99418416-48F7-476A-B861-778340894C5C}" presName="parTransOne" presStyleCnt="0"/>
      <dgm:spPr/>
    </dgm:pt>
    <dgm:pt modelId="{94191A37-2411-405B-BD7B-6CC171E27199}" type="pres">
      <dgm:prSet presAssocID="{99418416-48F7-476A-B861-778340894C5C}" presName="horzOne" presStyleCnt="0"/>
      <dgm:spPr/>
    </dgm:pt>
    <dgm:pt modelId="{8A0F5EDF-F7CE-400A-BE00-97882D67134D}" type="pres">
      <dgm:prSet presAssocID="{921F07C5-65DE-49B4-99A3-E374521D1B5B}" presName="vertTwo" presStyleCnt="0"/>
      <dgm:spPr/>
    </dgm:pt>
    <dgm:pt modelId="{F3544B72-89D2-4433-A4EA-140DABA8E194}" type="pres">
      <dgm:prSet presAssocID="{921F07C5-65DE-49B4-99A3-E374521D1B5B}" presName="txTwo" presStyleLbl="node2" presStyleIdx="0" presStyleCnt="2">
        <dgm:presLayoutVars>
          <dgm:chPref val="3"/>
        </dgm:presLayoutVars>
      </dgm:prSet>
      <dgm:spPr/>
    </dgm:pt>
    <dgm:pt modelId="{064C5F7F-7DBF-4B59-9096-CD476B1FEA9E}" type="pres">
      <dgm:prSet presAssocID="{921F07C5-65DE-49B4-99A3-E374521D1B5B}" presName="parTransTwo" presStyleCnt="0"/>
      <dgm:spPr/>
    </dgm:pt>
    <dgm:pt modelId="{2F104B5B-2C37-4198-9590-99A57BF65046}" type="pres">
      <dgm:prSet presAssocID="{921F07C5-65DE-49B4-99A3-E374521D1B5B}" presName="horzTwo" presStyleCnt="0"/>
      <dgm:spPr/>
    </dgm:pt>
    <dgm:pt modelId="{62EC086D-5067-435C-BC5A-F1D8B0492E7E}" type="pres">
      <dgm:prSet presAssocID="{482F80D1-0E2B-470C-BF4B-19F233ED8841}" presName="vertThree" presStyleCnt="0"/>
      <dgm:spPr/>
    </dgm:pt>
    <dgm:pt modelId="{A12A7FD1-C518-48E8-B0D9-2A7237EFA75F}" type="pres">
      <dgm:prSet presAssocID="{482F80D1-0E2B-470C-BF4B-19F233ED8841}" presName="txThree" presStyleLbl="node3" presStyleIdx="0" presStyleCnt="4" custScaleX="56856">
        <dgm:presLayoutVars>
          <dgm:chPref val="3"/>
        </dgm:presLayoutVars>
      </dgm:prSet>
      <dgm:spPr/>
    </dgm:pt>
    <dgm:pt modelId="{73E00641-9EA5-4CC4-805E-8C7C6CCA1C09}" type="pres">
      <dgm:prSet presAssocID="{482F80D1-0E2B-470C-BF4B-19F233ED8841}" presName="horzThree" presStyleCnt="0"/>
      <dgm:spPr/>
    </dgm:pt>
    <dgm:pt modelId="{135E7532-0F68-4AD9-B89B-B21FEC759C01}" type="pres">
      <dgm:prSet presAssocID="{051F26FE-0AAF-411C-93AA-80101D9FB6B7}" presName="sibSpaceThree" presStyleCnt="0"/>
      <dgm:spPr/>
    </dgm:pt>
    <dgm:pt modelId="{DD2794D9-E843-4452-AFEE-F9A1CC02B984}" type="pres">
      <dgm:prSet presAssocID="{2207DA69-21DB-4BFB-927B-0C6324F15A99}" presName="vertThree" presStyleCnt="0"/>
      <dgm:spPr/>
    </dgm:pt>
    <dgm:pt modelId="{61E4AA6C-0AD7-4DBC-ABCF-A484100D260B}" type="pres">
      <dgm:prSet presAssocID="{2207DA69-21DB-4BFB-927B-0C6324F15A99}" presName="txThree" presStyleLbl="node3" presStyleIdx="1" presStyleCnt="4" custScaleX="55498">
        <dgm:presLayoutVars>
          <dgm:chPref val="3"/>
        </dgm:presLayoutVars>
      </dgm:prSet>
      <dgm:spPr/>
    </dgm:pt>
    <dgm:pt modelId="{0DFF674B-9B52-43EB-B2B7-CFA383367C77}" type="pres">
      <dgm:prSet presAssocID="{2207DA69-21DB-4BFB-927B-0C6324F15A99}" presName="horzThree" presStyleCnt="0"/>
      <dgm:spPr/>
    </dgm:pt>
    <dgm:pt modelId="{1117C921-4125-4D8E-BD6B-99D21C2C66AB}" type="pres">
      <dgm:prSet presAssocID="{0CA21616-E599-411E-A35B-91478A08D30A}" presName="sibSpaceThree" presStyleCnt="0"/>
      <dgm:spPr/>
    </dgm:pt>
    <dgm:pt modelId="{994DED05-AFF4-4EA5-9544-C2862926C07E}" type="pres">
      <dgm:prSet presAssocID="{04E89D35-AB78-4835-AA2B-C4FA9A070EE8}" presName="vertThree" presStyleCnt="0"/>
      <dgm:spPr/>
    </dgm:pt>
    <dgm:pt modelId="{69C16590-6788-4EBB-B9FA-08489E70F004}" type="pres">
      <dgm:prSet presAssocID="{04E89D35-AB78-4835-AA2B-C4FA9A070EE8}" presName="txThree" presStyleLbl="node3" presStyleIdx="2" presStyleCnt="4">
        <dgm:presLayoutVars>
          <dgm:chPref val="3"/>
        </dgm:presLayoutVars>
      </dgm:prSet>
      <dgm:spPr/>
    </dgm:pt>
    <dgm:pt modelId="{6AF276FF-E33C-4F62-AA27-7E7D87EBE1FD}" type="pres">
      <dgm:prSet presAssocID="{04E89D35-AB78-4835-AA2B-C4FA9A070EE8}" presName="horzThree" presStyleCnt="0"/>
      <dgm:spPr/>
    </dgm:pt>
    <dgm:pt modelId="{4B2ACFD8-F655-457B-9940-B6B0D7A506DF}" type="pres">
      <dgm:prSet presAssocID="{A9EC4AE5-319E-4573-9BB2-A8304D37C541}" presName="sibSpaceTwo" presStyleCnt="0"/>
      <dgm:spPr/>
    </dgm:pt>
    <dgm:pt modelId="{AF5AB7C9-292D-4217-A18E-FF40271F5BD2}" type="pres">
      <dgm:prSet presAssocID="{644562D0-161E-433C-9AA6-F7C40FE88F61}" presName="vertTwo" presStyleCnt="0"/>
      <dgm:spPr/>
    </dgm:pt>
    <dgm:pt modelId="{E938172A-0349-47D5-A255-599BC5C33B1A}" type="pres">
      <dgm:prSet presAssocID="{644562D0-161E-433C-9AA6-F7C40FE88F61}" presName="txTwo" presStyleLbl="node2" presStyleIdx="1" presStyleCnt="2">
        <dgm:presLayoutVars>
          <dgm:chPref val="3"/>
        </dgm:presLayoutVars>
      </dgm:prSet>
      <dgm:spPr/>
    </dgm:pt>
    <dgm:pt modelId="{DC7EA9F3-A778-4786-84CE-8F5A009BD830}" type="pres">
      <dgm:prSet presAssocID="{644562D0-161E-433C-9AA6-F7C40FE88F61}" presName="parTransTwo" presStyleCnt="0"/>
      <dgm:spPr/>
    </dgm:pt>
    <dgm:pt modelId="{C681B6B5-8C86-471E-B339-24129B3ADE7E}" type="pres">
      <dgm:prSet presAssocID="{644562D0-161E-433C-9AA6-F7C40FE88F61}" presName="horzTwo" presStyleCnt="0"/>
      <dgm:spPr/>
    </dgm:pt>
    <dgm:pt modelId="{90F1EE4C-19F7-4334-A371-9E50B71D18E4}" type="pres">
      <dgm:prSet presAssocID="{FE0EA897-4B0E-4C76-ACE6-B39A5EB28151}" presName="vertThree" presStyleCnt="0"/>
      <dgm:spPr/>
    </dgm:pt>
    <dgm:pt modelId="{8E622A48-30A5-4AED-8A76-C8BF3571C8B4}" type="pres">
      <dgm:prSet presAssocID="{FE0EA897-4B0E-4C76-ACE6-B39A5EB28151}" presName="txThree" presStyleLbl="node3" presStyleIdx="3" presStyleCnt="4">
        <dgm:presLayoutVars>
          <dgm:chPref val="3"/>
        </dgm:presLayoutVars>
      </dgm:prSet>
      <dgm:spPr/>
    </dgm:pt>
    <dgm:pt modelId="{14FE8E23-EA88-4A7A-A6B5-025E041F00A2}" type="pres">
      <dgm:prSet presAssocID="{FE0EA897-4B0E-4C76-ACE6-B39A5EB28151}" presName="horzThree" presStyleCnt="0"/>
      <dgm:spPr/>
    </dgm:pt>
  </dgm:ptLst>
  <dgm:cxnLst>
    <dgm:cxn modelId="{C6874C2D-C733-4331-B9CB-E78A4D479346}" type="presOf" srcId="{2207DA69-21DB-4BFB-927B-0C6324F15A99}" destId="{61E4AA6C-0AD7-4DBC-ABCF-A484100D260B}" srcOrd="0" destOrd="0" presId="urn:microsoft.com/office/officeart/2005/8/layout/hierarchy4"/>
    <dgm:cxn modelId="{BE18B12E-3820-4E9C-907E-054F739BE96D}" type="presOf" srcId="{99418416-48F7-476A-B861-778340894C5C}" destId="{A28A527E-9DEC-411D-A719-431BB353E812}" srcOrd="0" destOrd="0" presId="urn:microsoft.com/office/officeart/2005/8/layout/hierarchy4"/>
    <dgm:cxn modelId="{B80B0938-0CF4-4D7F-B606-B97A30F15D3C}" srcId="{921F07C5-65DE-49B4-99A3-E374521D1B5B}" destId="{04E89D35-AB78-4835-AA2B-C4FA9A070EE8}" srcOrd="2" destOrd="0" parTransId="{0802E04F-ED93-46F1-8C3C-7B7D0AECFBF1}" sibTransId="{334D9E18-41EB-4CC3-90E7-9B5CA0852146}"/>
    <dgm:cxn modelId="{D97F6938-539E-4AE6-8B6E-EB831C9FC2A8}" srcId="{99418416-48F7-476A-B861-778340894C5C}" destId="{921F07C5-65DE-49B4-99A3-E374521D1B5B}" srcOrd="0" destOrd="0" parTransId="{DE87DAB8-E9C2-4FC1-B370-15E918833780}" sibTransId="{A9EC4AE5-319E-4573-9BB2-A8304D37C541}"/>
    <dgm:cxn modelId="{B22C783B-247D-4D59-8D64-86501074D7F7}" type="presOf" srcId="{921F07C5-65DE-49B4-99A3-E374521D1B5B}" destId="{F3544B72-89D2-4433-A4EA-140DABA8E194}" srcOrd="0" destOrd="0" presId="urn:microsoft.com/office/officeart/2005/8/layout/hierarchy4"/>
    <dgm:cxn modelId="{48398F3E-3E16-4596-94CB-3CF10FFED9A4}" type="presOf" srcId="{644562D0-161E-433C-9AA6-F7C40FE88F61}" destId="{E938172A-0349-47D5-A255-599BC5C33B1A}" srcOrd="0" destOrd="0" presId="urn:microsoft.com/office/officeart/2005/8/layout/hierarchy4"/>
    <dgm:cxn modelId="{BC0CB446-4A17-4C6C-8BC1-CEB8F708EF4E}" srcId="{2AF64B64-1024-467F-A776-D8E9F265E07A}" destId="{99418416-48F7-476A-B861-778340894C5C}" srcOrd="0" destOrd="0" parTransId="{09BBE662-29E7-4ECC-B1E9-094AC6652A1C}" sibTransId="{79E7E8A7-CB81-474D-BC95-14726E879AD1}"/>
    <dgm:cxn modelId="{5E22E950-4374-4031-8992-DB2D8281E474}" type="presOf" srcId="{2AF64B64-1024-467F-A776-D8E9F265E07A}" destId="{E142762A-4BF8-4AD2-B43F-807E1D18BCA3}" srcOrd="0" destOrd="0" presId="urn:microsoft.com/office/officeart/2005/8/layout/hierarchy4"/>
    <dgm:cxn modelId="{9C9A9F85-245D-4723-9F59-2B07CE6900D0}" type="presOf" srcId="{FE0EA897-4B0E-4C76-ACE6-B39A5EB28151}" destId="{8E622A48-30A5-4AED-8A76-C8BF3571C8B4}" srcOrd="0" destOrd="0" presId="urn:microsoft.com/office/officeart/2005/8/layout/hierarchy4"/>
    <dgm:cxn modelId="{A7B4A8AE-06C0-4729-87BF-A6A10DAAD99C}" srcId="{921F07C5-65DE-49B4-99A3-E374521D1B5B}" destId="{2207DA69-21DB-4BFB-927B-0C6324F15A99}" srcOrd="1" destOrd="0" parTransId="{D19EFBBA-EA89-456F-BA34-4F7EA6305315}" sibTransId="{0CA21616-E599-411E-A35B-91478A08D30A}"/>
    <dgm:cxn modelId="{BFB77BC1-7EFA-412C-A700-C5900F2F76CB}" type="presOf" srcId="{04E89D35-AB78-4835-AA2B-C4FA9A070EE8}" destId="{69C16590-6788-4EBB-B9FA-08489E70F004}" srcOrd="0" destOrd="0" presId="urn:microsoft.com/office/officeart/2005/8/layout/hierarchy4"/>
    <dgm:cxn modelId="{A54F4DD9-54EB-40EE-9ED4-8C85702E962E}" srcId="{921F07C5-65DE-49B4-99A3-E374521D1B5B}" destId="{482F80D1-0E2B-470C-BF4B-19F233ED8841}" srcOrd="0" destOrd="0" parTransId="{C47ABBEC-DCED-482F-838C-2EF719BC0318}" sibTransId="{051F26FE-0AAF-411C-93AA-80101D9FB6B7}"/>
    <dgm:cxn modelId="{135DB4F5-EA1A-438C-8F5C-EFC745A21F59}" srcId="{644562D0-161E-433C-9AA6-F7C40FE88F61}" destId="{FE0EA897-4B0E-4C76-ACE6-B39A5EB28151}" srcOrd="0" destOrd="0" parTransId="{253E12D7-B276-4C45-9937-4E933070A9B0}" sibTransId="{8DA0EAA6-4041-49E2-927D-A946A8072E40}"/>
    <dgm:cxn modelId="{A80347FB-542F-4CC4-A1B3-CBEC5074D591}" srcId="{99418416-48F7-476A-B861-778340894C5C}" destId="{644562D0-161E-433C-9AA6-F7C40FE88F61}" srcOrd="1" destOrd="0" parTransId="{80533343-8412-420E-BEED-8C06A2ABCF98}" sibTransId="{6CEF340E-F3B8-42FA-AE83-D9052EAEF151}"/>
    <dgm:cxn modelId="{D0075DFE-C0A8-4E76-B352-A436A3F5CE2C}" type="presOf" srcId="{482F80D1-0E2B-470C-BF4B-19F233ED8841}" destId="{A12A7FD1-C518-48E8-B0D9-2A7237EFA75F}" srcOrd="0" destOrd="0" presId="urn:microsoft.com/office/officeart/2005/8/layout/hierarchy4"/>
    <dgm:cxn modelId="{90D6EF4B-FFAC-431F-BA2B-3DF0329D6E0D}" type="presParOf" srcId="{E142762A-4BF8-4AD2-B43F-807E1D18BCA3}" destId="{8E56AFC2-62A7-4261-BB8B-450520547B98}" srcOrd="0" destOrd="0" presId="urn:microsoft.com/office/officeart/2005/8/layout/hierarchy4"/>
    <dgm:cxn modelId="{5D4CE9CB-D4B4-4089-949E-FFFBA67456B2}" type="presParOf" srcId="{8E56AFC2-62A7-4261-BB8B-450520547B98}" destId="{A28A527E-9DEC-411D-A719-431BB353E812}" srcOrd="0" destOrd="0" presId="urn:microsoft.com/office/officeart/2005/8/layout/hierarchy4"/>
    <dgm:cxn modelId="{C171202F-7402-4D14-8487-FD946B9D7A18}" type="presParOf" srcId="{8E56AFC2-62A7-4261-BB8B-450520547B98}" destId="{DA9C5FE7-4EC7-4E31-BBF6-DD57CB2A958D}" srcOrd="1" destOrd="0" presId="urn:microsoft.com/office/officeart/2005/8/layout/hierarchy4"/>
    <dgm:cxn modelId="{51C0A3A0-8283-44C5-B01A-1182A203398A}" type="presParOf" srcId="{8E56AFC2-62A7-4261-BB8B-450520547B98}" destId="{94191A37-2411-405B-BD7B-6CC171E27199}" srcOrd="2" destOrd="0" presId="urn:microsoft.com/office/officeart/2005/8/layout/hierarchy4"/>
    <dgm:cxn modelId="{262E4F51-5D51-4157-AFB8-734660D6E435}" type="presParOf" srcId="{94191A37-2411-405B-BD7B-6CC171E27199}" destId="{8A0F5EDF-F7CE-400A-BE00-97882D67134D}" srcOrd="0" destOrd="0" presId="urn:microsoft.com/office/officeart/2005/8/layout/hierarchy4"/>
    <dgm:cxn modelId="{564D27DA-2C79-4B79-9C44-F0247D13FD5D}" type="presParOf" srcId="{8A0F5EDF-F7CE-400A-BE00-97882D67134D}" destId="{F3544B72-89D2-4433-A4EA-140DABA8E194}" srcOrd="0" destOrd="0" presId="urn:microsoft.com/office/officeart/2005/8/layout/hierarchy4"/>
    <dgm:cxn modelId="{B68A702F-D022-45DE-9267-73A7EF9B1E0B}" type="presParOf" srcId="{8A0F5EDF-F7CE-400A-BE00-97882D67134D}" destId="{064C5F7F-7DBF-4B59-9096-CD476B1FEA9E}" srcOrd="1" destOrd="0" presId="urn:microsoft.com/office/officeart/2005/8/layout/hierarchy4"/>
    <dgm:cxn modelId="{D058DA7E-78BF-4C5D-BA52-68EE0A17349C}" type="presParOf" srcId="{8A0F5EDF-F7CE-400A-BE00-97882D67134D}" destId="{2F104B5B-2C37-4198-9590-99A57BF65046}" srcOrd="2" destOrd="0" presId="urn:microsoft.com/office/officeart/2005/8/layout/hierarchy4"/>
    <dgm:cxn modelId="{F79A1309-2E42-48B4-8BA8-FEEC7CED6D50}" type="presParOf" srcId="{2F104B5B-2C37-4198-9590-99A57BF65046}" destId="{62EC086D-5067-435C-BC5A-F1D8B0492E7E}" srcOrd="0" destOrd="0" presId="urn:microsoft.com/office/officeart/2005/8/layout/hierarchy4"/>
    <dgm:cxn modelId="{36AB0BFA-6A7C-410B-8586-3F93CD836D86}" type="presParOf" srcId="{62EC086D-5067-435C-BC5A-F1D8B0492E7E}" destId="{A12A7FD1-C518-48E8-B0D9-2A7237EFA75F}" srcOrd="0" destOrd="0" presId="urn:microsoft.com/office/officeart/2005/8/layout/hierarchy4"/>
    <dgm:cxn modelId="{BEB75A1F-57E9-4545-91DE-FD656E4856D6}" type="presParOf" srcId="{62EC086D-5067-435C-BC5A-F1D8B0492E7E}" destId="{73E00641-9EA5-4CC4-805E-8C7C6CCA1C09}" srcOrd="1" destOrd="0" presId="urn:microsoft.com/office/officeart/2005/8/layout/hierarchy4"/>
    <dgm:cxn modelId="{90D5550E-F6C8-4BA7-9FA3-0577DDC6342C}" type="presParOf" srcId="{2F104B5B-2C37-4198-9590-99A57BF65046}" destId="{135E7532-0F68-4AD9-B89B-B21FEC759C01}" srcOrd="1" destOrd="0" presId="urn:microsoft.com/office/officeart/2005/8/layout/hierarchy4"/>
    <dgm:cxn modelId="{D4ACB945-2BCB-4DB8-A895-3D4793C04C6C}" type="presParOf" srcId="{2F104B5B-2C37-4198-9590-99A57BF65046}" destId="{DD2794D9-E843-4452-AFEE-F9A1CC02B984}" srcOrd="2" destOrd="0" presId="urn:microsoft.com/office/officeart/2005/8/layout/hierarchy4"/>
    <dgm:cxn modelId="{92B2F057-B023-4732-9799-34310DB02F5E}" type="presParOf" srcId="{DD2794D9-E843-4452-AFEE-F9A1CC02B984}" destId="{61E4AA6C-0AD7-4DBC-ABCF-A484100D260B}" srcOrd="0" destOrd="0" presId="urn:microsoft.com/office/officeart/2005/8/layout/hierarchy4"/>
    <dgm:cxn modelId="{E6A54331-D783-4A14-9CCD-C62723ECA716}" type="presParOf" srcId="{DD2794D9-E843-4452-AFEE-F9A1CC02B984}" destId="{0DFF674B-9B52-43EB-B2B7-CFA383367C77}" srcOrd="1" destOrd="0" presId="urn:microsoft.com/office/officeart/2005/8/layout/hierarchy4"/>
    <dgm:cxn modelId="{48851B52-9D9E-46E0-B1F6-748826929463}" type="presParOf" srcId="{2F104B5B-2C37-4198-9590-99A57BF65046}" destId="{1117C921-4125-4D8E-BD6B-99D21C2C66AB}" srcOrd="3" destOrd="0" presId="urn:microsoft.com/office/officeart/2005/8/layout/hierarchy4"/>
    <dgm:cxn modelId="{840247E9-1342-4F5C-8362-6003F9D3A147}" type="presParOf" srcId="{2F104B5B-2C37-4198-9590-99A57BF65046}" destId="{994DED05-AFF4-4EA5-9544-C2862926C07E}" srcOrd="4" destOrd="0" presId="urn:microsoft.com/office/officeart/2005/8/layout/hierarchy4"/>
    <dgm:cxn modelId="{A75BE71B-CD41-43E5-8418-610340E5A66A}" type="presParOf" srcId="{994DED05-AFF4-4EA5-9544-C2862926C07E}" destId="{69C16590-6788-4EBB-B9FA-08489E70F004}" srcOrd="0" destOrd="0" presId="urn:microsoft.com/office/officeart/2005/8/layout/hierarchy4"/>
    <dgm:cxn modelId="{C9AD44A5-BFA6-46F2-9663-857971F08429}" type="presParOf" srcId="{994DED05-AFF4-4EA5-9544-C2862926C07E}" destId="{6AF276FF-E33C-4F62-AA27-7E7D87EBE1FD}" srcOrd="1" destOrd="0" presId="urn:microsoft.com/office/officeart/2005/8/layout/hierarchy4"/>
    <dgm:cxn modelId="{2E6988D2-DB90-4369-81DF-D936D77A7F46}" type="presParOf" srcId="{94191A37-2411-405B-BD7B-6CC171E27199}" destId="{4B2ACFD8-F655-457B-9940-B6B0D7A506DF}" srcOrd="1" destOrd="0" presId="urn:microsoft.com/office/officeart/2005/8/layout/hierarchy4"/>
    <dgm:cxn modelId="{78C2C154-2BAB-4333-9519-1FF0FC3FFB09}" type="presParOf" srcId="{94191A37-2411-405B-BD7B-6CC171E27199}" destId="{AF5AB7C9-292D-4217-A18E-FF40271F5BD2}" srcOrd="2" destOrd="0" presId="urn:microsoft.com/office/officeart/2005/8/layout/hierarchy4"/>
    <dgm:cxn modelId="{02C80755-7E9B-4476-97A6-BD750729E194}" type="presParOf" srcId="{AF5AB7C9-292D-4217-A18E-FF40271F5BD2}" destId="{E938172A-0349-47D5-A255-599BC5C33B1A}" srcOrd="0" destOrd="0" presId="urn:microsoft.com/office/officeart/2005/8/layout/hierarchy4"/>
    <dgm:cxn modelId="{069CBB7A-C6FE-43F4-9673-EACAD25DA850}" type="presParOf" srcId="{AF5AB7C9-292D-4217-A18E-FF40271F5BD2}" destId="{DC7EA9F3-A778-4786-84CE-8F5A009BD830}" srcOrd="1" destOrd="0" presId="urn:microsoft.com/office/officeart/2005/8/layout/hierarchy4"/>
    <dgm:cxn modelId="{8B73D307-6C04-4A65-A2E7-CACAC6FC01E6}" type="presParOf" srcId="{AF5AB7C9-292D-4217-A18E-FF40271F5BD2}" destId="{C681B6B5-8C86-471E-B339-24129B3ADE7E}" srcOrd="2" destOrd="0" presId="urn:microsoft.com/office/officeart/2005/8/layout/hierarchy4"/>
    <dgm:cxn modelId="{DDD23D00-6810-4CF6-A182-B0009C132841}" type="presParOf" srcId="{C681B6B5-8C86-471E-B339-24129B3ADE7E}" destId="{90F1EE4C-19F7-4334-A371-9E50B71D18E4}" srcOrd="0" destOrd="0" presId="urn:microsoft.com/office/officeart/2005/8/layout/hierarchy4"/>
    <dgm:cxn modelId="{0AE025CF-5049-440B-B92C-A4CBF8194E5B}" type="presParOf" srcId="{90F1EE4C-19F7-4334-A371-9E50B71D18E4}" destId="{8E622A48-30A5-4AED-8A76-C8BF3571C8B4}" srcOrd="0" destOrd="0" presId="urn:microsoft.com/office/officeart/2005/8/layout/hierarchy4"/>
    <dgm:cxn modelId="{6095D4E9-2ECC-4A28-8855-F649766F55ED}" type="presParOf" srcId="{90F1EE4C-19F7-4334-A371-9E50B71D18E4}" destId="{14FE8E23-EA88-4A7A-A6B5-025E041F00A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F6CCE-D271-4224-AD61-147BBD250D7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78BF029-E538-4E56-91B0-124EB151979F}">
      <dgm:prSet phldrT="[Tekst]"/>
      <dgm:spPr/>
      <dgm:t>
        <a:bodyPr/>
        <a:lstStyle/>
        <a:p>
          <a:r>
            <a:rPr lang="nl-BE" dirty="0">
              <a:latin typeface="UGent Panno Text SemiBold" panose="02000706040000040003" pitchFamily="2" charset="0"/>
            </a:rPr>
            <a:t>Research </a:t>
          </a:r>
          <a:r>
            <a:rPr lang="nl-BE" dirty="0" err="1">
              <a:latin typeface="UGent Panno Text SemiBold" panose="02000706040000040003" pitchFamily="2" charset="0"/>
            </a:rPr>
            <a:t>Department</a:t>
          </a:r>
          <a:endParaRPr lang="nl-BE" dirty="0">
            <a:latin typeface="UGent Panno Text SemiBold" panose="02000706040000040003" pitchFamily="2" charset="0"/>
          </a:endParaRPr>
        </a:p>
      </dgm:t>
    </dgm:pt>
    <dgm:pt modelId="{60282149-3ACD-4C51-ABF5-54D87781B955}" type="parTrans" cxnId="{A6849669-1152-4888-ADA0-4C342AEDDBBF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473E17AB-BE83-4FF8-8C59-67DD1373B665}" type="sibTrans" cxnId="{A6849669-1152-4888-ADA0-4C342AEDDBBF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763793BC-658A-48D6-9CD0-E032B1D8B7BF}">
      <dgm:prSet phldrT="[Tekst]"/>
      <dgm:spPr/>
      <dgm:t>
        <a:bodyPr/>
        <a:lstStyle/>
        <a:p>
          <a:r>
            <a:rPr lang="nl-BE" dirty="0">
              <a:latin typeface="UGent Panno Text SemiBold" panose="02000706040000040003" pitchFamily="2" charset="0"/>
            </a:rPr>
            <a:t>Policy development</a:t>
          </a:r>
        </a:p>
      </dgm:t>
    </dgm:pt>
    <dgm:pt modelId="{3B32BDBA-5A46-4CDF-A5E1-D85E7E5B5985}" type="parTrans" cxnId="{3DA2D62E-1018-45B0-B26E-FCA47A0145BF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BCFDA1E4-A1EB-4447-B1A7-A2655D3DC3E6}" type="sibTrans" cxnId="{3DA2D62E-1018-45B0-B26E-FCA47A0145BF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94A1FC32-41DD-46CF-9B86-4A5B40605436}">
      <dgm:prSet phldrT="[Tekst]"/>
      <dgm:spPr/>
      <dgm:t>
        <a:bodyPr/>
        <a:lstStyle/>
        <a:p>
          <a:r>
            <a:rPr lang="nl-BE" dirty="0" err="1">
              <a:latin typeface="UGent Panno Text SemiBold" panose="02000706040000040003" pitchFamily="2" charset="0"/>
            </a:rPr>
            <a:t>Funding</a:t>
          </a:r>
          <a:r>
            <a:rPr lang="nl-BE" dirty="0">
              <a:latin typeface="UGent Panno Text SemiBold" panose="02000706040000040003" pitchFamily="2" charset="0"/>
            </a:rPr>
            <a:t> support</a:t>
          </a:r>
        </a:p>
      </dgm:t>
    </dgm:pt>
    <dgm:pt modelId="{0B0E8F55-6605-4080-AED2-C45878400895}" type="parTrans" cxnId="{E3860D36-43E6-4AAE-B40B-94066933D59F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61B8721E-CFAF-45FF-AC2C-68FD79D872A4}" type="sibTrans" cxnId="{E3860D36-43E6-4AAE-B40B-94066933D59F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4FE43D90-D80E-4222-BDE3-1ED5BB94C4D2}">
      <dgm:prSet phldrT="[Tekst]"/>
      <dgm:spPr/>
      <dgm:t>
        <a:bodyPr/>
        <a:lstStyle/>
        <a:p>
          <a:r>
            <a:rPr lang="nl-BE" dirty="0">
              <a:latin typeface="UGent Panno Text SemiBold" panose="02000706040000040003" pitchFamily="2" charset="0"/>
            </a:rPr>
            <a:t>Knowledge exchange</a:t>
          </a:r>
        </a:p>
      </dgm:t>
    </dgm:pt>
    <dgm:pt modelId="{5F683CF6-58CD-476F-B5DC-29B411DBD563}" type="parTrans" cxnId="{771BD93D-B091-4BEE-BA2A-86CFC240D7CA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281FB535-886C-4A3A-B6AF-044E12AA5045}" type="sibTrans" cxnId="{771BD93D-B091-4BEE-BA2A-86CFC240D7CA}">
      <dgm:prSet/>
      <dgm:spPr/>
      <dgm:t>
        <a:bodyPr/>
        <a:lstStyle/>
        <a:p>
          <a:endParaRPr lang="nl-BE">
            <a:latin typeface="UGent Panno Text SemiBold" panose="02000706040000040003" pitchFamily="2" charset="0"/>
          </a:endParaRPr>
        </a:p>
      </dgm:t>
    </dgm:pt>
    <dgm:pt modelId="{44BE8CE6-ED6D-4387-8D21-DE56EAC1E74E}">
      <dgm:prSet/>
      <dgm:spPr/>
      <dgm:t>
        <a:bodyPr/>
        <a:lstStyle/>
        <a:p>
          <a:r>
            <a:rPr lang="nl-BE" dirty="0">
              <a:latin typeface="UGent Panno Text SemiBold" panose="02000706040000040003" pitchFamily="2" charset="0"/>
            </a:rPr>
            <a:t>Training</a:t>
          </a:r>
        </a:p>
      </dgm:t>
    </dgm:pt>
    <dgm:pt modelId="{04C18F37-9292-44A2-A4E7-7EA51D672235}" type="parTrans" cxnId="{A0174017-2CFD-41E0-8AD1-92A565C0C193}">
      <dgm:prSet/>
      <dgm:spPr/>
      <dgm:t>
        <a:bodyPr/>
        <a:lstStyle/>
        <a:p>
          <a:endParaRPr lang="nl-BE"/>
        </a:p>
      </dgm:t>
    </dgm:pt>
    <dgm:pt modelId="{24B5E635-0B9F-446A-AB5F-9722A89D5C20}" type="sibTrans" cxnId="{A0174017-2CFD-41E0-8AD1-92A565C0C193}">
      <dgm:prSet/>
      <dgm:spPr/>
      <dgm:t>
        <a:bodyPr/>
        <a:lstStyle/>
        <a:p>
          <a:endParaRPr lang="nl-BE"/>
        </a:p>
      </dgm:t>
    </dgm:pt>
    <dgm:pt modelId="{355E18F8-8A4F-4199-9413-057FB9E3E24E}" type="pres">
      <dgm:prSet presAssocID="{18EF6CCE-D271-4224-AD61-147BBD250D7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9F8FF8-3316-4590-B811-E088288444E1}" type="pres">
      <dgm:prSet presAssocID="{478BF029-E538-4E56-91B0-124EB151979F}" presName="hierRoot1" presStyleCnt="0">
        <dgm:presLayoutVars>
          <dgm:hierBranch val="init"/>
        </dgm:presLayoutVars>
      </dgm:prSet>
      <dgm:spPr/>
    </dgm:pt>
    <dgm:pt modelId="{40ED4574-C193-4699-973D-05D376AFCEA1}" type="pres">
      <dgm:prSet presAssocID="{478BF029-E538-4E56-91B0-124EB151979F}" presName="rootComposite1" presStyleCnt="0"/>
      <dgm:spPr/>
    </dgm:pt>
    <dgm:pt modelId="{ABD2798D-0C5A-4C18-92D4-C3B2B28744A3}" type="pres">
      <dgm:prSet presAssocID="{478BF029-E538-4E56-91B0-124EB151979F}" presName="rootText1" presStyleLbl="alignAcc1" presStyleIdx="0" presStyleCnt="0">
        <dgm:presLayoutVars>
          <dgm:chPref val="3"/>
        </dgm:presLayoutVars>
      </dgm:prSet>
      <dgm:spPr/>
    </dgm:pt>
    <dgm:pt modelId="{2FAB9D6E-1C98-4F61-B37D-E90283EC51F2}" type="pres">
      <dgm:prSet presAssocID="{478BF029-E538-4E56-91B0-124EB151979F}" presName="topArc1" presStyleLbl="parChTrans1D1" presStyleIdx="0" presStyleCnt="10"/>
      <dgm:spPr/>
    </dgm:pt>
    <dgm:pt modelId="{1E838A30-D6F6-45AB-ACA4-323D0B980565}" type="pres">
      <dgm:prSet presAssocID="{478BF029-E538-4E56-91B0-124EB151979F}" presName="bottomArc1" presStyleLbl="parChTrans1D1" presStyleIdx="1" presStyleCnt="10"/>
      <dgm:spPr/>
    </dgm:pt>
    <dgm:pt modelId="{D63A3FC3-9D96-4343-88E4-63D8A7C7547C}" type="pres">
      <dgm:prSet presAssocID="{478BF029-E538-4E56-91B0-124EB151979F}" presName="topConnNode1" presStyleLbl="node1" presStyleIdx="0" presStyleCnt="0"/>
      <dgm:spPr/>
    </dgm:pt>
    <dgm:pt modelId="{584C8C06-0115-439C-8D68-48F72161656C}" type="pres">
      <dgm:prSet presAssocID="{478BF029-E538-4E56-91B0-124EB151979F}" presName="hierChild2" presStyleCnt="0"/>
      <dgm:spPr/>
    </dgm:pt>
    <dgm:pt modelId="{170E6B3C-CC7E-4E8C-91E9-8A5E724473BF}" type="pres">
      <dgm:prSet presAssocID="{3B32BDBA-5A46-4CDF-A5E1-D85E7E5B5985}" presName="Name28" presStyleLbl="parChTrans1D2" presStyleIdx="0" presStyleCnt="4"/>
      <dgm:spPr/>
    </dgm:pt>
    <dgm:pt modelId="{B27E2E59-EFC5-4D15-AFDE-331E3516B97C}" type="pres">
      <dgm:prSet presAssocID="{763793BC-658A-48D6-9CD0-E032B1D8B7BF}" presName="hierRoot2" presStyleCnt="0">
        <dgm:presLayoutVars>
          <dgm:hierBranch val="init"/>
        </dgm:presLayoutVars>
      </dgm:prSet>
      <dgm:spPr/>
    </dgm:pt>
    <dgm:pt modelId="{8C190BA3-08FF-48B5-A5B0-909D8EE56737}" type="pres">
      <dgm:prSet presAssocID="{763793BC-658A-48D6-9CD0-E032B1D8B7BF}" presName="rootComposite2" presStyleCnt="0"/>
      <dgm:spPr/>
    </dgm:pt>
    <dgm:pt modelId="{44201382-88AE-481D-8AA4-5AEC6C40B033}" type="pres">
      <dgm:prSet presAssocID="{763793BC-658A-48D6-9CD0-E032B1D8B7BF}" presName="rootText2" presStyleLbl="alignAcc1" presStyleIdx="0" presStyleCnt="0">
        <dgm:presLayoutVars>
          <dgm:chPref val="3"/>
        </dgm:presLayoutVars>
      </dgm:prSet>
      <dgm:spPr/>
    </dgm:pt>
    <dgm:pt modelId="{6B58C09B-5585-472F-AB11-8EC967665AA8}" type="pres">
      <dgm:prSet presAssocID="{763793BC-658A-48D6-9CD0-E032B1D8B7BF}" presName="topArc2" presStyleLbl="parChTrans1D1" presStyleIdx="2" presStyleCnt="10"/>
      <dgm:spPr/>
    </dgm:pt>
    <dgm:pt modelId="{6B7F59E8-562C-44C3-9118-1228AEE0F9D2}" type="pres">
      <dgm:prSet presAssocID="{763793BC-658A-48D6-9CD0-E032B1D8B7BF}" presName="bottomArc2" presStyleLbl="parChTrans1D1" presStyleIdx="3" presStyleCnt="10"/>
      <dgm:spPr/>
    </dgm:pt>
    <dgm:pt modelId="{01E336DF-64B8-41D3-A1B5-3EE9D1F36289}" type="pres">
      <dgm:prSet presAssocID="{763793BC-658A-48D6-9CD0-E032B1D8B7BF}" presName="topConnNode2" presStyleLbl="node2" presStyleIdx="0" presStyleCnt="0"/>
      <dgm:spPr/>
    </dgm:pt>
    <dgm:pt modelId="{C34EE7D6-D5D2-42F2-B601-FC5E120AF429}" type="pres">
      <dgm:prSet presAssocID="{763793BC-658A-48D6-9CD0-E032B1D8B7BF}" presName="hierChild4" presStyleCnt="0"/>
      <dgm:spPr/>
    </dgm:pt>
    <dgm:pt modelId="{7F72219B-B3D5-4AA3-A3FF-304061FF8376}" type="pres">
      <dgm:prSet presAssocID="{763793BC-658A-48D6-9CD0-E032B1D8B7BF}" presName="hierChild5" presStyleCnt="0"/>
      <dgm:spPr/>
    </dgm:pt>
    <dgm:pt modelId="{F0088019-1FDC-41E2-8B66-D3EE2F29F8AE}" type="pres">
      <dgm:prSet presAssocID="{0B0E8F55-6605-4080-AED2-C45878400895}" presName="Name28" presStyleLbl="parChTrans1D2" presStyleIdx="1" presStyleCnt="4"/>
      <dgm:spPr/>
    </dgm:pt>
    <dgm:pt modelId="{F559C967-CEBE-48E5-A115-83CBB27CBD0C}" type="pres">
      <dgm:prSet presAssocID="{94A1FC32-41DD-46CF-9B86-4A5B40605436}" presName="hierRoot2" presStyleCnt="0">
        <dgm:presLayoutVars>
          <dgm:hierBranch val="init"/>
        </dgm:presLayoutVars>
      </dgm:prSet>
      <dgm:spPr/>
    </dgm:pt>
    <dgm:pt modelId="{EF1D4BBF-D176-448F-B259-19AD0ABEC017}" type="pres">
      <dgm:prSet presAssocID="{94A1FC32-41DD-46CF-9B86-4A5B40605436}" presName="rootComposite2" presStyleCnt="0"/>
      <dgm:spPr/>
    </dgm:pt>
    <dgm:pt modelId="{EC6A93C9-E462-4F69-BEF7-F0E3A9441089}" type="pres">
      <dgm:prSet presAssocID="{94A1FC32-41DD-46CF-9B86-4A5B40605436}" presName="rootText2" presStyleLbl="alignAcc1" presStyleIdx="0" presStyleCnt="0">
        <dgm:presLayoutVars>
          <dgm:chPref val="3"/>
        </dgm:presLayoutVars>
      </dgm:prSet>
      <dgm:spPr/>
    </dgm:pt>
    <dgm:pt modelId="{878234C6-8A68-4B6A-AD78-3947C37DE6A5}" type="pres">
      <dgm:prSet presAssocID="{94A1FC32-41DD-46CF-9B86-4A5B40605436}" presName="topArc2" presStyleLbl="parChTrans1D1" presStyleIdx="4" presStyleCnt="10"/>
      <dgm:spPr/>
    </dgm:pt>
    <dgm:pt modelId="{7BED06D7-D5D8-45A2-A716-785C2C0666DB}" type="pres">
      <dgm:prSet presAssocID="{94A1FC32-41DD-46CF-9B86-4A5B40605436}" presName="bottomArc2" presStyleLbl="parChTrans1D1" presStyleIdx="5" presStyleCnt="10"/>
      <dgm:spPr/>
    </dgm:pt>
    <dgm:pt modelId="{0E6045DD-9A99-48D6-872B-C22BC5705C2C}" type="pres">
      <dgm:prSet presAssocID="{94A1FC32-41DD-46CF-9B86-4A5B40605436}" presName="topConnNode2" presStyleLbl="node2" presStyleIdx="0" presStyleCnt="0"/>
      <dgm:spPr/>
    </dgm:pt>
    <dgm:pt modelId="{848C4AE1-A969-4D5B-A02A-CCAE68DD46BB}" type="pres">
      <dgm:prSet presAssocID="{94A1FC32-41DD-46CF-9B86-4A5B40605436}" presName="hierChild4" presStyleCnt="0"/>
      <dgm:spPr/>
    </dgm:pt>
    <dgm:pt modelId="{57220EBB-E280-417D-8730-78EAE1B24F67}" type="pres">
      <dgm:prSet presAssocID="{94A1FC32-41DD-46CF-9B86-4A5B40605436}" presName="hierChild5" presStyleCnt="0"/>
      <dgm:spPr/>
    </dgm:pt>
    <dgm:pt modelId="{BA9636CE-0100-4292-935A-95974CDDA36B}" type="pres">
      <dgm:prSet presAssocID="{5F683CF6-58CD-476F-B5DC-29B411DBD563}" presName="Name28" presStyleLbl="parChTrans1D2" presStyleIdx="2" presStyleCnt="4"/>
      <dgm:spPr/>
    </dgm:pt>
    <dgm:pt modelId="{305D72BB-807C-4DFD-B37B-1A248459A0A3}" type="pres">
      <dgm:prSet presAssocID="{4FE43D90-D80E-4222-BDE3-1ED5BB94C4D2}" presName="hierRoot2" presStyleCnt="0">
        <dgm:presLayoutVars>
          <dgm:hierBranch val="init"/>
        </dgm:presLayoutVars>
      </dgm:prSet>
      <dgm:spPr/>
    </dgm:pt>
    <dgm:pt modelId="{1CDB1E61-053E-4441-84BB-63ED76D3863F}" type="pres">
      <dgm:prSet presAssocID="{4FE43D90-D80E-4222-BDE3-1ED5BB94C4D2}" presName="rootComposite2" presStyleCnt="0"/>
      <dgm:spPr/>
    </dgm:pt>
    <dgm:pt modelId="{DFB98E68-331F-4080-9721-09B9CB471D45}" type="pres">
      <dgm:prSet presAssocID="{4FE43D90-D80E-4222-BDE3-1ED5BB94C4D2}" presName="rootText2" presStyleLbl="alignAcc1" presStyleIdx="0" presStyleCnt="0">
        <dgm:presLayoutVars>
          <dgm:chPref val="3"/>
        </dgm:presLayoutVars>
      </dgm:prSet>
      <dgm:spPr/>
    </dgm:pt>
    <dgm:pt modelId="{46C26B6E-6B2E-4C05-8017-CCE66C7671FB}" type="pres">
      <dgm:prSet presAssocID="{4FE43D90-D80E-4222-BDE3-1ED5BB94C4D2}" presName="topArc2" presStyleLbl="parChTrans1D1" presStyleIdx="6" presStyleCnt="10"/>
      <dgm:spPr/>
    </dgm:pt>
    <dgm:pt modelId="{E543B468-78C5-457B-8694-C90E190833D6}" type="pres">
      <dgm:prSet presAssocID="{4FE43D90-D80E-4222-BDE3-1ED5BB94C4D2}" presName="bottomArc2" presStyleLbl="parChTrans1D1" presStyleIdx="7" presStyleCnt="10"/>
      <dgm:spPr/>
    </dgm:pt>
    <dgm:pt modelId="{91D5CD57-8B20-436F-9E67-44EE99CC1F46}" type="pres">
      <dgm:prSet presAssocID="{4FE43D90-D80E-4222-BDE3-1ED5BB94C4D2}" presName="topConnNode2" presStyleLbl="node2" presStyleIdx="0" presStyleCnt="0"/>
      <dgm:spPr/>
    </dgm:pt>
    <dgm:pt modelId="{87C19D5A-C0B9-4618-B427-D8568E338748}" type="pres">
      <dgm:prSet presAssocID="{4FE43D90-D80E-4222-BDE3-1ED5BB94C4D2}" presName="hierChild4" presStyleCnt="0"/>
      <dgm:spPr/>
    </dgm:pt>
    <dgm:pt modelId="{78942B9D-3735-4963-8883-2544DA1BA9CE}" type="pres">
      <dgm:prSet presAssocID="{4FE43D90-D80E-4222-BDE3-1ED5BB94C4D2}" presName="hierChild5" presStyleCnt="0"/>
      <dgm:spPr/>
    </dgm:pt>
    <dgm:pt modelId="{1912BFAE-8663-47DB-9EA6-6F35543019DC}" type="pres">
      <dgm:prSet presAssocID="{04C18F37-9292-44A2-A4E7-7EA51D672235}" presName="Name28" presStyleLbl="parChTrans1D2" presStyleIdx="3" presStyleCnt="4"/>
      <dgm:spPr/>
    </dgm:pt>
    <dgm:pt modelId="{F93F2B16-AF84-42D7-BDAF-14DDC01D75A1}" type="pres">
      <dgm:prSet presAssocID="{44BE8CE6-ED6D-4387-8D21-DE56EAC1E74E}" presName="hierRoot2" presStyleCnt="0">
        <dgm:presLayoutVars>
          <dgm:hierBranch val="init"/>
        </dgm:presLayoutVars>
      </dgm:prSet>
      <dgm:spPr/>
    </dgm:pt>
    <dgm:pt modelId="{08B61995-5783-48E0-B7EE-6AC0EF632DA9}" type="pres">
      <dgm:prSet presAssocID="{44BE8CE6-ED6D-4387-8D21-DE56EAC1E74E}" presName="rootComposite2" presStyleCnt="0"/>
      <dgm:spPr/>
    </dgm:pt>
    <dgm:pt modelId="{5265C174-9CC6-4F8F-86B5-7E2985ECD207}" type="pres">
      <dgm:prSet presAssocID="{44BE8CE6-ED6D-4387-8D21-DE56EAC1E74E}" presName="rootText2" presStyleLbl="alignAcc1" presStyleIdx="0" presStyleCnt="0">
        <dgm:presLayoutVars>
          <dgm:chPref val="3"/>
        </dgm:presLayoutVars>
      </dgm:prSet>
      <dgm:spPr/>
    </dgm:pt>
    <dgm:pt modelId="{5A20F905-46A1-4A3F-B445-384118F44F87}" type="pres">
      <dgm:prSet presAssocID="{44BE8CE6-ED6D-4387-8D21-DE56EAC1E74E}" presName="topArc2" presStyleLbl="parChTrans1D1" presStyleIdx="8" presStyleCnt="10"/>
      <dgm:spPr/>
    </dgm:pt>
    <dgm:pt modelId="{ED1E5DFE-70CF-4230-9312-9BD7BB424E5A}" type="pres">
      <dgm:prSet presAssocID="{44BE8CE6-ED6D-4387-8D21-DE56EAC1E74E}" presName="bottomArc2" presStyleLbl="parChTrans1D1" presStyleIdx="9" presStyleCnt="10"/>
      <dgm:spPr/>
    </dgm:pt>
    <dgm:pt modelId="{F32F1AEF-D0D5-4371-A7ED-32B4DA68573E}" type="pres">
      <dgm:prSet presAssocID="{44BE8CE6-ED6D-4387-8D21-DE56EAC1E74E}" presName="topConnNode2" presStyleLbl="node2" presStyleIdx="0" presStyleCnt="0"/>
      <dgm:spPr/>
    </dgm:pt>
    <dgm:pt modelId="{80A8BDB9-1ADC-4836-BB22-6FCD5AC70779}" type="pres">
      <dgm:prSet presAssocID="{44BE8CE6-ED6D-4387-8D21-DE56EAC1E74E}" presName="hierChild4" presStyleCnt="0"/>
      <dgm:spPr/>
    </dgm:pt>
    <dgm:pt modelId="{D6E1E348-A7EA-4514-9F18-479D44BD2797}" type="pres">
      <dgm:prSet presAssocID="{44BE8CE6-ED6D-4387-8D21-DE56EAC1E74E}" presName="hierChild5" presStyleCnt="0"/>
      <dgm:spPr/>
    </dgm:pt>
    <dgm:pt modelId="{45BA8575-70E1-4137-97AD-D8540953056A}" type="pres">
      <dgm:prSet presAssocID="{478BF029-E538-4E56-91B0-124EB151979F}" presName="hierChild3" presStyleCnt="0"/>
      <dgm:spPr/>
    </dgm:pt>
  </dgm:ptLst>
  <dgm:cxnLst>
    <dgm:cxn modelId="{181DF40A-7DFF-4A11-8CC8-2F1941E60245}" type="presOf" srcId="{4FE43D90-D80E-4222-BDE3-1ED5BB94C4D2}" destId="{91D5CD57-8B20-436F-9E67-44EE99CC1F46}" srcOrd="1" destOrd="0" presId="urn:microsoft.com/office/officeart/2008/layout/HalfCircleOrganizationChart"/>
    <dgm:cxn modelId="{A0174017-2CFD-41E0-8AD1-92A565C0C193}" srcId="{478BF029-E538-4E56-91B0-124EB151979F}" destId="{44BE8CE6-ED6D-4387-8D21-DE56EAC1E74E}" srcOrd="3" destOrd="0" parTransId="{04C18F37-9292-44A2-A4E7-7EA51D672235}" sibTransId="{24B5E635-0B9F-446A-AB5F-9722A89D5C20}"/>
    <dgm:cxn modelId="{D1859317-662C-4E3E-B0CC-7FF7178930E3}" type="presOf" srcId="{44BE8CE6-ED6D-4387-8D21-DE56EAC1E74E}" destId="{5265C174-9CC6-4F8F-86B5-7E2985ECD207}" srcOrd="0" destOrd="0" presId="urn:microsoft.com/office/officeart/2008/layout/HalfCircleOrganizationChart"/>
    <dgm:cxn modelId="{7A03A921-0994-4598-B1AC-E53BD3AF8F7A}" type="presOf" srcId="{94A1FC32-41DD-46CF-9B86-4A5B40605436}" destId="{0E6045DD-9A99-48D6-872B-C22BC5705C2C}" srcOrd="1" destOrd="0" presId="urn:microsoft.com/office/officeart/2008/layout/HalfCircleOrganizationChart"/>
    <dgm:cxn modelId="{5B3DDE24-37BA-479A-8386-43D55C152FCD}" type="presOf" srcId="{18EF6CCE-D271-4224-AD61-147BBD250D76}" destId="{355E18F8-8A4F-4199-9413-057FB9E3E24E}" srcOrd="0" destOrd="0" presId="urn:microsoft.com/office/officeart/2008/layout/HalfCircleOrganizationChart"/>
    <dgm:cxn modelId="{3DA2D62E-1018-45B0-B26E-FCA47A0145BF}" srcId="{478BF029-E538-4E56-91B0-124EB151979F}" destId="{763793BC-658A-48D6-9CD0-E032B1D8B7BF}" srcOrd="0" destOrd="0" parTransId="{3B32BDBA-5A46-4CDF-A5E1-D85E7E5B5985}" sibTransId="{BCFDA1E4-A1EB-4447-B1A7-A2655D3DC3E6}"/>
    <dgm:cxn modelId="{617BD333-99E1-48E7-8DE9-4F8223A74965}" type="presOf" srcId="{763793BC-658A-48D6-9CD0-E032B1D8B7BF}" destId="{44201382-88AE-481D-8AA4-5AEC6C40B033}" srcOrd="0" destOrd="0" presId="urn:microsoft.com/office/officeart/2008/layout/HalfCircleOrganizationChart"/>
    <dgm:cxn modelId="{E3860D36-43E6-4AAE-B40B-94066933D59F}" srcId="{478BF029-E538-4E56-91B0-124EB151979F}" destId="{94A1FC32-41DD-46CF-9B86-4A5B40605436}" srcOrd="1" destOrd="0" parTransId="{0B0E8F55-6605-4080-AED2-C45878400895}" sibTransId="{61B8721E-CFAF-45FF-AC2C-68FD79D872A4}"/>
    <dgm:cxn modelId="{771BD93D-B091-4BEE-BA2A-86CFC240D7CA}" srcId="{478BF029-E538-4E56-91B0-124EB151979F}" destId="{4FE43D90-D80E-4222-BDE3-1ED5BB94C4D2}" srcOrd="2" destOrd="0" parTransId="{5F683CF6-58CD-476F-B5DC-29B411DBD563}" sibTransId="{281FB535-886C-4A3A-B6AF-044E12AA5045}"/>
    <dgm:cxn modelId="{52978858-95F3-402C-AD8A-32F029692D99}" type="presOf" srcId="{04C18F37-9292-44A2-A4E7-7EA51D672235}" destId="{1912BFAE-8663-47DB-9EA6-6F35543019DC}" srcOrd="0" destOrd="0" presId="urn:microsoft.com/office/officeart/2008/layout/HalfCircleOrganizationChart"/>
    <dgm:cxn modelId="{E2A44F61-7681-4595-A66C-71E6F63F4216}" type="presOf" srcId="{3B32BDBA-5A46-4CDF-A5E1-D85E7E5B5985}" destId="{170E6B3C-CC7E-4E8C-91E9-8A5E724473BF}" srcOrd="0" destOrd="0" presId="urn:microsoft.com/office/officeart/2008/layout/HalfCircleOrganizationChart"/>
    <dgm:cxn modelId="{A6849669-1152-4888-ADA0-4C342AEDDBBF}" srcId="{18EF6CCE-D271-4224-AD61-147BBD250D76}" destId="{478BF029-E538-4E56-91B0-124EB151979F}" srcOrd="0" destOrd="0" parTransId="{60282149-3ACD-4C51-ABF5-54D87781B955}" sibTransId="{473E17AB-BE83-4FF8-8C59-67DD1373B665}"/>
    <dgm:cxn modelId="{56AFE36B-31FD-4FB6-B9CD-2C781E79BCC8}" type="presOf" srcId="{478BF029-E538-4E56-91B0-124EB151979F}" destId="{ABD2798D-0C5A-4C18-92D4-C3B2B28744A3}" srcOrd="0" destOrd="0" presId="urn:microsoft.com/office/officeart/2008/layout/HalfCircleOrganizationChart"/>
    <dgm:cxn modelId="{DBB3F470-8522-4ED4-819D-957202A8AA92}" type="presOf" srcId="{0B0E8F55-6605-4080-AED2-C45878400895}" destId="{F0088019-1FDC-41E2-8B66-D3EE2F29F8AE}" srcOrd="0" destOrd="0" presId="urn:microsoft.com/office/officeart/2008/layout/HalfCircleOrganizationChart"/>
    <dgm:cxn modelId="{7B18397A-A95F-420F-8588-077A79F98BF7}" type="presOf" srcId="{763793BC-658A-48D6-9CD0-E032B1D8B7BF}" destId="{01E336DF-64B8-41D3-A1B5-3EE9D1F36289}" srcOrd="1" destOrd="0" presId="urn:microsoft.com/office/officeart/2008/layout/HalfCircleOrganizationChart"/>
    <dgm:cxn modelId="{2A106C7A-0D60-4504-A2B9-9411B17DA761}" type="presOf" srcId="{478BF029-E538-4E56-91B0-124EB151979F}" destId="{D63A3FC3-9D96-4343-88E4-63D8A7C7547C}" srcOrd="1" destOrd="0" presId="urn:microsoft.com/office/officeart/2008/layout/HalfCircleOrganizationChart"/>
    <dgm:cxn modelId="{838338A0-CB0F-4B15-8E63-DBDADBA34035}" type="presOf" srcId="{5F683CF6-58CD-476F-B5DC-29B411DBD563}" destId="{BA9636CE-0100-4292-935A-95974CDDA36B}" srcOrd="0" destOrd="0" presId="urn:microsoft.com/office/officeart/2008/layout/HalfCircleOrganizationChart"/>
    <dgm:cxn modelId="{86DF98C3-50AF-4ED1-A231-B767EFD24AA2}" type="presOf" srcId="{44BE8CE6-ED6D-4387-8D21-DE56EAC1E74E}" destId="{F32F1AEF-D0D5-4371-A7ED-32B4DA68573E}" srcOrd="1" destOrd="0" presId="urn:microsoft.com/office/officeart/2008/layout/HalfCircleOrganizationChart"/>
    <dgm:cxn modelId="{BA6BFAEF-C061-42C4-9FE7-40E399ABA19C}" type="presOf" srcId="{4FE43D90-D80E-4222-BDE3-1ED5BB94C4D2}" destId="{DFB98E68-331F-4080-9721-09B9CB471D45}" srcOrd="0" destOrd="0" presId="urn:microsoft.com/office/officeart/2008/layout/HalfCircleOrganizationChart"/>
    <dgm:cxn modelId="{4464BBF7-2348-4591-85DD-E2F0670DB93E}" type="presOf" srcId="{94A1FC32-41DD-46CF-9B86-4A5B40605436}" destId="{EC6A93C9-E462-4F69-BEF7-F0E3A9441089}" srcOrd="0" destOrd="0" presId="urn:microsoft.com/office/officeart/2008/layout/HalfCircleOrganizationChart"/>
    <dgm:cxn modelId="{C410E3F7-D463-419C-B1FE-F37618ECB306}" type="presParOf" srcId="{355E18F8-8A4F-4199-9413-057FB9E3E24E}" destId="{909F8FF8-3316-4590-B811-E088288444E1}" srcOrd="0" destOrd="0" presId="urn:microsoft.com/office/officeart/2008/layout/HalfCircleOrganizationChart"/>
    <dgm:cxn modelId="{F76A9CFF-D997-46E1-9D8D-C3757412FB8E}" type="presParOf" srcId="{909F8FF8-3316-4590-B811-E088288444E1}" destId="{40ED4574-C193-4699-973D-05D376AFCEA1}" srcOrd="0" destOrd="0" presId="urn:microsoft.com/office/officeart/2008/layout/HalfCircleOrganizationChart"/>
    <dgm:cxn modelId="{7F1EF764-06C1-4EB0-B382-7B1052BF6C3A}" type="presParOf" srcId="{40ED4574-C193-4699-973D-05D376AFCEA1}" destId="{ABD2798D-0C5A-4C18-92D4-C3B2B28744A3}" srcOrd="0" destOrd="0" presId="urn:microsoft.com/office/officeart/2008/layout/HalfCircleOrganizationChart"/>
    <dgm:cxn modelId="{090704E8-7C2C-496A-92C0-717D8AA44901}" type="presParOf" srcId="{40ED4574-C193-4699-973D-05D376AFCEA1}" destId="{2FAB9D6E-1C98-4F61-B37D-E90283EC51F2}" srcOrd="1" destOrd="0" presId="urn:microsoft.com/office/officeart/2008/layout/HalfCircleOrganizationChart"/>
    <dgm:cxn modelId="{AF06F71C-F258-48BC-80C5-D5DDCF61348A}" type="presParOf" srcId="{40ED4574-C193-4699-973D-05D376AFCEA1}" destId="{1E838A30-D6F6-45AB-ACA4-323D0B980565}" srcOrd="2" destOrd="0" presId="urn:microsoft.com/office/officeart/2008/layout/HalfCircleOrganizationChart"/>
    <dgm:cxn modelId="{B44767E4-DB68-47F5-B3BA-2B6A144E310A}" type="presParOf" srcId="{40ED4574-C193-4699-973D-05D376AFCEA1}" destId="{D63A3FC3-9D96-4343-88E4-63D8A7C7547C}" srcOrd="3" destOrd="0" presId="urn:microsoft.com/office/officeart/2008/layout/HalfCircleOrganizationChart"/>
    <dgm:cxn modelId="{315CF3A3-0054-49F4-A217-2FB6DD90D479}" type="presParOf" srcId="{909F8FF8-3316-4590-B811-E088288444E1}" destId="{584C8C06-0115-439C-8D68-48F72161656C}" srcOrd="1" destOrd="0" presId="urn:microsoft.com/office/officeart/2008/layout/HalfCircleOrganizationChart"/>
    <dgm:cxn modelId="{A9EBEB5C-3F5E-44C5-AFC1-517E54FCF2BA}" type="presParOf" srcId="{584C8C06-0115-439C-8D68-48F72161656C}" destId="{170E6B3C-CC7E-4E8C-91E9-8A5E724473BF}" srcOrd="0" destOrd="0" presId="urn:microsoft.com/office/officeart/2008/layout/HalfCircleOrganizationChart"/>
    <dgm:cxn modelId="{C7A99757-B7F4-486F-9F84-2424EEE3FCD5}" type="presParOf" srcId="{584C8C06-0115-439C-8D68-48F72161656C}" destId="{B27E2E59-EFC5-4D15-AFDE-331E3516B97C}" srcOrd="1" destOrd="0" presId="urn:microsoft.com/office/officeart/2008/layout/HalfCircleOrganizationChart"/>
    <dgm:cxn modelId="{2150EF3D-CF53-44C3-9F63-261B0382292E}" type="presParOf" srcId="{B27E2E59-EFC5-4D15-AFDE-331E3516B97C}" destId="{8C190BA3-08FF-48B5-A5B0-909D8EE56737}" srcOrd="0" destOrd="0" presId="urn:microsoft.com/office/officeart/2008/layout/HalfCircleOrganizationChart"/>
    <dgm:cxn modelId="{2FB4DD55-08BB-4568-BA33-F2B321932490}" type="presParOf" srcId="{8C190BA3-08FF-48B5-A5B0-909D8EE56737}" destId="{44201382-88AE-481D-8AA4-5AEC6C40B033}" srcOrd="0" destOrd="0" presId="urn:microsoft.com/office/officeart/2008/layout/HalfCircleOrganizationChart"/>
    <dgm:cxn modelId="{1B986CCF-BE48-4C63-8FA8-DEBC107AEE56}" type="presParOf" srcId="{8C190BA3-08FF-48B5-A5B0-909D8EE56737}" destId="{6B58C09B-5585-472F-AB11-8EC967665AA8}" srcOrd="1" destOrd="0" presId="urn:microsoft.com/office/officeart/2008/layout/HalfCircleOrganizationChart"/>
    <dgm:cxn modelId="{789837C0-F9BF-4521-84AD-24A073B77B62}" type="presParOf" srcId="{8C190BA3-08FF-48B5-A5B0-909D8EE56737}" destId="{6B7F59E8-562C-44C3-9118-1228AEE0F9D2}" srcOrd="2" destOrd="0" presId="urn:microsoft.com/office/officeart/2008/layout/HalfCircleOrganizationChart"/>
    <dgm:cxn modelId="{3DF31947-30F1-428D-B4D3-95AF3AFA0F5D}" type="presParOf" srcId="{8C190BA3-08FF-48B5-A5B0-909D8EE56737}" destId="{01E336DF-64B8-41D3-A1B5-3EE9D1F36289}" srcOrd="3" destOrd="0" presId="urn:microsoft.com/office/officeart/2008/layout/HalfCircleOrganizationChart"/>
    <dgm:cxn modelId="{ADC5B4BF-C491-43D2-AC8A-5468920CA7FC}" type="presParOf" srcId="{B27E2E59-EFC5-4D15-AFDE-331E3516B97C}" destId="{C34EE7D6-D5D2-42F2-B601-FC5E120AF429}" srcOrd="1" destOrd="0" presId="urn:microsoft.com/office/officeart/2008/layout/HalfCircleOrganizationChart"/>
    <dgm:cxn modelId="{C00ED28A-D90B-45BC-9A6B-5F1635DB0522}" type="presParOf" srcId="{B27E2E59-EFC5-4D15-AFDE-331E3516B97C}" destId="{7F72219B-B3D5-4AA3-A3FF-304061FF8376}" srcOrd="2" destOrd="0" presId="urn:microsoft.com/office/officeart/2008/layout/HalfCircleOrganizationChart"/>
    <dgm:cxn modelId="{95FD6116-2B08-422F-98A1-4E64F51C4E68}" type="presParOf" srcId="{584C8C06-0115-439C-8D68-48F72161656C}" destId="{F0088019-1FDC-41E2-8B66-D3EE2F29F8AE}" srcOrd="2" destOrd="0" presId="urn:microsoft.com/office/officeart/2008/layout/HalfCircleOrganizationChart"/>
    <dgm:cxn modelId="{423A8A1E-F1D2-480D-91EF-97EB0C3384EE}" type="presParOf" srcId="{584C8C06-0115-439C-8D68-48F72161656C}" destId="{F559C967-CEBE-48E5-A115-83CBB27CBD0C}" srcOrd="3" destOrd="0" presId="urn:microsoft.com/office/officeart/2008/layout/HalfCircleOrganizationChart"/>
    <dgm:cxn modelId="{90D482B5-9B76-4806-AE93-E23EA1219725}" type="presParOf" srcId="{F559C967-CEBE-48E5-A115-83CBB27CBD0C}" destId="{EF1D4BBF-D176-448F-B259-19AD0ABEC017}" srcOrd="0" destOrd="0" presId="urn:microsoft.com/office/officeart/2008/layout/HalfCircleOrganizationChart"/>
    <dgm:cxn modelId="{9BEF0FF0-A24F-411C-B013-48810EB2FAE6}" type="presParOf" srcId="{EF1D4BBF-D176-448F-B259-19AD0ABEC017}" destId="{EC6A93C9-E462-4F69-BEF7-F0E3A9441089}" srcOrd="0" destOrd="0" presId="urn:microsoft.com/office/officeart/2008/layout/HalfCircleOrganizationChart"/>
    <dgm:cxn modelId="{A5B62C7D-B7CF-4D56-BF5D-E8873AB33C89}" type="presParOf" srcId="{EF1D4BBF-D176-448F-B259-19AD0ABEC017}" destId="{878234C6-8A68-4B6A-AD78-3947C37DE6A5}" srcOrd="1" destOrd="0" presId="urn:microsoft.com/office/officeart/2008/layout/HalfCircleOrganizationChart"/>
    <dgm:cxn modelId="{89AA126F-22E2-4913-9AF8-3E3F9EF4DB3D}" type="presParOf" srcId="{EF1D4BBF-D176-448F-B259-19AD0ABEC017}" destId="{7BED06D7-D5D8-45A2-A716-785C2C0666DB}" srcOrd="2" destOrd="0" presId="urn:microsoft.com/office/officeart/2008/layout/HalfCircleOrganizationChart"/>
    <dgm:cxn modelId="{DE12E50A-186D-4660-B420-004A160092EA}" type="presParOf" srcId="{EF1D4BBF-D176-448F-B259-19AD0ABEC017}" destId="{0E6045DD-9A99-48D6-872B-C22BC5705C2C}" srcOrd="3" destOrd="0" presId="urn:microsoft.com/office/officeart/2008/layout/HalfCircleOrganizationChart"/>
    <dgm:cxn modelId="{2000774B-6D76-42C0-8B36-4C1143B99857}" type="presParOf" srcId="{F559C967-CEBE-48E5-A115-83CBB27CBD0C}" destId="{848C4AE1-A969-4D5B-A02A-CCAE68DD46BB}" srcOrd="1" destOrd="0" presId="urn:microsoft.com/office/officeart/2008/layout/HalfCircleOrganizationChart"/>
    <dgm:cxn modelId="{91033408-505E-4FD0-BAD4-6702B7F8439E}" type="presParOf" srcId="{F559C967-CEBE-48E5-A115-83CBB27CBD0C}" destId="{57220EBB-E280-417D-8730-78EAE1B24F67}" srcOrd="2" destOrd="0" presId="urn:microsoft.com/office/officeart/2008/layout/HalfCircleOrganizationChart"/>
    <dgm:cxn modelId="{8BB25E30-B87B-496D-82B6-C22A2613608E}" type="presParOf" srcId="{584C8C06-0115-439C-8D68-48F72161656C}" destId="{BA9636CE-0100-4292-935A-95974CDDA36B}" srcOrd="4" destOrd="0" presId="urn:microsoft.com/office/officeart/2008/layout/HalfCircleOrganizationChart"/>
    <dgm:cxn modelId="{7A872DE4-74BC-4F6D-937F-C24956A23D01}" type="presParOf" srcId="{584C8C06-0115-439C-8D68-48F72161656C}" destId="{305D72BB-807C-4DFD-B37B-1A248459A0A3}" srcOrd="5" destOrd="0" presId="urn:microsoft.com/office/officeart/2008/layout/HalfCircleOrganizationChart"/>
    <dgm:cxn modelId="{3BA9224F-EC67-4C73-B566-B4FAFC71C5DF}" type="presParOf" srcId="{305D72BB-807C-4DFD-B37B-1A248459A0A3}" destId="{1CDB1E61-053E-4441-84BB-63ED76D3863F}" srcOrd="0" destOrd="0" presId="urn:microsoft.com/office/officeart/2008/layout/HalfCircleOrganizationChart"/>
    <dgm:cxn modelId="{CF864169-8EFE-4B8C-8E46-4E2D85F2FEC8}" type="presParOf" srcId="{1CDB1E61-053E-4441-84BB-63ED76D3863F}" destId="{DFB98E68-331F-4080-9721-09B9CB471D45}" srcOrd="0" destOrd="0" presId="urn:microsoft.com/office/officeart/2008/layout/HalfCircleOrganizationChart"/>
    <dgm:cxn modelId="{4F14F9F8-5CF7-47F7-B3CD-8E87861D6E30}" type="presParOf" srcId="{1CDB1E61-053E-4441-84BB-63ED76D3863F}" destId="{46C26B6E-6B2E-4C05-8017-CCE66C7671FB}" srcOrd="1" destOrd="0" presId="urn:microsoft.com/office/officeart/2008/layout/HalfCircleOrganizationChart"/>
    <dgm:cxn modelId="{F7BA6ACD-C143-438D-928E-A016F14E6704}" type="presParOf" srcId="{1CDB1E61-053E-4441-84BB-63ED76D3863F}" destId="{E543B468-78C5-457B-8694-C90E190833D6}" srcOrd="2" destOrd="0" presId="urn:microsoft.com/office/officeart/2008/layout/HalfCircleOrganizationChart"/>
    <dgm:cxn modelId="{CDB77F02-9E98-43E4-A7AD-38C1234E6FDC}" type="presParOf" srcId="{1CDB1E61-053E-4441-84BB-63ED76D3863F}" destId="{91D5CD57-8B20-436F-9E67-44EE99CC1F46}" srcOrd="3" destOrd="0" presId="urn:microsoft.com/office/officeart/2008/layout/HalfCircleOrganizationChart"/>
    <dgm:cxn modelId="{4B39FD99-FD26-49F1-B83B-441B373ED09D}" type="presParOf" srcId="{305D72BB-807C-4DFD-B37B-1A248459A0A3}" destId="{87C19D5A-C0B9-4618-B427-D8568E338748}" srcOrd="1" destOrd="0" presId="urn:microsoft.com/office/officeart/2008/layout/HalfCircleOrganizationChart"/>
    <dgm:cxn modelId="{22959010-6208-45F9-B25F-C01B16B3CAF6}" type="presParOf" srcId="{305D72BB-807C-4DFD-B37B-1A248459A0A3}" destId="{78942B9D-3735-4963-8883-2544DA1BA9CE}" srcOrd="2" destOrd="0" presId="urn:microsoft.com/office/officeart/2008/layout/HalfCircleOrganizationChart"/>
    <dgm:cxn modelId="{87C3ACF3-B4C0-48F0-B571-6A8DA60ACA1D}" type="presParOf" srcId="{584C8C06-0115-439C-8D68-48F72161656C}" destId="{1912BFAE-8663-47DB-9EA6-6F35543019DC}" srcOrd="6" destOrd="0" presId="urn:microsoft.com/office/officeart/2008/layout/HalfCircleOrganizationChart"/>
    <dgm:cxn modelId="{156C01F4-564A-43AC-89EB-30873DEEA239}" type="presParOf" srcId="{584C8C06-0115-439C-8D68-48F72161656C}" destId="{F93F2B16-AF84-42D7-BDAF-14DDC01D75A1}" srcOrd="7" destOrd="0" presId="urn:microsoft.com/office/officeart/2008/layout/HalfCircleOrganizationChart"/>
    <dgm:cxn modelId="{05F229D9-ABC5-49B6-955D-08C474872227}" type="presParOf" srcId="{F93F2B16-AF84-42D7-BDAF-14DDC01D75A1}" destId="{08B61995-5783-48E0-B7EE-6AC0EF632DA9}" srcOrd="0" destOrd="0" presId="urn:microsoft.com/office/officeart/2008/layout/HalfCircleOrganizationChart"/>
    <dgm:cxn modelId="{DDB89DC7-38D7-47FD-926D-D3ACA7871A4B}" type="presParOf" srcId="{08B61995-5783-48E0-B7EE-6AC0EF632DA9}" destId="{5265C174-9CC6-4F8F-86B5-7E2985ECD207}" srcOrd="0" destOrd="0" presId="urn:microsoft.com/office/officeart/2008/layout/HalfCircleOrganizationChart"/>
    <dgm:cxn modelId="{128F08F4-4481-4C6D-8D04-21E0F928123D}" type="presParOf" srcId="{08B61995-5783-48E0-B7EE-6AC0EF632DA9}" destId="{5A20F905-46A1-4A3F-B445-384118F44F87}" srcOrd="1" destOrd="0" presId="urn:microsoft.com/office/officeart/2008/layout/HalfCircleOrganizationChart"/>
    <dgm:cxn modelId="{9A623487-D27E-472E-9D48-E3D280D21041}" type="presParOf" srcId="{08B61995-5783-48E0-B7EE-6AC0EF632DA9}" destId="{ED1E5DFE-70CF-4230-9312-9BD7BB424E5A}" srcOrd="2" destOrd="0" presId="urn:microsoft.com/office/officeart/2008/layout/HalfCircleOrganizationChart"/>
    <dgm:cxn modelId="{2F05A04F-3188-483B-9914-2645D027C6A7}" type="presParOf" srcId="{08B61995-5783-48E0-B7EE-6AC0EF632DA9}" destId="{F32F1AEF-D0D5-4371-A7ED-32B4DA68573E}" srcOrd="3" destOrd="0" presId="urn:microsoft.com/office/officeart/2008/layout/HalfCircleOrganizationChart"/>
    <dgm:cxn modelId="{C694550D-7F6C-44B8-8721-050C42E5479F}" type="presParOf" srcId="{F93F2B16-AF84-42D7-BDAF-14DDC01D75A1}" destId="{80A8BDB9-1ADC-4836-BB22-6FCD5AC70779}" srcOrd="1" destOrd="0" presId="urn:microsoft.com/office/officeart/2008/layout/HalfCircleOrganizationChart"/>
    <dgm:cxn modelId="{C76F4D28-7F1C-4362-8875-41BC229FF0A4}" type="presParOf" srcId="{F93F2B16-AF84-42D7-BDAF-14DDC01D75A1}" destId="{D6E1E348-A7EA-4514-9F18-479D44BD2797}" srcOrd="2" destOrd="0" presId="urn:microsoft.com/office/officeart/2008/layout/HalfCircleOrganizationChart"/>
    <dgm:cxn modelId="{90A943CC-E642-46C8-A3A2-BEEC2F49591D}" type="presParOf" srcId="{909F8FF8-3316-4590-B811-E088288444E1}" destId="{45BA8575-70E1-4137-97AD-D8540953056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A527E-9DEC-411D-A719-431BB353E812}">
      <dsp:nvSpPr>
        <dsp:cNvPr id="0" name=""/>
        <dsp:cNvSpPr/>
      </dsp:nvSpPr>
      <dsp:spPr>
        <a:xfrm>
          <a:off x="1650" y="3565"/>
          <a:ext cx="10209561" cy="2160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 dirty="0">
              <a:latin typeface="UGent Panno Text SemiBold" panose="02000706040000040003" pitchFamily="2" charset="0"/>
            </a:rPr>
            <a:t>Open </a:t>
          </a:r>
          <a:r>
            <a:rPr lang="nl-BE" sz="6500" kern="1200" dirty="0" err="1">
              <a:latin typeface="UGent Panno Text SemiBold" panose="02000706040000040003" pitchFamily="2" charset="0"/>
            </a:rPr>
            <a:t>science</a:t>
          </a:r>
          <a:r>
            <a:rPr lang="nl-BE" sz="6500" kern="1200" dirty="0">
              <a:latin typeface="UGent Panno Text SemiBold" panose="02000706040000040003" pitchFamily="2" charset="0"/>
            </a:rPr>
            <a:t> &amp; Open </a:t>
          </a:r>
          <a:r>
            <a:rPr lang="nl-BE" sz="6500" kern="1200" dirty="0" err="1">
              <a:latin typeface="UGent Panno Text SemiBold" panose="02000706040000040003" pitchFamily="2" charset="0"/>
            </a:rPr>
            <a:t>innovation</a:t>
          </a:r>
          <a:endParaRPr lang="nl-BE" sz="6500" kern="1200" dirty="0">
            <a:latin typeface="UGent Panno Text SemiBold" panose="02000706040000040003" pitchFamily="2" charset="0"/>
          </a:endParaRPr>
        </a:p>
      </dsp:txBody>
      <dsp:txXfrm>
        <a:off x="64937" y="66852"/>
        <a:ext cx="10082987" cy="2034194"/>
      </dsp:txXfrm>
    </dsp:sp>
    <dsp:sp modelId="{F3544B72-89D2-4433-A4EA-140DABA8E194}">
      <dsp:nvSpPr>
        <dsp:cNvPr id="0" name=""/>
        <dsp:cNvSpPr/>
      </dsp:nvSpPr>
      <dsp:spPr>
        <a:xfrm>
          <a:off x="11616" y="2344735"/>
          <a:ext cx="6833888" cy="21607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800" kern="1200" dirty="0" err="1">
              <a:latin typeface="UGent Panno Text SemiBold" panose="02000706040000040003" pitchFamily="2" charset="0"/>
            </a:rPr>
            <a:t>Collaboration</a:t>
          </a:r>
          <a:r>
            <a:rPr lang="nl-BE" sz="5800" kern="1200" dirty="0">
              <a:latin typeface="UGent Panno Text SemiBold" panose="02000706040000040003" pitchFamily="2" charset="0"/>
            </a:rPr>
            <a:t> &amp; </a:t>
          </a:r>
          <a:r>
            <a:rPr lang="nl-BE" sz="5800" kern="1200" dirty="0" err="1">
              <a:latin typeface="UGent Panno Text SemiBold" panose="02000706040000040003" pitchFamily="2" charset="0"/>
            </a:rPr>
            <a:t>Transdisciplinarity</a:t>
          </a:r>
          <a:endParaRPr lang="nl-BE" sz="5800" kern="1200" dirty="0">
            <a:latin typeface="UGent Panno Text SemiBold" panose="02000706040000040003" pitchFamily="2" charset="0"/>
          </a:endParaRPr>
        </a:p>
      </dsp:txBody>
      <dsp:txXfrm>
        <a:off x="74903" y="2408022"/>
        <a:ext cx="6707314" cy="2034194"/>
      </dsp:txXfrm>
    </dsp:sp>
    <dsp:sp modelId="{A12A7FD1-C518-48E8-B0D9-2A7237EFA75F}">
      <dsp:nvSpPr>
        <dsp:cNvPr id="0" name=""/>
        <dsp:cNvSpPr/>
      </dsp:nvSpPr>
      <dsp:spPr>
        <a:xfrm>
          <a:off x="11616" y="4685904"/>
          <a:ext cx="1760092" cy="21607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>
              <a:latin typeface="UGent Panno Text SemiBold" panose="02000706040000040003" pitchFamily="2" charset="0"/>
            </a:rPr>
            <a:t>Talent-</a:t>
          </a:r>
          <a:r>
            <a:rPr lang="nl-BE" sz="2900" kern="1200" dirty="0" err="1">
              <a:latin typeface="UGent Panno Text SemiBold" panose="02000706040000040003" pitchFamily="2" charset="0"/>
            </a:rPr>
            <a:t>driven</a:t>
          </a:r>
          <a:r>
            <a:rPr lang="nl-BE" sz="2900" kern="1200" dirty="0">
              <a:latin typeface="UGent Panno Text SemiBold" panose="02000706040000040003" pitchFamily="2" charset="0"/>
            </a:rPr>
            <a:t> HR</a:t>
          </a:r>
        </a:p>
      </dsp:txBody>
      <dsp:txXfrm>
        <a:off x="63167" y="4737455"/>
        <a:ext cx="1656990" cy="2057666"/>
      </dsp:txXfrm>
    </dsp:sp>
    <dsp:sp modelId="{61E4AA6C-0AD7-4DBC-ABCF-A484100D260B}">
      <dsp:nvSpPr>
        <dsp:cNvPr id="0" name=""/>
        <dsp:cNvSpPr/>
      </dsp:nvSpPr>
      <dsp:spPr>
        <a:xfrm>
          <a:off x="1901728" y="4685904"/>
          <a:ext cx="1718053" cy="21607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>
              <a:latin typeface="UGent Panno Text SemiBold" panose="02000706040000040003" pitchFamily="2" charset="0"/>
            </a:rPr>
            <a:t>PR</a:t>
          </a:r>
        </a:p>
      </dsp:txBody>
      <dsp:txXfrm>
        <a:off x="1952048" y="4736224"/>
        <a:ext cx="1617413" cy="2060128"/>
      </dsp:txXfrm>
    </dsp:sp>
    <dsp:sp modelId="{69C16590-6788-4EBB-B9FA-08489E70F004}">
      <dsp:nvSpPr>
        <dsp:cNvPr id="0" name=""/>
        <dsp:cNvSpPr/>
      </dsp:nvSpPr>
      <dsp:spPr>
        <a:xfrm>
          <a:off x="3749801" y="4685904"/>
          <a:ext cx="3095703" cy="21607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 err="1">
              <a:latin typeface="UGent Panno Text SemiBold" panose="02000706040000040003" pitchFamily="2" charset="0"/>
            </a:rPr>
            <a:t>Enterpreneurship</a:t>
          </a:r>
          <a:endParaRPr lang="nl-BE" sz="2900" kern="1200" dirty="0">
            <a:latin typeface="UGent Panno Text SemiBold" panose="02000706040000040003" pitchFamily="2" charset="0"/>
          </a:endParaRPr>
        </a:p>
      </dsp:txBody>
      <dsp:txXfrm>
        <a:off x="3813088" y="4749191"/>
        <a:ext cx="2969129" cy="2034194"/>
      </dsp:txXfrm>
    </dsp:sp>
    <dsp:sp modelId="{E938172A-0349-47D5-A255-599BC5C33B1A}">
      <dsp:nvSpPr>
        <dsp:cNvPr id="0" name=""/>
        <dsp:cNvSpPr/>
      </dsp:nvSpPr>
      <dsp:spPr>
        <a:xfrm>
          <a:off x="7105543" y="2344735"/>
          <a:ext cx="3095703" cy="21607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800" kern="1200" dirty="0">
              <a:latin typeface="UGent Panno Text SemiBold" panose="02000706040000040003" pitchFamily="2" charset="0"/>
            </a:rPr>
            <a:t>SSH &amp; STEMM</a:t>
          </a:r>
        </a:p>
      </dsp:txBody>
      <dsp:txXfrm>
        <a:off x="7168830" y="2408022"/>
        <a:ext cx="2969129" cy="2034194"/>
      </dsp:txXfrm>
    </dsp:sp>
    <dsp:sp modelId="{8E622A48-30A5-4AED-8A76-C8BF3571C8B4}">
      <dsp:nvSpPr>
        <dsp:cNvPr id="0" name=""/>
        <dsp:cNvSpPr/>
      </dsp:nvSpPr>
      <dsp:spPr>
        <a:xfrm>
          <a:off x="7105543" y="4685904"/>
          <a:ext cx="3095703" cy="21607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 err="1">
              <a:latin typeface="UGent Panno Text SemiBold" panose="02000706040000040003" pitchFamily="2" charset="0"/>
            </a:rPr>
            <a:t>internationalisation</a:t>
          </a:r>
          <a:endParaRPr lang="nl-BE" sz="2900" kern="1200" dirty="0">
            <a:latin typeface="UGent Panno Text SemiBold" panose="02000706040000040003" pitchFamily="2" charset="0"/>
          </a:endParaRPr>
        </a:p>
      </dsp:txBody>
      <dsp:txXfrm>
        <a:off x="7168830" y="4749191"/>
        <a:ext cx="2969129" cy="2034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2BFAE-8663-47DB-9EA6-6F35543019DC}">
      <dsp:nvSpPr>
        <dsp:cNvPr id="0" name=""/>
        <dsp:cNvSpPr/>
      </dsp:nvSpPr>
      <dsp:spPr>
        <a:xfrm>
          <a:off x="5244275" y="2522261"/>
          <a:ext cx="4107348" cy="47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15"/>
              </a:lnTo>
              <a:lnTo>
                <a:pt x="4107348" y="237615"/>
              </a:lnTo>
              <a:lnTo>
                <a:pt x="4107348" y="4752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36CE-0100-4292-935A-95974CDDA36B}">
      <dsp:nvSpPr>
        <dsp:cNvPr id="0" name=""/>
        <dsp:cNvSpPr/>
      </dsp:nvSpPr>
      <dsp:spPr>
        <a:xfrm>
          <a:off x="5244275" y="2522261"/>
          <a:ext cx="1369116" cy="47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15"/>
              </a:lnTo>
              <a:lnTo>
                <a:pt x="1369116" y="237615"/>
              </a:lnTo>
              <a:lnTo>
                <a:pt x="1369116" y="4752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88019-1FDC-41E2-8B66-D3EE2F29F8AE}">
      <dsp:nvSpPr>
        <dsp:cNvPr id="0" name=""/>
        <dsp:cNvSpPr/>
      </dsp:nvSpPr>
      <dsp:spPr>
        <a:xfrm>
          <a:off x="3875159" y="2522261"/>
          <a:ext cx="1369116" cy="475230"/>
        </a:xfrm>
        <a:custGeom>
          <a:avLst/>
          <a:gdLst/>
          <a:ahLst/>
          <a:cxnLst/>
          <a:rect l="0" t="0" r="0" b="0"/>
          <a:pathLst>
            <a:path>
              <a:moveTo>
                <a:pt x="1369116" y="0"/>
              </a:moveTo>
              <a:lnTo>
                <a:pt x="1369116" y="237615"/>
              </a:lnTo>
              <a:lnTo>
                <a:pt x="0" y="237615"/>
              </a:lnTo>
              <a:lnTo>
                <a:pt x="0" y="4752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E6B3C-CC7E-4E8C-91E9-8A5E724473BF}">
      <dsp:nvSpPr>
        <dsp:cNvPr id="0" name=""/>
        <dsp:cNvSpPr/>
      </dsp:nvSpPr>
      <dsp:spPr>
        <a:xfrm>
          <a:off x="1136926" y="2522261"/>
          <a:ext cx="4107348" cy="475230"/>
        </a:xfrm>
        <a:custGeom>
          <a:avLst/>
          <a:gdLst/>
          <a:ahLst/>
          <a:cxnLst/>
          <a:rect l="0" t="0" r="0" b="0"/>
          <a:pathLst>
            <a:path>
              <a:moveTo>
                <a:pt x="4107348" y="0"/>
              </a:moveTo>
              <a:lnTo>
                <a:pt x="4107348" y="237615"/>
              </a:lnTo>
              <a:lnTo>
                <a:pt x="0" y="237615"/>
              </a:lnTo>
              <a:lnTo>
                <a:pt x="0" y="4752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9D6E-1C98-4F61-B37D-E90283EC51F2}">
      <dsp:nvSpPr>
        <dsp:cNvPr id="0" name=""/>
        <dsp:cNvSpPr/>
      </dsp:nvSpPr>
      <dsp:spPr>
        <a:xfrm>
          <a:off x="4678524" y="1390760"/>
          <a:ext cx="1131501" cy="11315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38A30-D6F6-45AB-ACA4-323D0B980565}">
      <dsp:nvSpPr>
        <dsp:cNvPr id="0" name=""/>
        <dsp:cNvSpPr/>
      </dsp:nvSpPr>
      <dsp:spPr>
        <a:xfrm>
          <a:off x="4678524" y="1390760"/>
          <a:ext cx="1131501" cy="11315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2798D-0C5A-4C18-92D4-C3B2B28744A3}">
      <dsp:nvSpPr>
        <dsp:cNvPr id="0" name=""/>
        <dsp:cNvSpPr/>
      </dsp:nvSpPr>
      <dsp:spPr>
        <a:xfrm>
          <a:off x="4112774" y="1594430"/>
          <a:ext cx="2263002" cy="7241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>
              <a:latin typeface="UGent Panno Text SemiBold" panose="02000706040000040003" pitchFamily="2" charset="0"/>
            </a:rPr>
            <a:t>Research </a:t>
          </a:r>
          <a:r>
            <a:rPr lang="nl-BE" sz="2500" kern="1200" dirty="0" err="1">
              <a:latin typeface="UGent Panno Text SemiBold" panose="02000706040000040003" pitchFamily="2" charset="0"/>
            </a:rPr>
            <a:t>Department</a:t>
          </a:r>
          <a:endParaRPr lang="nl-BE" sz="2500" kern="1200" dirty="0">
            <a:latin typeface="UGent Panno Text SemiBold" panose="02000706040000040003" pitchFamily="2" charset="0"/>
          </a:endParaRPr>
        </a:p>
      </dsp:txBody>
      <dsp:txXfrm>
        <a:off x="4112774" y="1594430"/>
        <a:ext cx="2263002" cy="724160"/>
      </dsp:txXfrm>
    </dsp:sp>
    <dsp:sp modelId="{6B58C09B-5585-472F-AB11-8EC967665AA8}">
      <dsp:nvSpPr>
        <dsp:cNvPr id="0" name=""/>
        <dsp:cNvSpPr/>
      </dsp:nvSpPr>
      <dsp:spPr>
        <a:xfrm>
          <a:off x="571175" y="2997491"/>
          <a:ext cx="1131501" cy="11315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F59E8-562C-44C3-9118-1228AEE0F9D2}">
      <dsp:nvSpPr>
        <dsp:cNvPr id="0" name=""/>
        <dsp:cNvSpPr/>
      </dsp:nvSpPr>
      <dsp:spPr>
        <a:xfrm>
          <a:off x="571175" y="2997491"/>
          <a:ext cx="1131501" cy="11315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01382-88AE-481D-8AA4-5AEC6C40B033}">
      <dsp:nvSpPr>
        <dsp:cNvPr id="0" name=""/>
        <dsp:cNvSpPr/>
      </dsp:nvSpPr>
      <dsp:spPr>
        <a:xfrm>
          <a:off x="5425" y="3201161"/>
          <a:ext cx="2263002" cy="7241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>
              <a:latin typeface="UGent Panno Text SemiBold" panose="02000706040000040003" pitchFamily="2" charset="0"/>
            </a:rPr>
            <a:t>Policy development</a:t>
          </a:r>
        </a:p>
      </dsp:txBody>
      <dsp:txXfrm>
        <a:off x="5425" y="3201161"/>
        <a:ext cx="2263002" cy="724160"/>
      </dsp:txXfrm>
    </dsp:sp>
    <dsp:sp modelId="{878234C6-8A68-4B6A-AD78-3947C37DE6A5}">
      <dsp:nvSpPr>
        <dsp:cNvPr id="0" name=""/>
        <dsp:cNvSpPr/>
      </dsp:nvSpPr>
      <dsp:spPr>
        <a:xfrm>
          <a:off x="3309408" y="2997491"/>
          <a:ext cx="1131501" cy="11315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D06D7-D5D8-45A2-A716-785C2C0666DB}">
      <dsp:nvSpPr>
        <dsp:cNvPr id="0" name=""/>
        <dsp:cNvSpPr/>
      </dsp:nvSpPr>
      <dsp:spPr>
        <a:xfrm>
          <a:off x="3309408" y="2997491"/>
          <a:ext cx="1131501" cy="11315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A93C9-E462-4F69-BEF7-F0E3A9441089}">
      <dsp:nvSpPr>
        <dsp:cNvPr id="0" name=""/>
        <dsp:cNvSpPr/>
      </dsp:nvSpPr>
      <dsp:spPr>
        <a:xfrm>
          <a:off x="2743658" y="3201161"/>
          <a:ext cx="2263002" cy="7241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 err="1">
              <a:latin typeface="UGent Panno Text SemiBold" panose="02000706040000040003" pitchFamily="2" charset="0"/>
            </a:rPr>
            <a:t>Funding</a:t>
          </a:r>
          <a:r>
            <a:rPr lang="nl-BE" sz="2500" kern="1200" dirty="0">
              <a:latin typeface="UGent Panno Text SemiBold" panose="02000706040000040003" pitchFamily="2" charset="0"/>
            </a:rPr>
            <a:t> support</a:t>
          </a:r>
        </a:p>
      </dsp:txBody>
      <dsp:txXfrm>
        <a:off x="2743658" y="3201161"/>
        <a:ext cx="2263002" cy="724160"/>
      </dsp:txXfrm>
    </dsp:sp>
    <dsp:sp modelId="{46C26B6E-6B2E-4C05-8017-CCE66C7671FB}">
      <dsp:nvSpPr>
        <dsp:cNvPr id="0" name=""/>
        <dsp:cNvSpPr/>
      </dsp:nvSpPr>
      <dsp:spPr>
        <a:xfrm>
          <a:off x="6047641" y="2997491"/>
          <a:ext cx="1131501" cy="11315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3B468-78C5-457B-8694-C90E190833D6}">
      <dsp:nvSpPr>
        <dsp:cNvPr id="0" name=""/>
        <dsp:cNvSpPr/>
      </dsp:nvSpPr>
      <dsp:spPr>
        <a:xfrm>
          <a:off x="6047641" y="2997491"/>
          <a:ext cx="1131501" cy="11315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98E68-331F-4080-9721-09B9CB471D45}">
      <dsp:nvSpPr>
        <dsp:cNvPr id="0" name=""/>
        <dsp:cNvSpPr/>
      </dsp:nvSpPr>
      <dsp:spPr>
        <a:xfrm>
          <a:off x="5481890" y="3201161"/>
          <a:ext cx="2263002" cy="7241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>
              <a:latin typeface="UGent Panno Text SemiBold" panose="02000706040000040003" pitchFamily="2" charset="0"/>
            </a:rPr>
            <a:t>Knowledge exchange</a:t>
          </a:r>
        </a:p>
      </dsp:txBody>
      <dsp:txXfrm>
        <a:off x="5481890" y="3201161"/>
        <a:ext cx="2263002" cy="724160"/>
      </dsp:txXfrm>
    </dsp:sp>
    <dsp:sp modelId="{5A20F905-46A1-4A3F-B445-384118F44F87}">
      <dsp:nvSpPr>
        <dsp:cNvPr id="0" name=""/>
        <dsp:cNvSpPr/>
      </dsp:nvSpPr>
      <dsp:spPr>
        <a:xfrm>
          <a:off x="8785873" y="2997491"/>
          <a:ext cx="1131501" cy="11315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E5DFE-70CF-4230-9312-9BD7BB424E5A}">
      <dsp:nvSpPr>
        <dsp:cNvPr id="0" name=""/>
        <dsp:cNvSpPr/>
      </dsp:nvSpPr>
      <dsp:spPr>
        <a:xfrm>
          <a:off x="8785873" y="2997491"/>
          <a:ext cx="1131501" cy="11315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5C174-9CC6-4F8F-86B5-7E2985ECD207}">
      <dsp:nvSpPr>
        <dsp:cNvPr id="0" name=""/>
        <dsp:cNvSpPr/>
      </dsp:nvSpPr>
      <dsp:spPr>
        <a:xfrm>
          <a:off x="8220123" y="3201161"/>
          <a:ext cx="2263002" cy="7241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>
              <a:latin typeface="UGent Panno Text SemiBold" panose="02000706040000040003" pitchFamily="2" charset="0"/>
            </a:rPr>
            <a:t>Training</a:t>
          </a:r>
        </a:p>
      </dsp:txBody>
      <dsp:txXfrm>
        <a:off x="8220123" y="3201161"/>
        <a:ext cx="2263002" cy="72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Impact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effects</a:t>
            </a:r>
            <a:r>
              <a:rPr lang="nl-BE" dirty="0"/>
              <a:t> of research in </a:t>
            </a:r>
            <a:r>
              <a:rPr lang="nl-BE" dirty="0" err="1"/>
              <a:t>the</a:t>
            </a:r>
            <a:r>
              <a:rPr lang="nl-BE" dirty="0"/>
              <a:t> real </a:t>
            </a:r>
            <a:r>
              <a:rPr lang="nl-BE" dirty="0" err="1"/>
              <a:t>world</a:t>
            </a:r>
            <a:r>
              <a:rPr lang="nl-BE" dirty="0"/>
              <a:t>. Impact is </a:t>
            </a:r>
            <a:r>
              <a:rPr lang="nl-BE" dirty="0" err="1"/>
              <a:t>the</a:t>
            </a:r>
            <a:r>
              <a:rPr lang="nl-BE" dirty="0"/>
              <a:t> changes we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see</a:t>
            </a:r>
            <a:r>
              <a:rPr lang="nl-BE" dirty="0"/>
              <a:t> (</a:t>
            </a:r>
            <a:r>
              <a:rPr lang="nl-BE" dirty="0" err="1"/>
              <a:t>demonstrate</a:t>
            </a:r>
            <a:r>
              <a:rPr lang="nl-BE" dirty="0"/>
              <a:t>, </a:t>
            </a:r>
            <a:r>
              <a:rPr lang="nl-BE" dirty="0" err="1"/>
              <a:t>measure</a:t>
            </a:r>
            <a:r>
              <a:rPr lang="nl-BE" dirty="0"/>
              <a:t>, </a:t>
            </a:r>
            <a:r>
              <a:rPr lang="nl-BE" dirty="0" err="1"/>
              <a:t>capture</a:t>
            </a:r>
            <a:r>
              <a:rPr lang="nl-BE" dirty="0"/>
              <a:t>), </a:t>
            </a:r>
            <a:r>
              <a:rPr lang="nl-BE" dirty="0" err="1"/>
              <a:t>beyond</a:t>
            </a:r>
            <a:r>
              <a:rPr lang="nl-BE" dirty="0"/>
              <a:t> </a:t>
            </a:r>
            <a:r>
              <a:rPr lang="nl-BE" dirty="0" err="1"/>
              <a:t>academia</a:t>
            </a:r>
            <a:r>
              <a:rPr lang="nl-BE" dirty="0"/>
              <a:t> (in society, </a:t>
            </a:r>
            <a:r>
              <a:rPr lang="nl-BE" dirty="0" err="1"/>
              <a:t>economy</a:t>
            </a:r>
            <a:r>
              <a:rPr lang="nl-BE" dirty="0"/>
              <a:t>, environment) </a:t>
            </a:r>
            <a:r>
              <a:rPr lang="nl-BE" dirty="0" err="1"/>
              <a:t>which</a:t>
            </a:r>
            <a:r>
              <a:rPr lang="nl-BE" dirty="0"/>
              <a:t> happen </a:t>
            </a:r>
            <a:r>
              <a:rPr lang="nl-BE" dirty="0" err="1"/>
              <a:t>because</a:t>
            </a:r>
            <a:r>
              <a:rPr lang="nl-BE" dirty="0"/>
              <a:t> of </a:t>
            </a:r>
            <a:r>
              <a:rPr lang="nl-BE" dirty="0" err="1"/>
              <a:t>our</a:t>
            </a:r>
            <a:r>
              <a:rPr lang="nl-BE" dirty="0"/>
              <a:t> research (</a:t>
            </a:r>
            <a:r>
              <a:rPr lang="nl-BE" dirty="0" err="1"/>
              <a:t>caused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, </a:t>
            </a:r>
            <a:r>
              <a:rPr lang="nl-BE" dirty="0" err="1"/>
              <a:t>contributed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, </a:t>
            </a:r>
            <a:r>
              <a:rPr lang="nl-BE" dirty="0" err="1"/>
              <a:t>attributable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). Impact </a:t>
            </a:r>
            <a:r>
              <a:rPr lang="nl-BE" dirty="0" err="1"/>
              <a:t>may</a:t>
            </a:r>
            <a:r>
              <a:rPr lang="nl-BE" dirty="0"/>
              <a:t> look and </a:t>
            </a:r>
            <a:r>
              <a:rPr lang="nl-BE" dirty="0" err="1"/>
              <a:t>operate</a:t>
            </a:r>
            <a:r>
              <a:rPr lang="nl-BE" dirty="0"/>
              <a:t> </a:t>
            </a:r>
            <a:r>
              <a:rPr lang="nl-BE" dirty="0" err="1"/>
              <a:t>slightly</a:t>
            </a:r>
            <a:r>
              <a:rPr lang="nl-BE" dirty="0"/>
              <a:t> </a:t>
            </a:r>
            <a:r>
              <a:rPr lang="nl-BE" dirty="0" err="1"/>
              <a:t>differently</a:t>
            </a:r>
            <a:r>
              <a:rPr lang="nl-BE" dirty="0"/>
              <a:t> </a:t>
            </a:r>
            <a:r>
              <a:rPr lang="nl-BE" dirty="0" err="1"/>
              <a:t>across</a:t>
            </a:r>
            <a:r>
              <a:rPr lang="nl-BE" dirty="0"/>
              <a:t> disciplines, and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fundamental</a:t>
            </a:r>
            <a:r>
              <a:rPr lang="nl-BE" dirty="0"/>
              <a:t> vs. </a:t>
            </a:r>
            <a:r>
              <a:rPr lang="nl-BE" dirty="0" err="1"/>
              <a:t>applied</a:t>
            </a:r>
            <a:r>
              <a:rPr lang="nl-BE" dirty="0"/>
              <a:t> research, but </a:t>
            </a:r>
            <a:r>
              <a:rPr lang="nl-BE" dirty="0" err="1"/>
              <a:t>ultimately</a:t>
            </a:r>
            <a:r>
              <a:rPr lang="nl-BE" dirty="0"/>
              <a:t> is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connecting</a:t>
            </a:r>
            <a:r>
              <a:rPr lang="nl-BE" dirty="0"/>
              <a:t> </a:t>
            </a:r>
            <a:r>
              <a:rPr lang="nl-BE" dirty="0" err="1"/>
              <a:t>academic</a:t>
            </a:r>
            <a:r>
              <a:rPr lang="nl-BE" dirty="0"/>
              <a:t> research </a:t>
            </a:r>
            <a:r>
              <a:rPr lang="nl-BE" dirty="0" err="1"/>
              <a:t>to</a:t>
            </a:r>
            <a:r>
              <a:rPr lang="nl-BE" dirty="0"/>
              <a:t> changes in </a:t>
            </a:r>
            <a:r>
              <a:rPr lang="nl-BE" dirty="0" err="1"/>
              <a:t>the</a:t>
            </a:r>
            <a:r>
              <a:rPr lang="nl-BE" dirty="0"/>
              <a:t> real </a:t>
            </a:r>
            <a:r>
              <a:rPr lang="nl-BE" dirty="0" err="1"/>
              <a:t>world</a:t>
            </a:r>
            <a:r>
              <a:rPr lang="nl-BE" dirty="0"/>
              <a:t>.</a:t>
            </a:r>
          </a:p>
          <a:p>
            <a:r>
              <a:rPr lang="nl-BE" dirty="0"/>
              <a:t>At </a:t>
            </a:r>
            <a:r>
              <a:rPr lang="nl-BE" dirty="0" err="1"/>
              <a:t>Ghent</a:t>
            </a:r>
            <a:r>
              <a:rPr lang="nl-BE" dirty="0"/>
              <a:t> University we want </a:t>
            </a:r>
            <a:r>
              <a:rPr lang="nl-BE" dirty="0" err="1"/>
              <a:t>our</a:t>
            </a:r>
            <a:r>
              <a:rPr lang="nl-BE" dirty="0"/>
              <a:t> research and </a:t>
            </a:r>
            <a:r>
              <a:rPr lang="nl-BE" dirty="0" err="1"/>
              <a:t>researchers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have impact. For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aim</a:t>
            </a:r>
            <a:r>
              <a:rPr lang="nl-BE" dirty="0"/>
              <a:t> we have </a:t>
            </a:r>
            <a:r>
              <a:rPr lang="nl-BE" dirty="0" err="1"/>
              <a:t>introduced</a:t>
            </a:r>
            <a:r>
              <a:rPr lang="nl-BE" dirty="0"/>
              <a:t> </a:t>
            </a:r>
            <a:r>
              <a:rPr lang="nl-BE" dirty="0" err="1"/>
              <a:t>infrastructure</a:t>
            </a:r>
            <a:r>
              <a:rPr lang="nl-BE" dirty="0"/>
              <a:t>, human </a:t>
            </a:r>
            <a:r>
              <a:rPr lang="nl-BE" dirty="0" err="1"/>
              <a:t>capacity</a:t>
            </a:r>
            <a:r>
              <a:rPr lang="nl-BE" dirty="0"/>
              <a:t>, and policy – </a:t>
            </a:r>
            <a:r>
              <a:rPr lang="nl-BE" dirty="0" err="1"/>
              <a:t>because</a:t>
            </a:r>
            <a:r>
              <a:rPr lang="nl-BE" dirty="0"/>
              <a:t> </a:t>
            </a:r>
            <a:r>
              <a:rPr lang="nl-BE" dirty="0" err="1"/>
              <a:t>creating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impactful</a:t>
            </a:r>
            <a:r>
              <a:rPr lang="nl-BE" dirty="0"/>
              <a:t> research environment and impact </a:t>
            </a:r>
            <a:r>
              <a:rPr lang="nl-BE" dirty="0" err="1"/>
              <a:t>literate</a:t>
            </a:r>
            <a:r>
              <a:rPr lang="nl-BE" dirty="0"/>
              <a:t> </a:t>
            </a:r>
            <a:r>
              <a:rPr lang="nl-BE" dirty="0" err="1"/>
              <a:t>researchers</a:t>
            </a:r>
            <a:r>
              <a:rPr lang="nl-BE" dirty="0"/>
              <a:t> </a:t>
            </a:r>
            <a:r>
              <a:rPr lang="nl-BE" dirty="0" err="1"/>
              <a:t>needs</a:t>
            </a:r>
            <a:r>
              <a:rPr lang="nl-BE" dirty="0"/>
              <a:t> </a:t>
            </a:r>
            <a:r>
              <a:rPr lang="nl-BE" dirty="0" err="1"/>
              <a:t>interventions</a:t>
            </a:r>
            <a:r>
              <a:rPr lang="nl-BE" dirty="0"/>
              <a:t> on different levels and </a:t>
            </a:r>
            <a:r>
              <a:rPr lang="nl-BE" dirty="0" err="1"/>
              <a:t>collaboration</a:t>
            </a:r>
            <a:r>
              <a:rPr lang="nl-BE" dirty="0"/>
              <a:t> </a:t>
            </a:r>
            <a:r>
              <a:rPr lang="nl-BE" dirty="0" err="1"/>
              <a:t>across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university</a:t>
            </a:r>
            <a:r>
              <a:rPr lang="nl-BE" dirty="0"/>
              <a:t>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94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Across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different offices of </a:t>
            </a:r>
            <a:r>
              <a:rPr lang="nl-BE" dirty="0" err="1"/>
              <a:t>the</a:t>
            </a:r>
            <a:r>
              <a:rPr lang="nl-BE" dirty="0"/>
              <a:t> Research </a:t>
            </a:r>
            <a:r>
              <a:rPr lang="nl-BE" dirty="0" err="1"/>
              <a:t>Department</a:t>
            </a:r>
            <a:r>
              <a:rPr lang="nl-BE" dirty="0"/>
              <a:t> (Research Co-</a:t>
            </a:r>
            <a:r>
              <a:rPr lang="nl-BE" dirty="0" err="1"/>
              <a:t>ordination</a:t>
            </a:r>
            <a:r>
              <a:rPr lang="nl-BE" dirty="0"/>
              <a:t>, Tech Transfer, University Library) units </a:t>
            </a:r>
            <a:r>
              <a:rPr lang="nl-BE" dirty="0" err="1"/>
              <a:t>collaborate</a:t>
            </a:r>
            <a:r>
              <a:rPr lang="nl-BE" dirty="0"/>
              <a:t> – </a:t>
            </a:r>
            <a:r>
              <a:rPr lang="nl-BE" dirty="0" err="1"/>
              <a:t>creating</a:t>
            </a:r>
            <a:r>
              <a:rPr lang="nl-BE" dirty="0"/>
              <a:t> policy, </a:t>
            </a:r>
            <a:r>
              <a:rPr lang="nl-BE" dirty="0" err="1"/>
              <a:t>offering</a:t>
            </a:r>
            <a:r>
              <a:rPr lang="nl-BE" dirty="0"/>
              <a:t> support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researchers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help </a:t>
            </a:r>
            <a:r>
              <a:rPr lang="nl-BE" dirty="0" err="1"/>
              <a:t>them</a:t>
            </a:r>
            <a:r>
              <a:rPr lang="nl-BE" dirty="0"/>
              <a:t> </a:t>
            </a:r>
            <a:r>
              <a:rPr lang="nl-BE" dirty="0" err="1"/>
              <a:t>obtain</a:t>
            </a:r>
            <a:r>
              <a:rPr lang="nl-BE" dirty="0"/>
              <a:t> </a:t>
            </a:r>
            <a:r>
              <a:rPr lang="nl-BE" dirty="0" err="1"/>
              <a:t>funding</a:t>
            </a:r>
            <a:r>
              <a:rPr lang="nl-BE" dirty="0"/>
              <a:t>, </a:t>
            </a:r>
            <a:r>
              <a:rPr lang="nl-BE" dirty="0" err="1"/>
              <a:t>fostering</a:t>
            </a:r>
            <a:r>
              <a:rPr lang="nl-BE" dirty="0"/>
              <a:t> </a:t>
            </a:r>
            <a:r>
              <a:rPr lang="nl-BE" dirty="0" err="1"/>
              <a:t>knowledge</a:t>
            </a:r>
            <a:r>
              <a:rPr lang="nl-BE" dirty="0"/>
              <a:t> exchange in order </a:t>
            </a:r>
            <a:r>
              <a:rPr lang="nl-BE" dirty="0" err="1"/>
              <a:t>to</a:t>
            </a:r>
            <a:r>
              <a:rPr lang="nl-BE" dirty="0"/>
              <a:t> maximise </a:t>
            </a:r>
            <a:r>
              <a:rPr lang="nl-BE" dirty="0" err="1"/>
              <a:t>scientific</a:t>
            </a:r>
            <a:r>
              <a:rPr lang="nl-BE" dirty="0"/>
              <a:t> and </a:t>
            </a:r>
            <a:r>
              <a:rPr lang="nl-BE" dirty="0" err="1"/>
              <a:t>socio-economic</a:t>
            </a:r>
            <a:r>
              <a:rPr lang="nl-BE" dirty="0"/>
              <a:t> impact, </a:t>
            </a:r>
            <a:r>
              <a:rPr lang="nl-BE" dirty="0" err="1"/>
              <a:t>developing</a:t>
            </a:r>
            <a:r>
              <a:rPr lang="nl-BE" dirty="0"/>
              <a:t> training on </a:t>
            </a:r>
            <a:r>
              <a:rPr lang="nl-BE" dirty="0" err="1"/>
              <a:t>numerous</a:t>
            </a:r>
            <a:r>
              <a:rPr lang="nl-BE" dirty="0"/>
              <a:t> research (</a:t>
            </a:r>
            <a:r>
              <a:rPr lang="nl-BE" dirty="0" err="1"/>
              <a:t>admin</a:t>
            </a:r>
            <a:r>
              <a:rPr lang="nl-BE" dirty="0"/>
              <a:t>) skills.</a:t>
            </a:r>
          </a:p>
          <a:p>
            <a:r>
              <a:rPr lang="nl-BE" dirty="0"/>
              <a:t>The Research </a:t>
            </a:r>
            <a:r>
              <a:rPr lang="nl-BE" dirty="0" err="1"/>
              <a:t>Department</a:t>
            </a:r>
            <a:r>
              <a:rPr lang="nl-BE" dirty="0"/>
              <a:t> is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isolated</a:t>
            </a:r>
            <a:r>
              <a:rPr lang="nl-BE" dirty="0"/>
              <a:t> service but </a:t>
            </a:r>
            <a:r>
              <a:rPr lang="nl-BE" dirty="0" err="1"/>
              <a:t>works</a:t>
            </a:r>
            <a:r>
              <a:rPr lang="nl-BE" dirty="0"/>
              <a:t> in close contact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research community,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faculty</a:t>
            </a:r>
            <a:r>
              <a:rPr lang="nl-BE" dirty="0"/>
              <a:t> </a:t>
            </a:r>
            <a:r>
              <a:rPr lang="nl-BE" dirty="0" err="1"/>
              <a:t>administration</a:t>
            </a:r>
            <a:r>
              <a:rPr lang="nl-BE" dirty="0"/>
              <a:t>, </a:t>
            </a:r>
            <a:r>
              <a:rPr lang="nl-BE" dirty="0" err="1"/>
              <a:t>university</a:t>
            </a:r>
            <a:r>
              <a:rPr lang="nl-BE" dirty="0"/>
              <a:t> </a:t>
            </a:r>
            <a:r>
              <a:rPr lang="nl-BE" dirty="0" err="1"/>
              <a:t>leadership</a:t>
            </a:r>
            <a:r>
              <a:rPr lang="nl-BE" dirty="0"/>
              <a:t>, and </a:t>
            </a:r>
            <a:r>
              <a:rPr lang="nl-BE" dirty="0" err="1"/>
              <a:t>many</a:t>
            </a:r>
            <a:r>
              <a:rPr lang="nl-BE" dirty="0"/>
              <a:t> </a:t>
            </a:r>
            <a:r>
              <a:rPr lang="nl-BE" dirty="0" err="1"/>
              <a:t>external</a:t>
            </a:r>
            <a:r>
              <a:rPr lang="nl-BE" dirty="0"/>
              <a:t> partners.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03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Unique element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Ghent</a:t>
            </a:r>
            <a:r>
              <a:rPr lang="nl-BE" dirty="0"/>
              <a:t> University has </a:t>
            </a:r>
            <a:r>
              <a:rPr lang="nl-BE" dirty="0" err="1"/>
              <a:t>organised</a:t>
            </a:r>
            <a:r>
              <a:rPr lang="nl-BE" dirty="0"/>
              <a:t> impact and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 support: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complementary</a:t>
            </a:r>
            <a:r>
              <a:rPr lang="nl-BE" dirty="0"/>
              <a:t> set-up of IDC and IRF Business Development </a:t>
            </a:r>
            <a:r>
              <a:rPr lang="nl-BE" dirty="0" err="1"/>
              <a:t>Centres</a:t>
            </a:r>
            <a:r>
              <a:rPr lang="nl-BE" dirty="0"/>
              <a:t>, co-</a:t>
            </a:r>
            <a:r>
              <a:rPr lang="nl-BE" dirty="0" err="1"/>
              <a:t>ordinated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Research </a:t>
            </a:r>
            <a:r>
              <a:rPr lang="nl-BE" dirty="0" err="1"/>
              <a:t>Department</a:t>
            </a:r>
            <a:r>
              <a:rPr lang="nl-BE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41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network consists of a number of business development centers that group complementary research departments by application area or domain of expertise.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center is responsible for technology transfer within its area of competence. A center is headed by a business development manager who can act as direct point of contact for industrial partnerships, be it research, services, collaborative research, or IP licensing.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76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IDC are funded through the university's own Special Research Fund. Interdisciplinarity is at the core of the IDC initiative, fostering cross-faculty collaboration both within and between SSH and STEMM. Also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transdisciplinarity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co-creation with non-academic stakeholders are key. The IDC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co-ordinator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acts as a knowledge broker and works in close collaboration with the central Research Department, especially on societal impact and European Public Affairs.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307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Springboards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 and co-</a:t>
            </a:r>
            <a:r>
              <a:rPr lang="nl-BE" dirty="0" err="1"/>
              <a:t>creation</a:t>
            </a:r>
            <a:endParaRPr lang="nl-BE" dirty="0"/>
          </a:p>
          <a:p>
            <a:r>
              <a:rPr lang="nl-BE" dirty="0"/>
              <a:t>UGent Tech Transfer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invest</a:t>
            </a:r>
            <a:r>
              <a:rPr lang="nl-BE" dirty="0"/>
              <a:t> </a:t>
            </a:r>
            <a:r>
              <a:rPr lang="nl-BE" dirty="0" err="1"/>
              <a:t>heavily</a:t>
            </a:r>
            <a:r>
              <a:rPr lang="nl-BE" dirty="0"/>
              <a:t> in </a:t>
            </a:r>
            <a:r>
              <a:rPr lang="nl-BE" dirty="0" err="1"/>
              <a:t>fostering</a:t>
            </a:r>
            <a:r>
              <a:rPr lang="nl-BE" dirty="0"/>
              <a:t> </a:t>
            </a:r>
            <a:r>
              <a:rPr lang="nl-BE" dirty="0" err="1"/>
              <a:t>network</a:t>
            </a:r>
            <a:r>
              <a:rPr lang="nl-BE" dirty="0"/>
              <a:t> </a:t>
            </a:r>
            <a:r>
              <a:rPr lang="nl-BE" dirty="0" err="1"/>
              <a:t>possibilities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start-up</a:t>
            </a:r>
            <a:r>
              <a:rPr lang="nl-BE" dirty="0"/>
              <a:t> community, </a:t>
            </a:r>
            <a:r>
              <a:rPr lang="nl-BE" dirty="0" err="1"/>
              <a:t>industry</a:t>
            </a:r>
            <a:r>
              <a:rPr lang="nl-BE" dirty="0"/>
              <a:t> and sector </a:t>
            </a:r>
            <a:r>
              <a:rPr lang="nl-BE" dirty="0" err="1"/>
              <a:t>organisations</a:t>
            </a:r>
            <a:r>
              <a:rPr lang="nl-BE" dirty="0"/>
              <a:t>, alumni,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016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Something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everyone</a:t>
            </a:r>
            <a:r>
              <a:rPr lang="nl-BE" dirty="0"/>
              <a:t>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06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Showcasing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breadth</a:t>
            </a:r>
            <a:r>
              <a:rPr lang="nl-BE" dirty="0"/>
              <a:t> and impact of </a:t>
            </a:r>
            <a:r>
              <a:rPr lang="nl-BE" dirty="0" err="1"/>
              <a:t>Ghent</a:t>
            </a:r>
            <a:r>
              <a:rPr lang="nl-BE" dirty="0"/>
              <a:t> University research via </a:t>
            </a:r>
            <a:r>
              <a:rPr lang="nl-BE" dirty="0" err="1"/>
              <a:t>the</a:t>
            </a:r>
            <a:r>
              <a:rPr lang="nl-BE" dirty="0"/>
              <a:t> Research Explorer</a:t>
            </a:r>
          </a:p>
          <a:p>
            <a:r>
              <a:rPr lang="nl-BE" dirty="0" err="1"/>
              <a:t>Logging</a:t>
            </a:r>
            <a:r>
              <a:rPr lang="nl-BE" dirty="0"/>
              <a:t> and managing information on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 </a:t>
            </a:r>
            <a:r>
              <a:rPr lang="nl-BE" dirty="0" err="1"/>
              <a:t>activities</a:t>
            </a:r>
            <a:r>
              <a:rPr lang="nl-BE" dirty="0"/>
              <a:t> via GISMO</a:t>
            </a:r>
          </a:p>
          <a:p>
            <a:r>
              <a:rPr lang="nl-BE" dirty="0"/>
              <a:t>Tracking </a:t>
            </a:r>
            <a:r>
              <a:rPr lang="nl-BE" dirty="0" err="1"/>
              <a:t>the</a:t>
            </a:r>
            <a:r>
              <a:rPr lang="nl-BE" dirty="0"/>
              <a:t> online attention and </a:t>
            </a:r>
            <a:r>
              <a:rPr lang="nl-BE" dirty="0" err="1"/>
              <a:t>reach</a:t>
            </a:r>
            <a:r>
              <a:rPr lang="nl-BE" dirty="0"/>
              <a:t> </a:t>
            </a:r>
            <a:r>
              <a:rPr lang="nl-BE" dirty="0" err="1"/>
              <a:t>using</a:t>
            </a:r>
            <a:r>
              <a:rPr lang="nl-BE" dirty="0"/>
              <a:t> </a:t>
            </a:r>
            <a:r>
              <a:rPr lang="nl-BE" dirty="0" err="1"/>
              <a:t>Altmetric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53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2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Esther De Smet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D54254-F8A4-4DC7-976F-B31B0C923AC8}" type="slidenum">
              <a:rPr lang="en-US" smtClean="0"/>
              <a:t>34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Science Communication and Public Engagement - VIB training 29 May 2018</a:t>
            </a:r>
          </a:p>
        </p:txBody>
      </p:sp>
    </p:spTree>
    <p:extLst>
      <p:ext uri="{BB962C8B-B14F-4D97-AF65-F5344CB8AC3E}">
        <p14:creationId xmlns:p14="http://schemas.microsoft.com/office/powerpoint/2010/main" val="397005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Impact is </a:t>
            </a:r>
            <a:r>
              <a:rPr lang="nl-BE" dirty="0" err="1"/>
              <a:t>often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 as a </a:t>
            </a:r>
            <a:r>
              <a:rPr lang="nl-BE" dirty="0" err="1"/>
              <a:t>capture-all</a:t>
            </a:r>
            <a:r>
              <a:rPr lang="nl-BE" dirty="0"/>
              <a:t> term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describe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part of </a:t>
            </a:r>
            <a:r>
              <a:rPr lang="nl-BE" dirty="0" err="1"/>
              <a:t>the</a:t>
            </a:r>
            <a:r>
              <a:rPr lang="nl-BE" dirty="0"/>
              <a:t> research </a:t>
            </a:r>
            <a:r>
              <a:rPr lang="nl-BE" dirty="0" err="1"/>
              <a:t>process</a:t>
            </a:r>
            <a:r>
              <a:rPr lang="nl-BE" dirty="0"/>
              <a:t> </a:t>
            </a:r>
            <a:r>
              <a:rPr lang="nl-BE" dirty="0" err="1"/>
              <a:t>beyond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knowledge</a:t>
            </a:r>
            <a:r>
              <a:rPr lang="nl-BE" dirty="0"/>
              <a:t> </a:t>
            </a:r>
            <a:r>
              <a:rPr lang="nl-BE" dirty="0" err="1"/>
              <a:t>generation</a:t>
            </a:r>
            <a:r>
              <a:rPr lang="nl-BE" dirty="0"/>
              <a:t>. </a:t>
            </a:r>
            <a:r>
              <a:rPr lang="nl-BE" dirty="0" err="1"/>
              <a:t>This</a:t>
            </a:r>
            <a:r>
              <a:rPr lang="nl-BE" dirty="0"/>
              <a:t> talk </a:t>
            </a:r>
            <a:r>
              <a:rPr lang="nl-BE" dirty="0" err="1"/>
              <a:t>will</a:t>
            </a:r>
            <a:r>
              <a:rPr lang="nl-BE" dirty="0"/>
              <a:t> focus in </a:t>
            </a:r>
            <a:r>
              <a:rPr lang="nl-BE" dirty="0" err="1"/>
              <a:t>particular</a:t>
            </a:r>
            <a:r>
              <a:rPr lang="nl-BE" dirty="0"/>
              <a:t> on </a:t>
            </a:r>
            <a:r>
              <a:rPr lang="nl-BE" dirty="0" err="1"/>
              <a:t>Ghent</a:t>
            </a:r>
            <a:r>
              <a:rPr lang="nl-BE" dirty="0"/>
              <a:t> </a:t>
            </a:r>
            <a:r>
              <a:rPr lang="nl-BE" dirty="0" err="1"/>
              <a:t>University’s</a:t>
            </a:r>
            <a:r>
              <a:rPr lang="nl-BE" dirty="0"/>
              <a:t> </a:t>
            </a:r>
            <a:r>
              <a:rPr lang="nl-BE" dirty="0" err="1"/>
              <a:t>efforts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increase</a:t>
            </a:r>
            <a:r>
              <a:rPr lang="nl-BE" dirty="0"/>
              <a:t> </a:t>
            </a:r>
            <a:r>
              <a:rPr lang="nl-BE" dirty="0" err="1"/>
              <a:t>its</a:t>
            </a:r>
            <a:r>
              <a:rPr lang="nl-BE" dirty="0"/>
              <a:t> </a:t>
            </a:r>
            <a:r>
              <a:rPr lang="nl-BE" dirty="0" err="1"/>
              <a:t>societal</a:t>
            </a:r>
            <a:r>
              <a:rPr lang="nl-BE" dirty="0"/>
              <a:t> impact and </a:t>
            </a:r>
            <a:r>
              <a:rPr lang="nl-BE" dirty="0" err="1"/>
              <a:t>innovation</a:t>
            </a:r>
            <a:r>
              <a:rPr lang="nl-BE" dirty="0"/>
              <a:t> power – </a:t>
            </a:r>
            <a:r>
              <a:rPr lang="nl-BE" dirty="0" err="1"/>
              <a:t>although</a:t>
            </a:r>
            <a:r>
              <a:rPr lang="nl-BE" dirty="0"/>
              <a:t> we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approach </a:t>
            </a:r>
            <a:r>
              <a:rPr lang="nl-BE" dirty="0" err="1"/>
              <a:t>this</a:t>
            </a:r>
            <a:r>
              <a:rPr lang="nl-BE" dirty="0"/>
              <a:t> area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open mind </a:t>
            </a:r>
            <a:r>
              <a:rPr lang="nl-BE" dirty="0" err="1"/>
              <a:t>since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boundaries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different </a:t>
            </a:r>
            <a:r>
              <a:rPr lang="nl-BE" dirty="0" err="1"/>
              <a:t>concepts</a:t>
            </a:r>
            <a:r>
              <a:rPr lang="nl-BE" dirty="0"/>
              <a:t> and </a:t>
            </a:r>
            <a:r>
              <a:rPr lang="nl-BE" dirty="0" err="1"/>
              <a:t>processes</a:t>
            </a:r>
            <a:r>
              <a:rPr lang="nl-BE" dirty="0"/>
              <a:t> are </a:t>
            </a:r>
            <a:r>
              <a:rPr lang="nl-BE" dirty="0" err="1"/>
              <a:t>increasingly</a:t>
            </a:r>
            <a:r>
              <a:rPr lang="nl-BE" dirty="0"/>
              <a:t> </a:t>
            </a:r>
            <a:r>
              <a:rPr lang="nl-BE" dirty="0" err="1"/>
              <a:t>shifting</a:t>
            </a:r>
            <a:r>
              <a:rPr lang="nl-BE" dirty="0"/>
              <a:t> and overlapping as a </a:t>
            </a:r>
            <a:r>
              <a:rPr lang="nl-BE" dirty="0" err="1"/>
              <a:t>result</a:t>
            </a:r>
            <a:r>
              <a:rPr lang="nl-BE" dirty="0"/>
              <a:t> of </a:t>
            </a:r>
            <a:r>
              <a:rPr lang="nl-BE" dirty="0" err="1"/>
              <a:t>changing</a:t>
            </a:r>
            <a:r>
              <a:rPr lang="nl-BE" dirty="0"/>
              <a:t> attitudes and </a:t>
            </a:r>
            <a:r>
              <a:rPr lang="nl-BE" dirty="0" err="1"/>
              <a:t>methods</a:t>
            </a:r>
            <a:r>
              <a:rPr lang="nl-BE" dirty="0"/>
              <a:t>. </a:t>
            </a:r>
            <a:r>
              <a:rPr lang="nl-BE" dirty="0" err="1"/>
              <a:t>Evolutions</a:t>
            </a:r>
            <a:r>
              <a:rPr lang="nl-BE" dirty="0"/>
              <a:t> </a:t>
            </a:r>
            <a:r>
              <a:rPr lang="nl-BE" dirty="0" err="1"/>
              <a:t>such</a:t>
            </a:r>
            <a:r>
              <a:rPr lang="nl-BE" dirty="0"/>
              <a:t> as open </a:t>
            </a:r>
            <a:r>
              <a:rPr lang="nl-BE" dirty="0" err="1"/>
              <a:t>science</a:t>
            </a:r>
            <a:r>
              <a:rPr lang="nl-BE" dirty="0"/>
              <a:t> and </a:t>
            </a:r>
            <a:r>
              <a:rPr lang="nl-BE" dirty="0" err="1"/>
              <a:t>increased</a:t>
            </a:r>
            <a:r>
              <a:rPr lang="nl-BE" dirty="0"/>
              <a:t> </a:t>
            </a:r>
            <a:r>
              <a:rPr lang="nl-BE" dirty="0" err="1"/>
              <a:t>citizen</a:t>
            </a:r>
            <a:r>
              <a:rPr lang="nl-BE" dirty="0"/>
              <a:t> </a:t>
            </a:r>
            <a:r>
              <a:rPr lang="nl-BE" dirty="0" err="1"/>
              <a:t>involvement</a:t>
            </a:r>
            <a:r>
              <a:rPr lang="nl-BE" dirty="0"/>
              <a:t>, research </a:t>
            </a:r>
            <a:r>
              <a:rPr lang="nl-BE" dirty="0" err="1"/>
              <a:t>integrity</a:t>
            </a:r>
            <a:r>
              <a:rPr lang="nl-BE" dirty="0"/>
              <a:t> and do-no-</a:t>
            </a:r>
            <a:r>
              <a:rPr lang="nl-BE" dirty="0" err="1"/>
              <a:t>harm</a:t>
            </a:r>
            <a:r>
              <a:rPr lang="nl-BE" dirty="0"/>
              <a:t> </a:t>
            </a:r>
            <a:r>
              <a:rPr lang="nl-BE" dirty="0" err="1"/>
              <a:t>principles</a:t>
            </a:r>
            <a:r>
              <a:rPr lang="nl-BE" dirty="0"/>
              <a:t>, or worldwide crises are </a:t>
            </a:r>
            <a:r>
              <a:rPr lang="nl-BE" dirty="0" err="1"/>
              <a:t>having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own</a:t>
            </a:r>
            <a:r>
              <a:rPr lang="nl-BE" dirty="0"/>
              <a:t> impact on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resilient</a:t>
            </a:r>
            <a:r>
              <a:rPr lang="nl-BE" dirty="0"/>
              <a:t> and </a:t>
            </a:r>
            <a:r>
              <a:rPr lang="nl-BE" dirty="0" err="1"/>
              <a:t>adaptive</a:t>
            </a:r>
            <a:r>
              <a:rPr lang="nl-BE" dirty="0"/>
              <a:t> </a:t>
            </a:r>
            <a:r>
              <a:rPr lang="nl-BE" dirty="0" err="1"/>
              <a:t>universities</a:t>
            </a:r>
            <a:r>
              <a:rPr lang="nl-BE" dirty="0"/>
              <a:t> and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academic</a:t>
            </a:r>
            <a:r>
              <a:rPr lang="nl-BE" dirty="0"/>
              <a:t> systems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.</a:t>
            </a:r>
          </a:p>
          <a:p>
            <a:endParaRPr lang="nl-BE" dirty="0"/>
          </a:p>
          <a:p>
            <a:r>
              <a:rPr lang="nl-BE" dirty="0"/>
              <a:t>Impact is </a:t>
            </a:r>
            <a:r>
              <a:rPr lang="nl-BE" dirty="0" err="1"/>
              <a:t>driven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a </a:t>
            </a:r>
            <a:r>
              <a:rPr lang="nl-BE" dirty="0" err="1"/>
              <a:t>number</a:t>
            </a:r>
            <a:r>
              <a:rPr lang="nl-BE" dirty="0"/>
              <a:t> of factors </a:t>
            </a:r>
            <a:r>
              <a:rPr lang="nl-BE" dirty="0" err="1"/>
              <a:t>including</a:t>
            </a:r>
            <a:r>
              <a:rPr lang="nl-BE" dirty="0"/>
              <a:t> </a:t>
            </a:r>
            <a:r>
              <a:rPr lang="nl-BE" dirty="0" err="1"/>
              <a:t>funders</a:t>
            </a:r>
            <a:r>
              <a:rPr lang="nl-BE" dirty="0"/>
              <a:t>’ </a:t>
            </a:r>
            <a:r>
              <a:rPr lang="nl-BE" dirty="0" err="1"/>
              <a:t>requirements</a:t>
            </a:r>
            <a:r>
              <a:rPr lang="nl-BE" dirty="0"/>
              <a:t> and research assessment. I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addressing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we – </a:t>
            </a:r>
            <a:r>
              <a:rPr lang="nl-BE" dirty="0" err="1"/>
              <a:t>given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breadth</a:t>
            </a:r>
            <a:r>
              <a:rPr lang="nl-BE" dirty="0"/>
              <a:t> of impact </a:t>
            </a:r>
            <a:r>
              <a:rPr lang="nl-BE" dirty="0" err="1"/>
              <a:t>possibilities</a:t>
            </a:r>
            <a:r>
              <a:rPr lang="nl-BE" dirty="0"/>
              <a:t> – tackle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responsibilities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processes</a:t>
            </a:r>
            <a:r>
              <a:rPr lang="nl-BE" dirty="0"/>
              <a:t> of </a:t>
            </a:r>
            <a:r>
              <a:rPr lang="nl-BE" dirty="0" err="1"/>
              <a:t>societal</a:t>
            </a:r>
            <a:r>
              <a:rPr lang="nl-BE" dirty="0"/>
              <a:t>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 and </a:t>
            </a:r>
            <a:r>
              <a:rPr lang="nl-BE" dirty="0" err="1"/>
              <a:t>innovation</a:t>
            </a:r>
            <a:r>
              <a:rPr lang="nl-BE" dirty="0"/>
              <a:t>. </a:t>
            </a:r>
            <a:r>
              <a:rPr lang="nl-BE" dirty="0" err="1"/>
              <a:t>Because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important </a:t>
            </a:r>
            <a:r>
              <a:rPr lang="nl-BE" dirty="0" err="1"/>
              <a:t>to</a:t>
            </a:r>
            <a:r>
              <a:rPr lang="nl-BE" dirty="0"/>
              <a:t> focus on making impact </a:t>
            </a:r>
            <a:r>
              <a:rPr lang="nl-BE" dirty="0" err="1"/>
              <a:t>meaningful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, </a:t>
            </a:r>
            <a:r>
              <a:rPr lang="nl-BE" dirty="0" err="1"/>
              <a:t>your</a:t>
            </a:r>
            <a:r>
              <a:rPr lang="nl-BE" dirty="0"/>
              <a:t> stakeholders and </a:t>
            </a:r>
            <a:r>
              <a:rPr lang="nl-BE" dirty="0" err="1"/>
              <a:t>your</a:t>
            </a:r>
            <a:r>
              <a:rPr lang="nl-BE" dirty="0"/>
              <a:t> research,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just</a:t>
            </a:r>
            <a:r>
              <a:rPr lang="nl-BE" dirty="0"/>
              <a:t> </a:t>
            </a:r>
            <a:r>
              <a:rPr lang="nl-BE" dirty="0" err="1"/>
              <a:t>delivering</a:t>
            </a:r>
            <a:r>
              <a:rPr lang="nl-BE" dirty="0"/>
              <a:t> on these </a:t>
            </a:r>
            <a:r>
              <a:rPr lang="nl-BE" dirty="0" err="1"/>
              <a:t>higher</a:t>
            </a:r>
            <a:r>
              <a:rPr lang="nl-BE" dirty="0"/>
              <a:t> level </a:t>
            </a:r>
            <a:r>
              <a:rPr lang="nl-BE" dirty="0" err="1"/>
              <a:t>agendas</a:t>
            </a:r>
            <a:r>
              <a:rPr lang="nl-BE" dirty="0"/>
              <a:t>. We want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researchers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take charge of </a:t>
            </a:r>
            <a:r>
              <a:rPr lang="nl-BE" dirty="0" err="1"/>
              <a:t>mapping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impact of </a:t>
            </a:r>
            <a:r>
              <a:rPr lang="nl-BE" dirty="0" err="1"/>
              <a:t>their</a:t>
            </a:r>
            <a:r>
              <a:rPr lang="nl-BE" dirty="0"/>
              <a:t> research, have </a:t>
            </a:r>
            <a:r>
              <a:rPr lang="nl-BE" dirty="0" err="1"/>
              <a:t>them</a:t>
            </a:r>
            <a:r>
              <a:rPr lang="nl-BE" dirty="0"/>
              <a:t> </a:t>
            </a:r>
            <a:r>
              <a:rPr lang="nl-BE" dirty="0" err="1"/>
              <a:t>pursue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most </a:t>
            </a:r>
            <a:r>
              <a:rPr lang="nl-BE" dirty="0" err="1"/>
              <a:t>valuable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realistic</a:t>
            </a:r>
            <a:r>
              <a:rPr lang="nl-BE" dirty="0"/>
              <a:t> </a:t>
            </a:r>
            <a:r>
              <a:rPr lang="nl-BE" dirty="0" err="1"/>
              <a:t>paths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research and maximise </a:t>
            </a:r>
            <a:r>
              <a:rPr lang="nl-BE" dirty="0" err="1"/>
              <a:t>the</a:t>
            </a:r>
            <a:r>
              <a:rPr lang="nl-BE" dirty="0"/>
              <a:t> benefit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have.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88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Research impact offers a </a:t>
            </a:r>
            <a:r>
              <a:rPr lang="nl-BE"/>
              <a:t>plethora </a:t>
            </a:r>
            <a:r>
              <a:rPr lang="nl-BE" dirty="0"/>
              <a:t>of </a:t>
            </a:r>
            <a:r>
              <a:rPr lang="nl-BE" dirty="0" err="1"/>
              <a:t>possibilities</a:t>
            </a:r>
            <a:r>
              <a:rPr lang="nl-BE" dirty="0"/>
              <a:t>.</a:t>
            </a:r>
          </a:p>
          <a:p>
            <a:r>
              <a:rPr lang="nl-BE" dirty="0"/>
              <a:t>It is </a:t>
            </a:r>
            <a:r>
              <a:rPr lang="nl-BE" dirty="0" err="1"/>
              <a:t>therefore</a:t>
            </a:r>
            <a:r>
              <a:rPr lang="nl-BE" dirty="0"/>
              <a:t> important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limit </a:t>
            </a:r>
            <a:r>
              <a:rPr lang="nl-BE" dirty="0" err="1"/>
              <a:t>how</a:t>
            </a:r>
            <a:r>
              <a:rPr lang="nl-BE" dirty="0"/>
              <a:t> we view and </a:t>
            </a:r>
            <a:r>
              <a:rPr lang="nl-BE" dirty="0" err="1"/>
              <a:t>sustain</a:t>
            </a:r>
            <a:r>
              <a:rPr lang="nl-BE" dirty="0"/>
              <a:t> it.</a:t>
            </a:r>
          </a:p>
          <a:p>
            <a:endParaRPr lang="nl-BE" dirty="0"/>
          </a:p>
          <a:p>
            <a:r>
              <a:rPr lang="nl-BE" dirty="0" err="1"/>
              <a:t>Ghent</a:t>
            </a:r>
            <a:r>
              <a:rPr lang="nl-BE" dirty="0"/>
              <a:t> University has </a:t>
            </a:r>
            <a:r>
              <a:rPr lang="nl-BE" dirty="0" err="1"/>
              <a:t>chosen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</a:t>
            </a:r>
            <a:r>
              <a:rPr lang="nl-BE" dirty="0" err="1"/>
              <a:t>broad</a:t>
            </a:r>
            <a:r>
              <a:rPr lang="nl-BE" dirty="0"/>
              <a:t> approach in </a:t>
            </a:r>
            <a:r>
              <a:rPr lang="nl-BE" dirty="0" err="1"/>
              <a:t>which</a:t>
            </a:r>
            <a:r>
              <a:rPr lang="nl-BE" dirty="0"/>
              <a:t> we </a:t>
            </a:r>
            <a:r>
              <a:rPr lang="nl-BE" dirty="0" err="1"/>
              <a:t>try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link up </a:t>
            </a:r>
            <a:r>
              <a:rPr lang="nl-BE" dirty="0" err="1"/>
              <a:t>all</a:t>
            </a:r>
            <a:r>
              <a:rPr lang="nl-BE" dirty="0"/>
              <a:t> these different </a:t>
            </a:r>
            <a:r>
              <a:rPr lang="nl-BE" dirty="0" err="1"/>
              <a:t>elements</a:t>
            </a:r>
            <a:r>
              <a:rPr lang="nl-BE" dirty="0"/>
              <a:t>. </a:t>
            </a:r>
          </a:p>
          <a:p>
            <a:r>
              <a:rPr lang="nl-BE" dirty="0" err="1"/>
              <a:t>Broad</a:t>
            </a:r>
            <a:r>
              <a:rPr lang="nl-BE" dirty="0"/>
              <a:t> in </a:t>
            </a:r>
            <a:r>
              <a:rPr lang="nl-BE" dirty="0" err="1"/>
              <a:t>how</a:t>
            </a:r>
            <a:r>
              <a:rPr lang="nl-BE" dirty="0"/>
              <a:t> we </a:t>
            </a:r>
            <a:r>
              <a:rPr lang="nl-BE" dirty="0" err="1"/>
              <a:t>define</a:t>
            </a:r>
            <a:r>
              <a:rPr lang="nl-BE" dirty="0"/>
              <a:t> and </a:t>
            </a:r>
            <a:r>
              <a:rPr lang="nl-BE" dirty="0" err="1"/>
              <a:t>measure</a:t>
            </a:r>
            <a:r>
              <a:rPr lang="nl-BE" dirty="0"/>
              <a:t> impact. </a:t>
            </a:r>
          </a:p>
          <a:p>
            <a:r>
              <a:rPr lang="nl-BE" dirty="0" err="1"/>
              <a:t>Broad</a:t>
            </a:r>
            <a:r>
              <a:rPr lang="nl-BE" dirty="0"/>
              <a:t> in </a:t>
            </a:r>
            <a:r>
              <a:rPr lang="nl-BE" dirty="0" err="1"/>
              <a:t>which</a:t>
            </a:r>
            <a:r>
              <a:rPr lang="nl-BE" dirty="0"/>
              <a:t> disciplines we want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reach</a:t>
            </a:r>
            <a:r>
              <a:rPr lang="nl-BE" dirty="0"/>
              <a:t>. </a:t>
            </a:r>
          </a:p>
          <a:p>
            <a:r>
              <a:rPr lang="nl-BE" dirty="0" err="1"/>
              <a:t>Broad</a:t>
            </a:r>
            <a:r>
              <a:rPr lang="nl-BE" dirty="0"/>
              <a:t> in </a:t>
            </a:r>
            <a:r>
              <a:rPr lang="nl-BE" dirty="0" err="1"/>
              <a:t>which</a:t>
            </a:r>
            <a:r>
              <a:rPr lang="nl-BE" dirty="0"/>
              <a:t> researcher at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career</a:t>
            </a:r>
            <a:r>
              <a:rPr lang="nl-BE" dirty="0"/>
              <a:t> stages we want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inspire</a:t>
            </a:r>
            <a:r>
              <a:rPr lang="nl-BE" dirty="0"/>
              <a:t>. </a:t>
            </a:r>
          </a:p>
          <a:p>
            <a:r>
              <a:rPr lang="nl-BE" dirty="0" err="1"/>
              <a:t>Broad</a:t>
            </a:r>
            <a:r>
              <a:rPr lang="nl-BE" dirty="0"/>
              <a:t> in </a:t>
            </a:r>
            <a:r>
              <a:rPr lang="nl-BE" dirty="0" err="1"/>
              <a:t>which</a:t>
            </a:r>
            <a:r>
              <a:rPr lang="nl-BE" dirty="0"/>
              <a:t> stakeholders we </a:t>
            </a:r>
            <a:r>
              <a:rPr lang="nl-BE" dirty="0" err="1"/>
              <a:t>deem</a:t>
            </a:r>
            <a:r>
              <a:rPr lang="nl-BE" dirty="0"/>
              <a:t> relevant. </a:t>
            </a:r>
            <a:r>
              <a:rPr lang="nl-BE" dirty="0" err="1"/>
              <a:t>Broad</a:t>
            </a:r>
            <a:r>
              <a:rPr lang="nl-BE" dirty="0"/>
              <a:t> in </a:t>
            </a:r>
            <a:r>
              <a:rPr lang="nl-BE" dirty="0" err="1"/>
              <a:t>which</a:t>
            </a:r>
            <a:r>
              <a:rPr lang="nl-BE" dirty="0"/>
              <a:t> support we want </a:t>
            </a:r>
            <a:r>
              <a:rPr lang="nl-BE" dirty="0" err="1"/>
              <a:t>to</a:t>
            </a:r>
            <a:r>
              <a:rPr lang="nl-BE" dirty="0"/>
              <a:t> offer.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231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Two</a:t>
            </a:r>
            <a:r>
              <a:rPr lang="nl-BE" dirty="0"/>
              <a:t> </a:t>
            </a:r>
            <a:r>
              <a:rPr lang="nl-BE" dirty="0" err="1"/>
              <a:t>complementary</a:t>
            </a:r>
            <a:r>
              <a:rPr lang="nl-BE" dirty="0"/>
              <a:t> policy and support </a:t>
            </a:r>
            <a:r>
              <a:rPr lang="nl-BE" dirty="0" err="1"/>
              <a:t>frameworks</a:t>
            </a:r>
            <a:r>
              <a:rPr lang="nl-BE" dirty="0"/>
              <a:t> make up </a:t>
            </a:r>
            <a:r>
              <a:rPr lang="nl-BE" dirty="0" err="1"/>
              <a:t>the</a:t>
            </a:r>
            <a:r>
              <a:rPr lang="nl-BE" dirty="0"/>
              <a:t> spectrum of </a:t>
            </a:r>
            <a:r>
              <a:rPr lang="nl-BE" dirty="0" err="1"/>
              <a:t>socio-economic</a:t>
            </a:r>
            <a:r>
              <a:rPr lang="nl-BE" dirty="0"/>
              <a:t>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 and impact. Both are </a:t>
            </a:r>
            <a:r>
              <a:rPr lang="nl-BE" dirty="0" err="1"/>
              <a:t>needed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address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broad</a:t>
            </a:r>
            <a:r>
              <a:rPr lang="nl-BE" dirty="0"/>
              <a:t> approach.</a:t>
            </a:r>
          </a:p>
          <a:p>
            <a:r>
              <a:rPr lang="nl-BE" dirty="0"/>
              <a:t>The </a:t>
            </a:r>
            <a:r>
              <a:rPr lang="nl-BE" dirty="0" err="1"/>
              <a:t>framework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tech</a:t>
            </a:r>
            <a:r>
              <a:rPr lang="nl-BE" dirty="0"/>
              <a:t> transfer and </a:t>
            </a:r>
            <a:r>
              <a:rPr lang="nl-BE" dirty="0" err="1"/>
              <a:t>innovation</a:t>
            </a:r>
            <a:r>
              <a:rPr lang="nl-BE" dirty="0"/>
              <a:t> (</a:t>
            </a:r>
            <a:r>
              <a:rPr lang="nl-BE" dirty="0" err="1"/>
              <a:t>the</a:t>
            </a:r>
            <a:r>
              <a:rPr lang="nl-BE" dirty="0"/>
              <a:t> more </a:t>
            </a:r>
            <a:r>
              <a:rPr lang="nl-BE" dirty="0" err="1"/>
              <a:t>linear</a:t>
            </a:r>
            <a:r>
              <a:rPr lang="nl-BE" dirty="0"/>
              <a:t> </a:t>
            </a:r>
            <a:r>
              <a:rPr lang="nl-BE" dirty="0" err="1"/>
              <a:t>economic</a:t>
            </a:r>
            <a:r>
              <a:rPr lang="nl-BE" dirty="0"/>
              <a:t> end of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) has a more </a:t>
            </a:r>
            <a:r>
              <a:rPr lang="nl-BE" dirty="0" err="1"/>
              <a:t>mature</a:t>
            </a:r>
            <a:r>
              <a:rPr lang="nl-BE" dirty="0"/>
              <a:t> </a:t>
            </a:r>
            <a:r>
              <a:rPr lang="nl-BE" dirty="0" err="1"/>
              <a:t>character</a:t>
            </a:r>
            <a:r>
              <a:rPr lang="nl-BE" dirty="0"/>
              <a:t>, </a:t>
            </a:r>
            <a:r>
              <a:rPr lang="nl-BE" dirty="0" err="1"/>
              <a:t>being</a:t>
            </a:r>
            <a:r>
              <a:rPr lang="nl-BE" dirty="0"/>
              <a:t> a </a:t>
            </a:r>
            <a:r>
              <a:rPr lang="nl-BE" dirty="0" err="1"/>
              <a:t>national</a:t>
            </a:r>
            <a:r>
              <a:rPr lang="nl-BE" dirty="0"/>
              <a:t>/</a:t>
            </a:r>
            <a:r>
              <a:rPr lang="nl-BE" dirty="0" err="1"/>
              <a:t>regional</a:t>
            </a:r>
            <a:r>
              <a:rPr lang="nl-BE" dirty="0"/>
              <a:t>/</a:t>
            </a:r>
            <a:r>
              <a:rPr lang="nl-BE" dirty="0" err="1"/>
              <a:t>institutional</a:t>
            </a:r>
            <a:r>
              <a:rPr lang="nl-BE" dirty="0"/>
              <a:t> </a:t>
            </a:r>
            <a:r>
              <a:rPr lang="nl-BE" dirty="0" err="1"/>
              <a:t>strategy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</a:t>
            </a:r>
            <a:r>
              <a:rPr lang="nl-BE" dirty="0" err="1"/>
              <a:t>longer</a:t>
            </a:r>
            <a:r>
              <a:rPr lang="nl-BE" dirty="0"/>
              <a:t> </a:t>
            </a:r>
            <a:r>
              <a:rPr lang="nl-BE" dirty="0" err="1"/>
              <a:t>period</a:t>
            </a:r>
            <a:r>
              <a:rPr lang="nl-BE" dirty="0"/>
              <a:t> of time.</a:t>
            </a:r>
          </a:p>
          <a:p>
            <a:r>
              <a:rPr lang="nl-BE" dirty="0"/>
              <a:t>In 2015 policy action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societal</a:t>
            </a:r>
            <a:r>
              <a:rPr lang="nl-BE" dirty="0"/>
              <a:t>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 of research was </a:t>
            </a:r>
            <a:r>
              <a:rPr lang="nl-BE" dirty="0" err="1"/>
              <a:t>launched</a:t>
            </a:r>
            <a:r>
              <a:rPr lang="nl-BE" dirty="0"/>
              <a:t> – </a:t>
            </a:r>
            <a:r>
              <a:rPr lang="nl-BE" dirty="0" err="1"/>
              <a:t>an</a:t>
            </a:r>
            <a:r>
              <a:rPr lang="nl-BE" dirty="0"/>
              <a:t> area </a:t>
            </a:r>
            <a:r>
              <a:rPr lang="nl-BE" dirty="0" err="1"/>
              <a:t>equally</a:t>
            </a:r>
            <a:r>
              <a:rPr lang="nl-BE" dirty="0"/>
              <a:t> important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mission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university</a:t>
            </a:r>
            <a:r>
              <a:rPr lang="nl-BE" dirty="0"/>
              <a:t> but </a:t>
            </a:r>
            <a:r>
              <a:rPr lang="nl-BE" dirty="0" err="1"/>
              <a:t>less</a:t>
            </a:r>
            <a:r>
              <a:rPr lang="nl-BE" dirty="0"/>
              <a:t> well </a:t>
            </a:r>
            <a:r>
              <a:rPr lang="nl-BE" dirty="0" err="1"/>
              <a:t>developed</a:t>
            </a:r>
            <a:r>
              <a:rPr lang="nl-BE" dirty="0"/>
              <a:t> </a:t>
            </a:r>
            <a:r>
              <a:rPr lang="nl-BE" dirty="0" err="1"/>
              <a:t>until</a:t>
            </a:r>
            <a:r>
              <a:rPr lang="nl-BE" dirty="0"/>
              <a:t> </a:t>
            </a:r>
            <a:r>
              <a:rPr lang="nl-BE" dirty="0" err="1"/>
              <a:t>then</a:t>
            </a:r>
            <a:r>
              <a:rPr lang="nl-BE" dirty="0"/>
              <a:t> (and </a:t>
            </a:r>
            <a:r>
              <a:rPr lang="nl-BE" dirty="0" err="1"/>
              <a:t>maybe</a:t>
            </a:r>
            <a:r>
              <a:rPr lang="nl-BE" dirty="0"/>
              <a:t> </a:t>
            </a:r>
            <a:r>
              <a:rPr lang="nl-BE" dirty="0" err="1"/>
              <a:t>still</a:t>
            </a:r>
            <a:r>
              <a:rPr lang="nl-BE" dirty="0"/>
              <a:t>?). </a:t>
            </a:r>
            <a:r>
              <a:rPr lang="nl-BE" dirty="0" err="1"/>
              <a:t>Main</a:t>
            </a:r>
            <a:r>
              <a:rPr lang="nl-BE" dirty="0"/>
              <a:t> driver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policy development </a:t>
            </a:r>
            <a:r>
              <a:rPr lang="nl-BE" dirty="0" err="1"/>
              <a:t>wasn’t</a:t>
            </a:r>
            <a:r>
              <a:rPr lang="nl-BE" dirty="0"/>
              <a:t> </a:t>
            </a:r>
            <a:r>
              <a:rPr lang="nl-BE" dirty="0" err="1"/>
              <a:t>just</a:t>
            </a:r>
            <a:r>
              <a:rPr lang="nl-BE" dirty="0"/>
              <a:t> </a:t>
            </a:r>
            <a:r>
              <a:rPr lang="nl-BE" dirty="0" err="1"/>
              <a:t>intrinsic</a:t>
            </a:r>
            <a:r>
              <a:rPr lang="nl-BE" dirty="0"/>
              <a:t> but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international</a:t>
            </a:r>
            <a:r>
              <a:rPr lang="nl-BE" dirty="0"/>
              <a:t> shift </a:t>
            </a:r>
            <a:r>
              <a:rPr lang="nl-BE" dirty="0" err="1"/>
              <a:t>towards</a:t>
            </a:r>
            <a:r>
              <a:rPr lang="nl-BE" dirty="0"/>
              <a:t> impact as well (</a:t>
            </a:r>
            <a:r>
              <a:rPr lang="nl-BE" dirty="0" err="1"/>
              <a:t>funders</a:t>
            </a:r>
            <a:r>
              <a:rPr lang="nl-BE" dirty="0"/>
              <a:t>, research assessment systems, policy makers, stakeholders).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3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Cross-</a:t>
            </a:r>
            <a:r>
              <a:rPr lang="nl-BE" dirty="0" err="1"/>
              <a:t>cutting</a:t>
            </a:r>
            <a:r>
              <a:rPr lang="nl-BE" dirty="0"/>
              <a:t> these </a:t>
            </a:r>
            <a:r>
              <a:rPr lang="nl-BE" dirty="0" err="1"/>
              <a:t>policies</a:t>
            </a:r>
            <a:r>
              <a:rPr lang="nl-BE" dirty="0"/>
              <a:t> was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clarity</a:t>
            </a:r>
            <a:r>
              <a:rPr lang="nl-BE" dirty="0"/>
              <a:t>. We </a:t>
            </a:r>
            <a:r>
              <a:rPr lang="nl-BE" dirty="0" err="1"/>
              <a:t>were</a:t>
            </a:r>
            <a:r>
              <a:rPr lang="nl-BE" dirty="0"/>
              <a:t> </a:t>
            </a:r>
            <a:r>
              <a:rPr lang="nl-BE" dirty="0" err="1"/>
              <a:t>convinced</a:t>
            </a:r>
            <a:r>
              <a:rPr lang="nl-BE" dirty="0"/>
              <a:t> </a:t>
            </a:r>
            <a:r>
              <a:rPr lang="nl-BE" dirty="0" err="1"/>
              <a:t>many</a:t>
            </a:r>
            <a:r>
              <a:rPr lang="nl-BE" dirty="0"/>
              <a:t> </a:t>
            </a:r>
            <a:r>
              <a:rPr lang="nl-BE" dirty="0" err="1"/>
              <a:t>researchers</a:t>
            </a:r>
            <a:r>
              <a:rPr lang="nl-BE" dirty="0"/>
              <a:t> </a:t>
            </a:r>
            <a:r>
              <a:rPr lang="nl-BE" dirty="0" err="1"/>
              <a:t>already</a:t>
            </a:r>
            <a:r>
              <a:rPr lang="nl-BE" dirty="0"/>
              <a:t> </a:t>
            </a:r>
            <a:r>
              <a:rPr lang="nl-BE" dirty="0" err="1"/>
              <a:t>engaged</a:t>
            </a:r>
            <a:r>
              <a:rPr lang="nl-BE" dirty="0"/>
              <a:t> in impact </a:t>
            </a:r>
            <a:r>
              <a:rPr lang="nl-BE" dirty="0" err="1"/>
              <a:t>creation</a:t>
            </a:r>
            <a:r>
              <a:rPr lang="nl-BE" dirty="0"/>
              <a:t> but we </a:t>
            </a:r>
            <a:r>
              <a:rPr lang="nl-BE" dirty="0" err="1"/>
              <a:t>needed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speak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same</a:t>
            </a:r>
            <a:r>
              <a:rPr lang="nl-BE" dirty="0"/>
              <a:t> </a:t>
            </a:r>
            <a:r>
              <a:rPr lang="nl-BE" dirty="0" err="1"/>
              <a:t>language</a:t>
            </a:r>
            <a:r>
              <a:rPr lang="nl-BE" dirty="0"/>
              <a:t>, </a:t>
            </a:r>
            <a:r>
              <a:rPr lang="nl-BE" dirty="0" err="1"/>
              <a:t>provide</a:t>
            </a:r>
            <a:r>
              <a:rPr lang="nl-BE" dirty="0"/>
              <a:t> </a:t>
            </a:r>
            <a:r>
              <a:rPr lang="nl-BE" dirty="0" err="1"/>
              <a:t>ample</a:t>
            </a:r>
            <a:r>
              <a:rPr lang="nl-BE" dirty="0"/>
              <a:t> </a:t>
            </a:r>
            <a:r>
              <a:rPr lang="nl-BE" dirty="0" err="1"/>
              <a:t>inspiration</a:t>
            </a:r>
            <a:r>
              <a:rPr lang="nl-BE" dirty="0"/>
              <a:t> and </a:t>
            </a:r>
            <a:r>
              <a:rPr lang="nl-BE" dirty="0" err="1"/>
              <a:t>develop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necessary</a:t>
            </a:r>
            <a:r>
              <a:rPr lang="nl-BE" dirty="0"/>
              <a:t> skills. In short, we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build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impact </a:t>
            </a:r>
            <a:r>
              <a:rPr lang="nl-BE" dirty="0" err="1"/>
              <a:t>literate</a:t>
            </a:r>
            <a:r>
              <a:rPr lang="nl-BE" dirty="0"/>
              <a:t> community.</a:t>
            </a:r>
          </a:p>
          <a:p>
            <a:r>
              <a:rPr lang="nl-BE" dirty="0" err="1"/>
              <a:t>Equally</a:t>
            </a:r>
            <a:r>
              <a:rPr lang="nl-BE" dirty="0"/>
              <a:t> important was </a:t>
            </a:r>
            <a:r>
              <a:rPr lang="nl-BE" dirty="0" err="1"/>
              <a:t>tackling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challenge</a:t>
            </a:r>
            <a:r>
              <a:rPr lang="nl-BE" dirty="0"/>
              <a:t> of indicator- and </a:t>
            </a:r>
            <a:r>
              <a:rPr lang="nl-BE" dirty="0" err="1"/>
              <a:t>results-driven</a:t>
            </a:r>
            <a:r>
              <a:rPr lang="nl-BE" dirty="0"/>
              <a:t> assessment and </a:t>
            </a:r>
            <a:r>
              <a:rPr lang="nl-BE" dirty="0" err="1"/>
              <a:t>skewed</a:t>
            </a:r>
            <a:r>
              <a:rPr lang="nl-BE" dirty="0"/>
              <a:t> incentives and </a:t>
            </a:r>
            <a:r>
              <a:rPr lang="nl-BE" dirty="0" err="1"/>
              <a:t>rewards</a:t>
            </a:r>
            <a:r>
              <a:rPr lang="nl-BE" dirty="0"/>
              <a:t>. </a:t>
            </a:r>
          </a:p>
          <a:p>
            <a:r>
              <a:rPr lang="nl-BE" dirty="0" err="1"/>
              <a:t>Within</a:t>
            </a:r>
            <a:r>
              <a:rPr lang="nl-BE" dirty="0"/>
              <a:t> impact and </a:t>
            </a:r>
            <a:r>
              <a:rPr lang="nl-BE" dirty="0" err="1"/>
              <a:t>its</a:t>
            </a:r>
            <a:r>
              <a:rPr lang="nl-BE" dirty="0"/>
              <a:t> assessment </a:t>
            </a:r>
            <a:r>
              <a:rPr lang="nl-BE" dirty="0" err="1"/>
              <a:t>the</a:t>
            </a:r>
            <a:r>
              <a:rPr lang="nl-BE" dirty="0"/>
              <a:t> focus has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more 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process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stakeholder </a:t>
            </a:r>
            <a:r>
              <a:rPr lang="nl-BE" dirty="0" err="1"/>
              <a:t>interactions</a:t>
            </a:r>
            <a:r>
              <a:rPr lang="nl-BE" dirty="0"/>
              <a:t>. Impact is a </a:t>
            </a:r>
            <a:r>
              <a:rPr lang="nl-BE" dirty="0" err="1"/>
              <a:t>group</a:t>
            </a:r>
            <a:r>
              <a:rPr lang="nl-BE" dirty="0"/>
              <a:t> effort, </a:t>
            </a:r>
            <a:r>
              <a:rPr lang="nl-BE" dirty="0" err="1"/>
              <a:t>something</a:t>
            </a:r>
            <a:r>
              <a:rPr lang="nl-BE" dirty="0"/>
              <a:t> </a:t>
            </a:r>
            <a:r>
              <a:rPr lang="nl-BE" dirty="0" err="1"/>
              <a:t>which</a:t>
            </a:r>
            <a:r>
              <a:rPr lang="nl-BE" dirty="0"/>
              <a:t> takes time, </a:t>
            </a:r>
            <a:r>
              <a:rPr lang="nl-BE" dirty="0" err="1"/>
              <a:t>which</a:t>
            </a:r>
            <a:r>
              <a:rPr lang="nl-BE" dirty="0"/>
              <a:t> is </a:t>
            </a:r>
            <a:r>
              <a:rPr lang="nl-BE" dirty="0" err="1"/>
              <a:t>inherently</a:t>
            </a:r>
            <a:r>
              <a:rPr lang="nl-BE" dirty="0"/>
              <a:t> </a:t>
            </a:r>
            <a:r>
              <a:rPr lang="nl-BE" dirty="0" err="1"/>
              <a:t>serendipidous</a:t>
            </a:r>
            <a:r>
              <a:rPr lang="nl-BE" dirty="0"/>
              <a:t>,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needs</a:t>
            </a:r>
            <a:r>
              <a:rPr lang="nl-BE" dirty="0"/>
              <a:t> a story </a:t>
            </a:r>
            <a:r>
              <a:rPr lang="nl-BE" dirty="0" err="1"/>
              <a:t>rather</a:t>
            </a:r>
            <a:r>
              <a:rPr lang="nl-BE" dirty="0"/>
              <a:t> </a:t>
            </a:r>
            <a:r>
              <a:rPr lang="nl-BE" dirty="0" err="1"/>
              <a:t>than</a:t>
            </a:r>
            <a:r>
              <a:rPr lang="nl-BE" dirty="0"/>
              <a:t> a </a:t>
            </a:r>
            <a:r>
              <a:rPr lang="nl-BE" dirty="0" err="1"/>
              <a:t>bean-counting</a:t>
            </a:r>
            <a:r>
              <a:rPr lang="nl-BE" dirty="0"/>
              <a:t> checklist.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8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At </a:t>
            </a:r>
            <a:r>
              <a:rPr lang="nl-BE" dirty="0" err="1"/>
              <a:t>Ghent</a:t>
            </a:r>
            <a:r>
              <a:rPr lang="nl-BE" dirty="0"/>
              <a:t> University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 </a:t>
            </a:r>
            <a:r>
              <a:rPr lang="nl-BE" dirty="0" err="1"/>
              <a:t>activities</a:t>
            </a:r>
            <a:r>
              <a:rPr lang="nl-BE" dirty="0"/>
              <a:t> are no </a:t>
            </a:r>
            <a:r>
              <a:rPr lang="nl-BE" dirty="0" err="1"/>
              <a:t>longer</a:t>
            </a:r>
            <a:r>
              <a:rPr lang="nl-BE" dirty="0"/>
              <a:t> </a:t>
            </a:r>
            <a:r>
              <a:rPr lang="nl-BE" dirty="0" err="1"/>
              <a:t>seen</a:t>
            </a:r>
            <a:r>
              <a:rPr lang="nl-BE" dirty="0"/>
              <a:t> as separate, as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add-on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research. Impact is </a:t>
            </a:r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within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research </a:t>
            </a:r>
            <a:r>
              <a:rPr lang="nl-BE" dirty="0" err="1"/>
              <a:t>dimensions</a:t>
            </a:r>
            <a:r>
              <a:rPr lang="nl-BE" dirty="0"/>
              <a:t>. Professors have </a:t>
            </a:r>
            <a:r>
              <a:rPr lang="nl-BE" dirty="0" err="1"/>
              <a:t>the</a:t>
            </a:r>
            <a:r>
              <a:rPr lang="nl-BE" dirty="0"/>
              <a:t> opportunity </a:t>
            </a:r>
            <a:r>
              <a:rPr lang="nl-BE" dirty="0" err="1"/>
              <a:t>to</a:t>
            </a:r>
            <a:r>
              <a:rPr lang="nl-BE" dirty="0"/>
              <a:t> focus on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 </a:t>
            </a:r>
            <a:r>
              <a:rPr lang="nl-BE" dirty="0" err="1"/>
              <a:t>activities</a:t>
            </a:r>
            <a:r>
              <a:rPr lang="nl-BE" dirty="0"/>
              <a:t> </a:t>
            </a:r>
            <a:r>
              <a:rPr lang="nl-BE" dirty="0" err="1"/>
              <a:t>within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career</a:t>
            </a:r>
            <a:r>
              <a:rPr lang="nl-BE" dirty="0"/>
              <a:t> without </a:t>
            </a:r>
            <a:r>
              <a:rPr lang="nl-BE" dirty="0" err="1"/>
              <a:t>being</a:t>
            </a:r>
            <a:r>
              <a:rPr lang="nl-BE" dirty="0"/>
              <a:t>/feeling </a:t>
            </a:r>
            <a:r>
              <a:rPr lang="nl-BE" dirty="0" err="1"/>
              <a:t>penalised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choice</a:t>
            </a:r>
            <a:r>
              <a:rPr lang="nl-BE" dirty="0"/>
              <a:t>. </a:t>
            </a:r>
          </a:p>
          <a:p>
            <a:r>
              <a:rPr lang="nl-BE" dirty="0"/>
              <a:t>The indicators and </a:t>
            </a:r>
            <a:r>
              <a:rPr lang="nl-BE" dirty="0" err="1"/>
              <a:t>descriptors</a:t>
            </a:r>
            <a:r>
              <a:rPr lang="nl-BE" dirty="0"/>
              <a:t> </a:t>
            </a:r>
            <a:r>
              <a:rPr lang="nl-BE" dirty="0" err="1"/>
              <a:t>illustrating</a:t>
            </a:r>
            <a:r>
              <a:rPr lang="nl-BE" dirty="0"/>
              <a:t>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 as a </a:t>
            </a:r>
            <a:r>
              <a:rPr lang="nl-BE" dirty="0" err="1"/>
              <a:t>process</a:t>
            </a:r>
            <a:r>
              <a:rPr lang="nl-BE" dirty="0"/>
              <a:t> are </a:t>
            </a:r>
            <a:r>
              <a:rPr lang="nl-BE" dirty="0" err="1"/>
              <a:t>varied</a:t>
            </a:r>
            <a:r>
              <a:rPr lang="nl-BE" dirty="0"/>
              <a:t> and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chosen</a:t>
            </a:r>
            <a:r>
              <a:rPr lang="nl-BE" dirty="0"/>
              <a:t> </a:t>
            </a:r>
            <a:r>
              <a:rPr lang="nl-BE" dirty="0" err="1"/>
              <a:t>according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one’s</a:t>
            </a:r>
            <a:r>
              <a:rPr lang="nl-BE" dirty="0"/>
              <a:t> discipline, personal </a:t>
            </a:r>
            <a:r>
              <a:rPr lang="nl-BE" dirty="0" err="1"/>
              <a:t>talents</a:t>
            </a:r>
            <a:r>
              <a:rPr lang="nl-BE" dirty="0"/>
              <a:t>, </a:t>
            </a:r>
            <a:r>
              <a:rPr lang="nl-BE" dirty="0" err="1"/>
              <a:t>specific</a:t>
            </a:r>
            <a:r>
              <a:rPr lang="nl-BE" dirty="0"/>
              <a:t> research stakeholders. We </a:t>
            </a:r>
            <a:r>
              <a:rPr lang="nl-BE" dirty="0" err="1"/>
              <a:t>welcome</a:t>
            </a:r>
            <a:r>
              <a:rPr lang="nl-BE" dirty="0"/>
              <a:t> </a:t>
            </a:r>
            <a:r>
              <a:rPr lang="nl-BE" dirty="0" err="1"/>
              <a:t>creativity</a:t>
            </a:r>
            <a:r>
              <a:rPr lang="nl-BE" dirty="0"/>
              <a:t> and </a:t>
            </a:r>
            <a:r>
              <a:rPr lang="nl-BE" dirty="0" err="1"/>
              <a:t>ambition</a:t>
            </a:r>
            <a:r>
              <a:rPr lang="nl-BE" dirty="0"/>
              <a:t> in </a:t>
            </a:r>
            <a:r>
              <a:rPr lang="nl-BE" dirty="0" err="1"/>
              <a:t>that</a:t>
            </a:r>
            <a:r>
              <a:rPr lang="nl-BE" dirty="0"/>
              <a:t> respect </a:t>
            </a:r>
            <a:r>
              <a:rPr lang="nl-BE" dirty="0" err="1"/>
              <a:t>too</a:t>
            </a:r>
            <a:r>
              <a:rPr lang="nl-BE" dirty="0"/>
              <a:t>.</a:t>
            </a:r>
          </a:p>
          <a:p>
            <a:r>
              <a:rPr lang="nl-BE" dirty="0"/>
              <a:t>We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value</a:t>
            </a:r>
            <a:r>
              <a:rPr lang="nl-BE" dirty="0"/>
              <a:t> more </a:t>
            </a:r>
            <a:r>
              <a:rPr lang="nl-BE" dirty="0" err="1"/>
              <a:t>than</a:t>
            </a:r>
            <a:r>
              <a:rPr lang="nl-BE" dirty="0"/>
              <a:t> </a:t>
            </a:r>
            <a:r>
              <a:rPr lang="nl-BE" dirty="0" err="1"/>
              <a:t>just</a:t>
            </a:r>
            <a:r>
              <a:rPr lang="nl-BE" dirty="0"/>
              <a:t> </a:t>
            </a:r>
            <a:r>
              <a:rPr lang="nl-BE" dirty="0" err="1"/>
              <a:t>results</a:t>
            </a:r>
            <a:r>
              <a:rPr lang="nl-BE" dirty="0"/>
              <a:t> – </a:t>
            </a:r>
            <a:r>
              <a:rPr lang="nl-BE" dirty="0" err="1"/>
              <a:t>there</a:t>
            </a:r>
            <a:r>
              <a:rPr lang="nl-BE" dirty="0"/>
              <a:t> is </a:t>
            </a:r>
            <a:r>
              <a:rPr lang="nl-BE" dirty="0" err="1"/>
              <a:t>merit</a:t>
            </a:r>
            <a:r>
              <a:rPr lang="nl-BE" dirty="0"/>
              <a:t> in </a:t>
            </a:r>
            <a:r>
              <a:rPr lang="nl-BE" dirty="0" err="1"/>
              <a:t>creating</a:t>
            </a:r>
            <a:r>
              <a:rPr lang="nl-BE" dirty="0"/>
              <a:t>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throughtout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entire</a:t>
            </a:r>
            <a:r>
              <a:rPr lang="nl-BE" dirty="0"/>
              <a:t> </a:t>
            </a:r>
            <a:r>
              <a:rPr lang="nl-BE" dirty="0" err="1"/>
              <a:t>lifecycle</a:t>
            </a:r>
            <a:r>
              <a:rPr lang="nl-BE" dirty="0"/>
              <a:t> of research.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591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Impact </a:t>
            </a:r>
            <a:r>
              <a:rPr lang="nl-BE" dirty="0" err="1"/>
              <a:t>needs</a:t>
            </a:r>
            <a:r>
              <a:rPr lang="nl-BE" dirty="0"/>
              <a:t> </a:t>
            </a:r>
            <a:r>
              <a:rPr lang="nl-BE" dirty="0" err="1"/>
              <a:t>holistic</a:t>
            </a:r>
            <a:r>
              <a:rPr lang="nl-BE" dirty="0"/>
              <a:t> research policy. </a:t>
            </a:r>
            <a:r>
              <a:rPr lang="nl-BE" dirty="0" err="1"/>
              <a:t>This</a:t>
            </a:r>
            <a:r>
              <a:rPr lang="nl-BE" dirty="0"/>
              <a:t> is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flicking</a:t>
            </a:r>
            <a:r>
              <a:rPr lang="nl-BE" dirty="0"/>
              <a:t> </a:t>
            </a:r>
            <a:r>
              <a:rPr lang="nl-BE" dirty="0" err="1"/>
              <a:t>just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lever or </a:t>
            </a:r>
            <a:r>
              <a:rPr lang="nl-BE" dirty="0" err="1"/>
              <a:t>creating</a:t>
            </a:r>
            <a:r>
              <a:rPr lang="nl-BE" dirty="0"/>
              <a:t> a big bang. </a:t>
            </a:r>
          </a:p>
          <a:p>
            <a:r>
              <a:rPr lang="nl-BE" dirty="0" err="1"/>
              <a:t>This</a:t>
            </a:r>
            <a:r>
              <a:rPr lang="nl-BE" dirty="0"/>
              <a:t> is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addressing</a:t>
            </a:r>
            <a:r>
              <a:rPr lang="nl-BE" dirty="0"/>
              <a:t> </a:t>
            </a:r>
            <a:r>
              <a:rPr lang="nl-BE" dirty="0" err="1"/>
              <a:t>many</a:t>
            </a:r>
            <a:r>
              <a:rPr lang="nl-BE" dirty="0"/>
              <a:t> </a:t>
            </a:r>
            <a:r>
              <a:rPr lang="nl-BE" dirty="0" err="1"/>
              <a:t>challenges</a:t>
            </a:r>
            <a:r>
              <a:rPr lang="nl-BE" dirty="0"/>
              <a:t> – </a:t>
            </a:r>
            <a:r>
              <a:rPr lang="nl-BE" dirty="0" err="1"/>
              <a:t>fostering</a:t>
            </a:r>
            <a:r>
              <a:rPr lang="nl-BE" dirty="0"/>
              <a:t> small </a:t>
            </a:r>
            <a:r>
              <a:rPr lang="nl-BE" dirty="0" err="1"/>
              <a:t>revolutions</a:t>
            </a:r>
            <a:r>
              <a:rPr lang="nl-BE" dirty="0"/>
              <a:t>: </a:t>
            </a:r>
            <a:r>
              <a:rPr lang="nl-BE" dirty="0" err="1"/>
              <a:t>from</a:t>
            </a:r>
            <a:r>
              <a:rPr lang="nl-BE" dirty="0"/>
              <a:t> recruitment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progression</a:t>
            </a:r>
            <a:r>
              <a:rPr lang="nl-BE" dirty="0"/>
              <a:t> </a:t>
            </a:r>
            <a:r>
              <a:rPr lang="nl-BE" dirty="0" err="1"/>
              <a:t>models</a:t>
            </a:r>
            <a:r>
              <a:rPr lang="nl-BE" dirty="0"/>
              <a:t>;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we </a:t>
            </a:r>
            <a:r>
              <a:rPr lang="nl-BE" dirty="0" err="1"/>
              <a:t>strategically</a:t>
            </a:r>
            <a:r>
              <a:rPr lang="nl-BE" dirty="0"/>
              <a:t> </a:t>
            </a:r>
            <a:r>
              <a:rPr lang="nl-BE" dirty="0" err="1"/>
              <a:t>communicate</a:t>
            </a:r>
            <a:r>
              <a:rPr lang="nl-BE" dirty="0"/>
              <a:t> as a </a:t>
            </a:r>
            <a:r>
              <a:rPr lang="nl-BE" dirty="0" err="1"/>
              <a:t>university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we set up long-</a:t>
            </a:r>
            <a:r>
              <a:rPr lang="nl-BE" dirty="0" err="1"/>
              <a:t>lasting</a:t>
            </a:r>
            <a:r>
              <a:rPr lang="nl-BE" dirty="0"/>
              <a:t> and </a:t>
            </a:r>
            <a:r>
              <a:rPr lang="nl-BE" dirty="0" err="1"/>
              <a:t>trustworthy</a:t>
            </a:r>
            <a:r>
              <a:rPr lang="nl-BE" dirty="0"/>
              <a:t> </a:t>
            </a:r>
            <a:r>
              <a:rPr lang="nl-BE" dirty="0" err="1"/>
              <a:t>relationships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our</a:t>
            </a:r>
            <a:r>
              <a:rPr lang="nl-BE" dirty="0"/>
              <a:t> partners and end-users;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we </a:t>
            </a:r>
            <a:r>
              <a:rPr lang="nl-BE" dirty="0" err="1"/>
              <a:t>develop</a:t>
            </a:r>
            <a:r>
              <a:rPr lang="nl-BE" dirty="0"/>
              <a:t> and </a:t>
            </a:r>
            <a:r>
              <a:rPr lang="nl-BE" dirty="0" err="1"/>
              <a:t>assess</a:t>
            </a:r>
            <a:r>
              <a:rPr lang="nl-BE" dirty="0"/>
              <a:t> </a:t>
            </a:r>
            <a:r>
              <a:rPr lang="nl-BE" dirty="0" err="1"/>
              <a:t>our</a:t>
            </a:r>
            <a:r>
              <a:rPr lang="nl-BE" dirty="0"/>
              <a:t> research </a:t>
            </a:r>
            <a:r>
              <a:rPr lang="nl-BE" dirty="0" err="1"/>
              <a:t>projects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we </a:t>
            </a:r>
            <a:r>
              <a:rPr lang="nl-BE" dirty="0" err="1"/>
              <a:t>prepare</a:t>
            </a:r>
            <a:r>
              <a:rPr lang="nl-BE" dirty="0"/>
              <a:t>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researchers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</a:t>
            </a:r>
            <a:r>
              <a:rPr lang="nl-BE" dirty="0" err="1"/>
              <a:t>career</a:t>
            </a:r>
            <a:r>
              <a:rPr lang="nl-BE" dirty="0"/>
              <a:t> </a:t>
            </a:r>
            <a:r>
              <a:rPr lang="nl-BE" dirty="0" err="1"/>
              <a:t>outside</a:t>
            </a:r>
            <a:r>
              <a:rPr lang="nl-BE" dirty="0"/>
              <a:t> </a:t>
            </a:r>
            <a:r>
              <a:rPr lang="nl-BE" dirty="0" err="1"/>
              <a:t>academia</a:t>
            </a:r>
            <a:r>
              <a:rPr lang="nl-BE" dirty="0"/>
              <a:t> and care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wellbeing</a:t>
            </a:r>
            <a:r>
              <a:rPr lang="nl-B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It is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providing</a:t>
            </a:r>
            <a:r>
              <a:rPr lang="nl-BE" dirty="0"/>
              <a:t> policy and support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speaks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research disciplines and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researchers</a:t>
            </a:r>
            <a:r>
              <a:rPr lang="nl-B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It is </a:t>
            </a:r>
            <a:r>
              <a:rPr lang="nl-BE" dirty="0" err="1"/>
              <a:t>about</a:t>
            </a:r>
            <a:r>
              <a:rPr lang="nl-BE" dirty="0"/>
              <a:t> p</a:t>
            </a:r>
            <a:r>
              <a:rPr lang="en-US" sz="1200" dirty="0" err="1"/>
              <a:t>rotect</a:t>
            </a:r>
            <a:r>
              <a:rPr lang="en-US" sz="1200" dirty="0"/>
              <a:t> and </a:t>
            </a:r>
            <a:r>
              <a:rPr lang="en-US" sz="1200" dirty="0">
                <a:solidFill>
                  <a:srgbClr val="1E64C8"/>
                </a:solidFill>
              </a:rPr>
              <a:t>managing the intellectual property </a:t>
            </a:r>
            <a:r>
              <a:rPr lang="en-US" sz="1200" dirty="0"/>
              <a:t>and knowhow of the university while allowing for co-creation and </a:t>
            </a:r>
            <a:r>
              <a:rPr lang="en-US" sz="1200" dirty="0" err="1"/>
              <a:t>transdisciplinarity</a:t>
            </a:r>
            <a:r>
              <a:rPr lang="en-US" sz="1200" dirty="0"/>
              <a:t>.</a:t>
            </a:r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It is </a:t>
            </a:r>
            <a:r>
              <a:rPr lang="nl-BE" dirty="0" err="1"/>
              <a:t>about</a:t>
            </a:r>
            <a:r>
              <a:rPr lang="nl-BE" dirty="0"/>
              <a:t> m</a:t>
            </a:r>
            <a:r>
              <a:rPr lang="en-US" sz="1200" dirty="0" err="1"/>
              <a:t>oving</a:t>
            </a:r>
            <a:r>
              <a:rPr lang="en-US" sz="1200" dirty="0"/>
              <a:t> research into societal, commercial or industrial use in order to </a:t>
            </a:r>
            <a:r>
              <a:rPr lang="en-US" sz="1200" dirty="0">
                <a:solidFill>
                  <a:srgbClr val="1E64C8"/>
                </a:solidFill>
              </a:rPr>
              <a:t>strengthen economic development and supporting innovation for companies </a:t>
            </a:r>
            <a:r>
              <a:rPr lang="en-US" sz="1200" dirty="0"/>
              <a:t>(without disrupting the market).</a:t>
            </a:r>
            <a:endParaRPr lang="nl-BE" dirty="0"/>
          </a:p>
          <a:p>
            <a:r>
              <a:rPr lang="nl-BE" dirty="0"/>
              <a:t>It is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en-US" sz="1200" dirty="0">
                <a:ea typeface="Tahoma" pitchFamily="34" charset="0"/>
              </a:rPr>
              <a:t>making our community a growing </a:t>
            </a:r>
            <a:r>
              <a:rPr lang="en-US" sz="1200" dirty="0">
                <a:solidFill>
                  <a:srgbClr val="1E64C8"/>
                </a:solidFill>
                <a:ea typeface="Tahoma" pitchFamily="34" charset="0"/>
              </a:rPr>
              <a:t>international innovation hub </a:t>
            </a:r>
            <a:r>
              <a:rPr lang="en-US" sz="1200" dirty="0">
                <a:ea typeface="Tahoma" pitchFamily="34" charset="0"/>
              </a:rPr>
              <a:t>with challenging jobs for knowledge workers.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9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It is important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understand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impact </a:t>
            </a:r>
            <a:r>
              <a:rPr lang="nl-BE" dirty="0" err="1"/>
              <a:t>operates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and </a:t>
            </a:r>
            <a:r>
              <a:rPr lang="nl-BE" dirty="0" err="1"/>
              <a:t>your</a:t>
            </a:r>
            <a:r>
              <a:rPr lang="nl-BE" dirty="0"/>
              <a:t> research. More </a:t>
            </a:r>
            <a:r>
              <a:rPr lang="nl-BE" dirty="0" err="1"/>
              <a:t>specifically</a:t>
            </a:r>
            <a:r>
              <a:rPr lang="nl-BE" dirty="0"/>
              <a:t>, </a:t>
            </a:r>
            <a:r>
              <a:rPr lang="nl-BE" dirty="0" err="1"/>
              <a:t>it</a:t>
            </a:r>
            <a:r>
              <a:rPr lang="nl-BE" dirty="0"/>
              <a:t> is important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able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understand</a:t>
            </a:r>
            <a:r>
              <a:rPr lang="nl-BE" dirty="0"/>
              <a:t>, </a:t>
            </a:r>
            <a:r>
              <a:rPr lang="nl-BE" dirty="0" err="1"/>
              <a:t>appraise</a:t>
            </a:r>
            <a:r>
              <a:rPr lang="nl-BE" dirty="0"/>
              <a:t> and make </a:t>
            </a:r>
            <a:r>
              <a:rPr lang="nl-BE" dirty="0" err="1"/>
              <a:t>decisions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connect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research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outside</a:t>
            </a:r>
            <a:r>
              <a:rPr lang="nl-BE" dirty="0"/>
              <a:t> </a:t>
            </a:r>
            <a:r>
              <a:rPr lang="nl-BE" dirty="0" err="1"/>
              <a:t>world</a:t>
            </a:r>
            <a:r>
              <a:rPr lang="nl-BE" dirty="0"/>
              <a:t>. </a:t>
            </a:r>
            <a:r>
              <a:rPr lang="nl-BE" dirty="0" err="1"/>
              <a:t>That</a:t>
            </a:r>
            <a:r>
              <a:rPr lang="nl-BE" dirty="0"/>
              <a:t> is impact </a:t>
            </a:r>
            <a:r>
              <a:rPr lang="nl-BE" dirty="0" err="1"/>
              <a:t>literacy</a:t>
            </a:r>
            <a:r>
              <a:rPr lang="nl-BE" dirty="0"/>
              <a:t>.</a:t>
            </a:r>
          </a:p>
          <a:p>
            <a:r>
              <a:rPr lang="nl-BE" dirty="0"/>
              <a:t>In </a:t>
            </a:r>
            <a:r>
              <a:rPr lang="nl-BE" dirty="0" err="1"/>
              <a:t>simple</a:t>
            </a:r>
            <a:r>
              <a:rPr lang="nl-BE" dirty="0"/>
              <a:t> </a:t>
            </a:r>
            <a:r>
              <a:rPr lang="nl-BE" dirty="0" err="1"/>
              <a:t>terms</a:t>
            </a:r>
            <a:r>
              <a:rPr lang="nl-BE" dirty="0"/>
              <a:t>, </a:t>
            </a:r>
            <a:r>
              <a:rPr lang="nl-BE" dirty="0" err="1"/>
              <a:t>being</a:t>
            </a:r>
            <a:r>
              <a:rPr lang="nl-BE" dirty="0"/>
              <a:t> impact </a:t>
            </a:r>
            <a:r>
              <a:rPr lang="nl-BE" dirty="0" err="1"/>
              <a:t>literate</a:t>
            </a:r>
            <a:r>
              <a:rPr lang="nl-BE" dirty="0"/>
              <a:t> means </a:t>
            </a:r>
            <a:r>
              <a:rPr lang="nl-BE" dirty="0" err="1"/>
              <a:t>understanding</a:t>
            </a:r>
            <a:r>
              <a:rPr lang="nl-BE" dirty="0"/>
              <a:t>:</a:t>
            </a:r>
          </a:p>
          <a:p>
            <a:pPr marL="171450" indent="-171450">
              <a:buFontTx/>
              <a:buChar char="-"/>
            </a:pPr>
            <a:r>
              <a:rPr lang="nl-BE" dirty="0" err="1"/>
              <a:t>what</a:t>
            </a:r>
            <a:r>
              <a:rPr lang="nl-BE" dirty="0"/>
              <a:t> changes (impacts) happen,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whom</a:t>
            </a:r>
            <a:r>
              <a:rPr lang="nl-BE" dirty="0"/>
              <a:t>, and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demonstrate</a:t>
            </a:r>
            <a:r>
              <a:rPr lang="nl-BE" dirty="0"/>
              <a:t> </a:t>
            </a:r>
            <a:r>
              <a:rPr lang="nl-BE" dirty="0" err="1"/>
              <a:t>it</a:t>
            </a:r>
            <a:endParaRPr lang="nl-BE" dirty="0"/>
          </a:p>
          <a:p>
            <a:pPr marL="171450" indent="-171450">
              <a:buFontTx/>
              <a:buChar char="-"/>
            </a:pP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push </a:t>
            </a:r>
            <a:r>
              <a:rPr lang="nl-BE" dirty="0" err="1"/>
              <a:t>your</a:t>
            </a:r>
            <a:r>
              <a:rPr lang="nl-BE" dirty="0"/>
              <a:t> research </a:t>
            </a:r>
            <a:r>
              <a:rPr lang="nl-BE" dirty="0" err="1"/>
              <a:t>into</a:t>
            </a:r>
            <a:r>
              <a:rPr lang="nl-BE" dirty="0"/>
              <a:t> action (i.e.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process</a:t>
            </a:r>
            <a:r>
              <a:rPr lang="nl-BE" dirty="0"/>
              <a:t> of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)</a:t>
            </a:r>
          </a:p>
          <a:p>
            <a:pPr marL="171450" indent="-171450">
              <a:buFontTx/>
              <a:buChar char="-"/>
            </a:pPr>
            <a:r>
              <a:rPr lang="nl-BE" dirty="0" err="1"/>
              <a:t>who</a:t>
            </a:r>
            <a:r>
              <a:rPr lang="nl-BE" dirty="0"/>
              <a:t> is </a:t>
            </a:r>
            <a:r>
              <a:rPr lang="nl-BE" dirty="0" err="1"/>
              <a:t>needed</a:t>
            </a:r>
            <a:r>
              <a:rPr lang="nl-BE" dirty="0"/>
              <a:t>,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skills, </a:t>
            </a:r>
            <a:r>
              <a:rPr lang="nl-BE" dirty="0" err="1"/>
              <a:t>to</a:t>
            </a:r>
            <a:r>
              <a:rPr lang="nl-BE" dirty="0"/>
              <a:t> make </a:t>
            </a:r>
            <a:r>
              <a:rPr lang="nl-BE" dirty="0" err="1"/>
              <a:t>this</a:t>
            </a:r>
            <a:r>
              <a:rPr lang="nl-BE" dirty="0"/>
              <a:t> happen</a:t>
            </a:r>
          </a:p>
          <a:p>
            <a:pPr marL="0" indent="0">
              <a:buFontTx/>
              <a:buNone/>
            </a:pPr>
            <a:r>
              <a:rPr lang="nl-BE" dirty="0" err="1"/>
              <a:t>Being</a:t>
            </a:r>
            <a:r>
              <a:rPr lang="nl-BE" dirty="0"/>
              <a:t> more impact </a:t>
            </a:r>
            <a:r>
              <a:rPr lang="nl-BE" dirty="0" err="1"/>
              <a:t>literate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open up </a:t>
            </a:r>
            <a:r>
              <a:rPr lang="nl-BE" dirty="0" err="1"/>
              <a:t>your</a:t>
            </a:r>
            <a:r>
              <a:rPr lang="nl-BE" dirty="0"/>
              <a:t> research attitude or help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develop</a:t>
            </a:r>
            <a:r>
              <a:rPr lang="nl-BE" dirty="0"/>
              <a:t> personal </a:t>
            </a:r>
            <a:r>
              <a:rPr lang="nl-BE" dirty="0" err="1"/>
              <a:t>ans</a:t>
            </a:r>
            <a:r>
              <a:rPr lang="nl-BE" dirty="0"/>
              <a:t> </a:t>
            </a:r>
            <a:r>
              <a:rPr lang="nl-BE" dirty="0" err="1"/>
              <a:t>profession</a:t>
            </a:r>
            <a:r>
              <a:rPr lang="nl-BE" dirty="0"/>
              <a:t> skills,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allow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navigate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many</a:t>
            </a:r>
            <a:r>
              <a:rPr lang="nl-BE" dirty="0"/>
              <a:t> different </a:t>
            </a:r>
            <a:r>
              <a:rPr lang="nl-BE" dirty="0" err="1"/>
              <a:t>flavours</a:t>
            </a:r>
            <a:r>
              <a:rPr lang="nl-BE" dirty="0"/>
              <a:t> of research funding.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5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Within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funding</a:t>
            </a:r>
            <a:r>
              <a:rPr lang="nl-BE" dirty="0"/>
              <a:t> landscape, </a:t>
            </a:r>
            <a:r>
              <a:rPr lang="nl-BE" dirty="0" err="1"/>
              <a:t>opportunities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 are </a:t>
            </a:r>
            <a:r>
              <a:rPr lang="nl-BE" dirty="0" err="1"/>
              <a:t>becoming</a:t>
            </a:r>
            <a:r>
              <a:rPr lang="nl-BE" dirty="0"/>
              <a:t> more </a:t>
            </a:r>
            <a:r>
              <a:rPr lang="nl-BE" dirty="0" err="1"/>
              <a:t>widely</a:t>
            </a:r>
            <a:r>
              <a:rPr lang="nl-BE" dirty="0"/>
              <a:t> </a:t>
            </a:r>
            <a:r>
              <a:rPr lang="nl-BE" dirty="0" err="1"/>
              <a:t>available</a:t>
            </a:r>
            <a:r>
              <a:rPr lang="nl-BE" dirty="0"/>
              <a:t> and impact is </a:t>
            </a:r>
            <a:r>
              <a:rPr lang="nl-BE" dirty="0" err="1"/>
              <a:t>gradually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its</a:t>
            </a:r>
            <a:r>
              <a:rPr lang="nl-BE" dirty="0"/>
              <a:t> way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r>
              <a:rPr lang="nl-BE" dirty="0"/>
              <a:t> of </a:t>
            </a:r>
            <a:r>
              <a:rPr lang="nl-BE" dirty="0" err="1"/>
              <a:t>national</a:t>
            </a:r>
            <a:r>
              <a:rPr lang="nl-BE" dirty="0"/>
              <a:t> and </a:t>
            </a:r>
            <a:r>
              <a:rPr lang="nl-BE" dirty="0" err="1"/>
              <a:t>international</a:t>
            </a:r>
            <a:r>
              <a:rPr lang="nl-BE" dirty="0"/>
              <a:t> </a:t>
            </a:r>
            <a:r>
              <a:rPr lang="nl-BE" dirty="0" err="1"/>
              <a:t>funders</a:t>
            </a:r>
            <a:r>
              <a:rPr lang="nl-BE" dirty="0"/>
              <a:t>.</a:t>
            </a:r>
          </a:p>
          <a:p>
            <a:r>
              <a:rPr lang="nl-BE" dirty="0" err="1"/>
              <a:t>Ghent</a:t>
            </a:r>
            <a:r>
              <a:rPr lang="nl-BE" dirty="0"/>
              <a:t> University has a long and </a:t>
            </a:r>
            <a:r>
              <a:rPr lang="nl-BE" dirty="0" err="1"/>
              <a:t>succesful</a:t>
            </a:r>
            <a:r>
              <a:rPr lang="nl-BE" dirty="0"/>
              <a:t> </a:t>
            </a:r>
            <a:r>
              <a:rPr lang="nl-BE" dirty="0" err="1"/>
              <a:t>tradition</a:t>
            </a:r>
            <a:r>
              <a:rPr lang="nl-BE" dirty="0"/>
              <a:t> in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creation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internally</a:t>
            </a:r>
            <a:r>
              <a:rPr lang="nl-BE" dirty="0"/>
              <a:t> </a:t>
            </a:r>
            <a:r>
              <a:rPr lang="nl-BE" dirty="0" err="1"/>
              <a:t>managed</a:t>
            </a:r>
            <a:r>
              <a:rPr lang="nl-BE" dirty="0"/>
              <a:t> Industrial Research Fund. </a:t>
            </a:r>
          </a:p>
          <a:p>
            <a:r>
              <a:rPr lang="nl-BE" b="0" dirty="0" err="1"/>
              <a:t>Depending</a:t>
            </a:r>
            <a:r>
              <a:rPr lang="nl-BE" b="0" dirty="0"/>
              <a:t> on </a:t>
            </a:r>
            <a:r>
              <a:rPr lang="nl-BE" b="0" dirty="0" err="1"/>
              <a:t>your</a:t>
            </a:r>
            <a:r>
              <a:rPr lang="nl-BE" b="0" dirty="0"/>
              <a:t> </a:t>
            </a:r>
            <a:r>
              <a:rPr lang="nl-BE" b="0" dirty="0" err="1"/>
              <a:t>technology</a:t>
            </a:r>
            <a:r>
              <a:rPr lang="nl-BE" b="0" dirty="0"/>
              <a:t> </a:t>
            </a:r>
            <a:r>
              <a:rPr lang="nl-BE" b="0" dirty="0" err="1"/>
              <a:t>readiness</a:t>
            </a:r>
            <a:r>
              <a:rPr lang="nl-BE" b="0" dirty="0"/>
              <a:t> level, </a:t>
            </a:r>
            <a:r>
              <a:rPr lang="nl-BE" b="0" dirty="0" err="1"/>
              <a:t>you</a:t>
            </a:r>
            <a:r>
              <a:rPr lang="nl-BE" b="0" dirty="0"/>
              <a:t> </a:t>
            </a:r>
            <a:r>
              <a:rPr lang="nl-BE" b="0" dirty="0" err="1"/>
              <a:t>can</a:t>
            </a:r>
            <a:r>
              <a:rPr lang="nl-BE" b="0" dirty="0"/>
              <a:t> </a:t>
            </a:r>
            <a:r>
              <a:rPr lang="nl-BE" b="0" dirty="0" err="1"/>
              <a:t>choose</a:t>
            </a:r>
            <a:r>
              <a:rPr lang="nl-BE" b="0" dirty="0"/>
              <a:t> </a:t>
            </a:r>
            <a:r>
              <a:rPr lang="nl-BE" b="0" dirty="0" err="1"/>
              <a:t>between</a:t>
            </a:r>
            <a:r>
              <a:rPr lang="nl-BE" b="0" dirty="0"/>
              <a:t> different project types. We </a:t>
            </a:r>
            <a:r>
              <a:rPr lang="nl-BE" b="0" dirty="0" err="1"/>
              <a:t>spend</a:t>
            </a:r>
            <a:r>
              <a:rPr lang="nl-BE" b="0" dirty="0"/>
              <a:t> </a:t>
            </a:r>
            <a:r>
              <a:rPr lang="nl-BE" b="0" dirty="0" err="1"/>
              <a:t>about</a:t>
            </a:r>
            <a:r>
              <a:rPr lang="nl-BE" b="0" dirty="0"/>
              <a:t> 10 </a:t>
            </a:r>
            <a:r>
              <a:rPr lang="nl-BE" b="0" dirty="0" err="1"/>
              <a:t>milion</a:t>
            </a:r>
            <a:r>
              <a:rPr lang="nl-BE" b="0" dirty="0"/>
              <a:t> </a:t>
            </a:r>
            <a:r>
              <a:rPr lang="nl-BE" b="0" dirty="0" err="1"/>
              <a:t>euros</a:t>
            </a:r>
            <a:r>
              <a:rPr lang="nl-BE" b="0" dirty="0"/>
              <a:t> </a:t>
            </a:r>
            <a:r>
              <a:rPr lang="nl-BE" b="0" dirty="0" err="1"/>
              <a:t>each</a:t>
            </a:r>
            <a:r>
              <a:rPr lang="nl-BE" b="0" dirty="0"/>
              <a:t> </a:t>
            </a:r>
            <a:r>
              <a:rPr lang="nl-BE" b="0" dirty="0" err="1"/>
              <a:t>year</a:t>
            </a:r>
            <a:r>
              <a:rPr lang="nl-BE" b="0" dirty="0"/>
              <a:t> on IRF </a:t>
            </a:r>
            <a:r>
              <a:rPr lang="nl-BE" b="0" dirty="0" err="1"/>
              <a:t>projects</a:t>
            </a:r>
            <a:r>
              <a:rPr lang="nl-BE" b="0" dirty="0"/>
              <a:t>, </a:t>
            </a:r>
            <a:r>
              <a:rPr lang="nl-BE" b="0" dirty="0" err="1"/>
              <a:t>divided</a:t>
            </a:r>
            <a:r>
              <a:rPr lang="nl-BE" b="0" dirty="0"/>
              <a:t> over 4 different open calls.</a:t>
            </a:r>
          </a:p>
          <a:p>
            <a:r>
              <a:rPr lang="nl-BE" b="0" dirty="0"/>
              <a:t>2021 </a:t>
            </a:r>
            <a:r>
              <a:rPr lang="nl-BE" b="0" dirty="0" err="1"/>
              <a:t>eventually</a:t>
            </a:r>
            <a:r>
              <a:rPr lang="nl-BE" b="0" dirty="0"/>
              <a:t> </a:t>
            </a:r>
            <a:r>
              <a:rPr lang="nl-BE" b="0" dirty="0" err="1"/>
              <a:t>saw</a:t>
            </a:r>
            <a:r>
              <a:rPr lang="nl-BE" b="0" dirty="0"/>
              <a:t>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creation</a:t>
            </a:r>
            <a:r>
              <a:rPr lang="nl-BE" b="0" dirty="0"/>
              <a:t> of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Societal</a:t>
            </a:r>
            <a:r>
              <a:rPr lang="nl-BE" b="0" dirty="0"/>
              <a:t> Value </a:t>
            </a:r>
            <a:r>
              <a:rPr lang="nl-BE" b="0" dirty="0" err="1"/>
              <a:t>Creation</a:t>
            </a:r>
            <a:r>
              <a:rPr lang="nl-BE" b="0" dirty="0"/>
              <a:t> Fund, </a:t>
            </a:r>
            <a:r>
              <a:rPr lang="nl-BE" b="0" dirty="0" err="1"/>
              <a:t>specifically</a:t>
            </a:r>
            <a:r>
              <a:rPr lang="nl-BE" b="0" dirty="0"/>
              <a:t> </a:t>
            </a:r>
            <a:r>
              <a:rPr lang="nl-BE" b="0" dirty="0" err="1"/>
              <a:t>designed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support </a:t>
            </a:r>
            <a:r>
              <a:rPr lang="nl-BE" b="0" dirty="0" err="1"/>
              <a:t>societal</a:t>
            </a:r>
            <a:r>
              <a:rPr lang="nl-BE" b="0" dirty="0"/>
              <a:t> impact </a:t>
            </a:r>
            <a:r>
              <a:rPr lang="nl-BE" b="0" dirty="0" err="1"/>
              <a:t>potential</a:t>
            </a:r>
            <a:r>
              <a:rPr lang="nl-BE" b="0" dirty="0"/>
              <a:t> </a:t>
            </a:r>
            <a:r>
              <a:rPr lang="nl-BE" b="0" dirty="0" err="1"/>
              <a:t>through</a:t>
            </a:r>
            <a:r>
              <a:rPr lang="nl-BE" b="0" dirty="0"/>
              <a:t> </a:t>
            </a:r>
            <a:r>
              <a:rPr lang="nl-BE" b="0" dirty="0" err="1"/>
              <a:t>humble</a:t>
            </a:r>
            <a:r>
              <a:rPr lang="nl-BE" b="0" dirty="0"/>
              <a:t> budgets, spread </a:t>
            </a:r>
            <a:r>
              <a:rPr lang="nl-BE" b="0" dirty="0" err="1"/>
              <a:t>across</a:t>
            </a:r>
            <a:r>
              <a:rPr lang="nl-BE" b="0" dirty="0"/>
              <a:t> </a:t>
            </a:r>
            <a:r>
              <a:rPr lang="nl-BE" b="0" dirty="0" err="1"/>
              <a:t>two</a:t>
            </a:r>
            <a:r>
              <a:rPr lang="nl-BE" b="0" dirty="0"/>
              <a:t> calls a </a:t>
            </a:r>
            <a:r>
              <a:rPr lang="nl-BE" b="0" dirty="0" err="1"/>
              <a:t>year</a:t>
            </a:r>
            <a:r>
              <a:rPr lang="nl-BE" b="0" dirty="0"/>
              <a:t>.</a:t>
            </a:r>
          </a:p>
          <a:p>
            <a:r>
              <a:rPr lang="nl-BE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7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27/10/2022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28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71337B-6C24-4CA6-A765-BC41A83B4057}"/>
              </a:ext>
            </a:extLst>
          </p:cNvPr>
          <p:cNvGrpSpPr/>
          <p:nvPr/>
        </p:nvGrpSpPr>
        <p:grpSpPr>
          <a:xfrm>
            <a:off x="0" y="9656810"/>
            <a:ext cx="17338675" cy="110679"/>
            <a:chOff x="0" y="6780111"/>
            <a:chExt cx="9144000" cy="77821"/>
          </a:xfrm>
        </p:grpSpPr>
        <p:sp>
          <p:nvSpPr>
            <p:cNvPr id="9" name="Rectangle 8"/>
            <p:cNvSpPr/>
            <p:nvPr/>
          </p:nvSpPr>
          <p:spPr>
            <a:xfrm>
              <a:off x="0" y="6780112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92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83277" y="6780111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92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50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68B6A2-1488-4577-BAB5-E2A0A9091E4C}"/>
              </a:ext>
            </a:extLst>
          </p:cNvPr>
          <p:cNvGrpSpPr/>
          <p:nvPr/>
        </p:nvGrpSpPr>
        <p:grpSpPr>
          <a:xfrm>
            <a:off x="0" y="9656810"/>
            <a:ext cx="17338675" cy="110679"/>
            <a:chOff x="0" y="6780111"/>
            <a:chExt cx="9144000" cy="77821"/>
          </a:xfrm>
        </p:grpSpPr>
        <p:sp>
          <p:nvSpPr>
            <p:cNvPr id="9" name="Rectangle 8"/>
            <p:cNvSpPr/>
            <p:nvPr/>
          </p:nvSpPr>
          <p:spPr>
            <a:xfrm>
              <a:off x="0" y="6780112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92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83277" y="6780111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920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8441" y="225769"/>
            <a:ext cx="16904157" cy="624640"/>
          </a:xfrm>
        </p:spPr>
        <p:txBody>
          <a:bodyPr>
            <a:noAutofit/>
          </a:bodyPr>
          <a:lstStyle>
            <a:lvl1pPr>
              <a:defRPr sz="369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16080" y="829338"/>
            <a:ext cx="16904157" cy="829440"/>
          </a:xfrm>
        </p:spPr>
        <p:txBody>
          <a:bodyPr>
            <a:normAutofit/>
          </a:bodyPr>
          <a:lstStyle>
            <a:lvl1pPr marL="0" indent="0">
              <a:buNone/>
              <a:defRPr sz="2844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817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2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0"/>
          <p:cNvGrpSpPr/>
          <p:nvPr/>
        </p:nvGrpSpPr>
        <p:grpSpPr>
          <a:xfrm>
            <a:off x="0" y="9642726"/>
            <a:ext cx="17338675" cy="110874"/>
            <a:chOff x="0" y="6693778"/>
            <a:chExt cx="9144000" cy="77958"/>
          </a:xfrm>
        </p:grpSpPr>
        <p:sp>
          <p:nvSpPr>
            <p:cNvPr id="17" name="Google Shape;17;p20"/>
            <p:cNvSpPr/>
            <p:nvPr/>
          </p:nvSpPr>
          <p:spPr>
            <a:xfrm>
              <a:off x="0" y="6693778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6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0"/>
            <p:cNvSpPr/>
            <p:nvPr/>
          </p:nvSpPr>
          <p:spPr>
            <a:xfrm>
              <a:off x="2383277" y="6693915"/>
              <a:ext cx="6760723" cy="77821"/>
            </a:xfrm>
            <a:prstGeom prst="rect">
              <a:avLst/>
            </a:prstGeom>
            <a:gradFill>
              <a:gsLst>
                <a:gs pos="0">
                  <a:srgbClr val="0092DA"/>
                </a:gs>
                <a:gs pos="10000">
                  <a:srgbClr val="94DEF9"/>
                </a:gs>
                <a:gs pos="21000">
                  <a:schemeClr val="lt1"/>
                </a:gs>
                <a:gs pos="77000">
                  <a:srgbClr val="00B0F0"/>
                </a:gs>
                <a:gs pos="100000">
                  <a:srgbClr val="0070C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6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0"/>
          <p:cNvSpPr txBox="1">
            <a:spLocks noGrp="1"/>
          </p:cNvSpPr>
          <p:nvPr>
            <p:ph type="title"/>
          </p:nvPr>
        </p:nvSpPr>
        <p:spPr>
          <a:xfrm>
            <a:off x="218441" y="225769"/>
            <a:ext cx="16904157" cy="62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369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body" idx="1"/>
          </p:nvPr>
        </p:nvSpPr>
        <p:spPr>
          <a:xfrm>
            <a:off x="216079" y="829338"/>
            <a:ext cx="16904157" cy="82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50184" lvl="0" indent="-325092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844"/>
            </a:lvl1pPr>
            <a:lvl2pPr marL="1300368" lvl="1" indent="-487638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950552" lvl="2" indent="-487638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00736" lvl="3" indent="-487638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250921" lvl="4" indent="-487638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901105" lvl="5" indent="-487638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551289" lvl="6" indent="-487638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01473" lvl="7" indent="-487638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851657" lvl="8" indent="-487638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46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291074" y="266218"/>
            <a:ext cx="15183366" cy="56793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27/10/2022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27/10/2022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27/10/2022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27/10/2022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68B6A2-1488-4577-BAB5-E2A0A9091E4C}"/>
              </a:ext>
            </a:extLst>
          </p:cNvPr>
          <p:cNvGrpSpPr/>
          <p:nvPr/>
        </p:nvGrpSpPr>
        <p:grpSpPr>
          <a:xfrm>
            <a:off x="0" y="9656810"/>
            <a:ext cx="17338675" cy="110679"/>
            <a:chOff x="0" y="6780111"/>
            <a:chExt cx="9144000" cy="77821"/>
          </a:xfrm>
        </p:grpSpPr>
        <p:sp>
          <p:nvSpPr>
            <p:cNvPr id="9" name="Rectangle 8"/>
            <p:cNvSpPr/>
            <p:nvPr/>
          </p:nvSpPr>
          <p:spPr>
            <a:xfrm>
              <a:off x="0" y="6780112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92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83277" y="6780111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920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8441" y="225769"/>
            <a:ext cx="16904157" cy="624640"/>
          </a:xfrm>
        </p:spPr>
        <p:txBody>
          <a:bodyPr>
            <a:noAutofit/>
          </a:bodyPr>
          <a:lstStyle>
            <a:lvl1pPr>
              <a:defRPr sz="369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16080" y="829338"/>
            <a:ext cx="16904157" cy="829440"/>
          </a:xfrm>
        </p:spPr>
        <p:txBody>
          <a:bodyPr>
            <a:normAutofit/>
          </a:bodyPr>
          <a:lstStyle>
            <a:lvl1pPr marL="0" indent="0">
              <a:buNone/>
              <a:defRPr sz="2844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6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27/10/2022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  <p:sldLayoutId id="2147483683" r:id="rId9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/>
            </a:gs>
            <a:gs pos="97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034" y="519295"/>
            <a:ext cx="1495460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034" y="2596444"/>
            <a:ext cx="1495460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034" y="9040160"/>
            <a:ext cx="390120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55ED228B-CD6F-4D93-A075-1E2773C9362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436" y="9040160"/>
            <a:ext cx="585180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5439" y="9040160"/>
            <a:ext cx="390120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E0142D3E-FA9B-4295-ADA1-4DDAF2079E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1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defTabSz="975276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243819" indent="-243819" algn="l" defTabSz="975276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6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457" indent="-243819" algn="l" defTabSz="975276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219095" indent="-243819" algn="l" defTabSz="975276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706733" indent="-243819" algn="l" defTabSz="975276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194371" indent="-243819" algn="l" defTabSz="975276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682009" indent="-243819" algn="l" defTabSz="975276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648" indent="-243819" algn="l" defTabSz="975276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286" indent="-243819" algn="l" defTabSz="975276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4924" indent="-243819" algn="l" defTabSz="975276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27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38" algn="l" defTabSz="97527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76" algn="l" defTabSz="97527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14" algn="l" defTabSz="97527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52" algn="l" defTabSz="97527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190" algn="l" defTabSz="97527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29" algn="l" defTabSz="97527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467" algn="l" defTabSz="97527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05" algn="l" defTabSz="97527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gent.be/techtransfer/en/support-for-academics/iof" TargetMode="External"/><Relationship Id="rId5" Type="http://schemas.openxmlformats.org/officeDocument/2006/relationships/hyperlink" Target="https://www.ugent.be/en/research/funding/bof/socvalfund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11" Type="http://schemas.openxmlformats.org/officeDocument/2006/relationships/hyperlink" Target="https://www.ugent.be/en/ghentuniv/organization/doza" TargetMode="External"/><Relationship Id="rId5" Type="http://schemas.openxmlformats.org/officeDocument/2006/relationships/diagramData" Target="../diagrams/data2.xml"/><Relationship Id="rId10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gent.be/techtransfer/en/support-for-academics/iof" TargetMode="External"/><Relationship Id="rId5" Type="http://schemas.openxmlformats.org/officeDocument/2006/relationships/hyperlink" Target="https://www.ugent.be/en/research/science-society/idc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6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gent.be/intranet/en/research/career/training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eraldpublishing.com/wordpress/wp-content/uploads/Emerald-Resources-Institutional-Healthcheck-Workbook.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norms.net/scope-framework-for-research-evaluation/" TargetMode="External"/><Relationship Id="rId2" Type="http://schemas.openxmlformats.org/officeDocument/2006/relationships/hyperlink" Target="https://www.ugent.be/intranet/nl/op-het-werk/onderzoek-onderwijs/onderzoek/impact/maatschappelijke-valorisatie/planning-eval/impactevaluatie.htm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3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gent.be/techtransfer/en" TargetMode="External"/><Relationship Id="rId5" Type="http://schemas.openxmlformats.org/officeDocument/2006/relationships/hyperlink" Target="https://www.ugent.be/en/research/science-society/impact/soc-impact.htm" TargetMode="Externa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gent.be/techtransfer/en" TargetMode="External"/><Relationship Id="rId5" Type="http://schemas.openxmlformats.org/officeDocument/2006/relationships/hyperlink" Target="https://www.ugent.be/en/research/science-society/impact/soc-impact.htm" TargetMode="Externa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hyperlink" Target="https://www.ugent.be/en/research/research-strategy/evaluation/portfolio-research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latin typeface="UGent Panno Text Medium" panose="02000606040000040003" pitchFamily="2" charset="0"/>
              </a:rPr>
              <a:t>(CO-)CREATING IMPACT</a:t>
            </a:r>
            <a:endParaRPr lang="nl-NL" sz="7200" dirty="0">
              <a:latin typeface="UGent Panno Text Medium" panose="02000606040000040003" pitchFamily="2" charset="0"/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2800" dirty="0">
                <a:latin typeface="UGent Panno Text Medium" panose="02000606040000040003" pitchFamily="2" charset="0"/>
              </a:rPr>
              <a:t>Faculteit Geneeskunde en Gezondheidswetenschappen - Commissie Maatschappelijke </a:t>
            </a:r>
            <a:r>
              <a:rPr lang="nl-NL" sz="2800" dirty="0" err="1">
                <a:latin typeface="UGent Panno Text Medium" panose="02000606040000040003" pitchFamily="2" charset="0"/>
              </a:rPr>
              <a:t>Outreach</a:t>
            </a:r>
            <a:endParaRPr lang="nl-NL" sz="2800" dirty="0">
              <a:latin typeface="UGent Panno Text Medium" panose="02000606040000040003" pitchFamily="2" charset="0"/>
            </a:endParaRPr>
          </a:p>
          <a:p>
            <a:r>
              <a:rPr lang="nl-NL" sz="2800" dirty="0">
                <a:latin typeface="UGent Panno Text Medium" panose="02000606040000040003" pitchFamily="2" charset="0"/>
              </a:rPr>
              <a:t>15 SEPTEMBER 2022</a:t>
            </a:r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UGent Panno Text Medium" panose="02000606040000040003" pitchFamily="2" charset="0"/>
              </a:rPr>
              <a:t>RESEARCH DEPARTMENT</a:t>
            </a:r>
          </a:p>
        </p:txBody>
      </p:sp>
    </p:spTree>
    <p:extLst>
      <p:ext uri="{BB962C8B-B14F-4D97-AF65-F5344CB8AC3E}">
        <p14:creationId xmlns:p14="http://schemas.microsoft.com/office/powerpoint/2010/main" val="1106100347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791FE5-22A4-4C69-A04F-ED67AFBB1E4E}"/>
              </a:ext>
            </a:extLst>
          </p:cNvPr>
          <p:cNvSpPr/>
          <p:nvPr/>
        </p:nvSpPr>
        <p:spPr>
          <a:xfrm>
            <a:off x="9127067" y="1438648"/>
            <a:ext cx="6302150" cy="2434108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EB7E2A0-7847-49C8-8F64-AF89091DA680}"/>
              </a:ext>
            </a:extLst>
          </p:cNvPr>
          <p:cNvSpPr/>
          <p:nvPr/>
        </p:nvSpPr>
        <p:spPr>
          <a:xfrm>
            <a:off x="1380449" y="1434458"/>
            <a:ext cx="6522736" cy="2457587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4D3660-E104-451D-9919-C87FA83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B3285-B090-4E22-AF3C-7399D81085DD}"/>
              </a:ext>
            </a:extLst>
          </p:cNvPr>
          <p:cNvSpPr/>
          <p:nvPr/>
        </p:nvSpPr>
        <p:spPr bwMode="auto">
          <a:xfrm>
            <a:off x="3759200" y="291493"/>
            <a:ext cx="9414934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21729C5-5744-49A9-AEC9-A8BD7C36E3C6}"/>
              </a:ext>
            </a:extLst>
          </p:cNvPr>
          <p:cNvSpPr/>
          <p:nvPr/>
        </p:nvSpPr>
        <p:spPr>
          <a:xfrm>
            <a:off x="7383409" y="401142"/>
            <a:ext cx="1754006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POLICY: FUNDING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CBB0B902-EF90-4FB8-A8F3-9E3470305367}"/>
              </a:ext>
            </a:extLst>
          </p:cNvPr>
          <p:cNvSpPr/>
          <p:nvPr/>
        </p:nvSpPr>
        <p:spPr bwMode="auto">
          <a:xfrm>
            <a:off x="200142" y="291493"/>
            <a:ext cx="2018125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0E180A-8363-451E-943F-F8704EE5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200142" y="440592"/>
            <a:ext cx="1919695" cy="1682085"/>
          </a:xfrm>
          <a:prstGeom prst="rect">
            <a:avLst/>
          </a:prstGeom>
        </p:spPr>
      </p:pic>
      <p:sp>
        <p:nvSpPr>
          <p:cNvPr id="9" name="Rectangle 90">
            <a:extLst>
              <a:ext uri="{FF2B5EF4-FFF2-40B4-BE49-F238E27FC236}">
                <a16:creationId xmlns:a16="http://schemas.microsoft.com/office/drawing/2014/main" id="{D3C8D641-11B9-4DF1-968F-89EB1E156AEB}"/>
              </a:ext>
            </a:extLst>
          </p:cNvPr>
          <p:cNvSpPr/>
          <p:nvPr/>
        </p:nvSpPr>
        <p:spPr>
          <a:xfrm>
            <a:off x="235372" y="2146742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25664664-F343-429C-A5D0-A26BE6CB94E4}"/>
              </a:ext>
            </a:extLst>
          </p:cNvPr>
          <p:cNvSpPr/>
          <p:nvPr/>
        </p:nvSpPr>
        <p:spPr bwMode="auto">
          <a:xfrm>
            <a:off x="14811985" y="285608"/>
            <a:ext cx="2160133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12">
            <a:extLst>
              <a:ext uri="{FF2B5EF4-FFF2-40B4-BE49-F238E27FC236}">
                <a16:creationId xmlns:a16="http://schemas.microsoft.com/office/drawing/2014/main" id="{8C3CD634-479F-4085-9BA1-1C6C2516F285}"/>
              </a:ext>
            </a:extLst>
          </p:cNvPr>
          <p:cNvSpPr/>
          <p:nvPr/>
        </p:nvSpPr>
        <p:spPr>
          <a:xfrm>
            <a:off x="11154978" y="5601480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TECH TRANSFER &amp; INNOVATION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05F65E-9F99-4F69-ADDC-D371B39B6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88" y="286617"/>
            <a:ext cx="1910399" cy="2013470"/>
          </a:xfrm>
          <a:prstGeom prst="rect">
            <a:avLst/>
          </a:prstGeom>
        </p:spPr>
      </p:pic>
      <p:sp>
        <p:nvSpPr>
          <p:cNvPr id="13" name="Rectangle 90">
            <a:extLst>
              <a:ext uri="{FF2B5EF4-FFF2-40B4-BE49-F238E27FC236}">
                <a16:creationId xmlns:a16="http://schemas.microsoft.com/office/drawing/2014/main" id="{45323EDE-48C6-48F7-93AF-FC44E9DEC1B2}"/>
              </a:ext>
            </a:extLst>
          </p:cNvPr>
          <p:cNvSpPr/>
          <p:nvPr/>
        </p:nvSpPr>
        <p:spPr>
          <a:xfrm>
            <a:off x="14908891" y="2407553"/>
            <a:ext cx="19476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INNOVATION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163EF2A-7958-4C98-86AC-7D7E726041AA}"/>
              </a:ext>
            </a:extLst>
          </p:cNvPr>
          <p:cNvSpPr txBox="1"/>
          <p:nvPr/>
        </p:nvSpPr>
        <p:spPr>
          <a:xfrm>
            <a:off x="2382738" y="1528513"/>
            <a:ext cx="5201427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Societal</a:t>
            </a:r>
            <a:r>
              <a:rPr lang="nl-BE" sz="2500" dirty="0">
                <a:latin typeface="UGent Panno Text SemiBold" panose="02000706040000040003" pitchFamily="2" charset="0"/>
              </a:rPr>
              <a:t> Value </a:t>
            </a:r>
            <a:r>
              <a:rPr lang="nl-BE" sz="2500" dirty="0" err="1">
                <a:latin typeface="UGent Panno Text SemiBold" panose="02000706040000040003" pitchFamily="2" charset="0"/>
              </a:rPr>
              <a:t>Creation</a:t>
            </a:r>
            <a:r>
              <a:rPr lang="nl-BE" sz="2500" dirty="0">
                <a:latin typeface="UGent Panno Text SemiBold" panose="02000706040000040003" pitchFamily="2" charset="0"/>
              </a:rPr>
              <a:t> Fund (Special Research Fund)</a:t>
            </a:r>
          </a:p>
          <a:p>
            <a:pPr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  <a:hlinkClick r:id="rId5"/>
              </a:rPr>
              <a:t>https://www.ugent.be/en/research/funding/bof/socvalfund</a:t>
            </a:r>
            <a:r>
              <a:rPr lang="nl-BE" sz="2500" dirty="0">
                <a:latin typeface="UGent Panno Text SemiBold" panose="02000706040000040003" pitchFamily="2" charset="0"/>
              </a:rPr>
              <a:t> 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058A450-8B09-47AD-B437-628058E05094}"/>
              </a:ext>
            </a:extLst>
          </p:cNvPr>
          <p:cNvSpPr txBox="1"/>
          <p:nvPr/>
        </p:nvSpPr>
        <p:spPr>
          <a:xfrm>
            <a:off x="9922933" y="1582614"/>
            <a:ext cx="4617938" cy="19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</a:rPr>
              <a:t>Industrial Research Fund</a:t>
            </a:r>
          </a:p>
          <a:p>
            <a:pPr algn="r"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 algn="r"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  <a:hlinkClick r:id="rId6"/>
              </a:rPr>
              <a:t>https://www.ugent.be/techtransfer/en/support-for-academics/iof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B67D638-020F-4183-98E3-EFA5DA4752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731"/>
          <a:stretch/>
        </p:blipFill>
        <p:spPr>
          <a:xfrm>
            <a:off x="7946296" y="4109479"/>
            <a:ext cx="8663692" cy="5352315"/>
          </a:xfrm>
          <a:prstGeom prst="rect">
            <a:avLst/>
          </a:prstGeom>
        </p:spPr>
      </p:pic>
      <p:pic>
        <p:nvPicPr>
          <p:cNvPr id="20" name="Afbeelding 2" descr="image001">
            <a:extLst>
              <a:ext uri="{FF2B5EF4-FFF2-40B4-BE49-F238E27FC236}">
                <a16:creationId xmlns:a16="http://schemas.microsoft.com/office/drawing/2014/main" id="{4664EBFC-7305-4C09-99D4-45E5BF8B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04" y="6371496"/>
            <a:ext cx="5448492" cy="28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2267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2C149B3-8C95-41E2-8D95-2B0F7964BAB8}"/>
              </a:ext>
            </a:extLst>
          </p:cNvPr>
          <p:cNvSpPr/>
          <p:nvPr/>
        </p:nvSpPr>
        <p:spPr>
          <a:xfrm>
            <a:off x="1236028" y="1957537"/>
            <a:ext cx="14048768" cy="4053795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4D3660-E104-451D-9919-C87FA83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B3285-B090-4E22-AF3C-7399D81085DD}"/>
              </a:ext>
            </a:extLst>
          </p:cNvPr>
          <p:cNvSpPr/>
          <p:nvPr/>
        </p:nvSpPr>
        <p:spPr bwMode="auto">
          <a:xfrm>
            <a:off x="3759200" y="291493"/>
            <a:ext cx="9414934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21729C5-5744-49A9-AEC9-A8BD7C36E3C6}"/>
              </a:ext>
            </a:extLst>
          </p:cNvPr>
          <p:cNvSpPr/>
          <p:nvPr/>
        </p:nvSpPr>
        <p:spPr>
          <a:xfrm>
            <a:off x="7235132" y="401142"/>
            <a:ext cx="2050561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PEOPLE &amp; PARTNERS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CBB0B902-EF90-4FB8-A8F3-9E3470305367}"/>
              </a:ext>
            </a:extLst>
          </p:cNvPr>
          <p:cNvSpPr/>
          <p:nvPr/>
        </p:nvSpPr>
        <p:spPr bwMode="auto">
          <a:xfrm>
            <a:off x="200142" y="291493"/>
            <a:ext cx="2018125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0E180A-8363-451E-943F-F8704EE5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200142" y="440592"/>
            <a:ext cx="1919695" cy="1682085"/>
          </a:xfrm>
          <a:prstGeom prst="rect">
            <a:avLst/>
          </a:prstGeom>
        </p:spPr>
      </p:pic>
      <p:sp>
        <p:nvSpPr>
          <p:cNvPr id="9" name="Rectangle 90">
            <a:extLst>
              <a:ext uri="{FF2B5EF4-FFF2-40B4-BE49-F238E27FC236}">
                <a16:creationId xmlns:a16="http://schemas.microsoft.com/office/drawing/2014/main" id="{D3C8D641-11B9-4DF1-968F-89EB1E156AEB}"/>
              </a:ext>
            </a:extLst>
          </p:cNvPr>
          <p:cNvSpPr/>
          <p:nvPr/>
        </p:nvSpPr>
        <p:spPr>
          <a:xfrm>
            <a:off x="235372" y="2146742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25664664-F343-429C-A5D0-A26BE6CB94E4}"/>
              </a:ext>
            </a:extLst>
          </p:cNvPr>
          <p:cNvSpPr/>
          <p:nvPr/>
        </p:nvSpPr>
        <p:spPr bwMode="auto">
          <a:xfrm>
            <a:off x="14811985" y="285608"/>
            <a:ext cx="2160133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12">
            <a:extLst>
              <a:ext uri="{FF2B5EF4-FFF2-40B4-BE49-F238E27FC236}">
                <a16:creationId xmlns:a16="http://schemas.microsoft.com/office/drawing/2014/main" id="{8C3CD634-479F-4085-9BA1-1C6C2516F285}"/>
              </a:ext>
            </a:extLst>
          </p:cNvPr>
          <p:cNvSpPr/>
          <p:nvPr/>
        </p:nvSpPr>
        <p:spPr>
          <a:xfrm>
            <a:off x="11154978" y="5601480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TECH TRANSFER &amp; INNOVATION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05F65E-9F99-4F69-ADDC-D371B39B6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88" y="286617"/>
            <a:ext cx="1910399" cy="2013470"/>
          </a:xfrm>
          <a:prstGeom prst="rect">
            <a:avLst/>
          </a:prstGeom>
        </p:spPr>
      </p:pic>
      <p:sp>
        <p:nvSpPr>
          <p:cNvPr id="13" name="Rectangle 90">
            <a:extLst>
              <a:ext uri="{FF2B5EF4-FFF2-40B4-BE49-F238E27FC236}">
                <a16:creationId xmlns:a16="http://schemas.microsoft.com/office/drawing/2014/main" id="{45323EDE-48C6-48F7-93AF-FC44E9DEC1B2}"/>
              </a:ext>
            </a:extLst>
          </p:cNvPr>
          <p:cNvSpPr/>
          <p:nvPr/>
        </p:nvSpPr>
        <p:spPr>
          <a:xfrm>
            <a:off x="14908891" y="2407553"/>
            <a:ext cx="19476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INNOVATION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9B3B6C9-9FC0-45A5-BF99-1D6B0E8C2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404868"/>
              </p:ext>
            </p:extLst>
          </p:nvPr>
        </p:nvGraphicFramePr>
        <p:xfrm>
          <a:off x="3218922" y="1019137"/>
          <a:ext cx="10488551" cy="5519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hthoek 18">
            <a:extLst>
              <a:ext uri="{FF2B5EF4-FFF2-40B4-BE49-F238E27FC236}">
                <a16:creationId xmlns:a16="http://schemas.microsoft.com/office/drawing/2014/main" id="{142FDA64-206F-4491-A672-1B1B89BBC172}"/>
              </a:ext>
            </a:extLst>
          </p:cNvPr>
          <p:cNvSpPr/>
          <p:nvPr/>
        </p:nvSpPr>
        <p:spPr>
          <a:xfrm>
            <a:off x="3338566" y="6648539"/>
            <a:ext cx="2046234" cy="1407296"/>
          </a:xfrm>
          <a:prstGeom prst="rect">
            <a:avLst/>
          </a:prstGeom>
          <a:solidFill>
            <a:srgbClr val="FFC000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Policy Advisor on </a:t>
            </a:r>
            <a:r>
              <a:rPr lang="nl-BE" dirty="0" err="1">
                <a:solidFill>
                  <a:schemeClr val="tx1"/>
                </a:solidFill>
                <a:latin typeface="UGent Panno Text SemiBold" panose="02000706040000040003" pitchFamily="2" charset="0"/>
              </a:rPr>
              <a:t>societal</a:t>
            </a:r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 impact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C055598-21D4-449C-8671-63544A11E377}"/>
              </a:ext>
            </a:extLst>
          </p:cNvPr>
          <p:cNvSpPr/>
          <p:nvPr/>
        </p:nvSpPr>
        <p:spPr>
          <a:xfrm>
            <a:off x="5980166" y="6648539"/>
            <a:ext cx="2046234" cy="2085924"/>
          </a:xfrm>
          <a:prstGeom prst="rect">
            <a:avLst/>
          </a:prstGeom>
          <a:solidFill>
            <a:srgbClr val="FFC000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>
                <a:solidFill>
                  <a:schemeClr val="tx1"/>
                </a:solidFill>
                <a:latin typeface="UGent Panno Text SemiBold" panose="02000706040000040003" pitchFamily="2" charset="0"/>
              </a:rPr>
              <a:t>Generic</a:t>
            </a:r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 and </a:t>
            </a:r>
            <a:r>
              <a:rPr lang="nl-BE" dirty="0" err="1">
                <a:solidFill>
                  <a:schemeClr val="tx1"/>
                </a:solidFill>
                <a:latin typeface="UGent Panno Text SemiBold" panose="02000706040000040003" pitchFamily="2" charset="0"/>
              </a:rPr>
              <a:t>specific</a:t>
            </a:r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 </a:t>
            </a:r>
            <a:r>
              <a:rPr lang="nl-BE" dirty="0" err="1">
                <a:solidFill>
                  <a:schemeClr val="tx1"/>
                </a:solidFill>
                <a:latin typeface="UGent Panno Text SemiBold" panose="02000706040000040003" pitchFamily="2" charset="0"/>
              </a:rPr>
              <a:t>advice</a:t>
            </a:r>
            <a:endParaRPr lang="nl-BE" dirty="0">
              <a:solidFill>
                <a:schemeClr val="tx1"/>
              </a:solidFill>
              <a:latin typeface="UGent Panno Text SemiBold" panose="02000706040000040003" pitchFamily="2" charset="0"/>
            </a:endParaRPr>
          </a:p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Financial management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58E3E38-0DF5-4C5D-96AF-AF792050A70C}"/>
              </a:ext>
            </a:extLst>
          </p:cNvPr>
          <p:cNvSpPr/>
          <p:nvPr/>
        </p:nvSpPr>
        <p:spPr>
          <a:xfrm>
            <a:off x="11661239" y="6648539"/>
            <a:ext cx="2046234" cy="2813568"/>
          </a:xfrm>
          <a:prstGeom prst="rect">
            <a:avLst/>
          </a:prstGeom>
          <a:solidFill>
            <a:srgbClr val="FFC000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Knowledge exchange skills</a:t>
            </a:r>
          </a:p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Communication skills</a:t>
            </a:r>
          </a:p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Grant </a:t>
            </a:r>
            <a:r>
              <a:rPr lang="nl-BE" dirty="0" err="1">
                <a:solidFill>
                  <a:schemeClr val="tx1"/>
                </a:solidFill>
                <a:latin typeface="UGent Panno Text SemiBold" panose="02000706040000040003" pitchFamily="2" charset="0"/>
              </a:rPr>
              <a:t>writing</a:t>
            </a:r>
            <a:endParaRPr lang="nl-BE" dirty="0">
              <a:solidFill>
                <a:schemeClr val="tx1"/>
              </a:solidFill>
              <a:latin typeface="UGent Panno Text SemiBold" panose="02000706040000040003" pitchFamily="2" charset="0"/>
            </a:endParaRPr>
          </a:p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…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82EC1A08-D7E0-4F95-8AA7-96FFB457B129}"/>
              </a:ext>
            </a:extLst>
          </p:cNvPr>
          <p:cNvSpPr/>
          <p:nvPr/>
        </p:nvSpPr>
        <p:spPr>
          <a:xfrm>
            <a:off x="8820702" y="6625345"/>
            <a:ext cx="2046234" cy="2813568"/>
          </a:xfrm>
          <a:prstGeom prst="rect">
            <a:avLst/>
          </a:prstGeom>
          <a:solidFill>
            <a:srgbClr val="FFC000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IP</a:t>
            </a:r>
          </a:p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Legal</a:t>
            </a:r>
          </a:p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Research </a:t>
            </a:r>
            <a:r>
              <a:rPr lang="nl-BE" dirty="0" err="1">
                <a:solidFill>
                  <a:schemeClr val="tx1"/>
                </a:solidFill>
                <a:latin typeface="UGent Panno Text SemiBold" panose="02000706040000040003" pitchFamily="2" charset="0"/>
              </a:rPr>
              <a:t>communication</a:t>
            </a:r>
            <a:endParaRPr lang="nl-BE" dirty="0">
              <a:solidFill>
                <a:schemeClr val="tx1"/>
              </a:solidFill>
              <a:latin typeface="UGent Panno Text SemiBold" panose="02000706040000040003" pitchFamily="2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CD46ACA-692E-4132-8B0B-BDE1B914A3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39" y="1293352"/>
            <a:ext cx="3059381" cy="3059381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BF345426-8143-445B-A8D5-36AFC8A957BD}"/>
              </a:ext>
            </a:extLst>
          </p:cNvPr>
          <p:cNvSpPr/>
          <p:nvPr/>
        </p:nvSpPr>
        <p:spPr>
          <a:xfrm>
            <a:off x="1428510" y="6052603"/>
            <a:ext cx="647004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latin typeface="UGent Panno Text Medium" panose="02000606040000040003" pitchFamily="2" charset="0"/>
                <a:hlinkClick r:id="rId11"/>
              </a:rPr>
              <a:t>https://www.ugent.be/en/ghentuniv/organization/doza</a:t>
            </a:r>
            <a:r>
              <a:rPr lang="nl-BE" dirty="0">
                <a:latin typeface="UGent Panno Text Medium" panose="0200060604000004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66859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791FE5-22A4-4C69-A04F-ED67AFBB1E4E}"/>
              </a:ext>
            </a:extLst>
          </p:cNvPr>
          <p:cNvSpPr/>
          <p:nvPr/>
        </p:nvSpPr>
        <p:spPr>
          <a:xfrm>
            <a:off x="9127067" y="1438647"/>
            <a:ext cx="6302150" cy="3658285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EB7E2A0-7847-49C8-8F64-AF89091DA680}"/>
              </a:ext>
            </a:extLst>
          </p:cNvPr>
          <p:cNvSpPr/>
          <p:nvPr/>
        </p:nvSpPr>
        <p:spPr>
          <a:xfrm>
            <a:off x="1380449" y="1434457"/>
            <a:ext cx="6522736" cy="3662475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4D3660-E104-451D-9919-C87FA83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12</a:t>
            </a:fld>
            <a:endParaRPr lang="en-GB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B3285-B090-4E22-AF3C-7399D81085DD}"/>
              </a:ext>
            </a:extLst>
          </p:cNvPr>
          <p:cNvSpPr/>
          <p:nvPr/>
        </p:nvSpPr>
        <p:spPr bwMode="auto">
          <a:xfrm>
            <a:off x="3759200" y="291493"/>
            <a:ext cx="9414934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21729C5-5744-49A9-AEC9-A8BD7C36E3C6}"/>
              </a:ext>
            </a:extLst>
          </p:cNvPr>
          <p:cNvSpPr/>
          <p:nvPr/>
        </p:nvSpPr>
        <p:spPr>
          <a:xfrm>
            <a:off x="7235132" y="401142"/>
            <a:ext cx="2050561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PEOPLE &amp; PARTNERS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CBB0B902-EF90-4FB8-A8F3-9E3470305367}"/>
              </a:ext>
            </a:extLst>
          </p:cNvPr>
          <p:cNvSpPr/>
          <p:nvPr/>
        </p:nvSpPr>
        <p:spPr bwMode="auto">
          <a:xfrm>
            <a:off x="200142" y="291493"/>
            <a:ext cx="2018125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0E180A-8363-451E-943F-F8704EE5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200142" y="440592"/>
            <a:ext cx="1919695" cy="1682085"/>
          </a:xfrm>
          <a:prstGeom prst="rect">
            <a:avLst/>
          </a:prstGeom>
        </p:spPr>
      </p:pic>
      <p:sp>
        <p:nvSpPr>
          <p:cNvPr id="9" name="Rectangle 90">
            <a:extLst>
              <a:ext uri="{FF2B5EF4-FFF2-40B4-BE49-F238E27FC236}">
                <a16:creationId xmlns:a16="http://schemas.microsoft.com/office/drawing/2014/main" id="{D3C8D641-11B9-4DF1-968F-89EB1E156AEB}"/>
              </a:ext>
            </a:extLst>
          </p:cNvPr>
          <p:cNvSpPr/>
          <p:nvPr/>
        </p:nvSpPr>
        <p:spPr>
          <a:xfrm>
            <a:off x="235372" y="2146742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25664664-F343-429C-A5D0-A26BE6CB94E4}"/>
              </a:ext>
            </a:extLst>
          </p:cNvPr>
          <p:cNvSpPr/>
          <p:nvPr/>
        </p:nvSpPr>
        <p:spPr bwMode="auto">
          <a:xfrm>
            <a:off x="14811985" y="285608"/>
            <a:ext cx="2160133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05F65E-9F99-4F69-ADDC-D371B39B6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88" y="286617"/>
            <a:ext cx="1910399" cy="2013470"/>
          </a:xfrm>
          <a:prstGeom prst="rect">
            <a:avLst/>
          </a:prstGeom>
        </p:spPr>
      </p:pic>
      <p:sp>
        <p:nvSpPr>
          <p:cNvPr id="13" name="Rectangle 90">
            <a:extLst>
              <a:ext uri="{FF2B5EF4-FFF2-40B4-BE49-F238E27FC236}">
                <a16:creationId xmlns:a16="http://schemas.microsoft.com/office/drawing/2014/main" id="{45323EDE-48C6-48F7-93AF-FC44E9DEC1B2}"/>
              </a:ext>
            </a:extLst>
          </p:cNvPr>
          <p:cNvSpPr/>
          <p:nvPr/>
        </p:nvSpPr>
        <p:spPr>
          <a:xfrm>
            <a:off x="14908891" y="2407553"/>
            <a:ext cx="19476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INNOVATION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2C149B3-8C95-41E2-8D95-2B0F7964BAB8}"/>
              </a:ext>
            </a:extLst>
          </p:cNvPr>
          <p:cNvSpPr/>
          <p:nvPr/>
        </p:nvSpPr>
        <p:spPr>
          <a:xfrm>
            <a:off x="1380449" y="5433761"/>
            <a:ext cx="14048768" cy="3388506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163EF2A-7958-4C98-86AC-7D7E726041AA}"/>
              </a:ext>
            </a:extLst>
          </p:cNvPr>
          <p:cNvSpPr txBox="1"/>
          <p:nvPr/>
        </p:nvSpPr>
        <p:spPr>
          <a:xfrm>
            <a:off x="2382739" y="1528513"/>
            <a:ext cx="5017128" cy="328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Interdisciplinary</a:t>
            </a:r>
            <a:r>
              <a:rPr lang="nl-BE" sz="2500" dirty="0">
                <a:latin typeface="UGent Panno Text SemiBold" panose="02000706040000040003" pitchFamily="2" charset="0"/>
              </a:rPr>
              <a:t> Research </a:t>
            </a:r>
            <a:r>
              <a:rPr lang="nl-BE" sz="2500" dirty="0" err="1">
                <a:latin typeface="UGent Panno Text SemiBold" panose="02000706040000040003" pitchFamily="2" charset="0"/>
              </a:rPr>
              <a:t>Centres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aimed</a:t>
            </a:r>
            <a:r>
              <a:rPr lang="nl-BE" sz="2500" dirty="0">
                <a:latin typeface="UGent Panno Text SemiBold" panose="02000706040000040003" pitchFamily="2" charset="0"/>
              </a:rPr>
              <a:t> at </a:t>
            </a:r>
            <a:r>
              <a:rPr lang="nl-BE" sz="2500" dirty="0" err="1">
                <a:latin typeface="UGent Panno Text SemiBold" panose="02000706040000040003" pitchFamily="2" charset="0"/>
              </a:rPr>
              <a:t>Societal</a:t>
            </a:r>
            <a:r>
              <a:rPr lang="nl-BE" sz="2500" dirty="0">
                <a:latin typeface="UGent Panno Text SemiBold" panose="02000706040000040003" pitchFamily="2" charset="0"/>
              </a:rPr>
              <a:t> Impact (IDC)</a:t>
            </a:r>
          </a:p>
          <a:p>
            <a:pPr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  <a:hlinkClick r:id="rId5"/>
              </a:rPr>
              <a:t>https://www.ugent.be/en/research/science-society/idc</a:t>
            </a:r>
            <a:r>
              <a:rPr lang="nl-BE" sz="2500" dirty="0">
                <a:latin typeface="UGent Panno Text SemiBold" panose="02000706040000040003" pitchFamily="2" charset="0"/>
              </a:rPr>
              <a:t>  </a:t>
            </a:r>
          </a:p>
          <a:p>
            <a:pPr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</a:rPr>
              <a:t>IDC co-</a:t>
            </a:r>
            <a:r>
              <a:rPr lang="nl-BE" sz="2500" dirty="0" err="1">
                <a:latin typeface="UGent Panno Text SemiBold" panose="02000706040000040003" pitchFamily="2" charset="0"/>
              </a:rPr>
              <a:t>ordinator</a:t>
            </a:r>
            <a:endParaRPr lang="nl-BE" sz="2500" dirty="0">
              <a:latin typeface="UGent Panno Text SemiBold" panose="02000706040000040003" pitchFamily="2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058A450-8B09-47AD-B437-628058E05094}"/>
              </a:ext>
            </a:extLst>
          </p:cNvPr>
          <p:cNvSpPr txBox="1"/>
          <p:nvPr/>
        </p:nvSpPr>
        <p:spPr>
          <a:xfrm>
            <a:off x="9922933" y="1582614"/>
            <a:ext cx="4617938" cy="328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</a:rPr>
              <a:t>Industrial Research Fund Business Development </a:t>
            </a:r>
            <a:r>
              <a:rPr lang="nl-BE" sz="2500" dirty="0" err="1">
                <a:latin typeface="UGent Panno Text SemiBold" panose="02000706040000040003" pitchFamily="2" charset="0"/>
              </a:rPr>
              <a:t>Centres</a:t>
            </a:r>
            <a:endParaRPr lang="nl-BE" sz="2500" dirty="0">
              <a:latin typeface="UGent Panno Text SemiBold" panose="02000706040000040003" pitchFamily="2" charset="0"/>
            </a:endParaRPr>
          </a:p>
          <a:p>
            <a:pPr algn="r"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 algn="r"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  <a:hlinkClick r:id="rId6"/>
              </a:rPr>
              <a:t>https://www.ugent.be/techtransfer/en/support-for-academics/iof</a:t>
            </a:r>
            <a:endParaRPr lang="nl-BE" sz="2500" dirty="0">
              <a:latin typeface="UGent Panno Text SemiBold" panose="02000706040000040003" pitchFamily="2" charset="0"/>
            </a:endParaRPr>
          </a:p>
          <a:p>
            <a:pPr algn="r"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 algn="r"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</a:rPr>
              <a:t>Business development manager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48C9A75-AFD3-4C37-8426-4A03B8E4CCBA}"/>
              </a:ext>
            </a:extLst>
          </p:cNvPr>
          <p:cNvSpPr txBox="1"/>
          <p:nvPr/>
        </p:nvSpPr>
        <p:spPr>
          <a:xfrm>
            <a:off x="2844934" y="5433761"/>
            <a:ext cx="11243465" cy="421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Complementary</a:t>
            </a:r>
            <a:r>
              <a:rPr lang="nl-BE" sz="2500" dirty="0">
                <a:latin typeface="UGent Panno Text SemiBold" panose="02000706040000040003" pitchFamily="2" charset="0"/>
              </a:rPr>
              <a:t> set-up </a:t>
            </a:r>
            <a:r>
              <a:rPr lang="nl-BE" sz="2500" dirty="0" err="1">
                <a:latin typeface="UGent Panno Text SemiBold" panose="02000706040000040003" pitchFamily="2" charset="0"/>
              </a:rPr>
              <a:t>for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socio-economic</a:t>
            </a:r>
            <a:r>
              <a:rPr lang="nl-BE" sz="2500" dirty="0">
                <a:latin typeface="UGent Panno Text SemiBold" panose="02000706040000040003" pitchFamily="2" charset="0"/>
              </a:rPr>
              <a:t> impact</a:t>
            </a:r>
          </a:p>
          <a:p>
            <a:pPr algn="ctr"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</a:rPr>
              <a:t>Dual </a:t>
            </a:r>
            <a:r>
              <a:rPr lang="nl-BE" sz="2500" dirty="0" err="1">
                <a:latin typeface="UGent Panno Text SemiBold" panose="02000706040000040003" pitchFamily="2" charset="0"/>
              </a:rPr>
              <a:t>structure</a:t>
            </a:r>
            <a:r>
              <a:rPr lang="nl-BE" sz="2500" dirty="0">
                <a:latin typeface="UGent Panno Text SemiBold" panose="02000706040000040003" pitchFamily="2" charset="0"/>
              </a:rPr>
              <a:t>: benefits of </a:t>
            </a:r>
            <a:r>
              <a:rPr lang="nl-BE" sz="2500" dirty="0" err="1">
                <a:latin typeface="UGent Panno Text SemiBold" panose="02000706040000040003" pitchFamily="2" charset="0"/>
              </a:rPr>
              <a:t>central</a:t>
            </a:r>
            <a:r>
              <a:rPr lang="nl-BE" sz="2500" dirty="0">
                <a:latin typeface="UGent Panno Text SemiBold" panose="02000706040000040003" pitchFamily="2" charset="0"/>
              </a:rPr>
              <a:t> co-</a:t>
            </a:r>
            <a:r>
              <a:rPr lang="nl-BE" sz="2500" dirty="0" err="1">
                <a:latin typeface="UGent Panno Text SemiBold" panose="02000706040000040003" pitchFamily="2" charset="0"/>
              </a:rPr>
              <a:t>ordination</a:t>
            </a:r>
            <a:r>
              <a:rPr lang="nl-BE" sz="2500" dirty="0">
                <a:latin typeface="UGent Panno Text SemiBold" panose="02000706040000040003" pitchFamily="2" charset="0"/>
              </a:rPr>
              <a:t> and expert support but close </a:t>
            </a:r>
            <a:r>
              <a:rPr lang="nl-BE" sz="2500" dirty="0" err="1">
                <a:latin typeface="UGent Panno Text SemiBold" panose="02000706040000040003" pitchFamily="2" charset="0"/>
              </a:rPr>
              <a:t>to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researchers</a:t>
            </a:r>
            <a:endParaRPr lang="nl-BE" sz="2500" dirty="0">
              <a:latin typeface="UGent Panno Text SemiBold" panose="02000706040000040003" pitchFamily="2" charset="0"/>
            </a:endParaRPr>
          </a:p>
          <a:p>
            <a:pPr algn="ctr"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Importance</a:t>
            </a:r>
            <a:r>
              <a:rPr lang="nl-BE" sz="2500" dirty="0">
                <a:latin typeface="UGent Panno Text SemiBold" panose="02000706040000040003" pitchFamily="2" charset="0"/>
              </a:rPr>
              <a:t> of </a:t>
            </a:r>
            <a:r>
              <a:rPr lang="nl-BE" sz="2500" dirty="0" err="1">
                <a:latin typeface="UGent Panno Text SemiBold" panose="02000706040000040003" pitchFamily="2" charset="0"/>
              </a:rPr>
              <a:t>intermediaries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acting</a:t>
            </a:r>
            <a:r>
              <a:rPr lang="nl-BE" sz="2500" dirty="0">
                <a:latin typeface="UGent Panno Text SemiBold" panose="02000706040000040003" pitchFamily="2" charset="0"/>
              </a:rPr>
              <a:t> as business liaison or </a:t>
            </a:r>
            <a:r>
              <a:rPr lang="nl-BE" sz="2500" dirty="0" err="1">
                <a:latin typeface="UGent Panno Text SemiBold" panose="02000706040000040003" pitchFamily="2" charset="0"/>
              </a:rPr>
              <a:t>knowledge</a:t>
            </a:r>
            <a:r>
              <a:rPr lang="nl-BE" sz="2500" dirty="0">
                <a:latin typeface="UGent Panno Text SemiBold" panose="02000706040000040003" pitchFamily="2" charset="0"/>
              </a:rPr>
              <a:t> broker</a:t>
            </a:r>
          </a:p>
          <a:p>
            <a:pPr algn="ctr"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Specific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career</a:t>
            </a:r>
            <a:r>
              <a:rPr lang="nl-BE" sz="2500" dirty="0">
                <a:latin typeface="UGent Panno Text SemiBold" panose="02000706040000040003" pitchFamily="2" charset="0"/>
              </a:rPr>
              <a:t> model</a:t>
            </a:r>
          </a:p>
          <a:p>
            <a:pPr algn="ctr"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 algn="ctr"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0997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6FA08FCB-3C6D-4D1B-905A-69E4ECE35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3"/>
          <a:stretch/>
        </p:blipFill>
        <p:spPr>
          <a:xfrm>
            <a:off x="3561881" y="2799866"/>
            <a:ext cx="11913076" cy="6583750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791FE5-22A4-4C69-A04F-ED67AFBB1E4E}"/>
              </a:ext>
            </a:extLst>
          </p:cNvPr>
          <p:cNvSpPr/>
          <p:nvPr/>
        </p:nvSpPr>
        <p:spPr>
          <a:xfrm>
            <a:off x="9127067" y="1438647"/>
            <a:ext cx="6302150" cy="1253753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4D3660-E104-451D-9919-C87FA83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B3285-B090-4E22-AF3C-7399D81085DD}"/>
              </a:ext>
            </a:extLst>
          </p:cNvPr>
          <p:cNvSpPr/>
          <p:nvPr/>
        </p:nvSpPr>
        <p:spPr bwMode="auto">
          <a:xfrm>
            <a:off x="3759200" y="291493"/>
            <a:ext cx="9414934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21729C5-5744-49A9-AEC9-A8BD7C36E3C6}"/>
              </a:ext>
            </a:extLst>
          </p:cNvPr>
          <p:cNvSpPr/>
          <p:nvPr/>
        </p:nvSpPr>
        <p:spPr>
          <a:xfrm>
            <a:off x="7235132" y="401142"/>
            <a:ext cx="2050561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PEOPLE &amp; PARTNERS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9" name="Rectangle 90">
            <a:extLst>
              <a:ext uri="{FF2B5EF4-FFF2-40B4-BE49-F238E27FC236}">
                <a16:creationId xmlns:a16="http://schemas.microsoft.com/office/drawing/2014/main" id="{D3C8D641-11B9-4DF1-968F-89EB1E156AEB}"/>
              </a:ext>
            </a:extLst>
          </p:cNvPr>
          <p:cNvSpPr/>
          <p:nvPr/>
        </p:nvSpPr>
        <p:spPr>
          <a:xfrm>
            <a:off x="235372" y="2146742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25664664-F343-429C-A5D0-A26BE6CB94E4}"/>
              </a:ext>
            </a:extLst>
          </p:cNvPr>
          <p:cNvSpPr/>
          <p:nvPr/>
        </p:nvSpPr>
        <p:spPr bwMode="auto">
          <a:xfrm>
            <a:off x="14811985" y="285608"/>
            <a:ext cx="2160133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05F65E-9F99-4F69-ADDC-D371B39B6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88" y="286617"/>
            <a:ext cx="1910399" cy="2013470"/>
          </a:xfrm>
          <a:prstGeom prst="rect">
            <a:avLst/>
          </a:prstGeom>
        </p:spPr>
      </p:pic>
      <p:sp>
        <p:nvSpPr>
          <p:cNvPr id="13" name="Rectangle 90">
            <a:extLst>
              <a:ext uri="{FF2B5EF4-FFF2-40B4-BE49-F238E27FC236}">
                <a16:creationId xmlns:a16="http://schemas.microsoft.com/office/drawing/2014/main" id="{45323EDE-48C6-48F7-93AF-FC44E9DEC1B2}"/>
              </a:ext>
            </a:extLst>
          </p:cNvPr>
          <p:cNvSpPr/>
          <p:nvPr/>
        </p:nvSpPr>
        <p:spPr>
          <a:xfrm>
            <a:off x="14908891" y="2407553"/>
            <a:ext cx="19476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INNOVATION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058A450-8B09-47AD-B437-628058E05094}"/>
              </a:ext>
            </a:extLst>
          </p:cNvPr>
          <p:cNvSpPr txBox="1"/>
          <p:nvPr/>
        </p:nvSpPr>
        <p:spPr>
          <a:xfrm>
            <a:off x="9922933" y="1582614"/>
            <a:ext cx="4617938" cy="9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</a:rPr>
              <a:t>Industrial Research Fund Business Development </a:t>
            </a:r>
            <a:r>
              <a:rPr lang="nl-BE" sz="2500" dirty="0" err="1">
                <a:latin typeface="UGent Panno Text SemiBold" panose="02000706040000040003" pitchFamily="2" charset="0"/>
              </a:rPr>
              <a:t>Centres</a:t>
            </a:r>
            <a:endParaRPr lang="nl-BE" sz="2500" dirty="0">
              <a:latin typeface="UGent Panno Text SemiBold" panose="020007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79606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EB7E2A0-7847-49C8-8F64-AF89091DA680}"/>
              </a:ext>
            </a:extLst>
          </p:cNvPr>
          <p:cNvSpPr/>
          <p:nvPr/>
        </p:nvSpPr>
        <p:spPr>
          <a:xfrm>
            <a:off x="1380449" y="1434458"/>
            <a:ext cx="6522736" cy="1330280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4D3660-E104-451D-9919-C87FA83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B3285-B090-4E22-AF3C-7399D81085DD}"/>
              </a:ext>
            </a:extLst>
          </p:cNvPr>
          <p:cNvSpPr/>
          <p:nvPr/>
        </p:nvSpPr>
        <p:spPr bwMode="auto">
          <a:xfrm>
            <a:off x="3759200" y="291493"/>
            <a:ext cx="9414934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21729C5-5744-49A9-AEC9-A8BD7C36E3C6}"/>
              </a:ext>
            </a:extLst>
          </p:cNvPr>
          <p:cNvSpPr/>
          <p:nvPr/>
        </p:nvSpPr>
        <p:spPr>
          <a:xfrm>
            <a:off x="7235132" y="401142"/>
            <a:ext cx="2050561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PEOPLE &amp; PARTNERS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CBB0B902-EF90-4FB8-A8F3-9E3470305367}"/>
              </a:ext>
            </a:extLst>
          </p:cNvPr>
          <p:cNvSpPr/>
          <p:nvPr/>
        </p:nvSpPr>
        <p:spPr bwMode="auto">
          <a:xfrm>
            <a:off x="200142" y="291493"/>
            <a:ext cx="2018125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0E180A-8363-451E-943F-F8704EE5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200142" y="440592"/>
            <a:ext cx="1919695" cy="1682085"/>
          </a:xfrm>
          <a:prstGeom prst="rect">
            <a:avLst/>
          </a:prstGeom>
        </p:spPr>
      </p:pic>
      <p:sp>
        <p:nvSpPr>
          <p:cNvPr id="9" name="Rectangle 90">
            <a:extLst>
              <a:ext uri="{FF2B5EF4-FFF2-40B4-BE49-F238E27FC236}">
                <a16:creationId xmlns:a16="http://schemas.microsoft.com/office/drawing/2014/main" id="{D3C8D641-11B9-4DF1-968F-89EB1E156AEB}"/>
              </a:ext>
            </a:extLst>
          </p:cNvPr>
          <p:cNvSpPr/>
          <p:nvPr/>
        </p:nvSpPr>
        <p:spPr>
          <a:xfrm>
            <a:off x="235372" y="2146742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163EF2A-7958-4C98-86AC-7D7E726041AA}"/>
              </a:ext>
            </a:extLst>
          </p:cNvPr>
          <p:cNvSpPr txBox="1"/>
          <p:nvPr/>
        </p:nvSpPr>
        <p:spPr>
          <a:xfrm>
            <a:off x="2382739" y="1528513"/>
            <a:ext cx="5017128" cy="9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Interdisciplinary</a:t>
            </a:r>
            <a:r>
              <a:rPr lang="nl-BE" sz="2500" dirty="0">
                <a:latin typeface="UGent Panno Text SemiBold" panose="02000706040000040003" pitchFamily="2" charset="0"/>
              </a:rPr>
              <a:t> Research </a:t>
            </a:r>
            <a:r>
              <a:rPr lang="nl-BE" sz="2500" dirty="0" err="1">
                <a:latin typeface="UGent Panno Text SemiBold" panose="02000706040000040003" pitchFamily="2" charset="0"/>
              </a:rPr>
              <a:t>Centres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aimed</a:t>
            </a:r>
            <a:r>
              <a:rPr lang="nl-BE" sz="2500" dirty="0">
                <a:latin typeface="UGent Panno Text SemiBold" panose="02000706040000040003" pitchFamily="2" charset="0"/>
              </a:rPr>
              <a:t> at </a:t>
            </a:r>
            <a:r>
              <a:rPr lang="nl-BE" sz="2500" dirty="0" err="1">
                <a:latin typeface="UGent Panno Text SemiBold" panose="02000706040000040003" pitchFamily="2" charset="0"/>
              </a:rPr>
              <a:t>Societal</a:t>
            </a:r>
            <a:r>
              <a:rPr lang="nl-BE" sz="2500" dirty="0">
                <a:latin typeface="UGent Panno Text SemiBold" panose="02000706040000040003" pitchFamily="2" charset="0"/>
              </a:rPr>
              <a:t> Impact (IDC)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FB448BE4-8222-494C-89EA-EA24BA5BDEE1}"/>
              </a:ext>
            </a:extLst>
          </p:cNvPr>
          <p:cNvSpPr/>
          <p:nvPr/>
        </p:nvSpPr>
        <p:spPr>
          <a:xfrm>
            <a:off x="4220283" y="3289707"/>
            <a:ext cx="8080255" cy="5658995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650F201-10F4-474C-AC13-810E0EDC23AF}"/>
              </a:ext>
            </a:extLst>
          </p:cNvPr>
          <p:cNvSpPr txBox="1"/>
          <p:nvPr/>
        </p:nvSpPr>
        <p:spPr>
          <a:xfrm>
            <a:off x="4799818" y="3289708"/>
            <a:ext cx="6921183" cy="559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>
                <a:latin typeface="UGent Panno Text SemiBold" panose="02000706040000040003" pitchFamily="2" charset="0"/>
              </a:rPr>
              <a:t>Henri </a:t>
            </a:r>
            <a:r>
              <a:rPr lang="nl-BE" sz="2500" dirty="0" err="1">
                <a:latin typeface="UGent Panno Text SemiBold" panose="02000706040000040003" pitchFamily="2" charset="0"/>
              </a:rPr>
              <a:t>Pirenne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Institute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for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Medieval</a:t>
            </a:r>
            <a:r>
              <a:rPr lang="nl-BE" sz="2500" dirty="0">
                <a:latin typeface="UGent Panno Text SemiBold" panose="02000706040000040003" pitchFamily="2" charset="0"/>
              </a:rPr>
              <a:t> Studies (HPIMS)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err="1">
                <a:latin typeface="UGent Panno Text SemiBold" panose="02000706040000040003" pitchFamily="2" charset="0"/>
              </a:rPr>
              <a:t>Ghent</a:t>
            </a:r>
            <a:r>
              <a:rPr lang="nl-BE" sz="2500" dirty="0">
                <a:latin typeface="UGent Panno Text SemiBold" panose="02000706040000040003" pitchFamily="2" charset="0"/>
              </a:rPr>
              <a:t> Centre </a:t>
            </a:r>
            <a:r>
              <a:rPr lang="nl-BE" sz="2500" dirty="0" err="1">
                <a:latin typeface="UGent Panno Text SemiBold" panose="02000706040000040003" pitchFamily="2" charset="0"/>
              </a:rPr>
              <a:t>for</a:t>
            </a:r>
            <a:r>
              <a:rPr lang="nl-BE" sz="2500" dirty="0">
                <a:latin typeface="UGent Panno Text SemiBold" panose="02000706040000040003" pitchFamily="2" charset="0"/>
              </a:rPr>
              <a:t> Global Studies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UGent Panno Text SemiBold" panose="02000706040000040003" pitchFamily="2" charset="0"/>
              </a:rPr>
              <a:t>Crime, Criminology and Criminal Policy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UGent Panno Text SemiBold" panose="02000706040000040003" pitchFamily="2" charset="0"/>
              </a:rPr>
              <a:t>GRAY - Ghent University Research for Aging Young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>
                <a:latin typeface="UGent Panno Text SemiBold" panose="02000706040000040003" pitchFamily="2" charset="0"/>
              </a:rPr>
              <a:t>UGent @ </a:t>
            </a:r>
            <a:r>
              <a:rPr lang="nl-BE" sz="2500" dirty="0" err="1">
                <a:latin typeface="UGent Panno Text SemiBold" panose="02000706040000040003" pitchFamily="2" charset="0"/>
              </a:rPr>
              <a:t>Work</a:t>
            </a:r>
            <a:endParaRPr lang="nl-BE" sz="2500" dirty="0">
              <a:latin typeface="UGent Panno Text SemiBold" panose="02000706040000040003" pitchFamily="2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UGent Panno Text SemiBold" panose="02000706040000040003" pitchFamily="2" charset="0"/>
              </a:rPr>
              <a:t>Urban Academy: a </a:t>
            </a:r>
            <a:r>
              <a:rPr lang="en-US" sz="2500" dirty="0" err="1">
                <a:latin typeface="UGent Panno Text SemiBold" panose="02000706040000040003" pitchFamily="2" charset="0"/>
              </a:rPr>
              <a:t>collaboratorium</a:t>
            </a:r>
            <a:r>
              <a:rPr lang="en-US" sz="2500" dirty="0">
                <a:latin typeface="UGent Panno Text SemiBold" panose="02000706040000040003" pitchFamily="2" charset="0"/>
              </a:rPr>
              <a:t> for sustainability issues in Ghent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>
                <a:latin typeface="UGent Panno Text SemiBold" panose="02000706040000040003" pitchFamily="2" charset="0"/>
              </a:rPr>
              <a:t>DELTA - Digital </a:t>
            </a:r>
            <a:r>
              <a:rPr lang="nl-BE" sz="2500" dirty="0" err="1">
                <a:latin typeface="UGent Panno Text SemiBold" panose="02000706040000040003" pitchFamily="2" charset="0"/>
              </a:rPr>
              <a:t>innovation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for</a:t>
            </a:r>
            <a:r>
              <a:rPr lang="nl-BE" sz="2500" dirty="0">
                <a:latin typeface="UGent Panno Text SemiBold" panose="02000706040000040003" pitchFamily="2" charset="0"/>
              </a:rPr>
              <a:t> man and society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UGent Panno Text SemiBold" panose="02000706040000040003" pitchFamily="2" charset="0"/>
              </a:rPr>
              <a:t>Human Rights Research Network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UGent Panno Text SemiBold" panose="02000706040000040003" pitchFamily="2" charset="0"/>
              </a:rPr>
              <a:t>CESSMIR – Centre for the Social Study of Migration and Refugees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UGent Panno Text SemiBold" panose="02000706040000040003" pitchFamily="2" charset="0"/>
              </a:rPr>
              <a:t>PSYNC - working together for mental health</a:t>
            </a:r>
            <a:endParaRPr lang="nl-BE" sz="2500" dirty="0">
              <a:latin typeface="UGent Panno Text SemiBold" panose="020007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3929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2C149B3-8C95-41E2-8D95-2B0F7964BAB8}"/>
              </a:ext>
            </a:extLst>
          </p:cNvPr>
          <p:cNvSpPr/>
          <p:nvPr/>
        </p:nvSpPr>
        <p:spPr>
          <a:xfrm>
            <a:off x="1236028" y="1957537"/>
            <a:ext cx="14048768" cy="5865663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4D3660-E104-451D-9919-C87FA83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B3285-B090-4E22-AF3C-7399D81085DD}"/>
              </a:ext>
            </a:extLst>
          </p:cNvPr>
          <p:cNvSpPr/>
          <p:nvPr/>
        </p:nvSpPr>
        <p:spPr bwMode="auto">
          <a:xfrm>
            <a:off x="3759200" y="291493"/>
            <a:ext cx="9414934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21729C5-5744-49A9-AEC9-A8BD7C36E3C6}"/>
              </a:ext>
            </a:extLst>
          </p:cNvPr>
          <p:cNvSpPr/>
          <p:nvPr/>
        </p:nvSpPr>
        <p:spPr>
          <a:xfrm>
            <a:off x="7235132" y="401142"/>
            <a:ext cx="2050561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PEOPLE &amp; PARTNERS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CBB0B902-EF90-4FB8-A8F3-9E3470305367}"/>
              </a:ext>
            </a:extLst>
          </p:cNvPr>
          <p:cNvSpPr/>
          <p:nvPr/>
        </p:nvSpPr>
        <p:spPr bwMode="auto">
          <a:xfrm>
            <a:off x="200142" y="291493"/>
            <a:ext cx="2018125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0E180A-8363-451E-943F-F8704EE5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200142" y="440592"/>
            <a:ext cx="1919695" cy="1682085"/>
          </a:xfrm>
          <a:prstGeom prst="rect">
            <a:avLst/>
          </a:prstGeom>
        </p:spPr>
      </p:pic>
      <p:sp>
        <p:nvSpPr>
          <p:cNvPr id="9" name="Rectangle 90">
            <a:extLst>
              <a:ext uri="{FF2B5EF4-FFF2-40B4-BE49-F238E27FC236}">
                <a16:creationId xmlns:a16="http://schemas.microsoft.com/office/drawing/2014/main" id="{D3C8D641-11B9-4DF1-968F-89EB1E156AEB}"/>
              </a:ext>
            </a:extLst>
          </p:cNvPr>
          <p:cNvSpPr/>
          <p:nvPr/>
        </p:nvSpPr>
        <p:spPr>
          <a:xfrm>
            <a:off x="235372" y="2146742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25664664-F343-429C-A5D0-A26BE6CB94E4}"/>
              </a:ext>
            </a:extLst>
          </p:cNvPr>
          <p:cNvSpPr/>
          <p:nvPr/>
        </p:nvSpPr>
        <p:spPr bwMode="auto">
          <a:xfrm>
            <a:off x="14811985" y="285608"/>
            <a:ext cx="2160133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05F65E-9F99-4F69-ADDC-D371B39B6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88" y="286617"/>
            <a:ext cx="1910399" cy="2013470"/>
          </a:xfrm>
          <a:prstGeom prst="rect">
            <a:avLst/>
          </a:prstGeom>
        </p:spPr>
      </p:pic>
      <p:sp>
        <p:nvSpPr>
          <p:cNvPr id="13" name="Rectangle 90">
            <a:extLst>
              <a:ext uri="{FF2B5EF4-FFF2-40B4-BE49-F238E27FC236}">
                <a16:creationId xmlns:a16="http://schemas.microsoft.com/office/drawing/2014/main" id="{45323EDE-48C6-48F7-93AF-FC44E9DEC1B2}"/>
              </a:ext>
            </a:extLst>
          </p:cNvPr>
          <p:cNvSpPr/>
          <p:nvPr/>
        </p:nvSpPr>
        <p:spPr>
          <a:xfrm>
            <a:off x="14908891" y="2407553"/>
            <a:ext cx="19476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INNOVATION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0C22EB3-C2C8-4535-9B3D-D476DA80CCBC}"/>
              </a:ext>
            </a:extLst>
          </p:cNvPr>
          <p:cNvSpPr/>
          <p:nvPr/>
        </p:nvSpPr>
        <p:spPr>
          <a:xfrm>
            <a:off x="4236033" y="8686800"/>
            <a:ext cx="8294634" cy="768770"/>
          </a:xfrm>
          <a:prstGeom prst="rect">
            <a:avLst/>
          </a:prstGeom>
          <a:solidFill>
            <a:srgbClr val="FFC000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SPECIFIC PARTNERS</a:t>
            </a:r>
          </a:p>
        </p:txBody>
      </p:sp>
      <p:pic>
        <p:nvPicPr>
          <p:cNvPr id="9218" name="Picture 2" descr="GUM">
            <a:extLst>
              <a:ext uri="{FF2B5EF4-FFF2-40B4-BE49-F238E27FC236}">
                <a16:creationId xmlns:a16="http://schemas.microsoft.com/office/drawing/2014/main" id="{166E2C23-8E59-4E91-BB94-1B8F6527A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31368" r="35784" b="29694"/>
          <a:stretch/>
        </p:blipFill>
        <p:spPr bwMode="auto">
          <a:xfrm>
            <a:off x="1503571" y="3082694"/>
            <a:ext cx="4197137" cy="299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ichier:De Krook Logo.jpg — Wikipédia">
            <a:extLst>
              <a:ext uri="{FF2B5EF4-FFF2-40B4-BE49-F238E27FC236}">
                <a16:creationId xmlns:a16="http://schemas.microsoft.com/office/drawing/2014/main" id="{27D9A757-F7B8-4ED9-8BCE-089635951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136" y="2498703"/>
            <a:ext cx="2969030" cy="36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O! Centrum voor student-ondernemerschap aan UGent — TechTransfer — Universiteit  Gent">
            <a:extLst>
              <a:ext uri="{FF2B5EF4-FFF2-40B4-BE49-F238E27FC236}">
                <a16:creationId xmlns:a16="http://schemas.microsoft.com/office/drawing/2014/main" id="{E0B7F99B-CDC3-432A-8452-4F5E1212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14" y="2003129"/>
            <a:ext cx="4616979" cy="40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uisstijl van de Stad Gent | Stad Gent">
            <a:extLst>
              <a:ext uri="{FF2B5EF4-FFF2-40B4-BE49-F238E27FC236}">
                <a16:creationId xmlns:a16="http://schemas.microsoft.com/office/drawing/2014/main" id="{56A1E3FD-8370-46AA-9ECA-496260A52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589" y="6074712"/>
            <a:ext cx="3929062" cy="24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835B798-BB31-4BB3-A456-86AE19E1B1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3893" y="6262333"/>
            <a:ext cx="66103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68193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2C149B3-8C95-41E2-8D95-2B0F7964BAB8}"/>
              </a:ext>
            </a:extLst>
          </p:cNvPr>
          <p:cNvSpPr/>
          <p:nvPr/>
        </p:nvSpPr>
        <p:spPr>
          <a:xfrm>
            <a:off x="1236028" y="1957537"/>
            <a:ext cx="14048768" cy="4143796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4D3660-E104-451D-9919-C87FA83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B3285-B090-4E22-AF3C-7399D81085DD}"/>
              </a:ext>
            </a:extLst>
          </p:cNvPr>
          <p:cNvSpPr/>
          <p:nvPr/>
        </p:nvSpPr>
        <p:spPr bwMode="auto">
          <a:xfrm>
            <a:off x="3759200" y="291493"/>
            <a:ext cx="9414934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21729C5-5744-49A9-AEC9-A8BD7C36E3C6}"/>
              </a:ext>
            </a:extLst>
          </p:cNvPr>
          <p:cNvSpPr/>
          <p:nvPr/>
        </p:nvSpPr>
        <p:spPr>
          <a:xfrm>
            <a:off x="7235132" y="401142"/>
            <a:ext cx="2050561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PEOPLE &amp; PARTNERS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CBB0B902-EF90-4FB8-A8F3-9E3470305367}"/>
              </a:ext>
            </a:extLst>
          </p:cNvPr>
          <p:cNvSpPr/>
          <p:nvPr/>
        </p:nvSpPr>
        <p:spPr bwMode="auto">
          <a:xfrm>
            <a:off x="200142" y="291493"/>
            <a:ext cx="2018125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0E180A-8363-451E-943F-F8704EE5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200142" y="440592"/>
            <a:ext cx="1919695" cy="1682085"/>
          </a:xfrm>
          <a:prstGeom prst="rect">
            <a:avLst/>
          </a:prstGeom>
        </p:spPr>
      </p:pic>
      <p:sp>
        <p:nvSpPr>
          <p:cNvPr id="9" name="Rectangle 90">
            <a:extLst>
              <a:ext uri="{FF2B5EF4-FFF2-40B4-BE49-F238E27FC236}">
                <a16:creationId xmlns:a16="http://schemas.microsoft.com/office/drawing/2014/main" id="{D3C8D641-11B9-4DF1-968F-89EB1E156AEB}"/>
              </a:ext>
            </a:extLst>
          </p:cNvPr>
          <p:cNvSpPr/>
          <p:nvPr/>
        </p:nvSpPr>
        <p:spPr>
          <a:xfrm>
            <a:off x="235372" y="2146742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25664664-F343-429C-A5D0-A26BE6CB94E4}"/>
              </a:ext>
            </a:extLst>
          </p:cNvPr>
          <p:cNvSpPr/>
          <p:nvPr/>
        </p:nvSpPr>
        <p:spPr bwMode="auto">
          <a:xfrm>
            <a:off x="14811985" y="285608"/>
            <a:ext cx="2160133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05F65E-9F99-4F69-ADDC-D371B39B6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88" y="286617"/>
            <a:ext cx="1910399" cy="2013470"/>
          </a:xfrm>
          <a:prstGeom prst="rect">
            <a:avLst/>
          </a:prstGeom>
        </p:spPr>
      </p:pic>
      <p:sp>
        <p:nvSpPr>
          <p:cNvPr id="13" name="Rectangle 90">
            <a:extLst>
              <a:ext uri="{FF2B5EF4-FFF2-40B4-BE49-F238E27FC236}">
                <a16:creationId xmlns:a16="http://schemas.microsoft.com/office/drawing/2014/main" id="{45323EDE-48C6-48F7-93AF-FC44E9DEC1B2}"/>
              </a:ext>
            </a:extLst>
          </p:cNvPr>
          <p:cNvSpPr/>
          <p:nvPr/>
        </p:nvSpPr>
        <p:spPr>
          <a:xfrm>
            <a:off x="14908891" y="2407553"/>
            <a:ext cx="19476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INNOVATION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0C22EB3-C2C8-4535-9B3D-D476DA80CCBC}"/>
              </a:ext>
            </a:extLst>
          </p:cNvPr>
          <p:cNvSpPr/>
          <p:nvPr/>
        </p:nvSpPr>
        <p:spPr>
          <a:xfrm>
            <a:off x="4236033" y="8686800"/>
            <a:ext cx="8294634" cy="768770"/>
          </a:xfrm>
          <a:prstGeom prst="rect">
            <a:avLst/>
          </a:prstGeom>
          <a:solidFill>
            <a:srgbClr val="FFC000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TRAINING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3ABE231-509F-4A64-8C24-7CD90FA77601}"/>
              </a:ext>
            </a:extLst>
          </p:cNvPr>
          <p:cNvSpPr/>
          <p:nvPr/>
        </p:nvSpPr>
        <p:spPr>
          <a:xfrm>
            <a:off x="4549173" y="2164409"/>
            <a:ext cx="7173759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latin typeface="UGent Panno Text SemiBold" panose="02000706040000040003" pitchFamily="2" charset="0"/>
                <a:hlinkClick r:id="rId5"/>
              </a:rPr>
              <a:t>https://www.ugent.be/intranet/en/research/career/training</a:t>
            </a:r>
            <a:r>
              <a:rPr lang="nl-BE" dirty="0">
                <a:latin typeface="UGent Panno Text SemiBold" panose="02000706040000040003" pitchFamily="2" charset="0"/>
              </a:rPr>
              <a:t> 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DEC6A2E-7A9F-4D12-B233-F91323457E9E}"/>
              </a:ext>
            </a:extLst>
          </p:cNvPr>
          <p:cNvSpPr txBox="1"/>
          <p:nvPr/>
        </p:nvSpPr>
        <p:spPr>
          <a:xfrm>
            <a:off x="1545484" y="3179383"/>
            <a:ext cx="6921183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err="1">
                <a:latin typeface="UGent Panno Text SemiBold" panose="02000706040000040003" pitchFamily="2" charset="0"/>
              </a:rPr>
              <a:t>Doctoral</a:t>
            </a:r>
            <a:r>
              <a:rPr lang="nl-BE" sz="2500" dirty="0">
                <a:latin typeface="UGent Panno Text SemiBold" panose="02000706040000040003" pitchFamily="2" charset="0"/>
              </a:rPr>
              <a:t> Schools training offer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>
                <a:latin typeface="UGent Panno Text SemiBold" panose="02000706040000040003" pitchFamily="2" charset="0"/>
              </a:rPr>
              <a:t>Online information </a:t>
            </a:r>
            <a:r>
              <a:rPr lang="nl-BE" sz="2500" dirty="0" err="1">
                <a:latin typeface="UGent Panno Text SemiBold" panose="02000706040000040003" pitchFamily="2" charset="0"/>
              </a:rPr>
              <a:t>sessions</a:t>
            </a:r>
            <a:endParaRPr lang="nl-BE" sz="2500" dirty="0">
              <a:latin typeface="UGent Panno Text SemiBold" panose="02000706040000040003" pitchFamily="2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err="1">
                <a:latin typeface="UGent Panno Text SemiBold" panose="02000706040000040003" pitchFamily="2" charset="0"/>
              </a:rPr>
              <a:t>Entrepreneurial</a:t>
            </a:r>
            <a:r>
              <a:rPr lang="nl-BE" sz="2500" dirty="0">
                <a:latin typeface="UGent Panno Text SemiBold" panose="02000706040000040003" pitchFamily="2" charset="0"/>
              </a:rPr>
              <a:t> skills – Research </a:t>
            </a:r>
            <a:r>
              <a:rPr lang="nl-BE" sz="2500" dirty="0" err="1">
                <a:latin typeface="UGent Panno Text SemiBold" panose="02000706040000040003" pitchFamily="2" charset="0"/>
              </a:rPr>
              <a:t>to</a:t>
            </a:r>
            <a:r>
              <a:rPr lang="nl-BE" sz="2500" dirty="0">
                <a:latin typeface="UGent Panno Text SemiBold" panose="02000706040000040003" pitchFamily="2" charset="0"/>
              </a:rPr>
              <a:t> Market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>
                <a:latin typeface="UGent Panno Text SemiBold" panose="02000706040000040003" pitchFamily="2" charset="0"/>
              </a:rPr>
              <a:t>TT &amp; Knowledge Exchange skills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UGent Panno Text SemiBold" panose="02000706040000040003" pitchFamily="2" charset="0"/>
              </a:rPr>
              <a:t>SSH Breakfast Sessions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D949BF3-9A23-4577-91F3-FE02C4389CB3}"/>
              </a:ext>
            </a:extLst>
          </p:cNvPr>
          <p:cNvSpPr txBox="1"/>
          <p:nvPr/>
        </p:nvSpPr>
        <p:spPr>
          <a:xfrm>
            <a:off x="8970868" y="3179383"/>
            <a:ext cx="6921183" cy="19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err="1">
                <a:latin typeface="UGent Panno Text SemiBold" panose="02000706040000040003" pitchFamily="2" charset="0"/>
              </a:rPr>
              <a:t>Funding</a:t>
            </a:r>
            <a:r>
              <a:rPr lang="nl-BE" sz="2500" dirty="0">
                <a:latin typeface="UGent Panno Text SemiBold" panose="02000706040000040003" pitchFamily="2" charset="0"/>
              </a:rPr>
              <a:t> Academy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err="1">
                <a:latin typeface="UGent Panno Text SemiBold" panose="02000706040000040003" pitchFamily="2" charset="0"/>
              </a:rPr>
              <a:t>Toolkits</a:t>
            </a:r>
            <a:r>
              <a:rPr lang="nl-BE" sz="2500" dirty="0">
                <a:latin typeface="UGent Panno Text SemiBold" panose="02000706040000040003" pitchFamily="2" charset="0"/>
              </a:rPr>
              <a:t> on </a:t>
            </a:r>
            <a:r>
              <a:rPr lang="nl-BE" sz="2500" dirty="0" err="1">
                <a:latin typeface="UGent Panno Text SemiBold" panose="02000706040000040003" pitchFamily="2" charset="0"/>
              </a:rPr>
              <a:t>Ghent</a:t>
            </a:r>
            <a:r>
              <a:rPr lang="nl-BE" sz="2500" dirty="0">
                <a:latin typeface="UGent Panno Text SemiBold" panose="02000706040000040003" pitchFamily="2" charset="0"/>
              </a:rPr>
              <a:t> Uni website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>
                <a:latin typeface="UGent Panno Text SemiBold" panose="02000706040000040003" pitchFamily="2" charset="0"/>
              </a:rPr>
              <a:t>…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>
              <a:latin typeface="UGent Panno Text SemiBold" panose="020007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8033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4D3660-E104-451D-9919-C87FA83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17</a:t>
            </a:fld>
            <a:endParaRPr lang="en-GB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B3285-B090-4E22-AF3C-7399D81085DD}"/>
              </a:ext>
            </a:extLst>
          </p:cNvPr>
          <p:cNvSpPr/>
          <p:nvPr/>
        </p:nvSpPr>
        <p:spPr bwMode="auto">
          <a:xfrm>
            <a:off x="3759200" y="291493"/>
            <a:ext cx="9414934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21729C5-5744-49A9-AEC9-A8BD7C36E3C6}"/>
              </a:ext>
            </a:extLst>
          </p:cNvPr>
          <p:cNvSpPr/>
          <p:nvPr/>
        </p:nvSpPr>
        <p:spPr>
          <a:xfrm>
            <a:off x="7638287" y="401142"/>
            <a:ext cx="1244251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PLATFORMS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CBB0B902-EF90-4FB8-A8F3-9E3470305367}"/>
              </a:ext>
            </a:extLst>
          </p:cNvPr>
          <p:cNvSpPr/>
          <p:nvPr/>
        </p:nvSpPr>
        <p:spPr bwMode="auto">
          <a:xfrm>
            <a:off x="200142" y="291493"/>
            <a:ext cx="2018125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0E180A-8363-451E-943F-F8704EE5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200142" y="440592"/>
            <a:ext cx="1919695" cy="1682085"/>
          </a:xfrm>
          <a:prstGeom prst="rect">
            <a:avLst/>
          </a:prstGeom>
        </p:spPr>
      </p:pic>
      <p:sp>
        <p:nvSpPr>
          <p:cNvPr id="9" name="Rectangle 90">
            <a:extLst>
              <a:ext uri="{FF2B5EF4-FFF2-40B4-BE49-F238E27FC236}">
                <a16:creationId xmlns:a16="http://schemas.microsoft.com/office/drawing/2014/main" id="{D3C8D641-11B9-4DF1-968F-89EB1E156AEB}"/>
              </a:ext>
            </a:extLst>
          </p:cNvPr>
          <p:cNvSpPr/>
          <p:nvPr/>
        </p:nvSpPr>
        <p:spPr>
          <a:xfrm>
            <a:off x="235372" y="2146742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25664664-F343-429C-A5D0-A26BE6CB94E4}"/>
              </a:ext>
            </a:extLst>
          </p:cNvPr>
          <p:cNvSpPr/>
          <p:nvPr/>
        </p:nvSpPr>
        <p:spPr bwMode="auto">
          <a:xfrm>
            <a:off x="14811985" y="285608"/>
            <a:ext cx="2160133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05F65E-9F99-4F69-ADDC-D371B39B6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88" y="286617"/>
            <a:ext cx="1910399" cy="2013470"/>
          </a:xfrm>
          <a:prstGeom prst="rect">
            <a:avLst/>
          </a:prstGeom>
        </p:spPr>
      </p:pic>
      <p:sp>
        <p:nvSpPr>
          <p:cNvPr id="13" name="Rectangle 90">
            <a:extLst>
              <a:ext uri="{FF2B5EF4-FFF2-40B4-BE49-F238E27FC236}">
                <a16:creationId xmlns:a16="http://schemas.microsoft.com/office/drawing/2014/main" id="{45323EDE-48C6-48F7-93AF-FC44E9DEC1B2}"/>
              </a:ext>
            </a:extLst>
          </p:cNvPr>
          <p:cNvSpPr/>
          <p:nvPr/>
        </p:nvSpPr>
        <p:spPr>
          <a:xfrm>
            <a:off x="14908891" y="2407553"/>
            <a:ext cx="19476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INNOVATION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0C22EB3-C2C8-4535-9B3D-D476DA80CCBC}"/>
              </a:ext>
            </a:extLst>
          </p:cNvPr>
          <p:cNvSpPr/>
          <p:nvPr/>
        </p:nvSpPr>
        <p:spPr>
          <a:xfrm>
            <a:off x="4236033" y="8686800"/>
            <a:ext cx="8294634" cy="768770"/>
          </a:xfrm>
          <a:prstGeom prst="rect">
            <a:avLst/>
          </a:prstGeom>
          <a:solidFill>
            <a:srgbClr val="FFC000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MAKING VALUE CREATION MORE VISIBLE</a:t>
            </a:r>
          </a:p>
        </p:txBody>
      </p:sp>
      <p:pic>
        <p:nvPicPr>
          <p:cNvPr id="13314" name="Picture 2" descr="Discover the attention surrounding your research – Altmetric">
            <a:extLst>
              <a:ext uri="{FF2B5EF4-FFF2-40B4-BE49-F238E27FC236}">
                <a16:creationId xmlns:a16="http://schemas.microsoft.com/office/drawing/2014/main" id="{CE6D9072-6A30-4686-BDB4-EC34F6706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312" y="6495071"/>
            <a:ext cx="4422655" cy="152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47D155-D641-4268-BDE8-7247C00A1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759" y="3219297"/>
            <a:ext cx="7684397" cy="300635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E7C1872-5549-4AFE-BFCC-A2B049CDEE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8757" y="3234391"/>
            <a:ext cx="6570753" cy="49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41513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D91B8E87-5857-43EF-8A1A-FDAC3A051115}"/>
              </a:ext>
            </a:extLst>
          </p:cNvPr>
          <p:cNvGrpSpPr/>
          <p:nvPr/>
        </p:nvGrpSpPr>
        <p:grpSpPr>
          <a:xfrm>
            <a:off x="3240921" y="352234"/>
            <a:ext cx="10856832" cy="1925409"/>
            <a:chOff x="585271" y="1264851"/>
            <a:chExt cx="7973458" cy="1353886"/>
          </a:xfrm>
          <a:solidFill>
            <a:srgbClr val="1E64C8"/>
          </a:solidFill>
        </p:grpSpPr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CF88007B-77CB-4A7E-9746-DCC7ED1507E9}"/>
                </a:ext>
              </a:extLst>
            </p:cNvPr>
            <p:cNvSpPr/>
            <p:nvPr/>
          </p:nvSpPr>
          <p:spPr bwMode="auto">
            <a:xfrm>
              <a:off x="585271" y="1264851"/>
              <a:ext cx="7973458" cy="1353886"/>
            </a:xfrm>
            <a:prstGeom prst="triangle">
              <a:avLst/>
            </a:prstGeom>
            <a:grpFill/>
            <a:ln w="127000">
              <a:noFill/>
            </a:ln>
          </p:spPr>
          <p:txBody>
            <a:bodyPr vert="horz" wrap="square" lIns="130040" tIns="65020" rIns="130040" bIns="650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7EADC463-FD1E-4B61-8EEF-EA49FEA2A1A1}"/>
                </a:ext>
              </a:extLst>
            </p:cNvPr>
            <p:cNvSpPr/>
            <p:nvPr/>
          </p:nvSpPr>
          <p:spPr bwMode="auto">
            <a:xfrm>
              <a:off x="1073441" y="1339035"/>
              <a:ext cx="6997117" cy="1177511"/>
            </a:xfrm>
            <a:prstGeom prst="triangle">
              <a:avLst/>
            </a:prstGeom>
            <a:grpFill/>
            <a:ln w="127000">
              <a:noFill/>
            </a:ln>
          </p:spPr>
          <p:txBody>
            <a:bodyPr vert="horz" wrap="square" lIns="130040" tIns="65020" rIns="130040" bIns="650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571E8C2-F062-4102-B40E-649CC91B5088}"/>
              </a:ext>
            </a:extLst>
          </p:cNvPr>
          <p:cNvSpPr/>
          <p:nvPr/>
        </p:nvSpPr>
        <p:spPr>
          <a:xfrm>
            <a:off x="6880220" y="1491761"/>
            <a:ext cx="3617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RESEARCH IMPACT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9373BC9-9359-45A6-86E0-0D01D14479E5}"/>
              </a:ext>
            </a:extLst>
          </p:cNvPr>
          <p:cNvSpPr/>
          <p:nvPr/>
        </p:nvSpPr>
        <p:spPr bwMode="auto">
          <a:xfrm>
            <a:off x="0" y="9613900"/>
            <a:ext cx="17338675" cy="190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F659CD2-078C-40CD-B0E5-0E850C9733D0}"/>
              </a:ext>
            </a:extLst>
          </p:cNvPr>
          <p:cNvSpPr/>
          <p:nvPr/>
        </p:nvSpPr>
        <p:spPr bwMode="auto">
          <a:xfrm>
            <a:off x="3240921" y="2651567"/>
            <a:ext cx="10856832" cy="51799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B9D2ABD-1237-4233-8E85-975F8940C4D9}"/>
              </a:ext>
            </a:extLst>
          </p:cNvPr>
          <p:cNvSpPr txBox="1"/>
          <p:nvPr/>
        </p:nvSpPr>
        <p:spPr>
          <a:xfrm>
            <a:off x="4668058" y="3371309"/>
            <a:ext cx="97257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Impact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may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be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big or small,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local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or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global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,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instrumental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(direct change) or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conceptual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(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ideas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,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feelings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),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quantitative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(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products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, jobs,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revenues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) or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qualitative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. </a:t>
            </a:r>
          </a:p>
          <a:p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There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is no single type of impact nor a single type of impact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pathway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D5948AE-0010-4BB1-8854-B253BB10A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96" y="2813036"/>
            <a:ext cx="1650476" cy="128370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3848E8C-1FC7-44AE-944E-8F8CC46DA805}"/>
              </a:ext>
            </a:extLst>
          </p:cNvPr>
          <p:cNvSpPr txBox="1"/>
          <p:nvPr/>
        </p:nvSpPr>
        <p:spPr>
          <a:xfrm>
            <a:off x="7279341" y="8337176"/>
            <a:ext cx="6818412" cy="77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nl-BE" sz="4000" dirty="0" err="1">
                <a:latin typeface="UGent Panno Text Medium" panose="02000606040000040003" pitchFamily="2" charset="0"/>
              </a:rPr>
              <a:t>Let’s</a:t>
            </a:r>
            <a:r>
              <a:rPr lang="nl-BE" sz="4000" dirty="0">
                <a:latin typeface="UGent Panno Text Medium" panose="02000606040000040003" pitchFamily="2" charset="0"/>
              </a:rPr>
              <a:t> have a closer look…</a:t>
            </a:r>
          </a:p>
        </p:txBody>
      </p:sp>
    </p:spTree>
    <p:extLst>
      <p:ext uri="{BB962C8B-B14F-4D97-AF65-F5344CB8AC3E}">
        <p14:creationId xmlns:p14="http://schemas.microsoft.com/office/powerpoint/2010/main" val="18906032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SCOPE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19</a:t>
            </a:fld>
            <a:endParaRPr lang="en-GB" noProof="0" dirty="0"/>
          </a:p>
        </p:txBody>
      </p:sp>
      <p:sp>
        <p:nvSpPr>
          <p:cNvPr id="5" name="Tekstvak 5"/>
          <p:cNvSpPr txBox="1"/>
          <p:nvPr/>
        </p:nvSpPr>
        <p:spPr>
          <a:xfrm>
            <a:off x="830117" y="1354725"/>
            <a:ext cx="13249137" cy="755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>
                <a:latin typeface="UGent Panno Text Medium" panose="02000606040000040003" pitchFamily="2" charset="0"/>
              </a:rPr>
              <a:t>INSTITUTIONAL CONTEXT &gt; FACULTY or GROUP LEVEL</a:t>
            </a:r>
          </a:p>
          <a:p>
            <a:pPr lvl="1">
              <a:lnSpc>
                <a:spcPct val="120000"/>
              </a:lnSpc>
            </a:pPr>
            <a:r>
              <a:rPr lang="nl-BE" sz="2000" dirty="0">
                <a:latin typeface="UGent Panno Text Medium" panose="02000606040000040003" pitchFamily="2" charset="0"/>
                <a:hlinkClick r:id="rId2"/>
              </a:rPr>
              <a:t>https://www.emeraldpublishing.com/wordpress/wp-content/uploads/Emerald-Resources-Institutional-Healthcheck-Workbook.pdf</a:t>
            </a:r>
            <a:r>
              <a:rPr lang="nl-BE" sz="2000" dirty="0">
                <a:latin typeface="UGent Panno Text Medium" panose="02000606040000040003" pitchFamily="2" charset="0"/>
              </a:rPr>
              <a:t> 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Commitment: </a:t>
            </a:r>
            <a:r>
              <a:rPr lang="nl-BE" sz="3200" dirty="0" err="1">
                <a:latin typeface="UGent Panno Text Medium" panose="02000606040000040003" pitchFamily="2" charset="0"/>
              </a:rPr>
              <a:t>strategy</a:t>
            </a:r>
            <a:r>
              <a:rPr lang="nl-BE" sz="3200" dirty="0">
                <a:latin typeface="UGent Panno Text Medium" panose="02000606040000040003" pitchFamily="2" charset="0"/>
              </a:rPr>
              <a:t>, incentives &amp; </a:t>
            </a:r>
            <a:r>
              <a:rPr lang="nl-BE" sz="3200" dirty="0" err="1">
                <a:latin typeface="UGent Panno Text Medium" panose="02000606040000040003" pitchFamily="2" charset="0"/>
              </a:rPr>
              <a:t>rewards</a:t>
            </a:r>
            <a:r>
              <a:rPr lang="nl-BE" sz="3200" dirty="0">
                <a:latin typeface="UGent Panno Text Medium" panose="02000606040000040003" pitchFamily="2" charset="0"/>
              </a:rPr>
              <a:t>, </a:t>
            </a:r>
            <a:r>
              <a:rPr lang="nl-BE" sz="3200" dirty="0" err="1">
                <a:latin typeface="UGent Panno Text Medium" panose="02000606040000040003" pitchFamily="2" charset="0"/>
              </a:rPr>
              <a:t>funding</a:t>
            </a:r>
            <a:r>
              <a:rPr lang="nl-BE" sz="3200" dirty="0">
                <a:latin typeface="UGent Panno Text Medium" panose="02000606040000040003" pitchFamily="2" charset="0"/>
              </a:rPr>
              <a:t> &amp; support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Connectivity: </a:t>
            </a:r>
            <a:r>
              <a:rPr lang="nl-BE" sz="3200" dirty="0" err="1">
                <a:latin typeface="UGent Panno Text Medium" panose="02000606040000040003" pitchFamily="2" charset="0"/>
              </a:rPr>
              <a:t>connected</a:t>
            </a:r>
            <a:r>
              <a:rPr lang="nl-BE" sz="3200" dirty="0">
                <a:latin typeface="UGent Panno Text Medium" panose="02000606040000040003" pitchFamily="2" charset="0"/>
              </a:rPr>
              <a:t> teams, co-</a:t>
            </a:r>
            <a:r>
              <a:rPr lang="nl-BE" sz="3200" dirty="0" err="1">
                <a:latin typeface="UGent Panno Text Medium" panose="02000606040000040003" pitchFamily="2" charset="0"/>
              </a:rPr>
              <a:t>ordinated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activities</a:t>
            </a:r>
            <a:endParaRPr lang="nl-BE" sz="3200" dirty="0">
              <a:latin typeface="UGent Panno Text Medium" panose="02000606040000040003" pitchFamily="2" charset="0"/>
            </a:endParaRP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Co-</a:t>
            </a:r>
            <a:r>
              <a:rPr lang="nl-BE" sz="3200" dirty="0" err="1">
                <a:latin typeface="UGent Panno Text Medium" panose="02000606040000040003" pitchFamily="2" charset="0"/>
              </a:rPr>
              <a:t>production</a:t>
            </a:r>
            <a:r>
              <a:rPr lang="nl-BE" sz="3200" dirty="0">
                <a:latin typeface="UGent Panno Text Medium" panose="02000606040000040003" pitchFamily="2" charset="0"/>
              </a:rPr>
              <a:t>: support </a:t>
            </a:r>
            <a:r>
              <a:rPr lang="nl-BE" sz="3200" dirty="0" err="1">
                <a:latin typeface="UGent Panno Text Medium" panose="02000606040000040003" pitchFamily="2" charset="0"/>
              </a:rPr>
              <a:t>for</a:t>
            </a:r>
            <a:r>
              <a:rPr lang="nl-BE" sz="3200" dirty="0">
                <a:latin typeface="UGent Panno Text Medium" panose="02000606040000040003" pitchFamily="2" charset="0"/>
              </a:rPr>
              <a:t> partnerships &amp; engagement, </a:t>
            </a:r>
            <a:r>
              <a:rPr lang="nl-BE" sz="3200" dirty="0" err="1">
                <a:latin typeface="UGent Panno Text Medium" panose="02000606040000040003" pitchFamily="2" charset="0"/>
              </a:rPr>
              <a:t>knowledge</a:t>
            </a:r>
            <a:r>
              <a:rPr lang="nl-BE" sz="3200" dirty="0">
                <a:latin typeface="UGent Panno Text Medium" panose="02000606040000040003" pitchFamily="2" charset="0"/>
              </a:rPr>
              <a:t> on co-</a:t>
            </a:r>
            <a:r>
              <a:rPr lang="nl-BE" sz="3200" dirty="0" err="1">
                <a:latin typeface="UGent Panno Text Medium" panose="02000606040000040003" pitchFamily="2" charset="0"/>
              </a:rPr>
              <a:t>creation</a:t>
            </a:r>
            <a:endParaRPr lang="nl-BE" sz="3200" dirty="0">
              <a:latin typeface="UGent Panno Text Medium" panose="02000606040000040003" pitchFamily="2" charset="0"/>
            </a:endParaRP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Competencies</a:t>
            </a:r>
            <a:r>
              <a:rPr lang="nl-BE" sz="3200" dirty="0">
                <a:latin typeface="UGent Panno Text Medium" panose="02000606040000040003" pitchFamily="2" charset="0"/>
              </a:rPr>
              <a:t>: </a:t>
            </a:r>
            <a:r>
              <a:rPr lang="nl-BE" sz="3200" dirty="0" err="1">
                <a:latin typeface="UGent Panno Text Medium" panose="02000606040000040003" pitchFamily="2" charset="0"/>
              </a:rPr>
              <a:t>available</a:t>
            </a:r>
            <a:r>
              <a:rPr lang="nl-BE" sz="3200" dirty="0">
                <a:latin typeface="UGent Panno Text Medium" panose="02000606040000040003" pitchFamily="2" charset="0"/>
              </a:rPr>
              <a:t> expertise, training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Clarity</a:t>
            </a:r>
            <a:r>
              <a:rPr lang="nl-BE" sz="3200" dirty="0">
                <a:latin typeface="UGent Panno Text Medium" panose="02000606040000040003" pitchFamily="2" charset="0"/>
              </a:rPr>
              <a:t>: transparant </a:t>
            </a:r>
            <a:r>
              <a:rPr lang="nl-BE" sz="3200" dirty="0" err="1">
                <a:latin typeface="UGent Panno Text Medium" panose="02000606040000040003" pitchFamily="2" charset="0"/>
              </a:rPr>
              <a:t>strategy</a:t>
            </a:r>
            <a:r>
              <a:rPr lang="nl-BE" sz="3200" dirty="0">
                <a:latin typeface="UGent Panno Text Medium" panose="02000606040000040003" pitchFamily="2" charset="0"/>
              </a:rPr>
              <a:t>, transparant support, </a:t>
            </a:r>
            <a:r>
              <a:rPr lang="nl-BE" sz="3200" dirty="0" err="1">
                <a:latin typeface="UGent Panno Text Medium" panose="02000606040000040003" pitchFamily="2" charset="0"/>
              </a:rPr>
              <a:t>responsibilities</a:t>
            </a:r>
            <a:r>
              <a:rPr lang="nl-BE" sz="3200" dirty="0">
                <a:latin typeface="UGent Panno Text Medium" panose="02000606040000040003" pitchFamily="2" charset="0"/>
              </a:rPr>
              <a:t>, transparant </a:t>
            </a:r>
            <a:r>
              <a:rPr lang="nl-BE" sz="3200" dirty="0" err="1">
                <a:latin typeface="UGent Panno Text Medium" panose="02000606040000040003" pitchFamily="2" charset="0"/>
              </a:rPr>
              <a:t>evaluation</a:t>
            </a:r>
            <a:endParaRPr lang="nl-BE" sz="3200" dirty="0">
              <a:latin typeface="UGent Panno Text Medium" panose="020006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3200" dirty="0">
                <a:latin typeface="UGent Panno Text Medium" panose="02000606040000040003" pitchFamily="2" charset="0"/>
              </a:rPr>
              <a:t>→ context </a:t>
            </a:r>
            <a:r>
              <a:rPr lang="nl-BE" sz="3200" dirty="0" err="1">
                <a:latin typeface="UGent Panno Text Medium" panose="02000606040000040003" pitchFamily="2" charset="0"/>
              </a:rPr>
              <a:t>influences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how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you</a:t>
            </a:r>
            <a:r>
              <a:rPr lang="nl-BE" sz="3200" dirty="0">
                <a:latin typeface="UGent Panno Text Medium" panose="02000606040000040003" pitchFamily="2" charset="0"/>
              </a:rPr>
              <a:t> support </a:t>
            </a:r>
            <a:r>
              <a:rPr lang="nl-BE" sz="3200" dirty="0" err="1">
                <a:latin typeface="UGent Panno Text Medium" panose="02000606040000040003" pitchFamily="2" charset="0"/>
              </a:rPr>
              <a:t>researchers</a:t>
            </a:r>
            <a:r>
              <a:rPr lang="nl-BE" sz="3200" dirty="0">
                <a:latin typeface="UGent Panno Text Medium" panose="02000606040000040003" pitchFamily="2" charset="0"/>
              </a:rPr>
              <a:t>, </a:t>
            </a:r>
            <a:r>
              <a:rPr lang="nl-BE" sz="3200" dirty="0" err="1">
                <a:latin typeface="UGent Panno Text Medium" panose="02000606040000040003" pitchFamily="2" charset="0"/>
              </a:rPr>
              <a:t>how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you</a:t>
            </a:r>
            <a:r>
              <a:rPr lang="nl-BE" sz="3200" dirty="0">
                <a:latin typeface="UGent Panno Text Medium" panose="02000606040000040003" pitchFamily="2" charset="0"/>
              </a:rPr>
              <a:t> have </a:t>
            </a:r>
            <a:r>
              <a:rPr lang="nl-BE" sz="3200" dirty="0" err="1">
                <a:latin typeface="UGent Panno Text Medium" panose="02000606040000040003" pitchFamily="2" charset="0"/>
              </a:rPr>
              <a:t>conversations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with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them</a:t>
            </a:r>
            <a:endParaRPr lang="nl-BE" sz="3200" dirty="0">
              <a:latin typeface="UGent Panno Text Medium" panose="020006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3200" dirty="0">
                <a:latin typeface="UGent Panno Text Medium" panose="02000606040000040003" pitchFamily="2" charset="0"/>
              </a:rPr>
              <a:t>→ </a:t>
            </a:r>
            <a:r>
              <a:rPr lang="nl-BE" sz="3200" dirty="0" err="1">
                <a:latin typeface="UGent Panno Text Medium" panose="02000606040000040003" pitchFamily="2" charset="0"/>
              </a:rPr>
              <a:t>what</a:t>
            </a:r>
            <a:r>
              <a:rPr lang="nl-BE" sz="3200" dirty="0">
                <a:latin typeface="UGent Panno Text Medium" panose="02000606040000040003" pitchFamily="2" charset="0"/>
              </a:rPr>
              <a:t> in-house services/support/platforms are </a:t>
            </a:r>
            <a:r>
              <a:rPr lang="nl-BE" sz="3200" dirty="0" err="1">
                <a:latin typeface="UGent Panno Text Medium" panose="02000606040000040003" pitchFamily="2" charset="0"/>
              </a:rPr>
              <a:t>available</a:t>
            </a:r>
            <a:r>
              <a:rPr lang="nl-BE" sz="3200" dirty="0">
                <a:latin typeface="UGent Panno Text Medium" panose="02000606040000040003" pitchFamily="2" charset="0"/>
              </a:rPr>
              <a:t>? (</a:t>
            </a:r>
            <a:r>
              <a:rPr lang="nl-BE" sz="3200" dirty="0" err="1">
                <a:latin typeface="UGent Panno Text Medium" panose="02000606040000040003" pitchFamily="2" charset="0"/>
              </a:rPr>
              <a:t>makes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for</a:t>
            </a:r>
            <a:r>
              <a:rPr lang="nl-BE" sz="3200" dirty="0">
                <a:latin typeface="UGent Panno Text Medium" panose="02000606040000040003" pitchFamily="2" charset="0"/>
              </a:rPr>
              <a:t> more </a:t>
            </a:r>
            <a:r>
              <a:rPr lang="nl-BE" sz="3200" dirty="0" err="1">
                <a:latin typeface="UGent Panno Text Medium" panose="02000606040000040003" pitchFamily="2" charset="0"/>
              </a:rPr>
              <a:t>feasible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proposals</a:t>
            </a:r>
            <a:r>
              <a:rPr lang="nl-BE" sz="3200" dirty="0">
                <a:latin typeface="UGent Panno Text Medium" panose="02000606040000040003" pitchFamily="2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nl-BE" sz="4800" dirty="0">
              <a:latin typeface="UGent Panno Text Medium" panose="020006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463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D91B8E87-5857-43EF-8A1A-FDAC3A051115}"/>
              </a:ext>
            </a:extLst>
          </p:cNvPr>
          <p:cNvGrpSpPr/>
          <p:nvPr/>
        </p:nvGrpSpPr>
        <p:grpSpPr>
          <a:xfrm>
            <a:off x="3240921" y="782534"/>
            <a:ext cx="10856832" cy="1925409"/>
            <a:chOff x="585271" y="1264851"/>
            <a:chExt cx="7973458" cy="1353886"/>
          </a:xfrm>
          <a:solidFill>
            <a:srgbClr val="1E64C8"/>
          </a:solidFill>
        </p:grpSpPr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CF88007B-77CB-4A7E-9746-DCC7ED1507E9}"/>
                </a:ext>
              </a:extLst>
            </p:cNvPr>
            <p:cNvSpPr/>
            <p:nvPr/>
          </p:nvSpPr>
          <p:spPr bwMode="auto">
            <a:xfrm>
              <a:off x="585271" y="1264851"/>
              <a:ext cx="7973458" cy="1353886"/>
            </a:xfrm>
            <a:prstGeom prst="triangle">
              <a:avLst/>
            </a:prstGeom>
            <a:grpFill/>
            <a:ln w="127000">
              <a:noFill/>
            </a:ln>
          </p:spPr>
          <p:txBody>
            <a:bodyPr vert="horz" wrap="square" lIns="130040" tIns="65020" rIns="130040" bIns="650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7EADC463-FD1E-4B61-8EEF-EA49FEA2A1A1}"/>
                </a:ext>
              </a:extLst>
            </p:cNvPr>
            <p:cNvSpPr/>
            <p:nvPr/>
          </p:nvSpPr>
          <p:spPr bwMode="auto">
            <a:xfrm>
              <a:off x="1073441" y="1339035"/>
              <a:ext cx="6997117" cy="1177511"/>
            </a:xfrm>
            <a:prstGeom prst="triangle">
              <a:avLst/>
            </a:prstGeom>
            <a:grpFill/>
            <a:ln w="127000">
              <a:noFill/>
            </a:ln>
          </p:spPr>
          <p:txBody>
            <a:bodyPr vert="horz" wrap="square" lIns="130040" tIns="65020" rIns="130040" bIns="650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9CACA59-2CED-4099-934B-F38596E90FEA}"/>
              </a:ext>
            </a:extLst>
          </p:cNvPr>
          <p:cNvSpPr/>
          <p:nvPr/>
        </p:nvSpPr>
        <p:spPr bwMode="auto">
          <a:xfrm>
            <a:off x="10588431" y="2752161"/>
            <a:ext cx="3085947" cy="156859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48D1E9C5-0381-4473-B039-FC216503C29F}"/>
              </a:ext>
            </a:extLst>
          </p:cNvPr>
          <p:cNvSpPr/>
          <p:nvPr/>
        </p:nvSpPr>
        <p:spPr bwMode="auto">
          <a:xfrm>
            <a:off x="10803144" y="2941653"/>
            <a:ext cx="2656522" cy="136541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9737FF-FC34-44C8-94B2-E10E25803365}"/>
              </a:ext>
            </a:extLst>
          </p:cNvPr>
          <p:cNvSpPr/>
          <p:nvPr/>
        </p:nvSpPr>
        <p:spPr bwMode="auto">
          <a:xfrm>
            <a:off x="11048744" y="3133013"/>
            <a:ext cx="2160133" cy="3809252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7C379A4B-F6D6-4A9B-812F-08470755A428}"/>
              </a:ext>
            </a:extLst>
          </p:cNvPr>
          <p:cNvSpPr/>
          <p:nvPr/>
        </p:nvSpPr>
        <p:spPr bwMode="auto">
          <a:xfrm rot="10800000">
            <a:off x="10904206" y="7020041"/>
            <a:ext cx="2454394" cy="94353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6BCB390-71A1-4AFE-940E-8BBD7AE1DCC8}"/>
              </a:ext>
            </a:extLst>
          </p:cNvPr>
          <p:cNvSpPr/>
          <p:nvPr/>
        </p:nvSpPr>
        <p:spPr bwMode="auto">
          <a:xfrm>
            <a:off x="7105829" y="2752161"/>
            <a:ext cx="3085947" cy="156859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F2CB859-15AD-4955-9D71-162384D72210}"/>
              </a:ext>
            </a:extLst>
          </p:cNvPr>
          <p:cNvSpPr/>
          <p:nvPr/>
        </p:nvSpPr>
        <p:spPr bwMode="auto">
          <a:xfrm>
            <a:off x="7320542" y="2941653"/>
            <a:ext cx="2656522" cy="136541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295A44-D7B8-48A3-996F-D4A9270C47FC}"/>
              </a:ext>
            </a:extLst>
          </p:cNvPr>
          <p:cNvSpPr/>
          <p:nvPr/>
        </p:nvSpPr>
        <p:spPr bwMode="auto">
          <a:xfrm>
            <a:off x="7566142" y="3133013"/>
            <a:ext cx="2160133" cy="3809252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7A1D8F6-AFAC-4864-93DA-4352FA11FF66}"/>
              </a:ext>
            </a:extLst>
          </p:cNvPr>
          <p:cNvSpPr/>
          <p:nvPr/>
        </p:nvSpPr>
        <p:spPr bwMode="auto">
          <a:xfrm rot="10800000">
            <a:off x="7421604" y="7020041"/>
            <a:ext cx="2454394" cy="94353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C654738-6E1D-4DEB-A2C8-617D6957F828}"/>
              </a:ext>
            </a:extLst>
          </p:cNvPr>
          <p:cNvSpPr/>
          <p:nvPr/>
        </p:nvSpPr>
        <p:spPr bwMode="auto">
          <a:xfrm>
            <a:off x="3623226" y="2752161"/>
            <a:ext cx="3085947" cy="156859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0933A30-C7A2-402A-A175-DCF33B6A1925}"/>
              </a:ext>
            </a:extLst>
          </p:cNvPr>
          <p:cNvSpPr/>
          <p:nvPr/>
        </p:nvSpPr>
        <p:spPr bwMode="auto">
          <a:xfrm>
            <a:off x="3837938" y="2941653"/>
            <a:ext cx="2656522" cy="136541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D1CCA3F-D812-4CF8-850B-50C4CB670B5F}"/>
              </a:ext>
            </a:extLst>
          </p:cNvPr>
          <p:cNvSpPr/>
          <p:nvPr/>
        </p:nvSpPr>
        <p:spPr bwMode="auto">
          <a:xfrm>
            <a:off x="4082661" y="3133013"/>
            <a:ext cx="2160133" cy="3809252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CC5B2B20-90C4-44C2-BDF3-2BF9AB866826}"/>
              </a:ext>
            </a:extLst>
          </p:cNvPr>
          <p:cNvSpPr/>
          <p:nvPr/>
        </p:nvSpPr>
        <p:spPr bwMode="auto">
          <a:xfrm rot="10800000">
            <a:off x="3939001" y="7020041"/>
            <a:ext cx="2454394" cy="94353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A383AC8-EB92-4AD2-B803-B196358C19EA}"/>
              </a:ext>
            </a:extLst>
          </p:cNvPr>
          <p:cNvSpPr/>
          <p:nvPr/>
        </p:nvSpPr>
        <p:spPr>
          <a:xfrm>
            <a:off x="4155733" y="5575710"/>
            <a:ext cx="1950797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SCIENTIFIC &amp; SCHOLARLY ACTIVITIES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1952106-188E-490F-B423-8A85381E7CA9}"/>
              </a:ext>
            </a:extLst>
          </p:cNvPr>
          <p:cNvSpPr/>
          <p:nvPr/>
        </p:nvSpPr>
        <p:spPr>
          <a:xfrm>
            <a:off x="7672376" y="5601480"/>
            <a:ext cx="1947664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&amp; TEACHING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9E79A0-4C46-431D-8D8F-15B0A4EF94B6}"/>
              </a:ext>
            </a:extLst>
          </p:cNvPr>
          <p:cNvSpPr/>
          <p:nvPr/>
        </p:nvSpPr>
        <p:spPr bwMode="auto">
          <a:xfrm>
            <a:off x="3240923" y="7159273"/>
            <a:ext cx="10856831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6E9018-2574-4EA6-8858-7F6A9C88DF2E}"/>
              </a:ext>
            </a:extLst>
          </p:cNvPr>
          <p:cNvSpPr/>
          <p:nvPr/>
        </p:nvSpPr>
        <p:spPr>
          <a:xfrm>
            <a:off x="11154978" y="5601480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TECH TRANSFER &amp; INNOVATION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571E8C2-F062-4102-B40E-649CC91B5088}"/>
              </a:ext>
            </a:extLst>
          </p:cNvPr>
          <p:cNvSpPr/>
          <p:nvPr/>
        </p:nvSpPr>
        <p:spPr>
          <a:xfrm>
            <a:off x="6880220" y="1491761"/>
            <a:ext cx="3617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RESEARCH IMPACT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25EFA7-6F45-42F0-9EFA-9775D078A0FB}"/>
              </a:ext>
            </a:extLst>
          </p:cNvPr>
          <p:cNvSpPr/>
          <p:nvPr/>
        </p:nvSpPr>
        <p:spPr>
          <a:xfrm>
            <a:off x="8047218" y="7249423"/>
            <a:ext cx="1244250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PLATFORMS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67" name="Rectangle: Rounded Corners 4">
            <a:extLst>
              <a:ext uri="{FF2B5EF4-FFF2-40B4-BE49-F238E27FC236}">
                <a16:creationId xmlns:a16="http://schemas.microsoft.com/office/drawing/2014/main" id="{EC399A5B-A65D-4024-B69C-928CA0734B34}"/>
              </a:ext>
            </a:extLst>
          </p:cNvPr>
          <p:cNvSpPr/>
          <p:nvPr/>
        </p:nvSpPr>
        <p:spPr bwMode="auto">
          <a:xfrm>
            <a:off x="2705100" y="7842108"/>
            <a:ext cx="11963400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Rectangle: Rounded Corners 4">
            <a:extLst>
              <a:ext uri="{FF2B5EF4-FFF2-40B4-BE49-F238E27FC236}">
                <a16:creationId xmlns:a16="http://schemas.microsoft.com/office/drawing/2014/main" id="{EA5B8D02-8B1F-47D3-8B46-BB063521A4EA}"/>
              </a:ext>
            </a:extLst>
          </p:cNvPr>
          <p:cNvSpPr/>
          <p:nvPr/>
        </p:nvSpPr>
        <p:spPr bwMode="auto">
          <a:xfrm>
            <a:off x="2324100" y="8554962"/>
            <a:ext cx="12738100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9373BC9-9359-45A6-86E0-0D01D14479E5}"/>
              </a:ext>
            </a:extLst>
          </p:cNvPr>
          <p:cNvSpPr/>
          <p:nvPr/>
        </p:nvSpPr>
        <p:spPr bwMode="auto">
          <a:xfrm>
            <a:off x="0" y="9613900"/>
            <a:ext cx="17338675" cy="190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l-BE"/>
          </a:p>
        </p:txBody>
      </p:sp>
      <p:sp>
        <p:nvSpPr>
          <p:cNvPr id="69" name="Rectangle 21">
            <a:extLst>
              <a:ext uri="{FF2B5EF4-FFF2-40B4-BE49-F238E27FC236}">
                <a16:creationId xmlns:a16="http://schemas.microsoft.com/office/drawing/2014/main" id="{EA191F12-68A3-4537-B40C-7F183F64B0AA}"/>
              </a:ext>
            </a:extLst>
          </p:cNvPr>
          <p:cNvSpPr/>
          <p:nvPr/>
        </p:nvSpPr>
        <p:spPr>
          <a:xfrm>
            <a:off x="7408530" y="7976373"/>
            <a:ext cx="2475358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PEOPLE &amp; PARTNERSHIPS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0" name="Rectangle 21">
            <a:extLst>
              <a:ext uri="{FF2B5EF4-FFF2-40B4-BE49-F238E27FC236}">
                <a16:creationId xmlns:a16="http://schemas.microsoft.com/office/drawing/2014/main" id="{C3BF6FDA-F457-4B0F-8675-73BBFE9FCABD}"/>
              </a:ext>
            </a:extLst>
          </p:cNvPr>
          <p:cNvSpPr/>
          <p:nvPr/>
        </p:nvSpPr>
        <p:spPr>
          <a:xfrm>
            <a:off x="8260414" y="8664609"/>
            <a:ext cx="817853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POLICY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5857F10-405C-4499-9D60-CB4CF99D7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1326"/>
            <a:ext cx="1771906" cy="1417824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C06F523D-86B3-4C14-A966-876C4BBF4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94" y="3133013"/>
            <a:ext cx="2089831" cy="225638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7298B60-C228-4223-BB20-D5AE1D9223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01" y="3193741"/>
            <a:ext cx="1622499" cy="207570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1CEFB9-1A67-42F4-88CC-0FA85960EA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7565263" y="3424550"/>
            <a:ext cx="2054777" cy="180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77240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SCOPE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20</a:t>
            </a:fld>
            <a:endParaRPr lang="en-GB" noProof="0" dirty="0"/>
          </a:p>
        </p:txBody>
      </p:sp>
      <p:sp>
        <p:nvSpPr>
          <p:cNvPr id="5" name="Tekstvak 5"/>
          <p:cNvSpPr txBox="1"/>
          <p:nvPr/>
        </p:nvSpPr>
        <p:spPr>
          <a:xfrm>
            <a:off x="830117" y="1354725"/>
            <a:ext cx="13249137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>
                <a:latin typeface="UGent Panno Text Medium" panose="02000606040000040003" pitchFamily="2" charset="0"/>
              </a:rPr>
              <a:t>SOME CHARACTERISTICS </a:t>
            </a:r>
            <a:r>
              <a:rPr lang="nl-BE" sz="4800" dirty="0" err="1">
                <a:latin typeface="UGent Panno Text Medium" panose="02000606040000040003" pitchFamily="2" charset="0"/>
              </a:rPr>
              <a:t>to</a:t>
            </a:r>
            <a:r>
              <a:rPr lang="nl-BE" sz="4800" dirty="0">
                <a:latin typeface="UGent Panno Text Medium" panose="02000606040000040003" pitchFamily="2" charset="0"/>
              </a:rPr>
              <a:t> </a:t>
            </a:r>
            <a:r>
              <a:rPr lang="nl-BE" sz="4800" dirty="0" err="1">
                <a:latin typeface="UGent Panno Text Medium" panose="02000606040000040003" pitchFamily="2" charset="0"/>
              </a:rPr>
              <a:t>complicate</a:t>
            </a:r>
            <a:r>
              <a:rPr lang="nl-BE" sz="4800" dirty="0">
                <a:latin typeface="UGent Panno Text Medium" panose="02000606040000040003" pitchFamily="2" charset="0"/>
              </a:rPr>
              <a:t> </a:t>
            </a:r>
            <a:r>
              <a:rPr lang="nl-BE" sz="4800" dirty="0" err="1">
                <a:latin typeface="UGent Panno Text Medium" panose="02000606040000040003" pitchFamily="2" charset="0"/>
              </a:rPr>
              <a:t>the</a:t>
            </a:r>
            <a:r>
              <a:rPr lang="nl-BE" sz="4800" dirty="0">
                <a:latin typeface="UGent Panno Text Medium" panose="02000606040000040003" pitchFamily="2" charset="0"/>
              </a:rPr>
              <a:t> </a:t>
            </a:r>
            <a:r>
              <a:rPr lang="nl-BE" sz="4800" dirty="0" err="1">
                <a:latin typeface="UGent Panno Text Medium" panose="02000606040000040003" pitchFamily="2" charset="0"/>
              </a:rPr>
              <a:t>conversation</a:t>
            </a:r>
            <a:r>
              <a:rPr lang="nl-BE" sz="4800" dirty="0">
                <a:latin typeface="UGent Panno Text Medium" panose="02000606040000040003" pitchFamily="2" charset="0"/>
              </a:rPr>
              <a:t>: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Non-</a:t>
            </a:r>
            <a:r>
              <a:rPr lang="nl-BE" sz="3200" dirty="0" err="1">
                <a:latin typeface="UGent Panno Text Medium" panose="02000606040000040003" pitchFamily="2" charset="0"/>
              </a:rPr>
              <a:t>linear</a:t>
            </a:r>
            <a:r>
              <a:rPr lang="nl-BE" sz="3200" dirty="0">
                <a:latin typeface="UGent Panno Text Medium" panose="02000606040000040003" pitchFamily="2" charset="0"/>
              </a:rPr>
              <a:t> – </a:t>
            </a:r>
            <a:r>
              <a:rPr lang="nl-BE" sz="3200" dirty="0" err="1">
                <a:latin typeface="UGent Panno Text Medium" panose="02000606040000040003" pitchFamily="2" charset="0"/>
              </a:rPr>
              <a:t>iterative</a:t>
            </a:r>
            <a:r>
              <a:rPr lang="nl-BE" sz="3200" dirty="0">
                <a:latin typeface="UGent Panno Text Medium" panose="02000606040000040003" pitchFamily="2" charset="0"/>
              </a:rPr>
              <a:t> – </a:t>
            </a:r>
            <a:r>
              <a:rPr lang="nl-BE" sz="3200" dirty="0" err="1">
                <a:latin typeface="UGent Panno Text Medium" panose="02000606040000040003" pitchFamily="2" charset="0"/>
              </a:rPr>
              <a:t>throughout</a:t>
            </a:r>
            <a:r>
              <a:rPr lang="nl-BE" sz="3200" dirty="0">
                <a:latin typeface="UGent Panno Text Medium" panose="02000606040000040003" pitchFamily="2" charset="0"/>
              </a:rPr>
              <a:t> research </a:t>
            </a:r>
            <a:r>
              <a:rPr lang="nl-BE" sz="3200" dirty="0" err="1">
                <a:latin typeface="UGent Panno Text Medium" panose="02000606040000040003" pitchFamily="2" charset="0"/>
              </a:rPr>
              <a:t>lifecycle</a:t>
            </a:r>
            <a:endParaRPr lang="nl-BE" sz="3200" dirty="0">
              <a:latin typeface="UGent Panno Text Medium" panose="02000606040000040003" pitchFamily="2" charset="0"/>
            </a:endParaRP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Relationships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rather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than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demonstrable</a:t>
            </a:r>
            <a:r>
              <a:rPr lang="nl-BE" sz="3200" dirty="0">
                <a:latin typeface="UGent Panno Text Medium" panose="02000606040000040003" pitchFamily="2" charset="0"/>
              </a:rPr>
              <a:t> effect? (‘</a:t>
            </a:r>
            <a:r>
              <a:rPr lang="nl-BE" sz="3200" dirty="0" err="1">
                <a:latin typeface="UGent Panno Text Medium" panose="02000606040000040003" pitchFamily="2" charset="0"/>
              </a:rPr>
              <a:t>productive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interactions</a:t>
            </a:r>
            <a:r>
              <a:rPr lang="nl-BE" sz="3200" dirty="0">
                <a:latin typeface="UGent Panno Text Medium" panose="02000606040000040003" pitchFamily="2" charset="0"/>
              </a:rPr>
              <a:t>’)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Timelag</a:t>
            </a:r>
            <a:r>
              <a:rPr lang="nl-BE" sz="3200" dirty="0">
                <a:latin typeface="UGent Panno Text Medium" panose="02000606040000040003" pitchFamily="2" charset="0"/>
              </a:rPr>
              <a:t> – </a:t>
            </a:r>
            <a:r>
              <a:rPr lang="nl-BE" sz="3200" dirty="0" err="1">
                <a:latin typeface="UGent Panno Text Medium" panose="02000606040000040003" pitchFamily="2" charset="0"/>
              </a:rPr>
              <a:t>attribution</a:t>
            </a:r>
            <a:endParaRPr lang="nl-BE" sz="3200" dirty="0">
              <a:latin typeface="UGent Panno Text Medium" panose="02000606040000040003" pitchFamily="2" charset="0"/>
            </a:endParaRP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Planable</a:t>
            </a:r>
            <a:r>
              <a:rPr lang="nl-BE" sz="3200" dirty="0">
                <a:latin typeface="UGent Panno Text Medium" panose="02000606040000040003" pitchFamily="2" charset="0"/>
              </a:rPr>
              <a:t> versus </a:t>
            </a:r>
            <a:r>
              <a:rPr lang="nl-BE" sz="3200" dirty="0" err="1">
                <a:latin typeface="UGent Panno Text Medium" panose="02000606040000040003" pitchFamily="2" charset="0"/>
              </a:rPr>
              <a:t>serendipity</a:t>
            </a:r>
            <a:r>
              <a:rPr lang="nl-BE" sz="3200" dirty="0">
                <a:latin typeface="UGent Panno Text Medium" panose="02000606040000040003" pitchFamily="2" charset="0"/>
              </a:rPr>
              <a:t> &amp; context-</a:t>
            </a:r>
            <a:r>
              <a:rPr lang="nl-BE" sz="3200" dirty="0" err="1">
                <a:latin typeface="UGent Panno Text Medium" panose="02000606040000040003" pitchFamily="2" charset="0"/>
              </a:rPr>
              <a:t>dependent</a:t>
            </a:r>
            <a:endParaRPr lang="nl-BE" sz="3200" dirty="0">
              <a:latin typeface="UGent Panno Text Medium" panose="020006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77909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DECISIVE DUO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21</a:t>
            </a:fld>
            <a:endParaRPr lang="en-GB" noProof="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586" y="1895031"/>
            <a:ext cx="5879904" cy="5216495"/>
          </a:xfrm>
          <a:prstGeom prst="rect">
            <a:avLst/>
          </a:prstGeom>
        </p:spPr>
      </p:pic>
      <p:sp>
        <p:nvSpPr>
          <p:cNvPr id="16" name="Tekstvak 5"/>
          <p:cNvSpPr txBox="1"/>
          <p:nvPr/>
        </p:nvSpPr>
        <p:spPr>
          <a:xfrm>
            <a:off x="830117" y="1354725"/>
            <a:ext cx="10906771" cy="629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>
                <a:latin typeface="UGent Panno Text Medium" panose="02000606040000040003" pitchFamily="2" charset="0"/>
              </a:rPr>
              <a:t>STAKEHOLDER ANALYSIS: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Who</a:t>
            </a:r>
            <a:r>
              <a:rPr lang="nl-BE" sz="3200" dirty="0">
                <a:latin typeface="UGent Panno Text Medium" panose="02000606040000040003" pitchFamily="2" charset="0"/>
              </a:rPr>
              <a:t> has </a:t>
            </a:r>
            <a:r>
              <a:rPr lang="nl-BE" sz="3200" dirty="0" err="1">
                <a:latin typeface="UGent Panno Text Medium" panose="02000606040000040003" pitchFamily="2" charset="0"/>
              </a:rPr>
              <a:t>an</a:t>
            </a:r>
            <a:r>
              <a:rPr lang="nl-BE" sz="3200" dirty="0">
                <a:latin typeface="UGent Panno Text Medium" panose="02000606040000040003" pitchFamily="2" charset="0"/>
              </a:rPr>
              <a:t> interest in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research?</a:t>
            </a:r>
          </a:p>
          <a:p>
            <a:pPr marL="1757568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Help frame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problem</a:t>
            </a:r>
            <a:r>
              <a:rPr lang="nl-BE" sz="3200" dirty="0">
                <a:latin typeface="UGent Panno Text Medium" panose="02000606040000040003" pitchFamily="2" charset="0"/>
              </a:rPr>
              <a:t>/research question</a:t>
            </a:r>
          </a:p>
          <a:p>
            <a:pPr marL="1757568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Co-produce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research</a:t>
            </a:r>
          </a:p>
          <a:p>
            <a:pPr marL="1757568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Help </a:t>
            </a:r>
            <a:r>
              <a:rPr lang="nl-BE" sz="3200" dirty="0" err="1">
                <a:latin typeface="UGent Panno Text Medium" panose="02000606040000040003" pitchFamily="2" charset="0"/>
              </a:rPr>
              <a:t>communicate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work</a:t>
            </a:r>
            <a:endParaRPr lang="nl-BE" sz="3200" dirty="0">
              <a:latin typeface="UGent Panno Text Medium" panose="02000606040000040003" pitchFamily="2" charset="0"/>
            </a:endParaRPr>
          </a:p>
          <a:p>
            <a:pPr marL="1757568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Provide</a:t>
            </a:r>
            <a:r>
              <a:rPr lang="nl-BE" sz="3200" dirty="0">
                <a:latin typeface="UGent Panno Text Medium" panose="02000606040000040003" pitchFamily="2" charset="0"/>
              </a:rPr>
              <a:t> data</a:t>
            </a:r>
          </a:p>
          <a:p>
            <a:pPr marL="1757568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Benefit </a:t>
            </a:r>
            <a:r>
              <a:rPr lang="nl-BE" sz="3200" dirty="0" err="1">
                <a:latin typeface="UGent Panno Text Medium" panose="02000606040000040003" pitchFamily="2" charset="0"/>
              </a:rPr>
              <a:t>from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work</a:t>
            </a:r>
            <a:endParaRPr lang="nl-BE" sz="3200" dirty="0">
              <a:latin typeface="UGent Panno Text Medium" panose="02000606040000040003" pitchFamily="2" charset="0"/>
            </a:endParaRPr>
          </a:p>
          <a:p>
            <a:pPr marL="1757568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Use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work</a:t>
            </a:r>
            <a:r>
              <a:rPr lang="nl-BE" sz="3200" dirty="0">
                <a:latin typeface="UGent Panno Text Medium" panose="02000606040000040003" pitchFamily="2" charset="0"/>
              </a:rPr>
              <a:t> (end-user)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How and </a:t>
            </a:r>
            <a:r>
              <a:rPr lang="nl-BE" sz="3200" dirty="0" err="1">
                <a:latin typeface="UGent Panno Text Medium" panose="02000606040000040003" pitchFamily="2" charset="0"/>
              </a:rPr>
              <a:t>when</a:t>
            </a:r>
            <a:r>
              <a:rPr lang="nl-BE" sz="3200" dirty="0">
                <a:latin typeface="UGent Panno Text Medium" panose="02000606040000040003" pitchFamily="2" charset="0"/>
              </a:rPr>
              <a:t> are </a:t>
            </a:r>
            <a:r>
              <a:rPr lang="nl-BE" sz="3200" dirty="0" err="1">
                <a:latin typeface="UGent Panno Text Medium" panose="02000606040000040003" pitchFamily="2" charset="0"/>
              </a:rPr>
              <a:t>you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going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to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engage</a:t>
            </a:r>
            <a:r>
              <a:rPr lang="nl-BE" sz="3200" dirty="0">
                <a:latin typeface="UGent Panno Text Medium" panose="02000606040000040003" pitchFamily="2" charset="0"/>
              </a:rPr>
              <a:t> these </a:t>
            </a:r>
            <a:r>
              <a:rPr lang="nl-BE" sz="3200" dirty="0" err="1">
                <a:latin typeface="UGent Panno Text Medium" panose="02000606040000040003" pitchFamily="2" charset="0"/>
              </a:rPr>
              <a:t>people</a:t>
            </a:r>
            <a:r>
              <a:rPr lang="nl-BE" sz="3200" dirty="0">
                <a:latin typeface="UGent Panno Text Medium" panose="02000606040000040003" pitchFamily="2" charset="0"/>
              </a:rPr>
              <a:t>?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Be </a:t>
            </a:r>
            <a:r>
              <a:rPr lang="nl-BE" sz="3200" dirty="0" err="1">
                <a:latin typeface="UGent Panno Text Medium" panose="02000606040000040003" pitchFamily="2" charset="0"/>
              </a:rPr>
              <a:t>specific</a:t>
            </a:r>
            <a:r>
              <a:rPr lang="nl-BE" sz="3200" dirty="0">
                <a:latin typeface="UGent Panno Text Medium" panose="02000606040000040003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01559740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DECISIVE DUO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22</a:t>
            </a:fld>
            <a:endParaRPr lang="en-GB" noProof="0" dirty="0"/>
          </a:p>
        </p:txBody>
      </p:sp>
      <p:sp>
        <p:nvSpPr>
          <p:cNvPr id="16" name="Tekstvak 5"/>
          <p:cNvSpPr txBox="1"/>
          <p:nvPr/>
        </p:nvSpPr>
        <p:spPr>
          <a:xfrm>
            <a:off x="830118" y="1040826"/>
            <a:ext cx="10906771" cy="5067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>
                <a:latin typeface="UGent Panno Text Medium" panose="02000606040000040003" pitchFamily="2" charset="0"/>
              </a:rPr>
              <a:t>COMMUNICATION STRATEGY: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Linked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to</a:t>
            </a:r>
            <a:r>
              <a:rPr lang="nl-BE" sz="3200" dirty="0">
                <a:latin typeface="UGent Panno Text Medium" panose="02000606040000040003" pitchFamily="2" charset="0"/>
              </a:rPr>
              <a:t> stakeholders</a:t>
            </a:r>
          </a:p>
          <a:p>
            <a:pPr marL="1757568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What</a:t>
            </a:r>
            <a:r>
              <a:rPr lang="nl-BE" sz="3200" dirty="0">
                <a:latin typeface="UGent Panno Text Medium" panose="02000606040000040003" pitchFamily="2" charset="0"/>
              </a:rPr>
              <a:t> is relevant </a:t>
            </a:r>
            <a:r>
              <a:rPr lang="nl-BE" sz="3200" dirty="0" err="1">
                <a:latin typeface="UGent Panno Text Medium" panose="02000606040000040003" pitchFamily="2" charset="0"/>
              </a:rPr>
              <a:t>for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them</a:t>
            </a:r>
            <a:r>
              <a:rPr lang="nl-BE" sz="3200" dirty="0">
                <a:latin typeface="UGent Panno Text Medium" panose="02000606040000040003" pitchFamily="2" charset="0"/>
              </a:rPr>
              <a:t>?</a:t>
            </a:r>
          </a:p>
          <a:p>
            <a:pPr marL="1757568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How </a:t>
            </a:r>
            <a:r>
              <a:rPr lang="nl-BE" sz="3200" dirty="0" err="1">
                <a:latin typeface="UGent Panno Text Medium" panose="02000606040000040003" pitchFamily="2" charset="0"/>
              </a:rPr>
              <a:t>can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they</a:t>
            </a:r>
            <a:r>
              <a:rPr lang="nl-BE" sz="3200" dirty="0">
                <a:latin typeface="UGent Panno Text Medium" panose="02000606040000040003" pitchFamily="2" charset="0"/>
              </a:rPr>
              <a:t> help?</a:t>
            </a:r>
          </a:p>
          <a:p>
            <a:pPr marL="1757568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Public or stakeholder?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What</a:t>
            </a:r>
            <a:r>
              <a:rPr lang="nl-BE" sz="3200" dirty="0">
                <a:latin typeface="UGent Panno Text Medium" panose="02000606040000040003" pitchFamily="2" charset="0"/>
              </a:rPr>
              <a:t> platforms/support is </a:t>
            </a:r>
            <a:r>
              <a:rPr lang="nl-BE" sz="3200" dirty="0" err="1">
                <a:latin typeface="UGent Panno Text Medium" panose="02000606040000040003" pitchFamily="2" charset="0"/>
              </a:rPr>
              <a:t>available</a:t>
            </a:r>
            <a:r>
              <a:rPr lang="nl-BE" sz="3200" dirty="0">
                <a:latin typeface="UGent Panno Text Medium" panose="02000606040000040003" pitchFamily="2" charset="0"/>
              </a:rPr>
              <a:t> in-house?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Storytelling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Attention and </a:t>
            </a:r>
            <a:r>
              <a:rPr lang="nl-BE" sz="3200" dirty="0" err="1">
                <a:latin typeface="UGent Panno Text Medium" panose="02000606040000040003" pitchFamily="2" charset="0"/>
              </a:rPr>
              <a:t>reach</a:t>
            </a:r>
            <a:r>
              <a:rPr lang="nl-BE" sz="3200" dirty="0">
                <a:latin typeface="UGent Panno Text Medium" panose="02000606040000040003" pitchFamily="2" charset="0"/>
              </a:rPr>
              <a:t> is NOT impact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b="50151"/>
          <a:stretch/>
        </p:blipFill>
        <p:spPr>
          <a:xfrm>
            <a:off x="10801936" y="453009"/>
            <a:ext cx="5530347" cy="44539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t="52823"/>
          <a:stretch/>
        </p:blipFill>
        <p:spPr>
          <a:xfrm>
            <a:off x="10801936" y="4993154"/>
            <a:ext cx="5530347" cy="42151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2939202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DECISIVE DUO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23</a:t>
            </a:fld>
            <a:endParaRPr lang="en-GB" noProof="0" dirty="0"/>
          </a:p>
        </p:txBody>
      </p:sp>
      <p:sp>
        <p:nvSpPr>
          <p:cNvPr id="16" name="Tekstvak 5"/>
          <p:cNvSpPr txBox="1"/>
          <p:nvPr/>
        </p:nvSpPr>
        <p:spPr>
          <a:xfrm>
            <a:off x="830117" y="1354725"/>
            <a:ext cx="10906771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>
                <a:latin typeface="UGent Panno Text Medium" panose="02000606040000040003" pitchFamily="2" charset="0"/>
              </a:rPr>
              <a:t>RESPONSIBILITIES &amp; COMPETENCIES: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Who</a:t>
            </a:r>
            <a:r>
              <a:rPr lang="nl-BE" sz="3200" dirty="0">
                <a:latin typeface="UGent Panno Text Medium" panose="02000606040000040003" pitchFamily="2" charset="0"/>
              </a:rPr>
              <a:t> has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impact?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What</a:t>
            </a:r>
            <a:r>
              <a:rPr lang="nl-BE" sz="3200" dirty="0">
                <a:latin typeface="UGent Panno Text Medium" panose="02000606040000040003" pitchFamily="2" charset="0"/>
              </a:rPr>
              <a:t> skills do </a:t>
            </a:r>
            <a:r>
              <a:rPr lang="nl-BE" sz="3200" dirty="0" err="1">
                <a:latin typeface="UGent Panno Text Medium" panose="02000606040000040003" pitchFamily="2" charset="0"/>
              </a:rPr>
              <a:t>you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need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to</a:t>
            </a:r>
            <a:r>
              <a:rPr lang="nl-BE" sz="3200" dirty="0">
                <a:latin typeface="UGent Panno Text Medium" panose="02000606040000040003" pitchFamily="2" charset="0"/>
              </a:rPr>
              <a:t> make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impact happen?</a:t>
            </a:r>
          </a:p>
          <a:p>
            <a:pPr marL="1757568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Do </a:t>
            </a:r>
            <a:r>
              <a:rPr lang="nl-BE" sz="3200" dirty="0" err="1">
                <a:latin typeface="UGent Panno Text Medium" panose="02000606040000040003" pitchFamily="2" charset="0"/>
              </a:rPr>
              <a:t>not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forget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about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ethical</a:t>
            </a:r>
            <a:r>
              <a:rPr lang="nl-BE" sz="3200" dirty="0">
                <a:latin typeface="UGent Panno Text Medium" panose="02000606040000040003" pitchFamily="2" charset="0"/>
              </a:rPr>
              <a:t> and </a:t>
            </a:r>
            <a:r>
              <a:rPr lang="nl-BE" sz="3200" dirty="0" err="1">
                <a:latin typeface="UGent Panno Text Medium" panose="02000606040000040003" pitchFamily="2" charset="0"/>
              </a:rPr>
              <a:t>legal</a:t>
            </a:r>
            <a:r>
              <a:rPr lang="nl-BE" sz="3200" dirty="0">
                <a:latin typeface="UGent Panno Text Medium" panose="02000606040000040003" pitchFamily="2" charset="0"/>
              </a:rPr>
              <a:t> issues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What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challenges</a:t>
            </a:r>
            <a:r>
              <a:rPr lang="nl-BE" sz="3200" dirty="0">
                <a:latin typeface="UGent Panno Text Medium" panose="02000606040000040003" pitchFamily="2" charset="0"/>
              </a:rPr>
              <a:t> are </a:t>
            </a:r>
            <a:r>
              <a:rPr lang="nl-BE" sz="3200" dirty="0" err="1">
                <a:latin typeface="UGent Panno Text Medium" panose="02000606040000040003" pitchFamily="2" charset="0"/>
              </a:rPr>
              <a:t>you</a:t>
            </a:r>
            <a:r>
              <a:rPr lang="nl-BE" sz="3200" dirty="0">
                <a:latin typeface="UGent Panno Text Medium" panose="02000606040000040003" pitchFamily="2" charset="0"/>
              </a:rPr>
              <a:t> or </a:t>
            </a:r>
            <a:r>
              <a:rPr lang="nl-BE" sz="3200" dirty="0" err="1">
                <a:latin typeface="UGent Panno Text Medium" panose="02000606040000040003" pitchFamily="2" charset="0"/>
              </a:rPr>
              <a:t>your</a:t>
            </a:r>
            <a:r>
              <a:rPr lang="nl-BE" sz="3200" dirty="0">
                <a:latin typeface="UGent Panno Text Medium" panose="02000606040000040003" pitchFamily="2" charset="0"/>
              </a:rPr>
              <a:t> stakeholders </a:t>
            </a:r>
            <a:r>
              <a:rPr lang="nl-BE" sz="3200" dirty="0" err="1">
                <a:latin typeface="UGent Panno Text Medium" panose="02000606040000040003" pitchFamily="2" charset="0"/>
              </a:rPr>
              <a:t>likely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to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experience</a:t>
            </a:r>
            <a:r>
              <a:rPr lang="nl-BE" sz="3200" dirty="0">
                <a:latin typeface="UGent Panno Text Medium" panose="02000606040000040003" pitchFamily="2" charset="0"/>
              </a:rPr>
              <a:t>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990F6B-6EBD-44B7-9DB1-2C01001F8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365" y="5821679"/>
            <a:ext cx="10069355" cy="343811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342759D-8BF4-4CD0-98B6-71C471983204}"/>
              </a:ext>
            </a:extLst>
          </p:cNvPr>
          <p:cNvSpPr txBox="1"/>
          <p:nvPr/>
        </p:nvSpPr>
        <p:spPr>
          <a:xfrm>
            <a:off x="3311365" y="9259789"/>
            <a:ext cx="2630466" cy="431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000" dirty="0">
                <a:latin typeface="UGent Panno Text Medium" panose="02000606040000040003" pitchFamily="2" charset="0"/>
              </a:rPr>
              <a:t>From: Sarah </a:t>
            </a:r>
            <a:r>
              <a:rPr lang="nl-BE" sz="2000" dirty="0" err="1">
                <a:latin typeface="UGent Panno Text Medium" panose="02000606040000040003" pitchFamily="2" charset="0"/>
              </a:rPr>
              <a:t>Morton</a:t>
            </a:r>
            <a:endParaRPr lang="nl-BE" sz="2000" dirty="0">
              <a:latin typeface="UGent Panno Text Medium" panose="020006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92715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</a:t>
            </a:r>
            <a:r>
              <a:rPr lang="nl-BE" dirty="0" err="1"/>
              <a:t>Structured</a:t>
            </a:r>
            <a:r>
              <a:rPr lang="nl-BE" dirty="0"/>
              <a:t> approach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24</a:t>
            </a:fld>
            <a:endParaRPr lang="en-GB" noProof="0" dirty="0"/>
          </a:p>
        </p:txBody>
      </p:sp>
      <p:sp>
        <p:nvSpPr>
          <p:cNvPr id="5" name="Tekstvak 5"/>
          <p:cNvSpPr txBox="1"/>
          <p:nvPr/>
        </p:nvSpPr>
        <p:spPr>
          <a:xfrm>
            <a:off x="830117" y="1354725"/>
            <a:ext cx="10906771" cy="4157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>
                <a:latin typeface="UGent Panno Text Medium" panose="02000606040000040003" pitchFamily="2" charset="0"/>
              </a:rPr>
              <a:t>PLANNING FOR IMPACT: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All of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above</a:t>
            </a:r>
            <a:endParaRPr lang="nl-BE" sz="3200" dirty="0">
              <a:latin typeface="UGent Panno Text Medium" panose="02000606040000040003" pitchFamily="2" charset="0"/>
            </a:endParaRP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Define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your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pathway</a:t>
            </a:r>
            <a:r>
              <a:rPr lang="nl-BE" sz="3200" dirty="0">
                <a:latin typeface="UGent Panno Text Medium" panose="02000606040000040003" pitchFamily="2" charset="0"/>
              </a:rPr>
              <a:t>(s): </a:t>
            </a:r>
            <a:r>
              <a:rPr lang="nl-BE" sz="3200" dirty="0" err="1">
                <a:latin typeface="UGent Panno Text Medium" panose="02000606040000040003" pitchFamily="2" charset="0"/>
              </a:rPr>
              <a:t>choose</a:t>
            </a:r>
            <a:r>
              <a:rPr lang="nl-BE" sz="3200" dirty="0">
                <a:latin typeface="UGent Panno Text Medium" panose="02000606040000040003" pitchFamily="2" charset="0"/>
              </a:rPr>
              <a:t> a model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(</a:t>
            </a:r>
            <a:r>
              <a:rPr lang="nl-BE" sz="3200" dirty="0" err="1">
                <a:latin typeface="UGent Panno Text Medium" panose="02000606040000040003" pitchFamily="2" charset="0"/>
              </a:rPr>
              <a:t>allow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for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opportunities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along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way: </a:t>
            </a:r>
            <a:r>
              <a:rPr lang="nl-BE" sz="3200" dirty="0" err="1">
                <a:latin typeface="UGent Panno Text Medium" panose="02000606040000040003" pitchFamily="2" charset="0"/>
              </a:rPr>
              <a:t>leaky</a:t>
            </a:r>
            <a:r>
              <a:rPr lang="nl-BE" sz="3200" dirty="0">
                <a:latin typeface="UGent Panno Text Medium" panose="02000606040000040003" pitchFamily="2" charset="0"/>
              </a:rPr>
              <a:t> pipeline of impact planning)</a:t>
            </a:r>
          </a:p>
          <a:p>
            <a:pPr>
              <a:lnSpc>
                <a:spcPct val="120000"/>
              </a:lnSpc>
            </a:pPr>
            <a:endParaRPr lang="nl-BE" sz="4800" dirty="0">
              <a:latin typeface="UGent Panno Text Medium" panose="020006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8450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STRUCTURED APPROACH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25</a:t>
            </a:fld>
            <a:endParaRPr lang="en-GB" noProof="0" dirty="0"/>
          </a:p>
        </p:txBody>
      </p:sp>
      <p:sp>
        <p:nvSpPr>
          <p:cNvPr id="5" name="Tekstvak 5"/>
          <p:cNvSpPr txBox="1"/>
          <p:nvPr/>
        </p:nvSpPr>
        <p:spPr>
          <a:xfrm>
            <a:off x="830117" y="1354725"/>
            <a:ext cx="13249137" cy="2680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 err="1">
                <a:latin typeface="UGent Panno Text Medium" panose="02000606040000040003" pitchFamily="2" charset="0"/>
              </a:rPr>
              <a:t>Choose</a:t>
            </a:r>
            <a:r>
              <a:rPr lang="nl-BE" sz="4800" dirty="0">
                <a:latin typeface="UGent Panno Text Medium" panose="02000606040000040003" pitchFamily="2" charset="0"/>
              </a:rPr>
              <a:t> a model </a:t>
            </a:r>
            <a:r>
              <a:rPr lang="nl-BE" sz="4800" dirty="0" err="1">
                <a:latin typeface="UGent Panno Text Medium" panose="02000606040000040003" pitchFamily="2" charset="0"/>
              </a:rPr>
              <a:t>to</a:t>
            </a:r>
            <a:r>
              <a:rPr lang="nl-BE" sz="4800" dirty="0">
                <a:latin typeface="UGent Panno Text Medium" panose="02000606040000040003" pitchFamily="2" charset="0"/>
              </a:rPr>
              <a:t> help </a:t>
            </a:r>
            <a:r>
              <a:rPr lang="nl-BE" sz="4800" dirty="0" err="1">
                <a:latin typeface="UGent Panno Text Medium" panose="02000606040000040003" pitchFamily="2" charset="0"/>
              </a:rPr>
              <a:t>you</a:t>
            </a:r>
            <a:r>
              <a:rPr lang="nl-BE" sz="4800" dirty="0">
                <a:latin typeface="UGent Panno Text Medium" panose="02000606040000040003" pitchFamily="2" charset="0"/>
              </a:rPr>
              <a:t> out</a:t>
            </a:r>
          </a:p>
          <a:p>
            <a:pPr>
              <a:lnSpc>
                <a:spcPct val="120000"/>
              </a:lnSpc>
            </a:pPr>
            <a:r>
              <a:rPr lang="nl-BE" sz="4800" dirty="0">
                <a:latin typeface="UGent Panno Text Medium" panose="02000606040000040003" pitchFamily="2" charset="0"/>
              </a:rPr>
              <a:t>	</a:t>
            </a:r>
            <a:r>
              <a:rPr lang="nl-BE" sz="4800" b="1" dirty="0">
                <a:latin typeface="UGent Panno Text Medium" panose="02000606040000040003" pitchFamily="2" charset="0"/>
              </a:rPr>
              <a:t>FLIPPING YOUR APPROACH</a:t>
            </a:r>
          </a:p>
          <a:p>
            <a:pPr>
              <a:lnSpc>
                <a:spcPct val="120000"/>
              </a:lnSpc>
            </a:pPr>
            <a:endParaRPr lang="nl-BE" sz="4800" dirty="0">
              <a:latin typeface="UGent Panno Text Medium" panose="02000606040000040003" pitchFamily="2" charset="0"/>
            </a:endParaRPr>
          </a:p>
        </p:txBody>
      </p:sp>
      <p:sp>
        <p:nvSpPr>
          <p:cNvPr id="6" name="Pijl-links 5"/>
          <p:cNvSpPr/>
          <p:nvPr/>
        </p:nvSpPr>
        <p:spPr>
          <a:xfrm>
            <a:off x="10749120" y="5135738"/>
            <a:ext cx="1045028" cy="653143"/>
          </a:xfrm>
          <a:prstGeom prst="left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rechts 6"/>
          <p:cNvSpPr/>
          <p:nvPr/>
        </p:nvSpPr>
        <p:spPr>
          <a:xfrm>
            <a:off x="1605121" y="6529110"/>
            <a:ext cx="8948056" cy="1132760"/>
          </a:xfrm>
          <a:prstGeom prst="right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  <a:latin typeface="Bahnschrift SemiBold" panose="020B0502040204020203" pitchFamily="34" charset="0"/>
              </a:rPr>
              <a:t>SO WHAT?</a:t>
            </a:r>
          </a:p>
        </p:txBody>
      </p:sp>
      <p:sp>
        <p:nvSpPr>
          <p:cNvPr id="8" name="Rechthoek 7"/>
          <p:cNvSpPr/>
          <p:nvPr/>
        </p:nvSpPr>
        <p:spPr>
          <a:xfrm>
            <a:off x="1605121" y="5135738"/>
            <a:ext cx="2198914" cy="957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Activities</a:t>
            </a:r>
            <a:endParaRPr lang="nl-BE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804035" y="5135738"/>
            <a:ext cx="2198914" cy="957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Outputs</a:t>
            </a:r>
            <a:endParaRPr lang="nl-BE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002949" y="5135738"/>
            <a:ext cx="2198914" cy="95794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Outcomes</a:t>
            </a:r>
            <a:endParaRPr lang="nl-BE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8201863" y="5135738"/>
            <a:ext cx="2198914" cy="95794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Impact</a:t>
            </a:r>
          </a:p>
        </p:txBody>
      </p:sp>
      <p:sp>
        <p:nvSpPr>
          <p:cNvPr id="12" name="Pijl-links 11"/>
          <p:cNvSpPr/>
          <p:nvPr/>
        </p:nvSpPr>
        <p:spPr>
          <a:xfrm>
            <a:off x="1605121" y="3568194"/>
            <a:ext cx="8795656" cy="1132115"/>
          </a:xfrm>
          <a:prstGeom prst="left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  <a:latin typeface="Bahnschrift SemiBold" panose="020B0502040204020203" pitchFamily="34" charset="0"/>
              </a:rPr>
              <a:t>HOW?</a:t>
            </a:r>
          </a:p>
        </p:txBody>
      </p:sp>
      <p:sp>
        <p:nvSpPr>
          <p:cNvPr id="13" name="Pijl-rechts 12"/>
          <p:cNvSpPr/>
          <p:nvPr/>
        </p:nvSpPr>
        <p:spPr>
          <a:xfrm>
            <a:off x="10814433" y="5805048"/>
            <a:ext cx="979715" cy="597172"/>
          </a:xfrm>
          <a:prstGeom prst="right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/>
          <p:cNvSpPr/>
          <p:nvPr/>
        </p:nvSpPr>
        <p:spPr>
          <a:xfrm>
            <a:off x="12207804" y="5005110"/>
            <a:ext cx="2525487" cy="1524000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Problem</a:t>
            </a:r>
            <a:endParaRPr lang="nl-BE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" name="Tekstvak 5">
            <a:extLst>
              <a:ext uri="{FF2B5EF4-FFF2-40B4-BE49-F238E27FC236}">
                <a16:creationId xmlns:a16="http://schemas.microsoft.com/office/drawing/2014/main" id="{FAC0641B-0CA8-410F-BF4C-7996DD59B6DF}"/>
              </a:ext>
            </a:extLst>
          </p:cNvPr>
          <p:cNvSpPr txBox="1"/>
          <p:nvPr/>
        </p:nvSpPr>
        <p:spPr>
          <a:xfrm>
            <a:off x="10865876" y="1434668"/>
            <a:ext cx="5772161" cy="402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3600" dirty="0">
                <a:latin typeface="UGent Panno Text Medium" panose="02000606040000040003" pitchFamily="2" charset="0"/>
              </a:rPr>
              <a:t>OTHER POSSIBILITIES</a:t>
            </a:r>
          </a:p>
          <a:p>
            <a:pPr marL="1335984" lvl="1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600" dirty="0" err="1">
                <a:latin typeface="UGent Panno Text Medium" panose="02000606040000040003" pitchFamily="2" charset="0"/>
              </a:rPr>
              <a:t>Theory</a:t>
            </a:r>
            <a:r>
              <a:rPr lang="nl-BE" sz="3600" dirty="0">
                <a:latin typeface="UGent Panno Text Medium" panose="02000606040000040003" pitchFamily="2" charset="0"/>
              </a:rPr>
              <a:t> of Change</a:t>
            </a:r>
          </a:p>
          <a:p>
            <a:pPr marL="1335984" lvl="1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600" dirty="0">
                <a:latin typeface="UGent Panno Text Medium" panose="02000606040000040003" pitchFamily="2" charset="0"/>
              </a:rPr>
              <a:t>Logic model</a:t>
            </a:r>
          </a:p>
          <a:p>
            <a:pPr marL="1335984" lvl="1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600" dirty="0">
                <a:latin typeface="UGent Panno Text Medium" panose="02000606040000040003" pitchFamily="2" charset="0"/>
              </a:rPr>
              <a:t>…</a:t>
            </a:r>
          </a:p>
          <a:p>
            <a:pPr>
              <a:lnSpc>
                <a:spcPct val="120000"/>
              </a:lnSpc>
            </a:pPr>
            <a:endParaRPr lang="nl-BE" sz="3600" dirty="0">
              <a:latin typeface="UGent Panno Text Medium" panose="02000606040000040003" pitchFamily="2" charset="0"/>
            </a:endParaRPr>
          </a:p>
          <a:p>
            <a:pPr>
              <a:lnSpc>
                <a:spcPct val="120000"/>
              </a:lnSpc>
            </a:pPr>
            <a:endParaRPr lang="nl-BE" sz="3600" dirty="0">
              <a:latin typeface="UGent Panno Text Medium" panose="020006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326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</a:t>
            </a:r>
            <a:r>
              <a:rPr lang="nl-BE" dirty="0" err="1"/>
              <a:t>Structured</a:t>
            </a:r>
            <a:r>
              <a:rPr lang="nl-BE" dirty="0"/>
              <a:t> approach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26</a:t>
            </a:fld>
            <a:endParaRPr lang="en-GB" noProof="0" dirty="0"/>
          </a:p>
        </p:txBody>
      </p:sp>
      <p:sp>
        <p:nvSpPr>
          <p:cNvPr id="5" name="Tekstvak 5"/>
          <p:cNvSpPr txBox="1"/>
          <p:nvPr/>
        </p:nvSpPr>
        <p:spPr>
          <a:xfrm>
            <a:off x="830117" y="1354725"/>
            <a:ext cx="10906771" cy="6225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>
                <a:latin typeface="UGent Panno Text Medium" panose="02000606040000040003" pitchFamily="2" charset="0"/>
              </a:rPr>
              <a:t>IMPACT PLAN: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All of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above</a:t>
            </a:r>
            <a:endParaRPr lang="nl-BE" sz="3200" dirty="0">
              <a:latin typeface="UGent Panno Text Medium" panose="02000606040000040003" pitchFamily="2" charset="0"/>
            </a:endParaRP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Define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your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pathway</a:t>
            </a:r>
            <a:r>
              <a:rPr lang="nl-BE" sz="3200" dirty="0">
                <a:latin typeface="UGent Panno Text Medium" panose="02000606040000040003" pitchFamily="2" charset="0"/>
              </a:rPr>
              <a:t>(s): </a:t>
            </a:r>
            <a:r>
              <a:rPr lang="nl-BE" sz="3200" dirty="0" err="1">
                <a:latin typeface="UGent Panno Text Medium" panose="02000606040000040003" pitchFamily="2" charset="0"/>
              </a:rPr>
              <a:t>choose</a:t>
            </a:r>
            <a:r>
              <a:rPr lang="nl-BE" sz="3200" dirty="0">
                <a:latin typeface="UGent Panno Text Medium" panose="02000606040000040003" pitchFamily="2" charset="0"/>
              </a:rPr>
              <a:t> a model &gt; FLIP YOUR APPROACH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(</a:t>
            </a:r>
            <a:r>
              <a:rPr lang="nl-BE" sz="3200" dirty="0" err="1">
                <a:latin typeface="UGent Panno Text Medium" panose="02000606040000040003" pitchFamily="2" charset="0"/>
              </a:rPr>
              <a:t>allow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for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opportunities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along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way: </a:t>
            </a:r>
            <a:r>
              <a:rPr lang="nl-BE" sz="3200" dirty="0" err="1">
                <a:latin typeface="UGent Panno Text Medium" panose="02000606040000040003" pitchFamily="2" charset="0"/>
              </a:rPr>
              <a:t>leaky</a:t>
            </a:r>
            <a:r>
              <a:rPr lang="nl-BE" sz="3200" dirty="0">
                <a:latin typeface="UGent Panno Text Medium" panose="02000606040000040003" pitchFamily="2" charset="0"/>
              </a:rPr>
              <a:t> pipeline of impact planning)</a:t>
            </a:r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>
                <a:latin typeface="UGent Panno Text Medium" panose="02000606040000040003" pitchFamily="2" charset="0"/>
              </a:rPr>
              <a:t>FEASIBLE &amp; SPECIFIC</a:t>
            </a:r>
          </a:p>
          <a:p>
            <a:pPr marL="1335984" lvl="1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More </a:t>
            </a:r>
            <a:r>
              <a:rPr lang="nl-BE" sz="3200" dirty="0" err="1">
                <a:latin typeface="UGent Panno Text Medium" panose="02000606040000040003" pitchFamily="2" charset="0"/>
              </a:rPr>
              <a:t>about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‘</a:t>
            </a:r>
            <a:r>
              <a:rPr lang="nl-BE" sz="3200" dirty="0" err="1">
                <a:latin typeface="UGent Panno Text Medium" panose="02000606040000040003" pitchFamily="2" charset="0"/>
              </a:rPr>
              <a:t>how</a:t>
            </a:r>
            <a:r>
              <a:rPr lang="nl-BE" sz="3200" dirty="0">
                <a:latin typeface="UGent Panno Text Medium" panose="02000606040000040003" pitchFamily="2" charset="0"/>
              </a:rPr>
              <a:t>’</a:t>
            </a:r>
          </a:p>
          <a:p>
            <a:pPr marL="1335984" lvl="1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Do </a:t>
            </a:r>
            <a:r>
              <a:rPr lang="nl-BE" sz="3200" dirty="0" err="1">
                <a:latin typeface="UGent Panno Text Medium" panose="02000606040000040003" pitchFamily="2" charset="0"/>
              </a:rPr>
              <a:t>not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overlook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realities</a:t>
            </a:r>
            <a:r>
              <a:rPr lang="nl-BE" sz="3200" dirty="0">
                <a:latin typeface="UGent Panno Text Medium" panose="02000606040000040003" pitchFamily="2" charset="0"/>
              </a:rPr>
              <a:t> of </a:t>
            </a:r>
            <a:r>
              <a:rPr lang="nl-BE" sz="3200" dirty="0" err="1">
                <a:latin typeface="UGent Panno Text Medium" panose="02000606040000040003" pitchFamily="2" charset="0"/>
              </a:rPr>
              <a:t>implementation</a:t>
            </a:r>
            <a:r>
              <a:rPr lang="nl-BE" sz="3200" dirty="0">
                <a:latin typeface="UGent Panno Text Medium" panose="02000606040000040003" pitchFamily="2" charset="0"/>
              </a:rPr>
              <a:t> and context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>
                <a:latin typeface="UGent Panno Text Medium" panose="02000606040000040003" pitchFamily="2" charset="0"/>
              </a:rPr>
              <a:t> WHAT IS SUCCESSFUL?</a:t>
            </a:r>
          </a:p>
        </p:txBody>
      </p:sp>
    </p:spTree>
    <p:extLst>
      <p:ext uri="{BB962C8B-B14F-4D97-AF65-F5344CB8AC3E}">
        <p14:creationId xmlns:p14="http://schemas.microsoft.com/office/powerpoint/2010/main" val="3806816803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27</a:t>
            </a:fld>
            <a:endParaRPr lang="en-GB" noProof="0" dirty="0"/>
          </a:p>
        </p:txBody>
      </p:sp>
      <p:sp>
        <p:nvSpPr>
          <p:cNvPr id="5" name="Tekstvak 5"/>
          <p:cNvSpPr txBox="1"/>
          <p:nvPr/>
        </p:nvSpPr>
        <p:spPr>
          <a:xfrm>
            <a:off x="830118" y="1354725"/>
            <a:ext cx="1286083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>
                <a:latin typeface="UGent Panno Text Medium" panose="02000606040000040003" pitchFamily="2" charset="0"/>
              </a:rPr>
              <a:t>Frame </a:t>
            </a:r>
            <a:r>
              <a:rPr lang="nl-BE" sz="4800" dirty="0" err="1">
                <a:latin typeface="UGent Panno Text Medium" panose="02000606040000040003" pitchFamily="2" charset="0"/>
              </a:rPr>
              <a:t>the</a:t>
            </a:r>
            <a:r>
              <a:rPr lang="nl-BE" sz="4800" dirty="0">
                <a:latin typeface="UGent Panno Text Medium" panose="02000606040000040003" pitchFamily="2" charset="0"/>
              </a:rPr>
              <a:t> </a:t>
            </a:r>
            <a:r>
              <a:rPr lang="nl-BE" sz="4800" dirty="0" err="1">
                <a:latin typeface="UGent Panno Text Medium" panose="02000606040000040003" pitchFamily="2" charset="0"/>
              </a:rPr>
              <a:t>problem</a:t>
            </a:r>
            <a:endParaRPr lang="nl-BE" sz="4800" dirty="0">
              <a:latin typeface="UGent Panno Text Medium" panose="02000606040000040003" pitchFamily="2" charset="0"/>
            </a:endParaRP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2 levels: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overall </a:t>
            </a:r>
            <a:r>
              <a:rPr lang="nl-BE" sz="3200" dirty="0" err="1">
                <a:latin typeface="UGent Panno Text Medium" panose="02000606040000040003" pitchFamily="2" charset="0"/>
              </a:rPr>
              <a:t>problem</a:t>
            </a:r>
            <a:r>
              <a:rPr lang="nl-BE" sz="3200" dirty="0">
                <a:latin typeface="UGent Panno Text Medium" panose="02000606040000040003" pitchFamily="2" charset="0"/>
              </a:rPr>
              <a:t> + </a:t>
            </a:r>
            <a:r>
              <a:rPr lang="nl-BE" sz="3200" dirty="0" err="1">
                <a:latin typeface="UGent Panno Text Medium" panose="02000606040000040003" pitchFamily="2" charset="0"/>
              </a:rPr>
              <a:t>specific</a:t>
            </a:r>
            <a:r>
              <a:rPr lang="nl-BE" sz="3200" dirty="0">
                <a:latin typeface="UGent Panno Text Medium" panose="02000606040000040003" pitchFamily="2" charset="0"/>
              </a:rPr>
              <a:t> part of </a:t>
            </a:r>
            <a:r>
              <a:rPr lang="nl-BE" sz="3200" dirty="0" err="1">
                <a:latin typeface="UGent Panno Text Medium" panose="02000606040000040003" pitchFamily="2" charset="0"/>
              </a:rPr>
              <a:t>this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problem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you</a:t>
            </a:r>
            <a:r>
              <a:rPr lang="nl-BE" sz="3200" dirty="0">
                <a:latin typeface="UGent Panno Text Medium" panose="02000606040000040003" pitchFamily="2" charset="0"/>
              </a:rPr>
              <a:t> are </a:t>
            </a:r>
            <a:r>
              <a:rPr lang="nl-BE" sz="3200" dirty="0" err="1">
                <a:latin typeface="UGent Panno Text Medium" panose="02000606040000040003" pitchFamily="2" charset="0"/>
              </a:rPr>
              <a:t>focused</a:t>
            </a:r>
            <a:r>
              <a:rPr lang="nl-BE" sz="3200" dirty="0">
                <a:latin typeface="UGent Panno Text Medium" panose="02000606040000040003" pitchFamily="2" charset="0"/>
              </a:rPr>
              <a:t> on</a:t>
            </a:r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>
                <a:latin typeface="UGent Panno Text Medium" panose="02000606040000040003" pitchFamily="2" charset="0"/>
              </a:rPr>
              <a:t>Frame </a:t>
            </a:r>
            <a:r>
              <a:rPr lang="nl-BE" sz="4800" dirty="0" err="1">
                <a:latin typeface="UGent Panno Text Medium" panose="02000606040000040003" pitchFamily="2" charset="0"/>
              </a:rPr>
              <a:t>the</a:t>
            </a:r>
            <a:r>
              <a:rPr lang="nl-BE" sz="4800" dirty="0">
                <a:latin typeface="UGent Panno Text Medium" panose="02000606040000040003" pitchFamily="2" charset="0"/>
              </a:rPr>
              <a:t> impact </a:t>
            </a:r>
            <a:r>
              <a:rPr lang="nl-BE" sz="4800" dirty="0" err="1">
                <a:latin typeface="UGent Panno Text Medium" panose="02000606040000040003" pitchFamily="2" charset="0"/>
              </a:rPr>
              <a:t>by</a:t>
            </a:r>
            <a:r>
              <a:rPr lang="nl-BE" sz="4800" dirty="0">
                <a:latin typeface="UGent Panno Text Medium" panose="02000606040000040003" pitchFamily="2" charset="0"/>
              </a:rPr>
              <a:t> flipping </a:t>
            </a:r>
            <a:r>
              <a:rPr lang="nl-BE" sz="4800" dirty="0" err="1">
                <a:latin typeface="UGent Panno Text Medium" panose="02000606040000040003" pitchFamily="2" charset="0"/>
              </a:rPr>
              <a:t>the</a:t>
            </a:r>
            <a:r>
              <a:rPr lang="nl-BE" sz="4800" dirty="0">
                <a:latin typeface="UGent Panno Text Medium" panose="02000606040000040003" pitchFamily="2" charset="0"/>
              </a:rPr>
              <a:t> </a:t>
            </a:r>
            <a:r>
              <a:rPr lang="nl-BE" sz="4800" dirty="0" err="1">
                <a:latin typeface="UGent Panno Text Medium" panose="02000606040000040003" pitchFamily="2" charset="0"/>
              </a:rPr>
              <a:t>problem</a:t>
            </a:r>
            <a:endParaRPr lang="nl-BE" sz="4800" dirty="0">
              <a:latin typeface="UGent Panno Text Medium" panose="02000606040000040003" pitchFamily="2" charset="0"/>
            </a:endParaRPr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 err="1">
                <a:latin typeface="UGent Panno Text Medium" panose="02000606040000040003" pitchFamily="2" charset="0"/>
              </a:rPr>
              <a:t>Identify</a:t>
            </a:r>
            <a:r>
              <a:rPr lang="nl-BE" sz="4800" dirty="0">
                <a:latin typeface="UGent Panno Text Medium" panose="02000606040000040003" pitchFamily="2" charset="0"/>
              </a:rPr>
              <a:t> indicators &amp; </a:t>
            </a:r>
            <a:r>
              <a:rPr lang="nl-BE" sz="4800" dirty="0" err="1">
                <a:latin typeface="UGent Panno Text Medium" panose="02000606040000040003" pitchFamily="2" charset="0"/>
              </a:rPr>
              <a:t>evidence</a:t>
            </a:r>
            <a:endParaRPr lang="nl-BE" sz="4800" dirty="0">
              <a:latin typeface="UGent Panno Text Medium" panose="02000606040000040003" pitchFamily="2" charset="0"/>
            </a:endParaRP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800" dirty="0" err="1">
                <a:latin typeface="UGent Panno Text Medium" panose="02000606040000040003" pitchFamily="2" charset="0"/>
              </a:rPr>
              <a:t>What</a:t>
            </a:r>
            <a:r>
              <a:rPr lang="nl-BE" sz="2800" dirty="0">
                <a:latin typeface="UGent Panno Text Medium" panose="02000606040000040003" pitchFamily="2" charset="0"/>
              </a:rPr>
              <a:t> changes, </a:t>
            </a:r>
            <a:r>
              <a:rPr lang="nl-BE" sz="2800" dirty="0" err="1">
                <a:latin typeface="UGent Panno Text Medium" panose="02000606040000040003" pitchFamily="2" charset="0"/>
              </a:rPr>
              <a:t>how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will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you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know</a:t>
            </a:r>
            <a:r>
              <a:rPr lang="nl-BE" sz="2800" dirty="0">
                <a:latin typeface="UGent Panno Text Medium" panose="02000606040000040003" pitchFamily="2" charset="0"/>
              </a:rPr>
              <a:t>, </a:t>
            </a:r>
            <a:r>
              <a:rPr lang="nl-BE" sz="2800" dirty="0" err="1">
                <a:latin typeface="UGent Panno Text Medium" panose="02000606040000040003" pitchFamily="2" charset="0"/>
              </a:rPr>
              <a:t>how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can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you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demonstrate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it</a:t>
            </a:r>
            <a:r>
              <a:rPr lang="nl-BE" sz="2800" dirty="0">
                <a:latin typeface="UGent Panno Text Medium" panose="02000606040000040003" pitchFamily="2" charset="0"/>
              </a:rPr>
              <a:t>?</a:t>
            </a:r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 err="1">
                <a:latin typeface="UGent Panno Text Medium" panose="02000606040000040003" pitchFamily="2" charset="0"/>
              </a:rPr>
              <a:t>Identify</a:t>
            </a:r>
            <a:r>
              <a:rPr lang="nl-BE" sz="4800" dirty="0">
                <a:latin typeface="UGent Panno Text Medium" panose="02000606040000040003" pitchFamily="2" charset="0"/>
              </a:rPr>
              <a:t> stakeholders &amp; </a:t>
            </a:r>
            <a:r>
              <a:rPr lang="nl-BE" sz="4800" dirty="0" err="1">
                <a:latin typeface="UGent Panno Text Medium" panose="02000606040000040003" pitchFamily="2" charset="0"/>
              </a:rPr>
              <a:t>beneficiaries</a:t>
            </a:r>
            <a:endParaRPr lang="nl-BE" sz="4800" dirty="0">
              <a:latin typeface="UGent Panno Text Medium" panose="02000606040000040003" pitchFamily="2" charset="0"/>
            </a:endParaRP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800" dirty="0" err="1">
                <a:latin typeface="UGent Panno Text Medium" panose="02000606040000040003" pitchFamily="2" charset="0"/>
              </a:rPr>
              <a:t>Who</a:t>
            </a:r>
            <a:r>
              <a:rPr lang="nl-BE" sz="2800" dirty="0">
                <a:latin typeface="UGent Panno Text Medium" panose="02000606040000040003" pitchFamily="2" charset="0"/>
              </a:rPr>
              <a:t> – </a:t>
            </a:r>
            <a:r>
              <a:rPr lang="nl-BE" sz="2800" dirty="0" err="1">
                <a:latin typeface="UGent Panno Text Medium" panose="02000606040000040003" pitchFamily="2" charset="0"/>
              </a:rPr>
              <a:t>be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specific</a:t>
            </a:r>
            <a:r>
              <a:rPr lang="nl-BE" sz="2800" dirty="0">
                <a:latin typeface="UGent Panno Text Medium" panose="02000606040000040003" pitchFamily="2" charset="0"/>
              </a:rPr>
              <a:t>. </a:t>
            </a:r>
            <a:r>
              <a:rPr lang="nl-BE" sz="2800" dirty="0" err="1">
                <a:latin typeface="UGent Panno Text Medium" panose="02000606040000040003" pitchFamily="2" charset="0"/>
              </a:rPr>
              <a:t>Why</a:t>
            </a:r>
            <a:r>
              <a:rPr lang="nl-BE" sz="2800" dirty="0">
                <a:latin typeface="UGent Panno Text Medium" panose="02000606040000040003" pitchFamily="2" charset="0"/>
              </a:rPr>
              <a:t> are </a:t>
            </a:r>
            <a:r>
              <a:rPr lang="nl-BE" sz="2800" dirty="0" err="1">
                <a:latin typeface="UGent Panno Text Medium" panose="02000606040000040003" pitchFamily="2" charset="0"/>
              </a:rPr>
              <a:t>they</a:t>
            </a:r>
            <a:r>
              <a:rPr lang="nl-BE" sz="2800" dirty="0">
                <a:latin typeface="UGent Panno Text Medium" panose="02000606040000040003" pitchFamily="2" charset="0"/>
              </a:rPr>
              <a:t> important? </a:t>
            </a:r>
            <a:r>
              <a:rPr lang="nl-BE" sz="2800" dirty="0" err="1">
                <a:latin typeface="UGent Panno Text Medium" panose="02000606040000040003" pitchFamily="2" charset="0"/>
              </a:rPr>
              <a:t>What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role</a:t>
            </a:r>
            <a:r>
              <a:rPr lang="nl-BE" sz="2800" dirty="0">
                <a:latin typeface="UGent Panno Text Medium" panose="02000606040000040003" pitchFamily="2" charset="0"/>
              </a:rPr>
              <a:t> do </a:t>
            </a:r>
            <a:r>
              <a:rPr lang="nl-BE" sz="2800" dirty="0" err="1">
                <a:latin typeface="UGent Panno Text Medium" panose="02000606040000040003" pitchFamily="2" charset="0"/>
              </a:rPr>
              <a:t>they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play</a:t>
            </a:r>
            <a:r>
              <a:rPr lang="nl-BE" sz="2800" dirty="0">
                <a:latin typeface="UGent Panno Text Medium" panose="02000606040000040003" pitchFamily="2" charset="0"/>
              </a:rPr>
              <a:t> in </a:t>
            </a:r>
            <a:r>
              <a:rPr lang="nl-BE" sz="2800" dirty="0" err="1">
                <a:latin typeface="UGent Panno Text Medium" panose="02000606040000040003" pitchFamily="2" charset="0"/>
              </a:rPr>
              <a:t>your</a:t>
            </a:r>
            <a:r>
              <a:rPr lang="nl-BE" sz="2800" dirty="0">
                <a:latin typeface="UGent Panno Text Medium" panose="02000606040000040003" pitchFamily="2" charset="0"/>
              </a:rPr>
              <a:t> research/impact?</a:t>
            </a:r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>
                <a:latin typeface="UGent Panno Text Medium" panose="02000606040000040003" pitchFamily="2" charset="0"/>
              </a:rPr>
              <a:t>Co-produce impact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800" dirty="0" err="1">
                <a:latin typeface="UGent Panno Text Medium" panose="02000606040000040003" pitchFamily="2" charset="0"/>
              </a:rPr>
              <a:t>When</a:t>
            </a:r>
            <a:r>
              <a:rPr lang="nl-BE" sz="2800" dirty="0">
                <a:latin typeface="UGent Panno Text Medium" panose="02000606040000040003" pitchFamily="2" charset="0"/>
              </a:rPr>
              <a:t> do these stakeholders </a:t>
            </a:r>
            <a:r>
              <a:rPr lang="nl-BE" sz="2800" dirty="0" err="1">
                <a:latin typeface="UGent Panno Text Medium" panose="02000606040000040003" pitchFamily="2" charset="0"/>
              </a:rPr>
              <a:t>need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to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be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involved</a:t>
            </a:r>
            <a:r>
              <a:rPr lang="nl-BE" sz="2800" dirty="0">
                <a:latin typeface="UGent Panno Text Medium" panose="02000606040000040003" pitchFamily="2" charset="0"/>
              </a:rPr>
              <a:t> (research, </a:t>
            </a:r>
            <a:r>
              <a:rPr lang="nl-BE" sz="2800" dirty="0" err="1">
                <a:latin typeface="UGent Panno Text Medium" panose="02000606040000040003" pitchFamily="2" charset="0"/>
              </a:rPr>
              <a:t>dissemination</a:t>
            </a:r>
            <a:r>
              <a:rPr lang="nl-BE" sz="2800" dirty="0">
                <a:latin typeface="UGent Panno Text Medium" panose="02000606040000040003" pitchFamily="2" charset="0"/>
              </a:rPr>
              <a:t>, </a:t>
            </a:r>
            <a:r>
              <a:rPr lang="nl-BE" sz="2800" dirty="0" err="1">
                <a:latin typeface="UGent Panno Text Medium" panose="02000606040000040003" pitchFamily="2" charset="0"/>
              </a:rPr>
              <a:t>uptake</a:t>
            </a:r>
            <a:r>
              <a:rPr lang="nl-BE" sz="2800" dirty="0">
                <a:latin typeface="UGent Panno Text Medium" panose="02000606040000040003" pitchFamily="2" charset="0"/>
              </a:rPr>
              <a:t>, </a:t>
            </a:r>
            <a:r>
              <a:rPr lang="nl-BE" sz="2800" dirty="0" err="1">
                <a:latin typeface="UGent Panno Text Medium" panose="02000606040000040003" pitchFamily="2" charset="0"/>
              </a:rPr>
              <a:t>implementation</a:t>
            </a:r>
            <a:r>
              <a:rPr lang="nl-BE" sz="2800" dirty="0">
                <a:latin typeface="UGent Panno Text Medium" panose="02000606040000040003" pitchFamily="2" charset="0"/>
              </a:rPr>
              <a:t>)?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800" dirty="0">
                <a:latin typeface="UGent Panno Text Medium" panose="02000606040000040003" pitchFamily="2" charset="0"/>
              </a:rPr>
              <a:t>How are </a:t>
            </a:r>
            <a:r>
              <a:rPr lang="nl-BE" sz="2800" dirty="0" err="1">
                <a:latin typeface="UGent Panno Text Medium" panose="02000606040000040003" pitchFamily="2" charset="0"/>
              </a:rPr>
              <a:t>you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going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to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engage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them</a:t>
            </a:r>
            <a:r>
              <a:rPr lang="nl-BE" sz="2800" dirty="0">
                <a:latin typeface="UGent Panno Text Medium" panose="02000606040000040003" pitchFamily="2" charset="0"/>
              </a:rPr>
              <a:t>? </a:t>
            </a:r>
            <a:r>
              <a:rPr lang="nl-BE" sz="2800" dirty="0" err="1">
                <a:latin typeface="UGent Panno Text Medium" panose="02000606040000040003" pitchFamily="2" charset="0"/>
              </a:rPr>
              <a:t>What</a:t>
            </a:r>
            <a:r>
              <a:rPr lang="nl-BE" sz="2800" dirty="0">
                <a:latin typeface="UGent Panno Text Medium" panose="02000606040000040003" pitchFamily="2" charset="0"/>
              </a:rPr>
              <a:t> skills do </a:t>
            </a:r>
            <a:r>
              <a:rPr lang="nl-BE" sz="2800" dirty="0" err="1">
                <a:latin typeface="UGent Panno Text Medium" panose="02000606040000040003" pitchFamily="2" charset="0"/>
              </a:rPr>
              <a:t>you</a:t>
            </a:r>
            <a:r>
              <a:rPr lang="nl-BE" sz="2800" dirty="0">
                <a:latin typeface="UGent Panno Text Medium" panose="02000606040000040003" pitchFamily="2" charset="0"/>
              </a:rPr>
              <a:t> </a:t>
            </a:r>
            <a:r>
              <a:rPr lang="nl-BE" sz="2800" dirty="0" err="1">
                <a:latin typeface="UGent Panno Text Medium" panose="02000606040000040003" pitchFamily="2" charset="0"/>
              </a:rPr>
              <a:t>need</a:t>
            </a:r>
            <a:r>
              <a:rPr lang="nl-BE" sz="2800" dirty="0">
                <a:latin typeface="UGent Panno Text Medium" panose="02000606040000040003" pitchFamily="2" charset="0"/>
              </a:rPr>
              <a:t>?</a:t>
            </a:r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nl-BE" sz="4800" dirty="0">
              <a:latin typeface="UGent Panno Text Medium" panose="02000606040000040003" pitchFamily="2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/>
          <a:lstStyle/>
          <a:p>
            <a:r>
              <a:rPr lang="nl-BE" dirty="0"/>
              <a:t>3. </a:t>
            </a:r>
            <a:r>
              <a:rPr lang="nl-BE" dirty="0" err="1"/>
              <a:t>Structured</a:t>
            </a:r>
            <a:r>
              <a:rPr lang="nl-BE" dirty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1211882599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28</a:t>
            </a:fld>
            <a:endParaRPr lang="en-GB" noProof="0" dirty="0"/>
          </a:p>
        </p:txBody>
      </p:sp>
      <p:sp>
        <p:nvSpPr>
          <p:cNvPr id="3" name="AutoShape 2" descr="en-cache://tokenKey%3D%22AuthToken%3AUser%3A24438345%22+2188560f-1dd8-e715-9c8b-338a07b90408+cac2ea507748a0571b68a3285e267f05+https:/www.evernote.com/shard/s201/res/c798eb20-4b3c-cde7-5686-b9912fcb1d69">
            <a:extLst>
              <a:ext uri="{FF2B5EF4-FFF2-40B4-BE49-F238E27FC236}">
                <a16:creationId xmlns:a16="http://schemas.microsoft.com/office/drawing/2014/main" id="{1461450B-06BF-41A4-99CE-7DEBB6DF0C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E7B044A-C985-4744-A84E-2622736B3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554" y="404002"/>
            <a:ext cx="9763125" cy="64579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741AF7-2134-4C46-9F00-10E311BFC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4" y="285608"/>
            <a:ext cx="4143375" cy="2657475"/>
          </a:xfrm>
          <a:prstGeom prst="rect">
            <a:avLst/>
          </a:prstGeom>
          <a:ln>
            <a:solidFill>
              <a:srgbClr val="008080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797B38-C73F-4CA1-AB7F-863537B5F9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285"/>
          <a:stretch/>
        </p:blipFill>
        <p:spPr>
          <a:xfrm>
            <a:off x="5754662" y="7154034"/>
            <a:ext cx="9835858" cy="203568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E64B9C5-26F7-45D0-A7C3-D36FECE29ADF}"/>
              </a:ext>
            </a:extLst>
          </p:cNvPr>
          <p:cNvSpPr txBox="1"/>
          <p:nvPr/>
        </p:nvSpPr>
        <p:spPr>
          <a:xfrm>
            <a:off x="549763" y="2943083"/>
            <a:ext cx="263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000" dirty="0">
                <a:latin typeface="UGent Panno Text Medium" panose="02000606040000040003" pitchFamily="2" charset="0"/>
              </a:rPr>
              <a:t>From: REF 2014 </a:t>
            </a:r>
            <a:r>
              <a:rPr lang="nl-BE" sz="2000" dirty="0" err="1">
                <a:latin typeface="UGent Panno Text Medium" panose="02000606040000040003" pitchFamily="2" charset="0"/>
              </a:rPr>
              <a:t>Guidelines</a:t>
            </a:r>
            <a:endParaRPr lang="nl-BE" sz="2000" dirty="0">
              <a:latin typeface="UGent Panno Text Medium" panose="020006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60753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29</a:t>
            </a:fld>
            <a:endParaRPr lang="en-GB" noProof="0" dirty="0"/>
          </a:p>
        </p:txBody>
      </p:sp>
      <p:sp>
        <p:nvSpPr>
          <p:cNvPr id="3" name="AutoShape 2" descr="en-cache://tokenKey%3D%22AuthToken%3AUser%3A24438345%22+2188560f-1dd8-e715-9c8b-338a07b90408+cac2ea507748a0571b68a3285e267f05+https:/www.evernote.com/shard/s201/res/c798eb20-4b3c-cde7-5686-b9912fcb1d69">
            <a:extLst>
              <a:ext uri="{FF2B5EF4-FFF2-40B4-BE49-F238E27FC236}">
                <a16:creationId xmlns:a16="http://schemas.microsoft.com/office/drawing/2014/main" id="{1461450B-06BF-41A4-99CE-7DEBB6DF0C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77E7BD4-7261-47C5-B37C-1A3AB13D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326328"/>
            <a:ext cx="8331968" cy="596952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4D2FE3A-648A-431F-8B57-A3B1224B4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527" y="6311094"/>
            <a:ext cx="5086211" cy="105466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8668145-8FA8-40D0-8405-750D9C154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518" y="230048"/>
            <a:ext cx="7938454" cy="690680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FB67A4C-80A3-468A-B2D6-B315CD82F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762"/>
          <a:stretch/>
        </p:blipFill>
        <p:spPr>
          <a:xfrm>
            <a:off x="8821738" y="7166187"/>
            <a:ext cx="7938454" cy="12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5284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D91B8E87-5857-43EF-8A1A-FDAC3A051115}"/>
              </a:ext>
            </a:extLst>
          </p:cNvPr>
          <p:cNvGrpSpPr/>
          <p:nvPr/>
        </p:nvGrpSpPr>
        <p:grpSpPr>
          <a:xfrm>
            <a:off x="3240921" y="782534"/>
            <a:ext cx="10856832" cy="1925409"/>
            <a:chOff x="585271" y="1264851"/>
            <a:chExt cx="7973458" cy="1353886"/>
          </a:xfrm>
          <a:solidFill>
            <a:srgbClr val="1E64C8"/>
          </a:solidFill>
        </p:grpSpPr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CF88007B-77CB-4A7E-9746-DCC7ED1507E9}"/>
                </a:ext>
              </a:extLst>
            </p:cNvPr>
            <p:cNvSpPr/>
            <p:nvPr/>
          </p:nvSpPr>
          <p:spPr bwMode="auto">
            <a:xfrm>
              <a:off x="585271" y="1264851"/>
              <a:ext cx="7973458" cy="1353886"/>
            </a:xfrm>
            <a:prstGeom prst="triangle">
              <a:avLst/>
            </a:prstGeom>
            <a:grpFill/>
            <a:ln w="127000">
              <a:noFill/>
            </a:ln>
          </p:spPr>
          <p:txBody>
            <a:bodyPr vert="horz" wrap="square" lIns="130040" tIns="65020" rIns="130040" bIns="650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7EADC463-FD1E-4B61-8EEF-EA49FEA2A1A1}"/>
                </a:ext>
              </a:extLst>
            </p:cNvPr>
            <p:cNvSpPr/>
            <p:nvPr/>
          </p:nvSpPr>
          <p:spPr bwMode="auto">
            <a:xfrm>
              <a:off x="1073441" y="1339035"/>
              <a:ext cx="6997117" cy="1177511"/>
            </a:xfrm>
            <a:prstGeom prst="triangle">
              <a:avLst/>
            </a:prstGeom>
            <a:grpFill/>
            <a:ln w="127000">
              <a:noFill/>
            </a:ln>
          </p:spPr>
          <p:txBody>
            <a:bodyPr vert="horz" wrap="square" lIns="130040" tIns="65020" rIns="130040" bIns="650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9CACA59-2CED-4099-934B-F38596E90FEA}"/>
              </a:ext>
            </a:extLst>
          </p:cNvPr>
          <p:cNvSpPr/>
          <p:nvPr/>
        </p:nvSpPr>
        <p:spPr bwMode="auto">
          <a:xfrm>
            <a:off x="10588431" y="2752161"/>
            <a:ext cx="3085947" cy="156859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48D1E9C5-0381-4473-B039-FC216503C29F}"/>
              </a:ext>
            </a:extLst>
          </p:cNvPr>
          <p:cNvSpPr/>
          <p:nvPr/>
        </p:nvSpPr>
        <p:spPr bwMode="auto">
          <a:xfrm>
            <a:off x="10803144" y="2941653"/>
            <a:ext cx="2656522" cy="136541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9737FF-FC34-44C8-94B2-E10E25803365}"/>
              </a:ext>
            </a:extLst>
          </p:cNvPr>
          <p:cNvSpPr/>
          <p:nvPr/>
        </p:nvSpPr>
        <p:spPr bwMode="auto">
          <a:xfrm>
            <a:off x="11048744" y="3133013"/>
            <a:ext cx="2160133" cy="3809252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7C379A4B-F6D6-4A9B-812F-08470755A428}"/>
              </a:ext>
            </a:extLst>
          </p:cNvPr>
          <p:cNvSpPr/>
          <p:nvPr/>
        </p:nvSpPr>
        <p:spPr bwMode="auto">
          <a:xfrm rot="10800000">
            <a:off x="10904206" y="7020041"/>
            <a:ext cx="2454394" cy="94353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6BCB390-71A1-4AFE-940E-8BBD7AE1DCC8}"/>
              </a:ext>
            </a:extLst>
          </p:cNvPr>
          <p:cNvSpPr/>
          <p:nvPr/>
        </p:nvSpPr>
        <p:spPr bwMode="auto">
          <a:xfrm>
            <a:off x="7105829" y="2752161"/>
            <a:ext cx="3085947" cy="156859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F2CB859-15AD-4955-9D71-162384D72210}"/>
              </a:ext>
            </a:extLst>
          </p:cNvPr>
          <p:cNvSpPr/>
          <p:nvPr/>
        </p:nvSpPr>
        <p:spPr bwMode="auto">
          <a:xfrm>
            <a:off x="7320542" y="2941653"/>
            <a:ext cx="2656522" cy="136541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295A44-D7B8-48A3-996F-D4A9270C47FC}"/>
              </a:ext>
            </a:extLst>
          </p:cNvPr>
          <p:cNvSpPr/>
          <p:nvPr/>
        </p:nvSpPr>
        <p:spPr bwMode="auto">
          <a:xfrm>
            <a:off x="7566142" y="3133013"/>
            <a:ext cx="2160133" cy="3809252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7A1D8F6-AFAC-4864-93DA-4352FA11FF66}"/>
              </a:ext>
            </a:extLst>
          </p:cNvPr>
          <p:cNvSpPr/>
          <p:nvPr/>
        </p:nvSpPr>
        <p:spPr bwMode="auto">
          <a:xfrm rot="10800000">
            <a:off x="7421604" y="7020041"/>
            <a:ext cx="2454394" cy="94353"/>
          </a:xfrm>
          <a:prstGeom prst="roundRect">
            <a:avLst>
              <a:gd name="adj" fmla="val 50000"/>
            </a:avLst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C654738-6E1D-4DEB-A2C8-617D6957F828}"/>
              </a:ext>
            </a:extLst>
          </p:cNvPr>
          <p:cNvSpPr/>
          <p:nvPr/>
        </p:nvSpPr>
        <p:spPr bwMode="auto">
          <a:xfrm>
            <a:off x="3623226" y="2752161"/>
            <a:ext cx="3085947" cy="15685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0933A30-C7A2-402A-A175-DCF33B6A1925}"/>
              </a:ext>
            </a:extLst>
          </p:cNvPr>
          <p:cNvSpPr/>
          <p:nvPr/>
        </p:nvSpPr>
        <p:spPr bwMode="auto">
          <a:xfrm>
            <a:off x="3837938" y="2941653"/>
            <a:ext cx="2656522" cy="13654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D1CCA3F-D812-4CF8-850B-50C4CB670B5F}"/>
              </a:ext>
            </a:extLst>
          </p:cNvPr>
          <p:cNvSpPr/>
          <p:nvPr/>
        </p:nvSpPr>
        <p:spPr bwMode="auto">
          <a:xfrm>
            <a:off x="4082661" y="3133013"/>
            <a:ext cx="2160133" cy="38092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CC5B2B20-90C4-44C2-BDF3-2BF9AB866826}"/>
              </a:ext>
            </a:extLst>
          </p:cNvPr>
          <p:cNvSpPr/>
          <p:nvPr/>
        </p:nvSpPr>
        <p:spPr bwMode="auto">
          <a:xfrm rot="10800000">
            <a:off x="3939001" y="7020041"/>
            <a:ext cx="2454394" cy="94353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A383AC8-EB92-4AD2-B803-B196358C19EA}"/>
              </a:ext>
            </a:extLst>
          </p:cNvPr>
          <p:cNvSpPr/>
          <p:nvPr/>
        </p:nvSpPr>
        <p:spPr>
          <a:xfrm>
            <a:off x="4155733" y="5575710"/>
            <a:ext cx="1950797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SCIENTIFIC &amp; SCHOLARLY ACTIVITIES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1952106-188E-490F-B423-8A85381E7CA9}"/>
              </a:ext>
            </a:extLst>
          </p:cNvPr>
          <p:cNvSpPr/>
          <p:nvPr/>
        </p:nvSpPr>
        <p:spPr>
          <a:xfrm>
            <a:off x="7672376" y="5601480"/>
            <a:ext cx="1947664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&amp; TEACHING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9E79A0-4C46-431D-8D8F-15B0A4EF94B6}"/>
              </a:ext>
            </a:extLst>
          </p:cNvPr>
          <p:cNvSpPr/>
          <p:nvPr/>
        </p:nvSpPr>
        <p:spPr bwMode="auto">
          <a:xfrm>
            <a:off x="3240923" y="7159273"/>
            <a:ext cx="10856831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6E9018-2574-4EA6-8858-7F6A9C88DF2E}"/>
              </a:ext>
            </a:extLst>
          </p:cNvPr>
          <p:cNvSpPr/>
          <p:nvPr/>
        </p:nvSpPr>
        <p:spPr>
          <a:xfrm>
            <a:off x="11154978" y="5601480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TECH TRANSFER &amp; INNOVATION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571E8C2-F062-4102-B40E-649CC91B5088}"/>
              </a:ext>
            </a:extLst>
          </p:cNvPr>
          <p:cNvSpPr/>
          <p:nvPr/>
        </p:nvSpPr>
        <p:spPr>
          <a:xfrm>
            <a:off x="6880220" y="1491761"/>
            <a:ext cx="3617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RESEARCH IMPACT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25EFA7-6F45-42F0-9EFA-9775D078A0FB}"/>
              </a:ext>
            </a:extLst>
          </p:cNvPr>
          <p:cNvSpPr/>
          <p:nvPr/>
        </p:nvSpPr>
        <p:spPr>
          <a:xfrm>
            <a:off x="8047218" y="7249423"/>
            <a:ext cx="1244250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PLATFORMS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67" name="Rectangle: Rounded Corners 4">
            <a:extLst>
              <a:ext uri="{FF2B5EF4-FFF2-40B4-BE49-F238E27FC236}">
                <a16:creationId xmlns:a16="http://schemas.microsoft.com/office/drawing/2014/main" id="{EC399A5B-A65D-4024-B69C-928CA0734B34}"/>
              </a:ext>
            </a:extLst>
          </p:cNvPr>
          <p:cNvSpPr/>
          <p:nvPr/>
        </p:nvSpPr>
        <p:spPr bwMode="auto">
          <a:xfrm>
            <a:off x="2705100" y="7842108"/>
            <a:ext cx="11963400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Rectangle: Rounded Corners 4">
            <a:extLst>
              <a:ext uri="{FF2B5EF4-FFF2-40B4-BE49-F238E27FC236}">
                <a16:creationId xmlns:a16="http://schemas.microsoft.com/office/drawing/2014/main" id="{EA5B8D02-8B1F-47D3-8B46-BB063521A4EA}"/>
              </a:ext>
            </a:extLst>
          </p:cNvPr>
          <p:cNvSpPr/>
          <p:nvPr/>
        </p:nvSpPr>
        <p:spPr bwMode="auto">
          <a:xfrm>
            <a:off x="2324100" y="8554962"/>
            <a:ext cx="12738100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9373BC9-9359-45A6-86E0-0D01D14479E5}"/>
              </a:ext>
            </a:extLst>
          </p:cNvPr>
          <p:cNvSpPr/>
          <p:nvPr/>
        </p:nvSpPr>
        <p:spPr bwMode="auto">
          <a:xfrm>
            <a:off x="0" y="9613900"/>
            <a:ext cx="17338675" cy="190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l-BE"/>
          </a:p>
        </p:txBody>
      </p:sp>
      <p:sp>
        <p:nvSpPr>
          <p:cNvPr id="69" name="Rectangle 21">
            <a:extLst>
              <a:ext uri="{FF2B5EF4-FFF2-40B4-BE49-F238E27FC236}">
                <a16:creationId xmlns:a16="http://schemas.microsoft.com/office/drawing/2014/main" id="{EA191F12-68A3-4537-B40C-7F183F64B0AA}"/>
              </a:ext>
            </a:extLst>
          </p:cNvPr>
          <p:cNvSpPr/>
          <p:nvPr/>
        </p:nvSpPr>
        <p:spPr>
          <a:xfrm>
            <a:off x="7408530" y="7976373"/>
            <a:ext cx="2475358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PEOPLE &amp; PARTNERSHIPS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0" name="Rectangle 21">
            <a:extLst>
              <a:ext uri="{FF2B5EF4-FFF2-40B4-BE49-F238E27FC236}">
                <a16:creationId xmlns:a16="http://schemas.microsoft.com/office/drawing/2014/main" id="{C3BF6FDA-F457-4B0F-8675-73BBFE9FCABD}"/>
              </a:ext>
            </a:extLst>
          </p:cNvPr>
          <p:cNvSpPr/>
          <p:nvPr/>
        </p:nvSpPr>
        <p:spPr>
          <a:xfrm>
            <a:off x="8260414" y="8664609"/>
            <a:ext cx="817853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POLICY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5857F10-405C-4499-9D60-CB4CF99D7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1326"/>
            <a:ext cx="1771906" cy="1417824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C06F523D-86B3-4C14-A966-876C4BBF4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94" y="3133013"/>
            <a:ext cx="2089831" cy="225638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7298B60-C228-4223-BB20-D5AE1D9223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01" y="3193741"/>
            <a:ext cx="1622499" cy="207570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1CEFB9-1A67-42F4-88CC-0FA85960EA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7565263" y="3424550"/>
            <a:ext cx="2054777" cy="180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5431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30</a:t>
            </a:fld>
            <a:endParaRPr lang="en-GB" noProof="0" dirty="0"/>
          </a:p>
        </p:txBody>
      </p:sp>
      <p:sp>
        <p:nvSpPr>
          <p:cNvPr id="3" name="AutoShape 2" descr="en-cache://tokenKey%3D%22AuthToken%3AUser%3A24438345%22+2188560f-1dd8-e715-9c8b-338a07b90408+cac2ea507748a0571b68a3285e267f05+https:/www.evernote.com/shard/s201/res/c798eb20-4b3c-cde7-5686-b9912fcb1d69">
            <a:extLst>
              <a:ext uri="{FF2B5EF4-FFF2-40B4-BE49-F238E27FC236}">
                <a16:creationId xmlns:a16="http://schemas.microsoft.com/office/drawing/2014/main" id="{1461450B-06BF-41A4-99CE-7DEBB6DF0C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17B8C40-BD02-4636-AB0D-8F648184B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7" y="1655445"/>
            <a:ext cx="8402700" cy="613791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E2BBB3A-E6F0-4D17-A47B-BA7BF212BDF9}"/>
              </a:ext>
            </a:extLst>
          </p:cNvPr>
          <p:cNvSpPr txBox="1"/>
          <p:nvPr/>
        </p:nvSpPr>
        <p:spPr>
          <a:xfrm>
            <a:off x="266637" y="413243"/>
            <a:ext cx="2630466" cy="431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000" dirty="0">
                <a:latin typeface="UGent Panno Text Medium" panose="02000606040000040003" pitchFamily="2" charset="0"/>
              </a:rPr>
              <a:t>From: REF 2021 </a:t>
            </a:r>
            <a:r>
              <a:rPr lang="nl-BE" sz="2000" dirty="0" err="1">
                <a:latin typeface="UGent Panno Text Medium" panose="02000606040000040003" pitchFamily="2" charset="0"/>
              </a:rPr>
              <a:t>Guidelines</a:t>
            </a:r>
            <a:endParaRPr lang="nl-BE" sz="2000" dirty="0">
              <a:latin typeface="UGent Panno Text Medium" panose="02000606040000040003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EA9A903-A5CE-45E6-8AC2-1AAD7FB3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337" y="1670685"/>
            <a:ext cx="8551334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80614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</a:t>
            </a:r>
            <a:r>
              <a:rPr lang="nl-BE" dirty="0" err="1"/>
              <a:t>Structured</a:t>
            </a:r>
            <a:r>
              <a:rPr lang="nl-BE" dirty="0"/>
              <a:t> approach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31</a:t>
            </a:fld>
            <a:endParaRPr lang="en-GB" noProof="0" dirty="0"/>
          </a:p>
        </p:txBody>
      </p:sp>
      <p:sp>
        <p:nvSpPr>
          <p:cNvPr id="5" name="Tekstvak 5"/>
          <p:cNvSpPr txBox="1"/>
          <p:nvPr/>
        </p:nvSpPr>
        <p:spPr>
          <a:xfrm>
            <a:off x="830117" y="1354725"/>
            <a:ext cx="10906771" cy="4157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nl-BE" sz="4800" dirty="0">
                <a:latin typeface="UGent Panno Text Medium" panose="02000606040000040003" pitchFamily="2" charset="0"/>
              </a:rPr>
              <a:t>ASSESSING IMPACT: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PRE: </a:t>
            </a:r>
            <a:r>
              <a:rPr lang="nl-BE" sz="3200" dirty="0" err="1">
                <a:latin typeface="UGent Panno Text Medium" panose="02000606040000040003" pitchFamily="2" charset="0"/>
              </a:rPr>
              <a:t>Assessing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your</a:t>
            </a:r>
            <a:r>
              <a:rPr lang="nl-BE" sz="3200" dirty="0">
                <a:latin typeface="UGent Panno Text Medium" panose="02000606040000040003" pitchFamily="2" charset="0"/>
              </a:rPr>
              <a:t> impact plan (</a:t>
            </a:r>
            <a:r>
              <a:rPr lang="nl-BE" sz="3200" dirty="0" err="1">
                <a:latin typeface="UGent Panno Text Medium" panose="02000606040000040003" pitchFamily="2" charset="0"/>
              </a:rPr>
              <a:t>see</a:t>
            </a:r>
            <a:r>
              <a:rPr lang="nl-BE" sz="3200" dirty="0">
                <a:latin typeface="UGent Panno Text Medium" panose="02000606040000040003" pitchFamily="2" charset="0"/>
              </a:rPr>
              <a:t> next </a:t>
            </a:r>
            <a:r>
              <a:rPr lang="nl-BE" sz="3200" dirty="0" err="1">
                <a:latin typeface="UGent Panno Text Medium" panose="02000606040000040003" pitchFamily="2" charset="0"/>
              </a:rPr>
              <a:t>two</a:t>
            </a:r>
            <a:r>
              <a:rPr lang="nl-BE" sz="3200" dirty="0">
                <a:latin typeface="UGent Panno Text Medium" panose="02000606040000040003" pitchFamily="2" charset="0"/>
              </a:rPr>
              <a:t> slides)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What</a:t>
            </a:r>
            <a:r>
              <a:rPr lang="nl-BE" sz="3200" dirty="0">
                <a:latin typeface="UGent Panno Text Medium" panose="02000606040000040003" pitchFamily="2" charset="0"/>
              </a:rPr>
              <a:t> are </a:t>
            </a:r>
            <a:r>
              <a:rPr lang="nl-BE" sz="3200" dirty="0" err="1">
                <a:latin typeface="UGent Panno Text Medium" panose="02000606040000040003" pitchFamily="2" charset="0"/>
              </a:rPr>
              <a:t>you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assessing</a:t>
            </a:r>
            <a:r>
              <a:rPr lang="nl-BE" sz="3200" dirty="0">
                <a:latin typeface="UGent Panno Text Medium" panose="02000606040000040003" pitchFamily="2" charset="0"/>
              </a:rPr>
              <a:t>? </a:t>
            </a:r>
            <a:r>
              <a:rPr lang="nl-BE" sz="3200" dirty="0" err="1">
                <a:latin typeface="UGent Panno Text Medium" panose="02000606040000040003" pitchFamily="2" charset="0"/>
              </a:rPr>
              <a:t>Results</a:t>
            </a:r>
            <a:r>
              <a:rPr lang="nl-BE" sz="3200" dirty="0">
                <a:latin typeface="UGent Panno Text Medium" panose="02000606040000040003" pitchFamily="2" charset="0"/>
              </a:rPr>
              <a:t> or </a:t>
            </a:r>
            <a:r>
              <a:rPr lang="nl-BE" sz="3200" dirty="0" err="1">
                <a:latin typeface="UGent Panno Text Medium" panose="02000606040000040003" pitchFamily="2" charset="0"/>
              </a:rPr>
              <a:t>process</a:t>
            </a:r>
            <a:r>
              <a:rPr lang="nl-BE" sz="3200" dirty="0">
                <a:latin typeface="UGent Panno Text Medium" panose="02000606040000040003" pitchFamily="2" charset="0"/>
              </a:rPr>
              <a:t>?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POST: </a:t>
            </a:r>
            <a:r>
              <a:rPr lang="nl-BE" sz="3200" dirty="0" err="1">
                <a:latin typeface="UGent Panno Text Medium" panose="02000606040000040003" pitchFamily="2" charset="0"/>
              </a:rPr>
              <a:t>Holistic</a:t>
            </a:r>
            <a:r>
              <a:rPr lang="nl-BE" sz="3200" dirty="0">
                <a:latin typeface="UGent Panno Text Medium" panose="02000606040000040003" pitchFamily="2" charset="0"/>
              </a:rPr>
              <a:t> and </a:t>
            </a:r>
            <a:r>
              <a:rPr lang="nl-BE" sz="3200" dirty="0" err="1">
                <a:latin typeface="UGent Panno Text Medium" panose="02000606040000040003" pitchFamily="2" charset="0"/>
              </a:rPr>
              <a:t>blended</a:t>
            </a:r>
            <a:r>
              <a:rPr lang="nl-BE" sz="3200" dirty="0">
                <a:latin typeface="UGent Panno Text Medium" panose="02000606040000040003" pitchFamily="2" charset="0"/>
              </a:rPr>
              <a:t> (</a:t>
            </a:r>
            <a:r>
              <a:rPr lang="nl-BE" sz="3200" dirty="0" err="1">
                <a:latin typeface="UGent Panno Text Medium" panose="02000606040000040003" pitchFamily="2" charset="0"/>
              </a:rPr>
              <a:t>qualitative</a:t>
            </a:r>
            <a:r>
              <a:rPr lang="nl-BE" sz="3200" dirty="0">
                <a:latin typeface="UGent Panno Text Medium" panose="02000606040000040003" pitchFamily="2" charset="0"/>
              </a:rPr>
              <a:t> + </a:t>
            </a:r>
            <a:r>
              <a:rPr lang="nl-BE" sz="3200" dirty="0" err="1">
                <a:latin typeface="UGent Panno Text Medium" panose="02000606040000040003" pitchFamily="2" charset="0"/>
              </a:rPr>
              <a:t>quantitative</a:t>
            </a:r>
            <a:r>
              <a:rPr lang="nl-BE" sz="3200" dirty="0">
                <a:latin typeface="UGent Panno Text Medium" panose="02000606040000040003" pitchFamily="2" charset="0"/>
              </a:rPr>
              <a:t>) assessment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Responsible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use</a:t>
            </a:r>
            <a:r>
              <a:rPr lang="nl-BE" sz="3200" dirty="0">
                <a:latin typeface="UGent Panno Text Medium" panose="02000606040000040003" pitchFamily="2" charset="0"/>
              </a:rPr>
              <a:t> of </a:t>
            </a:r>
            <a:r>
              <a:rPr lang="nl-BE" sz="3200" dirty="0" err="1">
                <a:latin typeface="UGent Panno Text Medium" panose="02000606040000040003" pitchFamily="2" charset="0"/>
              </a:rPr>
              <a:t>metrics</a:t>
            </a:r>
            <a:r>
              <a:rPr lang="nl-BE" sz="3200" dirty="0">
                <a:latin typeface="UGent Panno Text Medium" panose="02000606040000040003" pitchFamily="2" charset="0"/>
              </a:rPr>
              <a:t> and indicators</a:t>
            </a:r>
          </a:p>
          <a:p>
            <a:pPr>
              <a:lnSpc>
                <a:spcPct val="120000"/>
              </a:lnSpc>
            </a:pPr>
            <a:endParaRPr lang="nl-BE" sz="4800" dirty="0">
              <a:latin typeface="UGent Panno Text Medium" panose="02000606040000040003" pitchFamily="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3C0EC4-7C40-411D-AAE1-9A7524B78564}"/>
              </a:ext>
            </a:extLst>
          </p:cNvPr>
          <p:cNvSpPr txBox="1"/>
          <p:nvPr/>
        </p:nvSpPr>
        <p:spPr>
          <a:xfrm>
            <a:off x="3229373" y="4586446"/>
            <a:ext cx="10906771" cy="593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4800" dirty="0">
                <a:latin typeface="UGent Panno Text Medium" panose="02000606040000040003" pitchFamily="2" charset="0"/>
              </a:rPr>
              <a:t>GHENT UNI: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  <a:hlinkClick r:id="rId2"/>
              </a:rPr>
              <a:t>https://www.ugent.be/intranet/nl/op-het-werk/onderzoek-onderwijs/onderzoek/impact/maatschappelijke-valorisatie/planning-eval/impactevaluatie.htm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First case: IDC </a:t>
            </a:r>
            <a:r>
              <a:rPr lang="nl-BE" sz="3200" dirty="0" err="1">
                <a:latin typeface="UGent Panno Text Medium" panose="02000606040000040003" pitchFamily="2" charset="0"/>
              </a:rPr>
              <a:t>evaluation</a:t>
            </a:r>
            <a:endParaRPr lang="nl-BE" sz="3200" dirty="0">
              <a:latin typeface="UGent Panno Text Medium" panose="02000606040000040003" pitchFamily="2" charset="0"/>
            </a:endParaRPr>
          </a:p>
          <a:p>
            <a:pPr marL="1757568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>
                <a:latin typeface="UGent Panno Text Medium" panose="02000606040000040003" pitchFamily="2" charset="0"/>
              </a:rPr>
              <a:t>Using </a:t>
            </a:r>
            <a:r>
              <a:rPr lang="nl-BE" sz="3200" dirty="0" err="1">
                <a:latin typeface="UGent Panno Text Medium" panose="02000606040000040003" pitchFamily="2" charset="0"/>
              </a:rPr>
              <a:t>the</a:t>
            </a:r>
            <a:r>
              <a:rPr lang="nl-BE" sz="3200" dirty="0">
                <a:latin typeface="UGent Panno Text Medium" panose="02000606040000040003" pitchFamily="2" charset="0"/>
              </a:rPr>
              <a:t> SCOPE </a:t>
            </a:r>
            <a:r>
              <a:rPr lang="nl-BE" sz="3200" dirty="0" err="1">
                <a:latin typeface="UGent Panno Text Medium" panose="02000606040000040003" pitchFamily="2" charset="0"/>
              </a:rPr>
              <a:t>method</a:t>
            </a:r>
            <a:r>
              <a:rPr lang="nl-BE" sz="3200" dirty="0">
                <a:latin typeface="UGent Panno Text Medium" panose="02000606040000040003" pitchFamily="2" charset="0"/>
              </a:rPr>
              <a:t> (</a:t>
            </a:r>
            <a:r>
              <a:rPr lang="nl-BE" sz="3200" dirty="0">
                <a:latin typeface="UGent Panno Text Medium" panose="02000606040000040003" pitchFamily="2" charset="0"/>
                <a:hlinkClick r:id="rId3"/>
              </a:rPr>
              <a:t>https://inorms.net/scope-framework-for-research-evaluation/</a:t>
            </a:r>
            <a:r>
              <a:rPr lang="nl-BE" sz="3200" dirty="0">
                <a:latin typeface="UGent Panno Text Medium" panose="02000606040000040003" pitchFamily="2" charset="0"/>
              </a:rPr>
              <a:t>) </a:t>
            </a:r>
          </a:p>
          <a:p>
            <a:pPr marL="1107384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 err="1">
                <a:latin typeface="UGent Panno Text Medium" panose="02000606040000040003" pitchFamily="2" charset="0"/>
              </a:rPr>
              <a:t>Interesting</a:t>
            </a:r>
            <a:r>
              <a:rPr lang="nl-BE" sz="3200" dirty="0">
                <a:latin typeface="UGent Panno Text Medium" panose="02000606040000040003" pitchFamily="2" charset="0"/>
              </a:rPr>
              <a:t> </a:t>
            </a:r>
            <a:r>
              <a:rPr lang="nl-BE" sz="3200" dirty="0" err="1">
                <a:latin typeface="UGent Panno Text Medium" panose="02000606040000040003" pitchFamily="2" charset="0"/>
              </a:rPr>
              <a:t>developments</a:t>
            </a:r>
            <a:r>
              <a:rPr lang="nl-BE" sz="3200" dirty="0">
                <a:latin typeface="UGent Panno Text Medium" panose="02000606040000040003" pitchFamily="2" charset="0"/>
              </a:rPr>
              <a:t> on </a:t>
            </a:r>
            <a:r>
              <a:rPr lang="nl-BE" sz="3200" dirty="0" err="1">
                <a:latin typeface="UGent Panno Text Medium" panose="02000606040000040003" pitchFamily="2" charset="0"/>
              </a:rPr>
              <a:t>narrative</a:t>
            </a:r>
            <a:r>
              <a:rPr lang="nl-BE" sz="3200" dirty="0">
                <a:latin typeface="UGent Panno Text Medium" panose="02000606040000040003" pitchFamily="2" charset="0"/>
              </a:rPr>
              <a:t> case studies</a:t>
            </a:r>
          </a:p>
          <a:p>
            <a:pPr>
              <a:lnSpc>
                <a:spcPct val="120000"/>
              </a:lnSpc>
            </a:pPr>
            <a:endParaRPr lang="nl-BE" sz="4800" dirty="0">
              <a:latin typeface="UGent Panno Text Medium" panose="020006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44084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 PLAN CHECKLIST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32</a:t>
            </a:fld>
            <a:endParaRPr lang="en-GB" noProof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619" y="1111424"/>
            <a:ext cx="7896225" cy="38481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5" y="5173531"/>
            <a:ext cx="7762875" cy="35337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170" y="8778965"/>
            <a:ext cx="6745050" cy="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77891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33</a:t>
            </a:fld>
            <a:endParaRPr lang="en-GB" noProof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075" y="1318625"/>
            <a:ext cx="7915275" cy="83439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/>
          <a:lstStyle/>
          <a:p>
            <a:r>
              <a:rPr lang="nl-BE" dirty="0"/>
              <a:t>IMPACT PLAN CHECKLIST</a:t>
            </a:r>
          </a:p>
        </p:txBody>
      </p:sp>
    </p:spTree>
    <p:extLst>
      <p:ext uri="{BB962C8B-B14F-4D97-AF65-F5344CB8AC3E}">
        <p14:creationId xmlns:p14="http://schemas.microsoft.com/office/powerpoint/2010/main" val="3467081330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85" y="6701105"/>
            <a:ext cx="505982" cy="50598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681572" y="6608319"/>
            <a:ext cx="316146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200" dirty="0">
                <a:solidFill>
                  <a:schemeClr val="bg1"/>
                </a:solidFill>
                <a:latin typeface="UGent Panno Text Medium" panose="02000606040000040003" pitchFamily="2" charset="0"/>
              </a:rPr>
              <a:t>@</a:t>
            </a:r>
            <a:r>
              <a:rPr lang="nl-BE" sz="3200" dirty="0" err="1">
                <a:solidFill>
                  <a:schemeClr val="bg1"/>
                </a:solidFill>
                <a:latin typeface="UGent Panno Text Medium" panose="02000606040000040003" pitchFamily="2" charset="0"/>
              </a:rPr>
              <a:t>ResearchUGent</a:t>
            </a:r>
            <a:endParaRPr lang="nl-BE" sz="3200" dirty="0">
              <a:solidFill>
                <a:schemeClr val="bg1"/>
              </a:solidFill>
              <a:latin typeface="UGent Panno Text Medium" panose="02000606040000040003" pitchFamily="2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714810" y="961137"/>
            <a:ext cx="10265379" cy="427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5400" dirty="0">
                <a:solidFill>
                  <a:schemeClr val="bg1"/>
                </a:solidFill>
                <a:latin typeface="UGent Panno Text Medium" panose="02000606040000040003" pitchFamily="2" charset="0"/>
              </a:rPr>
              <a:t>THANK YOU FOR LISTENING!</a:t>
            </a:r>
          </a:p>
          <a:p>
            <a:pPr>
              <a:lnSpc>
                <a:spcPct val="120000"/>
              </a:lnSpc>
            </a:pPr>
            <a:endParaRPr lang="nl-BE" sz="2275" dirty="0">
              <a:solidFill>
                <a:schemeClr val="bg1"/>
              </a:solidFill>
              <a:latin typeface="UGent Panno Text Medium" panose="02000606040000040003" pitchFamily="2" charset="0"/>
            </a:endParaRPr>
          </a:p>
          <a:p>
            <a:pPr>
              <a:lnSpc>
                <a:spcPct val="120000"/>
              </a:lnSpc>
            </a:pPr>
            <a:endParaRPr lang="nl-BE" sz="5400" dirty="0">
              <a:solidFill>
                <a:schemeClr val="bg1"/>
              </a:solidFill>
              <a:latin typeface="UGent Panno Text Medium" panose="020006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3200" dirty="0">
                <a:solidFill>
                  <a:schemeClr val="bg1"/>
                </a:solidFill>
                <a:latin typeface="UGent Panno Text Medium" panose="02000606040000040003" pitchFamily="2" charset="0"/>
              </a:rPr>
              <a:t>Esther De Smet</a:t>
            </a:r>
            <a:br>
              <a:rPr lang="nl-BE" sz="3200" dirty="0">
                <a:solidFill>
                  <a:schemeClr val="bg1"/>
                </a:solidFill>
                <a:latin typeface="UGent Panno Text Medium" panose="02000606040000040003" pitchFamily="2" charset="0"/>
              </a:rPr>
            </a:br>
            <a:r>
              <a:rPr lang="nl-BE" sz="3200" dirty="0">
                <a:solidFill>
                  <a:schemeClr val="bg1"/>
                </a:solidFill>
                <a:latin typeface="UGent Panno Text Medium" panose="02000606040000040003" pitchFamily="2" charset="0"/>
              </a:rPr>
              <a:t>Research </a:t>
            </a:r>
            <a:r>
              <a:rPr lang="nl-BE" sz="3200" dirty="0" err="1">
                <a:solidFill>
                  <a:schemeClr val="bg1"/>
                </a:solidFill>
                <a:latin typeface="UGent Panno Text Medium" panose="02000606040000040003" pitchFamily="2" charset="0"/>
              </a:rPr>
              <a:t>Department</a:t>
            </a:r>
            <a:endParaRPr lang="nl-BE" sz="3200" dirty="0">
              <a:solidFill>
                <a:schemeClr val="bg1"/>
              </a:solidFill>
              <a:latin typeface="UGent Panno Text Medium" panose="020006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3200" dirty="0" err="1">
                <a:solidFill>
                  <a:schemeClr val="bg1"/>
                </a:solidFill>
                <a:latin typeface="UGent Panno Text Medium" panose="02000606040000040003" pitchFamily="2" charset="0"/>
              </a:rPr>
              <a:t>June</a:t>
            </a:r>
            <a:r>
              <a:rPr lang="nl-BE" sz="3200" dirty="0">
                <a:solidFill>
                  <a:schemeClr val="bg1"/>
                </a:solidFill>
                <a:latin typeface="UGent Panno Text Medium" panose="02000606040000040003" pitchFamily="2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72634118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D91B8E87-5857-43EF-8A1A-FDAC3A051115}"/>
              </a:ext>
            </a:extLst>
          </p:cNvPr>
          <p:cNvGrpSpPr/>
          <p:nvPr/>
        </p:nvGrpSpPr>
        <p:grpSpPr>
          <a:xfrm>
            <a:off x="3240921" y="782534"/>
            <a:ext cx="10856832" cy="1925409"/>
            <a:chOff x="585271" y="1264851"/>
            <a:chExt cx="7973458" cy="1353886"/>
          </a:xfrm>
          <a:solidFill>
            <a:srgbClr val="1E64C8"/>
          </a:solidFill>
        </p:grpSpPr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CF88007B-77CB-4A7E-9746-DCC7ED1507E9}"/>
                </a:ext>
              </a:extLst>
            </p:cNvPr>
            <p:cNvSpPr/>
            <p:nvPr/>
          </p:nvSpPr>
          <p:spPr bwMode="auto">
            <a:xfrm>
              <a:off x="585271" y="1264851"/>
              <a:ext cx="7973458" cy="1353886"/>
            </a:xfrm>
            <a:prstGeom prst="triangle">
              <a:avLst/>
            </a:prstGeom>
            <a:grpFill/>
            <a:ln w="127000">
              <a:noFill/>
            </a:ln>
          </p:spPr>
          <p:txBody>
            <a:bodyPr vert="horz" wrap="square" lIns="130040" tIns="65020" rIns="130040" bIns="650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7EADC463-FD1E-4B61-8EEF-EA49FEA2A1A1}"/>
                </a:ext>
              </a:extLst>
            </p:cNvPr>
            <p:cNvSpPr/>
            <p:nvPr/>
          </p:nvSpPr>
          <p:spPr bwMode="auto">
            <a:xfrm>
              <a:off x="1073441" y="1339035"/>
              <a:ext cx="6997117" cy="1177511"/>
            </a:xfrm>
            <a:prstGeom prst="triangle">
              <a:avLst/>
            </a:prstGeom>
            <a:grpFill/>
            <a:ln w="127000">
              <a:noFill/>
            </a:ln>
          </p:spPr>
          <p:txBody>
            <a:bodyPr vert="horz" wrap="square" lIns="130040" tIns="65020" rIns="130040" bIns="650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571E8C2-F062-4102-B40E-649CC91B5088}"/>
              </a:ext>
            </a:extLst>
          </p:cNvPr>
          <p:cNvSpPr/>
          <p:nvPr/>
        </p:nvSpPr>
        <p:spPr>
          <a:xfrm>
            <a:off x="6880220" y="1491761"/>
            <a:ext cx="3617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RESEARCH IMPACT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9373BC9-9359-45A6-86E0-0D01D14479E5}"/>
              </a:ext>
            </a:extLst>
          </p:cNvPr>
          <p:cNvSpPr/>
          <p:nvPr/>
        </p:nvSpPr>
        <p:spPr bwMode="auto">
          <a:xfrm>
            <a:off x="0" y="9613900"/>
            <a:ext cx="17338675" cy="190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5857F10-405C-4499-9D60-CB4CF99D7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1326"/>
            <a:ext cx="1771906" cy="141782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CF659CD2-078C-40CD-B0E5-0E850C9733D0}"/>
              </a:ext>
            </a:extLst>
          </p:cNvPr>
          <p:cNvSpPr/>
          <p:nvPr/>
        </p:nvSpPr>
        <p:spPr bwMode="auto">
          <a:xfrm>
            <a:off x="3240921" y="3081867"/>
            <a:ext cx="10856832" cy="51799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B9D2ABD-1237-4233-8E85-975F8940C4D9}"/>
              </a:ext>
            </a:extLst>
          </p:cNvPr>
          <p:cNvSpPr txBox="1"/>
          <p:nvPr/>
        </p:nvSpPr>
        <p:spPr>
          <a:xfrm>
            <a:off x="4668058" y="3801609"/>
            <a:ext cx="97257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Impact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may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be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big or small,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local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or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global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,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instrumental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(direct change) or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conceptual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(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ideas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,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feelings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),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quantitative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(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products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, jobs,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revenues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) or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qualitative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. </a:t>
            </a:r>
          </a:p>
          <a:p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There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 is no single type of impact nor a single type of impact </a:t>
            </a:r>
            <a:r>
              <a:rPr lang="nl-BE" sz="4400" dirty="0" err="1">
                <a:latin typeface="UGent Panno Text SemiBold" panose="02000706040000040003" pitchFamily="2" charset="0"/>
                <a:cs typeface="Arial" pitchFamily="34" charset="0"/>
              </a:rPr>
              <a:t>pathway</a:t>
            </a:r>
            <a:r>
              <a:rPr lang="nl-BE" sz="4400" dirty="0">
                <a:latin typeface="UGent Panno Text SemiBold" panose="02000706040000040003" pitchFamily="2" charset="0"/>
                <a:cs typeface="Arial" pitchFamily="34" charset="0"/>
              </a:rPr>
              <a:t>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D5948AE-0010-4BB1-8854-B253BB10A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96" y="3243336"/>
            <a:ext cx="1650476" cy="1283704"/>
          </a:xfrm>
          <a:prstGeom prst="rect">
            <a:avLst/>
          </a:prstGeom>
        </p:spPr>
      </p:pic>
      <p:pic>
        <p:nvPicPr>
          <p:cNvPr id="2052" name="Picture 4" descr="https://fontmeme.com/temporary/cc6ff1451286ff01c0d550f492069e9d.png">
            <a:extLst>
              <a:ext uri="{FF2B5EF4-FFF2-40B4-BE49-F238E27FC236}">
                <a16:creationId xmlns:a16="http://schemas.microsoft.com/office/drawing/2014/main" id="{24B2ED08-C35D-490B-8313-42002C6E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52" y="7727983"/>
            <a:ext cx="30384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ontmeme.com/temporary/caf891a46ba54eae4a0fae0f716821b7.png">
            <a:extLst>
              <a:ext uri="{FF2B5EF4-FFF2-40B4-BE49-F238E27FC236}">
                <a16:creationId xmlns:a16="http://schemas.microsoft.com/office/drawing/2014/main" id="{2404C176-309A-4BDC-BE90-B69D7BD30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933" y="546960"/>
            <a:ext cx="60102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ontmeme.com/temporary/c2b01bd64ec9aee018c5b9419c021e42.png">
            <a:extLst>
              <a:ext uri="{FF2B5EF4-FFF2-40B4-BE49-F238E27FC236}">
                <a16:creationId xmlns:a16="http://schemas.microsoft.com/office/drawing/2014/main" id="{9F8FE9DE-4498-4F2D-A19D-17A2CC3B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325" y="1944096"/>
            <a:ext cx="26765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fontmeme.com/temporary/fd6c1776fed64f63f1c1a13aa0bb473f.png">
            <a:extLst>
              <a:ext uri="{FF2B5EF4-FFF2-40B4-BE49-F238E27FC236}">
                <a16:creationId xmlns:a16="http://schemas.microsoft.com/office/drawing/2014/main" id="{AC722EE5-FC81-4946-B016-20D9D3569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4" y="6756624"/>
            <a:ext cx="37338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fontmeme.com/temporary/ae1829298460f3149edfcd271b252c34.png">
            <a:extLst>
              <a:ext uri="{FF2B5EF4-FFF2-40B4-BE49-F238E27FC236}">
                <a16:creationId xmlns:a16="http://schemas.microsoft.com/office/drawing/2014/main" id="{510600AA-3387-46A0-A75F-08ACEA57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28" y="96734"/>
            <a:ext cx="2038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fontmeme.com/temporary/a991ac17493cd148485de984ee3e63ee.png">
            <a:extLst>
              <a:ext uri="{FF2B5EF4-FFF2-40B4-BE49-F238E27FC236}">
                <a16:creationId xmlns:a16="http://schemas.microsoft.com/office/drawing/2014/main" id="{BDB48467-DA39-403A-8609-895DBF98F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404" y="8917217"/>
            <a:ext cx="503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fontmeme.com/temporary/303be67bad5884cd5a9c88dc70d58118.png">
            <a:extLst>
              <a:ext uri="{FF2B5EF4-FFF2-40B4-BE49-F238E27FC236}">
                <a16:creationId xmlns:a16="http://schemas.microsoft.com/office/drawing/2014/main" id="{C3B9FDB6-0366-47FE-BEC7-0C7EAE379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049" y="8084480"/>
            <a:ext cx="32670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fontmeme.com/temporary/f01c1d92568f6e8924bc464ebe3c760d.png">
            <a:extLst>
              <a:ext uri="{FF2B5EF4-FFF2-40B4-BE49-F238E27FC236}">
                <a16:creationId xmlns:a16="http://schemas.microsoft.com/office/drawing/2014/main" id="{BBE5FEA3-06AA-48C7-A3F6-4C4A7062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4" y="1449963"/>
            <a:ext cx="46386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fontmeme.com/temporary/fbb6b4eeda71161aa0f71d3e3270a6b3.png">
            <a:extLst>
              <a:ext uri="{FF2B5EF4-FFF2-40B4-BE49-F238E27FC236}">
                <a16:creationId xmlns:a16="http://schemas.microsoft.com/office/drawing/2014/main" id="{91808962-7D3E-48A9-A444-0D4ADBD0B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47" y="8467231"/>
            <a:ext cx="24479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fontmeme.com/temporary/0bf84d4bfdf58284b251d745d4c3c187.png">
            <a:extLst>
              <a:ext uri="{FF2B5EF4-FFF2-40B4-BE49-F238E27FC236}">
                <a16:creationId xmlns:a16="http://schemas.microsoft.com/office/drawing/2014/main" id="{EFD9DF80-9E1F-460E-BDB7-E5FB6133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578" y="2667996"/>
            <a:ext cx="52863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fontmeme.com/temporary/28448eb9f540a66be0e09f59ea165f18.png">
            <a:extLst>
              <a:ext uri="{FF2B5EF4-FFF2-40B4-BE49-F238E27FC236}">
                <a16:creationId xmlns:a16="http://schemas.microsoft.com/office/drawing/2014/main" id="{D0383661-60AA-4917-840B-534E578C6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52" y="5802398"/>
            <a:ext cx="25717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fontmeme.com/temporary/b6c9afaf21424c7f2fe9120a31d11cc8.png">
            <a:extLst>
              <a:ext uri="{FF2B5EF4-FFF2-40B4-BE49-F238E27FC236}">
                <a16:creationId xmlns:a16="http://schemas.microsoft.com/office/drawing/2014/main" id="{5F6B203A-ABAC-49FE-82B0-4C49ADE7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34" y="9025504"/>
            <a:ext cx="22098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fontmeme.com/temporary/6ae0821ac000eba660db1e24ae0065c6.png">
            <a:extLst>
              <a:ext uri="{FF2B5EF4-FFF2-40B4-BE49-F238E27FC236}">
                <a16:creationId xmlns:a16="http://schemas.microsoft.com/office/drawing/2014/main" id="{6D6A4A90-E651-4195-ABBE-1CE3AB1F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39" y="817644"/>
            <a:ext cx="38195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s://fontmeme.com/temporary/d2027428e8406b11685ce154f2609d01.png">
            <a:extLst>
              <a:ext uri="{FF2B5EF4-FFF2-40B4-BE49-F238E27FC236}">
                <a16:creationId xmlns:a16="http://schemas.microsoft.com/office/drawing/2014/main" id="{076EA862-22D5-46B5-89E2-58D20DA59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4" y="93287"/>
            <a:ext cx="57912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s://fontmeme.com/temporary/90b041406598bef189cc3b965e597c97.png">
            <a:extLst>
              <a:ext uri="{FF2B5EF4-FFF2-40B4-BE49-F238E27FC236}">
                <a16:creationId xmlns:a16="http://schemas.microsoft.com/office/drawing/2014/main" id="{265E86C4-40AA-4369-B62A-A64A3B50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0" y="8389726"/>
            <a:ext cx="53721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s://fontmeme.com/temporary/e66904b175c020c1658d99b71d66436b.png">
            <a:extLst>
              <a:ext uri="{FF2B5EF4-FFF2-40B4-BE49-F238E27FC236}">
                <a16:creationId xmlns:a16="http://schemas.microsoft.com/office/drawing/2014/main" id="{04F05C88-B9AD-471E-9C2B-0361B251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9" y="2178773"/>
            <a:ext cx="20002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s://fontmeme.com/temporary/a083a59c7323a7e663c086fe94453191.png">
            <a:extLst>
              <a:ext uri="{FF2B5EF4-FFF2-40B4-BE49-F238E27FC236}">
                <a16:creationId xmlns:a16="http://schemas.microsoft.com/office/drawing/2014/main" id="{2EF1E7C4-1F99-4068-A160-7D28C5FC6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435" y="1220332"/>
            <a:ext cx="3105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168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791FE5-22A4-4C69-A04F-ED67AFBB1E4E}"/>
              </a:ext>
            </a:extLst>
          </p:cNvPr>
          <p:cNvSpPr/>
          <p:nvPr/>
        </p:nvSpPr>
        <p:spPr>
          <a:xfrm>
            <a:off x="9028637" y="1438648"/>
            <a:ext cx="6400580" cy="4098216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EB7E2A0-7847-49C8-8F64-AF89091DA680}"/>
              </a:ext>
            </a:extLst>
          </p:cNvPr>
          <p:cNvSpPr/>
          <p:nvPr/>
        </p:nvSpPr>
        <p:spPr>
          <a:xfrm>
            <a:off x="1380449" y="1434458"/>
            <a:ext cx="6522736" cy="4102406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4D3660-E104-451D-9919-C87FA83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B3285-B090-4E22-AF3C-7399D81085DD}"/>
              </a:ext>
            </a:extLst>
          </p:cNvPr>
          <p:cNvSpPr/>
          <p:nvPr/>
        </p:nvSpPr>
        <p:spPr bwMode="auto">
          <a:xfrm>
            <a:off x="3828831" y="298030"/>
            <a:ext cx="9414934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21729C5-5744-49A9-AEC9-A8BD7C36E3C6}"/>
              </a:ext>
            </a:extLst>
          </p:cNvPr>
          <p:cNvSpPr/>
          <p:nvPr/>
        </p:nvSpPr>
        <p:spPr>
          <a:xfrm>
            <a:off x="7903185" y="407677"/>
            <a:ext cx="817853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POLICY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CBB0B902-EF90-4FB8-A8F3-9E3470305367}"/>
              </a:ext>
            </a:extLst>
          </p:cNvPr>
          <p:cNvSpPr/>
          <p:nvPr/>
        </p:nvSpPr>
        <p:spPr bwMode="auto">
          <a:xfrm>
            <a:off x="200142" y="291493"/>
            <a:ext cx="2018125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0E180A-8363-451E-943F-F8704EE5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200142" y="440592"/>
            <a:ext cx="1919695" cy="1682085"/>
          </a:xfrm>
          <a:prstGeom prst="rect">
            <a:avLst/>
          </a:prstGeom>
        </p:spPr>
      </p:pic>
      <p:sp>
        <p:nvSpPr>
          <p:cNvPr id="9" name="Rectangle 90">
            <a:extLst>
              <a:ext uri="{FF2B5EF4-FFF2-40B4-BE49-F238E27FC236}">
                <a16:creationId xmlns:a16="http://schemas.microsoft.com/office/drawing/2014/main" id="{D3C8D641-11B9-4DF1-968F-89EB1E156AEB}"/>
              </a:ext>
            </a:extLst>
          </p:cNvPr>
          <p:cNvSpPr/>
          <p:nvPr/>
        </p:nvSpPr>
        <p:spPr>
          <a:xfrm>
            <a:off x="235372" y="2146742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25664664-F343-429C-A5D0-A26BE6CB94E4}"/>
              </a:ext>
            </a:extLst>
          </p:cNvPr>
          <p:cNvSpPr/>
          <p:nvPr/>
        </p:nvSpPr>
        <p:spPr bwMode="auto">
          <a:xfrm>
            <a:off x="14811985" y="285608"/>
            <a:ext cx="2160133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12">
            <a:extLst>
              <a:ext uri="{FF2B5EF4-FFF2-40B4-BE49-F238E27FC236}">
                <a16:creationId xmlns:a16="http://schemas.microsoft.com/office/drawing/2014/main" id="{8C3CD634-479F-4085-9BA1-1C6C2516F285}"/>
              </a:ext>
            </a:extLst>
          </p:cNvPr>
          <p:cNvSpPr/>
          <p:nvPr/>
        </p:nvSpPr>
        <p:spPr>
          <a:xfrm>
            <a:off x="11154978" y="5601480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TECH TRANSFER &amp; INNOVATION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05F65E-9F99-4F69-ADDC-D371B39B6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88" y="286617"/>
            <a:ext cx="1910399" cy="2013470"/>
          </a:xfrm>
          <a:prstGeom prst="rect">
            <a:avLst/>
          </a:prstGeom>
        </p:spPr>
      </p:pic>
      <p:sp>
        <p:nvSpPr>
          <p:cNvPr id="13" name="Rectangle 90">
            <a:extLst>
              <a:ext uri="{FF2B5EF4-FFF2-40B4-BE49-F238E27FC236}">
                <a16:creationId xmlns:a16="http://schemas.microsoft.com/office/drawing/2014/main" id="{45323EDE-48C6-48F7-93AF-FC44E9DEC1B2}"/>
              </a:ext>
            </a:extLst>
          </p:cNvPr>
          <p:cNvSpPr/>
          <p:nvPr/>
        </p:nvSpPr>
        <p:spPr>
          <a:xfrm>
            <a:off x="14908891" y="2407553"/>
            <a:ext cx="19476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INNOVATION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163EF2A-7958-4C98-86AC-7D7E726041AA}"/>
              </a:ext>
            </a:extLst>
          </p:cNvPr>
          <p:cNvSpPr txBox="1"/>
          <p:nvPr/>
        </p:nvSpPr>
        <p:spPr>
          <a:xfrm>
            <a:off x="2382739" y="1528513"/>
            <a:ext cx="5017128" cy="374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Institutional</a:t>
            </a:r>
            <a:r>
              <a:rPr lang="nl-BE" sz="2500" dirty="0">
                <a:latin typeface="UGent Panno Text SemiBold" panose="02000706040000040003" pitchFamily="2" charset="0"/>
              </a:rPr>
              <a:t> policy plan on </a:t>
            </a:r>
            <a:r>
              <a:rPr lang="nl-BE" sz="2500" dirty="0" err="1">
                <a:latin typeface="UGent Panno Text SemiBold" panose="02000706040000040003" pitchFamily="2" charset="0"/>
              </a:rPr>
              <a:t>societal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value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creation</a:t>
            </a:r>
            <a:r>
              <a:rPr lang="nl-BE" sz="2500" dirty="0">
                <a:latin typeface="UGent Panno Text SemiBold" panose="02000706040000040003" pitchFamily="2" charset="0"/>
              </a:rPr>
              <a:t> of research (2015)</a:t>
            </a:r>
          </a:p>
          <a:p>
            <a:pPr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  <a:hlinkClick r:id="rId5"/>
              </a:rPr>
              <a:t>https://www.ugent.be/en/research/science-society/impact/soc-impact.htm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Taxononomy</a:t>
            </a:r>
            <a:r>
              <a:rPr lang="nl-BE" sz="2500" dirty="0">
                <a:latin typeface="UGent Panno Text SemiBold" panose="02000706040000040003" pitchFamily="2" charset="0"/>
              </a:rPr>
              <a:t> of different types of </a:t>
            </a:r>
            <a:r>
              <a:rPr lang="nl-BE" sz="2500" dirty="0" err="1">
                <a:latin typeface="UGent Panno Text SemiBold" panose="02000706040000040003" pitchFamily="2" charset="0"/>
              </a:rPr>
              <a:t>societal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value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creation</a:t>
            </a:r>
            <a:r>
              <a:rPr lang="nl-BE" sz="2500" dirty="0">
                <a:latin typeface="UGent Panno Text SemiBold" panose="02000706040000040003" pitchFamily="2" charset="0"/>
              </a:rPr>
              <a:t> (</a:t>
            </a:r>
            <a:r>
              <a:rPr lang="nl-BE" sz="2500" dirty="0" err="1">
                <a:latin typeface="UGent Panno Text SemiBold" panose="02000706040000040003" pitchFamily="2" charset="0"/>
              </a:rPr>
              <a:t>pathways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to</a:t>
            </a:r>
            <a:r>
              <a:rPr lang="nl-BE" sz="2500" dirty="0">
                <a:latin typeface="UGent Panno Text SemiBold" panose="02000706040000040003" pitchFamily="2" charset="0"/>
              </a:rPr>
              <a:t> impact)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058A450-8B09-47AD-B437-628058E05094}"/>
              </a:ext>
            </a:extLst>
          </p:cNvPr>
          <p:cNvSpPr txBox="1"/>
          <p:nvPr/>
        </p:nvSpPr>
        <p:spPr>
          <a:xfrm>
            <a:off x="9922933" y="1582614"/>
            <a:ext cx="4617938" cy="374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</a:rPr>
              <a:t>Strategic five-</a:t>
            </a:r>
            <a:r>
              <a:rPr lang="nl-BE" sz="2500" dirty="0" err="1">
                <a:latin typeface="UGent Panno Text SemiBold" panose="02000706040000040003" pitchFamily="2" charset="0"/>
              </a:rPr>
              <a:t>year</a:t>
            </a:r>
            <a:r>
              <a:rPr lang="nl-BE" sz="2500" dirty="0">
                <a:latin typeface="UGent Panno Text SemiBold" panose="02000706040000040003" pitchFamily="2" charset="0"/>
              </a:rPr>
              <a:t> plan </a:t>
            </a:r>
            <a:r>
              <a:rPr lang="nl-BE" sz="2500" dirty="0" err="1">
                <a:latin typeface="UGent Panno Text SemiBold" panose="02000706040000040003" pitchFamily="2" charset="0"/>
              </a:rPr>
              <a:t>for</a:t>
            </a:r>
            <a:r>
              <a:rPr lang="nl-BE" sz="2500" dirty="0">
                <a:latin typeface="UGent Panno Text SemiBold" panose="02000706040000040003" pitchFamily="2" charset="0"/>
              </a:rPr>
              <a:t> IOF and interface </a:t>
            </a:r>
            <a:r>
              <a:rPr lang="nl-BE" sz="2500" dirty="0" err="1">
                <a:latin typeface="UGent Panno Text SemiBold" panose="02000706040000040003" pitchFamily="2" charset="0"/>
              </a:rPr>
              <a:t>activities</a:t>
            </a:r>
            <a:endParaRPr lang="nl-BE" sz="2500" dirty="0">
              <a:latin typeface="UGent Panno Text SemiBold" panose="02000706040000040003" pitchFamily="2" charset="0"/>
            </a:endParaRPr>
          </a:p>
          <a:p>
            <a:pPr algn="r"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 algn="r"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  <a:hlinkClick r:id="rId6"/>
              </a:rPr>
              <a:t>https://www.ugent.be/techtransfer/en</a:t>
            </a:r>
            <a:endParaRPr lang="nl-BE" sz="2500" dirty="0">
              <a:latin typeface="UGent Panno Text SemiBold" panose="02000706040000040003" pitchFamily="2" charset="0"/>
            </a:endParaRPr>
          </a:p>
          <a:p>
            <a:pPr algn="r"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 algn="r">
              <a:lnSpc>
                <a:spcPct val="120000"/>
              </a:lnSpc>
            </a:pPr>
            <a:r>
              <a:rPr lang="en-US" sz="2500" dirty="0">
                <a:latin typeface="UGent Panno Text SemiBold" panose="02000706040000040003" pitchFamily="2" charset="0"/>
              </a:rPr>
              <a:t>Mission: generating socio-economic impact with knowledge as raw material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02730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791FE5-22A4-4C69-A04F-ED67AFBB1E4E}"/>
              </a:ext>
            </a:extLst>
          </p:cNvPr>
          <p:cNvSpPr/>
          <p:nvPr/>
        </p:nvSpPr>
        <p:spPr>
          <a:xfrm>
            <a:off x="9028637" y="1438648"/>
            <a:ext cx="6400580" cy="4098216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EB7E2A0-7847-49C8-8F64-AF89091DA680}"/>
              </a:ext>
            </a:extLst>
          </p:cNvPr>
          <p:cNvSpPr/>
          <p:nvPr/>
        </p:nvSpPr>
        <p:spPr>
          <a:xfrm>
            <a:off x="1380449" y="1434458"/>
            <a:ext cx="6522736" cy="4102406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4D3660-E104-451D-9919-C87FA83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B3285-B090-4E22-AF3C-7399D81085DD}"/>
              </a:ext>
            </a:extLst>
          </p:cNvPr>
          <p:cNvSpPr/>
          <p:nvPr/>
        </p:nvSpPr>
        <p:spPr bwMode="auto">
          <a:xfrm>
            <a:off x="3828831" y="298030"/>
            <a:ext cx="9414934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21729C5-5744-49A9-AEC9-A8BD7C36E3C6}"/>
              </a:ext>
            </a:extLst>
          </p:cNvPr>
          <p:cNvSpPr/>
          <p:nvPr/>
        </p:nvSpPr>
        <p:spPr>
          <a:xfrm>
            <a:off x="7903185" y="407677"/>
            <a:ext cx="817853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POLICY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CBB0B902-EF90-4FB8-A8F3-9E3470305367}"/>
              </a:ext>
            </a:extLst>
          </p:cNvPr>
          <p:cNvSpPr/>
          <p:nvPr/>
        </p:nvSpPr>
        <p:spPr bwMode="auto">
          <a:xfrm>
            <a:off x="200142" y="291493"/>
            <a:ext cx="2018125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0E180A-8363-451E-943F-F8704EE5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200142" y="440592"/>
            <a:ext cx="1919695" cy="1682085"/>
          </a:xfrm>
          <a:prstGeom prst="rect">
            <a:avLst/>
          </a:prstGeom>
        </p:spPr>
      </p:pic>
      <p:sp>
        <p:nvSpPr>
          <p:cNvPr id="9" name="Rectangle 90">
            <a:extLst>
              <a:ext uri="{FF2B5EF4-FFF2-40B4-BE49-F238E27FC236}">
                <a16:creationId xmlns:a16="http://schemas.microsoft.com/office/drawing/2014/main" id="{D3C8D641-11B9-4DF1-968F-89EB1E156AEB}"/>
              </a:ext>
            </a:extLst>
          </p:cNvPr>
          <p:cNvSpPr/>
          <p:nvPr/>
        </p:nvSpPr>
        <p:spPr>
          <a:xfrm>
            <a:off x="235372" y="2146742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25664664-F343-429C-A5D0-A26BE6CB94E4}"/>
              </a:ext>
            </a:extLst>
          </p:cNvPr>
          <p:cNvSpPr/>
          <p:nvPr/>
        </p:nvSpPr>
        <p:spPr bwMode="auto">
          <a:xfrm>
            <a:off x="14811985" y="285608"/>
            <a:ext cx="2160133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12">
            <a:extLst>
              <a:ext uri="{FF2B5EF4-FFF2-40B4-BE49-F238E27FC236}">
                <a16:creationId xmlns:a16="http://schemas.microsoft.com/office/drawing/2014/main" id="{8C3CD634-479F-4085-9BA1-1C6C2516F285}"/>
              </a:ext>
            </a:extLst>
          </p:cNvPr>
          <p:cNvSpPr/>
          <p:nvPr/>
        </p:nvSpPr>
        <p:spPr>
          <a:xfrm>
            <a:off x="11154978" y="5601480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TECH TRANSFER &amp; INNOVATION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05F65E-9F99-4F69-ADDC-D371B39B6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88" y="286617"/>
            <a:ext cx="1910399" cy="2013470"/>
          </a:xfrm>
          <a:prstGeom prst="rect">
            <a:avLst/>
          </a:prstGeom>
        </p:spPr>
      </p:pic>
      <p:sp>
        <p:nvSpPr>
          <p:cNvPr id="13" name="Rectangle 90">
            <a:extLst>
              <a:ext uri="{FF2B5EF4-FFF2-40B4-BE49-F238E27FC236}">
                <a16:creationId xmlns:a16="http://schemas.microsoft.com/office/drawing/2014/main" id="{45323EDE-48C6-48F7-93AF-FC44E9DEC1B2}"/>
              </a:ext>
            </a:extLst>
          </p:cNvPr>
          <p:cNvSpPr/>
          <p:nvPr/>
        </p:nvSpPr>
        <p:spPr>
          <a:xfrm>
            <a:off x="14908891" y="2407553"/>
            <a:ext cx="19476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INNOVATION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2C149B3-8C95-41E2-8D95-2B0F7964BAB8}"/>
              </a:ext>
            </a:extLst>
          </p:cNvPr>
          <p:cNvSpPr/>
          <p:nvPr/>
        </p:nvSpPr>
        <p:spPr>
          <a:xfrm>
            <a:off x="2585935" y="5808133"/>
            <a:ext cx="12158132" cy="3653974"/>
          </a:xfrm>
          <a:prstGeom prst="roundRect">
            <a:avLst/>
          </a:prstGeom>
          <a:noFill/>
          <a:ln w="7620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163EF2A-7958-4C98-86AC-7D7E726041AA}"/>
              </a:ext>
            </a:extLst>
          </p:cNvPr>
          <p:cNvSpPr txBox="1"/>
          <p:nvPr/>
        </p:nvSpPr>
        <p:spPr>
          <a:xfrm>
            <a:off x="2382739" y="1528513"/>
            <a:ext cx="5017128" cy="374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Institutional</a:t>
            </a:r>
            <a:r>
              <a:rPr lang="nl-BE" sz="2500" dirty="0">
                <a:latin typeface="UGent Panno Text SemiBold" panose="02000706040000040003" pitchFamily="2" charset="0"/>
              </a:rPr>
              <a:t> policy plan on </a:t>
            </a:r>
            <a:r>
              <a:rPr lang="nl-BE" sz="2500" dirty="0" err="1">
                <a:latin typeface="UGent Panno Text SemiBold" panose="02000706040000040003" pitchFamily="2" charset="0"/>
              </a:rPr>
              <a:t>societal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value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creation</a:t>
            </a:r>
            <a:r>
              <a:rPr lang="nl-BE" sz="2500" dirty="0">
                <a:latin typeface="UGent Panno Text SemiBold" panose="02000706040000040003" pitchFamily="2" charset="0"/>
              </a:rPr>
              <a:t> of research (2015)</a:t>
            </a:r>
          </a:p>
          <a:p>
            <a:pPr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  <a:hlinkClick r:id="rId5"/>
              </a:rPr>
              <a:t>https://www.ugent.be/en/research/science-society/impact/soc-impact.htm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Taxononomy</a:t>
            </a:r>
            <a:r>
              <a:rPr lang="nl-BE" sz="2500" dirty="0">
                <a:latin typeface="UGent Panno Text SemiBold" panose="02000706040000040003" pitchFamily="2" charset="0"/>
              </a:rPr>
              <a:t> of different types of </a:t>
            </a:r>
            <a:r>
              <a:rPr lang="nl-BE" sz="2500" dirty="0" err="1">
                <a:latin typeface="UGent Panno Text SemiBold" panose="02000706040000040003" pitchFamily="2" charset="0"/>
              </a:rPr>
              <a:t>societal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value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creation</a:t>
            </a:r>
            <a:r>
              <a:rPr lang="nl-BE" sz="2500" dirty="0">
                <a:latin typeface="UGent Panno Text SemiBold" panose="02000706040000040003" pitchFamily="2" charset="0"/>
              </a:rPr>
              <a:t> (</a:t>
            </a:r>
            <a:r>
              <a:rPr lang="nl-BE" sz="2500" dirty="0" err="1">
                <a:latin typeface="UGent Panno Text SemiBold" panose="02000706040000040003" pitchFamily="2" charset="0"/>
              </a:rPr>
              <a:t>pathways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to</a:t>
            </a:r>
            <a:r>
              <a:rPr lang="nl-BE" sz="2500" dirty="0">
                <a:latin typeface="UGent Panno Text SemiBold" panose="02000706040000040003" pitchFamily="2" charset="0"/>
              </a:rPr>
              <a:t> impact)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058A450-8B09-47AD-B437-628058E05094}"/>
              </a:ext>
            </a:extLst>
          </p:cNvPr>
          <p:cNvSpPr txBox="1"/>
          <p:nvPr/>
        </p:nvSpPr>
        <p:spPr>
          <a:xfrm>
            <a:off x="9922933" y="1582614"/>
            <a:ext cx="4617938" cy="374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</a:rPr>
              <a:t>Strategic five-</a:t>
            </a:r>
            <a:r>
              <a:rPr lang="nl-BE" sz="2500" dirty="0" err="1">
                <a:latin typeface="UGent Panno Text SemiBold" panose="02000706040000040003" pitchFamily="2" charset="0"/>
              </a:rPr>
              <a:t>year</a:t>
            </a:r>
            <a:r>
              <a:rPr lang="nl-BE" sz="2500" dirty="0">
                <a:latin typeface="UGent Panno Text SemiBold" panose="02000706040000040003" pitchFamily="2" charset="0"/>
              </a:rPr>
              <a:t> plan </a:t>
            </a:r>
            <a:r>
              <a:rPr lang="nl-BE" sz="2500" dirty="0" err="1">
                <a:latin typeface="UGent Panno Text SemiBold" panose="02000706040000040003" pitchFamily="2" charset="0"/>
              </a:rPr>
              <a:t>for</a:t>
            </a:r>
            <a:r>
              <a:rPr lang="nl-BE" sz="2500" dirty="0">
                <a:latin typeface="UGent Panno Text SemiBold" panose="02000706040000040003" pitchFamily="2" charset="0"/>
              </a:rPr>
              <a:t> IOF and interface </a:t>
            </a:r>
            <a:r>
              <a:rPr lang="nl-BE" sz="2500" dirty="0" err="1">
                <a:latin typeface="UGent Panno Text SemiBold" panose="02000706040000040003" pitchFamily="2" charset="0"/>
              </a:rPr>
              <a:t>activities</a:t>
            </a:r>
            <a:endParaRPr lang="nl-BE" sz="2500" dirty="0">
              <a:latin typeface="UGent Panno Text SemiBold" panose="02000706040000040003" pitchFamily="2" charset="0"/>
            </a:endParaRPr>
          </a:p>
          <a:p>
            <a:pPr algn="r"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 algn="r"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  <a:hlinkClick r:id="rId6"/>
              </a:rPr>
              <a:t>https://www.ugent.be/techtransfer/en</a:t>
            </a:r>
            <a:endParaRPr lang="nl-BE" sz="2500" dirty="0">
              <a:latin typeface="UGent Panno Text SemiBold" panose="02000706040000040003" pitchFamily="2" charset="0"/>
            </a:endParaRPr>
          </a:p>
          <a:p>
            <a:pPr algn="r">
              <a:lnSpc>
                <a:spcPct val="120000"/>
              </a:lnSpc>
            </a:pPr>
            <a:endParaRPr lang="nl-BE" sz="2500" dirty="0">
              <a:latin typeface="UGent Panno Text SemiBold" panose="02000706040000040003" pitchFamily="2" charset="0"/>
            </a:endParaRPr>
          </a:p>
          <a:p>
            <a:pPr algn="r">
              <a:lnSpc>
                <a:spcPct val="120000"/>
              </a:lnSpc>
            </a:pPr>
            <a:r>
              <a:rPr lang="en-US" sz="2500" dirty="0">
                <a:latin typeface="UGent Panno Text SemiBold" panose="02000706040000040003" pitchFamily="2" charset="0"/>
              </a:rPr>
              <a:t>Mission: generating socio-economic impact with knowledge as raw material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A1AD716-6A03-47D0-86E5-5BAEE637BF28}"/>
              </a:ext>
            </a:extLst>
          </p:cNvPr>
          <p:cNvSpPr txBox="1"/>
          <p:nvPr/>
        </p:nvSpPr>
        <p:spPr>
          <a:xfrm>
            <a:off x="3001000" y="6399031"/>
            <a:ext cx="5017128" cy="282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</a:rPr>
              <a:t>New approach </a:t>
            </a:r>
            <a:r>
              <a:rPr lang="nl-BE" sz="2500" dirty="0" err="1">
                <a:latin typeface="UGent Panno Text SemiBold" panose="02000706040000040003" pitchFamily="2" charset="0"/>
              </a:rPr>
              <a:t>to</a:t>
            </a:r>
            <a:r>
              <a:rPr lang="nl-BE" sz="2500" dirty="0">
                <a:latin typeface="UGent Panno Text SemiBold" panose="02000706040000040003" pitchFamily="2" charset="0"/>
              </a:rPr>
              <a:t> research(er) assessment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 err="1">
                <a:latin typeface="UGent Panno Text SemiBold" panose="02000706040000040003" pitchFamily="2" charset="0"/>
              </a:rPr>
              <a:t>Holistic</a:t>
            </a:r>
            <a:endParaRPr lang="nl-BE" sz="2500" dirty="0">
              <a:latin typeface="UGent Panno Text SemiBold" panose="02000706040000040003" pitchFamily="2" charset="0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 err="1">
                <a:latin typeface="UGent Panno Text SemiBold" panose="02000706040000040003" pitchFamily="2" charset="0"/>
              </a:rPr>
              <a:t>Quality</a:t>
            </a:r>
            <a:endParaRPr lang="nl-BE" sz="2500" dirty="0">
              <a:latin typeface="UGent Panno Text SemiBold" panose="02000706040000040003" pitchFamily="2" charset="0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 err="1">
                <a:latin typeface="UGent Panno Text SemiBold" panose="02000706040000040003" pitchFamily="2" charset="0"/>
              </a:rPr>
              <a:t>Responsible</a:t>
            </a:r>
            <a:endParaRPr lang="nl-BE" sz="2500" dirty="0">
              <a:latin typeface="UGent Panno Text SemiBold" panose="020007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Signatory</a:t>
            </a:r>
            <a:r>
              <a:rPr lang="nl-BE" sz="2500" dirty="0">
                <a:latin typeface="UGent Panno Text SemiBold" panose="02000706040000040003" pitchFamily="2" charset="0"/>
              </a:rPr>
              <a:t> of DORA</a:t>
            </a:r>
          </a:p>
          <a:p>
            <a:pPr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Progression</a:t>
            </a:r>
            <a:r>
              <a:rPr lang="nl-BE" sz="2500" dirty="0">
                <a:latin typeface="UGent Panno Text SemiBold" panose="02000706040000040003" pitchFamily="2" charset="0"/>
              </a:rPr>
              <a:t> model </a:t>
            </a:r>
            <a:r>
              <a:rPr lang="nl-BE" sz="2500" dirty="0" err="1">
                <a:latin typeface="UGent Panno Text SemiBold" panose="02000706040000040003" pitchFamily="2" charset="0"/>
              </a:rPr>
              <a:t>for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professorial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staff</a:t>
            </a:r>
            <a:endParaRPr lang="nl-BE" sz="2500" dirty="0">
              <a:latin typeface="UGent Panno Text SemiBold" panose="02000706040000040003" pitchFamily="2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66F7317-F37C-443E-ACC2-9037553EDE5B}"/>
              </a:ext>
            </a:extLst>
          </p:cNvPr>
          <p:cNvSpPr txBox="1"/>
          <p:nvPr/>
        </p:nvSpPr>
        <p:spPr>
          <a:xfrm>
            <a:off x="9794857" y="6742390"/>
            <a:ext cx="5017128" cy="19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</a:rPr>
              <a:t>Focus on </a:t>
            </a:r>
            <a:r>
              <a:rPr lang="nl-BE" sz="2500" dirty="0" err="1">
                <a:latin typeface="UGent Panno Text SemiBold" panose="02000706040000040003" pitchFamily="2" charset="0"/>
              </a:rPr>
              <a:t>process</a:t>
            </a:r>
            <a:endParaRPr lang="nl-BE" sz="2500" dirty="0">
              <a:latin typeface="UGent Panno Text SemiBold" panose="020007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</a:rPr>
              <a:t>Group level</a:t>
            </a:r>
          </a:p>
          <a:p>
            <a:pPr>
              <a:lnSpc>
                <a:spcPct val="120000"/>
              </a:lnSpc>
            </a:pPr>
            <a:r>
              <a:rPr lang="nl-BE" sz="2500" dirty="0">
                <a:latin typeface="UGent Panno Text SemiBold" panose="02000706040000040003" pitchFamily="2" charset="0"/>
              </a:rPr>
              <a:t>Value </a:t>
            </a:r>
            <a:r>
              <a:rPr lang="nl-BE" sz="2500" dirty="0" err="1">
                <a:latin typeface="UGent Panno Text SemiBold" panose="02000706040000040003" pitchFamily="2" charset="0"/>
              </a:rPr>
              <a:t>creation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integrated</a:t>
            </a:r>
            <a:r>
              <a:rPr lang="nl-BE" sz="2500" dirty="0">
                <a:latin typeface="UGent Panno Text SemiBold" panose="02000706040000040003" pitchFamily="2" charset="0"/>
              </a:rPr>
              <a:t> in Research</a:t>
            </a:r>
          </a:p>
          <a:p>
            <a:pPr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Narrative</a:t>
            </a:r>
            <a:r>
              <a:rPr lang="nl-BE" sz="2500" dirty="0">
                <a:latin typeface="UGent Panno Text SemiBold" panose="02000706040000040003" pitchFamily="2" charset="0"/>
              </a:rPr>
              <a:t> &amp; case studies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69B6D45A-27B3-41D3-A9A8-C06B71215E94}"/>
              </a:ext>
            </a:extLst>
          </p:cNvPr>
          <p:cNvSpPr txBox="1"/>
          <p:nvPr/>
        </p:nvSpPr>
        <p:spPr>
          <a:xfrm>
            <a:off x="3001000" y="5881529"/>
            <a:ext cx="11070596" cy="51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err="1">
                <a:latin typeface="UGent Panno Text SemiBold" panose="02000706040000040003" pitchFamily="2" charset="0"/>
              </a:rPr>
              <a:t>Defining</a:t>
            </a:r>
            <a:r>
              <a:rPr lang="nl-BE" sz="2500" dirty="0">
                <a:latin typeface="UGent Panno Text SemiBold" panose="02000706040000040003" pitchFamily="2" charset="0"/>
              </a:rPr>
              <a:t> </a:t>
            </a:r>
            <a:r>
              <a:rPr lang="nl-BE" sz="2500" dirty="0" err="1">
                <a:latin typeface="UGent Panno Text SemiBold" panose="02000706040000040003" pitchFamily="2" charset="0"/>
              </a:rPr>
              <a:t>the</a:t>
            </a:r>
            <a:r>
              <a:rPr lang="nl-BE" sz="2500" dirty="0">
                <a:latin typeface="UGent Panno Text SemiBold" panose="02000706040000040003" pitchFamily="2" charset="0"/>
              </a:rPr>
              <a:t> scope, </a:t>
            </a:r>
            <a:r>
              <a:rPr lang="nl-BE" sz="2500" dirty="0" err="1">
                <a:latin typeface="UGent Panno Text SemiBold" panose="02000706040000040003" pitchFamily="2" charset="0"/>
              </a:rPr>
              <a:t>terminology</a:t>
            </a:r>
            <a:r>
              <a:rPr lang="nl-BE" sz="2500" dirty="0">
                <a:latin typeface="UGent Panno Text SemiBold" panose="02000706040000040003" pitchFamily="2" charset="0"/>
              </a:rPr>
              <a:t>, and </a:t>
            </a:r>
            <a:r>
              <a:rPr lang="nl-BE" sz="2500" dirty="0" err="1">
                <a:latin typeface="UGent Panno Text SemiBold" panose="02000706040000040003" pitchFamily="2" charset="0"/>
              </a:rPr>
              <a:t>methods</a:t>
            </a:r>
            <a:r>
              <a:rPr lang="nl-BE" sz="2500" dirty="0">
                <a:latin typeface="UGent Panno Text SemiBold" panose="02000706040000040003" pitchFamily="2" charset="0"/>
              </a:rPr>
              <a:t>	    Building impact </a:t>
            </a:r>
            <a:r>
              <a:rPr lang="nl-BE" sz="2500" dirty="0" err="1">
                <a:latin typeface="UGent Panno Text SemiBold" panose="02000706040000040003" pitchFamily="2" charset="0"/>
              </a:rPr>
              <a:t>literacy</a:t>
            </a:r>
            <a:endParaRPr lang="nl-BE" sz="2500" dirty="0">
              <a:latin typeface="UGent Panno Text SemiBold" panose="02000706040000040003" pitchFamily="2" charset="0"/>
            </a:endParaRPr>
          </a:p>
        </p:txBody>
      </p:sp>
      <p:sp>
        <p:nvSpPr>
          <p:cNvPr id="25" name="Pijl: punthaak 24">
            <a:extLst>
              <a:ext uri="{FF2B5EF4-FFF2-40B4-BE49-F238E27FC236}">
                <a16:creationId xmlns:a16="http://schemas.microsoft.com/office/drawing/2014/main" id="{B93F24BD-6CCC-4E48-9A0B-0660BA4905FA}"/>
              </a:ext>
            </a:extLst>
          </p:cNvPr>
          <p:cNvSpPr/>
          <p:nvPr/>
        </p:nvSpPr>
        <p:spPr>
          <a:xfrm>
            <a:off x="8536298" y="6860695"/>
            <a:ext cx="848822" cy="1741438"/>
          </a:xfrm>
          <a:prstGeom prst="chevron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4142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4D3660-E104-451D-9919-C87FA83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B3285-B090-4E22-AF3C-7399D81085DD}"/>
              </a:ext>
            </a:extLst>
          </p:cNvPr>
          <p:cNvSpPr/>
          <p:nvPr/>
        </p:nvSpPr>
        <p:spPr bwMode="auto">
          <a:xfrm>
            <a:off x="3828831" y="298030"/>
            <a:ext cx="9414934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21729C5-5744-49A9-AEC9-A8BD7C36E3C6}"/>
              </a:ext>
            </a:extLst>
          </p:cNvPr>
          <p:cNvSpPr/>
          <p:nvPr/>
        </p:nvSpPr>
        <p:spPr>
          <a:xfrm>
            <a:off x="7903185" y="407677"/>
            <a:ext cx="817853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POLICY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CBB0B902-EF90-4FB8-A8F3-9E3470305367}"/>
              </a:ext>
            </a:extLst>
          </p:cNvPr>
          <p:cNvSpPr/>
          <p:nvPr/>
        </p:nvSpPr>
        <p:spPr bwMode="auto">
          <a:xfrm>
            <a:off x="200142" y="291493"/>
            <a:ext cx="2018125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0E180A-8363-451E-943F-F8704EE5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200142" y="440592"/>
            <a:ext cx="1919695" cy="1682085"/>
          </a:xfrm>
          <a:prstGeom prst="rect">
            <a:avLst/>
          </a:prstGeom>
        </p:spPr>
      </p:pic>
      <p:sp>
        <p:nvSpPr>
          <p:cNvPr id="9" name="Rectangle 90">
            <a:extLst>
              <a:ext uri="{FF2B5EF4-FFF2-40B4-BE49-F238E27FC236}">
                <a16:creationId xmlns:a16="http://schemas.microsoft.com/office/drawing/2014/main" id="{D3C8D641-11B9-4DF1-968F-89EB1E156AEB}"/>
              </a:ext>
            </a:extLst>
          </p:cNvPr>
          <p:cNvSpPr/>
          <p:nvPr/>
        </p:nvSpPr>
        <p:spPr>
          <a:xfrm>
            <a:off x="235372" y="2146742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25664664-F343-429C-A5D0-A26BE6CB94E4}"/>
              </a:ext>
            </a:extLst>
          </p:cNvPr>
          <p:cNvSpPr/>
          <p:nvPr/>
        </p:nvSpPr>
        <p:spPr bwMode="auto">
          <a:xfrm>
            <a:off x="14811985" y="285608"/>
            <a:ext cx="2160133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12">
            <a:extLst>
              <a:ext uri="{FF2B5EF4-FFF2-40B4-BE49-F238E27FC236}">
                <a16:creationId xmlns:a16="http://schemas.microsoft.com/office/drawing/2014/main" id="{8C3CD634-479F-4085-9BA1-1C6C2516F285}"/>
              </a:ext>
            </a:extLst>
          </p:cNvPr>
          <p:cNvSpPr/>
          <p:nvPr/>
        </p:nvSpPr>
        <p:spPr>
          <a:xfrm>
            <a:off x="11154978" y="5601480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TECH TRANSFER &amp; INNOVATION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05F65E-9F99-4F69-ADDC-D371B39B6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88" y="286617"/>
            <a:ext cx="1910399" cy="2013470"/>
          </a:xfrm>
          <a:prstGeom prst="rect">
            <a:avLst/>
          </a:prstGeom>
        </p:spPr>
      </p:pic>
      <p:sp>
        <p:nvSpPr>
          <p:cNvPr id="13" name="Rectangle 90">
            <a:extLst>
              <a:ext uri="{FF2B5EF4-FFF2-40B4-BE49-F238E27FC236}">
                <a16:creationId xmlns:a16="http://schemas.microsoft.com/office/drawing/2014/main" id="{45323EDE-48C6-48F7-93AF-FC44E9DEC1B2}"/>
              </a:ext>
            </a:extLst>
          </p:cNvPr>
          <p:cNvSpPr/>
          <p:nvPr/>
        </p:nvSpPr>
        <p:spPr>
          <a:xfrm>
            <a:off x="14908891" y="2407553"/>
            <a:ext cx="19476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INNOVATION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1EE8C12-2739-4623-9FD4-D3D652B39C2F}"/>
              </a:ext>
            </a:extLst>
          </p:cNvPr>
          <p:cNvSpPr/>
          <p:nvPr/>
        </p:nvSpPr>
        <p:spPr>
          <a:xfrm>
            <a:off x="4236033" y="8686800"/>
            <a:ext cx="8294634" cy="768770"/>
          </a:xfrm>
          <a:prstGeom prst="rect">
            <a:avLst/>
          </a:prstGeom>
          <a:solidFill>
            <a:srgbClr val="FFC000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RESPONSIBLE RESEARCH ASSESSMENT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75E3ED-BFA2-4F1C-B921-0711ADA0E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864" y="6306284"/>
            <a:ext cx="10314867" cy="227094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4CA663B-598F-40A5-BA8F-C6DD335F5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6542" y="2645133"/>
            <a:ext cx="10300837" cy="366171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A74F5C2-11F9-4054-B643-0F3CB6F11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6542" y="2241562"/>
            <a:ext cx="1655634" cy="38720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F775DAB-CC89-417B-9BA2-60A5DC0CE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9400" y="1735573"/>
            <a:ext cx="4933950" cy="495300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4AE85E55-529E-409A-80CF-1332F80E9270}"/>
              </a:ext>
            </a:extLst>
          </p:cNvPr>
          <p:cNvSpPr/>
          <p:nvPr/>
        </p:nvSpPr>
        <p:spPr>
          <a:xfrm>
            <a:off x="3246068" y="1018012"/>
            <a:ext cx="1263665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latin typeface="UGent Panno Text SemiBold" panose="02000706040000040003" pitchFamily="2" charset="0"/>
                <a:hlinkClick r:id="rId9"/>
              </a:rPr>
              <a:t>https://www.ugent.be/en/research/research-strategy/evaluation/portfolio-research.htm</a:t>
            </a:r>
            <a:r>
              <a:rPr lang="nl-BE" dirty="0">
                <a:latin typeface="UGent Panno Text SemiBold" panose="0200070604000004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84621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4D3660-E104-451D-9919-C87FA83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B3285-B090-4E22-AF3C-7399D81085DD}"/>
              </a:ext>
            </a:extLst>
          </p:cNvPr>
          <p:cNvSpPr/>
          <p:nvPr/>
        </p:nvSpPr>
        <p:spPr bwMode="auto">
          <a:xfrm>
            <a:off x="3828831" y="298030"/>
            <a:ext cx="9414934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21729C5-5744-49A9-AEC9-A8BD7C36E3C6}"/>
              </a:ext>
            </a:extLst>
          </p:cNvPr>
          <p:cNvSpPr/>
          <p:nvPr/>
        </p:nvSpPr>
        <p:spPr>
          <a:xfrm>
            <a:off x="7903185" y="407677"/>
            <a:ext cx="817853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POLICY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CBB0B902-EF90-4FB8-A8F3-9E3470305367}"/>
              </a:ext>
            </a:extLst>
          </p:cNvPr>
          <p:cNvSpPr/>
          <p:nvPr/>
        </p:nvSpPr>
        <p:spPr bwMode="auto">
          <a:xfrm>
            <a:off x="200142" y="291493"/>
            <a:ext cx="2018125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0E180A-8363-451E-943F-F8704EE5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200142" y="440592"/>
            <a:ext cx="1919695" cy="1682085"/>
          </a:xfrm>
          <a:prstGeom prst="rect">
            <a:avLst/>
          </a:prstGeom>
        </p:spPr>
      </p:pic>
      <p:sp>
        <p:nvSpPr>
          <p:cNvPr id="9" name="Rectangle 90">
            <a:extLst>
              <a:ext uri="{FF2B5EF4-FFF2-40B4-BE49-F238E27FC236}">
                <a16:creationId xmlns:a16="http://schemas.microsoft.com/office/drawing/2014/main" id="{D3C8D641-11B9-4DF1-968F-89EB1E156AEB}"/>
              </a:ext>
            </a:extLst>
          </p:cNvPr>
          <p:cNvSpPr/>
          <p:nvPr/>
        </p:nvSpPr>
        <p:spPr>
          <a:xfrm>
            <a:off x="235372" y="2146742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25664664-F343-429C-A5D0-A26BE6CB94E4}"/>
              </a:ext>
            </a:extLst>
          </p:cNvPr>
          <p:cNvSpPr/>
          <p:nvPr/>
        </p:nvSpPr>
        <p:spPr bwMode="auto">
          <a:xfrm>
            <a:off x="14811985" y="285608"/>
            <a:ext cx="2160133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12">
            <a:extLst>
              <a:ext uri="{FF2B5EF4-FFF2-40B4-BE49-F238E27FC236}">
                <a16:creationId xmlns:a16="http://schemas.microsoft.com/office/drawing/2014/main" id="{8C3CD634-479F-4085-9BA1-1C6C2516F285}"/>
              </a:ext>
            </a:extLst>
          </p:cNvPr>
          <p:cNvSpPr/>
          <p:nvPr/>
        </p:nvSpPr>
        <p:spPr>
          <a:xfrm>
            <a:off x="11154978" y="5601480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TECH TRANSFER &amp; INNOVATION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05F65E-9F99-4F69-ADDC-D371B39B6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88" y="286617"/>
            <a:ext cx="1910399" cy="2013470"/>
          </a:xfrm>
          <a:prstGeom prst="rect">
            <a:avLst/>
          </a:prstGeom>
        </p:spPr>
      </p:pic>
      <p:sp>
        <p:nvSpPr>
          <p:cNvPr id="13" name="Rectangle 90">
            <a:extLst>
              <a:ext uri="{FF2B5EF4-FFF2-40B4-BE49-F238E27FC236}">
                <a16:creationId xmlns:a16="http://schemas.microsoft.com/office/drawing/2014/main" id="{45323EDE-48C6-48F7-93AF-FC44E9DEC1B2}"/>
              </a:ext>
            </a:extLst>
          </p:cNvPr>
          <p:cNvSpPr/>
          <p:nvPr/>
        </p:nvSpPr>
        <p:spPr>
          <a:xfrm>
            <a:off x="14908891" y="2407553"/>
            <a:ext cx="19476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INNOVATION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1EE8C12-2739-4623-9FD4-D3D652B39C2F}"/>
              </a:ext>
            </a:extLst>
          </p:cNvPr>
          <p:cNvSpPr/>
          <p:nvPr/>
        </p:nvSpPr>
        <p:spPr>
          <a:xfrm>
            <a:off x="4236033" y="8686800"/>
            <a:ext cx="8294634" cy="768770"/>
          </a:xfrm>
          <a:prstGeom prst="rect">
            <a:avLst/>
          </a:prstGeom>
          <a:solidFill>
            <a:srgbClr val="FFC000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HOLISTIC RESEARCH POLICY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072A554F-BD6C-4C34-8F26-54D220FF3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336841"/>
              </p:ext>
            </p:extLst>
          </p:nvPr>
        </p:nvGraphicFramePr>
        <p:xfrm>
          <a:off x="3408694" y="1427093"/>
          <a:ext cx="10212863" cy="685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4614797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4D3660-E104-451D-9919-C87FA83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B3285-B090-4E22-AF3C-7399D81085DD}"/>
              </a:ext>
            </a:extLst>
          </p:cNvPr>
          <p:cNvSpPr/>
          <p:nvPr/>
        </p:nvSpPr>
        <p:spPr bwMode="auto">
          <a:xfrm>
            <a:off x="3828831" y="298030"/>
            <a:ext cx="9414934" cy="617995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21729C5-5744-49A9-AEC9-A8BD7C36E3C6}"/>
              </a:ext>
            </a:extLst>
          </p:cNvPr>
          <p:cNvSpPr/>
          <p:nvPr/>
        </p:nvSpPr>
        <p:spPr>
          <a:xfrm>
            <a:off x="7903185" y="407677"/>
            <a:ext cx="817853" cy="39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1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POLICY</a:t>
            </a:r>
            <a:endParaRPr lang="en-US" sz="1991" dirty="0">
              <a:solidFill>
                <a:prstClr val="white"/>
              </a:solidFill>
              <a:latin typeface="UGent Panno Text SemiBold" panose="02000706040000040003" pitchFamily="2" charset="0"/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:a16="http://schemas.microsoft.com/office/drawing/2014/main" id="{CBB0B902-EF90-4FB8-A8F3-9E3470305367}"/>
              </a:ext>
            </a:extLst>
          </p:cNvPr>
          <p:cNvSpPr/>
          <p:nvPr/>
        </p:nvSpPr>
        <p:spPr bwMode="auto">
          <a:xfrm>
            <a:off x="200142" y="291493"/>
            <a:ext cx="2018125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0E180A-8363-451E-943F-F8704EE5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3801"/>
          <a:stretch/>
        </p:blipFill>
        <p:spPr>
          <a:xfrm>
            <a:off x="200142" y="440592"/>
            <a:ext cx="1919695" cy="1682085"/>
          </a:xfrm>
          <a:prstGeom prst="rect">
            <a:avLst/>
          </a:prstGeom>
        </p:spPr>
      </p:pic>
      <p:sp>
        <p:nvSpPr>
          <p:cNvPr id="9" name="Rectangle 90">
            <a:extLst>
              <a:ext uri="{FF2B5EF4-FFF2-40B4-BE49-F238E27FC236}">
                <a16:creationId xmlns:a16="http://schemas.microsoft.com/office/drawing/2014/main" id="{D3C8D641-11B9-4DF1-968F-89EB1E156AEB}"/>
              </a:ext>
            </a:extLst>
          </p:cNvPr>
          <p:cNvSpPr/>
          <p:nvPr/>
        </p:nvSpPr>
        <p:spPr>
          <a:xfrm>
            <a:off x="235372" y="2146742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SOCIETAL VALUE CREATION 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25664664-F343-429C-A5D0-A26BE6CB94E4}"/>
              </a:ext>
            </a:extLst>
          </p:cNvPr>
          <p:cNvSpPr/>
          <p:nvPr/>
        </p:nvSpPr>
        <p:spPr bwMode="auto">
          <a:xfrm>
            <a:off x="14811985" y="285608"/>
            <a:ext cx="2160133" cy="267184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vert="horz" wrap="square" lIns="130040" tIns="65020" rIns="130040" bIns="650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12">
            <a:extLst>
              <a:ext uri="{FF2B5EF4-FFF2-40B4-BE49-F238E27FC236}">
                <a16:creationId xmlns:a16="http://schemas.microsoft.com/office/drawing/2014/main" id="{8C3CD634-479F-4085-9BA1-1C6C2516F285}"/>
              </a:ext>
            </a:extLst>
          </p:cNvPr>
          <p:cNvSpPr/>
          <p:nvPr/>
        </p:nvSpPr>
        <p:spPr>
          <a:xfrm>
            <a:off x="11154978" y="5601480"/>
            <a:ext cx="1947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TECH TRANSFER &amp; INNOVATION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05F65E-9F99-4F69-ADDC-D371B39B6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88" y="286617"/>
            <a:ext cx="1910399" cy="2013470"/>
          </a:xfrm>
          <a:prstGeom prst="rect">
            <a:avLst/>
          </a:prstGeom>
        </p:spPr>
      </p:pic>
      <p:sp>
        <p:nvSpPr>
          <p:cNvPr id="13" name="Rectangle 90">
            <a:extLst>
              <a:ext uri="{FF2B5EF4-FFF2-40B4-BE49-F238E27FC236}">
                <a16:creationId xmlns:a16="http://schemas.microsoft.com/office/drawing/2014/main" id="{45323EDE-48C6-48F7-93AF-FC44E9DEC1B2}"/>
              </a:ext>
            </a:extLst>
          </p:cNvPr>
          <p:cNvSpPr/>
          <p:nvPr/>
        </p:nvSpPr>
        <p:spPr>
          <a:xfrm>
            <a:off x="14908891" y="2407553"/>
            <a:ext cx="194766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prstClr val="white"/>
                </a:solidFill>
                <a:latin typeface="UGent Panno Text SemiBold" panose="02000706040000040003" pitchFamily="2" charset="0"/>
              </a:rPr>
              <a:t>INNOVATION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DE7B82F7-D1A2-4A7E-978A-CCA8B18C0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033" y="1480425"/>
            <a:ext cx="8298611" cy="679274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1EE8C12-2739-4623-9FD4-D3D652B39C2F}"/>
              </a:ext>
            </a:extLst>
          </p:cNvPr>
          <p:cNvSpPr/>
          <p:nvPr/>
        </p:nvSpPr>
        <p:spPr>
          <a:xfrm>
            <a:off x="4236033" y="8686800"/>
            <a:ext cx="8294634" cy="768770"/>
          </a:xfrm>
          <a:prstGeom prst="rect">
            <a:avLst/>
          </a:prstGeom>
          <a:solidFill>
            <a:srgbClr val="FFC000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  <a:latin typeface="UGent Panno Text SemiBold" panose="02000706040000040003" pitchFamily="2" charset="0"/>
              </a:rPr>
              <a:t>BUILDING IMPACT LITERACY</a:t>
            </a:r>
          </a:p>
        </p:txBody>
      </p:sp>
    </p:spTree>
    <p:extLst>
      <p:ext uri="{BB962C8B-B14F-4D97-AF65-F5344CB8AC3E}">
        <p14:creationId xmlns:p14="http://schemas.microsoft.com/office/powerpoint/2010/main" val="326886354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UK-Corporate_1_0_12.potx" id="{FA5DFE77-44E2-496B-881E-BF27B676D08D}" vid="{6230C59C-B069-4702-87F2-C254FCA55303}"/>
    </a:ext>
  </a:extLst>
</a:theme>
</file>

<file path=ppt/theme/theme2.xml><?xml version="1.0" encoding="utf-8"?>
<a:theme xmlns:a="http://schemas.openxmlformats.org/drawingml/2006/main" name="InfoshoreBlueTheme">
  <a:themeElements>
    <a:clrScheme name="SB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34A90"/>
      </a:accent2>
      <a:accent3>
        <a:srgbClr val="7F7F7F"/>
      </a:accent3>
      <a:accent4>
        <a:srgbClr val="00B0F0"/>
      </a:accent4>
      <a:accent5>
        <a:srgbClr val="525252"/>
      </a:accent5>
      <a:accent6>
        <a:srgbClr val="FF0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0000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foshoreBlueTheme" id="{55062882-A252-4A54-95D8-AB27B931CC15}" vid="{C7D72CC0-1861-43B8-B5EE-0DFE882D216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</Template>
  <TotalTime>606</TotalTime>
  <Words>3064</Words>
  <Application>Microsoft Macintosh PowerPoint</Application>
  <PresentationFormat>Aangepast</PresentationFormat>
  <Paragraphs>378</Paragraphs>
  <Slides>34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34</vt:i4>
      </vt:variant>
    </vt:vector>
  </HeadingPairs>
  <TitlesOfParts>
    <vt:vector size="42" baseType="lpstr">
      <vt:lpstr>Arial</vt:lpstr>
      <vt:lpstr>Bahnschrift SemiBold</vt:lpstr>
      <vt:lpstr>Calibri</vt:lpstr>
      <vt:lpstr>UGent Panno Text Medium</vt:lpstr>
      <vt:lpstr>UGent Panno Text SemiBold</vt:lpstr>
      <vt:lpstr>Wingdings</vt:lpstr>
      <vt:lpstr>Office Theme</vt:lpstr>
      <vt:lpstr>InfoshoreBlueTheme</vt:lpstr>
      <vt:lpstr>(CO-)CREATING IMPACT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1. SCOPE</vt:lpstr>
      <vt:lpstr>1. SCOPE</vt:lpstr>
      <vt:lpstr>2. DECISIVE DUO</vt:lpstr>
      <vt:lpstr>2. DECISIVE DUO</vt:lpstr>
      <vt:lpstr>2. DECISIVE DUO</vt:lpstr>
      <vt:lpstr>3. Structured approach</vt:lpstr>
      <vt:lpstr>3. STRUCTURED APPROACH</vt:lpstr>
      <vt:lpstr>3. Structured approach</vt:lpstr>
      <vt:lpstr>3. Structured approach</vt:lpstr>
      <vt:lpstr>PowerPoint-presentatie</vt:lpstr>
      <vt:lpstr>PowerPoint-presentatie</vt:lpstr>
      <vt:lpstr>PowerPoint-presentatie</vt:lpstr>
      <vt:lpstr>3. Structured approach</vt:lpstr>
      <vt:lpstr>IMPACT PLAN CHECKLIST</vt:lpstr>
      <vt:lpstr>IMPACT PLAN CHECKLIST</vt:lpstr>
      <vt:lpstr>PowerPoint-presentatie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De Smet</dc:creator>
  <cp:lastModifiedBy>Anne Magherman</cp:lastModifiedBy>
  <cp:revision>226</cp:revision>
  <dcterms:created xsi:type="dcterms:W3CDTF">2017-02-01T14:07:29Z</dcterms:created>
  <dcterms:modified xsi:type="dcterms:W3CDTF">2022-10-27T13:58:33Z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</Properties>
</file>