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7"/>
  </p:notesMasterIdLst>
  <p:sldIdLst>
    <p:sldId id="259" r:id="rId2"/>
    <p:sldId id="365" r:id="rId3"/>
    <p:sldId id="362" r:id="rId4"/>
    <p:sldId id="617" r:id="rId5"/>
    <p:sldId id="305" r:id="rId6"/>
    <p:sldId id="595" r:id="rId7"/>
    <p:sldId id="601" r:id="rId8"/>
    <p:sldId id="602" r:id="rId9"/>
    <p:sldId id="620" r:id="rId10"/>
    <p:sldId id="582" r:id="rId11"/>
    <p:sldId id="611" r:id="rId12"/>
    <p:sldId id="614" r:id="rId13"/>
    <p:sldId id="292" r:id="rId14"/>
    <p:sldId id="603" r:id="rId15"/>
    <p:sldId id="612" r:id="rId16"/>
    <p:sldId id="615" r:id="rId17"/>
    <p:sldId id="616" r:id="rId18"/>
    <p:sldId id="597" r:id="rId19"/>
    <p:sldId id="598" r:id="rId20"/>
    <p:sldId id="604" r:id="rId21"/>
    <p:sldId id="599" r:id="rId22"/>
    <p:sldId id="600" r:id="rId23"/>
    <p:sldId id="618" r:id="rId24"/>
    <p:sldId id="619" r:id="rId25"/>
    <p:sldId id="264" r:id="rId26"/>
  </p:sldIdLst>
  <p:sldSz cx="17338675" cy="9753600"/>
  <p:notesSz cx="6797675" cy="9926638"/>
  <p:defaultTextStyle>
    <a:defPPr>
      <a:defRPr lang="en-US"/>
    </a:defPPr>
    <a:lvl1pPr marL="0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1pPr>
    <a:lvl2pPr marL="650184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2pPr>
    <a:lvl3pPr marL="1300368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3pPr>
    <a:lvl4pPr marL="1950552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4pPr>
    <a:lvl5pPr marL="2600736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5pPr>
    <a:lvl6pPr marL="3250921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6pPr>
    <a:lvl7pPr marL="3901105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7pPr>
    <a:lvl8pPr marL="4551289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8pPr>
    <a:lvl9pPr marL="5201473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54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en Curé" initials="KC" lastIdx="1" clrIdx="0">
    <p:extLst>
      <p:ext uri="{19B8F6BF-5375-455C-9EA6-DF929625EA0E}">
        <p15:presenceInfo xmlns:p15="http://schemas.microsoft.com/office/powerpoint/2012/main" userId="Karen Curé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64C8"/>
    <a:srgbClr val="008000"/>
    <a:srgbClr val="FF9933"/>
    <a:srgbClr val="FF6600"/>
    <a:srgbClr val="009900"/>
    <a:srgbClr val="FF9900"/>
    <a:srgbClr val="33CC33"/>
    <a:srgbClr val="FF3300"/>
    <a:srgbClr val="0099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8" autoAdjust="0"/>
    <p:restoredTop sz="97076" autoAdjust="0"/>
  </p:normalViewPr>
  <p:slideViewPr>
    <p:cSldViewPr snapToGrid="0" showGuides="1">
      <p:cViewPr varScale="1">
        <p:scale>
          <a:sx n="80" d="100"/>
          <a:sy n="80" d="100"/>
        </p:scale>
        <p:origin x="504" y="192"/>
      </p:cViewPr>
      <p:guideLst>
        <p:guide orient="horz" pos="3072"/>
        <p:guide pos="546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21114"/>
    </p:cViewPr>
  </p:sorterViewPr>
  <p:notesViewPr>
    <p:cSldViewPr snapToGrid="0">
      <p:cViewPr>
        <p:scale>
          <a:sx n="115" d="100"/>
          <a:sy n="115" d="100"/>
        </p:scale>
        <p:origin x="-3246" y="-72"/>
      </p:cViewPr>
      <p:guideLst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6A0EAA-A7C4-4B39-A608-D472CEF87E2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08D90E-D5E7-4FE7-B3E5-76B109A7AFF5}">
      <dgm:prSet phldrT="[Tekst]" custT="1"/>
      <dgm:spPr>
        <a:solidFill>
          <a:srgbClr val="1E64C8"/>
        </a:solidFill>
        <a:ln>
          <a:solidFill>
            <a:srgbClr val="1E64C8"/>
          </a:solidFill>
        </a:ln>
      </dgm:spPr>
      <dgm:t>
        <a:bodyPr/>
        <a:lstStyle/>
        <a:p>
          <a:r>
            <a:rPr lang="en-US" sz="2000" b="1" dirty="0">
              <a:solidFill>
                <a:schemeClr val="bg1"/>
              </a:solidFill>
              <a:latin typeface="UGent Panno Text" panose="02000506040000040003" pitchFamily="50" charset="0"/>
              <a:cs typeface="Tahoma" pitchFamily="34" charset="0"/>
            </a:rPr>
            <a:t>Tech Transfer Office</a:t>
          </a:r>
        </a:p>
      </dgm:t>
    </dgm:pt>
    <dgm:pt modelId="{3B8A28A6-8375-4335-96DE-1E1DEB046174}" type="parTrans" cxnId="{BB4065F5-05D9-4F27-AD4A-8B76963A738E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641B02F4-3643-4107-9093-226CCF00665D}" type="sibTrans" cxnId="{BB4065F5-05D9-4F27-AD4A-8B76963A738E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1EE289FC-9E66-4A71-9F10-DC64344C1116}">
      <dgm:prSet phldrT="[Tekst]" custT="1"/>
      <dgm:spPr>
        <a:solidFill>
          <a:srgbClr val="1E64C8"/>
        </a:solidFill>
        <a:ln>
          <a:solidFill>
            <a:srgbClr val="1E64C8"/>
          </a:solidFill>
        </a:ln>
      </dgm:spPr>
      <dgm:t>
        <a:bodyPr/>
        <a:lstStyle/>
        <a:p>
          <a:r>
            <a:rPr lang="en-US" sz="2000" baseline="0" dirty="0">
              <a:solidFill>
                <a:schemeClr val="bg1"/>
              </a:solidFill>
              <a:latin typeface="UGent Panno Text" panose="02000506040000040003" pitchFamily="50" charset="0"/>
              <a:cs typeface="Tahoma" pitchFamily="34" charset="0"/>
            </a:rPr>
            <a:t>IP  and licensing </a:t>
          </a:r>
        </a:p>
      </dgm:t>
    </dgm:pt>
    <dgm:pt modelId="{C97F5AE2-F2B7-449E-87FA-0C40F6237D66}" type="parTrans" cxnId="{E0CF5199-FCB1-4301-822F-C84229F60F31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08154C8F-86C7-48E3-9193-C66D49EF3532}" type="sibTrans" cxnId="{E0CF5199-FCB1-4301-822F-C84229F60F31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DDC8BD28-BCC3-493E-8692-15EED73FB02E}">
      <dgm:prSet phldrT="[Tekst]" custT="1"/>
      <dgm:spPr>
        <a:solidFill>
          <a:srgbClr val="1E64C8"/>
        </a:solidFill>
        <a:ln>
          <a:solidFill>
            <a:srgbClr val="1E64C8"/>
          </a:solidFill>
        </a:ln>
      </dgm:spPr>
      <dgm:t>
        <a:bodyPr/>
        <a:lstStyle/>
        <a:p>
          <a:r>
            <a:rPr lang="en-US" sz="2000" dirty="0">
              <a:solidFill>
                <a:schemeClr val="bg1"/>
              </a:solidFill>
              <a:latin typeface="UGent Panno Text" panose="02000506040000040003" pitchFamily="50" charset="0"/>
              <a:cs typeface="Tahoma" pitchFamily="34" charset="0"/>
            </a:rPr>
            <a:t>Business</a:t>
          </a:r>
        </a:p>
        <a:p>
          <a:r>
            <a:rPr lang="en-US" sz="2000" dirty="0">
              <a:solidFill>
                <a:schemeClr val="bg1"/>
              </a:solidFill>
              <a:latin typeface="UGent Panno Text" panose="02000506040000040003" pitchFamily="50" charset="0"/>
              <a:cs typeface="Tahoma" pitchFamily="34" charset="0"/>
            </a:rPr>
            <a:t>Development</a:t>
          </a:r>
        </a:p>
      </dgm:t>
    </dgm:pt>
    <dgm:pt modelId="{CE31D6C1-69A5-4398-BBB9-DE5F6264CC52}" type="parTrans" cxnId="{EC1FB647-DDE2-4290-8888-3938DF1458F8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0C22A52E-FE17-4C6B-900F-51FCC28F07CC}" type="sibTrans" cxnId="{EC1FB647-DDE2-4290-8888-3938DF1458F8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4DA84DF0-4B84-44CB-9206-EA663C067F27}">
      <dgm:prSet phldrT="[Tekst]" custT="1"/>
      <dgm:spPr>
        <a:solidFill>
          <a:srgbClr val="1E64C8"/>
        </a:solidFill>
        <a:ln>
          <a:solidFill>
            <a:srgbClr val="1E64C8"/>
          </a:solidFill>
        </a:ln>
      </dgm:spPr>
      <dgm:t>
        <a:bodyPr/>
        <a:lstStyle/>
        <a:p>
          <a:r>
            <a:rPr lang="en-US" sz="2000" dirty="0">
              <a:solidFill>
                <a:schemeClr val="bg1"/>
              </a:solidFill>
              <a:latin typeface="UGent Panno Text" panose="02000506040000040003" pitchFamily="50" charset="0"/>
              <a:cs typeface="Tahoma" pitchFamily="34" charset="0"/>
            </a:rPr>
            <a:t>Legal</a:t>
          </a:r>
        </a:p>
      </dgm:t>
    </dgm:pt>
    <dgm:pt modelId="{EA6A7244-46C9-40A5-B96F-B0C2A19E82A6}" type="parTrans" cxnId="{E9245B43-E1D1-4340-99D7-5837306F4D72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04E6C116-A681-4DFD-8666-8B8F6839951C}" type="sibTrans" cxnId="{E9245B43-E1D1-4340-99D7-5837306F4D72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6CC2CAC9-FC69-4297-8A0A-2CFCC58D4127}">
      <dgm:prSet custT="1"/>
      <dgm:spPr>
        <a:solidFill>
          <a:srgbClr val="1E64C8"/>
        </a:solidFill>
        <a:ln>
          <a:solidFill>
            <a:srgbClr val="1E64C8"/>
          </a:solidFill>
        </a:ln>
      </dgm:spPr>
      <dgm:t>
        <a:bodyPr/>
        <a:lstStyle/>
        <a:p>
          <a:r>
            <a:rPr lang="en-US" sz="2000" dirty="0">
              <a:solidFill>
                <a:schemeClr val="bg1"/>
              </a:solidFill>
              <a:latin typeface="UGent Panno Text" panose="02000506040000040003" pitchFamily="50" charset="0"/>
              <a:cs typeface="Tahoma" pitchFamily="34" charset="0"/>
            </a:rPr>
            <a:t>Industrial Research Fund</a:t>
          </a:r>
        </a:p>
      </dgm:t>
    </dgm:pt>
    <dgm:pt modelId="{793D61DA-E3D1-4387-9FF6-4C01425A038D}" type="parTrans" cxnId="{7940A2E0-9502-414C-8C71-6FC2571E1F45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FDAC5094-13F5-48F1-BA68-864C372CC33E}" type="sibTrans" cxnId="{7940A2E0-9502-414C-8C71-6FC2571E1F45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DC44B4E3-5A46-42F7-B7D7-5F88C598E3E6}">
      <dgm:prSet custT="1"/>
      <dgm:spPr>
        <a:solidFill>
          <a:srgbClr val="1E64C8"/>
        </a:solidFill>
        <a:ln>
          <a:solidFill>
            <a:srgbClr val="1E64C8"/>
          </a:solidFill>
        </a:ln>
      </dgm:spPr>
      <dgm:t>
        <a:bodyPr/>
        <a:lstStyle/>
        <a:p>
          <a:r>
            <a:rPr lang="en-US" sz="2000" dirty="0">
              <a:solidFill>
                <a:schemeClr val="bg1"/>
              </a:solidFill>
              <a:latin typeface="UGent Panno Text" panose="02000506040000040003" pitchFamily="50" charset="0"/>
              <a:cs typeface="Tahoma" pitchFamily="34" charset="0"/>
            </a:rPr>
            <a:t>Grants and incubators</a:t>
          </a:r>
        </a:p>
      </dgm:t>
    </dgm:pt>
    <dgm:pt modelId="{546D0C7C-8126-4F5B-907E-53349538B01B}" type="parTrans" cxnId="{5187EB66-B2D0-4F33-B6DC-82A4F2E7204C}">
      <dgm:prSet/>
      <dgm:spPr/>
      <dgm:t>
        <a:bodyPr/>
        <a:lstStyle/>
        <a:p>
          <a:endParaRPr lang="nl-NL"/>
        </a:p>
      </dgm:t>
    </dgm:pt>
    <dgm:pt modelId="{89221521-CE3D-496E-BCA3-ECA437A2103B}" type="sibTrans" cxnId="{5187EB66-B2D0-4F33-B6DC-82A4F2E7204C}">
      <dgm:prSet/>
      <dgm:spPr/>
      <dgm:t>
        <a:bodyPr/>
        <a:lstStyle/>
        <a:p>
          <a:endParaRPr lang="nl-NL"/>
        </a:p>
      </dgm:t>
    </dgm:pt>
    <dgm:pt modelId="{E876D7F4-5192-4770-A9BB-1E8121B3A79B}" type="pres">
      <dgm:prSet presAssocID="{9C6A0EAA-A7C4-4B39-A608-D472CEF87E2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7658929-84E2-4AF6-8538-9C8DF25C9462}" type="pres">
      <dgm:prSet presAssocID="{3408D90E-D5E7-4FE7-B3E5-76B109A7AFF5}" presName="hierRoot1" presStyleCnt="0">
        <dgm:presLayoutVars>
          <dgm:hierBranch val="init"/>
        </dgm:presLayoutVars>
      </dgm:prSet>
      <dgm:spPr/>
    </dgm:pt>
    <dgm:pt modelId="{07BED248-8395-4B94-AF5D-151207ADE751}" type="pres">
      <dgm:prSet presAssocID="{3408D90E-D5E7-4FE7-B3E5-76B109A7AFF5}" presName="rootComposite1" presStyleCnt="0"/>
      <dgm:spPr/>
    </dgm:pt>
    <dgm:pt modelId="{631E4245-9C2B-4530-9C7C-3B86B6507C0C}" type="pres">
      <dgm:prSet presAssocID="{3408D90E-D5E7-4FE7-B3E5-76B109A7AFF5}" presName="rootText1" presStyleLbl="node0" presStyleIdx="0" presStyleCnt="1">
        <dgm:presLayoutVars>
          <dgm:chPref val="3"/>
        </dgm:presLayoutVars>
      </dgm:prSet>
      <dgm:spPr/>
    </dgm:pt>
    <dgm:pt modelId="{86A18F99-5977-438F-B353-484390F5B1C6}" type="pres">
      <dgm:prSet presAssocID="{3408D90E-D5E7-4FE7-B3E5-76B109A7AFF5}" presName="rootConnector1" presStyleLbl="node1" presStyleIdx="0" presStyleCnt="0"/>
      <dgm:spPr/>
    </dgm:pt>
    <dgm:pt modelId="{317CEF01-E98E-40E7-BA11-E2DD312D1831}" type="pres">
      <dgm:prSet presAssocID="{3408D90E-D5E7-4FE7-B3E5-76B109A7AFF5}" presName="hierChild2" presStyleCnt="0"/>
      <dgm:spPr/>
    </dgm:pt>
    <dgm:pt modelId="{A47B6BEC-668D-4F57-AF67-24273B95628D}" type="pres">
      <dgm:prSet presAssocID="{C97F5AE2-F2B7-449E-87FA-0C40F6237D66}" presName="Name37" presStyleLbl="parChTrans1D2" presStyleIdx="0" presStyleCnt="5"/>
      <dgm:spPr/>
    </dgm:pt>
    <dgm:pt modelId="{BD03DDF4-96F4-449D-A969-D8524384B58A}" type="pres">
      <dgm:prSet presAssocID="{1EE289FC-9E66-4A71-9F10-DC64344C1116}" presName="hierRoot2" presStyleCnt="0">
        <dgm:presLayoutVars>
          <dgm:hierBranch val="init"/>
        </dgm:presLayoutVars>
      </dgm:prSet>
      <dgm:spPr/>
    </dgm:pt>
    <dgm:pt modelId="{6F7CD961-F816-407B-8F52-9DB2377D7BB3}" type="pres">
      <dgm:prSet presAssocID="{1EE289FC-9E66-4A71-9F10-DC64344C1116}" presName="rootComposite" presStyleCnt="0"/>
      <dgm:spPr/>
    </dgm:pt>
    <dgm:pt modelId="{E37986E0-7B13-4D2B-AE1B-2759ABCBD590}" type="pres">
      <dgm:prSet presAssocID="{1EE289FC-9E66-4A71-9F10-DC64344C1116}" presName="rootText" presStyleLbl="node2" presStyleIdx="0" presStyleCnt="5">
        <dgm:presLayoutVars>
          <dgm:chPref val="3"/>
        </dgm:presLayoutVars>
      </dgm:prSet>
      <dgm:spPr/>
    </dgm:pt>
    <dgm:pt modelId="{52D776CA-114C-46CA-AF32-AEFB26407B61}" type="pres">
      <dgm:prSet presAssocID="{1EE289FC-9E66-4A71-9F10-DC64344C1116}" presName="rootConnector" presStyleLbl="node2" presStyleIdx="0" presStyleCnt="5"/>
      <dgm:spPr/>
    </dgm:pt>
    <dgm:pt modelId="{BE9CD1C2-2891-4520-938F-8997F748D2BF}" type="pres">
      <dgm:prSet presAssocID="{1EE289FC-9E66-4A71-9F10-DC64344C1116}" presName="hierChild4" presStyleCnt="0"/>
      <dgm:spPr/>
    </dgm:pt>
    <dgm:pt modelId="{568770F1-0512-43C6-96C8-D9AD4074E74D}" type="pres">
      <dgm:prSet presAssocID="{1EE289FC-9E66-4A71-9F10-DC64344C1116}" presName="hierChild5" presStyleCnt="0"/>
      <dgm:spPr/>
    </dgm:pt>
    <dgm:pt modelId="{5932C88C-10C3-48C9-9F02-FB009603CA84}" type="pres">
      <dgm:prSet presAssocID="{CE31D6C1-69A5-4398-BBB9-DE5F6264CC52}" presName="Name37" presStyleLbl="parChTrans1D2" presStyleIdx="1" presStyleCnt="5"/>
      <dgm:spPr/>
    </dgm:pt>
    <dgm:pt modelId="{CFF5ABE0-1679-4B86-A7A7-9A97F5C65E49}" type="pres">
      <dgm:prSet presAssocID="{DDC8BD28-BCC3-493E-8692-15EED73FB02E}" presName="hierRoot2" presStyleCnt="0">
        <dgm:presLayoutVars>
          <dgm:hierBranch val="init"/>
        </dgm:presLayoutVars>
      </dgm:prSet>
      <dgm:spPr/>
    </dgm:pt>
    <dgm:pt modelId="{328D0760-AE7E-4CFF-82A3-58A907340FF5}" type="pres">
      <dgm:prSet presAssocID="{DDC8BD28-BCC3-493E-8692-15EED73FB02E}" presName="rootComposite" presStyleCnt="0"/>
      <dgm:spPr/>
    </dgm:pt>
    <dgm:pt modelId="{4F9F835A-520F-4888-8EBF-91BF2308ACBD}" type="pres">
      <dgm:prSet presAssocID="{DDC8BD28-BCC3-493E-8692-15EED73FB02E}" presName="rootText" presStyleLbl="node2" presStyleIdx="1" presStyleCnt="5">
        <dgm:presLayoutVars>
          <dgm:chPref val="3"/>
        </dgm:presLayoutVars>
      </dgm:prSet>
      <dgm:spPr/>
    </dgm:pt>
    <dgm:pt modelId="{FC0EC7A3-828B-4BE8-BEC7-8C9C5B05C13F}" type="pres">
      <dgm:prSet presAssocID="{DDC8BD28-BCC3-493E-8692-15EED73FB02E}" presName="rootConnector" presStyleLbl="node2" presStyleIdx="1" presStyleCnt="5"/>
      <dgm:spPr/>
    </dgm:pt>
    <dgm:pt modelId="{1BC832A5-4247-4BCA-8AB9-7FEF7C390B10}" type="pres">
      <dgm:prSet presAssocID="{DDC8BD28-BCC3-493E-8692-15EED73FB02E}" presName="hierChild4" presStyleCnt="0"/>
      <dgm:spPr/>
    </dgm:pt>
    <dgm:pt modelId="{2D83E253-582C-493F-8229-AE5162588CEF}" type="pres">
      <dgm:prSet presAssocID="{DDC8BD28-BCC3-493E-8692-15EED73FB02E}" presName="hierChild5" presStyleCnt="0"/>
      <dgm:spPr/>
    </dgm:pt>
    <dgm:pt modelId="{AB165225-2FA2-4D44-957D-74CF33B88656}" type="pres">
      <dgm:prSet presAssocID="{EA6A7244-46C9-40A5-B96F-B0C2A19E82A6}" presName="Name37" presStyleLbl="parChTrans1D2" presStyleIdx="2" presStyleCnt="5"/>
      <dgm:spPr/>
    </dgm:pt>
    <dgm:pt modelId="{43141C21-E973-4830-A833-14D271967663}" type="pres">
      <dgm:prSet presAssocID="{4DA84DF0-4B84-44CB-9206-EA663C067F27}" presName="hierRoot2" presStyleCnt="0">
        <dgm:presLayoutVars>
          <dgm:hierBranch val="init"/>
        </dgm:presLayoutVars>
      </dgm:prSet>
      <dgm:spPr/>
    </dgm:pt>
    <dgm:pt modelId="{C57A10C0-F4C5-4740-8EDE-85E203C86BB0}" type="pres">
      <dgm:prSet presAssocID="{4DA84DF0-4B84-44CB-9206-EA663C067F27}" presName="rootComposite" presStyleCnt="0"/>
      <dgm:spPr/>
    </dgm:pt>
    <dgm:pt modelId="{517577A7-255D-49EA-83AF-C131DB2A9387}" type="pres">
      <dgm:prSet presAssocID="{4DA84DF0-4B84-44CB-9206-EA663C067F27}" presName="rootText" presStyleLbl="node2" presStyleIdx="2" presStyleCnt="5">
        <dgm:presLayoutVars>
          <dgm:chPref val="3"/>
        </dgm:presLayoutVars>
      </dgm:prSet>
      <dgm:spPr/>
    </dgm:pt>
    <dgm:pt modelId="{CA6DBCE2-D1A8-47E5-9DE7-87FD9AFEBE97}" type="pres">
      <dgm:prSet presAssocID="{4DA84DF0-4B84-44CB-9206-EA663C067F27}" presName="rootConnector" presStyleLbl="node2" presStyleIdx="2" presStyleCnt="5"/>
      <dgm:spPr/>
    </dgm:pt>
    <dgm:pt modelId="{2C4BA083-DB03-4535-9E0C-152FF38AB518}" type="pres">
      <dgm:prSet presAssocID="{4DA84DF0-4B84-44CB-9206-EA663C067F27}" presName="hierChild4" presStyleCnt="0"/>
      <dgm:spPr/>
    </dgm:pt>
    <dgm:pt modelId="{D0B434AF-B4C3-4623-A3B4-76997D9FC66B}" type="pres">
      <dgm:prSet presAssocID="{4DA84DF0-4B84-44CB-9206-EA663C067F27}" presName="hierChild5" presStyleCnt="0"/>
      <dgm:spPr/>
    </dgm:pt>
    <dgm:pt modelId="{7D61F7D1-B177-42EE-96DD-E362B39A1179}" type="pres">
      <dgm:prSet presAssocID="{793D61DA-E3D1-4387-9FF6-4C01425A038D}" presName="Name37" presStyleLbl="parChTrans1D2" presStyleIdx="3" presStyleCnt="5"/>
      <dgm:spPr/>
    </dgm:pt>
    <dgm:pt modelId="{F1A17A2C-32E1-4C0E-B5D0-1399143539DA}" type="pres">
      <dgm:prSet presAssocID="{6CC2CAC9-FC69-4297-8A0A-2CFCC58D4127}" presName="hierRoot2" presStyleCnt="0">
        <dgm:presLayoutVars>
          <dgm:hierBranch val="init"/>
        </dgm:presLayoutVars>
      </dgm:prSet>
      <dgm:spPr/>
    </dgm:pt>
    <dgm:pt modelId="{CD2BACAD-EF12-430B-B349-F2C9B232EE2F}" type="pres">
      <dgm:prSet presAssocID="{6CC2CAC9-FC69-4297-8A0A-2CFCC58D4127}" presName="rootComposite" presStyleCnt="0"/>
      <dgm:spPr/>
    </dgm:pt>
    <dgm:pt modelId="{F7CBBB53-5901-4165-89F6-4185931CAD06}" type="pres">
      <dgm:prSet presAssocID="{6CC2CAC9-FC69-4297-8A0A-2CFCC58D4127}" presName="rootText" presStyleLbl="node2" presStyleIdx="3" presStyleCnt="5">
        <dgm:presLayoutVars>
          <dgm:chPref val="3"/>
        </dgm:presLayoutVars>
      </dgm:prSet>
      <dgm:spPr/>
    </dgm:pt>
    <dgm:pt modelId="{AECEFF5E-0C06-4D64-8AB5-C0AE7A3827A8}" type="pres">
      <dgm:prSet presAssocID="{6CC2CAC9-FC69-4297-8A0A-2CFCC58D4127}" presName="rootConnector" presStyleLbl="node2" presStyleIdx="3" presStyleCnt="5"/>
      <dgm:spPr/>
    </dgm:pt>
    <dgm:pt modelId="{C06234B0-9621-405C-9359-1A832FB24A31}" type="pres">
      <dgm:prSet presAssocID="{6CC2CAC9-FC69-4297-8A0A-2CFCC58D4127}" presName="hierChild4" presStyleCnt="0"/>
      <dgm:spPr/>
    </dgm:pt>
    <dgm:pt modelId="{9C462CF7-80F1-4D45-A600-5B60238FED28}" type="pres">
      <dgm:prSet presAssocID="{6CC2CAC9-FC69-4297-8A0A-2CFCC58D4127}" presName="hierChild5" presStyleCnt="0"/>
      <dgm:spPr/>
    </dgm:pt>
    <dgm:pt modelId="{4E8BC60E-5E4A-4667-8514-DB5D040D56BE}" type="pres">
      <dgm:prSet presAssocID="{546D0C7C-8126-4F5B-907E-53349538B01B}" presName="Name37" presStyleLbl="parChTrans1D2" presStyleIdx="4" presStyleCnt="5"/>
      <dgm:spPr/>
    </dgm:pt>
    <dgm:pt modelId="{F2ED19A8-E228-43D7-A670-F5C871B5C2A1}" type="pres">
      <dgm:prSet presAssocID="{DC44B4E3-5A46-42F7-B7D7-5F88C598E3E6}" presName="hierRoot2" presStyleCnt="0">
        <dgm:presLayoutVars>
          <dgm:hierBranch val="init"/>
        </dgm:presLayoutVars>
      </dgm:prSet>
      <dgm:spPr/>
    </dgm:pt>
    <dgm:pt modelId="{63C0DBA5-3EFE-4742-8077-A5F9D0534DFA}" type="pres">
      <dgm:prSet presAssocID="{DC44B4E3-5A46-42F7-B7D7-5F88C598E3E6}" presName="rootComposite" presStyleCnt="0"/>
      <dgm:spPr/>
    </dgm:pt>
    <dgm:pt modelId="{2AD834E3-17AA-47EE-9C89-E2948FE53DEF}" type="pres">
      <dgm:prSet presAssocID="{DC44B4E3-5A46-42F7-B7D7-5F88C598E3E6}" presName="rootText" presStyleLbl="node2" presStyleIdx="4" presStyleCnt="5">
        <dgm:presLayoutVars>
          <dgm:chPref val="3"/>
        </dgm:presLayoutVars>
      </dgm:prSet>
      <dgm:spPr/>
    </dgm:pt>
    <dgm:pt modelId="{E703E850-F389-462C-AF40-562C7BA1FED6}" type="pres">
      <dgm:prSet presAssocID="{DC44B4E3-5A46-42F7-B7D7-5F88C598E3E6}" presName="rootConnector" presStyleLbl="node2" presStyleIdx="4" presStyleCnt="5"/>
      <dgm:spPr/>
    </dgm:pt>
    <dgm:pt modelId="{46EFA6BF-3EFB-4F8D-857C-B7FBD57B7D81}" type="pres">
      <dgm:prSet presAssocID="{DC44B4E3-5A46-42F7-B7D7-5F88C598E3E6}" presName="hierChild4" presStyleCnt="0"/>
      <dgm:spPr/>
    </dgm:pt>
    <dgm:pt modelId="{A5282F08-1CAF-4DB9-BBA4-8377D8B2A4BA}" type="pres">
      <dgm:prSet presAssocID="{DC44B4E3-5A46-42F7-B7D7-5F88C598E3E6}" presName="hierChild5" presStyleCnt="0"/>
      <dgm:spPr/>
    </dgm:pt>
    <dgm:pt modelId="{FEFEDBD9-48F5-4810-AC20-D3B9B1A05593}" type="pres">
      <dgm:prSet presAssocID="{3408D90E-D5E7-4FE7-B3E5-76B109A7AFF5}" presName="hierChild3" presStyleCnt="0"/>
      <dgm:spPr/>
    </dgm:pt>
  </dgm:ptLst>
  <dgm:cxnLst>
    <dgm:cxn modelId="{45693D0D-E90B-400C-A82B-6534CE141C61}" type="presOf" srcId="{3408D90E-D5E7-4FE7-B3E5-76B109A7AFF5}" destId="{631E4245-9C2B-4530-9C7C-3B86B6507C0C}" srcOrd="0" destOrd="0" presId="urn:microsoft.com/office/officeart/2005/8/layout/orgChart1"/>
    <dgm:cxn modelId="{5F6F7D17-7DC8-4632-B276-9DF162477AD7}" type="presOf" srcId="{3408D90E-D5E7-4FE7-B3E5-76B109A7AFF5}" destId="{86A18F99-5977-438F-B353-484390F5B1C6}" srcOrd="1" destOrd="0" presId="urn:microsoft.com/office/officeart/2005/8/layout/orgChart1"/>
    <dgm:cxn modelId="{7C40FE35-97D9-425E-BEE6-D4E44D6D6766}" type="presOf" srcId="{793D61DA-E3D1-4387-9FF6-4C01425A038D}" destId="{7D61F7D1-B177-42EE-96DD-E362B39A1179}" srcOrd="0" destOrd="0" presId="urn:microsoft.com/office/officeart/2005/8/layout/orgChart1"/>
    <dgm:cxn modelId="{85190736-65F7-478E-A5AA-76A4CA76B5E2}" type="presOf" srcId="{CE31D6C1-69A5-4398-BBB9-DE5F6264CC52}" destId="{5932C88C-10C3-48C9-9F02-FB009603CA84}" srcOrd="0" destOrd="0" presId="urn:microsoft.com/office/officeart/2005/8/layout/orgChart1"/>
    <dgm:cxn modelId="{D3F0BA3C-F85E-407B-BF67-05B5D1A4176C}" type="presOf" srcId="{DC44B4E3-5A46-42F7-B7D7-5F88C598E3E6}" destId="{E703E850-F389-462C-AF40-562C7BA1FED6}" srcOrd="1" destOrd="0" presId="urn:microsoft.com/office/officeart/2005/8/layout/orgChart1"/>
    <dgm:cxn modelId="{E9245B43-E1D1-4340-99D7-5837306F4D72}" srcId="{3408D90E-D5E7-4FE7-B3E5-76B109A7AFF5}" destId="{4DA84DF0-4B84-44CB-9206-EA663C067F27}" srcOrd="2" destOrd="0" parTransId="{EA6A7244-46C9-40A5-B96F-B0C2A19E82A6}" sibTransId="{04E6C116-A681-4DFD-8666-8B8F6839951C}"/>
    <dgm:cxn modelId="{EC1FB647-DDE2-4290-8888-3938DF1458F8}" srcId="{3408D90E-D5E7-4FE7-B3E5-76B109A7AFF5}" destId="{DDC8BD28-BCC3-493E-8692-15EED73FB02E}" srcOrd="1" destOrd="0" parTransId="{CE31D6C1-69A5-4398-BBB9-DE5F6264CC52}" sibTransId="{0C22A52E-FE17-4C6B-900F-51FCC28F07CC}"/>
    <dgm:cxn modelId="{107AFC4C-7DEF-491F-B1B7-F60F0AC61368}" type="presOf" srcId="{DC44B4E3-5A46-42F7-B7D7-5F88C598E3E6}" destId="{2AD834E3-17AA-47EE-9C89-E2948FE53DEF}" srcOrd="0" destOrd="0" presId="urn:microsoft.com/office/officeart/2005/8/layout/orgChart1"/>
    <dgm:cxn modelId="{F9EC9F5D-2B50-48DF-9D24-A0C90E742410}" type="presOf" srcId="{1EE289FC-9E66-4A71-9F10-DC64344C1116}" destId="{52D776CA-114C-46CA-AF32-AEFB26407B61}" srcOrd="1" destOrd="0" presId="urn:microsoft.com/office/officeart/2005/8/layout/orgChart1"/>
    <dgm:cxn modelId="{E3C0A35D-30EC-46AA-9E86-A1AA47070ABE}" type="presOf" srcId="{4DA84DF0-4B84-44CB-9206-EA663C067F27}" destId="{CA6DBCE2-D1A8-47E5-9DE7-87FD9AFEBE97}" srcOrd="1" destOrd="0" presId="urn:microsoft.com/office/officeart/2005/8/layout/orgChart1"/>
    <dgm:cxn modelId="{15B84B61-478D-4B7B-A435-1263D36162E1}" type="presOf" srcId="{6CC2CAC9-FC69-4297-8A0A-2CFCC58D4127}" destId="{F7CBBB53-5901-4165-89F6-4185931CAD06}" srcOrd="0" destOrd="0" presId="urn:microsoft.com/office/officeart/2005/8/layout/orgChart1"/>
    <dgm:cxn modelId="{5187EB66-B2D0-4F33-B6DC-82A4F2E7204C}" srcId="{3408D90E-D5E7-4FE7-B3E5-76B109A7AFF5}" destId="{DC44B4E3-5A46-42F7-B7D7-5F88C598E3E6}" srcOrd="4" destOrd="0" parTransId="{546D0C7C-8126-4F5B-907E-53349538B01B}" sibTransId="{89221521-CE3D-496E-BCA3-ECA437A2103B}"/>
    <dgm:cxn modelId="{9864537F-314E-4E7F-B4BD-ACEDE2DFAC13}" type="presOf" srcId="{EA6A7244-46C9-40A5-B96F-B0C2A19E82A6}" destId="{AB165225-2FA2-4D44-957D-74CF33B88656}" srcOrd="0" destOrd="0" presId="urn:microsoft.com/office/officeart/2005/8/layout/orgChart1"/>
    <dgm:cxn modelId="{E0CF5199-FCB1-4301-822F-C84229F60F31}" srcId="{3408D90E-D5E7-4FE7-B3E5-76B109A7AFF5}" destId="{1EE289FC-9E66-4A71-9F10-DC64344C1116}" srcOrd="0" destOrd="0" parTransId="{C97F5AE2-F2B7-449E-87FA-0C40F6237D66}" sibTransId="{08154C8F-86C7-48E3-9193-C66D49EF3532}"/>
    <dgm:cxn modelId="{C988FFA6-2240-4A81-BD21-8A281E7A270E}" type="presOf" srcId="{6CC2CAC9-FC69-4297-8A0A-2CFCC58D4127}" destId="{AECEFF5E-0C06-4D64-8AB5-C0AE7A3827A8}" srcOrd="1" destOrd="0" presId="urn:microsoft.com/office/officeart/2005/8/layout/orgChart1"/>
    <dgm:cxn modelId="{DFD9A6B4-01DE-499C-999D-68CAB3DCBFA3}" type="presOf" srcId="{546D0C7C-8126-4F5B-907E-53349538B01B}" destId="{4E8BC60E-5E4A-4667-8514-DB5D040D56BE}" srcOrd="0" destOrd="0" presId="urn:microsoft.com/office/officeart/2005/8/layout/orgChart1"/>
    <dgm:cxn modelId="{2C1AB3B9-06D9-4C5F-80D6-25FCE384D0AD}" type="presOf" srcId="{9C6A0EAA-A7C4-4B39-A608-D472CEF87E2F}" destId="{E876D7F4-5192-4770-A9BB-1E8121B3A79B}" srcOrd="0" destOrd="0" presId="urn:microsoft.com/office/officeart/2005/8/layout/orgChart1"/>
    <dgm:cxn modelId="{A7E278D4-7142-4CE4-B453-9A48C5F9D4AD}" type="presOf" srcId="{DDC8BD28-BCC3-493E-8692-15EED73FB02E}" destId="{FC0EC7A3-828B-4BE8-BEC7-8C9C5B05C13F}" srcOrd="1" destOrd="0" presId="urn:microsoft.com/office/officeart/2005/8/layout/orgChart1"/>
    <dgm:cxn modelId="{3BC85DDB-0096-4F17-8099-7A345D582927}" type="presOf" srcId="{4DA84DF0-4B84-44CB-9206-EA663C067F27}" destId="{517577A7-255D-49EA-83AF-C131DB2A9387}" srcOrd="0" destOrd="0" presId="urn:microsoft.com/office/officeart/2005/8/layout/orgChart1"/>
    <dgm:cxn modelId="{7940A2E0-9502-414C-8C71-6FC2571E1F45}" srcId="{3408D90E-D5E7-4FE7-B3E5-76B109A7AFF5}" destId="{6CC2CAC9-FC69-4297-8A0A-2CFCC58D4127}" srcOrd="3" destOrd="0" parTransId="{793D61DA-E3D1-4387-9FF6-4C01425A038D}" sibTransId="{FDAC5094-13F5-48F1-BA68-864C372CC33E}"/>
    <dgm:cxn modelId="{A3454BEF-5AAE-4148-BD32-F669FD6B9FD3}" type="presOf" srcId="{C97F5AE2-F2B7-449E-87FA-0C40F6237D66}" destId="{A47B6BEC-668D-4F57-AF67-24273B95628D}" srcOrd="0" destOrd="0" presId="urn:microsoft.com/office/officeart/2005/8/layout/orgChart1"/>
    <dgm:cxn modelId="{BB4065F5-05D9-4F27-AD4A-8B76963A738E}" srcId="{9C6A0EAA-A7C4-4B39-A608-D472CEF87E2F}" destId="{3408D90E-D5E7-4FE7-B3E5-76B109A7AFF5}" srcOrd="0" destOrd="0" parTransId="{3B8A28A6-8375-4335-96DE-1E1DEB046174}" sibTransId="{641B02F4-3643-4107-9093-226CCF00665D}"/>
    <dgm:cxn modelId="{174EB1F7-5562-4F19-A049-99EB9C1127EA}" type="presOf" srcId="{1EE289FC-9E66-4A71-9F10-DC64344C1116}" destId="{E37986E0-7B13-4D2B-AE1B-2759ABCBD590}" srcOrd="0" destOrd="0" presId="urn:microsoft.com/office/officeart/2005/8/layout/orgChart1"/>
    <dgm:cxn modelId="{3DB6C5FC-12B6-4809-9E96-1A865606BE9A}" type="presOf" srcId="{DDC8BD28-BCC3-493E-8692-15EED73FB02E}" destId="{4F9F835A-520F-4888-8EBF-91BF2308ACBD}" srcOrd="0" destOrd="0" presId="urn:microsoft.com/office/officeart/2005/8/layout/orgChart1"/>
    <dgm:cxn modelId="{4E12B0C0-7147-4C72-9D37-5892B8C4B1AF}" type="presParOf" srcId="{E876D7F4-5192-4770-A9BB-1E8121B3A79B}" destId="{37658929-84E2-4AF6-8538-9C8DF25C9462}" srcOrd="0" destOrd="0" presId="urn:microsoft.com/office/officeart/2005/8/layout/orgChart1"/>
    <dgm:cxn modelId="{161856EA-283C-4A98-BCA6-C420F3E7A8C0}" type="presParOf" srcId="{37658929-84E2-4AF6-8538-9C8DF25C9462}" destId="{07BED248-8395-4B94-AF5D-151207ADE751}" srcOrd="0" destOrd="0" presId="urn:microsoft.com/office/officeart/2005/8/layout/orgChart1"/>
    <dgm:cxn modelId="{FFBC1910-09AF-4A94-A2D4-A8680D78068C}" type="presParOf" srcId="{07BED248-8395-4B94-AF5D-151207ADE751}" destId="{631E4245-9C2B-4530-9C7C-3B86B6507C0C}" srcOrd="0" destOrd="0" presId="urn:microsoft.com/office/officeart/2005/8/layout/orgChart1"/>
    <dgm:cxn modelId="{0AA92A27-1842-4163-A04E-B87E17FD6C15}" type="presParOf" srcId="{07BED248-8395-4B94-AF5D-151207ADE751}" destId="{86A18F99-5977-438F-B353-484390F5B1C6}" srcOrd="1" destOrd="0" presId="urn:microsoft.com/office/officeart/2005/8/layout/orgChart1"/>
    <dgm:cxn modelId="{30FD9845-B0F6-4F4E-9003-A6821EE92954}" type="presParOf" srcId="{37658929-84E2-4AF6-8538-9C8DF25C9462}" destId="{317CEF01-E98E-40E7-BA11-E2DD312D1831}" srcOrd="1" destOrd="0" presId="urn:microsoft.com/office/officeart/2005/8/layout/orgChart1"/>
    <dgm:cxn modelId="{7F3713AF-125E-458A-9921-AB586DB92988}" type="presParOf" srcId="{317CEF01-E98E-40E7-BA11-E2DD312D1831}" destId="{A47B6BEC-668D-4F57-AF67-24273B95628D}" srcOrd="0" destOrd="0" presId="urn:microsoft.com/office/officeart/2005/8/layout/orgChart1"/>
    <dgm:cxn modelId="{D9DAC05C-4938-43AB-BCF0-AA7951C39B19}" type="presParOf" srcId="{317CEF01-E98E-40E7-BA11-E2DD312D1831}" destId="{BD03DDF4-96F4-449D-A969-D8524384B58A}" srcOrd="1" destOrd="0" presId="urn:microsoft.com/office/officeart/2005/8/layout/orgChart1"/>
    <dgm:cxn modelId="{600FF4B7-D269-4ED8-9296-891F490F29F5}" type="presParOf" srcId="{BD03DDF4-96F4-449D-A969-D8524384B58A}" destId="{6F7CD961-F816-407B-8F52-9DB2377D7BB3}" srcOrd="0" destOrd="0" presId="urn:microsoft.com/office/officeart/2005/8/layout/orgChart1"/>
    <dgm:cxn modelId="{8998A275-E8AB-4442-AC48-DB48BF0DDD53}" type="presParOf" srcId="{6F7CD961-F816-407B-8F52-9DB2377D7BB3}" destId="{E37986E0-7B13-4D2B-AE1B-2759ABCBD590}" srcOrd="0" destOrd="0" presId="urn:microsoft.com/office/officeart/2005/8/layout/orgChart1"/>
    <dgm:cxn modelId="{9D5814AF-4CF4-4853-8C4A-DD0650AFCDC9}" type="presParOf" srcId="{6F7CD961-F816-407B-8F52-9DB2377D7BB3}" destId="{52D776CA-114C-46CA-AF32-AEFB26407B61}" srcOrd="1" destOrd="0" presId="urn:microsoft.com/office/officeart/2005/8/layout/orgChart1"/>
    <dgm:cxn modelId="{A503692C-917B-4A57-A079-AFCEC5B9E60A}" type="presParOf" srcId="{BD03DDF4-96F4-449D-A969-D8524384B58A}" destId="{BE9CD1C2-2891-4520-938F-8997F748D2BF}" srcOrd="1" destOrd="0" presId="urn:microsoft.com/office/officeart/2005/8/layout/orgChart1"/>
    <dgm:cxn modelId="{AB08D0F9-15A5-4FDE-A862-28DB9C7156DF}" type="presParOf" srcId="{BD03DDF4-96F4-449D-A969-D8524384B58A}" destId="{568770F1-0512-43C6-96C8-D9AD4074E74D}" srcOrd="2" destOrd="0" presId="urn:microsoft.com/office/officeart/2005/8/layout/orgChart1"/>
    <dgm:cxn modelId="{B795464F-7DB8-4435-8089-B9C521A138C9}" type="presParOf" srcId="{317CEF01-E98E-40E7-BA11-E2DD312D1831}" destId="{5932C88C-10C3-48C9-9F02-FB009603CA84}" srcOrd="2" destOrd="0" presId="urn:microsoft.com/office/officeart/2005/8/layout/orgChart1"/>
    <dgm:cxn modelId="{BF25FC09-C8A9-4B66-87C6-E7C0854CED5A}" type="presParOf" srcId="{317CEF01-E98E-40E7-BA11-E2DD312D1831}" destId="{CFF5ABE0-1679-4B86-A7A7-9A97F5C65E49}" srcOrd="3" destOrd="0" presId="urn:microsoft.com/office/officeart/2005/8/layout/orgChart1"/>
    <dgm:cxn modelId="{C530F4AA-D41D-442E-B305-1EC6FA5161CA}" type="presParOf" srcId="{CFF5ABE0-1679-4B86-A7A7-9A97F5C65E49}" destId="{328D0760-AE7E-4CFF-82A3-58A907340FF5}" srcOrd="0" destOrd="0" presId="urn:microsoft.com/office/officeart/2005/8/layout/orgChart1"/>
    <dgm:cxn modelId="{E6F65A8C-973D-4243-98AC-8CB348F038EA}" type="presParOf" srcId="{328D0760-AE7E-4CFF-82A3-58A907340FF5}" destId="{4F9F835A-520F-4888-8EBF-91BF2308ACBD}" srcOrd="0" destOrd="0" presId="urn:microsoft.com/office/officeart/2005/8/layout/orgChart1"/>
    <dgm:cxn modelId="{04DB5C78-45E2-444F-88E7-F04576B96944}" type="presParOf" srcId="{328D0760-AE7E-4CFF-82A3-58A907340FF5}" destId="{FC0EC7A3-828B-4BE8-BEC7-8C9C5B05C13F}" srcOrd="1" destOrd="0" presId="urn:microsoft.com/office/officeart/2005/8/layout/orgChart1"/>
    <dgm:cxn modelId="{8BDE564E-475C-4070-B6F2-EBB1F1A02635}" type="presParOf" srcId="{CFF5ABE0-1679-4B86-A7A7-9A97F5C65E49}" destId="{1BC832A5-4247-4BCA-8AB9-7FEF7C390B10}" srcOrd="1" destOrd="0" presId="urn:microsoft.com/office/officeart/2005/8/layout/orgChart1"/>
    <dgm:cxn modelId="{7078ED39-E203-4BCE-8999-FF1F8F742C9C}" type="presParOf" srcId="{CFF5ABE0-1679-4B86-A7A7-9A97F5C65E49}" destId="{2D83E253-582C-493F-8229-AE5162588CEF}" srcOrd="2" destOrd="0" presId="urn:microsoft.com/office/officeart/2005/8/layout/orgChart1"/>
    <dgm:cxn modelId="{15BF205A-4E2E-4DFB-A77B-7AD8DF8BA527}" type="presParOf" srcId="{317CEF01-E98E-40E7-BA11-E2DD312D1831}" destId="{AB165225-2FA2-4D44-957D-74CF33B88656}" srcOrd="4" destOrd="0" presId="urn:microsoft.com/office/officeart/2005/8/layout/orgChart1"/>
    <dgm:cxn modelId="{B4960DB6-6D65-43C7-8324-886F465FBFDB}" type="presParOf" srcId="{317CEF01-E98E-40E7-BA11-E2DD312D1831}" destId="{43141C21-E973-4830-A833-14D271967663}" srcOrd="5" destOrd="0" presId="urn:microsoft.com/office/officeart/2005/8/layout/orgChart1"/>
    <dgm:cxn modelId="{FA3A2ACE-E88D-4816-81FD-9EAC88E0B5A6}" type="presParOf" srcId="{43141C21-E973-4830-A833-14D271967663}" destId="{C57A10C0-F4C5-4740-8EDE-85E203C86BB0}" srcOrd="0" destOrd="0" presId="urn:microsoft.com/office/officeart/2005/8/layout/orgChart1"/>
    <dgm:cxn modelId="{8A28CFD4-DA3B-46E3-AD98-D4CEBEBC618E}" type="presParOf" srcId="{C57A10C0-F4C5-4740-8EDE-85E203C86BB0}" destId="{517577A7-255D-49EA-83AF-C131DB2A9387}" srcOrd="0" destOrd="0" presId="urn:microsoft.com/office/officeart/2005/8/layout/orgChart1"/>
    <dgm:cxn modelId="{AADFC64B-4B78-4FF6-AB8B-0852A2E8998A}" type="presParOf" srcId="{C57A10C0-F4C5-4740-8EDE-85E203C86BB0}" destId="{CA6DBCE2-D1A8-47E5-9DE7-87FD9AFEBE97}" srcOrd="1" destOrd="0" presId="urn:microsoft.com/office/officeart/2005/8/layout/orgChart1"/>
    <dgm:cxn modelId="{57DA0EC7-3710-463D-B776-B6096307CDB8}" type="presParOf" srcId="{43141C21-E973-4830-A833-14D271967663}" destId="{2C4BA083-DB03-4535-9E0C-152FF38AB518}" srcOrd="1" destOrd="0" presId="urn:microsoft.com/office/officeart/2005/8/layout/orgChart1"/>
    <dgm:cxn modelId="{80629029-41A6-413F-8D0D-A0FCBF1A2624}" type="presParOf" srcId="{43141C21-E973-4830-A833-14D271967663}" destId="{D0B434AF-B4C3-4623-A3B4-76997D9FC66B}" srcOrd="2" destOrd="0" presId="urn:microsoft.com/office/officeart/2005/8/layout/orgChart1"/>
    <dgm:cxn modelId="{38216A6C-C11D-4C8C-837B-0D95ED823366}" type="presParOf" srcId="{317CEF01-E98E-40E7-BA11-E2DD312D1831}" destId="{7D61F7D1-B177-42EE-96DD-E362B39A1179}" srcOrd="6" destOrd="0" presId="urn:microsoft.com/office/officeart/2005/8/layout/orgChart1"/>
    <dgm:cxn modelId="{81AD2773-ABF5-49D1-8D4C-6B4CDE2B2C60}" type="presParOf" srcId="{317CEF01-E98E-40E7-BA11-E2DD312D1831}" destId="{F1A17A2C-32E1-4C0E-B5D0-1399143539DA}" srcOrd="7" destOrd="0" presId="urn:microsoft.com/office/officeart/2005/8/layout/orgChart1"/>
    <dgm:cxn modelId="{01A473D3-6D6A-461D-897F-957D15BA271C}" type="presParOf" srcId="{F1A17A2C-32E1-4C0E-B5D0-1399143539DA}" destId="{CD2BACAD-EF12-430B-B349-F2C9B232EE2F}" srcOrd="0" destOrd="0" presId="urn:microsoft.com/office/officeart/2005/8/layout/orgChart1"/>
    <dgm:cxn modelId="{293D8B8A-EBB5-4B64-97A9-F3A35684B568}" type="presParOf" srcId="{CD2BACAD-EF12-430B-B349-F2C9B232EE2F}" destId="{F7CBBB53-5901-4165-89F6-4185931CAD06}" srcOrd="0" destOrd="0" presId="urn:microsoft.com/office/officeart/2005/8/layout/orgChart1"/>
    <dgm:cxn modelId="{3AFEB39F-CE58-4985-9CA1-CA420ADB877C}" type="presParOf" srcId="{CD2BACAD-EF12-430B-B349-F2C9B232EE2F}" destId="{AECEFF5E-0C06-4D64-8AB5-C0AE7A3827A8}" srcOrd="1" destOrd="0" presId="urn:microsoft.com/office/officeart/2005/8/layout/orgChart1"/>
    <dgm:cxn modelId="{07558E8B-E27D-451A-AF57-403E059D3858}" type="presParOf" srcId="{F1A17A2C-32E1-4C0E-B5D0-1399143539DA}" destId="{C06234B0-9621-405C-9359-1A832FB24A31}" srcOrd="1" destOrd="0" presId="urn:microsoft.com/office/officeart/2005/8/layout/orgChart1"/>
    <dgm:cxn modelId="{93EA3831-3C1C-448A-8031-D4F10ECA1B5D}" type="presParOf" srcId="{F1A17A2C-32E1-4C0E-B5D0-1399143539DA}" destId="{9C462CF7-80F1-4D45-A600-5B60238FED28}" srcOrd="2" destOrd="0" presId="urn:microsoft.com/office/officeart/2005/8/layout/orgChart1"/>
    <dgm:cxn modelId="{E6406471-994F-4872-BFCC-9488E81E4C5F}" type="presParOf" srcId="{317CEF01-E98E-40E7-BA11-E2DD312D1831}" destId="{4E8BC60E-5E4A-4667-8514-DB5D040D56BE}" srcOrd="8" destOrd="0" presId="urn:microsoft.com/office/officeart/2005/8/layout/orgChart1"/>
    <dgm:cxn modelId="{7C1F345A-B2CF-49F3-AFA1-5A7C509FFF2F}" type="presParOf" srcId="{317CEF01-E98E-40E7-BA11-E2DD312D1831}" destId="{F2ED19A8-E228-43D7-A670-F5C871B5C2A1}" srcOrd="9" destOrd="0" presId="urn:microsoft.com/office/officeart/2005/8/layout/orgChart1"/>
    <dgm:cxn modelId="{1847D124-3AE2-48DE-8C28-2C8A29382472}" type="presParOf" srcId="{F2ED19A8-E228-43D7-A670-F5C871B5C2A1}" destId="{63C0DBA5-3EFE-4742-8077-A5F9D0534DFA}" srcOrd="0" destOrd="0" presId="urn:microsoft.com/office/officeart/2005/8/layout/orgChart1"/>
    <dgm:cxn modelId="{5FF0D51B-F75D-4B8D-B75B-88B85AC6CBDF}" type="presParOf" srcId="{63C0DBA5-3EFE-4742-8077-A5F9D0534DFA}" destId="{2AD834E3-17AA-47EE-9C89-E2948FE53DEF}" srcOrd="0" destOrd="0" presId="urn:microsoft.com/office/officeart/2005/8/layout/orgChart1"/>
    <dgm:cxn modelId="{21C6BA2D-90BF-4F86-A215-3A6FD0044F25}" type="presParOf" srcId="{63C0DBA5-3EFE-4742-8077-A5F9D0534DFA}" destId="{E703E850-F389-462C-AF40-562C7BA1FED6}" srcOrd="1" destOrd="0" presId="urn:microsoft.com/office/officeart/2005/8/layout/orgChart1"/>
    <dgm:cxn modelId="{0A071643-3503-4642-96B0-77895F97942A}" type="presParOf" srcId="{F2ED19A8-E228-43D7-A670-F5C871B5C2A1}" destId="{46EFA6BF-3EFB-4F8D-857C-B7FBD57B7D81}" srcOrd="1" destOrd="0" presId="urn:microsoft.com/office/officeart/2005/8/layout/orgChart1"/>
    <dgm:cxn modelId="{55E0FB56-661A-4918-B7C7-D706302D9A2F}" type="presParOf" srcId="{F2ED19A8-E228-43D7-A670-F5C871B5C2A1}" destId="{A5282F08-1CAF-4DB9-BBA4-8377D8B2A4BA}" srcOrd="2" destOrd="0" presId="urn:microsoft.com/office/officeart/2005/8/layout/orgChart1"/>
    <dgm:cxn modelId="{475A2188-8F0C-4AA9-9CF5-28184E4B2E85}" type="presParOf" srcId="{37658929-84E2-4AF6-8538-9C8DF25C9462}" destId="{FEFEDBD9-48F5-4810-AC20-D3B9B1A0559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8BC60E-5E4A-4667-8514-DB5D040D56BE}">
      <dsp:nvSpPr>
        <dsp:cNvPr id="0" name=""/>
        <dsp:cNvSpPr/>
      </dsp:nvSpPr>
      <dsp:spPr>
        <a:xfrm>
          <a:off x="4927634" y="1814215"/>
          <a:ext cx="4083163" cy="3543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162"/>
              </a:lnTo>
              <a:lnTo>
                <a:pt x="4083163" y="177162"/>
              </a:lnTo>
              <a:lnTo>
                <a:pt x="4083163" y="3543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61F7D1-B177-42EE-96DD-E362B39A1179}">
      <dsp:nvSpPr>
        <dsp:cNvPr id="0" name=""/>
        <dsp:cNvSpPr/>
      </dsp:nvSpPr>
      <dsp:spPr>
        <a:xfrm>
          <a:off x="4927634" y="1814215"/>
          <a:ext cx="2041581" cy="3543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162"/>
              </a:lnTo>
              <a:lnTo>
                <a:pt x="2041581" y="177162"/>
              </a:lnTo>
              <a:lnTo>
                <a:pt x="2041581" y="3543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165225-2FA2-4D44-957D-74CF33B88656}">
      <dsp:nvSpPr>
        <dsp:cNvPr id="0" name=""/>
        <dsp:cNvSpPr/>
      </dsp:nvSpPr>
      <dsp:spPr>
        <a:xfrm>
          <a:off x="4881914" y="1814215"/>
          <a:ext cx="91440" cy="3543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43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32C88C-10C3-48C9-9F02-FB009603CA84}">
      <dsp:nvSpPr>
        <dsp:cNvPr id="0" name=""/>
        <dsp:cNvSpPr/>
      </dsp:nvSpPr>
      <dsp:spPr>
        <a:xfrm>
          <a:off x="2886052" y="1814215"/>
          <a:ext cx="2041581" cy="354324"/>
        </a:xfrm>
        <a:custGeom>
          <a:avLst/>
          <a:gdLst/>
          <a:ahLst/>
          <a:cxnLst/>
          <a:rect l="0" t="0" r="0" b="0"/>
          <a:pathLst>
            <a:path>
              <a:moveTo>
                <a:pt x="2041581" y="0"/>
              </a:moveTo>
              <a:lnTo>
                <a:pt x="2041581" y="177162"/>
              </a:lnTo>
              <a:lnTo>
                <a:pt x="0" y="177162"/>
              </a:lnTo>
              <a:lnTo>
                <a:pt x="0" y="3543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7B6BEC-668D-4F57-AF67-24273B95628D}">
      <dsp:nvSpPr>
        <dsp:cNvPr id="0" name=""/>
        <dsp:cNvSpPr/>
      </dsp:nvSpPr>
      <dsp:spPr>
        <a:xfrm>
          <a:off x="844470" y="1814215"/>
          <a:ext cx="4083163" cy="354324"/>
        </a:xfrm>
        <a:custGeom>
          <a:avLst/>
          <a:gdLst/>
          <a:ahLst/>
          <a:cxnLst/>
          <a:rect l="0" t="0" r="0" b="0"/>
          <a:pathLst>
            <a:path>
              <a:moveTo>
                <a:pt x="4083163" y="0"/>
              </a:moveTo>
              <a:lnTo>
                <a:pt x="4083163" y="177162"/>
              </a:lnTo>
              <a:lnTo>
                <a:pt x="0" y="177162"/>
              </a:lnTo>
              <a:lnTo>
                <a:pt x="0" y="3543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1E4245-9C2B-4530-9C7C-3B86B6507C0C}">
      <dsp:nvSpPr>
        <dsp:cNvPr id="0" name=""/>
        <dsp:cNvSpPr/>
      </dsp:nvSpPr>
      <dsp:spPr>
        <a:xfrm>
          <a:off x="4084005" y="970587"/>
          <a:ext cx="1687257" cy="843628"/>
        </a:xfrm>
        <a:prstGeom prst="rect">
          <a:avLst/>
        </a:prstGeom>
        <a:solidFill>
          <a:srgbClr val="1E64C8"/>
        </a:solidFill>
        <a:ln w="12700" cap="flat" cmpd="sng" algn="ctr">
          <a:solidFill>
            <a:srgbClr val="1E64C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  <a:latin typeface="UGent Panno Text" panose="02000506040000040003" pitchFamily="50" charset="0"/>
              <a:cs typeface="Tahoma" pitchFamily="34" charset="0"/>
            </a:rPr>
            <a:t>Tech Transfer Office</a:t>
          </a:r>
        </a:p>
      </dsp:txBody>
      <dsp:txXfrm>
        <a:off x="4084005" y="970587"/>
        <a:ext cx="1687257" cy="843628"/>
      </dsp:txXfrm>
    </dsp:sp>
    <dsp:sp modelId="{E37986E0-7B13-4D2B-AE1B-2759ABCBD590}">
      <dsp:nvSpPr>
        <dsp:cNvPr id="0" name=""/>
        <dsp:cNvSpPr/>
      </dsp:nvSpPr>
      <dsp:spPr>
        <a:xfrm>
          <a:off x="842" y="2168540"/>
          <a:ext cx="1687257" cy="843628"/>
        </a:xfrm>
        <a:prstGeom prst="rect">
          <a:avLst/>
        </a:prstGeom>
        <a:solidFill>
          <a:srgbClr val="1E64C8"/>
        </a:solidFill>
        <a:ln w="12700" cap="flat" cmpd="sng" algn="ctr">
          <a:solidFill>
            <a:srgbClr val="1E64C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 dirty="0">
              <a:solidFill>
                <a:schemeClr val="bg1"/>
              </a:solidFill>
              <a:latin typeface="UGent Panno Text" panose="02000506040000040003" pitchFamily="50" charset="0"/>
              <a:cs typeface="Tahoma" pitchFamily="34" charset="0"/>
            </a:rPr>
            <a:t>IP  and licensing </a:t>
          </a:r>
        </a:p>
      </dsp:txBody>
      <dsp:txXfrm>
        <a:off x="842" y="2168540"/>
        <a:ext cx="1687257" cy="843628"/>
      </dsp:txXfrm>
    </dsp:sp>
    <dsp:sp modelId="{4F9F835A-520F-4888-8EBF-91BF2308ACBD}">
      <dsp:nvSpPr>
        <dsp:cNvPr id="0" name=""/>
        <dsp:cNvSpPr/>
      </dsp:nvSpPr>
      <dsp:spPr>
        <a:xfrm>
          <a:off x="2042423" y="2168540"/>
          <a:ext cx="1687257" cy="843628"/>
        </a:xfrm>
        <a:prstGeom prst="rect">
          <a:avLst/>
        </a:prstGeom>
        <a:solidFill>
          <a:srgbClr val="1E64C8"/>
        </a:solidFill>
        <a:ln w="12700" cap="flat" cmpd="sng" algn="ctr">
          <a:solidFill>
            <a:srgbClr val="1E64C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  <a:latin typeface="UGent Panno Text" panose="02000506040000040003" pitchFamily="50" charset="0"/>
              <a:cs typeface="Tahoma" pitchFamily="34" charset="0"/>
            </a:rPr>
            <a:t>Business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  <a:latin typeface="UGent Panno Text" panose="02000506040000040003" pitchFamily="50" charset="0"/>
              <a:cs typeface="Tahoma" pitchFamily="34" charset="0"/>
            </a:rPr>
            <a:t>Development</a:t>
          </a:r>
        </a:p>
      </dsp:txBody>
      <dsp:txXfrm>
        <a:off x="2042423" y="2168540"/>
        <a:ext cx="1687257" cy="843628"/>
      </dsp:txXfrm>
    </dsp:sp>
    <dsp:sp modelId="{517577A7-255D-49EA-83AF-C131DB2A9387}">
      <dsp:nvSpPr>
        <dsp:cNvPr id="0" name=""/>
        <dsp:cNvSpPr/>
      </dsp:nvSpPr>
      <dsp:spPr>
        <a:xfrm>
          <a:off x="4084005" y="2168540"/>
          <a:ext cx="1687257" cy="843628"/>
        </a:xfrm>
        <a:prstGeom prst="rect">
          <a:avLst/>
        </a:prstGeom>
        <a:solidFill>
          <a:srgbClr val="1E64C8"/>
        </a:solidFill>
        <a:ln w="12700" cap="flat" cmpd="sng" algn="ctr">
          <a:solidFill>
            <a:srgbClr val="1E64C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  <a:latin typeface="UGent Panno Text" panose="02000506040000040003" pitchFamily="50" charset="0"/>
              <a:cs typeface="Tahoma" pitchFamily="34" charset="0"/>
            </a:rPr>
            <a:t>Legal</a:t>
          </a:r>
        </a:p>
      </dsp:txBody>
      <dsp:txXfrm>
        <a:off x="4084005" y="2168540"/>
        <a:ext cx="1687257" cy="843628"/>
      </dsp:txXfrm>
    </dsp:sp>
    <dsp:sp modelId="{F7CBBB53-5901-4165-89F6-4185931CAD06}">
      <dsp:nvSpPr>
        <dsp:cNvPr id="0" name=""/>
        <dsp:cNvSpPr/>
      </dsp:nvSpPr>
      <dsp:spPr>
        <a:xfrm>
          <a:off x="6125587" y="2168540"/>
          <a:ext cx="1687257" cy="843628"/>
        </a:xfrm>
        <a:prstGeom prst="rect">
          <a:avLst/>
        </a:prstGeom>
        <a:solidFill>
          <a:srgbClr val="1E64C8"/>
        </a:solidFill>
        <a:ln w="12700" cap="flat" cmpd="sng" algn="ctr">
          <a:solidFill>
            <a:srgbClr val="1E64C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  <a:latin typeface="UGent Panno Text" panose="02000506040000040003" pitchFamily="50" charset="0"/>
              <a:cs typeface="Tahoma" pitchFamily="34" charset="0"/>
            </a:rPr>
            <a:t>Industrial Research Fund</a:t>
          </a:r>
        </a:p>
      </dsp:txBody>
      <dsp:txXfrm>
        <a:off x="6125587" y="2168540"/>
        <a:ext cx="1687257" cy="843628"/>
      </dsp:txXfrm>
    </dsp:sp>
    <dsp:sp modelId="{2AD834E3-17AA-47EE-9C89-E2948FE53DEF}">
      <dsp:nvSpPr>
        <dsp:cNvPr id="0" name=""/>
        <dsp:cNvSpPr/>
      </dsp:nvSpPr>
      <dsp:spPr>
        <a:xfrm>
          <a:off x="8167169" y="2168540"/>
          <a:ext cx="1687257" cy="843628"/>
        </a:xfrm>
        <a:prstGeom prst="rect">
          <a:avLst/>
        </a:prstGeom>
        <a:solidFill>
          <a:srgbClr val="1E64C8"/>
        </a:solidFill>
        <a:ln w="12700" cap="flat" cmpd="sng" algn="ctr">
          <a:solidFill>
            <a:srgbClr val="1E64C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  <a:latin typeface="UGent Panno Text" panose="02000506040000040003" pitchFamily="50" charset="0"/>
              <a:cs typeface="Tahoma" pitchFamily="34" charset="0"/>
            </a:rPr>
            <a:t>Grants and incubators</a:t>
          </a:r>
        </a:p>
      </dsp:txBody>
      <dsp:txXfrm>
        <a:off x="8167169" y="2168540"/>
        <a:ext cx="1687257" cy="8436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056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8056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86680C0C-85DF-417F-8238-DB0D15743621}" type="datetimeFigureOut">
              <a:rPr lang="en-GB" smtClean="0"/>
              <a:pPr/>
              <a:t>27/10/2022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2108" tIns="46054" rIns="92108" bIns="4605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8055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2" y="9428584"/>
            <a:ext cx="2945660" cy="498055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539A0A48-EDB1-4AFE-B1B7-10CE2A416496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01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887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Leen</a:t>
            </a:r>
          </a:p>
          <a:p>
            <a:endParaRPr lang="nl-NL" dirty="0"/>
          </a:p>
          <a:p>
            <a:r>
              <a:rPr lang="nl-NL" dirty="0" err="1"/>
              <a:t>Our</a:t>
            </a:r>
            <a:r>
              <a:rPr lang="nl-NL" dirty="0"/>
              <a:t> </a:t>
            </a:r>
            <a:r>
              <a:rPr lang="nl-NL" dirty="0" err="1"/>
              <a:t>valorisation</a:t>
            </a:r>
            <a:r>
              <a:rPr lang="nl-NL" dirty="0"/>
              <a:t> </a:t>
            </a:r>
            <a:r>
              <a:rPr lang="nl-NL" dirty="0" err="1"/>
              <a:t>structure</a:t>
            </a:r>
            <a:r>
              <a:rPr lang="nl-NL" dirty="0"/>
              <a:t> is </a:t>
            </a:r>
            <a:r>
              <a:rPr lang="nl-NL" dirty="0" err="1"/>
              <a:t>characterized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a </a:t>
            </a:r>
            <a:r>
              <a:rPr lang="nl-NL" dirty="0" err="1"/>
              <a:t>dual</a:t>
            </a:r>
            <a:r>
              <a:rPr lang="nl-NL" dirty="0"/>
              <a:t> model, tandem model</a:t>
            </a:r>
          </a:p>
          <a:p>
            <a:pPr defTabSz="927799">
              <a:defRPr/>
            </a:pPr>
            <a:r>
              <a:rPr lang="nl-NL" dirty="0"/>
              <a:t>Central TTO: </a:t>
            </a:r>
            <a:r>
              <a:rPr lang="nl-NL" dirty="0" err="1"/>
              <a:t>About</a:t>
            </a:r>
            <a:r>
              <a:rPr lang="nl-NL" dirty="0"/>
              <a:t> 30 employees - Four </a:t>
            </a:r>
            <a:r>
              <a:rPr lang="nl-NL" dirty="0" err="1"/>
              <a:t>main</a:t>
            </a:r>
            <a:r>
              <a:rPr lang="nl-NL" dirty="0"/>
              <a:t> </a:t>
            </a:r>
            <a:r>
              <a:rPr lang="nl-NL" dirty="0" err="1"/>
              <a:t>departments</a:t>
            </a:r>
            <a:endParaRPr lang="nl-NL" dirty="0"/>
          </a:p>
          <a:p>
            <a:r>
              <a:rPr lang="nl-NL" dirty="0" err="1"/>
              <a:t>Decentralized</a:t>
            </a:r>
            <a:r>
              <a:rPr lang="nl-NL" dirty="0"/>
              <a:t> Business </a:t>
            </a:r>
            <a:r>
              <a:rPr lang="nl-NL" dirty="0" err="1"/>
              <a:t>developers</a:t>
            </a:r>
            <a:r>
              <a:rPr lang="nl-NL" dirty="0"/>
              <a:t>, </a:t>
            </a:r>
            <a:r>
              <a:rPr lang="nl-NL" dirty="0" err="1"/>
              <a:t>active</a:t>
            </a:r>
            <a:r>
              <a:rPr lang="nl-NL" dirty="0"/>
              <a:t> </a:t>
            </a:r>
            <a:r>
              <a:rPr lang="nl-NL" dirty="0" err="1"/>
              <a:t>within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faculties</a:t>
            </a:r>
            <a:endParaRPr lang="nl-NL" baseline="0" dirty="0"/>
          </a:p>
          <a:p>
            <a:pPr defTabSz="927799">
              <a:defRPr/>
            </a:pPr>
            <a:r>
              <a:rPr lang="en-US" dirty="0"/>
              <a:t>The university strategically invested in the expansion of its industrial R&amp;D network in 20 multidisciplinary research areas.</a:t>
            </a:r>
          </a:p>
          <a:p>
            <a:pPr defTabSz="927799">
              <a:defRPr/>
            </a:pPr>
            <a:r>
              <a:rPr lang="en-US" dirty="0"/>
              <a:t>Unique model in Belgium!</a:t>
            </a:r>
            <a:endParaRPr lang="nl-BE" dirty="0"/>
          </a:p>
          <a:p>
            <a:r>
              <a:rPr lang="nl-NL" dirty="0"/>
              <a:t>We </a:t>
            </a:r>
            <a:r>
              <a:rPr lang="nl-NL" dirty="0" err="1"/>
              <a:t>don’t</a:t>
            </a:r>
            <a:r>
              <a:rPr lang="nl-NL" dirty="0"/>
              <a:t> </a:t>
            </a:r>
            <a:r>
              <a:rPr lang="nl-NL" dirty="0" err="1"/>
              <a:t>only</a:t>
            </a:r>
            <a:r>
              <a:rPr lang="nl-NL" dirty="0"/>
              <a:t> </a:t>
            </a:r>
            <a:r>
              <a:rPr lang="nl-NL" dirty="0" err="1"/>
              <a:t>sell</a:t>
            </a:r>
            <a:r>
              <a:rPr lang="nl-NL" dirty="0"/>
              <a:t>, we </a:t>
            </a:r>
            <a:r>
              <a:rPr lang="nl-NL" dirty="0" err="1"/>
              <a:t>collaborate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technology</a:t>
            </a:r>
            <a:r>
              <a:rPr lang="nl-NL" dirty="0"/>
              <a:t> is </a:t>
            </a:r>
            <a:r>
              <a:rPr lang="nl-NL" dirty="0" err="1"/>
              <a:t>placed</a:t>
            </a:r>
            <a:r>
              <a:rPr lang="nl-NL" dirty="0"/>
              <a:t> </a:t>
            </a:r>
            <a:r>
              <a:rPr lang="nl-NL" dirty="0" err="1"/>
              <a:t>centrally</a:t>
            </a:r>
            <a:r>
              <a:rPr lang="nl-NL" dirty="0"/>
              <a:t>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BBE547-3267-4C41-AABB-FDA6E682832A}" type="slidenum">
              <a:rPr lang="nl-NL" smtClean="0"/>
              <a:pPr>
                <a:defRPr/>
              </a:pPr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24676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7613C-9E87-434A-A5C8-1804555CD9A1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16597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867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36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rpora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64F84-246C-4657-8172-1E2969D0F603}" type="datetime1">
              <a:rPr lang="en-GB" smtClean="0"/>
              <a:pPr/>
              <a:t>27/10/2022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6" name="Logo Large 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747" y="2283675"/>
            <a:ext cx="4800610" cy="417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36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00401" y="3029939"/>
            <a:ext cx="14737874" cy="2090702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600801" y="5527040"/>
            <a:ext cx="12137073" cy="2492587"/>
          </a:xfrm>
        </p:spPr>
        <p:txBody>
          <a:bodyPr/>
          <a:lstStyle>
            <a:lvl1pPr marL="0" indent="0" algn="ctr">
              <a:buNone/>
              <a:defRPr/>
            </a:lvl1pPr>
            <a:lvl2pPr marL="774040" indent="0" algn="ctr">
              <a:buNone/>
              <a:defRPr/>
            </a:lvl2pPr>
            <a:lvl3pPr marL="1548079" indent="0" algn="ctr">
              <a:buNone/>
              <a:defRPr/>
            </a:lvl3pPr>
            <a:lvl4pPr marL="2322119" indent="0" algn="ctr">
              <a:buNone/>
              <a:defRPr/>
            </a:lvl4pPr>
            <a:lvl5pPr marL="3096158" indent="0" algn="ctr">
              <a:buNone/>
              <a:defRPr/>
            </a:lvl5pPr>
            <a:lvl6pPr marL="3870198" indent="0" algn="ctr">
              <a:buNone/>
              <a:defRPr/>
            </a:lvl6pPr>
            <a:lvl7pPr marL="4644238" indent="0" algn="ctr">
              <a:buNone/>
              <a:defRPr/>
            </a:lvl7pPr>
            <a:lvl8pPr marL="5418277" indent="0" algn="ctr">
              <a:buNone/>
              <a:defRPr/>
            </a:lvl8pPr>
            <a:lvl9pPr marL="6192317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74108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0"/>
            <a:ext cx="16424275" cy="7898400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291074" y="2286000"/>
            <a:ext cx="15183366" cy="4436316"/>
          </a:xfrm>
        </p:spPr>
        <p:txBody>
          <a:bodyPr anchor="b">
            <a:noAutofit/>
          </a:bodyPr>
          <a:lstStyle>
            <a:lvl1pPr algn="l">
              <a:lnSpc>
                <a:spcPts val="11000"/>
              </a:lnSpc>
              <a:defRPr sz="10000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nl-NL" noProof="0"/>
              <a:t>Klik om de stijl te bewerken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283414" y="6874716"/>
            <a:ext cx="15191026" cy="583200"/>
          </a:xfrm>
        </p:spPr>
        <p:txBody>
          <a:bodyPr>
            <a:normAutofit/>
          </a:bodyPr>
          <a:lstStyle>
            <a:lvl1pPr marL="0" indent="0" algn="l">
              <a:lnSpc>
                <a:spcPts val="3600"/>
              </a:lnSpc>
              <a:buNone/>
              <a:defRPr sz="3000">
                <a:solidFill>
                  <a:srgbClr val="FFD200"/>
                </a:solidFill>
              </a:defRPr>
            </a:lvl1pPr>
            <a:lvl2pPr marL="650184" indent="0" algn="ctr">
              <a:buNone/>
              <a:defRPr sz="2844"/>
            </a:lvl2pPr>
            <a:lvl3pPr marL="1300368" indent="0" algn="ctr">
              <a:buNone/>
              <a:defRPr sz="2560"/>
            </a:lvl3pPr>
            <a:lvl4pPr marL="1950552" indent="0" algn="ctr">
              <a:buNone/>
              <a:defRPr sz="2275"/>
            </a:lvl4pPr>
            <a:lvl5pPr marL="2600736" indent="0" algn="ctr">
              <a:buNone/>
              <a:defRPr sz="2275"/>
            </a:lvl5pPr>
            <a:lvl6pPr marL="3250921" indent="0" algn="ctr">
              <a:buNone/>
              <a:defRPr sz="2275"/>
            </a:lvl6pPr>
            <a:lvl7pPr marL="3901105" indent="0" algn="ctr">
              <a:buNone/>
              <a:defRPr sz="2275"/>
            </a:lvl7pPr>
            <a:lvl8pPr marL="4551289" indent="0" algn="ctr">
              <a:buNone/>
              <a:defRPr sz="2275"/>
            </a:lvl8pPr>
            <a:lvl9pPr marL="5201473" indent="0" algn="ctr">
              <a:buNone/>
              <a:defRPr sz="2275"/>
            </a:lvl9pPr>
          </a:lstStyle>
          <a:p>
            <a:r>
              <a:rPr lang="en-GB" noProof="0" dirty="0"/>
              <a:t>Click to add subtitle / presenter / date [</a:t>
            </a:r>
            <a:r>
              <a:rPr lang="en-GB" noProof="0" dirty="0" err="1"/>
              <a:t>dd</a:t>
            </a:r>
            <a:r>
              <a:rPr lang="en-GB" noProof="0" dirty="0"/>
              <a:t>-mm-</a:t>
            </a:r>
            <a:r>
              <a:rPr lang="en-GB" noProof="0" dirty="0" err="1"/>
              <a:t>yyyy</a:t>
            </a:r>
            <a:r>
              <a:rPr lang="en-GB" noProof="0" dirty="0"/>
              <a:t>]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6408000"/>
            <a:ext cx="15012000" cy="576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291074" y="266218"/>
            <a:ext cx="15183366" cy="567930"/>
          </a:xfrm>
        </p:spPr>
        <p:txBody>
          <a:bodyPr anchor="b" anchorCtr="0">
            <a:normAutofit/>
          </a:bodyPr>
          <a:lstStyle>
            <a:lvl1pPr>
              <a:lnSpc>
                <a:spcPts val="1700"/>
              </a:lnSpc>
              <a:defRPr sz="1400" b="1" i="0" u="sng" cap="all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  <a:lvl2pPr marL="0" indent="0">
              <a:lnSpc>
                <a:spcPts val="1700"/>
              </a:lnSpc>
              <a:buNone/>
              <a:defRPr sz="1400" cap="all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noProof="0" dirty="0"/>
              <a:t>Click to edit organisation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3200400" y="8366400"/>
            <a:ext cx="2286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Partner Logo 1</a:t>
            </a:r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3200" y="8366400"/>
            <a:ext cx="2286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Partner Logo 2</a:t>
            </a:r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8229600" y="8366400"/>
            <a:ext cx="2322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Partner Logo 3</a:t>
            </a:r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10746000" y="8366400"/>
            <a:ext cx="2322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Partner Logo 4</a:t>
            </a:r>
          </a:p>
        </p:txBody>
      </p:sp>
    </p:spTree>
    <p:extLst>
      <p:ext uri="{BB962C8B-B14F-4D97-AF65-F5344CB8AC3E}">
        <p14:creationId xmlns:p14="http://schemas.microsoft.com/office/powerpoint/2010/main" val="941814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0"/>
            <a:ext cx="16424275" cy="7898400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291074" y="3246120"/>
            <a:ext cx="15183366" cy="4436316"/>
          </a:xfrm>
        </p:spPr>
        <p:txBody>
          <a:bodyPr anchor="b">
            <a:noAutofit/>
          </a:bodyPr>
          <a:lstStyle>
            <a:lvl1pPr algn="l">
              <a:lnSpc>
                <a:spcPts val="11000"/>
              </a:lnSpc>
              <a:defRPr sz="10000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GB" noProof="0" dirty="0"/>
              <a:t>Click to add chapter title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7344000"/>
            <a:ext cx="15012000" cy="576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94732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de stijl te bewerken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825" y="1194364"/>
            <a:ext cx="15699575" cy="6696000"/>
          </a:xfrm>
        </p:spPr>
        <p:txBody>
          <a:bodyPr/>
          <a:lstStyle>
            <a:lvl1pPr marL="536400" indent="-450000" defTabSz="457200">
              <a:lnSpc>
                <a:spcPct val="120000"/>
              </a:lnSpc>
              <a:buFont typeface="Arial" panose="020B0604020202020204" pitchFamily="34" charset="0"/>
              <a:buChar char="̶"/>
              <a:defRPr/>
            </a:lvl1pPr>
            <a:lvl2pPr marL="1170000" indent="-450000">
              <a:lnSpc>
                <a:spcPct val="120000"/>
              </a:lnSpc>
              <a:defRPr/>
            </a:lvl2pPr>
            <a:lvl3pPr marL="1756800" indent="-450000" defTabSz="457200">
              <a:lnSpc>
                <a:spcPct val="120000"/>
              </a:lnSpc>
              <a:defRPr/>
            </a:lvl3pPr>
            <a:lvl4pPr marL="2329200" indent="-550800" defTabSz="457200">
              <a:lnSpc>
                <a:spcPct val="120000"/>
              </a:lnSpc>
              <a:defRPr/>
            </a:lvl4pPr>
            <a:lvl5pPr marL="2962800" indent="-442800" defTabSz="457200">
              <a:lnSpc>
                <a:spcPct val="120000"/>
              </a:lnSpc>
              <a:buFont typeface="Arial" panose="020B0604020202020204" pitchFamily="34" charset="0"/>
              <a:buChar char="̶"/>
              <a:defRPr/>
            </a:lvl5pPr>
          </a:lstStyle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CAF6-1686-4743-9124-83F33F1A0EA9}" type="datetime1">
              <a:rPr lang="en-GB" noProof="0" smtClean="0"/>
              <a:pPr/>
              <a:t>27/10/2022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81577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de stijl te bewerken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DBF0-A618-4E69-83BB-0C41E08702AA}" type="datetime1">
              <a:rPr lang="en-GB" noProof="0" smtClean="0"/>
              <a:pPr/>
              <a:t>27/10/2022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0104438" y="1371918"/>
            <a:ext cx="6300000" cy="64980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Photo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835825" y="1194364"/>
            <a:ext cx="8442000" cy="6696000"/>
          </a:xfrm>
        </p:spPr>
        <p:txBody>
          <a:bodyPr/>
          <a:lstStyle>
            <a:lvl1pPr defTabSz="457200"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 defTabSz="457200">
              <a:lnSpc>
                <a:spcPct val="120000"/>
              </a:lnSpc>
              <a:defRPr/>
            </a:lvl3pPr>
            <a:lvl4pPr defTabSz="457200">
              <a:lnSpc>
                <a:spcPct val="120000"/>
              </a:lnSpc>
              <a:defRPr/>
            </a:lvl4pPr>
            <a:lvl5pPr defTabSz="457200">
              <a:lnSpc>
                <a:spcPct val="120000"/>
              </a:lnSpc>
              <a:defRPr/>
            </a:lvl5pPr>
          </a:lstStyle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14887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de stijl te bewerken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43E58-CDC3-4782-B82C-4D381C795B98}" type="datetime1">
              <a:rPr lang="en-GB" noProof="0" smtClean="0"/>
              <a:pPr/>
              <a:t>27/10/2022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952038" y="1371600"/>
            <a:ext cx="15480000" cy="65016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374516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65D1-804F-429B-83CD-3EFA8410E123}" type="datetime1">
              <a:rPr lang="en-GB" smtClean="0"/>
              <a:pPr/>
              <a:t>27/10/2022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vering Background"/>
          <p:cNvSpPr/>
          <p:nvPr userDrawn="1"/>
        </p:nvSpPr>
        <p:spPr>
          <a:xfrm>
            <a:off x="-1" y="0"/>
            <a:ext cx="17337600" cy="9753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17337600" cy="97536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2949418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0"/>
            <a:ext cx="16424275" cy="7898400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291074" y="1743240"/>
            <a:ext cx="15183366" cy="5769600"/>
          </a:xfrm>
        </p:spPr>
        <p:txBody>
          <a:bodyPr anchor="t" anchorCtr="0">
            <a:noAutofit/>
          </a:bodyPr>
          <a:lstStyle>
            <a:lvl1pPr algn="l">
              <a:lnSpc>
                <a:spcPts val="3500"/>
              </a:lnSpc>
              <a:defRPr sz="2500" u="none" cap="none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n-lt"/>
              </a:defRPr>
            </a:lvl1pPr>
          </a:lstStyle>
          <a:p>
            <a:r>
              <a:rPr lang="en-GB" noProof="0" dirty="0"/>
              <a:t>Click to add presenters </a:t>
            </a:r>
            <a:r>
              <a:rPr lang="en-GB" noProof="0"/>
              <a:t>contact data</a:t>
            </a:r>
            <a:endParaRPr lang="en-GB" noProof="0" dirty="0"/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1828800"/>
            <a:ext cx="15012000" cy="599976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jdelijke aanduiding voor tekst 4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9215999" y="3095999"/>
            <a:ext cx="7257600" cy="1717969"/>
          </a:xfrm>
        </p:spPr>
        <p:txBody>
          <a:bodyPr>
            <a:normAutofit/>
          </a:bodyPr>
          <a:lstStyle>
            <a:lvl1pPr>
              <a:lnSpc>
                <a:spcPts val="35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add social media names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37857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AE29F-775D-4A9A-9856-A5DB49E59CDC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08" y="9093333"/>
            <a:ext cx="2594263" cy="48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736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0118" y="136025"/>
            <a:ext cx="15705282" cy="86369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nl-NL" noProof="0"/>
              <a:t>Klik om de stijl te bewerken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825" y="1194364"/>
            <a:ext cx="15699575" cy="669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72394" y="8948703"/>
            <a:ext cx="2297926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BA3CA-1064-434F-B179-AB3B0298C0D6}" type="datetime1">
              <a:rPr lang="en-GB" noProof="0" smtClean="0"/>
              <a:pPr/>
              <a:t>27/10/2022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10236" y="8994423"/>
            <a:ext cx="8353564" cy="437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7" name="Title positioning box" hidden="1"/>
          <p:cNvSpPr/>
          <p:nvPr userDrawn="1"/>
        </p:nvSpPr>
        <p:spPr>
          <a:xfrm>
            <a:off x="927265" y="367200"/>
            <a:ext cx="15480000" cy="4636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ositoning box" hidden="1"/>
          <p:cNvSpPr/>
          <p:nvPr userDrawn="1"/>
        </p:nvSpPr>
        <p:spPr>
          <a:xfrm>
            <a:off x="927265" y="1584000"/>
            <a:ext cx="8229600" cy="630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Logo positioning box" hidden="1"/>
          <p:cNvSpPr/>
          <p:nvPr userDrawn="1"/>
        </p:nvSpPr>
        <p:spPr>
          <a:xfrm flipV="1">
            <a:off x="928800" y="7878842"/>
            <a:ext cx="15478465" cy="141635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positoning box" hidden="1"/>
          <p:cNvSpPr/>
          <p:nvPr userDrawn="1"/>
        </p:nvSpPr>
        <p:spPr>
          <a:xfrm>
            <a:off x="9172105" y="1584000"/>
            <a:ext cx="914400" cy="630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ositoning box" hidden="1"/>
          <p:cNvSpPr/>
          <p:nvPr userDrawn="1"/>
        </p:nvSpPr>
        <p:spPr>
          <a:xfrm>
            <a:off x="10099369" y="1356360"/>
            <a:ext cx="6307895" cy="65276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Logo EN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909180"/>
            <a:ext cx="2307600" cy="184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8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73" r:id="rId3"/>
    <p:sldLayoutId id="2147483662" r:id="rId4"/>
    <p:sldLayoutId id="2147483674" r:id="rId5"/>
    <p:sldLayoutId id="2147483666" r:id="rId6"/>
    <p:sldLayoutId id="2147483675" r:id="rId7"/>
    <p:sldLayoutId id="2147483676" r:id="rId8"/>
    <p:sldLayoutId id="2147483678" r:id="rId9"/>
    <p:sldLayoutId id="2147483679" r:id="rId10"/>
  </p:sldLayoutIdLst>
  <p:hf hdr="0" ftr="0" dt="0"/>
  <p:txStyles>
    <p:titleStyle>
      <a:lvl1pPr algn="l" defTabSz="1300368" rtl="0" eaLnBrk="1" latinLnBrk="0" hangingPunct="1">
        <a:lnSpc>
          <a:spcPct val="90000"/>
        </a:lnSpc>
        <a:spcBef>
          <a:spcPct val="0"/>
        </a:spcBef>
        <a:buNone/>
        <a:defRPr sz="5400" u="sng" kern="1200" cap="all" baseline="0">
          <a:solidFill>
            <a:srgbClr val="1E64C8"/>
          </a:solidFill>
          <a:uFill>
            <a:solidFill>
              <a:srgbClr val="1E64C8"/>
            </a:solidFill>
          </a:uFill>
          <a:latin typeface="+mj-lt"/>
          <a:ea typeface="+mj-ea"/>
          <a:cs typeface="+mj-cs"/>
        </a:defRPr>
      </a:lvl1pPr>
    </p:titleStyle>
    <p:bodyStyle>
      <a:lvl1pPr marL="0" indent="0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360000" algn="l" defTabSz="4572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̶"/>
        <a:tabLst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900113" indent="-458788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‒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1450" indent="-541338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‒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325" indent="-1158875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013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197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381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565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184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68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52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36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21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05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289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473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4.jpeg"/><Relationship Id="rId5" Type="http://schemas.openxmlformats.org/officeDocument/2006/relationships/hyperlink" Target="https://www.google.be/url?sa=i&amp;rct=j&amp;q=&amp;esrc=s&amp;source=images&amp;cd=&amp;ved=2ahUKEwi3gfntmrTiAhXgAmMBHZD-AU8QjRx6BAgBEAU&amp;url=https://www.nieuwsblad.be/cnt/blaru_03018469&amp;psig=AOvVaw2-SIRKXydr2Wwz1IamsnKl&amp;ust=1558788774372552" TargetMode="External"/><Relationship Id="rId4" Type="http://schemas.openxmlformats.org/officeDocument/2006/relationships/image" Target="../media/image4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hyperlink" Target="https://www.google.be/url?sa=i&amp;rct=j&amp;q=&amp;esrc=s&amp;source=images&amp;cd=&amp;ved=2ahUKEwiTsfyCprTiAhURmxQKHUaMAoQQjRx6BAgBEAU&amp;url=https://www.ugent.be/ea/structural-engineering/en/research/magnel/staff/biography/matthys.htm&amp;psig=AOvVaw1OuBtM3MmljuTgUHCKrwoF&amp;ust=1558791775928448" TargetMode="External"/><Relationship Id="rId18" Type="http://schemas.openxmlformats.org/officeDocument/2006/relationships/image" Target="../media/image11.jpeg"/><Relationship Id="rId26" Type="http://schemas.openxmlformats.org/officeDocument/2006/relationships/image" Target="../media/image18.jpeg"/><Relationship Id="rId3" Type="http://schemas.openxmlformats.org/officeDocument/2006/relationships/image" Target="../media/image4.jpeg"/><Relationship Id="rId21" Type="http://schemas.openxmlformats.org/officeDocument/2006/relationships/image" Target="../media/image13.jpg"/><Relationship Id="rId7" Type="http://schemas.openxmlformats.org/officeDocument/2006/relationships/hyperlink" Target="http://www.google.be/url?sa=i&amp;rct=j&amp;q=&amp;esrc=s&amp;source=images&amp;cd=&amp;ved=2ahUKEwi55rPUpLTiAhWIkxQKHZJ8D3wQjRx6BAgBEAU&amp;url=http://2016.flandersmake.be/nl/jeroen-de-maeyer&amp;psig=AOvVaw0DHSiClPuWrZByhSfbpsve&amp;ust=1558791389603259" TargetMode="External"/><Relationship Id="rId12" Type="http://schemas.openxmlformats.org/officeDocument/2006/relationships/image" Target="../media/image8.jpeg"/><Relationship Id="rId17" Type="http://schemas.openxmlformats.org/officeDocument/2006/relationships/hyperlink" Target="https://www.google.be/url?sa=i&amp;rct=j&amp;q=&amp;esrc=s&amp;source=images&amp;cd=&amp;ved=2ahUKEwiF8Je6prTiAhVl5eAKHSVdCS4QjRx6BAgBEAU&amp;url=https://www.victoris.be/team/kristof-de-mey/&amp;psig=AOvVaw32MThCtHwo4KH_IfIPea0b&amp;ust=1558791887662078" TargetMode="External"/><Relationship Id="rId25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0.jpeg"/><Relationship Id="rId20" Type="http://schemas.openxmlformats.org/officeDocument/2006/relationships/image" Target="../media/image12.jpeg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www.google.be/url?sa=i&amp;rct=j&amp;q=&amp;esrc=s&amp;source=images&amp;cd=&amp;cad=rja&amp;uact=8&amp;ved=2ahUKEwjL46ispLTiAhWr3OAKHfSoDE0QjRx6BAgBEAU&amp;url=/url?sa%3Di%26rct%3Dj%26q%3D%26esrc%3Ds%26source%3Dimages%26cd%3D%26ved%3D%26url%3Dhttps%3A%2F%2Fbe.linkedin.com%2Fin%2Fbarthommez%26psig%3DAOvVaw2QTFE_TLCrXWlg2_2w2Cd3%26ust%3D1558791261112564&amp;psig=AOvVaw2QTFE_TLCrXWlg2_2w2Cd3&amp;ust=1558791261112564" TargetMode="External"/><Relationship Id="rId11" Type="http://schemas.openxmlformats.org/officeDocument/2006/relationships/hyperlink" Target="https://www.google.be/url?sa=i&amp;rct=j&amp;q=&amp;esrc=s&amp;source=images&amp;cd=&amp;ved=2ahUKEwjeuo_ypbTiAhVE8uAKHSCFBrUQjRx6BAgBEAU&amp;url=https://tomcat.elis.ugent.be/plone/pers_info.jsp?code%3DFL004&amp;psig=AOvVaw1a66H0D_6808kE8MT-V6dn&amp;ust=1558791739734368" TargetMode="External"/><Relationship Id="rId24" Type="http://schemas.openxmlformats.org/officeDocument/2006/relationships/image" Target="../media/image16.jpg"/><Relationship Id="rId5" Type="http://schemas.openxmlformats.org/officeDocument/2006/relationships/image" Target="../media/image5.jpeg"/><Relationship Id="rId15" Type="http://schemas.openxmlformats.org/officeDocument/2006/relationships/hyperlink" Target="https://www.google.be/url?sa=i&amp;rct=j&amp;q=&amp;esrc=s&amp;source=images&amp;cd=&amp;ved=2ahUKEwjyp82UprTiAhXZ8OAKHecxA6sQjRx6BAgBEAU&amp;url=https://www.ugent.be/p3lab/en/contact&amp;psig=AOvVaw1m2qK7nrbkIAFAHCoNTcnw&amp;ust=1558791813405364" TargetMode="External"/><Relationship Id="rId23" Type="http://schemas.openxmlformats.org/officeDocument/2006/relationships/image" Target="../media/image15.jpg"/><Relationship Id="rId10" Type="http://schemas.openxmlformats.org/officeDocument/2006/relationships/image" Target="../media/image7.jpeg"/><Relationship Id="rId19" Type="http://schemas.openxmlformats.org/officeDocument/2006/relationships/hyperlink" Target="https://www.google.be/url?sa=i&amp;rct=j&amp;q=&amp;esrc=s&amp;source=images&amp;cd=&amp;cad=rja&amp;uact=8&amp;ved=2ahUKEwj92I_hprTiAhUQnhQKHQ4iAJEQjRx6BAgBEAU&amp;url=https://be.linkedin.com/in/maaike-perneel-84215927&amp;psig=AOvVaw2PRJ1PNR4L0XjJi2Gvmpd6&amp;ust=1558791963489224" TargetMode="External"/><Relationship Id="rId4" Type="http://schemas.openxmlformats.org/officeDocument/2006/relationships/hyperlink" Target="http://www.google.be/url?sa=i&amp;rct=j&amp;q=&amp;esrc=s&amp;source=images&amp;cd=&amp;ved=2ahUKEwiL7s-hpLTiAhUzDmMBHZdQAA0QjRx6BAgBEAU&amp;url=http://www.chemtech.ugent.be/en/contact-address&amp;psig=AOvVaw2QTFE_TLCrXWlg2_2w2Cd3&amp;ust=1558791261112564" TargetMode="External"/><Relationship Id="rId9" Type="http://schemas.openxmlformats.org/officeDocument/2006/relationships/hyperlink" Target="https://www.google.be/url?sa=i&amp;rct=j&amp;q=&amp;esrc=s&amp;source=images&amp;cd=&amp;ved=2ahUKEwjSjOLQpbTiAhU0BWMBHZV0D60QjRx6BAgBEAU&amp;url=https://www.crig.ugent.be/en/dr-dominic-de-groote-phd&amp;psig=AOvVaw3Lq2w6Evh88W4KrsJOZS4c&amp;ust=1558791669004830" TargetMode="External"/><Relationship Id="rId14" Type="http://schemas.openxmlformats.org/officeDocument/2006/relationships/image" Target="../media/image9.jpeg"/><Relationship Id="rId22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sharer/sharer.php?u=https%3A%2F%2Fwww.janssen.com%2Fbelgium%2Ffuture-where-disease-thing-past-0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2507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64A05B-8560-492D-8953-034F8B2E3E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FWO-</a:t>
            </a:r>
            <a:r>
              <a:rPr lang="nl-BE" dirty="0" err="1"/>
              <a:t>projects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C137AC1-5379-42CD-8C8F-140F3AAC57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SBO/TBM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1153B2E-0197-4AAD-92BE-60D411F4BA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B3EDAF72-A6A3-4CC1-B364-8462B420F93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448C8969-0BC7-409B-9513-BA0F218BA8E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A9EC0823-65DC-4470-86E1-0663D7CA0B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9DCA876E-DAFD-4C15-91F1-93B902BAE0A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937385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554850-74E7-449C-814C-DAC74E0C6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FWO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0C89903-7AE6-4E7D-82B5-518E7B87B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AE29F-775D-4A9A-9856-A5DB49E59CDC}" type="slidenum">
              <a:rPr lang="nl-BE" smtClean="0"/>
              <a:pPr>
                <a:defRPr/>
              </a:pPr>
              <a:t>11</a:t>
            </a:fld>
            <a:endParaRPr lang="nl-BE"/>
          </a:p>
        </p:txBody>
      </p:sp>
      <p:pic>
        <p:nvPicPr>
          <p:cNvPr id="2050" name="Picture 2" descr="Verloskunde | GZA Ziekenhuizen">
            <a:extLst>
              <a:ext uri="{FF2B5EF4-FFF2-40B4-BE49-F238E27FC236}">
                <a16:creationId xmlns:a16="http://schemas.microsoft.com/office/drawing/2014/main" id="{74446770-3245-45D1-9831-925169A42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303" y="1699385"/>
            <a:ext cx="3002417" cy="199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UZ-Gent | DE KUIP - GENT (Belgium)">
            <a:extLst>
              <a:ext uri="{FF2B5EF4-FFF2-40B4-BE49-F238E27FC236}">
                <a16:creationId xmlns:a16="http://schemas.microsoft.com/office/drawing/2014/main" id="{6CD10260-7FD2-4C6A-A976-8D2718D70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990" y="1699385"/>
            <a:ext cx="3360751" cy="199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Jessa Ziekenhuis Campus Virga Jesse Spoedraadpleging Hasselt – Reynders">
            <a:extLst>
              <a:ext uri="{FF2B5EF4-FFF2-40B4-BE49-F238E27FC236}">
                <a16:creationId xmlns:a16="http://schemas.microsoft.com/office/drawing/2014/main" id="{C0638DAC-C2AD-4A77-B1AE-E77774FA9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090" y="1699385"/>
            <a:ext cx="3478822" cy="199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D5493311-8E97-45B6-B639-C9BA0FA5769C}"/>
              </a:ext>
            </a:extLst>
          </p:cNvPr>
          <p:cNvSpPr txBox="1"/>
          <p:nvPr/>
        </p:nvSpPr>
        <p:spPr>
          <a:xfrm>
            <a:off x="1425990" y="4415442"/>
            <a:ext cx="10447958" cy="3281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2500" b="1" dirty="0"/>
              <a:t>According </a:t>
            </a:r>
            <a:r>
              <a:rPr lang="nl-BE" sz="2500" b="1" dirty="0" err="1"/>
              <a:t>to</a:t>
            </a:r>
            <a:r>
              <a:rPr lang="nl-BE" sz="2500" b="1" dirty="0"/>
              <a:t> FWO</a:t>
            </a:r>
            <a:r>
              <a:rPr lang="nl-BE" sz="2500" dirty="0"/>
              <a:t>: 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nl-BE" sz="2500" dirty="0" err="1"/>
              <a:t>Hospitals</a:t>
            </a:r>
            <a:r>
              <a:rPr lang="nl-BE" sz="2500" dirty="0"/>
              <a:t> are research </a:t>
            </a:r>
            <a:r>
              <a:rPr lang="nl-BE" sz="2500" dirty="0" err="1"/>
              <a:t>institutes</a:t>
            </a:r>
            <a:r>
              <a:rPr lang="nl-BE" sz="2500" dirty="0"/>
              <a:t> 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nl-BE" sz="2500" dirty="0" err="1"/>
              <a:t>Can</a:t>
            </a:r>
            <a:r>
              <a:rPr lang="nl-BE" sz="2500" dirty="0"/>
              <a:t> </a:t>
            </a:r>
            <a:r>
              <a:rPr lang="nl-BE" sz="2500" dirty="0" err="1"/>
              <a:t>recieve</a:t>
            </a:r>
            <a:r>
              <a:rPr lang="nl-BE" sz="2500" dirty="0"/>
              <a:t> 100% </a:t>
            </a:r>
            <a:r>
              <a:rPr lang="nl-BE" sz="2500" dirty="0" err="1"/>
              <a:t>funding</a:t>
            </a:r>
            <a:r>
              <a:rPr lang="nl-BE" sz="2500" dirty="0"/>
              <a:t> </a:t>
            </a:r>
            <a:r>
              <a:rPr lang="nl-BE" sz="2500" dirty="0" err="1"/>
              <a:t>for</a:t>
            </a:r>
            <a:r>
              <a:rPr lang="nl-BE" sz="2500" dirty="0"/>
              <a:t> R&amp;D&amp;I</a:t>
            </a:r>
          </a:p>
          <a:p>
            <a:pPr>
              <a:lnSpc>
                <a:spcPct val="120000"/>
              </a:lnSpc>
            </a:pPr>
            <a:endParaRPr lang="nl-BE" sz="2500" dirty="0"/>
          </a:p>
          <a:p>
            <a:pPr>
              <a:lnSpc>
                <a:spcPct val="120000"/>
              </a:lnSpc>
            </a:pPr>
            <a:r>
              <a:rPr lang="nl-BE" sz="2500" b="1" dirty="0"/>
              <a:t>According </a:t>
            </a:r>
            <a:r>
              <a:rPr lang="nl-BE" sz="2500" b="1" dirty="0" err="1"/>
              <a:t>to</a:t>
            </a:r>
            <a:r>
              <a:rPr lang="nl-BE" sz="2500" b="1" dirty="0"/>
              <a:t> UGent/</a:t>
            </a:r>
            <a:r>
              <a:rPr lang="nl-BE" sz="2500" b="1" dirty="0" err="1"/>
              <a:t>UZGent</a:t>
            </a:r>
            <a:r>
              <a:rPr lang="nl-BE" sz="2500" b="1" dirty="0"/>
              <a:t>: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nl-BE" sz="2500" dirty="0" err="1"/>
              <a:t>Scientific</a:t>
            </a:r>
            <a:r>
              <a:rPr lang="nl-BE" sz="2500" dirty="0"/>
              <a:t> research (PhD’s) </a:t>
            </a:r>
            <a:r>
              <a:rPr lang="nl-BE" sz="2500" dirty="0" err="1"/>
              <a:t>can</a:t>
            </a:r>
            <a:r>
              <a:rPr lang="nl-BE" sz="2500" dirty="0"/>
              <a:t> </a:t>
            </a:r>
            <a:r>
              <a:rPr lang="nl-BE" sz="2500" dirty="0" err="1"/>
              <a:t>be</a:t>
            </a:r>
            <a:r>
              <a:rPr lang="nl-BE" sz="2500" dirty="0"/>
              <a:t> </a:t>
            </a:r>
            <a:r>
              <a:rPr lang="nl-BE" sz="2500" dirty="0" err="1"/>
              <a:t>financed</a:t>
            </a:r>
            <a:r>
              <a:rPr lang="nl-BE" sz="2500" dirty="0"/>
              <a:t> at UGent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nl-BE" sz="2500" dirty="0" err="1"/>
              <a:t>Clinical</a:t>
            </a:r>
            <a:r>
              <a:rPr lang="nl-BE" sz="2500" dirty="0"/>
              <a:t> trials, </a:t>
            </a:r>
            <a:r>
              <a:rPr lang="nl-BE" sz="2500" dirty="0" err="1"/>
              <a:t>use</a:t>
            </a:r>
            <a:r>
              <a:rPr lang="nl-BE" sz="2500" dirty="0"/>
              <a:t> of </a:t>
            </a:r>
            <a:r>
              <a:rPr lang="nl-BE" sz="2500" dirty="0" err="1"/>
              <a:t>clinical</a:t>
            </a:r>
            <a:r>
              <a:rPr lang="nl-BE" sz="2500" dirty="0"/>
              <a:t> </a:t>
            </a:r>
            <a:r>
              <a:rPr lang="nl-BE" sz="2500" dirty="0" err="1"/>
              <a:t>material</a:t>
            </a:r>
            <a:r>
              <a:rPr lang="nl-BE" sz="2500" dirty="0"/>
              <a:t> </a:t>
            </a:r>
            <a:r>
              <a:rPr lang="nl-BE" sz="2500" dirty="0" err="1"/>
              <a:t>and</a:t>
            </a:r>
            <a:r>
              <a:rPr lang="nl-BE" sz="2500" dirty="0"/>
              <a:t> data: </a:t>
            </a:r>
            <a:r>
              <a:rPr lang="nl-BE" sz="2500" dirty="0" err="1"/>
              <a:t>UZGent</a:t>
            </a:r>
            <a:endParaRPr lang="nl-BE" sz="2500" dirty="0"/>
          </a:p>
        </p:txBody>
      </p:sp>
    </p:spTree>
    <p:extLst>
      <p:ext uri="{BB962C8B-B14F-4D97-AF65-F5344CB8AC3E}">
        <p14:creationId xmlns:p14="http://schemas.microsoft.com/office/powerpoint/2010/main" val="2218153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2D9C7B-AF31-4532-8BCC-23A9C6FDB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FWO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CB533061-5E72-4B3C-93E3-C4DCD33A8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AE29F-775D-4A9A-9856-A5DB49E59CDC}" type="slidenum">
              <a:rPr lang="nl-BE" smtClean="0"/>
              <a:pPr>
                <a:defRPr/>
              </a:pPr>
              <a:t>12</a:t>
            </a:fld>
            <a:endParaRPr lang="nl-BE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765A4EA-262F-44CA-AC6D-899C12723E89}"/>
              </a:ext>
            </a:extLst>
          </p:cNvPr>
          <p:cNvSpPr txBox="1"/>
          <p:nvPr/>
        </p:nvSpPr>
        <p:spPr>
          <a:xfrm>
            <a:off x="936135" y="1695170"/>
            <a:ext cx="12470295" cy="5905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2500" b="1" dirty="0" err="1"/>
              <a:t>Economical</a:t>
            </a:r>
            <a:r>
              <a:rPr lang="nl-BE" sz="2500" b="1" dirty="0"/>
              <a:t> </a:t>
            </a:r>
            <a:r>
              <a:rPr lang="nl-BE" sz="2500" b="1" dirty="0" err="1"/>
              <a:t>finality</a:t>
            </a:r>
            <a:r>
              <a:rPr lang="nl-BE" sz="2500" b="1" dirty="0"/>
              <a:t>: </a:t>
            </a:r>
            <a:r>
              <a:rPr lang="nl-BE" sz="2500" b="1" dirty="0" err="1"/>
              <a:t>towards</a:t>
            </a:r>
            <a:r>
              <a:rPr lang="nl-BE" sz="2500" b="1" dirty="0"/>
              <a:t> companies (Janssen </a:t>
            </a:r>
            <a:r>
              <a:rPr lang="nl-BE" sz="2500" b="1" dirty="0" err="1"/>
              <a:t>Pharma</a:t>
            </a:r>
            <a:r>
              <a:rPr lang="nl-BE" sz="2500" b="1" dirty="0"/>
              <a:t>…)</a:t>
            </a:r>
          </a:p>
          <a:p>
            <a:pPr>
              <a:lnSpc>
                <a:spcPct val="120000"/>
              </a:lnSpc>
            </a:pPr>
            <a:endParaRPr lang="nl-BE" sz="2500" b="1" dirty="0"/>
          </a:p>
          <a:p>
            <a:pPr>
              <a:lnSpc>
                <a:spcPct val="120000"/>
              </a:lnSpc>
            </a:pPr>
            <a:r>
              <a:rPr lang="en-US" sz="2400" dirty="0"/>
              <a:t>An SBO project that will </a:t>
            </a:r>
            <a:r>
              <a:rPr lang="en-US" sz="2400" b="1" dirty="0">
                <a:solidFill>
                  <a:srgbClr val="1E64C8"/>
                </a:solidFill>
              </a:rPr>
              <a:t>enable companies </a:t>
            </a:r>
            <a:r>
              <a:rPr lang="en-US" sz="2400" dirty="0"/>
              <a:t>to develop new medicines through follow-up R&amp;D for the purpose of economic value creation, fits within the economic finality component. The fact that the use of these medicines is societally relevant is not a determining factor for the primary finality of the project. </a:t>
            </a:r>
            <a:endParaRPr lang="nl-BE" sz="2500" dirty="0"/>
          </a:p>
          <a:p>
            <a:pPr>
              <a:lnSpc>
                <a:spcPct val="120000"/>
              </a:lnSpc>
            </a:pPr>
            <a:endParaRPr lang="nl-BE" sz="2500" dirty="0"/>
          </a:p>
          <a:p>
            <a:pPr>
              <a:lnSpc>
                <a:spcPct val="120000"/>
              </a:lnSpc>
            </a:pPr>
            <a:r>
              <a:rPr lang="nl-BE" sz="2500" b="1" dirty="0" err="1"/>
              <a:t>Social</a:t>
            </a:r>
            <a:r>
              <a:rPr lang="nl-BE" sz="2500" b="1" dirty="0"/>
              <a:t> </a:t>
            </a:r>
            <a:r>
              <a:rPr lang="nl-BE" sz="2500" b="1" dirty="0" err="1"/>
              <a:t>finality</a:t>
            </a:r>
            <a:r>
              <a:rPr lang="nl-BE" sz="2500" b="1" dirty="0"/>
              <a:t>: </a:t>
            </a:r>
            <a:r>
              <a:rPr lang="nl-BE" sz="2500" b="1" dirty="0" err="1"/>
              <a:t>towards</a:t>
            </a:r>
            <a:r>
              <a:rPr lang="nl-BE" sz="2500" b="1" dirty="0"/>
              <a:t> </a:t>
            </a:r>
            <a:r>
              <a:rPr lang="nl-BE" sz="2500" b="1" dirty="0" err="1"/>
              <a:t>social</a:t>
            </a:r>
            <a:r>
              <a:rPr lang="nl-BE" sz="2500" b="1" dirty="0"/>
              <a:t> </a:t>
            </a:r>
            <a:r>
              <a:rPr lang="nl-BE" sz="2500" b="1" dirty="0" err="1"/>
              <a:t>profit</a:t>
            </a:r>
            <a:r>
              <a:rPr lang="nl-BE" sz="2500" b="1" dirty="0"/>
              <a:t> </a:t>
            </a:r>
            <a:r>
              <a:rPr lang="nl-BE" sz="2500" b="1" dirty="0" err="1"/>
              <a:t>organisations</a:t>
            </a:r>
            <a:r>
              <a:rPr lang="nl-BE" sz="2500" b="1" dirty="0"/>
              <a:t> (Red Cross, </a:t>
            </a:r>
            <a:r>
              <a:rPr lang="nl-BE" sz="2500" b="1" dirty="0" err="1"/>
              <a:t>Hospitals</a:t>
            </a:r>
            <a:r>
              <a:rPr lang="nl-BE" sz="2500" b="1" dirty="0"/>
              <a:t>)</a:t>
            </a:r>
          </a:p>
          <a:p>
            <a:pPr>
              <a:lnSpc>
                <a:spcPct val="120000"/>
              </a:lnSpc>
            </a:pPr>
            <a:endParaRPr lang="nl-BE" sz="2500" dirty="0"/>
          </a:p>
          <a:p>
            <a:pPr>
              <a:lnSpc>
                <a:spcPct val="120000"/>
              </a:lnSpc>
            </a:pPr>
            <a:r>
              <a:rPr lang="en-US" sz="2400" dirty="0"/>
              <a:t>A (macro)economic SBO project whose results are used as inputs </a:t>
            </a:r>
            <a:r>
              <a:rPr lang="en-US" sz="2400" b="1" dirty="0">
                <a:solidFill>
                  <a:srgbClr val="0070C0"/>
                </a:solidFill>
              </a:rPr>
              <a:t>by governmental actors or societal partners </a:t>
            </a:r>
            <a:r>
              <a:rPr lang="en-US" sz="2400" dirty="0"/>
              <a:t>to develop new societal policy visions and strategies fits within the societal finality component. The research discipline in itself is not determining for the primary finality of the project.</a:t>
            </a:r>
            <a:endParaRPr lang="nl-BE" sz="25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242D5D8-4739-4610-AD5F-961AFDEC2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3233" y="5677113"/>
            <a:ext cx="1933304" cy="146931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B6E426A-59A6-467B-81F9-A7663DE4B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3070" y="2152967"/>
            <a:ext cx="2162175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0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4368272" y="2316480"/>
            <a:ext cx="2458719" cy="12282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BE" sz="3641"/>
          </a:p>
        </p:txBody>
      </p:sp>
      <p:sp>
        <p:nvSpPr>
          <p:cNvPr id="8" name="Rechthoek 7"/>
          <p:cNvSpPr/>
          <p:nvPr/>
        </p:nvSpPr>
        <p:spPr>
          <a:xfrm>
            <a:off x="7235649" y="2316480"/>
            <a:ext cx="2354862" cy="12282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BE" sz="3641"/>
          </a:p>
        </p:txBody>
      </p:sp>
      <p:sp>
        <p:nvSpPr>
          <p:cNvPr id="9" name="Rechthoek 8"/>
          <p:cNvSpPr/>
          <p:nvPr/>
        </p:nvSpPr>
        <p:spPr>
          <a:xfrm>
            <a:off x="10103026" y="2316480"/>
            <a:ext cx="2354862" cy="12282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BE" sz="3641"/>
          </a:p>
        </p:txBody>
      </p:sp>
      <p:sp>
        <p:nvSpPr>
          <p:cNvPr id="10" name="Rechthoek 9"/>
          <p:cNvSpPr/>
          <p:nvPr/>
        </p:nvSpPr>
        <p:spPr>
          <a:xfrm>
            <a:off x="3395167" y="5285459"/>
            <a:ext cx="1332089" cy="1025031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BE" sz="3641"/>
          </a:p>
        </p:txBody>
      </p:sp>
      <p:sp>
        <p:nvSpPr>
          <p:cNvPr id="11" name="Rechthoek 10"/>
          <p:cNvSpPr/>
          <p:nvPr/>
        </p:nvSpPr>
        <p:spPr>
          <a:xfrm>
            <a:off x="5393303" y="4876801"/>
            <a:ext cx="1329830" cy="102503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BE" sz="3641"/>
          </a:p>
        </p:txBody>
      </p:sp>
      <p:sp>
        <p:nvSpPr>
          <p:cNvPr id="12" name="Rechthoek 11"/>
          <p:cNvSpPr/>
          <p:nvPr/>
        </p:nvSpPr>
        <p:spPr>
          <a:xfrm>
            <a:off x="7441106" y="5285459"/>
            <a:ext cx="1329832" cy="102503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BE" sz="3641"/>
          </a:p>
        </p:txBody>
      </p:sp>
      <p:sp>
        <p:nvSpPr>
          <p:cNvPr id="13" name="Rechthoek 12"/>
          <p:cNvSpPr/>
          <p:nvPr/>
        </p:nvSpPr>
        <p:spPr>
          <a:xfrm>
            <a:off x="9590511" y="4978401"/>
            <a:ext cx="1332089" cy="1025031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BE" sz="3641"/>
          </a:p>
        </p:txBody>
      </p:sp>
      <p:sp>
        <p:nvSpPr>
          <p:cNvPr id="14" name="Rechthoek 13"/>
          <p:cNvSpPr/>
          <p:nvPr/>
        </p:nvSpPr>
        <p:spPr>
          <a:xfrm>
            <a:off x="11945374" y="5183859"/>
            <a:ext cx="1332089" cy="102503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BE" sz="3641"/>
          </a:p>
        </p:txBody>
      </p:sp>
      <p:sp>
        <p:nvSpPr>
          <p:cNvPr id="15" name="Rechthoek 14"/>
          <p:cNvSpPr/>
          <p:nvPr/>
        </p:nvSpPr>
        <p:spPr>
          <a:xfrm>
            <a:off x="2934582" y="7642579"/>
            <a:ext cx="3788551" cy="40865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BE" sz="3641"/>
          </a:p>
        </p:txBody>
      </p:sp>
      <p:sp>
        <p:nvSpPr>
          <p:cNvPr id="16" name="Rechthoek 15"/>
          <p:cNvSpPr/>
          <p:nvPr/>
        </p:nvSpPr>
        <p:spPr>
          <a:xfrm>
            <a:off x="6826991" y="7642579"/>
            <a:ext cx="3788551" cy="40865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BE" sz="3641"/>
          </a:p>
        </p:txBody>
      </p:sp>
      <p:sp>
        <p:nvSpPr>
          <p:cNvPr id="17" name="Rechthoek 16"/>
          <p:cNvSpPr/>
          <p:nvPr/>
        </p:nvSpPr>
        <p:spPr>
          <a:xfrm>
            <a:off x="10717143" y="7642579"/>
            <a:ext cx="3788551" cy="40865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BE" sz="3641"/>
          </a:p>
        </p:txBody>
      </p:sp>
      <p:cxnSp>
        <p:nvCxnSpPr>
          <p:cNvPr id="19" name="Rechte verbindingslijn met pijl 18"/>
          <p:cNvCxnSpPr/>
          <p:nvPr/>
        </p:nvCxnSpPr>
        <p:spPr>
          <a:xfrm>
            <a:off x="4675329" y="3544711"/>
            <a:ext cx="0" cy="123049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met pijl 19"/>
          <p:cNvCxnSpPr/>
          <p:nvPr/>
        </p:nvCxnSpPr>
        <p:spPr>
          <a:xfrm flipH="1">
            <a:off x="7030191" y="3149601"/>
            <a:ext cx="2258" cy="16256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met pijl 20"/>
          <p:cNvCxnSpPr/>
          <p:nvPr/>
        </p:nvCxnSpPr>
        <p:spPr>
          <a:xfrm>
            <a:off x="9823062" y="2930596"/>
            <a:ext cx="0" cy="1794934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met pijl 21"/>
          <p:cNvCxnSpPr/>
          <p:nvPr/>
        </p:nvCxnSpPr>
        <p:spPr>
          <a:xfrm>
            <a:off x="11295133" y="3544711"/>
            <a:ext cx="0" cy="3892409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/>
          <p:cNvCxnSpPr/>
          <p:nvPr/>
        </p:nvCxnSpPr>
        <p:spPr>
          <a:xfrm>
            <a:off x="12457888" y="6208889"/>
            <a:ext cx="0" cy="1228231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met pijl 23"/>
          <p:cNvCxnSpPr/>
          <p:nvPr/>
        </p:nvCxnSpPr>
        <p:spPr>
          <a:xfrm>
            <a:off x="6314475" y="5901831"/>
            <a:ext cx="0" cy="1228231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/>
          <p:cNvCxnSpPr/>
          <p:nvPr/>
        </p:nvCxnSpPr>
        <p:spPr>
          <a:xfrm>
            <a:off x="8362279" y="6310489"/>
            <a:ext cx="0" cy="614116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met pijl 25"/>
          <p:cNvCxnSpPr/>
          <p:nvPr/>
        </p:nvCxnSpPr>
        <p:spPr>
          <a:xfrm>
            <a:off x="9795969" y="6003432"/>
            <a:ext cx="0" cy="1228231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met pijl 26"/>
          <p:cNvCxnSpPr/>
          <p:nvPr/>
        </p:nvCxnSpPr>
        <p:spPr>
          <a:xfrm>
            <a:off x="10717142" y="6003432"/>
            <a:ext cx="0" cy="1228231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met pijl 27"/>
          <p:cNvCxnSpPr/>
          <p:nvPr/>
        </p:nvCxnSpPr>
        <p:spPr>
          <a:xfrm>
            <a:off x="5494901" y="5901831"/>
            <a:ext cx="0" cy="1228231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met pijl 28"/>
          <p:cNvCxnSpPr/>
          <p:nvPr/>
        </p:nvCxnSpPr>
        <p:spPr>
          <a:xfrm>
            <a:off x="3650298" y="6208889"/>
            <a:ext cx="0" cy="1228231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23" name="Tekstvak 29"/>
          <p:cNvSpPr txBox="1">
            <a:spLocks noChangeArrowheads="1"/>
          </p:cNvSpPr>
          <p:nvPr/>
        </p:nvSpPr>
        <p:spPr bwMode="auto">
          <a:xfrm>
            <a:off x="4776929" y="2623539"/>
            <a:ext cx="1639147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2560">
                <a:latin typeface="Arial" panose="020B0604020202020204" pitchFamily="34" charset="0"/>
              </a:rPr>
              <a:t>Partner 1</a:t>
            </a:r>
          </a:p>
        </p:txBody>
      </p:sp>
      <p:sp>
        <p:nvSpPr>
          <p:cNvPr id="29724" name="Tekstvak 30"/>
          <p:cNvSpPr txBox="1">
            <a:spLocks noChangeArrowheads="1"/>
          </p:cNvSpPr>
          <p:nvPr/>
        </p:nvSpPr>
        <p:spPr bwMode="auto">
          <a:xfrm>
            <a:off x="7441106" y="2623539"/>
            <a:ext cx="1842347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2560">
                <a:latin typeface="Arial" panose="020B0604020202020204" pitchFamily="34" charset="0"/>
              </a:rPr>
              <a:t>Partner 2</a:t>
            </a:r>
          </a:p>
        </p:txBody>
      </p:sp>
      <p:sp>
        <p:nvSpPr>
          <p:cNvPr id="29725" name="Tekstvak 31"/>
          <p:cNvSpPr txBox="1">
            <a:spLocks noChangeArrowheads="1"/>
          </p:cNvSpPr>
          <p:nvPr/>
        </p:nvSpPr>
        <p:spPr bwMode="auto">
          <a:xfrm>
            <a:off x="10410085" y="2623539"/>
            <a:ext cx="1844604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2560">
                <a:latin typeface="Arial" panose="020B0604020202020204" pitchFamily="34" charset="0"/>
              </a:rPr>
              <a:t>Partner 3</a:t>
            </a:r>
          </a:p>
        </p:txBody>
      </p:sp>
      <p:sp>
        <p:nvSpPr>
          <p:cNvPr id="29726" name="Tekstvak 32"/>
          <p:cNvSpPr txBox="1">
            <a:spLocks noChangeArrowheads="1"/>
          </p:cNvSpPr>
          <p:nvPr/>
        </p:nvSpPr>
        <p:spPr bwMode="auto">
          <a:xfrm>
            <a:off x="3140040" y="7642579"/>
            <a:ext cx="3070578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2560">
                <a:latin typeface="Arial" panose="020B0604020202020204" pitchFamily="34" charset="0"/>
              </a:rPr>
              <a:t>End users</a:t>
            </a:r>
          </a:p>
        </p:txBody>
      </p:sp>
      <p:sp>
        <p:nvSpPr>
          <p:cNvPr id="29727" name="Tekstvak 33"/>
          <p:cNvSpPr txBox="1">
            <a:spLocks noChangeArrowheads="1"/>
          </p:cNvSpPr>
          <p:nvPr/>
        </p:nvSpPr>
        <p:spPr bwMode="auto">
          <a:xfrm>
            <a:off x="7134048" y="7642579"/>
            <a:ext cx="3070578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2560">
                <a:latin typeface="Arial" panose="020B0604020202020204" pitchFamily="34" charset="0"/>
              </a:rPr>
              <a:t>End users</a:t>
            </a:r>
          </a:p>
        </p:txBody>
      </p:sp>
      <p:sp>
        <p:nvSpPr>
          <p:cNvPr id="29728" name="Tekstvak 34"/>
          <p:cNvSpPr txBox="1">
            <a:spLocks noChangeArrowheads="1"/>
          </p:cNvSpPr>
          <p:nvPr/>
        </p:nvSpPr>
        <p:spPr bwMode="auto">
          <a:xfrm>
            <a:off x="11024201" y="7642579"/>
            <a:ext cx="3072835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2560">
                <a:latin typeface="Arial" panose="020B0604020202020204" pitchFamily="34" charset="0"/>
              </a:rPr>
              <a:t>End users</a:t>
            </a:r>
          </a:p>
        </p:txBody>
      </p:sp>
      <p:sp>
        <p:nvSpPr>
          <p:cNvPr id="29729" name="Tekstvak 35"/>
          <p:cNvSpPr txBox="1">
            <a:spLocks noChangeArrowheads="1"/>
          </p:cNvSpPr>
          <p:nvPr/>
        </p:nvSpPr>
        <p:spPr bwMode="auto">
          <a:xfrm>
            <a:off x="3343240" y="5594774"/>
            <a:ext cx="1433688" cy="35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1707">
                <a:latin typeface="Arial" panose="020B0604020202020204" pitchFamily="34" charset="0"/>
              </a:rPr>
              <a:t>Company </a:t>
            </a:r>
          </a:p>
        </p:txBody>
      </p:sp>
      <p:sp>
        <p:nvSpPr>
          <p:cNvPr id="29730" name="Tekstvak 36"/>
          <p:cNvSpPr txBox="1">
            <a:spLocks noChangeArrowheads="1"/>
          </p:cNvSpPr>
          <p:nvPr/>
        </p:nvSpPr>
        <p:spPr bwMode="auto">
          <a:xfrm>
            <a:off x="5393302" y="5183858"/>
            <a:ext cx="1740746" cy="35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BE" sz="1707">
                <a:latin typeface="Arial" panose="020B0604020202020204" pitchFamily="34" charset="0"/>
              </a:rPr>
              <a:t>School</a:t>
            </a:r>
            <a:endParaRPr lang="nl-BE" altLang="nl-BE" sz="1707">
              <a:latin typeface="Arial" panose="020B0604020202020204" pitchFamily="34" charset="0"/>
            </a:endParaRPr>
          </a:p>
        </p:txBody>
      </p:sp>
      <p:sp>
        <p:nvSpPr>
          <p:cNvPr id="29731" name="Tekstvak 37"/>
          <p:cNvSpPr txBox="1">
            <a:spLocks noChangeArrowheads="1"/>
          </p:cNvSpPr>
          <p:nvPr/>
        </p:nvSpPr>
        <p:spPr bwMode="auto">
          <a:xfrm>
            <a:off x="7337248" y="5502206"/>
            <a:ext cx="1844605" cy="35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BE" sz="1707">
                <a:latin typeface="Arial" panose="020B0604020202020204" pitchFamily="34" charset="0"/>
              </a:rPr>
              <a:t>Policy maker</a:t>
            </a:r>
            <a:endParaRPr lang="nl-BE" altLang="nl-BE" sz="1707">
              <a:latin typeface="Arial" panose="020B0604020202020204" pitchFamily="34" charset="0"/>
            </a:endParaRPr>
          </a:p>
        </p:txBody>
      </p:sp>
      <p:sp>
        <p:nvSpPr>
          <p:cNvPr id="29732" name="Tekstvak 38"/>
          <p:cNvSpPr txBox="1">
            <a:spLocks noChangeArrowheads="1"/>
          </p:cNvSpPr>
          <p:nvPr/>
        </p:nvSpPr>
        <p:spPr bwMode="auto">
          <a:xfrm>
            <a:off x="9590511" y="5285459"/>
            <a:ext cx="1537547" cy="35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BE" sz="1707">
                <a:latin typeface="Arial" panose="020B0604020202020204" pitchFamily="34" charset="0"/>
              </a:rPr>
              <a:t>Company</a:t>
            </a:r>
            <a:endParaRPr lang="nl-BE" altLang="nl-BE" sz="1707">
              <a:latin typeface="Arial" panose="020B0604020202020204" pitchFamily="34" charset="0"/>
            </a:endParaRPr>
          </a:p>
        </p:txBody>
      </p:sp>
      <p:sp>
        <p:nvSpPr>
          <p:cNvPr id="29733" name="Tekstvak 39"/>
          <p:cNvSpPr txBox="1">
            <a:spLocks noChangeArrowheads="1"/>
          </p:cNvSpPr>
          <p:nvPr/>
        </p:nvSpPr>
        <p:spPr bwMode="auto">
          <a:xfrm>
            <a:off x="11945374" y="5289974"/>
            <a:ext cx="1639147" cy="880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1707">
                <a:latin typeface="Arial" panose="020B0604020202020204" pitchFamily="34" charset="0"/>
              </a:rPr>
              <a:t>Health insurance agency</a:t>
            </a:r>
          </a:p>
        </p:txBody>
      </p:sp>
      <p:cxnSp>
        <p:nvCxnSpPr>
          <p:cNvPr id="41" name="Rechte verbindingslijn met pijl 40"/>
          <p:cNvCxnSpPr/>
          <p:nvPr/>
        </p:nvCxnSpPr>
        <p:spPr>
          <a:xfrm flipV="1">
            <a:off x="8770938" y="5490915"/>
            <a:ext cx="706684" cy="1129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met pijl 41"/>
          <p:cNvCxnSpPr/>
          <p:nvPr/>
        </p:nvCxnSpPr>
        <p:spPr>
          <a:xfrm flipH="1">
            <a:off x="6928592" y="5490916"/>
            <a:ext cx="589279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hteraccolade 46"/>
          <p:cNvSpPr/>
          <p:nvPr/>
        </p:nvSpPr>
        <p:spPr>
          <a:xfrm>
            <a:off x="13277463" y="2316481"/>
            <a:ext cx="715715" cy="2661921"/>
          </a:xfrm>
          <a:prstGeom prst="rightBrace">
            <a:avLst/>
          </a:prstGeom>
          <a:solidFill>
            <a:srgbClr val="002060">
              <a:alpha val="60000"/>
            </a:srgb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BE" sz="3641"/>
          </a:p>
        </p:txBody>
      </p:sp>
      <p:sp>
        <p:nvSpPr>
          <p:cNvPr id="29737" name="Tekstvak 47"/>
          <p:cNvSpPr txBox="1">
            <a:spLocks noChangeArrowheads="1"/>
          </p:cNvSpPr>
          <p:nvPr/>
        </p:nvSpPr>
        <p:spPr bwMode="auto">
          <a:xfrm>
            <a:off x="13738049" y="3700499"/>
            <a:ext cx="1433688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BE" sz="2560">
                <a:latin typeface="Arial" panose="020B0604020202020204" pitchFamily="34" charset="0"/>
              </a:rPr>
              <a:t>Project</a:t>
            </a:r>
            <a:endParaRPr lang="nl-BE" altLang="nl-BE" sz="2560">
              <a:latin typeface="Arial" panose="020B0604020202020204" pitchFamily="34" charset="0"/>
            </a:endParaRPr>
          </a:p>
        </p:txBody>
      </p:sp>
      <p:cxnSp>
        <p:nvCxnSpPr>
          <p:cNvPr id="4" name="Rechte verbindingslijn 3"/>
          <p:cNvCxnSpPr/>
          <p:nvPr/>
        </p:nvCxnSpPr>
        <p:spPr>
          <a:xfrm>
            <a:off x="6826991" y="3099930"/>
            <a:ext cx="40865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echte verbindingslijn 45"/>
          <p:cNvCxnSpPr>
            <a:endCxn id="9" idx="1"/>
          </p:cNvCxnSpPr>
          <p:nvPr/>
        </p:nvCxnSpPr>
        <p:spPr>
          <a:xfrm>
            <a:off x="9619863" y="2930596"/>
            <a:ext cx="48316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vak 1"/>
          <p:cNvSpPr txBox="1"/>
          <p:nvPr/>
        </p:nvSpPr>
        <p:spPr>
          <a:xfrm>
            <a:off x="6411559" y="4614898"/>
            <a:ext cx="3686952" cy="6526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nl-NL" sz="3641" dirty="0">
                <a:latin typeface="Arial" charset="0"/>
                <a:cs typeface="Arial" charset="0"/>
              </a:rPr>
              <a:t>Lead users</a:t>
            </a:r>
            <a:endParaRPr lang="nl-BE" sz="3641" dirty="0">
              <a:latin typeface="Arial" charset="0"/>
              <a:cs typeface="Arial" charset="0"/>
            </a:endParaRPr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F8011750-64D1-490C-AA19-2DD60F68B338}"/>
              </a:ext>
            </a:extLst>
          </p:cNvPr>
          <p:cNvSpPr/>
          <p:nvPr/>
        </p:nvSpPr>
        <p:spPr>
          <a:xfrm>
            <a:off x="1351722" y="1868557"/>
            <a:ext cx="14007533" cy="4558747"/>
          </a:xfrm>
          <a:prstGeom prst="ellipse">
            <a:avLst/>
          </a:pr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3" name="Titel 1">
            <a:extLst>
              <a:ext uri="{FF2B5EF4-FFF2-40B4-BE49-F238E27FC236}">
                <a16:creationId xmlns:a16="http://schemas.microsoft.com/office/drawing/2014/main" id="{05DC3E82-0D97-4478-A46C-978786DEA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118" y="136025"/>
            <a:ext cx="15705282" cy="863693"/>
          </a:xfrm>
        </p:spPr>
        <p:txBody>
          <a:bodyPr/>
          <a:lstStyle/>
          <a:p>
            <a:r>
              <a:rPr lang="nl-BE" dirty="0"/>
              <a:t>SBO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2BCE3BC-34B0-4DA4-8E50-B3FAAA1D185D}"/>
              </a:ext>
            </a:extLst>
          </p:cNvPr>
          <p:cNvSpPr txBox="1"/>
          <p:nvPr/>
        </p:nvSpPr>
        <p:spPr>
          <a:xfrm>
            <a:off x="14505694" y="1457739"/>
            <a:ext cx="2178793" cy="51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2500" dirty="0" err="1"/>
              <a:t>Valorisation</a:t>
            </a:r>
            <a:endParaRPr lang="nl-BE" sz="2500" dirty="0"/>
          </a:p>
        </p:txBody>
      </p:sp>
      <p:sp>
        <p:nvSpPr>
          <p:cNvPr id="45" name="Tekstvak 44">
            <a:extLst>
              <a:ext uri="{FF2B5EF4-FFF2-40B4-BE49-F238E27FC236}">
                <a16:creationId xmlns:a16="http://schemas.microsoft.com/office/drawing/2014/main" id="{BCD71DE1-D4D9-4F42-B5FA-E7B471568CAB}"/>
              </a:ext>
            </a:extLst>
          </p:cNvPr>
          <p:cNvSpPr txBox="1"/>
          <p:nvPr/>
        </p:nvSpPr>
        <p:spPr>
          <a:xfrm>
            <a:off x="14505693" y="6715426"/>
            <a:ext cx="2178793" cy="51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2500" dirty="0"/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329753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806889-F2B3-408D-AA13-729BD7CB7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FWO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4390F84-9B5B-49B2-BF90-44A901326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AE29F-775D-4A9A-9856-A5DB49E59CDC}" type="slidenum">
              <a:rPr lang="nl-BE" smtClean="0"/>
              <a:pPr>
                <a:defRPr/>
              </a:pPr>
              <a:t>14</a:t>
            </a:fld>
            <a:endParaRPr lang="nl-BE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D7A3AAF2-F731-4CED-8693-51F36F9F11F1}"/>
              </a:ext>
            </a:extLst>
          </p:cNvPr>
          <p:cNvSpPr txBox="1">
            <a:spLocks/>
          </p:cNvSpPr>
          <p:nvPr/>
        </p:nvSpPr>
        <p:spPr>
          <a:xfrm>
            <a:off x="868664" y="1523767"/>
            <a:ext cx="5491581" cy="729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300368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3600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113" indent="-458788" algn="l" defTabSz="1300368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1450" indent="-541338" algn="l" defTabSz="1300368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325" indent="-1158875" algn="l" defTabSz="1300368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013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197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381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565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6400"/>
            <a:r>
              <a:rPr lang="nl-NL" sz="2400" b="1" dirty="0"/>
              <a:t>FWO-</a:t>
            </a:r>
            <a:r>
              <a:rPr lang="nl-NL" sz="2400" b="1" dirty="0">
                <a:solidFill>
                  <a:srgbClr val="00B0F0"/>
                </a:solidFill>
              </a:rPr>
              <a:t>SBO-</a:t>
            </a:r>
            <a:r>
              <a:rPr lang="nl-NL" sz="2400" b="1" dirty="0" err="1">
                <a:solidFill>
                  <a:srgbClr val="00B0F0"/>
                </a:solidFill>
              </a:rPr>
              <a:t>societal</a:t>
            </a:r>
            <a:endParaRPr lang="nl-NL" sz="2400" b="1" dirty="0">
              <a:solidFill>
                <a:srgbClr val="00B0F0"/>
              </a:solidFill>
            </a:endParaRPr>
          </a:p>
          <a:p>
            <a:pPr marL="86400"/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pPr marL="86400"/>
            <a:endParaRPr lang="nl-BE" sz="24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3EDE24D-01AC-44C7-A876-D5C4718E3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839" y="5409924"/>
            <a:ext cx="6497113" cy="4058068"/>
          </a:xfrm>
          <a:prstGeom prst="rect">
            <a:avLst/>
          </a:prstGeom>
        </p:spPr>
      </p:pic>
      <p:pic>
        <p:nvPicPr>
          <p:cNvPr id="1026" name="Picture 2" descr="What Influences Our Food Choices? | by Taylor Glancey | Medium">
            <a:extLst>
              <a:ext uri="{FF2B5EF4-FFF2-40B4-BE49-F238E27FC236}">
                <a16:creationId xmlns:a16="http://schemas.microsoft.com/office/drawing/2014/main" id="{9DC0AA7D-AED3-4467-88B6-11B9474AD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278" y="2582893"/>
            <a:ext cx="4154904" cy="253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B3F713A5-1025-4F28-B9CE-9B758BB0A91A}"/>
              </a:ext>
            </a:extLst>
          </p:cNvPr>
          <p:cNvSpPr txBox="1">
            <a:spLocks/>
          </p:cNvSpPr>
          <p:nvPr/>
        </p:nvSpPr>
        <p:spPr>
          <a:xfrm>
            <a:off x="9533944" y="1623158"/>
            <a:ext cx="4251186" cy="53032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1300368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3600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113" indent="-458788" algn="l" defTabSz="1300368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1450" indent="-541338" algn="l" defTabSz="1300368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325" indent="-1158875" algn="l" defTabSz="1300368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013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197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381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565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6400"/>
            <a:r>
              <a:rPr lang="nl-NL" sz="2400" b="1" dirty="0"/>
              <a:t>FWO-</a:t>
            </a:r>
            <a:r>
              <a:rPr lang="nl-NL" sz="2400" b="1" dirty="0">
                <a:solidFill>
                  <a:srgbClr val="00B0F0"/>
                </a:solidFill>
              </a:rPr>
              <a:t>TBM</a:t>
            </a:r>
          </a:p>
          <a:p>
            <a:pPr marL="86400"/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pPr marL="86400"/>
            <a:endParaRPr lang="nl-BE" sz="24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46EA7D7-4539-4436-9A08-179AD6CDC0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0835" y="5202373"/>
            <a:ext cx="5967231" cy="3948826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9" name="Picture 2" descr="Weight Loss &amp; Executive Functioning - Executive Functioning Success">
            <a:extLst>
              <a:ext uri="{FF2B5EF4-FFF2-40B4-BE49-F238E27FC236}">
                <a16:creationId xmlns:a16="http://schemas.microsoft.com/office/drawing/2014/main" id="{37A44598-498F-4709-AC8E-2F001DA79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951" y="2577672"/>
            <a:ext cx="1713701" cy="257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jl: rechts 5">
            <a:extLst>
              <a:ext uri="{FF2B5EF4-FFF2-40B4-BE49-F238E27FC236}">
                <a16:creationId xmlns:a16="http://schemas.microsoft.com/office/drawing/2014/main" id="{A24A2F13-1441-4792-B266-AF33D3C8DF3A}"/>
              </a:ext>
            </a:extLst>
          </p:cNvPr>
          <p:cNvSpPr/>
          <p:nvPr/>
        </p:nvSpPr>
        <p:spPr>
          <a:xfrm>
            <a:off x="5685182" y="1523767"/>
            <a:ext cx="3525079" cy="729104"/>
          </a:xfrm>
          <a:prstGeom prst="rightArrow">
            <a:avLst/>
          </a:prstGeom>
          <a:noFill/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Pijl: rechts 10">
            <a:extLst>
              <a:ext uri="{FF2B5EF4-FFF2-40B4-BE49-F238E27FC236}">
                <a16:creationId xmlns:a16="http://schemas.microsoft.com/office/drawing/2014/main" id="{9FCDA781-F2B1-4BF4-AD22-B3B1FE0D5EE5}"/>
              </a:ext>
            </a:extLst>
          </p:cNvPr>
          <p:cNvSpPr/>
          <p:nvPr/>
        </p:nvSpPr>
        <p:spPr>
          <a:xfrm>
            <a:off x="7924725" y="6812234"/>
            <a:ext cx="824050" cy="729104"/>
          </a:xfrm>
          <a:prstGeom prst="rightArrow">
            <a:avLst/>
          </a:prstGeom>
          <a:noFill/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3968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64A05B-8560-492D-8953-034F8B2E3E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err="1"/>
              <a:t>Vlaio-projects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C137AC1-5379-42CD-8C8F-140F3AAC57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err="1"/>
              <a:t>Baekeland</a:t>
            </a:r>
            <a:r>
              <a:rPr lang="nl-BE" dirty="0"/>
              <a:t>/TETRA/</a:t>
            </a:r>
            <a:r>
              <a:rPr lang="nl-BE" dirty="0" err="1"/>
              <a:t>Medvia</a:t>
            </a:r>
            <a:endParaRPr lang="nl-BE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1153B2E-0197-4AAD-92BE-60D411F4BA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B3EDAF72-A6A3-4CC1-B364-8462B420F93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448C8969-0BC7-409B-9513-BA0F218BA8E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A9EC0823-65DC-4470-86E1-0663D7CA0B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9DCA876E-DAFD-4C15-91F1-93B902BAE0A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6329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554850-74E7-449C-814C-DAC74E0C6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VLAIO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0C89903-7AE6-4E7D-82B5-518E7B87B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AE29F-775D-4A9A-9856-A5DB49E59CDC}" type="slidenum">
              <a:rPr lang="nl-BE" smtClean="0"/>
              <a:pPr>
                <a:defRPr/>
              </a:pPr>
              <a:t>16</a:t>
            </a:fld>
            <a:endParaRPr lang="nl-BE"/>
          </a:p>
        </p:txBody>
      </p:sp>
      <p:pic>
        <p:nvPicPr>
          <p:cNvPr id="2052" name="Picture 4" descr="UZ-Gent | DE KUIP - GENT (Belgium)">
            <a:extLst>
              <a:ext uri="{FF2B5EF4-FFF2-40B4-BE49-F238E27FC236}">
                <a16:creationId xmlns:a16="http://schemas.microsoft.com/office/drawing/2014/main" id="{6CD10260-7FD2-4C6A-A976-8D2718D70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171" y="1717803"/>
            <a:ext cx="3360751" cy="199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D5493311-8E97-45B6-B639-C9BA0FA5769C}"/>
              </a:ext>
            </a:extLst>
          </p:cNvPr>
          <p:cNvSpPr txBox="1"/>
          <p:nvPr/>
        </p:nvSpPr>
        <p:spPr>
          <a:xfrm>
            <a:off x="1425989" y="4415442"/>
            <a:ext cx="12979123" cy="3743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2500" b="1" dirty="0"/>
              <a:t>According </a:t>
            </a:r>
            <a:r>
              <a:rPr lang="nl-BE" sz="2500" b="1" dirty="0" err="1"/>
              <a:t>to</a:t>
            </a:r>
            <a:r>
              <a:rPr lang="nl-BE" sz="2500" b="1" dirty="0"/>
              <a:t> VLAIO</a:t>
            </a:r>
            <a:r>
              <a:rPr lang="nl-BE" sz="2500" dirty="0"/>
              <a:t>: </a:t>
            </a:r>
          </a:p>
          <a:p>
            <a:pPr>
              <a:lnSpc>
                <a:spcPct val="120000"/>
              </a:lnSpc>
            </a:pPr>
            <a:r>
              <a:rPr lang="nl-BE" sz="2500" u="sng" dirty="0" err="1"/>
              <a:t>Hospitals</a:t>
            </a:r>
            <a:r>
              <a:rPr lang="nl-BE" sz="2500" dirty="0"/>
              <a:t>: 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nl-BE" sz="2500" dirty="0" err="1"/>
              <a:t>Hospitals</a:t>
            </a:r>
            <a:r>
              <a:rPr lang="nl-BE" sz="2500" dirty="0"/>
              <a:t>, vzw’s are </a:t>
            </a:r>
            <a:r>
              <a:rPr lang="nl-BE" sz="2500" dirty="0" err="1"/>
              <a:t>economic</a:t>
            </a:r>
            <a:r>
              <a:rPr lang="nl-BE" sz="2500" dirty="0"/>
              <a:t> actors, like companies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nl-BE" sz="2500" dirty="0" err="1"/>
              <a:t>Can’t</a:t>
            </a:r>
            <a:r>
              <a:rPr lang="nl-BE" sz="2500" dirty="0"/>
              <a:t> </a:t>
            </a:r>
            <a:r>
              <a:rPr lang="nl-BE" sz="2500" dirty="0" err="1"/>
              <a:t>recieve</a:t>
            </a:r>
            <a:r>
              <a:rPr lang="nl-BE" sz="2500" dirty="0"/>
              <a:t> 100% </a:t>
            </a:r>
            <a:r>
              <a:rPr lang="nl-BE" sz="2500" dirty="0" err="1"/>
              <a:t>funding</a:t>
            </a:r>
            <a:r>
              <a:rPr lang="nl-BE" sz="2500" dirty="0"/>
              <a:t> </a:t>
            </a:r>
            <a:r>
              <a:rPr lang="nl-BE" sz="2500" dirty="0" err="1"/>
              <a:t>for</a:t>
            </a:r>
            <a:r>
              <a:rPr lang="nl-BE" sz="2500" dirty="0"/>
              <a:t> R&amp;D&amp;I, co-</a:t>
            </a:r>
            <a:r>
              <a:rPr lang="nl-BE" sz="2500" dirty="0" err="1"/>
              <a:t>funding</a:t>
            </a:r>
            <a:r>
              <a:rPr lang="nl-BE" sz="2500" dirty="0"/>
              <a:t> </a:t>
            </a:r>
            <a:r>
              <a:rPr lang="nl-BE" sz="2500" dirty="0" err="1"/>
              <a:t>needed</a:t>
            </a:r>
            <a:endParaRPr lang="nl-BE" sz="2500" dirty="0"/>
          </a:p>
          <a:p>
            <a:pPr>
              <a:lnSpc>
                <a:spcPct val="120000"/>
              </a:lnSpc>
            </a:pPr>
            <a:r>
              <a:rPr lang="nl-BE" sz="2500" u="sng" dirty="0" err="1"/>
              <a:t>Universities</a:t>
            </a:r>
            <a:r>
              <a:rPr lang="nl-BE" sz="2500" dirty="0"/>
              <a:t>: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nl-BE" sz="2500" dirty="0" err="1"/>
              <a:t>Universities</a:t>
            </a:r>
            <a:r>
              <a:rPr lang="nl-BE" sz="2500" dirty="0"/>
              <a:t> are non-</a:t>
            </a:r>
            <a:r>
              <a:rPr lang="nl-BE" sz="2500" dirty="0" err="1"/>
              <a:t>economic</a:t>
            </a:r>
            <a:r>
              <a:rPr lang="nl-BE" sz="2500" dirty="0"/>
              <a:t> actors (&gt;80% - 100% </a:t>
            </a:r>
            <a:r>
              <a:rPr lang="nl-BE" sz="2500" dirty="0" err="1"/>
              <a:t>funding</a:t>
            </a:r>
            <a:r>
              <a:rPr lang="nl-BE" sz="2500" dirty="0"/>
              <a:t>)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nl-BE" sz="2500" dirty="0" err="1"/>
              <a:t>When</a:t>
            </a:r>
            <a:r>
              <a:rPr lang="nl-BE" sz="2500" dirty="0"/>
              <a:t> </a:t>
            </a:r>
            <a:r>
              <a:rPr lang="nl-BE" sz="2500" dirty="0" err="1"/>
              <a:t>working</a:t>
            </a:r>
            <a:r>
              <a:rPr lang="nl-BE" sz="2500" dirty="0"/>
              <a:t> </a:t>
            </a:r>
            <a:r>
              <a:rPr lang="nl-BE" sz="2500" dirty="0" err="1"/>
              <a:t>for</a:t>
            </a:r>
            <a:r>
              <a:rPr lang="nl-BE" sz="2500" dirty="0"/>
              <a:t> companies, vzw’s: no PhD-</a:t>
            </a:r>
            <a:r>
              <a:rPr lang="nl-BE" sz="2500" dirty="0" err="1"/>
              <a:t>grants</a:t>
            </a:r>
            <a:r>
              <a:rPr lang="nl-BE" sz="2500" dirty="0"/>
              <a:t>, WP (geen bursaal statuut mogelijk)</a:t>
            </a:r>
          </a:p>
          <a:p>
            <a:pPr>
              <a:lnSpc>
                <a:spcPct val="120000"/>
              </a:lnSpc>
            </a:pPr>
            <a:endParaRPr lang="nl-BE" sz="2500" dirty="0"/>
          </a:p>
        </p:txBody>
      </p:sp>
      <p:pic>
        <p:nvPicPr>
          <p:cNvPr id="3074" name="Picture 2" descr="Raad van Bestuur UGent zet licht op groen voor diversiteitsplan: “Vanaf  2020 borstvoedingsruimtes in alle gebouwen” | Gent | pzc.nl">
            <a:extLst>
              <a:ext uri="{FF2B5EF4-FFF2-40B4-BE49-F238E27FC236}">
                <a16:creationId xmlns:a16="http://schemas.microsoft.com/office/drawing/2014/main" id="{7A99AA56-6B4A-481E-9FC5-0A6BE0B78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989" y="1717803"/>
            <a:ext cx="3002417" cy="199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D07DD43C-A396-4846-A7F9-D416E92F029E}"/>
              </a:ext>
            </a:extLst>
          </p:cNvPr>
          <p:cNvCxnSpPr/>
          <p:nvPr/>
        </p:nvCxnSpPr>
        <p:spPr>
          <a:xfrm flipH="1">
            <a:off x="5155096" y="1245704"/>
            <a:ext cx="808382" cy="2941983"/>
          </a:xfrm>
          <a:prstGeom prst="line">
            <a:avLst/>
          </a:prstGeom>
          <a:ln w="3175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9327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2D9C7B-AF31-4532-8BCC-23A9C6FDB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vlaio</a:t>
            </a:r>
            <a:endParaRPr lang="nl-BE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CB533061-5E72-4B3C-93E3-C4DCD33A8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AE29F-775D-4A9A-9856-A5DB49E59CDC}" type="slidenum">
              <a:rPr lang="nl-BE" smtClean="0"/>
              <a:pPr>
                <a:defRPr/>
              </a:pPr>
              <a:t>17</a:t>
            </a:fld>
            <a:endParaRPr lang="nl-BE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765A4EA-262F-44CA-AC6D-899C12723E89}"/>
              </a:ext>
            </a:extLst>
          </p:cNvPr>
          <p:cNvSpPr txBox="1"/>
          <p:nvPr/>
        </p:nvSpPr>
        <p:spPr>
          <a:xfrm>
            <a:off x="830119" y="1695170"/>
            <a:ext cx="11401638" cy="5479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2500" b="1" dirty="0" err="1"/>
              <a:t>Economical</a:t>
            </a:r>
            <a:r>
              <a:rPr lang="nl-BE" sz="2500" b="1" dirty="0"/>
              <a:t> </a:t>
            </a:r>
            <a:r>
              <a:rPr lang="nl-BE" sz="2500" b="1" dirty="0" err="1"/>
              <a:t>finality</a:t>
            </a:r>
            <a:r>
              <a:rPr lang="nl-BE" sz="2500" b="1" dirty="0"/>
              <a:t>: companies / non </a:t>
            </a:r>
            <a:r>
              <a:rPr lang="nl-BE" sz="2500" b="1" dirty="0" err="1"/>
              <a:t>profit</a:t>
            </a:r>
            <a:r>
              <a:rPr lang="nl-BE" sz="2500" b="1" dirty="0"/>
              <a:t> </a:t>
            </a:r>
            <a:r>
              <a:rPr lang="nl-BE" sz="2500" b="1" dirty="0" err="1"/>
              <a:t>organisation</a:t>
            </a:r>
            <a:r>
              <a:rPr lang="nl-BE" sz="2500" b="1" dirty="0"/>
              <a:t> </a:t>
            </a:r>
            <a:r>
              <a:rPr lang="nl-BE" sz="2500" b="1" dirty="0">
                <a:sym typeface="Wingdings" panose="05000000000000000000" pitchFamily="2" charset="2"/>
              </a:rPr>
              <a:t> money</a:t>
            </a:r>
            <a:endParaRPr lang="nl-BE" sz="2500" b="1" dirty="0"/>
          </a:p>
          <a:p>
            <a:pPr>
              <a:lnSpc>
                <a:spcPct val="120000"/>
              </a:lnSpc>
            </a:pPr>
            <a:endParaRPr lang="nl-BE" sz="2500" b="1" dirty="0"/>
          </a:p>
          <a:p>
            <a:pPr>
              <a:lnSpc>
                <a:spcPct val="120000"/>
              </a:lnSpc>
            </a:pPr>
            <a:r>
              <a:rPr lang="nl-BE" sz="2400" dirty="0"/>
              <a:t>De globale economische impact  wordt beschreven in termen van </a:t>
            </a:r>
            <a:r>
              <a:rPr lang="nl-BE" sz="2400" b="1" dirty="0">
                <a:solidFill>
                  <a:srgbClr val="0070C0"/>
                </a:solidFill>
              </a:rPr>
              <a:t>tewerkstelling, </a:t>
            </a:r>
            <a:r>
              <a:rPr lang="nl-BE" sz="2400" dirty="0"/>
              <a:t>investeringen, kostenbesparing, rendementsverbetering en/of efficiëntieverhoging</a:t>
            </a:r>
          </a:p>
          <a:p>
            <a:pPr>
              <a:lnSpc>
                <a:spcPct val="120000"/>
              </a:lnSpc>
            </a:pPr>
            <a:endParaRPr lang="nl-BE" sz="2500" dirty="0"/>
          </a:p>
          <a:p>
            <a:pPr>
              <a:lnSpc>
                <a:spcPct val="120000"/>
              </a:lnSpc>
            </a:pPr>
            <a:r>
              <a:rPr lang="nl-BE" sz="2500" b="1" dirty="0" err="1"/>
              <a:t>Social</a:t>
            </a:r>
            <a:r>
              <a:rPr lang="nl-BE" sz="2500" b="1" dirty="0"/>
              <a:t> </a:t>
            </a:r>
            <a:r>
              <a:rPr lang="nl-BE" sz="2500" b="1" dirty="0" err="1"/>
              <a:t>finality</a:t>
            </a:r>
            <a:r>
              <a:rPr lang="nl-BE" sz="2500" b="1" dirty="0"/>
              <a:t>: </a:t>
            </a:r>
            <a:r>
              <a:rPr lang="nl-BE" sz="2500" b="1" dirty="0">
                <a:sym typeface="Wingdings" panose="05000000000000000000" pitchFamily="2" charset="2"/>
              </a:rPr>
              <a:t> </a:t>
            </a:r>
            <a:r>
              <a:rPr lang="nl-BE" sz="2500" b="1" dirty="0" err="1">
                <a:sym typeface="Wingdings" panose="05000000000000000000" pitchFamily="2" charset="2"/>
              </a:rPr>
              <a:t>societal</a:t>
            </a:r>
            <a:r>
              <a:rPr lang="nl-BE" sz="2500" b="1" dirty="0">
                <a:sym typeface="Wingdings" panose="05000000000000000000" pitchFamily="2" charset="2"/>
              </a:rPr>
              <a:t> goals</a:t>
            </a:r>
            <a:endParaRPr lang="nl-BE" sz="2500" b="1" dirty="0"/>
          </a:p>
          <a:p>
            <a:pPr>
              <a:lnSpc>
                <a:spcPct val="120000"/>
              </a:lnSpc>
            </a:pPr>
            <a:endParaRPr lang="nl-BE" sz="2500" dirty="0"/>
          </a:p>
          <a:p>
            <a:pPr>
              <a:lnSpc>
                <a:spcPct val="120000"/>
              </a:lnSpc>
            </a:pPr>
            <a:r>
              <a:rPr lang="nl-BE" sz="2400" dirty="0"/>
              <a:t>Maatschappelijke meerwaarde wordt beschreven in termen van </a:t>
            </a:r>
            <a:r>
              <a:rPr lang="nl-BE" sz="2400" dirty="0" err="1"/>
              <a:t>eco</a:t>
            </a:r>
            <a:r>
              <a:rPr lang="nl-BE" sz="2400" dirty="0"/>
              <a:t>-innovatie (duurzaam materiaalbeheer, kringloopeconomie, </a:t>
            </a:r>
            <a:r>
              <a:rPr lang="nl-BE" sz="2400" dirty="0" err="1"/>
              <a:t>cleantech</a:t>
            </a:r>
            <a:r>
              <a:rPr lang="nl-BE" sz="2400" dirty="0"/>
              <a:t>), groene energie, </a:t>
            </a:r>
            <a:r>
              <a:rPr lang="nl-BE" sz="2400" b="1" dirty="0">
                <a:solidFill>
                  <a:srgbClr val="0070C0"/>
                </a:solidFill>
              </a:rPr>
              <a:t>zorg (vergrijzing, gezondheid), </a:t>
            </a:r>
            <a:r>
              <a:rPr lang="nl-BE" sz="2400" dirty="0"/>
              <a:t>duurzame mobiliteit en logistiek, sociale innovatie in arbeids- en werkorganisatie, …</a:t>
            </a:r>
            <a:endParaRPr lang="nl-BE" sz="2500" dirty="0"/>
          </a:p>
          <a:p>
            <a:pPr>
              <a:lnSpc>
                <a:spcPct val="120000"/>
              </a:lnSpc>
            </a:pPr>
            <a:endParaRPr lang="nl-BE" sz="2500" dirty="0"/>
          </a:p>
        </p:txBody>
      </p:sp>
      <p:pic>
        <p:nvPicPr>
          <p:cNvPr id="4098" name="Picture 2" descr="Tewerkstelling op zich belangrijker dan inkomen - Jobat.be">
            <a:extLst>
              <a:ext uri="{FF2B5EF4-FFF2-40B4-BE49-F238E27FC236}">
                <a16:creationId xmlns:a16="http://schemas.microsoft.com/office/drawing/2014/main" id="{6F8B8E8F-13EF-466F-9391-E91689E6C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3485" y="1816673"/>
            <a:ext cx="2501929" cy="242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Wetenschappelijke onderbouwing essentiële zorg - ZonMw">
            <a:extLst>
              <a:ext uri="{FF2B5EF4-FFF2-40B4-BE49-F238E27FC236}">
                <a16:creationId xmlns:a16="http://schemas.microsoft.com/office/drawing/2014/main" id="{B88441F9-2782-44F5-996E-0BA5CCD2E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3485" y="4876800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09AF7486-1B87-4CB8-B41A-C6A203A53FCF}"/>
              </a:ext>
            </a:extLst>
          </p:cNvPr>
          <p:cNvSpPr txBox="1"/>
          <p:nvPr/>
        </p:nvSpPr>
        <p:spPr>
          <a:xfrm>
            <a:off x="5088835" y="7792278"/>
            <a:ext cx="9276522" cy="973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2500" b="1" dirty="0"/>
              <a:t>First</a:t>
            </a:r>
            <a:r>
              <a:rPr lang="nl-BE" sz="2500" dirty="0"/>
              <a:t>: </a:t>
            </a:r>
            <a:r>
              <a:rPr lang="nl-BE" sz="2500" dirty="0" err="1"/>
              <a:t>economical</a:t>
            </a:r>
            <a:r>
              <a:rPr lang="nl-BE" sz="2500" dirty="0"/>
              <a:t> </a:t>
            </a:r>
            <a:r>
              <a:rPr lang="nl-BE" sz="2500" dirty="0" err="1"/>
              <a:t>finality</a:t>
            </a:r>
            <a:endParaRPr lang="nl-BE" sz="2500" dirty="0"/>
          </a:p>
          <a:p>
            <a:pPr>
              <a:lnSpc>
                <a:spcPct val="120000"/>
              </a:lnSpc>
            </a:pPr>
            <a:r>
              <a:rPr lang="nl-BE" sz="2500" b="1" dirty="0"/>
              <a:t>Second order</a:t>
            </a:r>
            <a:r>
              <a:rPr lang="nl-BE" sz="2500" dirty="0"/>
              <a:t>: </a:t>
            </a:r>
            <a:r>
              <a:rPr lang="nl-BE" sz="2500" dirty="0" err="1"/>
              <a:t>social</a:t>
            </a:r>
            <a:r>
              <a:rPr lang="nl-BE" sz="2500" dirty="0"/>
              <a:t> </a:t>
            </a:r>
            <a:r>
              <a:rPr lang="nl-BE" sz="2500" dirty="0" err="1"/>
              <a:t>finality</a:t>
            </a:r>
            <a:endParaRPr lang="nl-BE" sz="2500" dirty="0"/>
          </a:p>
        </p:txBody>
      </p:sp>
    </p:spTree>
    <p:extLst>
      <p:ext uri="{BB962C8B-B14F-4D97-AF65-F5344CB8AC3E}">
        <p14:creationId xmlns:p14="http://schemas.microsoft.com/office/powerpoint/2010/main" val="2629852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7C773F-4F5E-40BA-A3C4-AE2A8D7F1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VLAIO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E540F48A-3B6D-47CF-8D72-BDEC56AB6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AE29F-775D-4A9A-9856-A5DB49E59CDC}" type="slidenum">
              <a:rPr lang="nl-BE" smtClean="0"/>
              <a:pPr>
                <a:defRPr/>
              </a:pPr>
              <a:t>18</a:t>
            </a:fld>
            <a:endParaRPr lang="nl-BE"/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B417239A-22E0-44D1-88DC-917C75CCEAC7}"/>
              </a:ext>
            </a:extLst>
          </p:cNvPr>
          <p:cNvSpPr txBox="1">
            <a:spLocks/>
          </p:cNvSpPr>
          <p:nvPr/>
        </p:nvSpPr>
        <p:spPr>
          <a:xfrm>
            <a:off x="935722" y="1762305"/>
            <a:ext cx="6525251" cy="62289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300368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3600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113" indent="-458788" algn="l" defTabSz="1300368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1450" indent="-541338" algn="l" defTabSz="1300368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325" indent="-1158875" algn="l" defTabSz="1300368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013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197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381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565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6400"/>
            <a:r>
              <a:rPr lang="nl-NL" sz="2400" b="1" dirty="0"/>
              <a:t>VLAIO- </a:t>
            </a:r>
            <a:r>
              <a:rPr lang="nl-NL" sz="2400" b="1" dirty="0" err="1">
                <a:solidFill>
                  <a:srgbClr val="1E64C8"/>
                </a:solidFill>
              </a:rPr>
              <a:t>Baekeland</a:t>
            </a:r>
            <a:r>
              <a:rPr lang="nl-NL" sz="2400" b="1" dirty="0">
                <a:solidFill>
                  <a:srgbClr val="1E64C8"/>
                </a:solidFill>
              </a:rPr>
              <a:t> /IM</a:t>
            </a:r>
          </a:p>
          <a:p>
            <a:pPr marL="86400"/>
            <a:endParaRPr lang="nl-NL" sz="2400" dirty="0"/>
          </a:p>
          <a:p>
            <a:r>
              <a:rPr lang="nl-NL" sz="2400" dirty="0"/>
              <a:t>Call: 2/</a:t>
            </a:r>
            <a:r>
              <a:rPr lang="nl-NL" sz="2400" dirty="0" err="1"/>
              <a:t>year</a:t>
            </a:r>
            <a:r>
              <a:rPr lang="nl-NL" sz="2400" dirty="0"/>
              <a:t>: Sept – </a:t>
            </a:r>
            <a:r>
              <a:rPr lang="nl-NL" sz="2400" dirty="0" err="1"/>
              <a:t>March</a:t>
            </a:r>
            <a:endParaRPr lang="nl-NL" sz="2400" dirty="0"/>
          </a:p>
          <a:p>
            <a:r>
              <a:rPr lang="nl-NL" sz="2400" b="1" dirty="0"/>
              <a:t>Industrial PhD</a:t>
            </a:r>
          </a:p>
          <a:p>
            <a:r>
              <a:rPr lang="nl-NL" sz="2400" dirty="0"/>
              <a:t>Bottom-up topics (</a:t>
            </a:r>
            <a:r>
              <a:rPr lang="nl-NL" sz="2400" dirty="0" err="1"/>
              <a:t>anything</a:t>
            </a:r>
            <a:r>
              <a:rPr lang="nl-NL" sz="2400" dirty="0"/>
              <a:t>)</a:t>
            </a:r>
          </a:p>
          <a:p>
            <a:r>
              <a:rPr lang="nl-NL" sz="2400" dirty="0" err="1"/>
              <a:t>Funding</a:t>
            </a:r>
            <a:r>
              <a:rPr lang="nl-NL" sz="2400" dirty="0"/>
              <a:t>: 1 person – 4 </a:t>
            </a:r>
            <a:r>
              <a:rPr lang="nl-NL" sz="2400" dirty="0" err="1"/>
              <a:t>years</a:t>
            </a:r>
            <a:endParaRPr lang="nl-NL" sz="2400" dirty="0"/>
          </a:p>
          <a:p>
            <a:r>
              <a:rPr lang="nl-NL" sz="2400" dirty="0"/>
              <a:t>Both </a:t>
            </a:r>
            <a:r>
              <a:rPr lang="nl-NL" sz="2400" dirty="0" err="1"/>
              <a:t>Science</a:t>
            </a:r>
            <a:r>
              <a:rPr lang="nl-NL" sz="2400" dirty="0"/>
              <a:t> + </a:t>
            </a:r>
            <a:r>
              <a:rPr lang="nl-NL" sz="2400" dirty="0" err="1"/>
              <a:t>Valorisation</a:t>
            </a:r>
            <a:r>
              <a:rPr lang="nl-NL" sz="2400" dirty="0"/>
              <a:t> are important</a:t>
            </a:r>
          </a:p>
          <a:p>
            <a:r>
              <a:rPr lang="nl-NL" sz="2400" b="1" dirty="0"/>
              <a:t>Company/non-profit </a:t>
            </a:r>
            <a:r>
              <a:rPr lang="nl-NL" sz="2400" dirty="0" err="1"/>
              <a:t>driven</a:t>
            </a:r>
            <a:endParaRPr lang="nl-NL" sz="2400" dirty="0"/>
          </a:p>
          <a:p>
            <a:endParaRPr lang="nl-NL" sz="2400" dirty="0"/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nl-NL" sz="2400" dirty="0" err="1"/>
              <a:t>Economical</a:t>
            </a:r>
            <a:r>
              <a:rPr lang="nl-NL" sz="2400" dirty="0"/>
              <a:t> (</a:t>
            </a:r>
            <a:r>
              <a:rPr lang="nl-NL" sz="2400" dirty="0" err="1"/>
              <a:t>social</a:t>
            </a:r>
            <a:r>
              <a:rPr lang="nl-NL" sz="2400" dirty="0"/>
              <a:t> benefit is a </a:t>
            </a:r>
            <a:r>
              <a:rPr lang="nl-NL" sz="2400" dirty="0" err="1"/>
              <a:t>nice</a:t>
            </a:r>
            <a:r>
              <a:rPr lang="nl-NL" sz="2400" dirty="0"/>
              <a:t> </a:t>
            </a:r>
            <a:r>
              <a:rPr lang="nl-NL" sz="2400" dirty="0" err="1"/>
              <a:t>add</a:t>
            </a:r>
            <a:r>
              <a:rPr lang="nl-NL" sz="2400" dirty="0"/>
              <a:t> on)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nl-NL" sz="2400" dirty="0"/>
          </a:p>
          <a:p>
            <a:r>
              <a:rPr lang="nl-NL" sz="2400" dirty="0" err="1"/>
              <a:t>Success</a:t>
            </a:r>
            <a:r>
              <a:rPr lang="nl-NL" sz="2400" dirty="0"/>
              <a:t> </a:t>
            </a:r>
            <a:r>
              <a:rPr lang="nl-NL" sz="2400" dirty="0" err="1"/>
              <a:t>rate</a:t>
            </a:r>
            <a:r>
              <a:rPr lang="nl-NL" sz="2400" dirty="0"/>
              <a:t>: </a:t>
            </a:r>
            <a:r>
              <a:rPr lang="nl-NL" sz="2400" b="1" dirty="0"/>
              <a:t>50%</a:t>
            </a:r>
          </a:p>
          <a:p>
            <a:endParaRPr lang="nl-NL" sz="2400" dirty="0"/>
          </a:p>
          <a:p>
            <a:endParaRPr lang="nl-NL" sz="2400" dirty="0"/>
          </a:p>
          <a:p>
            <a:pPr marL="86400"/>
            <a:endParaRPr lang="nl-BE" sz="2400" dirty="0"/>
          </a:p>
        </p:txBody>
      </p:sp>
      <p:pic>
        <p:nvPicPr>
          <p:cNvPr id="1026" name="Picture 2" descr="5 Common Types of Business Structures for Your Company | Indeed.com">
            <a:extLst>
              <a:ext uri="{FF2B5EF4-FFF2-40B4-BE49-F238E27FC236}">
                <a16:creationId xmlns:a16="http://schemas.microsoft.com/office/drawing/2014/main" id="{7D4DE4C3-DE3C-4DB9-972C-B81917A5F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698" y="1457740"/>
            <a:ext cx="8670168" cy="370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1DAD5A57-D751-47D1-BB86-A9B89ACA8E99}"/>
              </a:ext>
            </a:extLst>
          </p:cNvPr>
          <p:cNvSpPr txBox="1"/>
          <p:nvPr/>
        </p:nvSpPr>
        <p:spPr>
          <a:xfrm>
            <a:off x="9024730" y="5645426"/>
            <a:ext cx="7010400" cy="973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2500" dirty="0"/>
              <a:t>Non </a:t>
            </a:r>
            <a:r>
              <a:rPr lang="nl-BE" sz="2500" dirty="0" err="1"/>
              <a:t>profit</a:t>
            </a:r>
            <a:r>
              <a:rPr lang="nl-BE" sz="2500" dirty="0"/>
              <a:t> </a:t>
            </a:r>
            <a:r>
              <a:rPr lang="nl-BE" sz="2500" dirty="0" err="1"/>
              <a:t>organisation</a:t>
            </a:r>
            <a:r>
              <a:rPr lang="nl-BE" sz="2500" dirty="0"/>
              <a:t>, company, </a:t>
            </a:r>
            <a:r>
              <a:rPr lang="nl-BE" sz="2500" dirty="0" err="1"/>
              <a:t>hospital</a:t>
            </a:r>
            <a:r>
              <a:rPr lang="nl-BE" sz="2500" dirty="0"/>
              <a:t>…</a:t>
            </a:r>
          </a:p>
          <a:p>
            <a:pPr>
              <a:lnSpc>
                <a:spcPct val="120000"/>
              </a:lnSpc>
            </a:pPr>
            <a:r>
              <a:rPr lang="nl-BE" sz="2500" dirty="0"/>
              <a:t>In partnership </a:t>
            </a:r>
            <a:r>
              <a:rPr lang="nl-BE" sz="2500" dirty="0" err="1"/>
              <a:t>with</a:t>
            </a:r>
            <a:r>
              <a:rPr lang="nl-BE" sz="2500" dirty="0"/>
              <a:t> a </a:t>
            </a:r>
            <a:r>
              <a:rPr lang="nl-BE" sz="2500" dirty="0" err="1"/>
              <a:t>university</a:t>
            </a:r>
            <a:endParaRPr lang="nl-BE" sz="2500" dirty="0"/>
          </a:p>
        </p:txBody>
      </p:sp>
    </p:spTree>
    <p:extLst>
      <p:ext uri="{BB962C8B-B14F-4D97-AF65-F5344CB8AC3E}">
        <p14:creationId xmlns:p14="http://schemas.microsoft.com/office/powerpoint/2010/main" val="52811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986AFE-EC08-4B89-BE61-5CBEAFE73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118" y="285608"/>
            <a:ext cx="15705282" cy="863693"/>
          </a:xfrm>
        </p:spPr>
        <p:txBody>
          <a:bodyPr/>
          <a:lstStyle/>
          <a:p>
            <a:r>
              <a:rPr lang="nl-BE" dirty="0" err="1"/>
              <a:t>Examples</a:t>
            </a:r>
            <a:r>
              <a:rPr lang="nl-BE" dirty="0"/>
              <a:t> of BAEKELAND </a:t>
            </a:r>
            <a:r>
              <a:rPr lang="nl-BE" dirty="0" err="1"/>
              <a:t>projects</a:t>
            </a:r>
            <a:endParaRPr lang="nl-BE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B36D596D-C6CF-4B44-8E1D-FCEDB5E08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AE29F-775D-4A9A-9856-A5DB49E59CDC}" type="slidenum">
              <a:rPr lang="nl-BE" smtClean="0"/>
              <a:pPr>
                <a:defRPr/>
              </a:pPr>
              <a:t>19</a:t>
            </a:fld>
            <a:endParaRPr lang="nl-BE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102BAF8-D051-4B67-9C5E-C983C5C31EE1}"/>
              </a:ext>
            </a:extLst>
          </p:cNvPr>
          <p:cNvSpPr txBox="1"/>
          <p:nvPr/>
        </p:nvSpPr>
        <p:spPr>
          <a:xfrm>
            <a:off x="967409" y="2146852"/>
            <a:ext cx="13596730" cy="4666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2500" b="1" dirty="0"/>
              <a:t>Psychiatrisch ziekenhuis</a:t>
            </a:r>
            <a:r>
              <a:rPr lang="nl-BE" sz="2500" dirty="0"/>
              <a:t>:  Emotionele ontwikkeling bij personen met een verstandelijke beperking in forensische hulpverlening</a:t>
            </a:r>
          </a:p>
          <a:p>
            <a:pPr>
              <a:lnSpc>
                <a:spcPct val="120000"/>
              </a:lnSpc>
            </a:pPr>
            <a:endParaRPr lang="nl-BE" sz="2500" dirty="0"/>
          </a:p>
          <a:p>
            <a:pPr>
              <a:lnSpc>
                <a:spcPct val="120000"/>
              </a:lnSpc>
            </a:pPr>
            <a:r>
              <a:rPr lang="nl-BE" sz="2500" b="1" dirty="0"/>
              <a:t>Ziekenhuis</a:t>
            </a:r>
            <a:r>
              <a:rPr lang="nl-BE" sz="2500" dirty="0"/>
              <a:t>: Ontwikkeling operationele benchmark ter ondersteuning van procesoptimalisaties</a:t>
            </a:r>
          </a:p>
          <a:p>
            <a:pPr>
              <a:lnSpc>
                <a:spcPct val="120000"/>
              </a:lnSpc>
            </a:pPr>
            <a:endParaRPr lang="nl-BE" sz="2500" dirty="0"/>
          </a:p>
          <a:p>
            <a:pPr>
              <a:lnSpc>
                <a:spcPct val="120000"/>
              </a:lnSpc>
            </a:pPr>
            <a:r>
              <a:rPr lang="nl-BE" sz="2500" b="1" dirty="0"/>
              <a:t>Vzw</a:t>
            </a:r>
            <a:r>
              <a:rPr lang="nl-BE" sz="2500" dirty="0"/>
              <a:t>: </a:t>
            </a:r>
            <a:r>
              <a:rPr lang="en-US" sz="2500" dirty="0"/>
              <a:t>Developing and testing a systemic assessment tool and intervention protocol for burnout</a:t>
            </a:r>
          </a:p>
          <a:p>
            <a:pPr>
              <a:lnSpc>
                <a:spcPct val="120000"/>
              </a:lnSpc>
            </a:pPr>
            <a:endParaRPr lang="en-US" sz="2500" dirty="0"/>
          </a:p>
          <a:p>
            <a:pPr>
              <a:lnSpc>
                <a:spcPct val="120000"/>
              </a:lnSpc>
            </a:pPr>
            <a:r>
              <a:rPr lang="en-US" sz="2500" b="1" dirty="0"/>
              <a:t>Company</a:t>
            </a:r>
            <a:r>
              <a:rPr lang="en-US" sz="2500" dirty="0"/>
              <a:t>: Long distance education</a:t>
            </a:r>
            <a:endParaRPr lang="nl-BE" sz="2500" dirty="0"/>
          </a:p>
          <a:p>
            <a:pPr>
              <a:lnSpc>
                <a:spcPct val="120000"/>
              </a:lnSpc>
            </a:pPr>
            <a:endParaRPr lang="nl-BE" sz="2500" dirty="0"/>
          </a:p>
          <a:p>
            <a:pPr>
              <a:lnSpc>
                <a:spcPct val="120000"/>
              </a:lnSpc>
            </a:pPr>
            <a:endParaRPr lang="nl-BE" sz="2500" dirty="0"/>
          </a:p>
        </p:txBody>
      </p:sp>
    </p:spTree>
    <p:extLst>
      <p:ext uri="{BB962C8B-B14F-4D97-AF65-F5344CB8AC3E}">
        <p14:creationId xmlns:p14="http://schemas.microsoft.com/office/powerpoint/2010/main" val="2067672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 bwMode="auto">
          <a:xfrm>
            <a:off x="3701552" y="2888776"/>
            <a:ext cx="10058470" cy="2641618"/>
          </a:xfrm>
          <a:prstGeom prst="rect">
            <a:avLst/>
          </a:prstGeom>
          <a:solidFill>
            <a:srgbClr val="FFD200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0048" tIns="65024" rIns="130048" bIns="65024" numCol="1" rtlCol="0" anchor="ctr" anchorCtr="0" compatLnSpc="1">
            <a:prstTxWarp prst="textNoShape">
              <a:avLst/>
            </a:prstTxWarp>
          </a:bodyPr>
          <a:lstStyle/>
          <a:p>
            <a:pPr marL="487672" indent="-487672" algn="ctr" defTabSz="130046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4551">
              <a:solidFill>
                <a:srgbClr val="1389FF"/>
              </a:solidFill>
              <a:latin typeface="Times" pitchFamily="18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UGent TT Organizational structure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3751081" y="2284652"/>
          <a:ext cx="9855269" cy="3982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hthoek 5"/>
          <p:cNvSpPr/>
          <p:nvPr/>
        </p:nvSpPr>
        <p:spPr bwMode="auto">
          <a:xfrm>
            <a:off x="3574631" y="6013407"/>
            <a:ext cx="10261672" cy="508004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0048" tIns="65024" rIns="130048" bIns="65024" numCol="1" rtlCol="0" anchor="ctr" anchorCtr="0" compatLnSpc="1">
            <a:prstTxWarp prst="textNoShape">
              <a:avLst/>
            </a:prstTxWarp>
          </a:bodyPr>
          <a:lstStyle/>
          <a:p>
            <a:pPr marL="487672" indent="-487672" algn="ctr" defTabSz="1300460" fontAlgn="base">
              <a:spcBef>
                <a:spcPct val="20000"/>
              </a:spcBef>
              <a:spcAft>
                <a:spcPct val="0"/>
              </a:spcAft>
            </a:pPr>
            <a:r>
              <a:rPr lang="en-US" sz="3413" b="1" dirty="0">
                <a:solidFill>
                  <a:srgbClr val="1E64C8"/>
                </a:solidFill>
                <a:latin typeface="UGent Panno Text" panose="02000506040000040003" pitchFamily="50" charset="0"/>
                <a:cs typeface="Tahoma" pitchFamily="34" charset="0"/>
              </a:rPr>
              <a:t>Network of Business Developers (IOF-BD): ± 25 people </a:t>
            </a:r>
          </a:p>
        </p:txBody>
      </p:sp>
      <p:sp>
        <p:nvSpPr>
          <p:cNvPr id="10" name="Rechthoek 9"/>
          <p:cNvSpPr/>
          <p:nvPr/>
        </p:nvSpPr>
        <p:spPr bwMode="auto">
          <a:xfrm rot="16200000">
            <a:off x="1229334" y="4188071"/>
            <a:ext cx="4182588" cy="508004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0048" tIns="65024" rIns="130048" bIns="65024" numCol="1" rtlCol="0" anchor="ctr" anchorCtr="0" compatLnSpc="1">
            <a:prstTxWarp prst="textNoShape">
              <a:avLst/>
            </a:prstTxWarp>
          </a:bodyPr>
          <a:lstStyle/>
          <a:p>
            <a:pPr marL="487672" indent="-487672" algn="ctr" defTabSz="1300460" fontAlgn="base">
              <a:spcBef>
                <a:spcPct val="20000"/>
              </a:spcBef>
              <a:spcAft>
                <a:spcPct val="0"/>
              </a:spcAft>
            </a:pPr>
            <a:endParaRPr lang="en-US" sz="3982" dirty="0">
              <a:solidFill>
                <a:schemeClr val="accent6">
                  <a:lumMod val="60000"/>
                  <a:lumOff val="4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Rechthoek 10"/>
          <p:cNvSpPr/>
          <p:nvPr/>
        </p:nvSpPr>
        <p:spPr bwMode="auto">
          <a:xfrm rot="16200000">
            <a:off x="12072137" y="4259906"/>
            <a:ext cx="4018750" cy="508004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0048" tIns="65024" rIns="130048" bIns="65024" numCol="1" rtlCol="0" anchor="ctr" anchorCtr="0" compatLnSpc="1">
            <a:prstTxWarp prst="textNoShape">
              <a:avLst/>
            </a:prstTxWarp>
          </a:bodyPr>
          <a:lstStyle/>
          <a:p>
            <a:pPr marL="487672" indent="-487672" algn="ctr" defTabSz="1300460" fontAlgn="base">
              <a:spcBef>
                <a:spcPct val="20000"/>
              </a:spcBef>
              <a:spcAft>
                <a:spcPct val="0"/>
              </a:spcAft>
            </a:pPr>
            <a:endParaRPr lang="en-US" sz="3982" dirty="0">
              <a:solidFill>
                <a:schemeClr val="accent6">
                  <a:lumMod val="60000"/>
                  <a:lumOff val="4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B9756347-A3FF-4177-BC93-F7B9421224B7}"/>
              </a:ext>
            </a:extLst>
          </p:cNvPr>
          <p:cNvSpPr/>
          <p:nvPr/>
        </p:nvSpPr>
        <p:spPr bwMode="auto">
          <a:xfrm>
            <a:off x="3081297" y="7683552"/>
            <a:ext cx="11277681" cy="511615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0048" tIns="65024" rIns="130048" bIns="65024" numCol="1" rtlCol="0" anchor="ctr" anchorCtr="0" compatLnSpc="1">
            <a:prstTxWarp prst="textNoShape">
              <a:avLst/>
            </a:prstTxWarp>
          </a:bodyPr>
          <a:lstStyle/>
          <a:p>
            <a:pPr marL="487672" indent="-487672" algn="ctr" defTabSz="1300460" fontAlgn="base">
              <a:spcBef>
                <a:spcPct val="20000"/>
              </a:spcBef>
              <a:spcAft>
                <a:spcPct val="0"/>
              </a:spcAft>
            </a:pPr>
            <a:r>
              <a:rPr lang="en-US" sz="3413" b="1" dirty="0">
                <a:solidFill>
                  <a:srgbClr val="1E64C8"/>
                </a:solidFill>
                <a:latin typeface="UGent Panno Text" panose="02000506040000040003" pitchFamily="50" charset="0"/>
                <a:cs typeface="Tahoma" pitchFamily="34" charset="0"/>
              </a:rPr>
              <a:t>Interdisciplinary research consortia (IDC): ± 10 people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98B72660-7DE3-4468-AB3D-73CC8A3D06B1}"/>
              </a:ext>
            </a:extLst>
          </p:cNvPr>
          <p:cNvSpPr txBox="1"/>
          <p:nvPr/>
        </p:nvSpPr>
        <p:spPr>
          <a:xfrm>
            <a:off x="11659666" y="8470024"/>
            <a:ext cx="3098800" cy="51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2500" dirty="0" err="1"/>
              <a:t>Financed</a:t>
            </a:r>
            <a:r>
              <a:rPr lang="nl-BE" sz="2500" dirty="0"/>
              <a:t> </a:t>
            </a:r>
            <a:r>
              <a:rPr lang="nl-BE" sz="2500" dirty="0" err="1"/>
              <a:t>by</a:t>
            </a:r>
            <a:r>
              <a:rPr lang="nl-BE" sz="2500" dirty="0"/>
              <a:t> BOF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C672EBC-8D69-454D-9537-35243D4DD37D}"/>
              </a:ext>
            </a:extLst>
          </p:cNvPr>
          <p:cNvSpPr txBox="1"/>
          <p:nvPr/>
        </p:nvSpPr>
        <p:spPr>
          <a:xfrm rot="5400000">
            <a:off x="12053330" y="4340021"/>
            <a:ext cx="4182588" cy="51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2500" b="1" dirty="0">
                <a:solidFill>
                  <a:schemeClr val="accent1">
                    <a:lumMod val="75000"/>
                  </a:schemeClr>
                </a:solidFill>
              </a:rPr>
              <a:t>6 IOF-</a:t>
            </a:r>
            <a:r>
              <a:rPr lang="nl-BE" sz="2500" b="1" dirty="0" err="1">
                <a:solidFill>
                  <a:schemeClr val="accent1">
                    <a:lumMod val="75000"/>
                  </a:schemeClr>
                </a:solidFill>
              </a:rPr>
              <a:t>innovation</a:t>
            </a:r>
            <a:r>
              <a:rPr lang="nl-BE" sz="25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l-BE" sz="2500" b="1" dirty="0" err="1">
                <a:solidFill>
                  <a:schemeClr val="accent1">
                    <a:lumMod val="75000"/>
                  </a:schemeClr>
                </a:solidFill>
              </a:rPr>
              <a:t>officers</a:t>
            </a:r>
            <a:endParaRPr lang="nl-BE" sz="2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934C7BCA-8910-417D-8EF2-582A17080970}"/>
              </a:ext>
            </a:extLst>
          </p:cNvPr>
          <p:cNvSpPr txBox="1"/>
          <p:nvPr/>
        </p:nvSpPr>
        <p:spPr>
          <a:xfrm rot="16200000">
            <a:off x="1373856" y="4276143"/>
            <a:ext cx="3800646" cy="51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2500" b="1" dirty="0">
                <a:solidFill>
                  <a:schemeClr val="accent1">
                    <a:lumMod val="75000"/>
                  </a:schemeClr>
                </a:solidFill>
              </a:rPr>
              <a:t>8 Platformmedewerkers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CB134BD7-078A-4C2F-9FDA-3A1896B959BC}"/>
              </a:ext>
            </a:extLst>
          </p:cNvPr>
          <p:cNvSpPr txBox="1"/>
          <p:nvPr/>
        </p:nvSpPr>
        <p:spPr>
          <a:xfrm>
            <a:off x="14758466" y="4320485"/>
            <a:ext cx="2213114" cy="973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2500" b="1" dirty="0">
                <a:solidFill>
                  <a:schemeClr val="accent1">
                    <a:lumMod val="75000"/>
                  </a:schemeClr>
                </a:solidFill>
              </a:rPr>
              <a:t>IOF-liaison </a:t>
            </a:r>
            <a:r>
              <a:rPr lang="nl-BE" sz="2500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 Alfa-</a:t>
            </a:r>
            <a:r>
              <a:rPr lang="nl-BE" sz="2500" b="1" dirty="0" err="1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fac.</a:t>
            </a:r>
            <a:endParaRPr lang="nl-BE" sz="2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852E9DEA-46F5-4C7D-A647-9D035BC91924}"/>
              </a:ext>
            </a:extLst>
          </p:cNvPr>
          <p:cNvSpPr txBox="1"/>
          <p:nvPr/>
        </p:nvSpPr>
        <p:spPr>
          <a:xfrm>
            <a:off x="456588" y="4175976"/>
            <a:ext cx="2588238" cy="973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2500" b="1" dirty="0">
                <a:solidFill>
                  <a:schemeClr val="accent1">
                    <a:lumMod val="75000"/>
                  </a:schemeClr>
                </a:solidFill>
              </a:rPr>
              <a:t>IOF-liaison </a:t>
            </a:r>
            <a:r>
              <a:rPr lang="nl-BE" sz="2500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</a:t>
            </a:r>
            <a:endParaRPr lang="nl-BE" sz="25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nl-BE" sz="2500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hogescholen</a:t>
            </a:r>
            <a:endParaRPr lang="nl-BE" sz="2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31FE1F43-E9B6-44BC-B3FC-C695BD9B43E6}"/>
              </a:ext>
            </a:extLst>
          </p:cNvPr>
          <p:cNvSpPr txBox="1"/>
          <p:nvPr/>
        </p:nvSpPr>
        <p:spPr>
          <a:xfrm>
            <a:off x="11533771" y="6701962"/>
            <a:ext cx="3098800" cy="51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2500" dirty="0" err="1"/>
              <a:t>Financed</a:t>
            </a:r>
            <a:r>
              <a:rPr lang="nl-BE" sz="2500" dirty="0"/>
              <a:t> </a:t>
            </a:r>
            <a:r>
              <a:rPr lang="nl-BE" sz="2500" dirty="0" err="1"/>
              <a:t>by</a:t>
            </a:r>
            <a:r>
              <a:rPr lang="nl-BE" sz="2500" dirty="0"/>
              <a:t> IOF</a:t>
            </a:r>
          </a:p>
        </p:txBody>
      </p:sp>
    </p:spTree>
    <p:extLst>
      <p:ext uri="{BB962C8B-B14F-4D97-AF65-F5344CB8AC3E}">
        <p14:creationId xmlns:p14="http://schemas.microsoft.com/office/powerpoint/2010/main" val="121277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7" grpId="0" animBg="1"/>
      <p:bldP spid="8" grpId="0"/>
      <p:bldP spid="7" grpId="0"/>
      <p:bldP spid="12" grpId="0"/>
      <p:bldP spid="13" grpId="0"/>
      <p:bldP spid="18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7C773F-4F5E-40BA-A3C4-AE2A8D7F1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VLAIO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E540F48A-3B6D-47CF-8D72-BDEC56AB6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AE29F-775D-4A9A-9856-A5DB49E59CDC}" type="slidenum">
              <a:rPr lang="nl-BE" smtClean="0"/>
              <a:pPr>
                <a:defRPr/>
              </a:pPr>
              <a:t>20</a:t>
            </a:fld>
            <a:endParaRPr lang="nl-BE"/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5D1D6F25-08DD-44BD-9BF4-B2BEE832B451}"/>
              </a:ext>
            </a:extLst>
          </p:cNvPr>
          <p:cNvSpPr txBox="1">
            <a:spLocks/>
          </p:cNvSpPr>
          <p:nvPr/>
        </p:nvSpPr>
        <p:spPr>
          <a:xfrm>
            <a:off x="968852" y="1859716"/>
            <a:ext cx="6886447" cy="622898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1300368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3600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113" indent="-458788" algn="l" defTabSz="1300368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1450" indent="-541338" algn="l" defTabSz="1300368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325" indent="-1158875" algn="l" defTabSz="1300368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013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197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381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565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6400"/>
            <a:r>
              <a:rPr lang="nl-NL" sz="2400" b="1" dirty="0"/>
              <a:t>VLAIO- </a:t>
            </a:r>
            <a:r>
              <a:rPr lang="nl-NL" sz="2400" b="1" dirty="0">
                <a:solidFill>
                  <a:srgbClr val="00B0F0"/>
                </a:solidFill>
              </a:rPr>
              <a:t>TETRA</a:t>
            </a:r>
          </a:p>
          <a:p>
            <a:pPr marL="86400"/>
            <a:endParaRPr lang="nl-NL" sz="2400" dirty="0"/>
          </a:p>
          <a:p>
            <a:r>
              <a:rPr lang="nl-NL" sz="2400" dirty="0"/>
              <a:t>Call: 1/</a:t>
            </a:r>
            <a:r>
              <a:rPr lang="nl-NL" sz="2400" dirty="0" err="1"/>
              <a:t>year</a:t>
            </a:r>
            <a:r>
              <a:rPr lang="nl-NL" sz="2400" dirty="0"/>
              <a:t>: September</a:t>
            </a:r>
          </a:p>
          <a:p>
            <a:r>
              <a:rPr lang="nl-NL" sz="2400" dirty="0"/>
              <a:t>University college: </a:t>
            </a:r>
            <a:r>
              <a:rPr lang="nl-NL" sz="2400" dirty="0" err="1"/>
              <a:t>Practice</a:t>
            </a:r>
            <a:r>
              <a:rPr lang="nl-NL" sz="2400" dirty="0"/>
              <a:t> </a:t>
            </a:r>
            <a:r>
              <a:rPr lang="nl-NL" sz="2400" dirty="0" err="1"/>
              <a:t>oriented</a:t>
            </a:r>
            <a:r>
              <a:rPr lang="nl-NL" sz="2400" dirty="0"/>
              <a:t> research </a:t>
            </a:r>
          </a:p>
          <a:p>
            <a:r>
              <a:rPr lang="nl-NL" sz="2400" dirty="0"/>
              <a:t>Bottom-up but </a:t>
            </a:r>
            <a:r>
              <a:rPr lang="nl-NL" sz="2400" dirty="0" err="1"/>
              <a:t>also</a:t>
            </a:r>
            <a:r>
              <a:rPr lang="nl-NL" sz="2400" dirty="0"/>
              <a:t> top-down (health, AI)</a:t>
            </a:r>
          </a:p>
          <a:p>
            <a:r>
              <a:rPr lang="nl-NL" sz="2400" dirty="0"/>
              <a:t>Budget: 100 k€ </a:t>
            </a:r>
            <a:r>
              <a:rPr lang="nl-NL" sz="2400" dirty="0" err="1"/>
              <a:t>till</a:t>
            </a:r>
            <a:r>
              <a:rPr lang="nl-NL" sz="2400" dirty="0"/>
              <a:t> 480 k€ </a:t>
            </a:r>
            <a:r>
              <a:rPr lang="nl-NL" sz="2400" dirty="0" err="1"/>
              <a:t>for</a:t>
            </a:r>
            <a:r>
              <a:rPr lang="nl-NL" sz="2400" dirty="0"/>
              <a:t> 2 </a:t>
            </a:r>
            <a:r>
              <a:rPr lang="nl-NL" sz="2400" dirty="0" err="1"/>
              <a:t>years</a:t>
            </a:r>
            <a:endParaRPr lang="nl-NL" sz="2400" dirty="0"/>
          </a:p>
          <a:p>
            <a:r>
              <a:rPr lang="nl-NL" sz="2400" dirty="0"/>
              <a:t>92,5% </a:t>
            </a:r>
            <a:r>
              <a:rPr lang="nl-NL" sz="2400" dirty="0" err="1"/>
              <a:t>subsidy</a:t>
            </a:r>
            <a:r>
              <a:rPr lang="nl-NL" sz="2400" dirty="0"/>
              <a:t> + 7,5% </a:t>
            </a:r>
            <a:r>
              <a:rPr lang="nl-NL" sz="2400" dirty="0" err="1"/>
              <a:t>cofunding</a:t>
            </a:r>
            <a:r>
              <a:rPr lang="nl-NL" sz="2400" dirty="0"/>
              <a:t> sector</a:t>
            </a:r>
          </a:p>
          <a:p>
            <a:r>
              <a:rPr lang="nl-NL" sz="2400" b="1" dirty="0" err="1"/>
              <a:t>SME’s</a:t>
            </a:r>
            <a:r>
              <a:rPr lang="nl-NL" sz="2400" b="1" dirty="0"/>
              <a:t> </a:t>
            </a:r>
            <a:r>
              <a:rPr lang="nl-NL" sz="2400" b="1" dirty="0" err="1"/>
              <a:t>and</a:t>
            </a:r>
            <a:r>
              <a:rPr lang="nl-NL" sz="2400" b="1" dirty="0"/>
              <a:t> non-profit</a:t>
            </a:r>
            <a:endParaRPr lang="nl-NL" sz="2400" dirty="0"/>
          </a:p>
          <a:p>
            <a:endParaRPr lang="nl-NL" sz="2400" dirty="0"/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nl-NL" sz="2400" dirty="0" err="1">
                <a:sym typeface="Wingdings" panose="05000000000000000000" pitchFamily="2" charset="2"/>
              </a:rPr>
              <a:t>Economical</a:t>
            </a:r>
            <a:r>
              <a:rPr lang="nl-NL" sz="2400" dirty="0">
                <a:sym typeface="Wingdings" panose="05000000000000000000" pitchFamily="2" charset="2"/>
              </a:rPr>
              <a:t> </a:t>
            </a:r>
            <a:r>
              <a:rPr lang="nl-NL" sz="2400" dirty="0" err="1">
                <a:sym typeface="Wingdings" panose="05000000000000000000" pitchFamily="2" charset="2"/>
              </a:rPr>
              <a:t>and</a:t>
            </a:r>
            <a:r>
              <a:rPr lang="nl-NL" sz="2400" dirty="0">
                <a:sym typeface="Wingdings" panose="05000000000000000000" pitchFamily="2" charset="2"/>
              </a:rPr>
              <a:t> </a:t>
            </a:r>
            <a:r>
              <a:rPr lang="nl-NL" sz="2400" dirty="0" err="1">
                <a:sym typeface="Wingdings" panose="05000000000000000000" pitchFamily="2" charset="2"/>
              </a:rPr>
              <a:t>optional</a:t>
            </a:r>
            <a:r>
              <a:rPr lang="nl-NL" sz="2400" dirty="0">
                <a:sym typeface="Wingdings" panose="05000000000000000000" pitchFamily="2" charset="2"/>
              </a:rPr>
              <a:t> </a:t>
            </a:r>
            <a:r>
              <a:rPr lang="nl-NL" sz="2400" dirty="0" err="1">
                <a:solidFill>
                  <a:srgbClr val="0070C0"/>
                </a:solidFill>
              </a:rPr>
              <a:t>Societal</a:t>
            </a:r>
            <a:r>
              <a:rPr lang="nl-NL" sz="2400" dirty="0">
                <a:solidFill>
                  <a:srgbClr val="0070C0"/>
                </a:solidFill>
              </a:rPr>
              <a:t> </a:t>
            </a:r>
            <a:r>
              <a:rPr lang="nl-NL" sz="2400" dirty="0" err="1">
                <a:solidFill>
                  <a:srgbClr val="0070C0"/>
                </a:solidFill>
              </a:rPr>
              <a:t>finality</a:t>
            </a:r>
            <a:endParaRPr lang="nl-NL" sz="2400" dirty="0">
              <a:solidFill>
                <a:srgbClr val="0070C0"/>
              </a:solidFill>
            </a:endParaRPr>
          </a:p>
          <a:p>
            <a:r>
              <a:rPr lang="nl-NL" sz="2400" dirty="0">
                <a:solidFill>
                  <a:srgbClr val="0070C0"/>
                </a:solidFill>
              </a:rPr>
              <a:t>(</a:t>
            </a:r>
            <a:r>
              <a:rPr lang="nl-NL" sz="2400" dirty="0" err="1">
                <a:solidFill>
                  <a:srgbClr val="0070C0"/>
                </a:solidFill>
              </a:rPr>
              <a:t>societal</a:t>
            </a:r>
            <a:r>
              <a:rPr lang="nl-NL" sz="2400" dirty="0">
                <a:solidFill>
                  <a:srgbClr val="0070C0"/>
                </a:solidFill>
              </a:rPr>
              <a:t> </a:t>
            </a:r>
            <a:r>
              <a:rPr lang="nl-NL" sz="2400" dirty="0" err="1">
                <a:solidFill>
                  <a:srgbClr val="0070C0"/>
                </a:solidFill>
              </a:rPr>
              <a:t>finality</a:t>
            </a:r>
            <a:r>
              <a:rPr lang="nl-NL" sz="2400" dirty="0">
                <a:solidFill>
                  <a:srgbClr val="0070C0"/>
                </a:solidFill>
              </a:rPr>
              <a:t> </a:t>
            </a:r>
            <a:r>
              <a:rPr lang="nl-NL" sz="2400" dirty="0" err="1">
                <a:solidFill>
                  <a:srgbClr val="0070C0"/>
                </a:solidFill>
              </a:rPr>
              <a:t>should</a:t>
            </a:r>
            <a:r>
              <a:rPr lang="nl-NL" sz="2400" dirty="0">
                <a:solidFill>
                  <a:srgbClr val="0070C0"/>
                </a:solidFill>
              </a:rPr>
              <a:t> </a:t>
            </a:r>
            <a:r>
              <a:rPr lang="nl-NL" sz="2400" dirty="0" err="1">
                <a:solidFill>
                  <a:srgbClr val="0070C0"/>
                </a:solidFill>
              </a:rPr>
              <a:t>be</a:t>
            </a:r>
            <a:r>
              <a:rPr lang="nl-NL" sz="2400" dirty="0">
                <a:solidFill>
                  <a:srgbClr val="0070C0"/>
                </a:solidFill>
              </a:rPr>
              <a:t> </a:t>
            </a:r>
            <a:r>
              <a:rPr lang="nl-NL" sz="2400" dirty="0" err="1">
                <a:solidFill>
                  <a:srgbClr val="0070C0"/>
                </a:solidFill>
              </a:rPr>
              <a:t>claimed</a:t>
            </a:r>
            <a:r>
              <a:rPr lang="nl-NL" sz="2400" dirty="0">
                <a:solidFill>
                  <a:srgbClr val="0070C0"/>
                </a:solidFill>
              </a:rPr>
              <a:t>, </a:t>
            </a:r>
            <a:r>
              <a:rPr lang="nl-NL" sz="2400" dirty="0" err="1">
                <a:solidFill>
                  <a:srgbClr val="0070C0"/>
                </a:solidFill>
              </a:rPr>
              <a:t>can</a:t>
            </a:r>
            <a:r>
              <a:rPr lang="nl-NL" sz="2400" dirty="0">
                <a:solidFill>
                  <a:srgbClr val="0070C0"/>
                </a:solidFill>
              </a:rPr>
              <a:t> </a:t>
            </a:r>
            <a:r>
              <a:rPr lang="nl-NL" sz="2400" dirty="0" err="1">
                <a:solidFill>
                  <a:srgbClr val="0070C0"/>
                </a:solidFill>
              </a:rPr>
              <a:t>be</a:t>
            </a:r>
            <a:r>
              <a:rPr lang="nl-NL" sz="2400" dirty="0">
                <a:solidFill>
                  <a:srgbClr val="0070C0"/>
                </a:solidFill>
              </a:rPr>
              <a:t> a bonus, but in </a:t>
            </a:r>
            <a:r>
              <a:rPr lang="nl-NL" sz="2400" dirty="0" err="1">
                <a:solidFill>
                  <a:srgbClr val="0070C0"/>
                </a:solidFill>
              </a:rPr>
              <a:t>can</a:t>
            </a:r>
            <a:r>
              <a:rPr lang="nl-NL" sz="2400" dirty="0">
                <a:solidFill>
                  <a:srgbClr val="0070C0"/>
                </a:solidFill>
              </a:rPr>
              <a:t> </a:t>
            </a:r>
            <a:r>
              <a:rPr lang="nl-NL" sz="2400" dirty="0" err="1">
                <a:solidFill>
                  <a:srgbClr val="0070C0"/>
                </a:solidFill>
              </a:rPr>
              <a:t>also</a:t>
            </a:r>
            <a:r>
              <a:rPr lang="nl-NL" sz="2400" dirty="0">
                <a:solidFill>
                  <a:srgbClr val="0070C0"/>
                </a:solidFill>
              </a:rPr>
              <a:t> </a:t>
            </a:r>
            <a:r>
              <a:rPr lang="nl-NL" sz="2400" dirty="0" err="1">
                <a:solidFill>
                  <a:srgbClr val="0070C0"/>
                </a:solidFill>
              </a:rPr>
              <a:t>be</a:t>
            </a:r>
            <a:r>
              <a:rPr lang="nl-NL" sz="2400" dirty="0">
                <a:solidFill>
                  <a:srgbClr val="0070C0"/>
                </a:solidFill>
              </a:rPr>
              <a:t> </a:t>
            </a:r>
            <a:r>
              <a:rPr lang="nl-NL" sz="2400" dirty="0" err="1">
                <a:solidFill>
                  <a:srgbClr val="0070C0"/>
                </a:solidFill>
              </a:rPr>
              <a:t>evaluated</a:t>
            </a:r>
            <a:r>
              <a:rPr lang="nl-NL" sz="2400" dirty="0">
                <a:solidFill>
                  <a:srgbClr val="0070C0"/>
                </a:solidFill>
              </a:rPr>
              <a:t> </a:t>
            </a:r>
            <a:r>
              <a:rPr lang="nl-NL" sz="2400" dirty="0" err="1">
                <a:solidFill>
                  <a:srgbClr val="0070C0"/>
                </a:solidFill>
              </a:rPr>
              <a:t>negatively</a:t>
            </a:r>
            <a:r>
              <a:rPr lang="nl-NL" sz="2400" dirty="0">
                <a:solidFill>
                  <a:srgbClr val="0070C0"/>
                </a:solidFill>
              </a:rPr>
              <a:t>)</a:t>
            </a:r>
          </a:p>
          <a:p>
            <a:endParaRPr lang="nl-NL" sz="2400" dirty="0"/>
          </a:p>
          <a:p>
            <a:r>
              <a:rPr lang="nl-NL" sz="2400" dirty="0" err="1"/>
              <a:t>Success</a:t>
            </a:r>
            <a:r>
              <a:rPr lang="nl-NL" sz="2400" dirty="0"/>
              <a:t> </a:t>
            </a:r>
            <a:r>
              <a:rPr lang="nl-NL" sz="2400" dirty="0" err="1"/>
              <a:t>rate</a:t>
            </a:r>
            <a:r>
              <a:rPr lang="nl-NL" sz="2400" dirty="0"/>
              <a:t>: 25%</a:t>
            </a:r>
          </a:p>
          <a:p>
            <a:endParaRPr lang="nl-NL" sz="2400" dirty="0"/>
          </a:p>
          <a:p>
            <a:endParaRPr lang="nl-NL" sz="2400" dirty="0"/>
          </a:p>
          <a:p>
            <a:pPr marL="86400"/>
            <a:endParaRPr lang="nl-BE" sz="24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BF6D959-DF9A-445A-8021-21D064BFC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731" y="1458188"/>
            <a:ext cx="3339547" cy="272909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15D7566-9927-49F4-935A-69924A2C67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016" y="1859715"/>
            <a:ext cx="3630036" cy="200991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4017534-03AC-4D51-B32A-178CDDBDB5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016" y="4121426"/>
            <a:ext cx="3630036" cy="2410949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D5D245EC-82DD-4712-B6CA-242391AC7E0E}"/>
              </a:ext>
            </a:extLst>
          </p:cNvPr>
          <p:cNvSpPr txBox="1"/>
          <p:nvPr/>
        </p:nvSpPr>
        <p:spPr>
          <a:xfrm>
            <a:off x="9024730" y="6809725"/>
            <a:ext cx="7856929" cy="973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2400" dirty="0"/>
              <a:t>University colleges in </a:t>
            </a:r>
            <a:r>
              <a:rPr lang="nl-BE" sz="2400" dirty="0" err="1"/>
              <a:t>the</a:t>
            </a:r>
            <a:r>
              <a:rPr lang="nl-BE" sz="2400" dirty="0"/>
              <a:t> lead. </a:t>
            </a:r>
          </a:p>
          <a:p>
            <a:pPr>
              <a:lnSpc>
                <a:spcPct val="120000"/>
              </a:lnSpc>
            </a:pPr>
            <a:r>
              <a:rPr lang="nl-BE" sz="2400" dirty="0"/>
              <a:t>UGent </a:t>
            </a:r>
            <a:r>
              <a:rPr lang="nl-BE" sz="2400" dirty="0" err="1"/>
              <a:t>can</a:t>
            </a:r>
            <a:r>
              <a:rPr lang="nl-BE" sz="2400" dirty="0"/>
              <a:t> </a:t>
            </a:r>
            <a:r>
              <a:rPr lang="nl-BE" sz="2400" dirty="0" err="1"/>
              <a:t>participate</a:t>
            </a:r>
            <a:r>
              <a:rPr lang="nl-BE" sz="2400" dirty="0"/>
              <a:t>. </a:t>
            </a:r>
            <a:r>
              <a:rPr lang="nl-BE" sz="2400" dirty="0" err="1"/>
              <a:t>UZGent</a:t>
            </a:r>
            <a:r>
              <a:rPr lang="nl-BE" sz="2400" dirty="0"/>
              <a:t> </a:t>
            </a:r>
            <a:r>
              <a:rPr lang="nl-BE" sz="2400" dirty="0" err="1"/>
              <a:t>only</a:t>
            </a:r>
            <a:r>
              <a:rPr lang="nl-BE" sz="2400" dirty="0"/>
              <a:t> in </a:t>
            </a:r>
            <a:r>
              <a:rPr lang="nl-BE" sz="2400" dirty="0" err="1"/>
              <a:t>the</a:t>
            </a:r>
            <a:r>
              <a:rPr lang="nl-BE" sz="2400" dirty="0"/>
              <a:t> user </a:t>
            </a:r>
            <a:r>
              <a:rPr lang="nl-BE" sz="2400" dirty="0" err="1"/>
              <a:t>group</a:t>
            </a:r>
            <a:r>
              <a:rPr lang="nl-BE" sz="2500" dirty="0"/>
              <a:t> </a:t>
            </a:r>
          </a:p>
        </p:txBody>
      </p:sp>
      <p:pic>
        <p:nvPicPr>
          <p:cNvPr id="9" name="Picture 2" descr="Afbeeldingsresultaat voor universiteit gent">
            <a:hlinkClick r:id="rId5"/>
            <a:extLst>
              <a:ext uri="{FF2B5EF4-FFF2-40B4-BE49-F238E27FC236}">
                <a16:creationId xmlns:a16="http://schemas.microsoft.com/office/drawing/2014/main" id="{76714238-6B8E-4CD1-B236-DBD8D1366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172" y="4582623"/>
            <a:ext cx="2920051" cy="194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134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E2D88587-85AB-486B-BA39-2DDAC1D21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AE29F-775D-4A9A-9856-A5DB49E59CDC}" type="slidenum">
              <a:rPr lang="nl-BE" smtClean="0"/>
              <a:pPr>
                <a:defRPr/>
              </a:pPr>
              <a:t>21</a:t>
            </a:fld>
            <a:endParaRPr lang="nl-BE"/>
          </a:p>
        </p:txBody>
      </p:sp>
      <p:pic>
        <p:nvPicPr>
          <p:cNvPr id="4" name="Picture 14" descr="MATCHeN - Taalunie">
            <a:extLst>
              <a:ext uri="{FF2B5EF4-FFF2-40B4-BE49-F238E27FC236}">
                <a16:creationId xmlns:a16="http://schemas.microsoft.com/office/drawing/2014/main" id="{544B9B03-572C-4A1E-AE01-F9887E3C8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759" y="2674999"/>
            <a:ext cx="7029616" cy="374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AcustiCare 2.0 Soundscapes in de zorg voor personen met dementie |  Arteveldehogeschool Gent">
            <a:extLst>
              <a:ext uri="{FF2B5EF4-FFF2-40B4-BE49-F238E27FC236}">
                <a16:creationId xmlns:a16="http://schemas.microsoft.com/office/drawing/2014/main" id="{1F49A8ED-8174-4318-B49D-31D6F2317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743" y="2564963"/>
            <a:ext cx="5009405" cy="396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4BD829F4-8327-40F3-91B9-9AF7DC8DB703}"/>
              </a:ext>
            </a:extLst>
          </p:cNvPr>
          <p:cNvSpPr/>
          <p:nvPr/>
        </p:nvSpPr>
        <p:spPr>
          <a:xfrm>
            <a:off x="10122620" y="6773914"/>
            <a:ext cx="3872663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/>
              <a:t>https://www.matchen.org/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555F6293-29A2-4E38-ADE0-07F3D3775774}"/>
              </a:ext>
            </a:extLst>
          </p:cNvPr>
          <p:cNvSpPr/>
          <p:nvPr/>
        </p:nvSpPr>
        <p:spPr>
          <a:xfrm>
            <a:off x="2997848" y="6773913"/>
            <a:ext cx="3999300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/>
              <a:t>https://www.acusticare.be/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0ADEFAB-C856-4816-8662-100A630A5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63" y="136525"/>
            <a:ext cx="15705137" cy="863600"/>
          </a:xfrm>
        </p:spPr>
        <p:txBody>
          <a:bodyPr/>
          <a:lstStyle/>
          <a:p>
            <a:r>
              <a:rPr lang="nl-BE" dirty="0" err="1"/>
              <a:t>Examples</a:t>
            </a:r>
            <a:r>
              <a:rPr lang="nl-BE" dirty="0"/>
              <a:t> of TETRA </a:t>
            </a:r>
            <a:r>
              <a:rPr lang="nl-BE" dirty="0" err="1"/>
              <a:t>projects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238878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9071AC-AB0C-4DCE-9A25-10ACCB9DC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impact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37302A7-CC2B-44D1-84B0-223450730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AE29F-775D-4A9A-9856-A5DB49E59CDC}" type="slidenum">
              <a:rPr lang="nl-BE" smtClean="0"/>
              <a:pPr>
                <a:defRPr/>
              </a:pPr>
              <a:t>22</a:t>
            </a:fld>
            <a:endParaRPr lang="nl-BE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BF77890-C2C5-4125-820F-59A81F684DF5}"/>
              </a:ext>
            </a:extLst>
          </p:cNvPr>
          <p:cNvSpPr txBox="1"/>
          <p:nvPr/>
        </p:nvSpPr>
        <p:spPr>
          <a:xfrm>
            <a:off x="1086679" y="2573858"/>
            <a:ext cx="14246087" cy="5128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2500" b="1" dirty="0" err="1"/>
              <a:t>Baekeland</a:t>
            </a:r>
            <a:r>
              <a:rPr lang="nl-BE" sz="2500" b="1" dirty="0"/>
              <a:t>:  (1 </a:t>
            </a:r>
            <a:r>
              <a:rPr lang="nl-BE" sz="2500" b="1" dirty="0" err="1"/>
              <a:t>organisation</a:t>
            </a:r>
            <a:r>
              <a:rPr lang="nl-BE" sz="2500" b="1" dirty="0"/>
              <a:t>)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nl-BE" sz="2500" dirty="0"/>
              <a:t>In case of </a:t>
            </a:r>
            <a:r>
              <a:rPr lang="nl-BE" sz="2500" dirty="0" err="1"/>
              <a:t>succesful</a:t>
            </a:r>
            <a:r>
              <a:rPr lang="nl-BE" sz="2500" dirty="0"/>
              <a:t> </a:t>
            </a:r>
            <a:r>
              <a:rPr lang="nl-BE" sz="2500" dirty="0" err="1"/>
              <a:t>results</a:t>
            </a:r>
            <a:r>
              <a:rPr lang="nl-BE" sz="2500" dirty="0"/>
              <a:t>, </a:t>
            </a:r>
            <a:r>
              <a:rPr lang="nl-BE" sz="2500" dirty="0" err="1"/>
              <a:t>the</a:t>
            </a:r>
            <a:r>
              <a:rPr lang="nl-BE" sz="2500" dirty="0"/>
              <a:t> </a:t>
            </a:r>
            <a:r>
              <a:rPr lang="nl-BE" sz="2500" dirty="0" err="1"/>
              <a:t>organisation</a:t>
            </a:r>
            <a:r>
              <a:rPr lang="nl-BE" sz="2500" dirty="0"/>
              <a:t> </a:t>
            </a:r>
            <a:r>
              <a:rPr lang="nl-BE" sz="2500" dirty="0" err="1"/>
              <a:t>will</a:t>
            </a:r>
            <a:r>
              <a:rPr lang="nl-BE" sz="2500" dirty="0"/>
              <a:t> </a:t>
            </a:r>
            <a:r>
              <a:rPr lang="nl-BE" sz="2500" dirty="0" err="1"/>
              <a:t>be</a:t>
            </a:r>
            <a:r>
              <a:rPr lang="nl-BE" sz="2500" dirty="0"/>
              <a:t> </a:t>
            </a:r>
            <a:r>
              <a:rPr lang="nl-BE" sz="2500" dirty="0" err="1"/>
              <a:t>able</a:t>
            </a:r>
            <a:r>
              <a:rPr lang="nl-BE" sz="2500" dirty="0"/>
              <a:t> </a:t>
            </a:r>
            <a:r>
              <a:rPr lang="nl-BE" sz="2500" dirty="0" err="1"/>
              <a:t>to</a:t>
            </a:r>
            <a:r>
              <a:rPr lang="nl-BE" sz="2500" dirty="0"/>
              <a:t> </a:t>
            </a:r>
            <a:r>
              <a:rPr lang="nl-BE" sz="2500" dirty="0" err="1"/>
              <a:t>employ</a:t>
            </a:r>
            <a:r>
              <a:rPr lang="nl-BE" sz="2500" dirty="0"/>
              <a:t> more persons (</a:t>
            </a:r>
            <a:r>
              <a:rPr lang="nl-BE" sz="2500" dirty="0" err="1">
                <a:solidFill>
                  <a:srgbClr val="1E64C8"/>
                </a:solidFill>
              </a:rPr>
              <a:t>how</a:t>
            </a:r>
            <a:r>
              <a:rPr lang="nl-BE" sz="2500" dirty="0">
                <a:solidFill>
                  <a:srgbClr val="1E64C8"/>
                </a:solidFill>
              </a:rPr>
              <a:t> </a:t>
            </a:r>
            <a:r>
              <a:rPr lang="nl-BE" sz="2500" dirty="0" err="1">
                <a:solidFill>
                  <a:srgbClr val="1E64C8"/>
                </a:solidFill>
              </a:rPr>
              <a:t>many</a:t>
            </a:r>
            <a:r>
              <a:rPr lang="nl-BE" sz="2500" dirty="0">
                <a:solidFill>
                  <a:srgbClr val="1E64C8"/>
                </a:solidFill>
              </a:rPr>
              <a:t>?)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nl-BE" sz="2500" dirty="0"/>
              <a:t>The </a:t>
            </a:r>
            <a:r>
              <a:rPr lang="nl-BE" sz="2500" dirty="0" err="1"/>
              <a:t>organisation</a:t>
            </a:r>
            <a:r>
              <a:rPr lang="nl-BE" sz="2500" dirty="0"/>
              <a:t> </a:t>
            </a:r>
            <a:r>
              <a:rPr lang="nl-BE" sz="2500" dirty="0" err="1"/>
              <a:t>will</a:t>
            </a:r>
            <a:r>
              <a:rPr lang="nl-BE" sz="2500" dirty="0"/>
              <a:t> </a:t>
            </a:r>
            <a:r>
              <a:rPr lang="nl-BE" sz="2500" dirty="0" err="1"/>
              <a:t>be</a:t>
            </a:r>
            <a:r>
              <a:rPr lang="nl-BE" sz="2500" dirty="0"/>
              <a:t> </a:t>
            </a:r>
            <a:r>
              <a:rPr lang="nl-BE" sz="2500" dirty="0" err="1"/>
              <a:t>able</a:t>
            </a:r>
            <a:r>
              <a:rPr lang="nl-BE" sz="2500" dirty="0"/>
              <a:t> </a:t>
            </a:r>
            <a:r>
              <a:rPr lang="nl-BE" sz="2500" dirty="0" err="1"/>
              <a:t>to</a:t>
            </a:r>
            <a:r>
              <a:rPr lang="nl-BE" sz="2500" dirty="0"/>
              <a:t> </a:t>
            </a:r>
            <a:r>
              <a:rPr lang="nl-BE" sz="2500" dirty="0" err="1"/>
              <a:t>attract</a:t>
            </a:r>
            <a:r>
              <a:rPr lang="nl-BE" sz="2500" dirty="0"/>
              <a:t> more  </a:t>
            </a:r>
            <a:r>
              <a:rPr lang="nl-BE" sz="2500" dirty="0" err="1"/>
              <a:t>subsidy</a:t>
            </a:r>
            <a:r>
              <a:rPr lang="nl-BE" sz="2500" dirty="0"/>
              <a:t>/ sponsoring (</a:t>
            </a:r>
            <a:r>
              <a:rPr lang="nl-BE" sz="2500" dirty="0" err="1">
                <a:solidFill>
                  <a:srgbClr val="1E64C8"/>
                </a:solidFill>
              </a:rPr>
              <a:t>how</a:t>
            </a:r>
            <a:r>
              <a:rPr lang="nl-BE" sz="2500" dirty="0">
                <a:solidFill>
                  <a:srgbClr val="1E64C8"/>
                </a:solidFill>
              </a:rPr>
              <a:t> </a:t>
            </a:r>
            <a:r>
              <a:rPr lang="nl-BE" sz="2500" dirty="0" err="1">
                <a:solidFill>
                  <a:srgbClr val="1E64C8"/>
                </a:solidFill>
              </a:rPr>
              <a:t>much</a:t>
            </a:r>
            <a:r>
              <a:rPr lang="nl-BE" sz="2500" dirty="0"/>
              <a:t>?)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nl-BE" sz="2500" dirty="0"/>
              <a:t>The </a:t>
            </a:r>
            <a:r>
              <a:rPr lang="nl-BE" sz="2500" dirty="0" err="1"/>
              <a:t>organisation</a:t>
            </a:r>
            <a:r>
              <a:rPr lang="nl-BE" sz="2500" dirty="0"/>
              <a:t> </a:t>
            </a:r>
            <a:r>
              <a:rPr lang="nl-BE" sz="2500" dirty="0" err="1"/>
              <a:t>will</a:t>
            </a:r>
            <a:r>
              <a:rPr lang="nl-BE" sz="2500" dirty="0"/>
              <a:t> </a:t>
            </a:r>
            <a:r>
              <a:rPr lang="nl-BE" sz="2500" dirty="0" err="1"/>
              <a:t>invest</a:t>
            </a:r>
            <a:r>
              <a:rPr lang="nl-BE" sz="2500" dirty="0"/>
              <a:t> in new </a:t>
            </a:r>
            <a:r>
              <a:rPr lang="nl-BE" sz="2500" dirty="0" err="1"/>
              <a:t>facilities</a:t>
            </a:r>
            <a:r>
              <a:rPr lang="nl-BE" sz="2500" dirty="0"/>
              <a:t> …(</a:t>
            </a:r>
            <a:r>
              <a:rPr lang="nl-BE" sz="2500" dirty="0" err="1">
                <a:solidFill>
                  <a:srgbClr val="1E64C8"/>
                </a:solidFill>
              </a:rPr>
              <a:t>how</a:t>
            </a:r>
            <a:r>
              <a:rPr lang="nl-BE" sz="2500" dirty="0">
                <a:solidFill>
                  <a:srgbClr val="1E64C8"/>
                </a:solidFill>
              </a:rPr>
              <a:t> </a:t>
            </a:r>
            <a:r>
              <a:rPr lang="nl-BE" sz="2500" dirty="0" err="1">
                <a:solidFill>
                  <a:srgbClr val="1E64C8"/>
                </a:solidFill>
              </a:rPr>
              <a:t>much</a:t>
            </a:r>
            <a:r>
              <a:rPr lang="nl-BE" sz="2500" dirty="0"/>
              <a:t>?)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endParaRPr lang="nl-BE" sz="2500" dirty="0"/>
          </a:p>
          <a:p>
            <a:pPr marL="342900" indent="-342900">
              <a:lnSpc>
                <a:spcPct val="120000"/>
              </a:lnSpc>
              <a:buFontTx/>
              <a:buChar char="-"/>
            </a:pPr>
            <a:endParaRPr lang="nl-BE" sz="2500" dirty="0"/>
          </a:p>
          <a:p>
            <a:pPr>
              <a:lnSpc>
                <a:spcPct val="120000"/>
              </a:lnSpc>
            </a:pPr>
            <a:r>
              <a:rPr lang="nl-BE" sz="2500" b="1" dirty="0"/>
              <a:t>TETRA: (</a:t>
            </a:r>
            <a:r>
              <a:rPr lang="nl-BE" sz="2500" b="1" dirty="0" err="1"/>
              <a:t>many</a:t>
            </a:r>
            <a:r>
              <a:rPr lang="nl-BE" sz="2500" b="1" dirty="0"/>
              <a:t> </a:t>
            </a:r>
            <a:r>
              <a:rPr lang="nl-BE" sz="2500" b="1" dirty="0" err="1"/>
              <a:t>organisations</a:t>
            </a:r>
            <a:r>
              <a:rPr lang="nl-BE" sz="2500" b="1" dirty="0"/>
              <a:t>)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nl-BE" sz="2500" dirty="0"/>
              <a:t>The </a:t>
            </a:r>
            <a:r>
              <a:rPr lang="nl-BE" sz="2500" dirty="0" err="1"/>
              <a:t>organisations</a:t>
            </a:r>
            <a:r>
              <a:rPr lang="nl-BE" sz="2500" dirty="0"/>
              <a:t> </a:t>
            </a:r>
            <a:r>
              <a:rPr lang="nl-BE" sz="2500" dirty="0" err="1"/>
              <a:t>will</a:t>
            </a:r>
            <a:r>
              <a:rPr lang="nl-BE" sz="2500" dirty="0"/>
              <a:t> </a:t>
            </a:r>
            <a:r>
              <a:rPr lang="nl-BE" sz="2500" dirty="0" err="1"/>
              <a:t>be</a:t>
            </a:r>
            <a:r>
              <a:rPr lang="nl-BE" sz="2500" dirty="0"/>
              <a:t> </a:t>
            </a:r>
            <a:r>
              <a:rPr lang="nl-BE" sz="2500" dirty="0" err="1"/>
              <a:t>able</a:t>
            </a:r>
            <a:r>
              <a:rPr lang="nl-BE" sz="2500" dirty="0"/>
              <a:t> </a:t>
            </a:r>
            <a:r>
              <a:rPr lang="nl-BE" sz="2500" dirty="0" err="1"/>
              <a:t>to</a:t>
            </a:r>
            <a:r>
              <a:rPr lang="nl-BE" sz="2500" dirty="0"/>
              <a:t> </a:t>
            </a:r>
            <a:r>
              <a:rPr lang="nl-BE" sz="2500" dirty="0" err="1"/>
              <a:t>work</a:t>
            </a:r>
            <a:r>
              <a:rPr lang="nl-BE" sz="2500" dirty="0"/>
              <a:t> more </a:t>
            </a:r>
            <a:r>
              <a:rPr lang="nl-BE" sz="2500" dirty="0" err="1"/>
              <a:t>efficiently</a:t>
            </a:r>
            <a:r>
              <a:rPr lang="nl-BE" sz="2500" dirty="0"/>
              <a:t> (</a:t>
            </a:r>
            <a:r>
              <a:rPr lang="nl-BE" sz="2500" dirty="0" err="1">
                <a:solidFill>
                  <a:srgbClr val="1E64C8"/>
                </a:solidFill>
              </a:rPr>
              <a:t>how</a:t>
            </a:r>
            <a:r>
              <a:rPr lang="nl-BE" sz="2500" dirty="0">
                <a:solidFill>
                  <a:srgbClr val="1E64C8"/>
                </a:solidFill>
              </a:rPr>
              <a:t> </a:t>
            </a:r>
            <a:r>
              <a:rPr lang="nl-BE" sz="2500" dirty="0" err="1">
                <a:solidFill>
                  <a:srgbClr val="1E64C8"/>
                </a:solidFill>
              </a:rPr>
              <a:t>much</a:t>
            </a:r>
            <a:r>
              <a:rPr lang="nl-BE" sz="2500" dirty="0"/>
              <a:t>?)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nl-BE" sz="2500" dirty="0"/>
              <a:t>The </a:t>
            </a:r>
            <a:r>
              <a:rPr lang="nl-BE" sz="2500" dirty="0" err="1"/>
              <a:t>organisations</a:t>
            </a:r>
            <a:r>
              <a:rPr lang="nl-BE" sz="2500" dirty="0"/>
              <a:t> </a:t>
            </a:r>
            <a:r>
              <a:rPr lang="nl-BE" sz="2500" dirty="0" err="1"/>
              <a:t>will</a:t>
            </a:r>
            <a:r>
              <a:rPr lang="nl-BE" sz="2500" dirty="0"/>
              <a:t> </a:t>
            </a:r>
            <a:r>
              <a:rPr lang="nl-BE" sz="2500" dirty="0" err="1"/>
              <a:t>be</a:t>
            </a:r>
            <a:r>
              <a:rPr lang="nl-BE" sz="2500" dirty="0"/>
              <a:t> </a:t>
            </a:r>
            <a:r>
              <a:rPr lang="nl-BE" sz="2500" dirty="0" err="1"/>
              <a:t>able</a:t>
            </a:r>
            <a:r>
              <a:rPr lang="nl-BE" sz="2500" dirty="0"/>
              <a:t> </a:t>
            </a:r>
            <a:r>
              <a:rPr lang="nl-BE" sz="2500" dirty="0" err="1"/>
              <a:t>to</a:t>
            </a:r>
            <a:r>
              <a:rPr lang="nl-BE" sz="2500" dirty="0"/>
              <a:t> </a:t>
            </a:r>
            <a:r>
              <a:rPr lang="nl-BE" sz="2500" dirty="0" err="1"/>
              <a:t>atract</a:t>
            </a:r>
            <a:r>
              <a:rPr lang="nl-BE" sz="2500" dirty="0"/>
              <a:t> more </a:t>
            </a:r>
            <a:r>
              <a:rPr lang="nl-BE" sz="2500" dirty="0" err="1"/>
              <a:t>clients</a:t>
            </a:r>
            <a:r>
              <a:rPr lang="nl-BE" sz="2500" dirty="0"/>
              <a:t>, </a:t>
            </a:r>
            <a:r>
              <a:rPr lang="nl-BE" sz="2500" dirty="0" err="1"/>
              <a:t>patients</a:t>
            </a:r>
            <a:r>
              <a:rPr lang="nl-BE" sz="2500" dirty="0"/>
              <a:t>, </a:t>
            </a:r>
            <a:r>
              <a:rPr lang="nl-BE" sz="2500" dirty="0" err="1"/>
              <a:t>students</a:t>
            </a:r>
            <a:r>
              <a:rPr lang="nl-BE" sz="2500" dirty="0"/>
              <a:t>? (</a:t>
            </a:r>
            <a:r>
              <a:rPr lang="nl-BE" sz="2500" dirty="0" err="1">
                <a:solidFill>
                  <a:srgbClr val="1E64C8"/>
                </a:solidFill>
              </a:rPr>
              <a:t>how</a:t>
            </a:r>
            <a:r>
              <a:rPr lang="nl-BE" sz="2500" dirty="0">
                <a:solidFill>
                  <a:srgbClr val="1E64C8"/>
                </a:solidFill>
              </a:rPr>
              <a:t> </a:t>
            </a:r>
            <a:r>
              <a:rPr lang="nl-BE" sz="2500" dirty="0" err="1">
                <a:solidFill>
                  <a:srgbClr val="1E64C8"/>
                </a:solidFill>
              </a:rPr>
              <a:t>many</a:t>
            </a:r>
            <a:r>
              <a:rPr lang="nl-BE" sz="2500" dirty="0"/>
              <a:t>?)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nl-BE" sz="2500" dirty="0"/>
              <a:t>In case </a:t>
            </a:r>
            <a:r>
              <a:rPr lang="nl-BE" sz="2500" dirty="0" err="1"/>
              <a:t>you</a:t>
            </a:r>
            <a:r>
              <a:rPr lang="nl-BE" sz="2500" dirty="0"/>
              <a:t> claim </a:t>
            </a:r>
            <a:r>
              <a:rPr lang="nl-BE" sz="2500" dirty="0" err="1"/>
              <a:t>societal</a:t>
            </a:r>
            <a:r>
              <a:rPr lang="nl-BE" sz="2500" dirty="0"/>
              <a:t> impact: </a:t>
            </a:r>
            <a:r>
              <a:rPr lang="nl-BE" sz="2500" dirty="0" err="1"/>
              <a:t>also</a:t>
            </a:r>
            <a:r>
              <a:rPr lang="nl-BE" sz="2500" dirty="0"/>
              <a:t> </a:t>
            </a:r>
            <a:r>
              <a:rPr lang="nl-BE" sz="2500" dirty="0" err="1"/>
              <a:t>measure</a:t>
            </a:r>
            <a:r>
              <a:rPr lang="nl-BE" sz="2500" dirty="0"/>
              <a:t> </a:t>
            </a:r>
            <a:r>
              <a:rPr lang="nl-BE" sz="2500" dirty="0" err="1"/>
              <a:t>this</a:t>
            </a:r>
            <a:r>
              <a:rPr lang="nl-BE" sz="2500" dirty="0"/>
              <a:t> (</a:t>
            </a:r>
            <a:r>
              <a:rPr lang="nl-BE" sz="2500" dirty="0" err="1">
                <a:solidFill>
                  <a:srgbClr val="0070C0"/>
                </a:solidFill>
              </a:rPr>
              <a:t>how</a:t>
            </a:r>
            <a:r>
              <a:rPr lang="nl-BE" sz="2500" dirty="0">
                <a:solidFill>
                  <a:srgbClr val="0070C0"/>
                </a:solidFill>
              </a:rPr>
              <a:t> </a:t>
            </a:r>
            <a:r>
              <a:rPr lang="nl-BE" sz="2500" dirty="0" err="1">
                <a:solidFill>
                  <a:srgbClr val="0070C0"/>
                </a:solidFill>
              </a:rPr>
              <a:t>much</a:t>
            </a:r>
            <a:r>
              <a:rPr lang="nl-BE" sz="2500" dirty="0">
                <a:solidFill>
                  <a:srgbClr val="0070C0"/>
                </a:solidFill>
              </a:rPr>
              <a:t> </a:t>
            </a:r>
            <a:r>
              <a:rPr lang="nl-BE" sz="2500" dirty="0" err="1">
                <a:solidFill>
                  <a:srgbClr val="0070C0"/>
                </a:solidFill>
              </a:rPr>
              <a:t>better</a:t>
            </a:r>
            <a:r>
              <a:rPr lang="nl-BE" sz="2500" dirty="0">
                <a:solidFill>
                  <a:srgbClr val="0070C0"/>
                </a:solidFill>
              </a:rPr>
              <a:t> </a:t>
            </a:r>
            <a:r>
              <a:rPr lang="nl-BE" sz="2500" dirty="0" err="1">
                <a:solidFill>
                  <a:srgbClr val="0070C0"/>
                </a:solidFill>
              </a:rPr>
              <a:t>will</a:t>
            </a:r>
            <a:r>
              <a:rPr lang="nl-BE" sz="2500" dirty="0">
                <a:solidFill>
                  <a:srgbClr val="0070C0"/>
                </a:solidFill>
              </a:rPr>
              <a:t> life </a:t>
            </a:r>
            <a:r>
              <a:rPr lang="nl-BE" sz="2500" dirty="0" err="1">
                <a:solidFill>
                  <a:srgbClr val="0070C0"/>
                </a:solidFill>
              </a:rPr>
              <a:t>be</a:t>
            </a:r>
            <a:r>
              <a:rPr lang="nl-BE" sz="2500" dirty="0"/>
              <a:t>…)?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endParaRPr lang="nl-BE" sz="25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430C29C-A394-47FA-9A74-92B40235B2AB}"/>
              </a:ext>
            </a:extLst>
          </p:cNvPr>
          <p:cNvSpPr txBox="1"/>
          <p:nvPr/>
        </p:nvSpPr>
        <p:spPr>
          <a:xfrm>
            <a:off x="4518991" y="7529866"/>
            <a:ext cx="7885043" cy="1702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9600" dirty="0" err="1">
                <a:solidFill>
                  <a:srgbClr val="0070C0"/>
                </a:solidFill>
              </a:rPr>
              <a:t>Quantify</a:t>
            </a:r>
            <a:r>
              <a:rPr lang="nl-BE" sz="9600" dirty="0">
                <a:solidFill>
                  <a:srgbClr val="0070C0"/>
                </a:solidFill>
              </a:rPr>
              <a:t>!!!</a:t>
            </a:r>
          </a:p>
        </p:txBody>
      </p:sp>
      <p:pic>
        <p:nvPicPr>
          <p:cNvPr id="4100" name="Picture 4" descr="Quantify Relevancy of Your Content Marketing Campaign | BKA Content">
            <a:extLst>
              <a:ext uri="{FF2B5EF4-FFF2-40B4-BE49-F238E27FC236}">
                <a16:creationId xmlns:a16="http://schemas.microsoft.com/office/drawing/2014/main" id="{EBF9F475-B6C5-42B3-8C6B-615A10A60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3730" y="7351997"/>
            <a:ext cx="4356790" cy="259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2735A1A-109D-4E4E-B7E9-69181F6ECF75}"/>
              </a:ext>
            </a:extLst>
          </p:cNvPr>
          <p:cNvSpPr txBox="1"/>
          <p:nvPr/>
        </p:nvSpPr>
        <p:spPr>
          <a:xfrm>
            <a:off x="1086679" y="1355455"/>
            <a:ext cx="13358192" cy="69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3600" dirty="0"/>
              <a:t>How </a:t>
            </a:r>
            <a:r>
              <a:rPr lang="nl-BE" sz="3600" dirty="0" err="1"/>
              <a:t>to</a:t>
            </a:r>
            <a:r>
              <a:rPr lang="nl-BE" sz="3600" dirty="0"/>
              <a:t> claim </a:t>
            </a:r>
            <a:r>
              <a:rPr lang="nl-BE" sz="3600" b="1" dirty="0" err="1"/>
              <a:t>economical</a:t>
            </a:r>
            <a:r>
              <a:rPr lang="nl-BE" sz="3600" b="1" dirty="0"/>
              <a:t> impact</a:t>
            </a:r>
            <a:r>
              <a:rPr lang="nl-BE" sz="3600" dirty="0"/>
              <a:t> </a:t>
            </a:r>
            <a:r>
              <a:rPr lang="nl-BE" sz="3600" dirty="0" err="1"/>
              <a:t>for</a:t>
            </a:r>
            <a:r>
              <a:rPr lang="nl-BE" sz="3600" dirty="0"/>
              <a:t> a </a:t>
            </a:r>
            <a:r>
              <a:rPr lang="nl-BE" sz="3600" b="1" dirty="0" err="1"/>
              <a:t>societal</a:t>
            </a:r>
            <a:r>
              <a:rPr lang="nl-BE" sz="3600" b="1" dirty="0"/>
              <a:t> </a:t>
            </a:r>
            <a:r>
              <a:rPr lang="nl-BE" sz="3600" b="1" dirty="0" err="1"/>
              <a:t>driven</a:t>
            </a:r>
            <a:r>
              <a:rPr lang="nl-BE" sz="3600" dirty="0"/>
              <a:t> project? </a:t>
            </a:r>
          </a:p>
        </p:txBody>
      </p:sp>
    </p:spTree>
    <p:extLst>
      <p:ext uri="{BB962C8B-B14F-4D97-AF65-F5344CB8AC3E}">
        <p14:creationId xmlns:p14="http://schemas.microsoft.com/office/powerpoint/2010/main" val="15229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171BE8-1B49-4DD4-82E3-0E22149E6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Sp</a:t>
            </a:r>
            <a:r>
              <a:rPr lang="nl-BE" dirty="0"/>
              <a:t>-cluster: </a:t>
            </a:r>
            <a:r>
              <a:rPr lang="nl-BE" dirty="0" err="1"/>
              <a:t>Medvia</a:t>
            </a:r>
            <a:endParaRPr lang="nl-BE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8A9168D-5718-49C2-A2CB-23F97ACEE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AE29F-775D-4A9A-9856-A5DB49E59CDC}" type="slidenum">
              <a:rPr lang="nl-BE" smtClean="0"/>
              <a:pPr>
                <a:defRPr/>
              </a:pPr>
              <a:t>23</a:t>
            </a:fld>
            <a:endParaRPr lang="nl-BE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2BAD7D0-52B3-49C3-88B4-F63064794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1" y="999718"/>
            <a:ext cx="17338675" cy="877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7086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F12872-925D-40EA-B60F-66DBB4073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Examples</a:t>
            </a:r>
            <a:endParaRPr lang="nl-BE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AD01122-1C1E-4539-9E8F-BBB43426B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AE29F-775D-4A9A-9856-A5DB49E59CDC}" type="slidenum">
              <a:rPr lang="nl-BE" smtClean="0"/>
              <a:pPr>
                <a:defRPr/>
              </a:pPr>
              <a:t>24</a:t>
            </a:fld>
            <a:endParaRPr lang="nl-BE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7BE5EC2-CF5C-4837-9DA6-053B095EE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381" y="1519237"/>
            <a:ext cx="3724275" cy="671512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F2ACFB1-AEC8-4D09-906B-1602506EC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086" y="1871661"/>
            <a:ext cx="3571875" cy="601027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26D3BEA-05E9-4C77-9368-2BA00589A5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90020" y="1785935"/>
            <a:ext cx="3629025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6031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500" dirty="0"/>
              <a:t>Karen Curé</a:t>
            </a:r>
            <a:br>
              <a:rPr lang="en-GB" sz="3500" dirty="0"/>
            </a:br>
            <a:r>
              <a:rPr lang="en-GB" dirty="0" err="1"/>
              <a:t>Dienst</a:t>
            </a:r>
            <a:r>
              <a:rPr lang="en-GB" dirty="0"/>
              <a:t> TechTransfer</a:t>
            </a:r>
            <a:br>
              <a:rPr lang="en-GB" cap="all" dirty="0"/>
            </a:br>
            <a:br>
              <a:rPr lang="en-GB" dirty="0"/>
            </a:br>
            <a:r>
              <a:rPr lang="en-GB" dirty="0"/>
              <a:t>	Karen.cure@ugent.be</a:t>
            </a:r>
            <a:br>
              <a:rPr lang="en-GB" dirty="0"/>
            </a:br>
            <a:r>
              <a:rPr lang="en-GB" dirty="0"/>
              <a:t>	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www.ugent.be/techtransfer</a:t>
            </a:r>
            <a:br>
              <a:rPr lang="en-GB" dirty="0"/>
            </a:br>
            <a:endParaRPr lang="en-GB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err="1"/>
              <a:t>Ghent</a:t>
            </a:r>
            <a:r>
              <a:rPr lang="nl-NL" dirty="0"/>
              <a:t> University</a:t>
            </a:r>
            <a:br>
              <a:rPr lang="nl-NL" dirty="0"/>
            </a:br>
            <a:r>
              <a:rPr lang="nl-NL" dirty="0"/>
              <a:t>@</a:t>
            </a:r>
            <a:r>
              <a:rPr lang="nl-NL" dirty="0" err="1"/>
              <a:t>ugenttt</a:t>
            </a:r>
            <a:br>
              <a:rPr lang="nl-NL" dirty="0"/>
            </a:br>
            <a:r>
              <a:rPr lang="nl-NL" dirty="0" err="1"/>
              <a:t>Ghent</a:t>
            </a:r>
            <a:r>
              <a:rPr lang="nl-NL" dirty="0"/>
              <a:t> University</a:t>
            </a:r>
          </a:p>
          <a:p>
            <a:endParaRPr lang="nl-NL" dirty="0"/>
          </a:p>
        </p:txBody>
      </p:sp>
      <p:pic>
        <p:nvPicPr>
          <p:cNvPr id="5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000" y="3161604"/>
            <a:ext cx="280417" cy="335281"/>
          </a:xfrm>
          <a:prstGeom prst="rect">
            <a:avLst/>
          </a:prstGeom>
        </p:spPr>
      </p:pic>
      <p:pic>
        <p:nvPicPr>
          <p:cNvPr id="6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000" y="3599274"/>
            <a:ext cx="280417" cy="356617"/>
          </a:xfrm>
          <a:prstGeom prst="rect">
            <a:avLst/>
          </a:prstGeom>
        </p:spPr>
      </p:pic>
      <p:pic>
        <p:nvPicPr>
          <p:cNvPr id="7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000" y="4103436"/>
            <a:ext cx="280417" cy="28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63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beeldingsresultaat voor bart homme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60" y="1603418"/>
            <a:ext cx="987836" cy="98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beeldingsresultaat voor bart hommez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126" y="1548251"/>
            <a:ext cx="721543" cy="107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AutoShape 6" descr="Afbeeldingsresultaat voor bart hommez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146050" y="-9144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7" name="AutoShape 10" descr="Afbeeldingsresultaat voor jeroen de maeyer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9" name="AutoShape 12" descr="Afbeeldingsresultaat voor jeroen de maeyer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2062" name="Picture 14" descr="Afbeeldingsresultaat voor jeroen de maeyer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227" y="1548251"/>
            <a:ext cx="1020332" cy="102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Afbeeldingsresultaat voor dominic degroote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171" y="1574532"/>
            <a:ext cx="994164" cy="99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Afbeeldingsresultaat voor filip louagie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678" y="1629475"/>
            <a:ext cx="660878" cy="99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Afbeeldingsresultaat voor stijn matthys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151" y="1572758"/>
            <a:ext cx="801535" cy="103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Afbeeldingsresultaat voor ilse christiaens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889" y="1603418"/>
            <a:ext cx="728615" cy="100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Afbeeldingsresultaat voor kristof de mey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550" y="1594114"/>
            <a:ext cx="987836" cy="98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AutoShape 26" descr="Afbeeldingsresultaat voor maaike perneel">
            <a:hlinkClick r:id="rId19"/>
          </p:cNvPr>
          <p:cNvSpPr>
            <a:spLocks noChangeAspect="1" noChangeArrowheads="1"/>
          </p:cNvSpPr>
          <p:nvPr/>
        </p:nvSpPr>
        <p:spPr bwMode="auto">
          <a:xfrm>
            <a:off x="298450" y="-7620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73" name="Rechthoek 72">
            <a:extLst>
              <a:ext uri="{FF2B5EF4-FFF2-40B4-BE49-F238E27FC236}">
                <a16:creationId xmlns:a16="http://schemas.microsoft.com/office/drawing/2014/main" id="{DB3B4737-1445-49C3-9351-93C1111F5800}"/>
              </a:ext>
            </a:extLst>
          </p:cNvPr>
          <p:cNvSpPr/>
          <p:nvPr/>
        </p:nvSpPr>
        <p:spPr bwMode="auto">
          <a:xfrm>
            <a:off x="146049" y="473075"/>
            <a:ext cx="12867585" cy="632949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0048" tIns="65024" rIns="130048" bIns="65024" numCol="1" rtlCol="0" anchor="ctr" anchorCtr="0" compatLnSpc="1">
            <a:prstTxWarp prst="textNoShape">
              <a:avLst/>
            </a:prstTxWarp>
          </a:bodyPr>
          <a:lstStyle/>
          <a:p>
            <a:pPr marL="487672" indent="-487672" algn="ctr" defTabSz="1300460" fontAlgn="base">
              <a:spcBef>
                <a:spcPct val="20000"/>
              </a:spcBef>
              <a:spcAft>
                <a:spcPct val="0"/>
              </a:spcAft>
            </a:pPr>
            <a:r>
              <a:rPr lang="en-US" sz="3413" b="1" dirty="0">
                <a:solidFill>
                  <a:srgbClr val="1E64C8"/>
                </a:solidFill>
                <a:latin typeface="UGent Panno Text" panose="02000506040000040003" pitchFamily="50" charset="0"/>
                <a:cs typeface="Tahoma" pitchFamily="34" charset="0"/>
              </a:rPr>
              <a:t>Network of Business Developers+ Innovation officers + </a:t>
            </a:r>
            <a:r>
              <a:rPr lang="en-US" sz="3413" b="1" dirty="0" err="1">
                <a:solidFill>
                  <a:srgbClr val="1E64C8"/>
                </a:solidFill>
                <a:latin typeface="UGent Panno Text" panose="02000506040000040003" pitchFamily="50" charset="0"/>
                <a:cs typeface="Tahoma" pitchFamily="34" charset="0"/>
              </a:rPr>
              <a:t>platformmedewerkers</a:t>
            </a:r>
            <a:r>
              <a:rPr lang="en-US" sz="3413" b="1" dirty="0">
                <a:solidFill>
                  <a:srgbClr val="1E64C8"/>
                </a:solidFill>
                <a:latin typeface="UGent Panno Text" panose="02000506040000040003" pitchFamily="50" charset="0"/>
                <a:cs typeface="Tahoma" pitchFamily="34" charset="0"/>
              </a:rPr>
              <a:t> 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2C349FC3-37E0-4164-8BE7-44C8854042C1}"/>
              </a:ext>
            </a:extLst>
          </p:cNvPr>
          <p:cNvSpPr txBox="1"/>
          <p:nvPr/>
        </p:nvSpPr>
        <p:spPr>
          <a:xfrm>
            <a:off x="5730832" y="3815110"/>
            <a:ext cx="8253708" cy="973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2500" b="1" dirty="0"/>
              <a:t>Focus on </a:t>
            </a:r>
            <a:r>
              <a:rPr lang="nl-BE" sz="2500" b="1" dirty="0">
                <a:solidFill>
                  <a:srgbClr val="0070C0"/>
                </a:solidFill>
              </a:rPr>
              <a:t>financial revenu </a:t>
            </a:r>
            <a:r>
              <a:rPr lang="nl-BE" sz="2500" b="1" dirty="0"/>
              <a:t>of </a:t>
            </a:r>
            <a:r>
              <a:rPr lang="nl-BE" sz="2500" b="1" dirty="0" err="1"/>
              <a:t>scientific</a:t>
            </a:r>
            <a:r>
              <a:rPr lang="nl-BE" sz="2500" b="1" dirty="0"/>
              <a:t> research</a:t>
            </a:r>
          </a:p>
          <a:p>
            <a:pPr>
              <a:lnSpc>
                <a:spcPct val="120000"/>
              </a:lnSpc>
            </a:pPr>
            <a:r>
              <a:rPr lang="nl-BE" sz="2500" b="1" dirty="0" err="1"/>
              <a:t>Valorisation</a:t>
            </a:r>
            <a:r>
              <a:rPr lang="nl-BE" sz="2500" b="1" dirty="0"/>
              <a:t> </a:t>
            </a:r>
            <a:r>
              <a:rPr lang="nl-BE" sz="2500" b="1" dirty="0" err="1"/>
              <a:t>with</a:t>
            </a:r>
            <a:r>
              <a:rPr lang="nl-BE" sz="2500" b="1" dirty="0"/>
              <a:t> a focus on </a:t>
            </a:r>
            <a:r>
              <a:rPr lang="nl-BE" sz="2500" b="1" dirty="0" err="1"/>
              <a:t>the</a:t>
            </a:r>
            <a:r>
              <a:rPr lang="nl-BE" sz="2500" b="1" dirty="0"/>
              <a:t> </a:t>
            </a:r>
            <a:r>
              <a:rPr lang="nl-BE" sz="2500" b="1" dirty="0" err="1">
                <a:solidFill>
                  <a:srgbClr val="0070C0"/>
                </a:solidFill>
              </a:rPr>
              <a:t>economical</a:t>
            </a:r>
            <a:r>
              <a:rPr lang="nl-BE" sz="2500" b="1" dirty="0"/>
              <a:t> </a:t>
            </a:r>
            <a:r>
              <a:rPr lang="nl-BE" sz="2500" b="1" dirty="0" err="1"/>
              <a:t>finality</a:t>
            </a:r>
            <a:endParaRPr lang="nl-BE" sz="2500" b="1" dirty="0"/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5460BC3D-99BB-446A-99A5-5EFF4086EE32}"/>
              </a:ext>
            </a:extLst>
          </p:cNvPr>
          <p:cNvSpPr txBox="1"/>
          <p:nvPr/>
        </p:nvSpPr>
        <p:spPr>
          <a:xfrm>
            <a:off x="8212483" y="2947757"/>
            <a:ext cx="4787900" cy="51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2500" b="1" dirty="0"/>
              <a:t>Focus on </a:t>
            </a:r>
            <a:r>
              <a:rPr lang="nl-BE" sz="2500" b="1" dirty="0" err="1">
                <a:solidFill>
                  <a:schemeClr val="bg1">
                    <a:lumMod val="65000"/>
                  </a:schemeClr>
                </a:solidFill>
              </a:rPr>
              <a:t>technology</a:t>
            </a:r>
            <a:r>
              <a:rPr lang="nl-BE" sz="2500" b="1" dirty="0"/>
              <a:t> transfer</a:t>
            </a:r>
          </a:p>
        </p:txBody>
      </p:sp>
      <p:pic>
        <p:nvPicPr>
          <p:cNvPr id="1028" name="Picture 4" descr="Profielfoto">
            <a:extLst>
              <a:ext uri="{FF2B5EF4-FFF2-40B4-BE49-F238E27FC236}">
                <a16:creationId xmlns:a16="http://schemas.microsoft.com/office/drawing/2014/main" id="{146AD646-22F6-4734-AFC9-6A8322437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8726" y="1596658"/>
            <a:ext cx="1041657" cy="104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hthoek 19">
            <a:extLst>
              <a:ext uri="{FF2B5EF4-FFF2-40B4-BE49-F238E27FC236}">
                <a16:creationId xmlns:a16="http://schemas.microsoft.com/office/drawing/2014/main" id="{3250FCDC-8748-406E-89C8-A9284E3D50A7}"/>
              </a:ext>
            </a:extLst>
          </p:cNvPr>
          <p:cNvSpPr/>
          <p:nvPr/>
        </p:nvSpPr>
        <p:spPr bwMode="auto">
          <a:xfrm>
            <a:off x="403470" y="5475505"/>
            <a:ext cx="12680010" cy="737664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0048" tIns="65024" rIns="130048" bIns="65024" numCol="1" rtlCol="0" anchor="ctr" anchorCtr="0" compatLnSpc="1">
            <a:prstTxWarp prst="textNoShape">
              <a:avLst/>
            </a:prstTxWarp>
          </a:bodyPr>
          <a:lstStyle/>
          <a:p>
            <a:pPr marL="487672" indent="-487672" algn="ctr" defTabSz="1300460" fontAlgn="base">
              <a:spcBef>
                <a:spcPct val="20000"/>
              </a:spcBef>
              <a:spcAft>
                <a:spcPct val="0"/>
              </a:spcAft>
            </a:pPr>
            <a:r>
              <a:rPr lang="en-US" sz="3413" b="1" dirty="0">
                <a:solidFill>
                  <a:srgbClr val="1E64C8"/>
                </a:solidFill>
                <a:latin typeface="UGent Panno Text" panose="02000506040000040003" pitchFamily="50" charset="0"/>
                <a:cs typeface="Tahoma" pitchFamily="34" charset="0"/>
              </a:rPr>
              <a:t>Interdisciplinary research consortia: 10 people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0EB1E2F0-9167-4FE2-8A04-86C147432105}"/>
              </a:ext>
            </a:extLst>
          </p:cNvPr>
          <p:cNvSpPr txBox="1"/>
          <p:nvPr/>
        </p:nvSpPr>
        <p:spPr>
          <a:xfrm>
            <a:off x="8619615" y="6985861"/>
            <a:ext cx="4787900" cy="51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2500" b="1" dirty="0"/>
              <a:t>Focus on </a:t>
            </a:r>
            <a:r>
              <a:rPr lang="nl-BE" sz="2500" b="1" dirty="0" err="1">
                <a:solidFill>
                  <a:schemeClr val="bg1">
                    <a:lumMod val="65000"/>
                  </a:schemeClr>
                </a:solidFill>
              </a:rPr>
              <a:t>knowledge</a:t>
            </a:r>
            <a:r>
              <a:rPr lang="nl-BE" sz="2500" b="1" dirty="0"/>
              <a:t> transfer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D897A2DB-AC09-4F8B-9E56-091D9215B6BA}"/>
              </a:ext>
            </a:extLst>
          </p:cNvPr>
          <p:cNvSpPr txBox="1"/>
          <p:nvPr/>
        </p:nvSpPr>
        <p:spPr>
          <a:xfrm>
            <a:off x="6384598" y="8009777"/>
            <a:ext cx="8026400" cy="973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2500" b="1" dirty="0"/>
              <a:t>Focus on </a:t>
            </a:r>
            <a:r>
              <a:rPr lang="nl-BE" sz="2500" b="1" dirty="0" err="1">
                <a:solidFill>
                  <a:srgbClr val="0070C0"/>
                </a:solidFill>
              </a:rPr>
              <a:t>social</a:t>
            </a:r>
            <a:r>
              <a:rPr lang="nl-BE" sz="2500" b="1" dirty="0">
                <a:solidFill>
                  <a:srgbClr val="0070C0"/>
                </a:solidFill>
              </a:rPr>
              <a:t> impact </a:t>
            </a:r>
            <a:r>
              <a:rPr lang="nl-BE" sz="2500" b="1" dirty="0"/>
              <a:t>of </a:t>
            </a:r>
            <a:r>
              <a:rPr lang="nl-BE" sz="2500" b="1" dirty="0" err="1"/>
              <a:t>scientific</a:t>
            </a:r>
            <a:r>
              <a:rPr lang="nl-BE" sz="2500" b="1" dirty="0"/>
              <a:t> research </a:t>
            </a:r>
          </a:p>
          <a:p>
            <a:pPr>
              <a:lnSpc>
                <a:spcPct val="120000"/>
              </a:lnSpc>
            </a:pPr>
            <a:r>
              <a:rPr lang="nl-BE" sz="2500" b="1" dirty="0" err="1"/>
              <a:t>Valorisation</a:t>
            </a:r>
            <a:r>
              <a:rPr lang="nl-BE" sz="2500" b="1" dirty="0"/>
              <a:t> </a:t>
            </a:r>
            <a:r>
              <a:rPr lang="nl-BE" sz="2500" b="1" dirty="0" err="1"/>
              <a:t>with</a:t>
            </a:r>
            <a:r>
              <a:rPr lang="nl-BE" sz="2500" b="1" dirty="0"/>
              <a:t> a focus on </a:t>
            </a:r>
            <a:r>
              <a:rPr lang="nl-BE" sz="2500" b="1" dirty="0" err="1"/>
              <a:t>the</a:t>
            </a:r>
            <a:r>
              <a:rPr lang="nl-BE" sz="2500" b="1" dirty="0"/>
              <a:t> </a:t>
            </a:r>
            <a:r>
              <a:rPr lang="nl-BE" sz="2500" b="1" dirty="0" err="1">
                <a:solidFill>
                  <a:srgbClr val="0070C0"/>
                </a:solidFill>
              </a:rPr>
              <a:t>societal</a:t>
            </a:r>
            <a:r>
              <a:rPr lang="nl-BE" sz="2500" b="1" dirty="0"/>
              <a:t> </a:t>
            </a:r>
            <a:r>
              <a:rPr lang="nl-BE" sz="2500" b="1" dirty="0" err="1"/>
              <a:t>finality</a:t>
            </a:r>
            <a:endParaRPr lang="nl-BE" sz="2500" b="1" dirty="0"/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2F0A102C-CD54-4104-9F83-D411414BB8B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44" y="6629686"/>
            <a:ext cx="973281" cy="973281"/>
          </a:xfrm>
          <a:prstGeom prst="rect">
            <a:avLst/>
          </a:prstGeom>
        </p:spPr>
      </p:pic>
      <p:pic>
        <p:nvPicPr>
          <p:cNvPr id="26" name="Picture 2" descr="Profielfoto">
            <a:extLst>
              <a:ext uri="{FF2B5EF4-FFF2-40B4-BE49-F238E27FC236}">
                <a16:creationId xmlns:a16="http://schemas.microsoft.com/office/drawing/2014/main" id="{F3CD65F4-A8B8-436F-A1B6-1E88111C3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770" y="6629686"/>
            <a:ext cx="973280" cy="97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6857E1CE-A0C1-4FF1-BDC2-C5DECE18D1F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872" y="6629686"/>
            <a:ext cx="973280" cy="973280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B5842B7F-71BF-49A1-9AC5-CCCDA33DFF5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974" y="6629686"/>
            <a:ext cx="1001278" cy="1001278"/>
          </a:xfrm>
          <a:prstGeom prst="rect">
            <a:avLst/>
          </a:prstGeom>
        </p:spPr>
      </p:pic>
      <p:pic>
        <p:nvPicPr>
          <p:cNvPr id="1030" name="Picture 6" descr="Profielfoto">
            <a:extLst>
              <a:ext uri="{FF2B5EF4-FFF2-40B4-BE49-F238E27FC236}">
                <a16:creationId xmlns:a16="http://schemas.microsoft.com/office/drawing/2014/main" id="{416127F8-51F5-4100-ABDB-0E3E02B6A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376" y="6590289"/>
            <a:ext cx="1080071" cy="108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kstvak 32">
            <a:extLst>
              <a:ext uri="{FF2B5EF4-FFF2-40B4-BE49-F238E27FC236}">
                <a16:creationId xmlns:a16="http://schemas.microsoft.com/office/drawing/2014/main" id="{2E6853D7-5736-485D-9865-B4AC539A2DB3}"/>
              </a:ext>
            </a:extLst>
          </p:cNvPr>
          <p:cNvSpPr txBox="1"/>
          <p:nvPr/>
        </p:nvSpPr>
        <p:spPr>
          <a:xfrm>
            <a:off x="14059686" y="4461346"/>
            <a:ext cx="2588238" cy="973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2500" b="1" dirty="0">
                <a:solidFill>
                  <a:schemeClr val="accent1">
                    <a:lumMod val="75000"/>
                  </a:schemeClr>
                </a:solidFill>
              </a:rPr>
              <a:t>IOF-liaison </a:t>
            </a:r>
          </a:p>
          <a:p>
            <a:pPr>
              <a:lnSpc>
                <a:spcPct val="120000"/>
              </a:lnSpc>
            </a:pPr>
            <a:r>
              <a:rPr lang="nl-BE" sz="2500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hogescholen</a:t>
            </a:r>
            <a:endParaRPr lang="nl-BE" sz="2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56290CF0-83EA-40CD-8BF2-75BCD0C7B5D2}"/>
              </a:ext>
            </a:extLst>
          </p:cNvPr>
          <p:cNvSpPr txBox="1"/>
          <p:nvPr/>
        </p:nvSpPr>
        <p:spPr>
          <a:xfrm>
            <a:off x="14059687" y="3203564"/>
            <a:ext cx="2588237" cy="973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2500" b="1" dirty="0">
                <a:solidFill>
                  <a:schemeClr val="accent1">
                    <a:lumMod val="75000"/>
                  </a:schemeClr>
                </a:solidFill>
              </a:rPr>
              <a:t>IOF-liaison </a:t>
            </a:r>
            <a:r>
              <a:rPr lang="nl-BE" sz="2500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Alfa-faculteiten</a:t>
            </a:r>
            <a:endParaRPr lang="nl-BE" sz="2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ADE5315-123E-4E67-AAB1-6E8FBBFD953D}"/>
              </a:ext>
            </a:extLst>
          </p:cNvPr>
          <p:cNvSpPr txBox="1"/>
          <p:nvPr/>
        </p:nvSpPr>
        <p:spPr>
          <a:xfrm>
            <a:off x="9965635" y="2126375"/>
            <a:ext cx="721543" cy="628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3200" dirty="0"/>
              <a:t>…</a:t>
            </a: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14E2E65E-B825-4D3D-BE04-A1547A60DD2F}"/>
              </a:ext>
            </a:extLst>
          </p:cNvPr>
          <p:cNvSpPr txBox="1"/>
          <p:nvPr/>
        </p:nvSpPr>
        <p:spPr>
          <a:xfrm>
            <a:off x="7637331" y="7170239"/>
            <a:ext cx="2969102" cy="628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3200" dirty="0"/>
              <a:t>…</a:t>
            </a:r>
          </a:p>
        </p:txBody>
      </p:sp>
      <p:pic>
        <p:nvPicPr>
          <p:cNvPr id="2" name="Picture 2" descr="Volatile - Links">
            <a:extLst>
              <a:ext uri="{FF2B5EF4-FFF2-40B4-BE49-F238E27FC236}">
                <a16:creationId xmlns:a16="http://schemas.microsoft.com/office/drawing/2014/main" id="{0290DE5C-D2FD-4841-B0D4-E9270D451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795" y="1527367"/>
            <a:ext cx="1109459" cy="112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al 2">
            <a:extLst>
              <a:ext uri="{FF2B5EF4-FFF2-40B4-BE49-F238E27FC236}">
                <a16:creationId xmlns:a16="http://schemas.microsoft.com/office/drawing/2014/main" id="{2900EE1E-BA10-4713-86C5-806421911B00}"/>
              </a:ext>
            </a:extLst>
          </p:cNvPr>
          <p:cNvSpPr/>
          <p:nvPr/>
        </p:nvSpPr>
        <p:spPr>
          <a:xfrm>
            <a:off x="6109252" y="6308035"/>
            <a:ext cx="1715924" cy="1701742"/>
          </a:xfrm>
          <a:prstGeom prst="ellipse">
            <a:avLst/>
          </a:prstGeom>
          <a:noFill/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Pijl: omlaag 3">
            <a:extLst>
              <a:ext uri="{FF2B5EF4-FFF2-40B4-BE49-F238E27FC236}">
                <a16:creationId xmlns:a16="http://schemas.microsoft.com/office/drawing/2014/main" id="{6B3AB77F-70EA-4FE6-B45E-2EE7FA3BB875}"/>
              </a:ext>
            </a:extLst>
          </p:cNvPr>
          <p:cNvSpPr/>
          <p:nvPr/>
        </p:nvSpPr>
        <p:spPr>
          <a:xfrm rot="2816625">
            <a:off x="5806450" y="7486995"/>
            <a:ext cx="162728" cy="954317"/>
          </a:xfrm>
          <a:prstGeom prst="downArrow">
            <a:avLst/>
          </a:prstGeom>
          <a:noFill/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6319341-4750-4518-83A2-5A748AF3368D}"/>
              </a:ext>
            </a:extLst>
          </p:cNvPr>
          <p:cNvSpPr txBox="1"/>
          <p:nvPr/>
        </p:nvSpPr>
        <p:spPr>
          <a:xfrm>
            <a:off x="2782957" y="8205678"/>
            <a:ext cx="2756452" cy="973280"/>
          </a:xfrm>
          <a:prstGeom prst="rect">
            <a:avLst/>
          </a:prstGeom>
          <a:noFill/>
          <a:ln>
            <a:solidFill>
              <a:srgbClr val="1E64C8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2500" b="1" dirty="0"/>
              <a:t>Sanne Stegen</a:t>
            </a:r>
          </a:p>
          <a:p>
            <a:pPr>
              <a:lnSpc>
                <a:spcPct val="120000"/>
              </a:lnSpc>
            </a:pPr>
            <a:r>
              <a:rPr lang="nl-BE" sz="2500" dirty="0"/>
              <a:t>Consortium: </a:t>
            </a:r>
            <a:r>
              <a:rPr lang="nl-BE" sz="2500" dirty="0" err="1"/>
              <a:t>Grey</a:t>
            </a:r>
            <a:endParaRPr lang="nl-BE" sz="2500" dirty="0"/>
          </a:p>
        </p:txBody>
      </p:sp>
    </p:spTree>
    <p:extLst>
      <p:ext uri="{BB962C8B-B14F-4D97-AF65-F5344CB8AC3E}">
        <p14:creationId xmlns:p14="http://schemas.microsoft.com/office/powerpoint/2010/main" val="117550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0" grpId="0"/>
      <p:bldP spid="21" grpId="0"/>
      <p:bldP spid="22" grpId="0"/>
      <p:bldP spid="33" grpId="0"/>
      <p:bldP spid="34" grpId="0"/>
      <p:bldP spid="3" grpId="0" animBg="1"/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92B83A-FB17-4493-8E9C-00BD349BA7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051AC13-1333-4AA5-A60A-1B098424F2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B683CDD-D3B4-4D0E-AE45-CFD761C65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338675" cy="878407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72622AC-9A68-4711-8A35-5E325ECCD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9439" y="1509864"/>
            <a:ext cx="4027700" cy="346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716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291074" y="2286000"/>
            <a:ext cx="15504028" cy="4436316"/>
          </a:xfrm>
        </p:spPr>
        <p:txBody>
          <a:bodyPr/>
          <a:lstStyle/>
          <a:p>
            <a:br>
              <a:rPr lang="nl-NL" u="none" dirty="0"/>
            </a:br>
            <a:r>
              <a:rPr lang="nl-NL" u="none" dirty="0" err="1"/>
              <a:t>funding</a:t>
            </a:r>
            <a:r>
              <a:rPr lang="nl-NL" u="none" dirty="0"/>
              <a:t> </a:t>
            </a:r>
            <a:r>
              <a:rPr lang="nl-NL" u="none" dirty="0" err="1"/>
              <a:t>for</a:t>
            </a:r>
            <a:r>
              <a:rPr lang="nl-NL" u="none" dirty="0"/>
              <a:t> </a:t>
            </a:r>
            <a:r>
              <a:rPr lang="nl-NL" u="none" dirty="0" err="1"/>
              <a:t>Social</a:t>
            </a:r>
            <a:r>
              <a:rPr lang="nl-NL" u="none" dirty="0"/>
              <a:t> </a:t>
            </a:r>
            <a:r>
              <a:rPr lang="nl-NL" u="none" dirty="0" err="1"/>
              <a:t>finality</a:t>
            </a:r>
            <a:endParaRPr lang="nl-NL" u="none" dirty="0"/>
          </a:p>
        </p:txBody>
      </p:sp>
      <p:sp>
        <p:nvSpPr>
          <p:cNvPr id="6" name="Text Placeholder Organsation L1/L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department of research affairs</a:t>
            </a:r>
          </a:p>
          <a:p>
            <a:pPr lvl="1"/>
            <a:r>
              <a:rPr lang="en-GB" dirty="0"/>
              <a:t>Ugent </a:t>
            </a:r>
            <a:r>
              <a:rPr lang="en-GB" dirty="0" err="1"/>
              <a:t>techtransfer</a:t>
            </a:r>
            <a:endParaRPr lang="en-GB" dirty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9" name="Tijdelijke aanduiding voor afbeelding 8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2" name="Tijdelijke aanduiding voor afbeelding 1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3" name="Ondertitel 12"/>
          <p:cNvSpPr>
            <a:spLocks noGrp="1"/>
          </p:cNvSpPr>
          <p:nvPr>
            <p:ph type="subTitle" idx="1"/>
          </p:nvPr>
        </p:nvSpPr>
        <p:spPr>
          <a:xfrm>
            <a:off x="1193262" y="6887595"/>
            <a:ext cx="15191026" cy="583200"/>
          </a:xfrm>
        </p:spPr>
        <p:txBody>
          <a:bodyPr/>
          <a:lstStyle/>
          <a:p>
            <a:r>
              <a:rPr lang="nl-NL" dirty="0"/>
              <a:t> </a:t>
            </a:r>
            <a:r>
              <a:rPr lang="nl-NL" dirty="0" err="1"/>
              <a:t>Social</a:t>
            </a:r>
            <a:r>
              <a:rPr lang="nl-NL" dirty="0"/>
              <a:t> / </a:t>
            </a:r>
            <a:r>
              <a:rPr lang="nl-NL" dirty="0" err="1"/>
              <a:t>Economical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55618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5A8C597A-08F7-4762-91E6-273C701C1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57" y="1128752"/>
            <a:ext cx="14006991" cy="8501597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2A812F-0AED-48F2-9017-E6FF202B9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1771" y="8344654"/>
            <a:ext cx="12760005" cy="863693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86400" indent="0">
              <a:buNone/>
            </a:pPr>
            <a:r>
              <a:rPr lang="en-US" dirty="0"/>
              <a:t>A future where disease is a thing of the past</a:t>
            </a:r>
          </a:p>
          <a:p>
            <a:pPr marL="86400" indent="0">
              <a:buNone/>
            </a:pPr>
            <a:br>
              <a:rPr lang="en-US" dirty="0">
                <a:hlinkClick r:id="rId3"/>
              </a:rPr>
            </a:b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6699CA1-1FB1-451A-9868-801907300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pPr/>
              <a:t>6</a:t>
            </a:fld>
            <a:endParaRPr lang="en-GB" noProof="0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19E95D9-A217-45D9-BA3C-C44D335AE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Vision</a:t>
            </a:r>
            <a:r>
              <a:rPr lang="nl-BE" dirty="0"/>
              <a:t>/business model</a:t>
            </a:r>
          </a:p>
        </p:txBody>
      </p:sp>
      <p:pic>
        <p:nvPicPr>
          <p:cNvPr id="1026" name="Picture 2" descr="Janssen Pharmaceutica | We Are Chemistry">
            <a:extLst>
              <a:ext uri="{FF2B5EF4-FFF2-40B4-BE49-F238E27FC236}">
                <a16:creationId xmlns:a16="http://schemas.microsoft.com/office/drawing/2014/main" id="{4241AA54-A4DB-41E4-BF73-5E63FF5B8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5408" y="438513"/>
            <a:ext cx="4535321" cy="221821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26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7EA98C-C643-417C-952B-59D2AC046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Vision</a:t>
            </a:r>
            <a:r>
              <a:rPr lang="nl-BE" dirty="0"/>
              <a:t>/business model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B810C88-1D9A-4188-9DBC-A5FD9693D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pPr/>
              <a:t>7</a:t>
            </a:fld>
            <a:endParaRPr lang="en-GB" noProof="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5717C95-EBDE-456B-B259-1F044AFAC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118" y="1240734"/>
            <a:ext cx="15072491" cy="758521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F61856D-9B9A-4E18-A16D-CAFB3AF28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6957" y="7355915"/>
            <a:ext cx="3868943" cy="1156951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5130B034-34DC-4F86-8DCD-E44ADA594A2E}"/>
              </a:ext>
            </a:extLst>
          </p:cNvPr>
          <p:cNvSpPr txBox="1"/>
          <p:nvPr/>
        </p:nvSpPr>
        <p:spPr>
          <a:xfrm>
            <a:off x="830118" y="1240734"/>
            <a:ext cx="8870473" cy="14349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2500" dirty="0"/>
              <a:t>Onze dienst staat in voor de continue bevoorrading van veilige producten aan de meeste ziekenhuizen in Vlaanderen. </a:t>
            </a:r>
          </a:p>
          <a:p>
            <a:pPr>
              <a:lnSpc>
                <a:spcPct val="120000"/>
              </a:lnSpc>
            </a:pPr>
            <a:r>
              <a:rPr lang="nl-BE" sz="2500" dirty="0"/>
              <a:t>Zo helpen we dokters levens redden. 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E3F842DA-3874-4F90-9D66-7B7DE7511A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92834" y="1117979"/>
            <a:ext cx="200977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47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EAF75F-992D-424F-B14F-BE311767E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Business model/</a:t>
            </a:r>
            <a:r>
              <a:rPr lang="nl-BE" dirty="0" err="1"/>
              <a:t>finality</a:t>
            </a: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F787A1D-A8DC-4C87-BCA7-F26EF6A54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pPr/>
              <a:t>8</a:t>
            </a:fld>
            <a:endParaRPr lang="en-GB" noProof="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F4E76CD-9069-4C1C-A1F1-26E354F9D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9429" y="1668854"/>
            <a:ext cx="6243294" cy="416559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EB5CFB2-EB80-406E-99C2-B49515ABD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091" y="1689486"/>
            <a:ext cx="6391275" cy="4124325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1BB52AC2-281A-4953-BC45-AE0B7CA226A7}"/>
              </a:ext>
            </a:extLst>
          </p:cNvPr>
          <p:cNvSpPr txBox="1"/>
          <p:nvPr/>
        </p:nvSpPr>
        <p:spPr>
          <a:xfrm>
            <a:off x="1630569" y="6294782"/>
            <a:ext cx="6280979" cy="1434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2500" dirty="0"/>
              <a:t>Janssen </a:t>
            </a:r>
            <a:r>
              <a:rPr lang="nl-BE" sz="2500" dirty="0" err="1"/>
              <a:t>Pharmaceutica</a:t>
            </a:r>
            <a:r>
              <a:rPr lang="nl-BE" sz="2500" dirty="0"/>
              <a:t> – Vlaanderen</a:t>
            </a:r>
          </a:p>
          <a:p>
            <a:pPr>
              <a:lnSpc>
                <a:spcPct val="120000"/>
              </a:lnSpc>
            </a:pPr>
            <a:r>
              <a:rPr lang="nl-BE" sz="2500" dirty="0"/>
              <a:t>Turnover: 17 miljard Euro</a:t>
            </a:r>
          </a:p>
          <a:p>
            <a:pPr>
              <a:lnSpc>
                <a:spcPct val="120000"/>
              </a:lnSpc>
            </a:pPr>
            <a:r>
              <a:rPr lang="nl-BE" sz="2500" dirty="0"/>
              <a:t>&gt; 5000 employees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BBD9D1DA-09F8-41EE-A737-581F0AED248A}"/>
              </a:ext>
            </a:extLst>
          </p:cNvPr>
          <p:cNvSpPr txBox="1"/>
          <p:nvPr/>
        </p:nvSpPr>
        <p:spPr>
          <a:xfrm>
            <a:off x="8949429" y="6294782"/>
            <a:ext cx="6280979" cy="189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2500" dirty="0"/>
              <a:t>Red Cross – Belgium</a:t>
            </a:r>
          </a:p>
          <a:p>
            <a:pPr>
              <a:lnSpc>
                <a:spcPct val="120000"/>
              </a:lnSpc>
            </a:pPr>
            <a:r>
              <a:rPr lang="nl-BE" sz="2500" dirty="0"/>
              <a:t>Turnover: 200 </a:t>
            </a:r>
            <a:r>
              <a:rPr lang="nl-BE" sz="2500" dirty="0" err="1"/>
              <a:t>milion</a:t>
            </a:r>
            <a:r>
              <a:rPr lang="nl-BE" sz="2500" dirty="0"/>
              <a:t> Euro</a:t>
            </a:r>
          </a:p>
          <a:p>
            <a:pPr>
              <a:lnSpc>
                <a:spcPct val="120000"/>
              </a:lnSpc>
            </a:pPr>
            <a:r>
              <a:rPr lang="nl-BE" sz="2500" dirty="0"/>
              <a:t>1600 employees</a:t>
            </a:r>
          </a:p>
          <a:p>
            <a:pPr>
              <a:lnSpc>
                <a:spcPct val="120000"/>
              </a:lnSpc>
            </a:pPr>
            <a:r>
              <a:rPr lang="nl-BE" sz="2500" dirty="0"/>
              <a:t>&gt; 13.0000 </a:t>
            </a:r>
            <a:r>
              <a:rPr lang="nl-BE" sz="2500" dirty="0" err="1"/>
              <a:t>volonteers</a:t>
            </a:r>
            <a:endParaRPr lang="nl-BE" sz="2500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BDF027BD-62FF-4C84-AE1D-EB3BF8735F83}"/>
              </a:ext>
            </a:extLst>
          </p:cNvPr>
          <p:cNvSpPr txBox="1"/>
          <p:nvPr/>
        </p:nvSpPr>
        <p:spPr>
          <a:xfrm>
            <a:off x="3463096" y="8487502"/>
            <a:ext cx="4691270" cy="51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2500" dirty="0">
                <a:solidFill>
                  <a:srgbClr val="1E64C8"/>
                </a:solidFill>
              </a:rPr>
              <a:t>“</a:t>
            </a:r>
            <a:r>
              <a:rPr lang="nl-BE" sz="2500" dirty="0" err="1">
                <a:solidFill>
                  <a:srgbClr val="1E64C8"/>
                </a:solidFill>
              </a:rPr>
              <a:t>Economic</a:t>
            </a:r>
            <a:r>
              <a:rPr lang="nl-BE" sz="2500" dirty="0">
                <a:solidFill>
                  <a:srgbClr val="1E64C8"/>
                </a:solidFill>
              </a:rPr>
              <a:t>” </a:t>
            </a:r>
            <a:r>
              <a:rPr lang="nl-BE" sz="2500" dirty="0" err="1">
                <a:solidFill>
                  <a:srgbClr val="1E64C8"/>
                </a:solidFill>
              </a:rPr>
              <a:t>finality</a:t>
            </a:r>
            <a:endParaRPr lang="nl-BE" sz="2500" dirty="0">
              <a:solidFill>
                <a:srgbClr val="1E64C8"/>
              </a:solidFill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FEBA3228-BF3B-41C3-BD21-DF5430CC2265}"/>
              </a:ext>
            </a:extLst>
          </p:cNvPr>
          <p:cNvSpPr txBox="1"/>
          <p:nvPr/>
        </p:nvSpPr>
        <p:spPr>
          <a:xfrm>
            <a:off x="9890333" y="8487502"/>
            <a:ext cx="4691270" cy="51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2500" dirty="0">
                <a:solidFill>
                  <a:srgbClr val="1E64C8"/>
                </a:solidFill>
              </a:rPr>
              <a:t>“</a:t>
            </a:r>
            <a:r>
              <a:rPr lang="nl-BE" sz="2500" dirty="0" err="1">
                <a:solidFill>
                  <a:srgbClr val="1E64C8"/>
                </a:solidFill>
              </a:rPr>
              <a:t>Social</a:t>
            </a:r>
            <a:r>
              <a:rPr lang="nl-BE" sz="2500" dirty="0">
                <a:solidFill>
                  <a:srgbClr val="1E64C8"/>
                </a:solidFill>
              </a:rPr>
              <a:t>” </a:t>
            </a:r>
            <a:r>
              <a:rPr lang="nl-BE" sz="2500" dirty="0" err="1">
                <a:solidFill>
                  <a:srgbClr val="1E64C8"/>
                </a:solidFill>
              </a:rPr>
              <a:t>finality</a:t>
            </a:r>
            <a:endParaRPr lang="nl-BE" sz="2500" dirty="0">
              <a:solidFill>
                <a:srgbClr val="1E64C8"/>
              </a:solidFill>
            </a:endParaRP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E0BEC24D-CDEC-4B18-AB10-29782C9077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2717" y="5109084"/>
            <a:ext cx="1859230" cy="55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699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F8054D-C971-4C67-BF1F-482CCC339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Content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64FCFAF-0505-49A3-9F21-B70EF12FC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b="1" dirty="0"/>
              <a:t>FWO-</a:t>
            </a:r>
            <a:r>
              <a:rPr lang="nl-BE" b="1" dirty="0" err="1"/>
              <a:t>projects</a:t>
            </a:r>
            <a:endParaRPr lang="nl-BE" b="1" dirty="0"/>
          </a:p>
          <a:p>
            <a:pPr lvl="1"/>
            <a:r>
              <a:rPr lang="nl-BE" dirty="0"/>
              <a:t>SBO-</a:t>
            </a:r>
            <a:r>
              <a:rPr lang="nl-BE" dirty="0" err="1"/>
              <a:t>projects</a:t>
            </a:r>
            <a:r>
              <a:rPr lang="nl-BE" dirty="0"/>
              <a:t> </a:t>
            </a:r>
            <a:r>
              <a:rPr lang="nl-BE" dirty="0" err="1"/>
              <a:t>with</a:t>
            </a:r>
            <a:r>
              <a:rPr lang="nl-BE" dirty="0"/>
              <a:t> a </a:t>
            </a:r>
            <a:r>
              <a:rPr lang="nl-BE" dirty="0" err="1"/>
              <a:t>societal</a:t>
            </a:r>
            <a:r>
              <a:rPr lang="nl-BE" dirty="0"/>
              <a:t> </a:t>
            </a:r>
            <a:r>
              <a:rPr lang="nl-BE" dirty="0" err="1"/>
              <a:t>finality</a:t>
            </a:r>
            <a:endParaRPr lang="nl-BE" dirty="0"/>
          </a:p>
          <a:p>
            <a:pPr lvl="1"/>
            <a:r>
              <a:rPr lang="nl-BE" dirty="0"/>
              <a:t>TBM-</a:t>
            </a:r>
            <a:r>
              <a:rPr lang="nl-BE" dirty="0" err="1"/>
              <a:t>projects</a:t>
            </a:r>
            <a:endParaRPr lang="nl-BE" dirty="0"/>
          </a:p>
          <a:p>
            <a:r>
              <a:rPr lang="nl-BE" b="1" dirty="0"/>
              <a:t>VLAIO-project</a:t>
            </a:r>
          </a:p>
          <a:p>
            <a:pPr lvl="1"/>
            <a:r>
              <a:rPr lang="nl-BE" dirty="0"/>
              <a:t>VLAIO-</a:t>
            </a:r>
            <a:r>
              <a:rPr lang="nl-BE" dirty="0" err="1"/>
              <a:t>projects</a:t>
            </a:r>
            <a:endParaRPr lang="nl-BE" dirty="0"/>
          </a:p>
          <a:p>
            <a:pPr lvl="1"/>
            <a:r>
              <a:rPr lang="nl-BE" dirty="0"/>
              <a:t>TETRA-</a:t>
            </a:r>
            <a:r>
              <a:rPr lang="nl-BE" dirty="0" err="1"/>
              <a:t>projects</a:t>
            </a:r>
            <a:endParaRPr lang="nl-BE" dirty="0"/>
          </a:p>
          <a:p>
            <a:pPr lvl="1"/>
            <a:r>
              <a:rPr lang="nl-BE" dirty="0" err="1"/>
              <a:t>Medvia</a:t>
            </a: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D7412A5-A472-4831-A007-51B19DD2A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pPr/>
              <a:t>9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8323600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niversiteit G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1750">
          <a:solidFill>
            <a:srgbClr val="1E64C8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0">
          <a:solidFill>
            <a:srgbClr val="1E64C8"/>
          </a:solidFill>
          <a:headEnd type="triangle" w="lg" len="lg"/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120000"/>
          </a:lnSpc>
          <a:defRPr sz="25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1" id="{49D5C29A-5E62-490B-A5EF-3F4D32C94BF8}" vid="{96950A6B-63BA-422B-A802-92F34CAA96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Powerpoint_UGent_EN</Template>
  <TotalTime>1904</TotalTime>
  <Words>1070</Words>
  <Application>Microsoft Macintosh PowerPoint</Application>
  <PresentationFormat>Aangepast</PresentationFormat>
  <Paragraphs>211</Paragraphs>
  <Slides>25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32" baseType="lpstr">
      <vt:lpstr>Arial</vt:lpstr>
      <vt:lpstr>Calibri</vt:lpstr>
      <vt:lpstr>Tahoma</vt:lpstr>
      <vt:lpstr>Times</vt:lpstr>
      <vt:lpstr>UGent Panno Text</vt:lpstr>
      <vt:lpstr>Wingdings</vt:lpstr>
      <vt:lpstr>Kantoorthema</vt:lpstr>
      <vt:lpstr>PowerPoint-presentatie</vt:lpstr>
      <vt:lpstr>UGent TT Organizational structure</vt:lpstr>
      <vt:lpstr>PowerPoint-presentatie</vt:lpstr>
      <vt:lpstr>PowerPoint-presentatie</vt:lpstr>
      <vt:lpstr> funding for Social finality</vt:lpstr>
      <vt:lpstr>Vision/business model</vt:lpstr>
      <vt:lpstr>Vision/business model</vt:lpstr>
      <vt:lpstr>Business model/finality</vt:lpstr>
      <vt:lpstr>Content</vt:lpstr>
      <vt:lpstr>FWO-projects</vt:lpstr>
      <vt:lpstr>FWO</vt:lpstr>
      <vt:lpstr>FWO</vt:lpstr>
      <vt:lpstr>SBO</vt:lpstr>
      <vt:lpstr>FWO</vt:lpstr>
      <vt:lpstr>Vlaio-projects</vt:lpstr>
      <vt:lpstr>VLAIO</vt:lpstr>
      <vt:lpstr>vlaio</vt:lpstr>
      <vt:lpstr>VLAIO</vt:lpstr>
      <vt:lpstr>Examples of BAEKELAND projects</vt:lpstr>
      <vt:lpstr>VLAIO</vt:lpstr>
      <vt:lpstr>Examples of TETRA projects</vt:lpstr>
      <vt:lpstr>impact</vt:lpstr>
      <vt:lpstr>Sp-cluster: Medvia</vt:lpstr>
      <vt:lpstr>Examples</vt:lpstr>
      <vt:lpstr>Karen Curé Dienst TechTransfer   Karen.cure@ugent.be          www.ugent.be/techtransfer </vt:lpstr>
    </vt:vector>
  </TitlesOfParts>
  <Company>UGent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 Dedeurwaerder</dc:creator>
  <cp:lastModifiedBy>Anne Magherman</cp:lastModifiedBy>
  <cp:revision>429</cp:revision>
  <cp:lastPrinted>2018-11-06T16:46:59Z</cp:lastPrinted>
  <dcterms:created xsi:type="dcterms:W3CDTF">2016-09-29T10:03:04Z</dcterms:created>
  <dcterms:modified xsi:type="dcterms:W3CDTF">2022-10-27T13:57:36Z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icensed to">
    <vt:lpwstr>Ghent University</vt:lpwstr>
  </property>
  <property fmtid="{D5CDD505-2E9C-101B-9397-08002B2CF9AE}" pid="3" name="Version">
    <vt:lpwstr>1.0</vt:lpwstr>
  </property>
  <property fmtid="{D5CDD505-2E9C-101B-9397-08002B2CF9AE}" pid="4" name="Date">
    <vt:filetime>2016-09-20T22:00:00Z</vt:filetime>
  </property>
  <property fmtid="{D5CDD505-2E9C-101B-9397-08002B2CF9AE}" pid="5" name="Build">
    <vt:i4>13</vt:i4>
  </property>
  <property fmtid="{D5CDD505-2E9C-101B-9397-08002B2CF9AE}" pid="6" name="Cmt 1">
    <vt:lpwstr>create</vt:lpwstr>
  </property>
  <property fmtid="{D5CDD505-2E9C-101B-9397-08002B2CF9AE}" pid="7" name="Cmt 2">
    <vt:lpwstr>1st draft</vt:lpwstr>
  </property>
  <property fmtid="{D5CDD505-2E9C-101B-9397-08002B2CF9AE}" pid="8" name="Cmt 3">
    <vt:lpwstr>Corporate splitt off</vt:lpwstr>
  </property>
  <property fmtid="{D5CDD505-2E9C-101B-9397-08002B2CF9AE}" pid="9" name="Cmt 4">
    <vt:lpwstr>2nd draft</vt:lpwstr>
  </property>
  <property fmtid="{D5CDD505-2E9C-101B-9397-08002B2CF9AE}" pid="10" name="Cmt 5">
    <vt:lpwstr>set text box and shape defaults</vt:lpwstr>
  </property>
  <property fmtid="{D5CDD505-2E9C-101B-9397-08002B2CF9AE}" pid="11" name="Cmt 6">
    <vt:lpwstr>end slide text acc. to letter</vt:lpwstr>
  </property>
  <property fmtid="{D5CDD505-2E9C-101B-9397-08002B2CF9AE}" pid="12" name="Cmt 7">
    <vt:lpwstr>logo opening slide sharpened</vt:lpwstr>
  </property>
  <property fmtid="{D5CDD505-2E9C-101B-9397-08002B2CF9AE}" pid="13" name="Cmt 8-9">
    <vt:lpwstr>comments 19-9-2016</vt:lpwstr>
  </property>
  <property fmtid="{D5CDD505-2E9C-101B-9397-08002B2CF9AE}" pid="14" name="Cmt 10">
    <vt:lpwstr>social media data redesigned</vt:lpwstr>
  </property>
  <property fmtid="{D5CDD505-2E9C-101B-9397-08002B2CF9AE}" pid="15" name="Cmt 11">
    <vt:lpwstr>Title Slide renamed to TitleSlide</vt:lpwstr>
  </property>
  <property fmtid="{D5CDD505-2E9C-101B-9397-08002B2CF9AE}" pid="16" name="Cmt 12">
    <vt:lpwstr>Title and text size</vt:lpwstr>
  </property>
  <property fmtid="{D5CDD505-2E9C-101B-9397-08002B2CF9AE}" pid="17" name="Cmt 13">
    <vt:lpwstr>socmed pictos &gt; normal view</vt:lpwstr>
  </property>
</Properties>
</file>