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7"/>
  </p:notesMasterIdLst>
  <p:handoutMasterIdLst>
    <p:handoutMasterId r:id="rId528"/>
  </p:handoutMasterIdLst>
  <p:sldIdLst>
    <p:sldId id="256" r:id="rId2"/>
    <p:sldId id="351" r:id="rId3"/>
    <p:sldId id="258" r:id="rId4"/>
    <p:sldId id="499" r:id="rId5"/>
    <p:sldId id="279" r:id="rId6"/>
    <p:sldId id="497" r:id="rId7"/>
    <p:sldId id="787" r:id="rId8"/>
    <p:sldId id="638" r:id="rId9"/>
    <p:sldId id="640" r:id="rId10"/>
    <p:sldId id="660" r:id="rId11"/>
    <p:sldId id="641" r:id="rId12"/>
    <p:sldId id="648" r:id="rId13"/>
    <p:sldId id="653" r:id="rId14"/>
    <p:sldId id="642" r:id="rId15"/>
    <p:sldId id="643" r:id="rId16"/>
    <p:sldId id="644" r:id="rId17"/>
    <p:sldId id="645" r:id="rId18"/>
    <p:sldId id="647" r:id="rId19"/>
    <p:sldId id="654" r:id="rId20"/>
    <p:sldId id="646" r:id="rId21"/>
    <p:sldId id="650" r:id="rId22"/>
    <p:sldId id="649" r:id="rId23"/>
    <p:sldId id="651" r:id="rId24"/>
    <p:sldId id="701" r:id="rId25"/>
    <p:sldId id="652" r:id="rId26"/>
    <p:sldId id="726" r:id="rId27"/>
    <p:sldId id="820" r:id="rId28"/>
    <p:sldId id="655" r:id="rId29"/>
    <p:sldId id="728" r:id="rId30"/>
    <p:sldId id="729" r:id="rId31"/>
    <p:sldId id="730" r:id="rId32"/>
    <p:sldId id="731" r:id="rId33"/>
    <p:sldId id="732" r:id="rId34"/>
    <p:sldId id="733" r:id="rId35"/>
    <p:sldId id="734" r:id="rId36"/>
    <p:sldId id="742" r:id="rId37"/>
    <p:sldId id="743" r:id="rId38"/>
    <p:sldId id="744" r:id="rId39"/>
    <p:sldId id="745" r:id="rId40"/>
    <p:sldId id="746" r:id="rId41"/>
    <p:sldId id="747" r:id="rId42"/>
    <p:sldId id="817" r:id="rId43"/>
    <p:sldId id="750" r:id="rId44"/>
    <p:sldId id="735" r:id="rId45"/>
    <p:sldId id="741" r:id="rId46"/>
    <p:sldId id="736" r:id="rId47"/>
    <p:sldId id="737" r:id="rId48"/>
    <p:sldId id="738" r:id="rId49"/>
    <p:sldId id="739" r:id="rId50"/>
    <p:sldId id="740" r:id="rId51"/>
    <p:sldId id="748" r:id="rId52"/>
    <p:sldId id="293" r:id="rId53"/>
    <p:sldId id="259" r:id="rId54"/>
    <p:sldId id="301" r:id="rId55"/>
    <p:sldId id="261" r:id="rId56"/>
    <p:sldId id="260" r:id="rId57"/>
    <p:sldId id="268" r:id="rId58"/>
    <p:sldId id="346" r:id="rId59"/>
    <p:sldId id="345" r:id="rId60"/>
    <p:sldId id="263" r:id="rId61"/>
    <p:sldId id="262" r:id="rId62"/>
    <p:sldId id="283" r:id="rId63"/>
    <p:sldId id="639" r:id="rId64"/>
    <p:sldId id="657" r:id="rId65"/>
    <p:sldId id="662" r:id="rId66"/>
    <p:sldId id="264" r:id="rId67"/>
    <p:sldId id="265" r:id="rId68"/>
    <p:sldId id="266" r:id="rId69"/>
    <p:sldId id="267" r:id="rId70"/>
    <p:sldId id="349" r:id="rId71"/>
    <p:sldId id="269" r:id="rId72"/>
    <p:sldId id="338" r:id="rId73"/>
    <p:sldId id="337" r:id="rId74"/>
    <p:sldId id="658" r:id="rId75"/>
    <p:sldId id="500" r:id="rId76"/>
    <p:sldId id="350" r:id="rId77"/>
    <p:sldId id="270" r:id="rId78"/>
    <p:sldId id="339" r:id="rId79"/>
    <p:sldId id="340" r:id="rId80"/>
    <p:sldId id="341" r:id="rId81"/>
    <p:sldId id="342" r:id="rId82"/>
    <p:sldId id="347" r:id="rId83"/>
    <p:sldId id="557" r:id="rId84"/>
    <p:sldId id="343" r:id="rId85"/>
    <p:sldId id="344" r:id="rId86"/>
    <p:sldId id="271" r:id="rId87"/>
    <p:sldId id="272" r:id="rId88"/>
    <p:sldId id="273" r:id="rId89"/>
    <p:sldId id="319" r:id="rId90"/>
    <p:sldId id="320" r:id="rId91"/>
    <p:sldId id="699" r:id="rId92"/>
    <p:sldId id="285" r:id="rId93"/>
    <p:sldId id="606" r:id="rId94"/>
    <p:sldId id="286" r:id="rId95"/>
    <p:sldId id="287" r:id="rId96"/>
    <p:sldId id="288" r:id="rId97"/>
    <p:sldId id="289" r:id="rId98"/>
    <p:sldId id="786" r:id="rId99"/>
    <p:sldId id="603" r:id="rId100"/>
    <p:sldId id="284" r:id="rId101"/>
    <p:sldId id="290" r:id="rId102"/>
    <p:sldId id="821" r:id="rId103"/>
    <p:sldId id="822" r:id="rId104"/>
    <p:sldId id="274" r:id="rId105"/>
    <p:sldId id="275" r:id="rId106"/>
    <p:sldId id="276" r:id="rId107"/>
    <p:sldId id="277" r:id="rId108"/>
    <p:sldId id="604" r:id="rId109"/>
    <p:sldId id="605" r:id="rId110"/>
    <p:sldId id="291" r:id="rId111"/>
    <p:sldId id="292" r:id="rId112"/>
    <p:sldId id="303" r:id="rId113"/>
    <p:sldId id="317" r:id="rId114"/>
    <p:sldId id="314" r:id="rId115"/>
    <p:sldId id="316" r:id="rId116"/>
    <p:sldId id="318" r:id="rId117"/>
    <p:sldId id="749" r:id="rId118"/>
    <p:sldId id="330" r:id="rId119"/>
    <p:sldId id="329" r:id="rId120"/>
    <p:sldId id="312" r:id="rId121"/>
    <p:sldId id="825" r:id="rId122"/>
    <p:sldId id="321" r:id="rId123"/>
    <p:sldId id="663" r:id="rId124"/>
    <p:sldId id="664" r:id="rId125"/>
    <p:sldId id="331" r:id="rId126"/>
    <p:sldId id="348" r:id="rId127"/>
    <p:sldId id="826" r:id="rId128"/>
    <p:sldId id="294" r:id="rId129"/>
    <p:sldId id="295" r:id="rId130"/>
    <p:sldId id="296" r:id="rId131"/>
    <p:sldId id="298" r:id="rId132"/>
    <p:sldId id="818" r:id="rId133"/>
    <p:sldId id="819" r:id="rId134"/>
    <p:sldId id="299" r:id="rId135"/>
    <p:sldId id="300" r:id="rId136"/>
    <p:sldId id="307" r:id="rId137"/>
    <p:sldId id="501" r:id="rId138"/>
    <p:sldId id="502" r:id="rId139"/>
    <p:sldId id="659" r:id="rId140"/>
    <p:sldId id="661" r:id="rId141"/>
    <p:sldId id="308" r:id="rId142"/>
    <p:sldId id="305" r:id="rId143"/>
    <p:sldId id="483" r:id="rId144"/>
    <p:sldId id="484" r:id="rId145"/>
    <p:sldId id="325" r:id="rId146"/>
    <p:sldId id="309" r:id="rId147"/>
    <p:sldId id="310" r:id="rId148"/>
    <p:sldId id="313" r:id="rId149"/>
    <p:sldId id="326" r:id="rId150"/>
    <p:sldId id="306" r:id="rId151"/>
    <p:sldId id="311" r:id="rId152"/>
    <p:sldId id="354" r:id="rId153"/>
    <p:sldId id="355" r:id="rId154"/>
    <p:sldId id="356" r:id="rId155"/>
    <p:sldId id="357" r:id="rId156"/>
    <p:sldId id="358" r:id="rId157"/>
    <p:sldId id="824" r:id="rId158"/>
    <p:sldId id="360" r:id="rId159"/>
    <p:sldId id="359" r:id="rId160"/>
    <p:sldId id="703" r:id="rId161"/>
    <p:sldId id="704" r:id="rId162"/>
    <p:sldId id="705" r:id="rId163"/>
    <p:sldId id="706" r:id="rId164"/>
    <p:sldId id="462" r:id="rId165"/>
    <p:sldId id="463" r:id="rId166"/>
    <p:sldId id="464" r:id="rId167"/>
    <p:sldId id="465" r:id="rId168"/>
    <p:sldId id="466" r:id="rId169"/>
    <p:sldId id="467" r:id="rId170"/>
    <p:sldId id="609" r:id="rId171"/>
    <p:sldId id="610" r:id="rId172"/>
    <p:sldId id="611" r:id="rId173"/>
    <p:sldId id="612" r:id="rId174"/>
    <p:sldId id="613" r:id="rId175"/>
    <p:sldId id="614" r:id="rId176"/>
    <p:sldId id="615" r:id="rId177"/>
    <p:sldId id="616" r:id="rId178"/>
    <p:sldId id="617" r:id="rId179"/>
    <p:sldId id="618" r:id="rId180"/>
    <p:sldId id="619" r:id="rId181"/>
    <p:sldId id="620" r:id="rId182"/>
    <p:sldId id="621" r:id="rId183"/>
    <p:sldId id="783" r:id="rId184"/>
    <p:sldId id="784" r:id="rId185"/>
    <p:sldId id="785" r:id="rId186"/>
    <p:sldId id="622" r:id="rId187"/>
    <p:sldId id="443" r:id="rId188"/>
    <p:sldId id="444" r:id="rId189"/>
    <p:sldId id="445" r:id="rId190"/>
    <p:sldId id="446" r:id="rId191"/>
    <p:sldId id="447" r:id="rId192"/>
    <p:sldId id="448" r:id="rId193"/>
    <p:sldId id="524" r:id="rId194"/>
    <p:sldId id="707" r:id="rId195"/>
    <p:sldId id="708" r:id="rId196"/>
    <p:sldId id="709" r:id="rId197"/>
    <p:sldId id="710" r:id="rId198"/>
    <p:sldId id="711" r:id="rId199"/>
    <p:sldId id="712" r:id="rId200"/>
    <p:sldId id="714" r:id="rId201"/>
    <p:sldId id="715" r:id="rId202"/>
    <p:sldId id="716" r:id="rId203"/>
    <p:sldId id="713" r:id="rId204"/>
    <p:sldId id="461" r:id="rId205"/>
    <p:sldId id="526" r:id="rId206"/>
    <p:sldId id="468" r:id="rId207"/>
    <p:sldId id="469" r:id="rId208"/>
    <p:sldId id="470" r:id="rId209"/>
    <p:sldId id="471" r:id="rId210"/>
    <p:sldId id="472" r:id="rId211"/>
    <p:sldId id="473" r:id="rId212"/>
    <p:sldId id="474" r:id="rId213"/>
    <p:sldId id="667" r:id="rId214"/>
    <p:sldId id="475" r:id="rId215"/>
    <p:sldId id="476" r:id="rId216"/>
    <p:sldId id="477" r:id="rId217"/>
    <p:sldId id="478" r:id="rId218"/>
    <p:sldId id="481" r:id="rId219"/>
    <p:sldId id="479" r:id="rId220"/>
    <p:sldId id="480" r:id="rId221"/>
    <p:sldId id="482" r:id="rId222"/>
    <p:sldId id="668" r:id="rId223"/>
    <p:sldId id="623" r:id="rId224"/>
    <p:sldId id="669" r:id="rId225"/>
    <p:sldId id="624" r:id="rId226"/>
    <p:sldId id="625" r:id="rId227"/>
    <p:sldId id="626" r:id="rId228"/>
    <p:sldId id="627" r:id="rId229"/>
    <p:sldId id="670" r:id="rId230"/>
    <p:sldId id="505" r:id="rId231"/>
    <p:sldId id="506" r:id="rId232"/>
    <p:sldId id="507" r:id="rId233"/>
    <p:sldId id="508" r:id="rId234"/>
    <p:sldId id="509" r:id="rId235"/>
    <p:sldId id="510" r:id="rId236"/>
    <p:sldId id="512" r:id="rId237"/>
    <p:sldId id="520" r:id="rId238"/>
    <p:sldId id="441" r:id="rId239"/>
    <p:sldId id="442" r:id="rId240"/>
    <p:sldId id="450" r:id="rId241"/>
    <p:sldId id="451" r:id="rId242"/>
    <p:sldId id="452" r:id="rId243"/>
    <p:sldId id="453" r:id="rId244"/>
    <p:sldId id="454" r:id="rId245"/>
    <p:sldId id="671" r:id="rId246"/>
    <p:sldId id="361" r:id="rId247"/>
    <p:sldId id="362" r:id="rId248"/>
    <p:sldId id="363" r:id="rId249"/>
    <p:sldId id="364" r:id="rId250"/>
    <p:sldId id="365" r:id="rId251"/>
    <p:sldId id="366" r:id="rId252"/>
    <p:sldId id="367" r:id="rId253"/>
    <p:sldId id="368" r:id="rId254"/>
    <p:sldId id="369" r:id="rId255"/>
    <p:sldId id="511" r:id="rId256"/>
    <p:sldId id="788" r:id="rId257"/>
    <p:sldId id="789" r:id="rId258"/>
    <p:sldId id="370" r:id="rId259"/>
    <p:sldId id="371" r:id="rId260"/>
    <p:sldId id="372" r:id="rId261"/>
    <p:sldId id="373" r:id="rId262"/>
    <p:sldId id="374" r:id="rId263"/>
    <p:sldId id="375" r:id="rId264"/>
    <p:sldId id="376" r:id="rId265"/>
    <p:sldId id="790" r:id="rId266"/>
    <p:sldId id="377" r:id="rId267"/>
    <p:sldId id="378" r:id="rId268"/>
    <p:sldId id="379" r:id="rId269"/>
    <p:sldId id="380" r:id="rId270"/>
    <p:sldId id="791" r:id="rId271"/>
    <p:sldId id="523" r:id="rId272"/>
    <p:sldId id="381" r:id="rId273"/>
    <p:sldId id="382" r:id="rId274"/>
    <p:sldId id="383" r:id="rId275"/>
    <p:sldId id="384" r:id="rId276"/>
    <p:sldId id="386" r:id="rId277"/>
    <p:sldId id="387" r:id="rId278"/>
    <p:sldId id="388" r:id="rId279"/>
    <p:sldId id="389" r:id="rId280"/>
    <p:sldId id="390" r:id="rId281"/>
    <p:sldId id="549" r:id="rId282"/>
    <p:sldId id="550" r:id="rId283"/>
    <p:sldId id="551" r:id="rId284"/>
    <p:sldId id="552" r:id="rId285"/>
    <p:sldId id="553" r:id="rId286"/>
    <p:sldId id="554" r:id="rId287"/>
    <p:sldId id="555" r:id="rId288"/>
    <p:sldId id="556" r:id="rId289"/>
    <p:sldId id="675" r:id="rId290"/>
    <p:sldId id="676" r:id="rId291"/>
    <p:sldId id="391" r:id="rId292"/>
    <p:sldId id="392" r:id="rId293"/>
    <p:sldId id="393" r:id="rId294"/>
    <p:sldId id="394" r:id="rId295"/>
    <p:sldId id="395" r:id="rId296"/>
    <p:sldId id="396" r:id="rId297"/>
    <p:sldId id="397" r:id="rId298"/>
    <p:sldId id="398" r:id="rId299"/>
    <p:sldId id="521" r:id="rId300"/>
    <p:sldId id="440" r:id="rId301"/>
    <p:sldId id="455" r:id="rId302"/>
    <p:sldId id="456" r:id="rId303"/>
    <p:sldId id="637" r:id="rId304"/>
    <p:sldId id="458" r:id="rId305"/>
    <p:sldId id="459" r:id="rId306"/>
    <p:sldId id="460" r:id="rId307"/>
    <p:sldId id="608" r:id="rId308"/>
    <p:sldId id="727" r:id="rId309"/>
    <p:sldId id="522" r:id="rId310"/>
    <p:sldId id="399" r:id="rId311"/>
    <p:sldId id="400" r:id="rId312"/>
    <p:sldId id="401" r:id="rId313"/>
    <p:sldId id="402" r:id="rId314"/>
    <p:sldId id="403" r:id="rId315"/>
    <p:sldId id="404" r:id="rId316"/>
    <p:sldId id="405" r:id="rId317"/>
    <p:sldId id="406" r:id="rId318"/>
    <p:sldId id="407" r:id="rId319"/>
    <p:sldId id="408" r:id="rId320"/>
    <p:sldId id="409" r:id="rId321"/>
    <p:sldId id="410" r:id="rId322"/>
    <p:sldId id="411" r:id="rId323"/>
    <p:sldId id="412" r:id="rId324"/>
    <p:sldId id="413" r:id="rId325"/>
    <p:sldId id="414" r:id="rId326"/>
    <p:sldId id="415" r:id="rId327"/>
    <p:sldId id="416" r:id="rId328"/>
    <p:sldId id="417" r:id="rId329"/>
    <p:sldId id="418" r:id="rId330"/>
    <p:sldId id="419" r:id="rId331"/>
    <p:sldId id="420" r:id="rId332"/>
    <p:sldId id="421" r:id="rId333"/>
    <p:sldId id="422" r:id="rId334"/>
    <p:sldId id="423" r:id="rId335"/>
    <p:sldId id="424" r:id="rId336"/>
    <p:sldId id="425" r:id="rId337"/>
    <p:sldId id="426" r:id="rId338"/>
    <p:sldId id="435" r:id="rId339"/>
    <p:sldId id="436" r:id="rId340"/>
    <p:sldId id="437" r:id="rId341"/>
    <p:sldId id="438" r:id="rId342"/>
    <p:sldId id="439" r:id="rId343"/>
    <p:sldId id="503" r:id="rId344"/>
    <p:sldId id="513" r:id="rId345"/>
    <p:sldId id="529" r:id="rId346"/>
    <p:sldId id="504" r:id="rId347"/>
    <p:sldId id="514" r:id="rId348"/>
    <p:sldId id="527" r:id="rId349"/>
    <p:sldId id="700" r:id="rId350"/>
    <p:sldId id="516" r:id="rId351"/>
    <p:sldId id="515" r:id="rId352"/>
    <p:sldId id="672" r:id="rId353"/>
    <p:sldId id="673" r:id="rId354"/>
    <p:sldId id="607" r:id="rId355"/>
    <p:sldId id="528" r:id="rId356"/>
    <p:sldId id="792" r:id="rId357"/>
    <p:sldId id="689" r:id="rId358"/>
    <p:sldId id="690" r:id="rId359"/>
    <p:sldId id="519" r:id="rId360"/>
    <p:sldId id="530" r:id="rId361"/>
    <p:sldId id="542" r:id="rId362"/>
    <p:sldId id="543" r:id="rId363"/>
    <p:sldId id="558" r:id="rId364"/>
    <p:sldId id="559" r:id="rId365"/>
    <p:sldId id="560" r:id="rId366"/>
    <p:sldId id="561" r:id="rId367"/>
    <p:sldId id="562" r:id="rId368"/>
    <p:sldId id="564" r:id="rId369"/>
    <p:sldId id="565" r:id="rId370"/>
    <p:sldId id="563" r:id="rId371"/>
    <p:sldId id="688" r:id="rId372"/>
    <p:sldId id="531" r:id="rId373"/>
    <p:sldId id="532" r:id="rId374"/>
    <p:sldId id="533" r:id="rId375"/>
    <p:sldId id="534" r:id="rId376"/>
    <p:sldId id="535" r:id="rId377"/>
    <p:sldId id="540" r:id="rId378"/>
    <p:sldId id="541" r:id="rId379"/>
    <p:sldId id="536" r:id="rId380"/>
    <p:sldId id="537" r:id="rId381"/>
    <p:sldId id="538" r:id="rId382"/>
    <p:sldId id="539" r:id="rId383"/>
    <p:sldId id="674" r:id="rId384"/>
    <p:sldId id="685" r:id="rId385"/>
    <p:sldId id="686" r:id="rId386"/>
    <p:sldId id="687" r:id="rId387"/>
    <p:sldId id="691" r:id="rId388"/>
    <p:sldId id="692" r:id="rId389"/>
    <p:sldId id="693" r:id="rId390"/>
    <p:sldId id="694" r:id="rId391"/>
    <p:sldId id="695" r:id="rId392"/>
    <p:sldId id="696" r:id="rId393"/>
    <p:sldId id="697" r:id="rId394"/>
    <p:sldId id="698" r:id="rId395"/>
    <p:sldId id="702" r:id="rId396"/>
    <p:sldId id="485" r:id="rId397"/>
    <p:sldId id="486" r:id="rId398"/>
    <p:sldId id="487" r:id="rId399"/>
    <p:sldId id="488" r:id="rId400"/>
    <p:sldId id="489" r:id="rId401"/>
    <p:sldId id="490" r:id="rId402"/>
    <p:sldId id="491" r:id="rId403"/>
    <p:sldId id="492" r:id="rId404"/>
    <p:sldId id="493" r:id="rId405"/>
    <p:sldId id="544" r:id="rId406"/>
    <p:sldId id="494" r:id="rId407"/>
    <p:sldId id="546" r:id="rId408"/>
    <p:sldId id="547" r:id="rId409"/>
    <p:sldId id="545" r:id="rId410"/>
    <p:sldId id="548" r:id="rId411"/>
    <p:sldId id="495" r:id="rId412"/>
    <p:sldId id="577" r:id="rId413"/>
    <p:sldId id="578" r:id="rId414"/>
    <p:sldId id="580" r:id="rId415"/>
    <p:sldId id="579" r:id="rId416"/>
    <p:sldId id="581" r:id="rId417"/>
    <p:sldId id="582" r:id="rId418"/>
    <p:sldId id="583" r:id="rId419"/>
    <p:sldId id="584" r:id="rId420"/>
    <p:sldId id="585" r:id="rId421"/>
    <p:sldId id="586" r:id="rId422"/>
    <p:sldId id="590" r:id="rId423"/>
    <p:sldId id="587" r:id="rId424"/>
    <p:sldId id="588" r:id="rId425"/>
    <p:sldId id="589" r:id="rId426"/>
    <p:sldId id="591" r:id="rId427"/>
    <p:sldId id="592" r:id="rId428"/>
    <p:sldId id="593" r:id="rId429"/>
    <p:sldId id="594" r:id="rId430"/>
    <p:sldId id="595" r:id="rId431"/>
    <p:sldId id="596" r:id="rId432"/>
    <p:sldId id="597" r:id="rId433"/>
    <p:sldId id="598" r:id="rId434"/>
    <p:sldId id="599" r:id="rId435"/>
    <p:sldId id="600" r:id="rId436"/>
    <p:sldId id="601" r:id="rId437"/>
    <p:sldId id="602" r:id="rId438"/>
    <p:sldId id="677" r:id="rId439"/>
    <p:sldId id="678" r:id="rId440"/>
    <p:sldId id="679" r:id="rId441"/>
    <p:sldId id="680" r:id="rId442"/>
    <p:sldId id="681" r:id="rId443"/>
    <p:sldId id="682" r:id="rId444"/>
    <p:sldId id="683" r:id="rId445"/>
    <p:sldId id="684" r:id="rId446"/>
    <p:sldId id="717" r:id="rId447"/>
    <p:sldId id="718" r:id="rId448"/>
    <p:sldId id="719" r:id="rId449"/>
    <p:sldId id="720" r:id="rId450"/>
    <p:sldId id="721" r:id="rId451"/>
    <p:sldId id="722" r:id="rId452"/>
    <p:sldId id="723" r:id="rId453"/>
    <p:sldId id="724" r:id="rId454"/>
    <p:sldId id="725" r:id="rId455"/>
    <p:sldId id="751" r:id="rId456"/>
    <p:sldId id="752" r:id="rId457"/>
    <p:sldId id="753" r:id="rId458"/>
    <p:sldId id="761" r:id="rId459"/>
    <p:sldId id="754" r:id="rId460"/>
    <p:sldId id="779" r:id="rId461"/>
    <p:sldId id="762" r:id="rId462"/>
    <p:sldId id="755" r:id="rId463"/>
    <p:sldId id="760" r:id="rId464"/>
    <p:sldId id="756" r:id="rId465"/>
    <p:sldId id="757" r:id="rId466"/>
    <p:sldId id="758" r:id="rId467"/>
    <p:sldId id="759" r:id="rId468"/>
    <p:sldId id="763" r:id="rId469"/>
    <p:sldId id="764" r:id="rId470"/>
    <p:sldId id="765" r:id="rId471"/>
    <p:sldId id="766" r:id="rId472"/>
    <p:sldId id="768" r:id="rId473"/>
    <p:sldId id="767" r:id="rId474"/>
    <p:sldId id="771" r:id="rId475"/>
    <p:sldId id="772" r:id="rId476"/>
    <p:sldId id="773" r:id="rId477"/>
    <p:sldId id="774" r:id="rId478"/>
    <p:sldId id="775" r:id="rId479"/>
    <p:sldId id="776" r:id="rId480"/>
    <p:sldId id="777" r:id="rId481"/>
    <p:sldId id="778" r:id="rId482"/>
    <p:sldId id="780" r:id="rId483"/>
    <p:sldId id="781" r:id="rId484"/>
    <p:sldId id="782" r:id="rId485"/>
    <p:sldId id="769" r:id="rId486"/>
    <p:sldId id="770" r:id="rId487"/>
    <p:sldId id="793" r:id="rId488"/>
    <p:sldId id="794" r:id="rId489"/>
    <p:sldId id="795" r:id="rId490"/>
    <p:sldId id="796" r:id="rId491"/>
    <p:sldId id="797" r:id="rId492"/>
    <p:sldId id="798" r:id="rId493"/>
    <p:sldId id="799" r:id="rId494"/>
    <p:sldId id="800" r:id="rId495"/>
    <p:sldId id="801" r:id="rId496"/>
    <p:sldId id="802" r:id="rId497"/>
    <p:sldId id="803" r:id="rId498"/>
    <p:sldId id="804" r:id="rId499"/>
    <p:sldId id="805" r:id="rId500"/>
    <p:sldId id="806" r:id="rId501"/>
    <p:sldId id="807" r:id="rId502"/>
    <p:sldId id="808" r:id="rId503"/>
    <p:sldId id="809" r:id="rId504"/>
    <p:sldId id="810" r:id="rId505"/>
    <p:sldId id="811" r:id="rId506"/>
    <p:sldId id="812" r:id="rId507"/>
    <p:sldId id="813" r:id="rId508"/>
    <p:sldId id="814" r:id="rId509"/>
    <p:sldId id="815" r:id="rId510"/>
    <p:sldId id="816" r:id="rId511"/>
    <p:sldId id="433" r:id="rId512"/>
    <p:sldId id="434" r:id="rId513"/>
    <p:sldId id="566" r:id="rId514"/>
    <p:sldId id="496" r:id="rId515"/>
    <p:sldId id="567" r:id="rId516"/>
    <p:sldId id="569" r:id="rId517"/>
    <p:sldId id="570" r:id="rId518"/>
    <p:sldId id="568" r:id="rId519"/>
    <p:sldId id="823" r:id="rId520"/>
    <p:sldId id="322" r:id="rId521"/>
    <p:sldId id="323" r:id="rId522"/>
    <p:sldId id="656" r:id="rId523"/>
    <p:sldId id="324" r:id="rId524"/>
    <p:sldId id="498" r:id="rId525"/>
    <p:sldId id="827" r:id="rId526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FC71E64-7EF2-4303-931C-501F1305ED27}">
          <p14:sldIdLst>
            <p14:sldId id="256"/>
          </p14:sldIdLst>
        </p14:section>
        <p14:section name="Introduction" id="{956A5CE9-0B9E-4924-ABEE-1276F20E2E7E}">
          <p14:sldIdLst>
            <p14:sldId id="351"/>
            <p14:sldId id="258"/>
            <p14:sldId id="499"/>
            <p14:sldId id="279"/>
            <p14:sldId id="497"/>
            <p14:sldId id="787"/>
            <p14:sldId id="638"/>
            <p14:sldId id="640"/>
            <p14:sldId id="660"/>
          </p14:sldIdLst>
        </p14:section>
        <p14:section name="Table of contents" id="{860F772E-16B1-4B8D-AC12-A1A0B40B1C29}">
          <p14:sldIdLst>
            <p14:sldId id="641"/>
            <p14:sldId id="648"/>
            <p14:sldId id="653"/>
            <p14:sldId id="642"/>
            <p14:sldId id="643"/>
            <p14:sldId id="644"/>
            <p14:sldId id="645"/>
            <p14:sldId id="647"/>
            <p14:sldId id="654"/>
            <p14:sldId id="646"/>
            <p14:sldId id="650"/>
            <p14:sldId id="649"/>
            <p14:sldId id="651"/>
            <p14:sldId id="701"/>
            <p14:sldId id="652"/>
            <p14:sldId id="726"/>
            <p14:sldId id="820"/>
            <p14:sldId id="655"/>
          </p14:sldIdLst>
        </p14:section>
        <p14:section name="How to run python in terminal?" id="{98C0A936-6493-49CC-BCD6-8FFFB89E6A15}">
          <p14:sldIdLst>
            <p14:sldId id="728"/>
            <p14:sldId id="729"/>
            <p14:sldId id="730"/>
            <p14:sldId id="731"/>
            <p14:sldId id="732"/>
            <p14:sldId id="733"/>
            <p14:sldId id="734"/>
            <p14:sldId id="742"/>
            <p14:sldId id="743"/>
            <p14:sldId id="744"/>
            <p14:sldId id="745"/>
            <p14:sldId id="746"/>
            <p14:sldId id="747"/>
            <p14:sldId id="817"/>
          </p14:sldIdLst>
        </p14:section>
        <p14:section name="How to run Anaconda?" id="{F1C5F2F1-B9D4-4372-8333-D11E7AD00713}">
          <p14:sldIdLst>
            <p14:sldId id="750"/>
            <p14:sldId id="735"/>
            <p14:sldId id="741"/>
            <p14:sldId id="736"/>
            <p14:sldId id="737"/>
            <p14:sldId id="738"/>
            <p14:sldId id="739"/>
            <p14:sldId id="740"/>
            <p14:sldId id="748"/>
          </p14:sldIdLst>
        </p14:section>
        <p14:section name="Data types &amp; statements" id="{7C2002FD-0D85-459D-B52C-DF59E798F5F9}">
          <p14:sldIdLst>
            <p14:sldId id="293"/>
            <p14:sldId id="259"/>
            <p14:sldId id="301"/>
            <p14:sldId id="261"/>
            <p14:sldId id="260"/>
            <p14:sldId id="268"/>
            <p14:sldId id="346"/>
            <p14:sldId id="345"/>
            <p14:sldId id="263"/>
            <p14:sldId id="262"/>
            <p14:sldId id="283"/>
            <p14:sldId id="639"/>
            <p14:sldId id="657"/>
            <p14:sldId id="662"/>
            <p14:sldId id="264"/>
            <p14:sldId id="265"/>
            <p14:sldId id="266"/>
            <p14:sldId id="267"/>
          </p14:sldIdLst>
        </p14:section>
        <p14:section name="I/O &amp; command line arguments" id="{ACF9C132-7C80-4787-9518-92E232C97665}">
          <p14:sldIdLst>
            <p14:sldId id="349"/>
            <p14:sldId id="269"/>
            <p14:sldId id="338"/>
            <p14:sldId id="337"/>
            <p14:sldId id="658"/>
            <p14:sldId id="500"/>
          </p14:sldIdLst>
        </p14:section>
        <p14:section name="More fundamentals" id="{A080FD9F-F2AD-4BC3-8A99-B935ED4BCCAE}">
          <p14:sldIdLst>
            <p14:sldId id="350"/>
            <p14:sldId id="270"/>
            <p14:sldId id="339"/>
            <p14:sldId id="340"/>
            <p14:sldId id="341"/>
            <p14:sldId id="342"/>
            <p14:sldId id="347"/>
            <p14:sldId id="557"/>
            <p14:sldId id="343"/>
            <p14:sldId id="344"/>
            <p14:sldId id="271"/>
            <p14:sldId id="272"/>
            <p14:sldId id="273"/>
            <p14:sldId id="319"/>
            <p14:sldId id="320"/>
            <p14:sldId id="699"/>
            <p14:sldId id="285"/>
            <p14:sldId id="606"/>
            <p14:sldId id="286"/>
            <p14:sldId id="287"/>
            <p14:sldId id="288"/>
            <p14:sldId id="289"/>
            <p14:sldId id="786"/>
            <p14:sldId id="603"/>
            <p14:sldId id="284"/>
            <p14:sldId id="290"/>
            <p14:sldId id="821"/>
            <p14:sldId id="822"/>
            <p14:sldId id="274"/>
            <p14:sldId id="275"/>
            <p14:sldId id="276"/>
            <p14:sldId id="277"/>
            <p14:sldId id="604"/>
            <p14:sldId id="605"/>
            <p14:sldId id="291"/>
            <p14:sldId id="292"/>
            <p14:sldId id="303"/>
          </p14:sldIdLst>
        </p14:section>
        <p14:section name="Code organization" id="{74CCAA76-680B-4B99-92E1-274B2CFAD711}">
          <p14:sldIdLst>
            <p14:sldId id="317"/>
            <p14:sldId id="314"/>
            <p14:sldId id="316"/>
            <p14:sldId id="318"/>
            <p14:sldId id="749"/>
            <p14:sldId id="330"/>
          </p14:sldIdLst>
        </p14:section>
        <p14:section name="Documentation &amp; testing" id="{0B7EA6EA-C456-4126-ABFA-E2A9654007F9}">
          <p14:sldIdLst>
            <p14:sldId id="329"/>
            <p14:sldId id="312"/>
            <p14:sldId id="825"/>
            <p14:sldId id="321"/>
            <p14:sldId id="663"/>
            <p14:sldId id="664"/>
            <p14:sldId id="331"/>
            <p14:sldId id="348"/>
            <p14:sldId id="826"/>
          </p14:sldIdLst>
        </p14:section>
        <p14:section name="Object-oriented Python" id="{A6A55775-2428-4684-89E9-09C7D7BA40F7}">
          <p14:sldIdLst>
            <p14:sldId id="294"/>
            <p14:sldId id="295"/>
            <p14:sldId id="296"/>
            <p14:sldId id="298"/>
            <p14:sldId id="818"/>
            <p14:sldId id="819"/>
            <p14:sldId id="299"/>
            <p14:sldId id="300"/>
            <p14:sldId id="307"/>
            <p14:sldId id="501"/>
            <p14:sldId id="502"/>
            <p14:sldId id="659"/>
            <p14:sldId id="661"/>
            <p14:sldId id="308"/>
            <p14:sldId id="305"/>
            <p14:sldId id="483"/>
            <p14:sldId id="484"/>
            <p14:sldId id="325"/>
            <p14:sldId id="309"/>
            <p14:sldId id="310"/>
            <p14:sldId id="313"/>
            <p14:sldId id="326"/>
            <p14:sldId id="306"/>
            <p14:sldId id="311"/>
          </p14:sldIdLst>
        </p14:section>
        <p14:section name="File I/O &amp; data formats" id="{955CB382-5362-450C-815B-097165B241DF}">
          <p14:sldIdLst>
            <p14:sldId id="354"/>
            <p14:sldId id="355"/>
            <p14:sldId id="356"/>
            <p14:sldId id="357"/>
            <p14:sldId id="358"/>
            <p14:sldId id="824"/>
            <p14:sldId id="360"/>
            <p14:sldId id="359"/>
          </p14:sldIdLst>
        </p14:section>
        <p14:section name="Web scraping" id="{8573DAB0-0F80-4007-9CD7-A747F24EDBBF}">
          <p14:sldIdLst>
            <p14:sldId id="703"/>
            <p14:sldId id="704"/>
            <p14:sldId id="705"/>
            <p14:sldId id="706"/>
          </p14:sldIdLst>
        </p14:section>
        <p14:section name="Exception handling" id="{DD5ED52D-F2DB-4D76-9414-18CDB55E7331}">
          <p14:sldIdLst>
            <p14:sldId id="462"/>
            <p14:sldId id="463"/>
            <p14:sldId id="464"/>
            <p14:sldId id="465"/>
            <p14:sldId id="466"/>
            <p14:sldId id="467"/>
          </p14:sldIdLst>
        </p14:section>
        <p14:section name="Unit testing" id="{7C09470B-1C78-496D-B5E7-D87D418DA908}">
          <p14:sldIdLst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783"/>
            <p14:sldId id="784"/>
            <p14:sldId id="785"/>
            <p14:sldId id="622"/>
          </p14:sldIdLst>
        </p14:section>
        <p14:section name="Command line arguments &amp; configuration files" id="{90FA6688-9B0E-4326-84BA-7CE06C18A5F9}">
          <p14:sldIdLst>
            <p14:sldId id="443"/>
            <p14:sldId id="444"/>
            <p14:sldId id="445"/>
            <p14:sldId id="446"/>
            <p14:sldId id="447"/>
            <p14:sldId id="448"/>
            <p14:sldId id="524"/>
          </p14:sldIdLst>
        </p14:section>
        <p14:section name="Web GUIs" id="{FC2A7764-3F71-4781-AFEC-C661DDDCE328}">
          <p14:sldIdLst>
            <p14:sldId id="707"/>
            <p14:sldId id="708"/>
            <p14:sldId id="709"/>
            <p14:sldId id="710"/>
            <p14:sldId id="711"/>
            <p14:sldId id="712"/>
            <p14:sldId id="714"/>
            <p14:sldId id="715"/>
            <p14:sldId id="716"/>
            <p14:sldId id="713"/>
          </p14:sldIdLst>
        </p14:section>
        <p14:section name="Debugging" id="{E2A80FF7-D2C3-40A2-9D75-F7E91921F04E}">
          <p14:sldIdLst>
            <p14:sldId id="461"/>
            <p14:sldId id="526"/>
            <p14:sldId id="468"/>
            <p14:sldId id="469"/>
            <p14:sldId id="470"/>
            <p14:sldId id="471"/>
            <p14:sldId id="472"/>
            <p14:sldId id="473"/>
            <p14:sldId id="474"/>
            <p14:sldId id="667"/>
            <p14:sldId id="475"/>
            <p14:sldId id="476"/>
            <p14:sldId id="477"/>
            <p14:sldId id="478"/>
            <p14:sldId id="481"/>
            <p14:sldId id="479"/>
            <p14:sldId id="480"/>
            <p14:sldId id="482"/>
            <p14:sldId id="668"/>
          </p14:sldIdLst>
        </p14:section>
        <p14:section name="Profiling" id="{3882A7C8-455A-45F8-BBC0-21E8FCF68080}">
          <p14:sldIdLst>
            <p14:sldId id="623"/>
            <p14:sldId id="669"/>
            <p14:sldId id="624"/>
            <p14:sldId id="625"/>
            <p14:sldId id="626"/>
            <p14:sldId id="627"/>
            <p14:sldId id="670"/>
          </p14:sldIdLst>
        </p14:section>
        <p14:section name="Logging" id="{3BB54EC6-CDE2-4EC9-900A-114646220AC1}">
          <p14:sldIdLst>
            <p14:sldId id="505"/>
            <p14:sldId id="506"/>
            <p14:sldId id="507"/>
            <p14:sldId id="508"/>
            <p14:sldId id="509"/>
            <p14:sldId id="510"/>
            <p14:sldId id="512"/>
            <p14:sldId id="520"/>
          </p14:sldIdLst>
        </p14:section>
        <p14:section name="File system operations" id="{8A93D698-E935-4815-BFCE-F9994F3F99AB}">
          <p14:sldIdLst>
            <p14:sldId id="441"/>
            <p14:sldId id="442"/>
            <p14:sldId id="450"/>
            <p14:sldId id="451"/>
            <p14:sldId id="452"/>
            <p14:sldId id="453"/>
            <p14:sldId id="454"/>
            <p14:sldId id="671"/>
          </p14:sldIdLst>
        </p14:section>
        <p14:section name="Regular expressions" id="{07BFF58D-0C06-4594-AEAA-4ACCA44AA1ED}">
          <p14:sldIdLst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511"/>
            <p14:sldId id="788"/>
            <p14:sldId id="789"/>
            <p14:sldId id="370"/>
            <p14:sldId id="371"/>
            <p14:sldId id="372"/>
            <p14:sldId id="373"/>
            <p14:sldId id="374"/>
            <p14:sldId id="375"/>
            <p14:sldId id="376"/>
            <p14:sldId id="790"/>
            <p14:sldId id="377"/>
            <p14:sldId id="378"/>
            <p14:sldId id="379"/>
            <p14:sldId id="380"/>
            <p14:sldId id="791"/>
            <p14:sldId id="523"/>
          </p14:sldIdLst>
        </p14:section>
        <p14:section name="String formatting" id="{CD69BDA6-D9D1-491E-8571-999F4099C53A}">
          <p14:sldIdLst>
            <p14:sldId id="381"/>
            <p14:sldId id="382"/>
            <p14:sldId id="383"/>
            <p14:sldId id="384"/>
          </p14:sldIdLst>
        </p14:section>
        <p14:section name="Database interaction" id="{A9DAB2C8-7DEC-4DFD-BDA1-824550BD3DB5}">
          <p14:sldIdLst>
            <p14:sldId id="386"/>
            <p14:sldId id="387"/>
            <p14:sldId id="388"/>
            <p14:sldId id="389"/>
            <p14:sldId id="390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675"/>
            <p14:sldId id="676"/>
          </p14:sldIdLst>
        </p14:section>
        <p14:section name="List transformations" id="{364CD4CF-B13B-459D-B906-8471CE67C60D}">
          <p14:sldIdLst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521"/>
          </p14:sldIdLst>
        </p14:section>
        <p14:section name="Iterators" id="{8360792B-CD6C-4DEC-8A79-4E88CEBF128C}">
          <p14:sldIdLst>
            <p14:sldId id="440"/>
            <p14:sldId id="455"/>
            <p14:sldId id="456"/>
            <p14:sldId id="637"/>
            <p14:sldId id="458"/>
            <p14:sldId id="459"/>
            <p14:sldId id="460"/>
            <p14:sldId id="608"/>
            <p14:sldId id="727"/>
            <p14:sldId id="522"/>
          </p14:sldIdLst>
        </p14:section>
        <p14:section name="Classes case study" id="{803DCD21-1BA9-4E9C-9025-45DF7BF6D8AB}">
          <p14:sldIdLst>
            <p14:sldId id="399"/>
            <p14:sldId id="400"/>
            <p14:sldId id="401"/>
            <p14:sldId id="402"/>
            <p14:sldId id="403"/>
          </p14:sldIdLst>
        </p14:section>
        <p14:section name="Parsing regular data" id="{5FC9BCB7-9AC0-475F-8F11-3E3545F51B2D}">
          <p14:sldIdLst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</p14:sldIdLst>
        </p14:section>
        <p14:section name="PyParsing" id="{75651DB5-8269-4576-90CC-0AC5849DA68A}">
          <p14:sldIdLst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</p14:sldIdLst>
        </p14:section>
        <p14:section name="External commands" id="{FB3CEE9D-67B0-440B-B9D3-EA381C8A17B5}">
          <p14:sldIdLst>
            <p14:sldId id="424"/>
            <p14:sldId id="425"/>
            <p14:sldId id="426"/>
          </p14:sldIdLst>
        </p14:section>
        <p14:section name="Scientific Python: numpy" id="{71031B03-F593-4B88-85AD-6A7C20E2EF77}">
          <p14:sldIdLst>
            <p14:sldId id="435"/>
            <p14:sldId id="436"/>
            <p14:sldId id="437"/>
            <p14:sldId id="438"/>
            <p14:sldId id="439"/>
            <p14:sldId id="503"/>
            <p14:sldId id="513"/>
            <p14:sldId id="529"/>
            <p14:sldId id="504"/>
            <p14:sldId id="514"/>
            <p14:sldId id="527"/>
            <p14:sldId id="700"/>
            <p14:sldId id="516"/>
            <p14:sldId id="515"/>
            <p14:sldId id="672"/>
            <p14:sldId id="673"/>
            <p14:sldId id="607"/>
            <p14:sldId id="528"/>
            <p14:sldId id="792"/>
          </p14:sldIdLst>
        </p14:section>
        <p14:section name="Scientific Python: scipy" id="{05686DD5-9480-4EBB-8DBD-EF178D0FE5C1}">
          <p14:sldIdLst>
            <p14:sldId id="689"/>
            <p14:sldId id="690"/>
            <p14:sldId id="519"/>
            <p14:sldId id="530"/>
            <p14:sldId id="542"/>
            <p14:sldId id="543"/>
            <p14:sldId id="558"/>
            <p14:sldId id="559"/>
            <p14:sldId id="560"/>
            <p14:sldId id="561"/>
            <p14:sldId id="562"/>
            <p14:sldId id="564"/>
            <p14:sldId id="565"/>
            <p14:sldId id="563"/>
          </p14:sldIdLst>
        </p14:section>
        <p14:section name="matplotlib" id="{6C4D1CC6-EBB8-43D9-AAD3-C0A81D76F567}">
          <p14:sldIdLst>
            <p14:sldId id="688"/>
            <p14:sldId id="531"/>
            <p14:sldId id="532"/>
            <p14:sldId id="533"/>
            <p14:sldId id="534"/>
            <p14:sldId id="535"/>
            <p14:sldId id="540"/>
            <p14:sldId id="541"/>
            <p14:sldId id="536"/>
            <p14:sldId id="537"/>
            <p14:sldId id="538"/>
            <p14:sldId id="539"/>
            <p14:sldId id="674"/>
          </p14:sldIdLst>
        </p14:section>
        <p14:section name="Computer algebra" id="{41195464-7136-4EC3-8DAA-76B83E19469D}">
          <p14:sldIdLst>
            <p14:sldId id="685"/>
            <p14:sldId id="686"/>
            <p14:sldId id="687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702"/>
          </p14:sldIdLst>
        </p14:section>
        <p14:section name="HDF5" id="{705F7241-6E5D-424D-9974-DCAD0C76D304}">
          <p14:sldIdLst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544"/>
            <p14:sldId id="494"/>
            <p14:sldId id="546"/>
            <p14:sldId id="547"/>
            <p14:sldId id="545"/>
            <p14:sldId id="548"/>
            <p14:sldId id="495"/>
          </p14:sldIdLst>
        </p14:section>
        <p14:section name="Pandas" id="{CF52988B-2C3C-408B-AC2D-9D1F87F3D959}">
          <p14:sldIdLst>
            <p14:sldId id="577"/>
            <p14:sldId id="578"/>
            <p14:sldId id="580"/>
            <p14:sldId id="579"/>
            <p14:sldId id="581"/>
            <p14:sldId id="582"/>
            <p14:sldId id="583"/>
            <p14:sldId id="584"/>
            <p14:sldId id="585"/>
            <p14:sldId id="586"/>
            <p14:sldId id="590"/>
            <p14:sldId id="587"/>
            <p14:sldId id="588"/>
            <p14:sldId id="589"/>
          </p14:sldIdLst>
        </p14:section>
        <p14:section name="HoloViews" id="{55108F3F-6D76-4CD1-960F-04E3DE746B5F}">
          <p14:sldIdLst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</p14:sldIdLst>
        </p14:section>
        <p14:section name="Bokeh" id="{4FA32C83-F041-40F6-B9CA-AA43DD10361C}">
          <p14:sldIdLst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</p14:sldIdLst>
        </p14:section>
        <p14:section name="Image &amp; video processing" id="{E2A4C3A4-4463-4502-AB87-A3578107C27B}">
          <p14:sldIdLst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</p14:sldIdLst>
        </p14:section>
        <p14:section name="Machine learning" id="{E0463D9A-ACA2-4713-B689-A77B5223179F}">
          <p14:sldIdLst>
            <p14:sldId id="751"/>
            <p14:sldId id="752"/>
            <p14:sldId id="753"/>
            <p14:sldId id="761"/>
            <p14:sldId id="754"/>
            <p14:sldId id="779"/>
            <p14:sldId id="762"/>
            <p14:sldId id="755"/>
            <p14:sldId id="760"/>
            <p14:sldId id="756"/>
            <p14:sldId id="757"/>
            <p14:sldId id="758"/>
            <p14:sldId id="759"/>
            <p14:sldId id="763"/>
            <p14:sldId id="764"/>
            <p14:sldId id="765"/>
            <p14:sldId id="766"/>
            <p14:sldId id="768"/>
            <p14:sldId id="767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80"/>
            <p14:sldId id="781"/>
            <p14:sldId id="782"/>
            <p14:sldId id="769"/>
            <p14:sldId id="770"/>
          </p14:sldIdLst>
        </p14:section>
        <p14:section name="GIS data processing" id="{9DE68B9A-1CD9-412C-8A71-F8FA1332DD80}">
          <p14:sldIdLst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</p14:sldIdLst>
        </p14:section>
        <p14:section name="Conclusions" id="{FCAF037C-2063-492B-9B02-F2D97EA6CEF6}">
          <p14:sldIdLst>
            <p14:sldId id="433"/>
            <p14:sldId id="434"/>
          </p14:sldIdLst>
        </p14:section>
        <p14:section name="Migration from 2.x to 3.x" id="{577CBDD9-8B9C-4902-AADE-3ACCB8461DD4}">
          <p14:sldIdLst>
            <p14:sldId id="566"/>
            <p14:sldId id="496"/>
            <p14:sldId id="567"/>
            <p14:sldId id="569"/>
            <p14:sldId id="570"/>
            <p14:sldId id="568"/>
            <p14:sldId id="823"/>
          </p14:sldIdLst>
        </p14:section>
        <p14:section name="References" id="{8F60F33D-65CC-4EC7-BCF8-3965C634CAD2}">
          <p14:sldIdLst>
            <p14:sldId id="322"/>
            <p14:sldId id="323"/>
            <p14:sldId id="656"/>
            <p14:sldId id="324"/>
            <p14:sldId id="498"/>
            <p14:sldId id="8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Becuwe" initials="" lastIdx="0" clrIdx="0"/>
  <p:cmAuthor id="1" name="Geert Jan Bex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A6A6A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3" autoAdjust="0"/>
    <p:restoredTop sz="94712" autoAdjust="0"/>
  </p:normalViewPr>
  <p:slideViewPr>
    <p:cSldViewPr>
      <p:cViewPr varScale="1">
        <p:scale>
          <a:sx n="120" d="100"/>
          <a:sy n="120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viewProps" Target="viewProps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tableStyles" Target="tableStyles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handoutMaster" Target="handoutMasters/handoutMaster1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530" Type="http://schemas.openxmlformats.org/officeDocument/2006/relationships/presProps" Target="presProps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theme" Target="theme/theme1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notesMaster" Target="notesMasters/notesMaster1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commentAuthors" Target="commentAuthors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" Type="http://schemas.openxmlformats.org/officeDocument/2006/relationships/slide" Target="slides/slide4.xml"/><Relationship Id="rId237" Type="http://schemas.openxmlformats.org/officeDocument/2006/relationships/slide" Target="slides/slide2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2EAC82-2289-4115-964C-E646EB0EFE57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5A493A-EFB8-4016-A78B-74A1E1B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6CDB847-4271-4BBB-B52C-E97B3AAF1F8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2719F6-2AB7-47DE-AD4D-74548843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pulse_response" TargetMode="External"/><Relationship Id="rId3" Type="http://schemas.openxmlformats.org/officeDocument/2006/relationships/hyperlink" Target="http://en.wikipedia.org/wiki/Sampling_rate" TargetMode="External"/><Relationship Id="rId7" Type="http://schemas.openxmlformats.org/officeDocument/2006/relationships/hyperlink" Target="http://en.wikipedia.org/wiki/Digital_filter" TargetMode="External"/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lectronic_filter" TargetMode="External"/><Relationship Id="rId5" Type="http://schemas.openxmlformats.org/officeDocument/2006/relationships/hyperlink" Target="http://en.wikipedia.org/wiki/Linear_time-invariant_system" TargetMode="External"/><Relationship Id="rId4" Type="http://schemas.openxmlformats.org/officeDocument/2006/relationships/hyperlink" Target="http://en.wikipedia.org/wiki/Discrete_signal" TargetMode="External"/><Relationship Id="rId9" Type="http://schemas.openxmlformats.org/officeDocument/2006/relationships/hyperlink" Target="http://en.wikipedia.org/wiki/Finite_impulse_respons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719F6-2AB7-47DE-AD4D-74548843A4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719F6-2AB7-47DE-AD4D-74548843A43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about *points?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719F6-2AB7-47DE-AD4D-74548843A436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Nyquist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frequency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half of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ampling rate"/>
              </a:rPr>
              <a:t>sampling rate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screte signal"/>
              </a:rPr>
              <a:t>discrete signal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processing system.</a:t>
            </a:r>
            <a:endParaRPr lang="en-US" sz="12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Infinite impulse response (IIR)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property applying to many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inear time-invariant system"/>
              </a:rPr>
              <a:t>linear time-invariant systems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Common examples of linear time-invariant systems are most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lectronic filter"/>
              </a:rPr>
              <a:t>electronic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igital filter"/>
              </a:rPr>
              <a:t>digital filters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Systems with this property are known as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IIR systems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IIR filters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are distinguished by having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Impulse response"/>
              </a:rPr>
              <a:t>impulse response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does not become exactly zero past a certain point, but continues indefinitely. This is in contrast to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Finite impulse response"/>
              </a:rPr>
              <a:t>finite impulse response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which the impulse response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become exactly zero at times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&gt;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some finite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thus being of finite duration.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719F6-2AB7-47DE-AD4D-74548843A436}" type="slidenum">
              <a:rPr lang="en-US" smtClean="0"/>
              <a:t>368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080B-4260-48D4-BEBC-624AE09ECE83}" type="datetime1">
              <a:rPr lang="nl-BE" smtClean="0"/>
              <a:t>16/01/19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BB7-A881-4920-B186-797A2AD05998}" type="datetime1">
              <a:rPr lang="nl-BE" smtClean="0"/>
              <a:t>16/01/19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463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BFEC-574C-49E6-96B0-F15D7DB2764A}" type="datetime1">
              <a:rPr lang="nl-BE" smtClean="0"/>
              <a:t>16/01/19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33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8E59-F64F-416B-85C7-F58EA54BAF31}" type="datetime1">
              <a:rPr lang="nl-BE" smtClean="0"/>
              <a:t>16/01/19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17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C3B5-60AD-4494-9CFA-8B02B158E887}" type="datetime1">
              <a:rPr lang="nl-BE" smtClean="0"/>
              <a:t>16/01/19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58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F99-E673-4972-A23A-EB3FD1F7D254}" type="datetime1">
              <a:rPr lang="nl-BE" smtClean="0"/>
              <a:t>16/01/19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8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3B20-157B-48BC-A7F6-78FD90E3E349}" type="datetime1">
              <a:rPr lang="nl-BE" smtClean="0"/>
              <a:t>16/01/19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679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94A8-27B8-4F4D-B345-90FD4A1447E9}" type="datetime1">
              <a:rPr lang="nl-BE" smtClean="0"/>
              <a:t>16/01/19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14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64D4-33A1-4715-AD97-DD0D01FAC894}" type="datetime1">
              <a:rPr lang="nl-BE" smtClean="0"/>
              <a:t>16/01/19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840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0A9C-007F-4E0D-B4C6-060FFE64811B}" type="datetime1">
              <a:rPr lang="nl-BE" smtClean="0"/>
              <a:t>16/01/19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991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5E27-2F3D-481A-B8B8-8482CE6DA5DC}" type="datetime1">
              <a:rPr lang="nl-BE" smtClean="0"/>
              <a:t>16/01/19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8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BB8E-41A9-4D12-9A22-82FF4E94F27A}" type="datetime1">
              <a:rPr lang="nl-BE" smtClean="0"/>
              <a:t>16/01/19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9D72-2E9D-49B0-8977-41DCCC66C0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9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publicdomain/zero/1.0/" TargetMode="External"/><Relationship Id="rId2" Type="http://schemas.openxmlformats.org/officeDocument/2006/relationships/hyperlink" Target="mailto:geertjan.bex@uhasselt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CodeTestin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https://realpython.com/documenting-python-code/#docstring-formats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Fundamentals" TargetMode="Externa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2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2.xml"/><Relationship Id="rId4" Type="http://schemas.openxmlformats.org/officeDocument/2006/relationships/slide" Target="slide7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10.xml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0.xml"/><Relationship Id="rId4" Type="http://schemas.openxmlformats.org/officeDocument/2006/relationships/slide" Target="slide29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jbex/training-material/tree/master/Python/XmlGenerator" TargetMode="External"/><Relationship Id="rId2" Type="http://schemas.openxmlformats.org/officeDocument/2006/relationships/hyperlink" Target="https://github.com/gjbex/training-material/tree/master/Python/DataFormats" TargetMode="Externa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113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WebScraping" TargetMode="Externa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CodeTesting" TargetMode="Externa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4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jbex/training-material/tree/master/Python/PyParsing" TargetMode="External"/><Relationship Id="rId2" Type="http://schemas.openxmlformats.org/officeDocument/2006/relationships/hyperlink" Target="https://github.com/gjbex/training-material/tree/master/Python/Unittest" TargetMode="Externa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slide" Target="slide20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hyperlink" Target="https://coverage.readthedocs.io/" TargetMode="Externa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jbex/training-material/tree/master/Python/ConfigParser" TargetMode="External"/><Relationship Id="rId2" Type="http://schemas.openxmlformats.org/officeDocument/2006/relationships/hyperlink" Target="https://github.com/gjbex/training-material/tree/master/Python/ArgParse" TargetMode="External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13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.5/howto/argparse.html" TargetMode="Externa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Flask" TargetMode="Externa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hyperlink" Target="http://jinja.pocoo.org/docs/latest" TargetMode="External"/><Relationship Id="rId2" Type="http://schemas.openxmlformats.org/officeDocument/2006/relationships/hyperlink" Target="http://flask.pocoo.org/docs/lat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flask.pocoo.org/docs/latest/advanced_foreword/#develop-for-the-web-with-caution" TargetMode="Externa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slide" Target="slide23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38.xml"/><Relationship Id="rId3" Type="http://schemas.openxmlformats.org/officeDocument/2006/relationships/slide" Target="slide246.xml"/><Relationship Id="rId7" Type="http://schemas.openxmlformats.org/officeDocument/2006/relationships/slide" Target="slide272.xml"/><Relationship Id="rId2" Type="http://schemas.openxmlformats.org/officeDocument/2006/relationships/slide" Target="slide1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3.xml"/><Relationship Id="rId5" Type="http://schemas.openxmlformats.org/officeDocument/2006/relationships/slide" Target="slide315.xml"/><Relationship Id="rId4" Type="http://schemas.openxmlformats.org/officeDocument/2006/relationships/slide" Target="slide160.xml"/><Relationship Id="rId9" Type="http://schemas.openxmlformats.org/officeDocument/2006/relationships/slide" Target="slide396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37.xml"/><Relationship Id="rId2" Type="http://schemas.openxmlformats.org/officeDocument/2006/relationships/slide" Target="slide3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8.xml"/><Relationship Id="rId5" Type="http://schemas.openxmlformats.org/officeDocument/2006/relationships/slide" Target="slide426.xml"/><Relationship Id="rId4" Type="http://schemas.openxmlformats.org/officeDocument/2006/relationships/slide" Target="slide37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Logging" TargetMode="External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.5/howto/logging-cookbook.html" TargetMode="External"/><Relationship Id="rId2" Type="http://schemas.openxmlformats.org/officeDocument/2006/relationships/hyperlink" Target="https://docs.python.org/3.5/howto/logging.html" TargetMode="Externa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OsFileSystem" TargetMode="External"/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8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Regexes" TargetMode="External"/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12.xml"/><Relationship Id="rId2" Type="http://schemas.openxmlformats.org/officeDocument/2006/relationships/slide" Target="slide276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slide" Target="slide447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87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atricktriest.com/you-should-learn-regex/" TargetMode="External"/><Relationship Id="rId2" Type="http://schemas.openxmlformats.org/officeDocument/2006/relationships/hyperlink" Target="http://docs.python.org/3/howto/regex.html" TargetMode="Externa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DbAccess" TargetMode="External"/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Jupyter" TargetMode="External"/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u.edu.sg/home/ehchua/programming/sql/relational_database_design.html" TargetMode="Externa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OperatorsFunctools" TargetMode="External"/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ython.org/2/howto/functional.html" TargetMode="External"/><Relationship Id="rId2" Type="http://schemas.openxmlformats.org/officeDocument/2006/relationships/hyperlink" Target="http://docs.python.org/2/howto/sorting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Iterators" TargetMode="External"/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python.org/2/howto/functional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FiniteStateParser" TargetMode="External"/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FiniteStateParser" TargetMode="External"/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FiniteStateParser" TargetMode="External"/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doi.org/10.1038/515151a" TargetMode="Externa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Subprocess" TargetMode="External"/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jbex/training-material/tree/master/Python/Numpy" TargetMode="External"/><Relationship Id="rId2" Type="http://schemas.openxmlformats.org/officeDocument/2006/relationships/hyperlink" Target="https://github.com/gjbex/training-material/tree/master/Python/Matrices" TargetMode="External"/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hyperlink" Target="http://mathesaurus.sourceforge.net/matlab-numpy.html" TargetMode="Externa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jbex/training-material/tree/master/Python/Birdsong" TargetMode="External"/><Relationship Id="rId2" Type="http://schemas.openxmlformats.org/officeDocument/2006/relationships/hyperlink" Target="https://github.com/gjbex/training-material/tree/master/Python/Numpy" TargetMode="External"/><Relationship Id="rId1" Type="http://schemas.openxmlformats.org/officeDocument/2006/relationships/slideLayout" Target="../slideLayouts/slideLayout3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4.png"/><Relationship Id="rId4" Type="http://schemas.openxmlformats.org/officeDocument/2006/relationships/image" Target="../media/image27.wmf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conda.pydata.org/miniconda.html" TargetMode="Externa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Matplotlib" TargetMode="External"/><Relationship Id="rId1" Type="http://schemas.openxmlformats.org/officeDocument/2006/relationships/slideLayout" Target="../slideLayouts/slideLayout3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-graph-gallery.com/" TargetMode="External"/><Relationship Id="rId2" Type="http://schemas.openxmlformats.org/officeDocument/2006/relationships/hyperlink" Target="http://colorbrewer2.org/" TargetMode="External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wmf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wmf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hyperlink" Target="https://peerj.com/articles/cs-103/" TargetMode="External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Hdf5/PythonSamples" TargetMode="External"/><Relationship Id="rId1" Type="http://schemas.openxmlformats.org/officeDocument/2006/relationships/slideLayout" Target="../slideLayouts/slideLayout3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Pandas" TargetMode="External"/><Relationship Id="rId1" Type="http://schemas.openxmlformats.org/officeDocument/2006/relationships/slideLayout" Target="../slideLayouts/slideLayout3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quest.io/blog/jupyter-notebook-tips-tricks-shortcuts/" TargetMode="External"/><Relationship Id="rId2" Type="http://schemas.openxmlformats.org/officeDocument/2006/relationships/hyperlink" Target="https://conda.io/docs/_downloads/conda-cheatsheet.pdf" TargetMode="External"/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HoloViews" TargetMode="External"/><Relationship Id="rId1" Type="http://schemas.openxmlformats.org/officeDocument/2006/relationships/slideLayout" Target="../slideLayouts/slideLayout3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Jupyter" TargetMode="External"/><Relationship Id="rId1" Type="http://schemas.openxmlformats.org/officeDocument/2006/relationships/slideLayout" Target="../slideLayouts/slideLayout3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Bokeh" TargetMode="External"/><Relationship Id="rId1" Type="http://schemas.openxmlformats.org/officeDocument/2006/relationships/slideLayout" Target="../slideLayouts/slideLayout3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ImageProcessing" TargetMode="External"/><Relationship Id="rId1" Type="http://schemas.openxmlformats.org/officeDocument/2006/relationships/slideLayout" Target="../slideLayouts/slideLayout3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6.png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pencv.org/3.2.0/d6/d00/tutorial_py_root.html" TargetMode="External"/><Relationship Id="rId2" Type="http://schemas.openxmlformats.org/officeDocument/2006/relationships/hyperlink" Target="http://scikit-image.org/docs/0.12.x/user_guide.html" TargetMode="External"/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ScikitLearn" TargetMode="External"/><Relationship Id="rId1" Type="http://schemas.openxmlformats.org/officeDocument/2006/relationships/slideLayout" Target="../slideLayouts/slideLayout3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happiness.report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6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rld_Happiness_Report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hyperlink" Target="http://inspirobot.m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eriomaggio/deep-learning-keras-tensorflow" TargetMode="External"/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Flask" TargetMode="External"/><Relationship Id="rId1" Type="http://schemas.openxmlformats.org/officeDocument/2006/relationships/slideLayout" Target="../slideLayouts/slideLayout3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ythonclock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8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10.xml.rels><?xml version="1.0" encoding="UTF-8" standalone="yes"?>
<Relationships xmlns="http://schemas.openxmlformats.org/package/2006/relationships"><Relationship Id="rId8" Type="http://schemas.openxmlformats.org/officeDocument/2006/relationships/hyperlink" Target="http://gisgeography.com/best-free-gis-data-sources-raster-vector/" TargetMode="External"/><Relationship Id="rId3" Type="http://schemas.openxmlformats.org/officeDocument/2006/relationships/hyperlink" Target="https://shapely.readthedocs.io/en/latest/" TargetMode="External"/><Relationship Id="rId7" Type="http://schemas.openxmlformats.org/officeDocument/2006/relationships/hyperlink" Target="http://geojson.io/" TargetMode="External"/><Relationship Id="rId2" Type="http://schemas.openxmlformats.org/officeDocument/2006/relationships/hyperlink" Target="http://python-visualization.github.io/folium/docs-mas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blerity.org/fiona/index.html" TargetMode="External"/><Relationship Id="rId5" Type="http://schemas.openxmlformats.org/officeDocument/2006/relationships/hyperlink" Target="https://macwright.org/2012/10/31/gis-with-python-shapely-fiona.html" TargetMode="External"/><Relationship Id="rId4" Type="http://schemas.openxmlformats.org/officeDocument/2006/relationships/hyperlink" Target="http://geopandas.org/index.html" TargetMode="Externa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rogozhnikov/python3_with_pleasure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Fundamentals" TargetMode="External"/><Relationship Id="rId1" Type="http://schemas.openxmlformats.org/officeDocument/2006/relationships/slideLayout" Target="../slideLayouts/slideLayout3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1.xml.rels><?xml version="1.0" encoding="UTF-8" standalone="yes"?>
<Relationships xmlns="http://schemas.openxmlformats.org/package/2006/relationships"><Relationship Id="rId8" Type="http://schemas.openxmlformats.org/officeDocument/2006/relationships/hyperlink" Target="http://google-styleguide.googlecode.com/svn/trunk/pyguide.html" TargetMode="External"/><Relationship Id="rId3" Type="http://schemas.openxmlformats.org/officeDocument/2006/relationships/hyperlink" Target="https://docs.python.org/3.6/library/" TargetMode="External"/><Relationship Id="rId7" Type="http://schemas.openxmlformats.org/officeDocument/2006/relationships/hyperlink" Target="http://www.python.org/dev/peps/pep-0008/" TargetMode="External"/><Relationship Id="rId2" Type="http://schemas.openxmlformats.org/officeDocument/2006/relationships/hyperlink" Target="http://docs.python.org/2/tutorial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python.org/2/howto/doanddont.html" TargetMode="External"/><Relationship Id="rId5" Type="http://schemas.openxmlformats.org/officeDocument/2006/relationships/hyperlink" Target="http://www.greenteapress.com/thinkpython/thinkpython.pdf" TargetMode="External"/><Relationship Id="rId4" Type="http://schemas.openxmlformats.org/officeDocument/2006/relationships/hyperlink" Target="https://docs.python.org/3.4/reference/" TargetMode="External"/><Relationship Id="rId9" Type="http://schemas.openxmlformats.org/officeDocument/2006/relationships/hyperlink" Target="https://realpython.com/python-youtube-channels/" TargetMode="External"/></Relationships>
</file>

<file path=ppt/slides/_rels/slide522.xml.rels><?xml version="1.0" encoding="UTF-8" standalone="yes"?>
<Relationships xmlns="http://schemas.openxmlformats.org/package/2006/relationships"><Relationship Id="rId2" Type="http://schemas.openxmlformats.org/officeDocument/2006/relationships/hyperlink" Target="https://realpython.com/best-python-books/" TargetMode="External"/><Relationship Id="rId1" Type="http://schemas.openxmlformats.org/officeDocument/2006/relationships/slideLayout" Target="../slideLayouts/slideLayout2.xml"/></Relationships>
</file>

<file path=ppt/slides/_rels/slide523.xml.rels><?xml version="1.0" encoding="UTF-8" standalone="yes"?>
<Relationships xmlns="http://schemas.openxmlformats.org/package/2006/relationships"><Relationship Id="rId8" Type="http://schemas.openxmlformats.org/officeDocument/2006/relationships/hyperlink" Target="http://pydev.org/" TargetMode="External"/><Relationship Id="rId3" Type="http://schemas.openxmlformats.org/officeDocument/2006/relationships/hyperlink" Target="https://pypi.python.org/pypi" TargetMode="External"/><Relationship Id="rId7" Type="http://schemas.openxmlformats.org/officeDocument/2006/relationships/hyperlink" Target="https://pypi.python.org/pypi/flake8" TargetMode="External"/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ylint.org/" TargetMode="External"/><Relationship Id="rId5" Type="http://schemas.openxmlformats.org/officeDocument/2006/relationships/hyperlink" Target="http://conda.pydata.org/miniconda.html" TargetMode="External"/><Relationship Id="rId4" Type="http://schemas.openxmlformats.org/officeDocument/2006/relationships/hyperlink" Target="https://store.continuum.io/cshop/anaconda/" TargetMode="External"/></Relationships>
</file>

<file path=ppt/slides/_rels/slide524.xml.rels><?xml version="1.0" encoding="UTF-8" standalone="yes"?>
<Relationships xmlns="http://schemas.openxmlformats.org/package/2006/relationships"><Relationship Id="rId8" Type="http://schemas.openxmlformats.org/officeDocument/2006/relationships/hyperlink" Target="http://matplotlib.org/" TargetMode="External"/><Relationship Id="rId3" Type="http://schemas.openxmlformats.org/officeDocument/2006/relationships/hyperlink" Target="http://www.scipy.org/" TargetMode="External"/><Relationship Id="rId7" Type="http://schemas.openxmlformats.org/officeDocument/2006/relationships/hyperlink" Target="http://pandas.pydata.org/" TargetMode="External"/><Relationship Id="rId12" Type="http://schemas.openxmlformats.org/officeDocument/2006/relationships/hyperlink" Target="http://networkx.github.io/" TargetMode="External"/><Relationship Id="rId2" Type="http://schemas.openxmlformats.org/officeDocument/2006/relationships/hyperlink" Target="http://www.nump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ytables.org/moin" TargetMode="External"/><Relationship Id="rId11" Type="http://schemas.openxmlformats.org/officeDocument/2006/relationships/hyperlink" Target="http://biopython.org/wiki/Main_Page" TargetMode="External"/><Relationship Id="rId5" Type="http://schemas.openxmlformats.org/officeDocument/2006/relationships/hyperlink" Target="http://pyparsing.wikispaces.com/" TargetMode="External"/><Relationship Id="rId10" Type="http://schemas.openxmlformats.org/officeDocument/2006/relationships/hyperlink" Target="http://ioam.github.io/holoviews/" TargetMode="External"/><Relationship Id="rId4" Type="http://schemas.openxmlformats.org/officeDocument/2006/relationships/hyperlink" Target="http://scikit-image.org/" TargetMode="External"/><Relationship Id="rId9" Type="http://schemas.openxmlformats.org/officeDocument/2006/relationships/hyperlink" Target="http://bokeh.pydata.org/" TargetMode="Externa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python.org/" TargetMode="External"/><Relationship Id="rId2" Type="http://schemas.openxmlformats.org/officeDocument/2006/relationships/hyperlink" Target="http://www.codecademy.com/tracks/python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jbex/training-material/blob/master/Python/python_intro.pptx" TargetMode="External"/><Relationship Id="rId2" Type="http://schemas.openxmlformats.org/officeDocument/2006/relationships/hyperlink" Target="https://github.com/gjbex/training-material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jbex/training-material/tree/master/Python/Fundamentals" TargetMode="Externa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Python for data processing &amp; analysis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>
            <a:normAutofit/>
          </a:bodyPr>
          <a:lstStyle/>
          <a:p>
            <a:r>
              <a:rPr lang="en-US" dirty="0"/>
              <a:t>Geert Jan Bex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2"/>
              </a:rPr>
              <a:t>geertjan.bex@uhasselt.be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775204" y="5445224"/>
            <a:ext cx="6864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Acknowledgements</a:t>
            </a:r>
            <a:r>
              <a:rPr lang="en-US" dirty="0"/>
              <a:t>: thanks to Stefan </a:t>
            </a:r>
            <a:r>
              <a:rPr lang="en-US" dirty="0" err="1"/>
              <a:t>Becuwe</a:t>
            </a:r>
            <a:r>
              <a:rPr lang="en-US" dirty="0"/>
              <a:t>, </a:t>
            </a:r>
            <a:r>
              <a:rPr lang="en-US" dirty="0" err="1"/>
              <a:t>Universiteit</a:t>
            </a:r>
            <a:r>
              <a:rPr lang="en-US" dirty="0"/>
              <a:t> </a:t>
            </a:r>
            <a:r>
              <a:rPr lang="en-US" dirty="0" err="1"/>
              <a:t>Antwerpen</a:t>
            </a:r>
            <a:endParaRPr lang="en-US" dirty="0"/>
          </a:p>
          <a:p>
            <a:r>
              <a:rPr lang="en-US" dirty="0"/>
              <a:t>for suggestions and corrections</a:t>
            </a:r>
          </a:p>
          <a:p>
            <a:r>
              <a:rPr lang="en-US" b="1" dirty="0"/>
              <a:t>License</a:t>
            </a:r>
            <a:r>
              <a:rPr lang="en-US" dirty="0"/>
              <a:t>: this presentation is released under the Creative Commons, see</a:t>
            </a:r>
            <a:br>
              <a:rPr lang="en-US" dirty="0"/>
            </a:br>
            <a:r>
              <a:rPr lang="nl-BE" dirty="0">
                <a:hlinkClick r:id="rId3"/>
              </a:rPr>
              <a:t>http://creativecommons.org/publicdomain/zero/1.0/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40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versus semantics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syntax: form, grammar</a:t>
            </a:r>
          </a:p>
          <a:p>
            <a:pPr lvl="1"/>
            <a:r>
              <a:rPr lang="en-US" dirty="0"/>
              <a:t>correct:</a:t>
            </a:r>
            <a:br>
              <a:rPr lang="en-US" dirty="0"/>
            </a:br>
            <a:r>
              <a:rPr lang="en-US" i="1" dirty="0"/>
              <a:t>The dog is barking.</a:t>
            </a:r>
          </a:p>
          <a:p>
            <a:pPr lvl="1"/>
            <a:r>
              <a:rPr lang="en-US" dirty="0"/>
              <a:t>incorrect:</a:t>
            </a:r>
            <a:br>
              <a:rPr lang="en-US" dirty="0"/>
            </a:br>
            <a:r>
              <a:rPr lang="en-US" i="1" dirty="0"/>
              <a:t>The dog barking.</a:t>
            </a:r>
          </a:p>
          <a:p>
            <a:r>
              <a:rPr lang="en-US" dirty="0"/>
              <a:t>semantics: meaning, interpretation</a:t>
            </a:r>
          </a:p>
          <a:p>
            <a:pPr lvl="1"/>
            <a:r>
              <a:rPr lang="en-US" dirty="0"/>
              <a:t>correct:</a:t>
            </a:r>
            <a:br>
              <a:rPr lang="nl-BE" dirty="0"/>
            </a:br>
            <a:r>
              <a:rPr lang="nl-BE" i="1" dirty="0"/>
              <a:t>The dog </a:t>
            </a:r>
            <a:r>
              <a:rPr lang="nl-BE" i="1" dirty="0" err="1"/>
              <a:t>barked</a:t>
            </a:r>
            <a:r>
              <a:rPr lang="nl-BE" i="1" dirty="0"/>
              <a:t>.</a:t>
            </a:r>
          </a:p>
          <a:p>
            <a:pPr lvl="1"/>
            <a:r>
              <a:rPr lang="en-US" dirty="0"/>
              <a:t>incorrect:</a:t>
            </a:r>
            <a:br>
              <a:rPr lang="en-US" dirty="0"/>
            </a:br>
            <a:r>
              <a:rPr lang="en-US" i="1" dirty="0"/>
              <a:t>The dog spoke.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5981218"/>
            <a:ext cx="24769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Except in fairy tales!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7099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dimension numbers…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dimension numbers occur in file?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492896"/>
            <a:ext cx="5561138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_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set()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dim_nrs.add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5661248"/>
            <a:ext cx="491801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000" dirty="0"/>
              <a:t> is wildcard in tuple unpacking:</a:t>
            </a:r>
          </a:p>
          <a:p>
            <a:r>
              <a:rPr lang="en-US" sz="2000" dirty="0"/>
              <a:t>tuple elements at those positions are ignored</a:t>
            </a:r>
            <a:endParaRPr lang="nl-BE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93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Named tuples, Python 2.6+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collections.namedtuple</a:t>
            </a:r>
            <a:r>
              <a:rPr lang="en-US" dirty="0"/>
              <a:t> </a:t>
            </a:r>
            <a:r>
              <a:rPr lang="en-US" i="1" dirty="0"/>
              <a:t>is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en-US" dirty="0"/>
              <a:t>, but elements have names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36912"/>
            <a:ext cx="8180445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collections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namedtuple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namedtuple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temp')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=None):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(data[0]),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temp=float(data[2]))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dim_nrs.add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line_data.dim_nr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101</a:t>
            </a:fld>
            <a:endParaRPr lang="nl-BE"/>
          </a:p>
        </p:txBody>
      </p:sp>
      <p:grpSp>
        <p:nvGrpSpPr>
          <p:cNvPr id="18" name="Group 17"/>
          <p:cNvGrpSpPr/>
          <p:nvPr/>
        </p:nvGrpSpPr>
        <p:grpSpPr>
          <a:xfrm>
            <a:off x="2699792" y="6249293"/>
            <a:ext cx="4392488" cy="492075"/>
            <a:chOff x="2135563" y="4849204"/>
            <a:chExt cx="4392488" cy="492075"/>
          </a:xfrm>
        </p:grpSpPr>
        <p:grpSp>
          <p:nvGrpSpPr>
            <p:cNvPr id="19" name="Group 18"/>
            <p:cNvGrpSpPr/>
            <p:nvPr/>
          </p:nvGrpSpPr>
          <p:grpSpPr>
            <a:xfrm flipV="1">
              <a:off x="2135563" y="4849204"/>
              <a:ext cx="2580453" cy="292020"/>
              <a:chOff x="1703515" y="2976918"/>
              <a:chExt cx="2580453" cy="292020"/>
            </a:xfrm>
          </p:grpSpPr>
          <p:sp>
            <p:nvSpPr>
              <p:cNvPr id="21" name="Left Brace 20"/>
              <p:cNvSpPr/>
              <p:nvPr/>
            </p:nvSpPr>
            <p:spPr>
              <a:xfrm rot="5400000" flipV="1">
                <a:off x="2781296" y="2098320"/>
                <a:ext cx="92837" cy="22484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22" name="Straight Arrow Connector 21"/>
              <p:cNvCxnSpPr>
                <a:stCxn id="20" idx="1"/>
                <a:endCxn id="21" idx="1"/>
              </p:cNvCxnSpPr>
              <p:nvPr/>
            </p:nvCxnSpPr>
            <p:spPr>
              <a:xfrm flipH="1">
                <a:off x="2827715" y="2976918"/>
                <a:ext cx="1456253" cy="1991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4716016" y="4941169"/>
              <a:ext cx="181203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access by name</a:t>
              </a:r>
              <a:endParaRPr lang="nl-BE" sz="2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496" y="3212976"/>
            <a:ext cx="3312368" cy="1953508"/>
            <a:chOff x="35496" y="3212976"/>
            <a:chExt cx="3312368" cy="1953508"/>
          </a:xfrm>
        </p:grpSpPr>
        <p:sp>
          <p:nvSpPr>
            <p:cNvPr id="25" name="Rectangle 24"/>
            <p:cNvSpPr/>
            <p:nvPr/>
          </p:nvSpPr>
          <p:spPr>
            <a:xfrm>
              <a:off x="467544" y="3212976"/>
              <a:ext cx="136815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79712" y="4313878"/>
              <a:ext cx="136815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96" y="4797152"/>
              <a:ext cx="126477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constructor</a:t>
              </a:r>
              <a:endParaRPr lang="nl-BE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300266" y="4622072"/>
              <a:ext cx="1363522" cy="35974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0"/>
            </p:cNvCxnSpPr>
            <p:nvPr/>
          </p:nvCxnSpPr>
          <p:spPr>
            <a:xfrm flipH="1" flipV="1">
              <a:off x="467544" y="3573016"/>
              <a:ext cx="200337" cy="122413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436096" y="3212976"/>
            <a:ext cx="3439880" cy="972108"/>
            <a:chOff x="5436096" y="3212976"/>
            <a:chExt cx="3439880" cy="972108"/>
          </a:xfrm>
        </p:grpSpPr>
        <p:sp>
          <p:nvSpPr>
            <p:cNvPr id="36" name="Rectangle 35"/>
            <p:cNvSpPr/>
            <p:nvPr/>
          </p:nvSpPr>
          <p:spPr>
            <a:xfrm>
              <a:off x="5436096" y="3212976"/>
              <a:ext cx="2880320" cy="2880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36296" y="3815752"/>
              <a:ext cx="163968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element names</a:t>
              </a:r>
              <a:endParaRPr lang="nl-BE" dirty="0">
                <a:solidFill>
                  <a:srgbClr val="0070C0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1"/>
              <a:endCxn id="36" idx="2"/>
            </p:cNvCxnSpPr>
            <p:nvPr/>
          </p:nvCxnSpPr>
          <p:spPr>
            <a:xfrm flipH="1" flipV="1">
              <a:off x="6876256" y="3501008"/>
              <a:ext cx="360040" cy="49941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697513" y="2492896"/>
            <a:ext cx="3358763" cy="1008112"/>
            <a:chOff x="3697513" y="2492896"/>
            <a:chExt cx="3358763" cy="1008112"/>
          </a:xfrm>
        </p:grpSpPr>
        <p:sp>
          <p:nvSpPr>
            <p:cNvPr id="42" name="Rectangle 41"/>
            <p:cNvSpPr/>
            <p:nvPr/>
          </p:nvSpPr>
          <p:spPr>
            <a:xfrm>
              <a:off x="3697513" y="3212976"/>
              <a:ext cx="1512168" cy="2880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8130" y="2492896"/>
              <a:ext cx="11881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type name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1"/>
              <a:endCxn id="42" idx="0"/>
            </p:cNvCxnSpPr>
            <p:nvPr/>
          </p:nvCxnSpPr>
          <p:spPr>
            <a:xfrm flipH="1">
              <a:off x="4453597" y="2677562"/>
              <a:ext cx="1414533" cy="53541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1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Named tuples, Python 3.5+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typing.NamedTuple</a:t>
            </a:r>
            <a:r>
              <a:rPr lang="en-US" dirty="0"/>
              <a:t> </a:t>
            </a:r>
            <a:r>
              <a:rPr lang="en-US" i="1" dirty="0"/>
              <a:t>acts as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en-US" dirty="0"/>
              <a:t>, but</a:t>
            </a:r>
          </a:p>
          <a:p>
            <a:pPr lvl="1"/>
            <a:r>
              <a:rPr lang="en-US" dirty="0"/>
              <a:t>elements have names</a:t>
            </a:r>
          </a:p>
          <a:p>
            <a:pPr lvl="1"/>
            <a:r>
              <a:rPr lang="en-US" dirty="0"/>
              <a:t>elements have type hints</a:t>
            </a:r>
          </a:p>
          <a:p>
            <a:pPr lvl="1"/>
            <a:r>
              <a:rPr lang="en-US" dirty="0"/>
              <a:t>can have methods</a:t>
            </a:r>
          </a:p>
          <a:p>
            <a:pPr lvl="1"/>
            <a:r>
              <a:rPr lang="en-US" dirty="0"/>
              <a:t>can serve as base class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509120"/>
            <a:ext cx="496855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typing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NamedTuple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NamedTuple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temp: float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102</a:t>
            </a:fld>
            <a:endParaRPr lang="nl-BE"/>
          </a:p>
        </p:txBody>
      </p:sp>
      <p:grpSp>
        <p:nvGrpSpPr>
          <p:cNvPr id="41" name="Group 40"/>
          <p:cNvGrpSpPr/>
          <p:nvPr/>
        </p:nvGrpSpPr>
        <p:grpSpPr>
          <a:xfrm>
            <a:off x="1523358" y="5389994"/>
            <a:ext cx="5830371" cy="793139"/>
            <a:chOff x="5436096" y="3212976"/>
            <a:chExt cx="5830371" cy="793139"/>
          </a:xfrm>
        </p:grpSpPr>
        <p:sp>
          <p:nvSpPr>
            <p:cNvPr id="36" name="Rectangle 35"/>
            <p:cNvSpPr/>
            <p:nvPr/>
          </p:nvSpPr>
          <p:spPr>
            <a:xfrm>
              <a:off x="5436096" y="3212976"/>
              <a:ext cx="1680490" cy="78744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73138" y="3636783"/>
              <a:ext cx="279332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element names + type hints</a:t>
              </a:r>
              <a:endParaRPr lang="nl-BE" dirty="0">
                <a:solidFill>
                  <a:srgbClr val="0070C0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1"/>
              <a:endCxn id="36" idx="3"/>
            </p:cNvCxnSpPr>
            <p:nvPr/>
          </p:nvCxnSpPr>
          <p:spPr>
            <a:xfrm flipH="1" flipV="1">
              <a:off x="7116586" y="3606697"/>
              <a:ext cx="1356552" cy="21475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763688" y="4624571"/>
            <a:ext cx="4698529" cy="765423"/>
            <a:chOff x="3745859" y="2752363"/>
            <a:chExt cx="4698529" cy="765423"/>
          </a:xfrm>
        </p:grpSpPr>
        <p:sp>
          <p:nvSpPr>
            <p:cNvPr id="42" name="Rectangle 41"/>
            <p:cNvSpPr/>
            <p:nvPr/>
          </p:nvSpPr>
          <p:spPr>
            <a:xfrm>
              <a:off x="3745859" y="3229754"/>
              <a:ext cx="1305947" cy="2880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56242" y="2752363"/>
              <a:ext cx="11881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type name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1"/>
              <a:endCxn id="42" idx="0"/>
            </p:cNvCxnSpPr>
            <p:nvPr/>
          </p:nvCxnSpPr>
          <p:spPr>
            <a:xfrm flipH="1">
              <a:off x="4398833" y="2937029"/>
              <a:ext cx="2857409" cy="29272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65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named tuples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6507360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=None):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(data[0]),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temp=float(data[2]))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dim_nrs.add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line_data.dim_nr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87824" y="4521101"/>
            <a:ext cx="3987080" cy="1108209"/>
            <a:chOff x="2135563" y="4849204"/>
            <a:chExt cx="3987080" cy="1108209"/>
          </a:xfrm>
        </p:grpSpPr>
        <p:grpSp>
          <p:nvGrpSpPr>
            <p:cNvPr id="7" name="Group 6"/>
            <p:cNvGrpSpPr/>
            <p:nvPr/>
          </p:nvGrpSpPr>
          <p:grpSpPr>
            <a:xfrm flipV="1">
              <a:off x="2135563" y="4849204"/>
              <a:ext cx="2248400" cy="908154"/>
              <a:chOff x="1703515" y="2360784"/>
              <a:chExt cx="2248400" cy="908154"/>
            </a:xfrm>
          </p:grpSpPr>
          <p:sp>
            <p:nvSpPr>
              <p:cNvPr id="9" name="Left Brace 8"/>
              <p:cNvSpPr/>
              <p:nvPr/>
            </p:nvSpPr>
            <p:spPr>
              <a:xfrm rot="5400000" flipV="1">
                <a:off x="2781296" y="2098320"/>
                <a:ext cx="92837" cy="22484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0" name="Straight Arrow Connector 9"/>
              <p:cNvCxnSpPr>
                <a:stCxn id="8" idx="1"/>
                <a:endCxn id="9" idx="1"/>
              </p:cNvCxnSpPr>
              <p:nvPr/>
            </p:nvCxnSpPr>
            <p:spPr>
              <a:xfrm flipH="1">
                <a:off x="2827715" y="2360784"/>
                <a:ext cx="1050845" cy="8153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4310608" y="5557303"/>
              <a:ext cx="181203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access by name</a:t>
              </a:r>
              <a:endParaRPr lang="nl-BE" sz="2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55522" y="2636912"/>
            <a:ext cx="2508966" cy="1828948"/>
            <a:chOff x="3143675" y="4687286"/>
            <a:chExt cx="2508966" cy="1828948"/>
          </a:xfrm>
        </p:grpSpPr>
        <p:grpSp>
          <p:nvGrpSpPr>
            <p:cNvPr id="13" name="Group 12"/>
            <p:cNvGrpSpPr/>
            <p:nvPr/>
          </p:nvGrpSpPr>
          <p:grpSpPr>
            <a:xfrm flipV="1">
              <a:off x="3143675" y="4687286"/>
              <a:ext cx="648072" cy="1167229"/>
              <a:chOff x="2711627" y="2263627"/>
              <a:chExt cx="648072" cy="1167229"/>
            </a:xfrm>
          </p:grpSpPr>
          <p:sp>
            <p:nvSpPr>
              <p:cNvPr id="15" name="Left Brace 14"/>
              <p:cNvSpPr/>
              <p:nvPr/>
            </p:nvSpPr>
            <p:spPr>
              <a:xfrm rot="10800000" flipV="1">
                <a:off x="2711627" y="2638768"/>
                <a:ext cx="162506" cy="79208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6" name="Straight Arrow Connector 15"/>
              <p:cNvCxnSpPr>
                <a:stCxn id="14" idx="1"/>
                <a:endCxn id="15" idx="1"/>
              </p:cNvCxnSpPr>
              <p:nvPr/>
            </p:nvCxnSpPr>
            <p:spPr>
              <a:xfrm flipH="1">
                <a:off x="2874133" y="2263627"/>
                <a:ext cx="485566" cy="7711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791747" y="5192795"/>
              <a:ext cx="1860894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element values</a:t>
              </a:r>
              <a:br>
                <a:rPr lang="en-US" sz="2000" dirty="0"/>
              </a:br>
              <a:r>
                <a:rPr lang="en-US" sz="2000" dirty="0"/>
                <a:t>can be specified</a:t>
              </a:r>
              <a:endParaRPr lang="nl-BE" sz="2000" dirty="0">
                <a:cs typeface="Courier New" pitchFamily="49" charset="0"/>
              </a:endParaRPr>
            </a:p>
            <a:p>
              <a:r>
                <a:rPr lang="nl-BE" sz="2000" dirty="0">
                  <a:cs typeface="Courier New" pitchFamily="49" charset="0"/>
                </a:rPr>
                <a:t>by name in</a:t>
              </a:r>
            </a:p>
            <a:p>
              <a:r>
                <a:rPr lang="nl-BE" sz="2000" dirty="0">
                  <a:cs typeface="Courier New" pitchFamily="49" charset="0"/>
                </a:rPr>
                <a:t>any order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dimension numbers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times does a dimension number occur in file?</a:t>
            </a:r>
          </a:p>
          <a:p>
            <a:pPr lvl="1"/>
            <a:r>
              <a:rPr lang="en-US" dirty="0"/>
              <a:t>maximum &amp; minimum not known a-priori!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12976"/>
            <a:ext cx="6664004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_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counter = {}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line_data.dim_nr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not in counter: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counter[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line_data.dim_nr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counter[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line_data.dim_nr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+=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count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counter.items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print('{0}: {1}'.format(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count))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34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Data structure that maps a key onto a value</a:t>
            </a:r>
          </a:p>
          <a:p>
            <a:pPr lvl="1"/>
            <a:r>
              <a:rPr lang="en-US" dirty="0"/>
              <a:t>e.g., map a name to an 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Keys can have any (</a:t>
            </a:r>
            <a:r>
              <a:rPr lang="en-US" dirty="0" err="1"/>
              <a:t>hashable</a:t>
            </a:r>
            <a:r>
              <a:rPr lang="en-US" dirty="0"/>
              <a:t>) type (mixed too)</a:t>
            </a:r>
          </a:p>
          <a:p>
            <a:pPr lvl="1"/>
            <a:r>
              <a:rPr lang="en-US" dirty="0"/>
              <a:t>Values can have any type (mixed too)</a:t>
            </a:r>
          </a:p>
          <a:p>
            <a:pPr lvl="1"/>
            <a:r>
              <a:rPr lang="en-US" dirty="0"/>
              <a:t>Dictionary comprehensions: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{k: k**2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 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range(3)}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</a:t>
            </a:r>
            <a:br>
              <a:rPr lang="en-US" dirty="0">
                <a:cs typeface="Courier New" panose="02070309020205020404" pitchFamily="49" charset="0"/>
                <a:sym typeface="Symbol"/>
              </a:rPr>
            </a:br>
            <a:r>
              <a:rPr lang="en-US" dirty="0">
                <a:cs typeface="Courier New" panose="02070309020205020404" pitchFamily="49" charset="0"/>
                <a:sym typeface="Symbol"/>
              </a:rPr>
              <a:t>                                                        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{0: 0, 1: 1, 2:4}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348880"/>
            <a:ext cx="252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ages =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':  35,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'bob':    32,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48036" y="2348880"/>
            <a:ext cx="4680520" cy="432048"/>
            <a:chOff x="2771800" y="4149080"/>
            <a:chExt cx="4680520" cy="432048"/>
          </a:xfrm>
        </p:grpSpPr>
        <p:sp>
          <p:nvSpPr>
            <p:cNvPr id="6" name="Oval 5"/>
            <p:cNvSpPr/>
            <p:nvPr/>
          </p:nvSpPr>
          <p:spPr>
            <a:xfrm>
              <a:off x="2771800" y="4149080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4091" y="4211796"/>
              <a:ext cx="242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Curly brackets for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dict</a:t>
              </a:r>
              <a:endParaRPr lang="nl-BE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" name="Straight Arrow Connector 7"/>
            <p:cNvCxnSpPr>
              <a:stCxn id="7" idx="1"/>
              <a:endCxn id="6" idx="6"/>
            </p:cNvCxnSpPr>
            <p:nvPr/>
          </p:nvCxnSpPr>
          <p:spPr>
            <a:xfrm flipH="1" flipV="1">
              <a:off x="3131840" y="4329100"/>
              <a:ext cx="1892251" cy="673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452356" y="3248982"/>
            <a:ext cx="535468" cy="724144"/>
            <a:chOff x="4890476" y="4833158"/>
            <a:chExt cx="535468" cy="724144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4932042" y="4833158"/>
              <a:ext cx="432048" cy="324034"/>
              <a:chOff x="4499994" y="2960950"/>
              <a:chExt cx="432048" cy="324034"/>
            </a:xfrm>
          </p:grpSpPr>
          <p:sp>
            <p:nvSpPr>
              <p:cNvPr id="12" name="Left Brace 11"/>
              <p:cNvSpPr/>
              <p:nvPr/>
            </p:nvSpPr>
            <p:spPr>
              <a:xfrm rot="5400000" flipV="1">
                <a:off x="4693158" y="3046101"/>
                <a:ext cx="45719" cy="43204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3" name="Straight Arrow Connector 12"/>
              <p:cNvCxnSpPr>
                <a:stCxn id="11" idx="0"/>
                <a:endCxn id="12" idx="1"/>
              </p:cNvCxnSpPr>
              <p:nvPr/>
            </p:nvCxnSpPr>
            <p:spPr>
              <a:xfrm flipH="1">
                <a:off x="4716018" y="2960950"/>
                <a:ext cx="10144" cy="2783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890476" y="5157192"/>
              <a:ext cx="535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key</a:t>
              </a:r>
              <a:endParaRPr lang="nl-BE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42034" y="3248980"/>
            <a:ext cx="741934" cy="724146"/>
            <a:chOff x="4756018" y="4833156"/>
            <a:chExt cx="741934" cy="724146"/>
          </a:xfrm>
        </p:grpSpPr>
        <p:grpSp>
          <p:nvGrpSpPr>
            <p:cNvPr id="28" name="Group 27"/>
            <p:cNvGrpSpPr/>
            <p:nvPr/>
          </p:nvGrpSpPr>
          <p:grpSpPr>
            <a:xfrm flipV="1">
              <a:off x="4901106" y="4833156"/>
              <a:ext cx="452829" cy="324036"/>
              <a:chOff x="4469058" y="2960950"/>
              <a:chExt cx="452829" cy="324036"/>
            </a:xfrm>
          </p:grpSpPr>
          <p:sp>
            <p:nvSpPr>
              <p:cNvPr id="30" name="Left Brace 29"/>
              <p:cNvSpPr/>
              <p:nvPr/>
            </p:nvSpPr>
            <p:spPr>
              <a:xfrm rot="5400000" flipV="1">
                <a:off x="4672612" y="3035710"/>
                <a:ext cx="45722" cy="45282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31" name="Straight Arrow Connector 30"/>
              <p:cNvCxnSpPr>
                <a:stCxn id="29" idx="0"/>
                <a:endCxn id="30" idx="1"/>
              </p:cNvCxnSpPr>
              <p:nvPr/>
            </p:nvCxnSpPr>
            <p:spPr>
              <a:xfrm>
                <a:off x="4694937" y="2960950"/>
                <a:ext cx="537" cy="27831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4756018" y="5157192"/>
              <a:ext cx="741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value</a:t>
              </a:r>
              <a:endParaRPr lang="nl-BE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90762" y="2924944"/>
            <a:ext cx="2926250" cy="1305436"/>
            <a:chOff x="4255058" y="2060848"/>
            <a:chExt cx="2926250" cy="1305436"/>
          </a:xfrm>
        </p:grpSpPr>
        <p:sp>
          <p:nvSpPr>
            <p:cNvPr id="36" name="Oval 35"/>
            <p:cNvSpPr/>
            <p:nvPr/>
          </p:nvSpPr>
          <p:spPr>
            <a:xfrm>
              <a:off x="5616116" y="2060848"/>
              <a:ext cx="252028" cy="2999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55058" y="2996952"/>
              <a:ext cx="292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key, value separated by colon</a:t>
              </a:r>
              <a:endParaRPr lang="nl-BE" dirty="0"/>
            </a:p>
          </p:txBody>
        </p:sp>
        <p:cxnSp>
          <p:nvCxnSpPr>
            <p:cNvPr id="38" name="Straight Arrow Connector 37"/>
            <p:cNvCxnSpPr>
              <a:stCxn id="37" idx="0"/>
              <a:endCxn id="36" idx="4"/>
            </p:cNvCxnSpPr>
            <p:nvPr/>
          </p:nvCxnSpPr>
          <p:spPr>
            <a:xfrm flipV="1">
              <a:off x="5718183" y="2360785"/>
              <a:ext cx="23947" cy="6361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944710" y="2728581"/>
            <a:ext cx="4042839" cy="627312"/>
            <a:chOff x="3403483" y="3243028"/>
            <a:chExt cx="4042839" cy="627312"/>
          </a:xfrm>
        </p:grpSpPr>
        <p:sp>
          <p:nvSpPr>
            <p:cNvPr id="48" name="Oval 47"/>
            <p:cNvSpPr/>
            <p:nvPr/>
          </p:nvSpPr>
          <p:spPr>
            <a:xfrm>
              <a:off x="3403483" y="3243028"/>
              <a:ext cx="126014" cy="2579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306" y="3501008"/>
              <a:ext cx="3523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key/value pair separated by comma</a:t>
              </a:r>
              <a:endParaRPr lang="nl-BE" dirty="0"/>
            </a:p>
          </p:txBody>
        </p:sp>
        <p:cxnSp>
          <p:nvCxnSpPr>
            <p:cNvPr id="50" name="Straight Arrow Connector 49"/>
            <p:cNvCxnSpPr>
              <a:stCxn id="49" idx="1"/>
              <a:endCxn id="48" idx="6"/>
            </p:cNvCxnSpPr>
            <p:nvPr/>
          </p:nvCxnSpPr>
          <p:spPr>
            <a:xfrm flipH="1" flipV="1">
              <a:off x="3529497" y="3372018"/>
              <a:ext cx="393809" cy="3136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0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dictionaries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69089"/>
            <a:ext cx="8229600" cy="39842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Empty dictionary: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>
                <a:cs typeface="Courier New" pitchFamily="49" charset="0"/>
              </a:rPr>
              <a:t> 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cs typeface="Courier New" pitchFamily="49" charset="0"/>
              </a:rPr>
              <a:t>Number of key/value pairs: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(ages)</a:t>
            </a:r>
          </a:p>
          <a:p>
            <a:r>
              <a:rPr lang="en-US" dirty="0"/>
              <a:t>Storing values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ages['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caro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 = 45</a:t>
            </a:r>
            <a:endParaRPr lang="en-US" dirty="0"/>
          </a:p>
          <a:p>
            <a:r>
              <a:rPr lang="en-US" dirty="0"/>
              <a:t>Retrieving values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35 ==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ages['</a:t>
            </a:r>
            <a:r>
              <a:rPr lang="en-US" sz="3000" dirty="0" err="1">
                <a:latin typeface="Courier New" pitchFamily="49" charset="0"/>
                <a:cs typeface="Courier New" pitchFamily="49" charset="0"/>
              </a:rPr>
              <a:t>alice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']</a:t>
            </a:r>
          </a:p>
          <a:p>
            <a:r>
              <a:rPr lang="en-US" sz="3000" dirty="0">
                <a:cs typeface="Courier New" pitchFamily="49" charset="0"/>
              </a:rPr>
              <a:t>Removing key/value, and return value</a:t>
            </a:r>
            <a:br>
              <a:rPr lang="en-US" sz="3000" dirty="0">
                <a:latin typeface="Courier New" pitchFamily="49" charset="0"/>
                <a:cs typeface="Courier New" pitchFamily="49" charset="0"/>
              </a:rPr>
            </a:br>
            <a:r>
              <a:rPr lang="en-US" sz="3000" dirty="0">
                <a:latin typeface="Courier New" pitchFamily="49" charset="0"/>
                <a:cs typeface="Courier New" pitchFamily="49" charset="0"/>
              </a:rPr>
              <a:t>  35 == </a:t>
            </a:r>
            <a:r>
              <a:rPr lang="en-US" sz="3000" dirty="0" err="1">
                <a:latin typeface="Courier New" pitchFamily="49" charset="0"/>
                <a:cs typeface="Courier New" pitchFamily="49" charset="0"/>
              </a:rPr>
              <a:t>ages.pop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3000" dirty="0" err="1">
                <a:latin typeface="Courier New" pitchFamily="49" charset="0"/>
                <a:cs typeface="Courier New" pitchFamily="49" charset="0"/>
              </a:rPr>
              <a:t>alice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')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Does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ages</a:t>
            </a:r>
            <a:r>
              <a:rPr lang="en-US" dirty="0"/>
              <a:t> have an age 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ages.has_key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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 in ages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268760"/>
            <a:ext cx="252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ages =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':  35,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'bob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':    32,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9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over dictionaries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Iterate over keys: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for name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ages.keys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for name in ages: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…</a:t>
            </a:r>
          </a:p>
          <a:p>
            <a:r>
              <a:rPr lang="en-US" dirty="0"/>
              <a:t>Iterate over values: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for age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ages.values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…</a:t>
            </a:r>
          </a:p>
          <a:p>
            <a:r>
              <a:rPr lang="en-US" dirty="0"/>
              <a:t>Iterate over key/value pairs: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for name, age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ages.items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…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107</a:t>
            </a:fld>
            <a:endParaRPr lang="nl-BE"/>
          </a:p>
        </p:txBody>
      </p:sp>
      <p:grpSp>
        <p:nvGrpSpPr>
          <p:cNvPr id="28" name="Group 27"/>
          <p:cNvGrpSpPr/>
          <p:nvPr/>
        </p:nvGrpSpPr>
        <p:grpSpPr>
          <a:xfrm>
            <a:off x="5076057" y="2492896"/>
            <a:ext cx="3623486" cy="2592288"/>
            <a:chOff x="5076057" y="2492896"/>
            <a:chExt cx="3623486" cy="2592288"/>
          </a:xfrm>
        </p:grpSpPr>
        <p:grpSp>
          <p:nvGrpSpPr>
            <p:cNvPr id="20" name="Group 19"/>
            <p:cNvGrpSpPr/>
            <p:nvPr/>
          </p:nvGrpSpPr>
          <p:grpSpPr>
            <a:xfrm>
              <a:off x="5076057" y="3139776"/>
              <a:ext cx="3623486" cy="646331"/>
              <a:chOff x="5076057" y="3139776"/>
              <a:chExt cx="3623486" cy="6463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259341" y="3139776"/>
                <a:ext cx="144020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</a:t>
                </a:r>
                <a:br>
                  <a:rPr lang="en-US" dirty="0"/>
                </a:br>
                <a:r>
                  <a:rPr lang="en-US" dirty="0"/>
                  <a:t>creates views</a:t>
                </a:r>
                <a:endParaRPr lang="nl-BE" dirty="0"/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>
              <a:xfrm flipH="1" flipV="1">
                <a:off x="5076057" y="3139776"/>
                <a:ext cx="2183284" cy="3231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>
              <a:stCxn id="16" idx="0"/>
            </p:cNvCxnSpPr>
            <p:nvPr/>
          </p:nvCxnSpPr>
          <p:spPr>
            <a:xfrm flipH="1" flipV="1">
              <a:off x="5868146" y="2492896"/>
              <a:ext cx="2111296" cy="6468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544547" y="3467337"/>
              <a:ext cx="695599" cy="3981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470680" y="3786107"/>
              <a:ext cx="641235" cy="12990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187624" y="6021288"/>
            <a:ext cx="67830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Python 3.6+ </a:t>
            </a:r>
            <a:r>
              <a:rPr lang="en-US" sz="2400" i="1" dirty="0">
                <a:solidFill>
                  <a:srgbClr val="C00000"/>
                </a:solidFill>
              </a:rPr>
              <a:t>implementation</a:t>
            </a:r>
            <a:r>
              <a:rPr lang="en-US" sz="2400" dirty="0"/>
              <a:t>: keys in insertion order!</a:t>
            </a:r>
          </a:p>
        </p:txBody>
      </p:sp>
    </p:spTree>
    <p:extLst>
      <p:ext uri="{BB962C8B-B14F-4D97-AF65-F5344CB8AC3E}">
        <p14:creationId xmlns:p14="http://schemas.microsoft.com/office/powerpoint/2010/main" val="13947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again…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collections.Counter</a:t>
            </a:r>
            <a:r>
              <a:rPr lang="en-US" dirty="0"/>
              <a:t> instead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dirty="0">
                <a:cs typeface="Courier New" panose="02070309020205020404" pitchFamily="49" charset="0"/>
              </a:rPr>
              <a:t>: simpler, less error prone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276" y="2708920"/>
            <a:ext cx="6664004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collections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_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counter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collections.Counter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counter[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line_data.dim_nr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+=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count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counter.items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print('{0}: {1}'.format(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count))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108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899592" y="6063679"/>
            <a:ext cx="45543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bonus method: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most_common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nl-B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special data types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collections.namedtuple</a:t>
            </a:r>
            <a:r>
              <a:rPr lang="en-US" dirty="0">
                <a:cs typeface="Courier New" panose="02070309020205020404" pitchFamily="49" charset="0"/>
              </a:rPr>
              <a:t>: tuples with named elements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collections.Counter</a:t>
            </a:r>
            <a:r>
              <a:rPr lang="en-US" dirty="0">
                <a:cs typeface="Courier New" panose="02070309020205020404" pitchFamily="49" charset="0"/>
              </a:rPr>
              <a:t>: count elements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collections.OrderedDict</a:t>
            </a:r>
            <a:r>
              <a:rPr lang="en-US" dirty="0"/>
              <a:t>: remembers insertion order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collections.deque</a:t>
            </a:r>
            <a:r>
              <a:rPr lang="en-US" dirty="0"/>
              <a:t>: (bounded) double-ended queue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collections.defaultdict</a:t>
            </a:r>
            <a:r>
              <a:rPr lang="en-US" dirty="0"/>
              <a:t>: dictionary with computed default values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array.array</a:t>
            </a:r>
            <a:r>
              <a:rPr lang="en-US" dirty="0"/>
              <a:t>: faster than lists, however, use </a:t>
            </a:r>
            <a:r>
              <a:rPr lang="en-US" dirty="0" err="1"/>
              <a:t>numpy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109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68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want to do today?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4860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data types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366" y="1600200"/>
            <a:ext cx="57224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float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complex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bool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tuple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list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dict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01008" y="1628800"/>
            <a:ext cx="2439344" cy="2232248"/>
            <a:chOff x="7868730" y="2276872"/>
            <a:chExt cx="2439344" cy="2232248"/>
          </a:xfrm>
        </p:grpSpPr>
        <p:sp>
          <p:nvSpPr>
            <p:cNvPr id="5" name="Right Brace 4"/>
            <p:cNvSpPr/>
            <p:nvPr/>
          </p:nvSpPr>
          <p:spPr>
            <a:xfrm>
              <a:off x="7868730" y="2276872"/>
              <a:ext cx="128379" cy="2232248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8283" y="3060249"/>
              <a:ext cx="2279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simple types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2080" y="3933056"/>
            <a:ext cx="2746095" cy="1656184"/>
            <a:chOff x="7864946" y="2276872"/>
            <a:chExt cx="2746095" cy="1656184"/>
          </a:xfrm>
        </p:grpSpPr>
        <p:sp>
          <p:nvSpPr>
            <p:cNvPr id="8" name="Right Brace 7"/>
            <p:cNvSpPr/>
            <p:nvPr/>
          </p:nvSpPr>
          <p:spPr>
            <a:xfrm>
              <a:off x="7864946" y="2276872"/>
              <a:ext cx="132163" cy="1656184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8283" y="2749755"/>
              <a:ext cx="2582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complex types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95936" y="5838363"/>
            <a:ext cx="38749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Picking the right data type is</a:t>
            </a:r>
            <a:br>
              <a:rPr lang="en-US" sz="2400" dirty="0"/>
            </a:br>
            <a:r>
              <a:rPr lang="en-US" sz="2400" dirty="0"/>
              <a:t>crucial to produce good code</a:t>
            </a:r>
            <a:endParaRPr lang="nl-B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3399383"/>
            <a:ext cx="28737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More types in Python</a:t>
            </a:r>
            <a:endParaRPr lang="nl-BE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110</a:t>
            </a:fld>
            <a:endParaRPr lang="nl-BE"/>
          </a:p>
        </p:txBody>
      </p:sp>
      <p:grpSp>
        <p:nvGrpSpPr>
          <p:cNvPr id="13" name="Group 12"/>
          <p:cNvGrpSpPr/>
          <p:nvPr/>
        </p:nvGrpSpPr>
        <p:grpSpPr>
          <a:xfrm>
            <a:off x="486298" y="1628800"/>
            <a:ext cx="2341872" cy="2592288"/>
            <a:chOff x="5655236" y="2276872"/>
            <a:chExt cx="2341872" cy="2592288"/>
          </a:xfrm>
        </p:grpSpPr>
        <p:sp>
          <p:nvSpPr>
            <p:cNvPr id="14" name="Right Brace 13"/>
            <p:cNvSpPr/>
            <p:nvPr/>
          </p:nvSpPr>
          <p:spPr>
            <a:xfrm flipH="1">
              <a:off x="7868729" y="2276872"/>
              <a:ext cx="128379" cy="2592288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5236" y="2924944"/>
              <a:ext cx="210006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immutable,</a:t>
              </a:r>
              <a:br>
                <a:rPr lang="en-US" sz="3200" dirty="0"/>
              </a:br>
              <a:r>
                <a:rPr lang="en-US" sz="3200" dirty="0" err="1"/>
                <a:t>hashable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7461" y="4293096"/>
            <a:ext cx="2552736" cy="1440160"/>
            <a:chOff x="5444371" y="2276872"/>
            <a:chExt cx="2552736" cy="1440160"/>
          </a:xfrm>
        </p:grpSpPr>
        <p:sp>
          <p:nvSpPr>
            <p:cNvPr id="17" name="Right Brace 16"/>
            <p:cNvSpPr/>
            <p:nvPr/>
          </p:nvSpPr>
          <p:spPr>
            <a:xfrm flipH="1">
              <a:off x="7868728" y="2276872"/>
              <a:ext cx="128379" cy="1440160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44371" y="2420888"/>
              <a:ext cx="235032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mutable,</a:t>
              </a:r>
            </a:p>
            <a:p>
              <a:r>
                <a:rPr lang="en-US" sz="3200" dirty="0"/>
                <a:t>not </a:t>
              </a:r>
              <a:r>
                <a:rPr lang="en-US" sz="3200" dirty="0" err="1"/>
                <a:t>hashable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70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control structures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Conditional statement: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if …: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…: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else: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dirty="0"/>
              <a:t>Iteration statements:</a:t>
            </a:r>
          </a:p>
          <a:p>
            <a:pPr lvl="1"/>
            <a:r>
              <a:rPr lang="en-US" dirty="0"/>
              <a:t>for-loop: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for … in …: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lvl="1"/>
            <a:r>
              <a:rPr lang="en-US" dirty="0"/>
              <a:t>while-loop: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while …: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61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mathematics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Usual operators: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+, -, *, /, %</a:t>
            </a:r>
          </a:p>
          <a:p>
            <a:pPr lvl="1"/>
            <a:r>
              <a:rPr lang="en-US" dirty="0"/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division is floating point division, i.e.,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3/5 == 0.6</a:t>
            </a:r>
          </a:p>
          <a:p>
            <a:r>
              <a:rPr lang="en-US" dirty="0"/>
              <a:t>Raise to power: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**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2**4 == 16</a:t>
            </a:r>
          </a:p>
          <a:p>
            <a:r>
              <a:rPr lang="en-US" dirty="0"/>
              <a:t>Floor division: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7.3//5.7 == 1.0</a:t>
            </a:r>
            <a:r>
              <a:rPr lang="en-US" dirty="0">
                <a:cs typeface="Courier New" pitchFamily="49" charset="0"/>
              </a:rPr>
              <a:t>, but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6//4 == 1</a:t>
            </a:r>
          </a:p>
          <a:p>
            <a:r>
              <a:rPr lang="en-US" dirty="0"/>
              <a:t>Mathematical functions in module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math</a:t>
            </a:r>
          </a:p>
          <a:p>
            <a:pPr lvl="1"/>
            <a:r>
              <a:rPr lang="en-US" dirty="0"/>
              <a:t>First import module (usually at top of file):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import math</a:t>
            </a:r>
            <a:br>
              <a:rPr lang="en-US" dirty="0"/>
            </a:br>
            <a:r>
              <a:rPr lang="en-US" dirty="0"/>
              <a:t>Use functions, e.g.,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(3.0)</a:t>
            </a:r>
          </a:p>
          <a:p>
            <a:pPr lvl="1"/>
            <a:r>
              <a:rPr lang="en-US" dirty="0"/>
              <a:t>Or import specific function(s):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from math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sqrt</a:t>
            </a:r>
            <a:br>
              <a:rPr lang="en-US" dirty="0"/>
            </a:br>
            <a:r>
              <a:rPr lang="en-US" dirty="0"/>
              <a:t>Use function(s), e.g.,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(3.0)</a:t>
            </a:r>
          </a:p>
          <a:p>
            <a:r>
              <a:rPr lang="en-US" dirty="0">
                <a:cs typeface="Courier New" pitchFamily="49" charset="0"/>
              </a:rPr>
              <a:t>For complex numbers, functions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cmath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387798" y="2348880"/>
            <a:ext cx="32166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changed from 2.x to 3.x!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4823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organization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2157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modules &amp; packages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organization</a:t>
            </a:r>
          </a:p>
          <a:p>
            <a:pPr lvl="1"/>
            <a:r>
              <a:rPr lang="en-US" dirty="0"/>
              <a:t>Functions common to multiple scripts can be put in separate file = module</a:t>
            </a:r>
          </a:p>
          <a:p>
            <a:pPr lvl="1"/>
            <a:r>
              <a:rPr lang="en-US" dirty="0"/>
              <a:t>Modules can be organized hierarchically in directory structure = packages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Python standard library is organized in packages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077072"/>
            <a:ext cx="667266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Don't forget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__init__.py</a:t>
            </a:r>
            <a:r>
              <a:rPr lang="en-US" sz="2400" dirty="0"/>
              <a:t> in package directories!</a:t>
            </a:r>
            <a:endParaRPr lang="nl-B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4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module &amp; use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/>
              <a:t>Module file: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the module in script: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115</a:t>
            </a:fld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166760" y="2204864"/>
            <a:ext cx="8869736" cy="2031325"/>
            <a:chOff x="166760" y="2204864"/>
            <a:chExt cx="8869736" cy="2031325"/>
          </a:xfrm>
        </p:grpSpPr>
        <p:sp>
          <p:nvSpPr>
            <p:cNvPr id="3" name="TextBox 2"/>
            <p:cNvSpPr txBox="1"/>
            <p:nvPr/>
          </p:nvSpPr>
          <p:spPr>
            <a:xfrm>
              <a:off x="166760" y="2204864"/>
              <a:ext cx="8869736" cy="20313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from collections import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namedtuple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Line_Data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namedtuple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('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Line_Data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', '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case_nr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dim_nr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temp')</a:t>
              </a:r>
            </a:p>
            <a:p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def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parse_line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(line,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sep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=None):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data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line.rstrip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('\r\n').split(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sep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return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Line_Data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case_nr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(data[0]),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dim_nr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(data[1]),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       temp=float(data[2]))</a:t>
              </a:r>
              <a:endParaRPr lang="nl-BE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0812" y="2204864"/>
              <a:ext cx="1795684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data_parsing.py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256" y="5032635"/>
            <a:ext cx="6939720" cy="1754326"/>
            <a:chOff x="165256" y="5032635"/>
            <a:chExt cx="6939720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165256" y="5032635"/>
              <a:ext cx="6939720" cy="17543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import </a:t>
              </a:r>
              <a:r>
                <a:rPr lang="en-US" b="1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data_parsing</a:t>
              </a:r>
              <a:endPara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def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main():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…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for line in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sys.stdin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line_data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b="1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data_parsing.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parse_line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(line)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…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8896" y="5045471"/>
              <a:ext cx="136608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counting.py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26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functions directly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function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/>
              <a:t> from module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data_parsing</a:t>
            </a:r>
            <a:r>
              <a:rPr lang="en-US" dirty="0"/>
              <a:t> in 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counting.py</a:t>
            </a:r>
            <a:r>
              <a:rPr lang="en-US" dirty="0"/>
              <a:t>: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116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397365" y="5802997"/>
            <a:ext cx="514573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math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sqrt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cmath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csqrt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536" y="3284984"/>
            <a:ext cx="5147563" cy="2308324"/>
            <a:chOff x="395536" y="3284984"/>
            <a:chExt cx="5147563" cy="2308324"/>
          </a:xfrm>
        </p:grpSpPr>
        <p:sp>
          <p:nvSpPr>
            <p:cNvPr id="5" name="TextBox 4"/>
            <p:cNvSpPr txBox="1"/>
            <p:nvPr/>
          </p:nvSpPr>
          <p:spPr>
            <a:xfrm>
              <a:off x="395536" y="3284984"/>
              <a:ext cx="5147563" cy="2308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…</a:t>
              </a:r>
            </a:p>
            <a:p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from </a:t>
              </a:r>
              <a:r>
                <a:rPr lang="en-US" b="1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data_parsing</a:t>
              </a: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import </a:t>
              </a:r>
              <a:r>
                <a:rPr lang="en-US" b="1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parse_line</a:t>
              </a:r>
              <a:endPara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  <a:p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def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main():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…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for line in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sys.stdin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data = </a:t>
              </a:r>
              <a:r>
                <a:rPr lang="en-US" b="1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parse_line</a:t>
              </a: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(line)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72454" y="3284984"/>
              <a:ext cx="136608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counting.py</a:t>
              </a:r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20072" y="4128493"/>
            <a:ext cx="330558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More concise, but name</a:t>
            </a:r>
            <a:br>
              <a:rPr lang="en-US" sz="2400" dirty="0"/>
            </a:br>
            <a:r>
              <a:rPr lang="en-US" sz="2400" dirty="0"/>
              <a:t>clashes can occur!</a:t>
            </a:r>
            <a:br>
              <a:rPr lang="en-US" sz="2400" dirty="0"/>
            </a:br>
            <a:r>
              <a:rPr lang="en-US" sz="2400" dirty="0"/>
              <a:t>E.g.,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sz="2400" dirty="0"/>
              <a:t> versus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cmath.sqrt</a:t>
            </a:r>
            <a:endParaRPr lang="nl-BE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duty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117</a:t>
            </a:fld>
            <a:endParaRPr lang="nl-BE"/>
          </a:p>
        </p:txBody>
      </p:sp>
      <p:grpSp>
        <p:nvGrpSpPr>
          <p:cNvPr id="9" name="Group 8"/>
          <p:cNvGrpSpPr/>
          <p:nvPr/>
        </p:nvGrpSpPr>
        <p:grpSpPr>
          <a:xfrm>
            <a:off x="467544" y="1412776"/>
            <a:ext cx="7491153" cy="5078313"/>
            <a:chOff x="467544" y="1412776"/>
            <a:chExt cx="7491153" cy="5078313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1412776"/>
              <a:ext cx="7491153" cy="50783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#!/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usr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/bin/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env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python</a:t>
              </a:r>
            </a:p>
            <a:p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from collections import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namedtuple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Line_Data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namedtuple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('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Line_Data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',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         ['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case_nr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', '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dim_nr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', 'temp'])</a:t>
              </a:r>
            </a:p>
            <a:p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def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parse_line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(line,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sep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=None):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data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line.rstrip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('\r\n').split(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sep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return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Line_Data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case_nr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(data[0]),</a:t>
              </a:r>
              <a:br>
                <a:rPr lang="en-US" dirty="0">
                  <a:latin typeface="Courier New" pitchFamily="49" charset="0"/>
                  <a:cs typeface="Courier New" pitchFamily="49" charset="0"/>
                </a:rPr>
              </a:br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   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dim_nr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(data[1]),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       temp=float(data[2]))</a:t>
              </a:r>
            </a:p>
            <a:p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if __name__ == '__main__':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…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for line in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sys.stdin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line_data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parse_line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(line)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…</a:t>
              </a:r>
            </a:p>
            <a:p>
              <a:endParaRPr lang="nl-BE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3013" y="1412776"/>
              <a:ext cx="1795684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data_parsing.py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24912" y="4869160"/>
            <a:ext cx="2494192" cy="1224136"/>
            <a:chOff x="5724128" y="4869160"/>
            <a:chExt cx="2494192" cy="1224136"/>
          </a:xfrm>
        </p:grpSpPr>
        <p:sp>
          <p:nvSpPr>
            <p:cNvPr id="5" name="Right Brace 4"/>
            <p:cNvSpPr/>
            <p:nvPr/>
          </p:nvSpPr>
          <p:spPr>
            <a:xfrm>
              <a:off x="5724128" y="4869160"/>
              <a:ext cx="216024" cy="1224136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0502" y="5158062"/>
              <a:ext cx="209781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Only executed when</a:t>
              </a:r>
              <a:br>
                <a:rPr lang="en-US" dirty="0"/>
              </a:br>
              <a:r>
                <a:rPr lang="en-US" dirty="0"/>
                <a:t>run as script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9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layout &amp; use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weave.py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__init__.py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util.py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parameter_weaver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__init__.py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artifact.py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base_formatter.py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__init__.py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formatter.py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fortran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__init__.py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formatter.py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4149080"/>
            <a:ext cx="5367175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vsc.parameter_weaver.base_formatter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BaseFormatter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5" y="1456250"/>
            <a:ext cx="5367175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vsc.parameter_weaver.c.formatter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Formatter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49602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documentation &amp; simple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https://github.com/gjbex/training-material/tree/master/Python/CodeTesting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229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Python I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Running Python from the command line</a:t>
            </a:r>
          </a:p>
          <a:p>
            <a:pPr lvl="1"/>
            <a:r>
              <a:rPr lang="en-US" dirty="0"/>
              <a:t>goals: run Python scripts in a shell</a:t>
            </a:r>
          </a:p>
          <a:p>
            <a:pPr lvl="1"/>
            <a:r>
              <a:rPr lang="en-US" dirty="0"/>
              <a:t>prerequisites: none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How to run Python from the shell?</a:t>
            </a:r>
            <a:endParaRPr lang="en-US" dirty="0"/>
          </a:p>
          <a:p>
            <a:r>
              <a:rPr lang="en-US" dirty="0"/>
              <a:t>Interactive Python</a:t>
            </a:r>
          </a:p>
          <a:p>
            <a:pPr lvl="1"/>
            <a:r>
              <a:rPr lang="en-US" dirty="0"/>
              <a:t>goals: using Python for explorative programming using </a:t>
            </a:r>
            <a:r>
              <a:rPr lang="en-US" dirty="0" err="1"/>
              <a:t>iPython</a:t>
            </a:r>
            <a:r>
              <a:rPr lang="en-US" dirty="0"/>
              <a:t> &amp;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</a:p>
          <a:p>
            <a:pPr lvl="1"/>
            <a:r>
              <a:rPr lang="en-US" dirty="0"/>
              <a:t>prerequisites: none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How to run Python from the shell?</a:t>
            </a:r>
            <a:r>
              <a:rPr lang="nl-BE" dirty="0"/>
              <a:t>, </a:t>
            </a:r>
            <a:r>
              <a:rPr lang="nl-BE" dirty="0">
                <a:hlinkClick r:id="rId3" action="ppaction://hlinksldjump"/>
              </a:rPr>
              <a:t>How to run Python using Anaconda?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1234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documentation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 is very important!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DocString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708920"/>
            <a:ext cx="776687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=None):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'''Split a line into its fields, convert to the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appropriate types, and return as a tuple.'''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 using \r, \n should work for Windows &amp; *nix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(data[0]),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(data[1]), float(data[2]))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907" y="4638035"/>
            <a:ext cx="6801862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import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data_parsing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help(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data_parsing.parse_line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Help on function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in module validator: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Split a line into its fields, convert to the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appropriate types, and return as a tuple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16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</a:t>
            </a:r>
            <a:r>
              <a:rPr lang="en-US" dirty="0" err="1"/>
              <a:t>docstrings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121</a:t>
            </a:fld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99713" y="1909763"/>
            <a:ext cx="3544287" cy="21673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options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 err="1"/>
              <a:t>reStructured</a:t>
            </a:r>
            <a:r>
              <a:rPr lang="en-US" dirty="0"/>
              <a:t> Text</a:t>
            </a:r>
          </a:p>
          <a:p>
            <a:pPr lvl="1"/>
            <a:r>
              <a:rPr lang="en-US" dirty="0" err="1"/>
              <a:t>numpy</a:t>
            </a:r>
            <a:r>
              <a:rPr lang="en-US" dirty="0"/>
              <a:t>/</a:t>
            </a:r>
            <a:r>
              <a:rPr lang="en-US" dirty="0" err="1"/>
              <a:t>scipy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91803"/>
            <a:ext cx="5184576" cy="4770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(line,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=None):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'''Split line into fields,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converted to appropriate types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Parameters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----------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line: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line of input to parse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field separator, default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whitespace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Returns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-------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tuple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float)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data fields: case number,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dimension number, temperature       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'''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…</a:t>
            </a:r>
            <a:endParaRPr lang="nl-BE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173769">
            <a:off x="4525709" y="4637074"/>
            <a:ext cx="1786899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numpy</a:t>
            </a:r>
            <a:r>
              <a:rPr lang="en-US" sz="2400" dirty="0">
                <a:solidFill>
                  <a:srgbClr val="C00000"/>
                </a:solidFill>
              </a:rPr>
              <a:t>/</a:t>
            </a:r>
            <a:r>
              <a:rPr lang="en-US" sz="2400" dirty="0" err="1">
                <a:solidFill>
                  <a:srgbClr val="C00000"/>
                </a:solidFill>
              </a:rPr>
              <a:t>scipy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18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document and how?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DocString</a:t>
            </a:r>
            <a:r>
              <a:rPr lang="en-US" dirty="0"/>
              <a:t> for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classes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modules</a:t>
            </a:r>
          </a:p>
          <a:p>
            <a:pPr lvl="1"/>
            <a:r>
              <a:rPr lang="en-US" dirty="0"/>
              <a:t>packages</a:t>
            </a:r>
          </a:p>
          <a:p>
            <a:r>
              <a:rPr lang="en-US" dirty="0"/>
              <a:t>Comments</a:t>
            </a:r>
          </a:p>
          <a:p>
            <a:pPr lvl="1"/>
            <a:r>
              <a:rPr lang="en-US" dirty="0"/>
              <a:t>particular code fragments you had to think about</a:t>
            </a:r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3419872" y="2852938"/>
            <a:ext cx="1565630" cy="720080"/>
            <a:chOff x="5796136" y="3356994"/>
            <a:chExt cx="1565630" cy="72008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5724128" y="3429002"/>
              <a:ext cx="720080" cy="576064"/>
              <a:chOff x="4355977" y="2708921"/>
              <a:chExt cx="720080" cy="576064"/>
            </a:xfrm>
          </p:grpSpPr>
          <p:sp>
            <p:nvSpPr>
              <p:cNvPr id="7" name="Left Brace 6"/>
              <p:cNvSpPr/>
              <p:nvPr/>
            </p:nvSpPr>
            <p:spPr>
              <a:xfrm rot="5400000" flipV="1">
                <a:off x="4680012" y="2888941"/>
                <a:ext cx="72009" cy="72008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8" name="Straight Arrow Connector 7"/>
              <p:cNvCxnSpPr>
                <a:stCxn id="6" idx="1"/>
                <a:endCxn id="7" idx="1"/>
              </p:cNvCxnSpPr>
              <p:nvPr/>
            </p:nvCxnSpPr>
            <p:spPr>
              <a:xfrm rot="16200000" flipH="1">
                <a:off x="4459250" y="2956209"/>
                <a:ext cx="504055" cy="9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372200" y="3522889"/>
              <a:ext cx="98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see later</a:t>
              </a:r>
              <a:endParaRPr lang="nl-BE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83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pre and post conditions</a:t>
            </a:r>
          </a:p>
          <a:p>
            <a:pPr lvl="1"/>
            <a:r>
              <a:rPr lang="en-US" dirty="0"/>
              <a:t>Programming by contract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683568" y="2804735"/>
            <a:ext cx="749115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type(n) ==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'argument must be integer'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 &gt;= 0, 'argument must be positive'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if n &lt; 2: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return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n*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 - 1)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12160" y="3820397"/>
            <a:ext cx="2245209" cy="640522"/>
            <a:chOff x="-1070938" y="3292534"/>
            <a:chExt cx="2245209" cy="640522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3563724"/>
              <a:ext cx="99475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Optional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-1070938" y="3292534"/>
              <a:ext cx="1250450" cy="4558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83568" y="5108991"/>
            <a:ext cx="749115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 -c 'from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; print(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(-1))'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assert n &gt;= 0, 'argument must be positive'</a:t>
            </a: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AssertionError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 argument must be positive</a:t>
            </a:r>
          </a:p>
        </p:txBody>
      </p:sp>
    </p:spTree>
    <p:extLst>
      <p:ext uri="{BB962C8B-B14F-4D97-AF65-F5344CB8AC3E}">
        <p14:creationId xmlns:p14="http://schemas.microsoft.com/office/powerpoint/2010/main" val="15032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 use cases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development only, </a:t>
            </a:r>
            <a:r>
              <a:rPr lang="en-US" i="1" dirty="0"/>
              <a:t>not</a:t>
            </a:r>
            <a:r>
              <a:rPr lang="en-US" dirty="0"/>
              <a:t> production!</a:t>
            </a:r>
          </a:p>
          <a:p>
            <a:r>
              <a:rPr lang="en-US" i="1" dirty="0"/>
              <a:t>Not</a:t>
            </a:r>
            <a:r>
              <a:rPr lang="en-US" dirty="0"/>
              <a:t> a substitute for error handling, i.e., exception handling</a:t>
            </a:r>
          </a:p>
          <a:p>
            <a:r>
              <a:rPr lang="en-US" dirty="0"/>
              <a:t>Run without assertions, run optimized: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-O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124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683568" y="4005064"/>
            <a:ext cx="784887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 -O  -c 'from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; print(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(-1))'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5373216"/>
            <a:ext cx="550131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Useful feature, but don't abuse!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389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Testing: meeting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Tests are important!</a:t>
            </a:r>
          </a:p>
          <a:p>
            <a:pPr lvl="1"/>
            <a:r>
              <a:rPr lang="en-US" dirty="0" err="1"/>
              <a:t>unittest</a:t>
            </a:r>
            <a:r>
              <a:rPr lang="en-US" dirty="0"/>
              <a:t>: more features, but harder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doctest</a:t>
            </a:r>
            <a:r>
              <a:rPr lang="en-US" dirty="0"/>
              <a:t>: simple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 tests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610" y="2996952"/>
            <a:ext cx="776687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'''Split a line into its fields, convert to the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appropriate types, and return as a tuple.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('5  3  3.7')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       (5, 3, 3.7)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'''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return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(data[0]),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(data[1]), float(data[2]))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1427" y="3412743"/>
            <a:ext cx="1740293" cy="646331"/>
            <a:chOff x="-48613" y="4283804"/>
            <a:chExt cx="174029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-48613" y="4283804"/>
              <a:ext cx="116422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Statement</a:t>
              </a:r>
              <a:br>
                <a:rPr lang="en-US" dirty="0"/>
              </a:br>
              <a:r>
                <a:rPr lang="en-US" dirty="0"/>
                <a:t>to execute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1115616" y="4606970"/>
              <a:ext cx="576064" cy="252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779912" y="4214123"/>
            <a:ext cx="3329304" cy="369332"/>
            <a:chOff x="-1519922" y="3563724"/>
            <a:chExt cx="3329304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3563724"/>
              <a:ext cx="162987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Expected result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-1519922" y="3635732"/>
              <a:ext cx="1699434" cy="1126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27584" y="6023029"/>
            <a:ext cx="5147563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 -m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doctest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data_parsing.py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1880" y="5570076"/>
            <a:ext cx="533889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No output: hooray, all tests passed!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125</a:t>
            </a:fld>
            <a:endParaRPr lang="nl-BE"/>
          </a:p>
        </p:txBody>
      </p:sp>
      <p:grpSp>
        <p:nvGrpSpPr>
          <p:cNvPr id="14" name="Group 13"/>
          <p:cNvGrpSpPr/>
          <p:nvPr/>
        </p:nvGrpSpPr>
        <p:grpSpPr>
          <a:xfrm>
            <a:off x="6300192" y="1546185"/>
            <a:ext cx="2624720" cy="1142975"/>
            <a:chOff x="4821276" y="3871774"/>
            <a:chExt cx="2624720" cy="1142975"/>
          </a:xfrm>
        </p:grpSpPr>
        <p:sp>
          <p:nvSpPr>
            <p:cNvPr id="15" name="Rounded Rectangle 14"/>
            <p:cNvSpPr/>
            <p:nvPr/>
          </p:nvSpPr>
          <p:spPr>
            <a:xfrm>
              <a:off x="4821276" y="3871774"/>
              <a:ext cx="2623120" cy="11429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0032" y="3896713"/>
              <a:ext cx="25859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A program that has not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been tested does not work.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47219" y="4526811"/>
              <a:ext cx="20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— Bjarne </a:t>
              </a:r>
              <a:r>
                <a:rPr lang="en-US" dirty="0" err="1">
                  <a:solidFill>
                    <a:srgbClr val="0070C0"/>
                  </a:solidFill>
                </a:rPr>
                <a:t>Stroustrup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7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17" grpId="0" animBg="1"/>
      <p:bldP spid="18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Failing tests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562" y="1268760"/>
            <a:ext cx="776687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'''Split a line into its fields, convert to the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appropriate types, and return as a tuple.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('5  3  3.7')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       (5, 3, 3.7)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       &gt;&gt;&gt;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('5 3 3')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       (5, 3, 3)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'''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return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(data[0]),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(data[1]), float(data[2]))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573016"/>
            <a:ext cx="6199133" cy="295465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 -m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doctest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data_parsing.py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*********************************************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File "./data_parsing.py", line 9, in __main__.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parse_line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Failed example: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('5 3 3')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Expected: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(5, 3, 3)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Got: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(5, 3, 3.0)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**********************************************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 items had failures: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1 of   2 in __main__.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parse_line</a:t>
            </a:r>
            <a:b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***Test Failed*** 1 failures.$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7664" y="2699921"/>
            <a:ext cx="3456384" cy="5130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41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reading: documentation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Documenting Python: a complete guide</a:t>
            </a:r>
            <a:br>
              <a:rPr lang="en-US" dirty="0"/>
            </a:br>
            <a:r>
              <a:rPr lang="en-US" sz="2000" dirty="0">
                <a:hlinkClick r:id="rId2"/>
              </a:rPr>
              <a:t>https://realpython.com/documenting-python-code/#docstring-formats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83083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Python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hlinkClick r:id="rId2"/>
              </a:rPr>
              <a:t>https://github.com/gjbex/training-material/tree/master/Python/Fundamentals</a:t>
            </a:r>
            <a:r>
              <a:rPr lang="nl-BE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3102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types are classes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14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bit_length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== 4</a:t>
            </a:r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14</a:t>
            </a:r>
            <a:r>
              <a:rPr lang="en-US" dirty="0"/>
              <a:t> is an object of 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bit_length</a:t>
            </a:r>
            <a:r>
              <a:rPr lang="en-US" dirty="0"/>
              <a:t> is object method defined in 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r>
              <a:rPr lang="en-US" dirty="0"/>
              <a:t>Objects of simple Python types are immutable</a:t>
            </a:r>
          </a:p>
          <a:p>
            <a:pPr lvl="1"/>
            <a:r>
              <a:rPr lang="en-US" dirty="0"/>
              <a:t>Operations/methods instantiate new objects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4649" y="3615407"/>
            <a:ext cx="43975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You are using objects all the time!</a:t>
            </a:r>
            <a:endParaRPr lang="nl-B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80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Python II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Python environment</a:t>
            </a:r>
          </a:p>
          <a:p>
            <a:pPr lvl="1"/>
            <a:r>
              <a:rPr lang="en-US" dirty="0"/>
              <a:t>goals: installing, updating packages, creating &amp; sharing environments</a:t>
            </a:r>
          </a:p>
          <a:p>
            <a:pPr lvl="1"/>
            <a:r>
              <a:rPr lang="en-US" dirty="0"/>
              <a:t>prerequisites: none</a:t>
            </a:r>
          </a:p>
          <a:p>
            <a:pPr lvl="1"/>
            <a:r>
              <a:rPr lang="en-US" dirty="0"/>
              <a:t>relevant sections:  </a:t>
            </a:r>
            <a:r>
              <a:rPr lang="en-US" dirty="0">
                <a:hlinkClick r:id="rId2" action="ppaction://hlinksldjump"/>
              </a:rPr>
              <a:t>How to run Python from the shell?</a:t>
            </a:r>
            <a:r>
              <a:rPr lang="nl-BE" dirty="0"/>
              <a:t>, </a:t>
            </a:r>
            <a:r>
              <a:rPr lang="nl-BE" dirty="0">
                <a:hlinkClick r:id="rId3" action="ppaction://hlinksldjump"/>
              </a:rPr>
              <a:t>How to run Python using Anaconda?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Recommended software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03804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versus object identity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Python types</a:t>
            </a:r>
          </a:p>
          <a:p>
            <a:pPr lvl="1"/>
            <a:r>
              <a:rPr lang="en-US" dirty="0"/>
              <a:t>Value identity: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(14 == 14) == True</a:t>
            </a:r>
          </a:p>
          <a:p>
            <a:pPr lvl="1"/>
            <a:r>
              <a:rPr lang="en-US" dirty="0"/>
              <a:t>Object identity: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(14 is 14) == True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ourier New" pitchFamily="49" charset="0"/>
              </a:rPr>
              <a:t>However, Python version dependent!</a:t>
            </a:r>
          </a:p>
          <a:p>
            <a:r>
              <a:rPr lang="en-US" dirty="0"/>
              <a:t>Other Python types, general classes</a:t>
            </a:r>
          </a:p>
          <a:p>
            <a:pPr lvl="1"/>
            <a:r>
              <a:rPr lang="en-US" dirty="0"/>
              <a:t>e.g., two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/>
              <a:t> objects: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a = {'alpha'}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 = {'alpha'}</a:t>
            </a:r>
          </a:p>
          <a:p>
            <a:pPr lvl="2"/>
            <a:r>
              <a:rPr lang="en-US" dirty="0"/>
              <a:t>Value identity: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(a == b) == True</a:t>
            </a:r>
          </a:p>
          <a:p>
            <a:pPr lvl="2"/>
            <a:r>
              <a:rPr lang="en-US" dirty="0"/>
              <a:t>Object identity: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 is b) == False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40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own classes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Class definition: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class Point: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…</a:t>
            </a:r>
          </a:p>
          <a:p>
            <a:r>
              <a:rPr lang="en-US" dirty="0"/>
              <a:t>Objects are instances of classes</a:t>
            </a:r>
          </a:p>
          <a:p>
            <a:pPr lvl="1"/>
            <a:r>
              <a:rPr lang="en-US" dirty="0"/>
              <a:t>instantiated by calling constructor</a:t>
            </a:r>
          </a:p>
          <a:p>
            <a:pPr lvl="1"/>
            <a:r>
              <a:rPr lang="en-US" dirty="0"/>
              <a:t>have</a:t>
            </a:r>
          </a:p>
          <a:p>
            <a:pPr lvl="2"/>
            <a:r>
              <a:rPr lang="en-US" dirty="0"/>
              <a:t>attributes</a:t>
            </a:r>
          </a:p>
          <a:p>
            <a:pPr lvl="2"/>
            <a:r>
              <a:rPr lang="en-US" dirty="0"/>
              <a:t>methods</a:t>
            </a:r>
          </a:p>
          <a:p>
            <a:r>
              <a:rPr lang="en-US" dirty="0"/>
              <a:t>Classes have</a:t>
            </a:r>
          </a:p>
          <a:p>
            <a:pPr lvl="1"/>
            <a:r>
              <a:rPr lang="en-US" dirty="0"/>
              <a:t>attributes</a:t>
            </a:r>
          </a:p>
          <a:p>
            <a:pPr lvl="1"/>
            <a:r>
              <a:rPr lang="en-US" dirty="0"/>
              <a:t>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7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point…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6250429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math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sqrt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Point: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__(self, x, y):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float(x)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float(y)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distance(self, other):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other.x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)**2 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other.y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)**2)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f'({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}, {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})'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53783" y="3552963"/>
            <a:ext cx="2483883" cy="1384995"/>
            <a:chOff x="7890626" y="2834563"/>
            <a:chExt cx="2483883" cy="1384995"/>
          </a:xfrm>
        </p:grpSpPr>
        <p:sp>
          <p:nvSpPr>
            <p:cNvPr id="6" name="Right Brace 5"/>
            <p:cNvSpPr/>
            <p:nvPr/>
          </p:nvSpPr>
          <p:spPr>
            <a:xfrm>
              <a:off x="7890626" y="3104964"/>
              <a:ext cx="128379" cy="936104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73757" y="2834563"/>
              <a:ext cx="2200752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method to</a:t>
              </a:r>
            </a:p>
            <a:p>
              <a:r>
                <a:rPr lang="en-US" sz="2800" dirty="0"/>
                <a:t>compute</a:t>
              </a:r>
            </a:p>
            <a:p>
              <a:r>
                <a:rPr lang="en-US" sz="2800" dirty="0"/>
                <a:t>distance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8170" y="5666264"/>
            <a:ext cx="7064157" cy="683731"/>
            <a:chOff x="7486764" y="3542028"/>
            <a:chExt cx="7064157" cy="683731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9833157" y="1195635"/>
              <a:ext cx="95180" cy="4787966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22202" y="3702539"/>
              <a:ext cx="702871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creates string representation for 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</a:t>
              </a:r>
              <a:r>
                <a:rPr lang="en-US" sz="2800" dirty="0"/>
                <a:t> object</a:t>
              </a:r>
              <a:endParaRPr lang="en-US" sz="3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132</a:t>
            </a:fld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5796136" y="2553271"/>
            <a:ext cx="3141529" cy="970428"/>
            <a:chOff x="7890626" y="3070640"/>
            <a:chExt cx="3141529" cy="970428"/>
          </a:xfrm>
        </p:grpSpPr>
        <p:sp>
          <p:nvSpPr>
            <p:cNvPr id="18" name="Right Brace 17"/>
            <p:cNvSpPr/>
            <p:nvPr/>
          </p:nvSpPr>
          <p:spPr>
            <a:xfrm>
              <a:off x="7890626" y="3104964"/>
              <a:ext cx="128379" cy="936104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73756" y="3070640"/>
              <a:ext cx="285839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constructor for</a:t>
              </a:r>
              <a:br>
                <a:rPr lang="en-US" sz="2800" dirty="0"/>
              </a:b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</a:t>
              </a:r>
              <a:r>
                <a:rPr lang="en-US" sz="2800" dirty="0"/>
                <a:t> objects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536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point… or two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646687" y="1916832"/>
            <a:ext cx="3534483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 = Point(3, 4)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q = Point(-2, 5)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print(p, q)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p.distance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(q))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12.3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print(p)…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9872" y="1916832"/>
            <a:ext cx="3836324" cy="668125"/>
            <a:chOff x="3419872" y="1916832"/>
            <a:chExt cx="3836324" cy="668125"/>
          </a:xfrm>
        </p:grpSpPr>
        <p:cxnSp>
          <p:nvCxnSpPr>
            <p:cNvPr id="4" name="Straight Arrow Connector 3"/>
            <p:cNvCxnSpPr>
              <a:stCxn id="6" idx="1"/>
            </p:cNvCxnSpPr>
            <p:nvPr/>
          </p:nvCxnSpPr>
          <p:spPr>
            <a:xfrm flipH="1">
              <a:off x="3419872" y="2116887"/>
              <a:ext cx="1080120" cy="468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99992" y="1916832"/>
              <a:ext cx="2756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create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Point p</a:t>
              </a:r>
              <a:r>
                <a:rPr lang="en-US" sz="2000" dirty="0"/>
                <a:t> at 3, 4</a:t>
              </a:r>
              <a:endParaRPr lang="nl-BE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1880" y="2420888"/>
            <a:ext cx="3842862" cy="474439"/>
            <a:chOff x="3491880" y="1803260"/>
            <a:chExt cx="3842862" cy="474439"/>
          </a:xfrm>
        </p:grpSpPr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3491880" y="2003315"/>
              <a:ext cx="1008112" cy="274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499992" y="1803260"/>
              <a:ext cx="2834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create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Point q</a:t>
              </a:r>
              <a:r>
                <a:rPr lang="en-US" sz="2000" dirty="0"/>
                <a:t> at -2, 5</a:t>
              </a:r>
              <a:endParaRPr lang="nl-BE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1880" y="2882553"/>
            <a:ext cx="4388012" cy="400110"/>
            <a:chOff x="3491880" y="1803260"/>
            <a:chExt cx="4388012" cy="400110"/>
          </a:xfrm>
        </p:grpSpPr>
        <p:cxnSp>
          <p:nvCxnSpPr>
            <p:cNvPr id="17" name="Straight Arrow Connector 16"/>
            <p:cNvCxnSpPr>
              <a:stCxn id="18" idx="1"/>
            </p:cNvCxnSpPr>
            <p:nvPr/>
          </p:nvCxnSpPr>
          <p:spPr>
            <a:xfrm flipH="1">
              <a:off x="3491880" y="2003315"/>
              <a:ext cx="1008112" cy="1371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99992" y="1803260"/>
              <a:ext cx="3379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access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US" sz="2000" dirty="0"/>
                <a:t>'s x- and y-coordinates</a:t>
              </a:r>
              <a:endParaRPr lang="nl-BE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6" y="4604935"/>
            <a:ext cx="3534483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point_driver.py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3.0 4.0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(3.0, 4.0) (-2.0, 5.0)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5.0990195136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(12.3, 4.0)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133</a:t>
            </a:fld>
            <a:endParaRPr lang="nl-BE"/>
          </a:p>
        </p:txBody>
      </p:sp>
      <p:grpSp>
        <p:nvGrpSpPr>
          <p:cNvPr id="15" name="Group 14"/>
          <p:cNvGrpSpPr/>
          <p:nvPr/>
        </p:nvGrpSpPr>
        <p:grpSpPr>
          <a:xfrm>
            <a:off x="3275856" y="3284984"/>
            <a:ext cx="4904502" cy="707886"/>
            <a:chOff x="3275856" y="1715233"/>
            <a:chExt cx="4904502" cy="707886"/>
          </a:xfrm>
        </p:grpSpPr>
        <p:cxnSp>
          <p:nvCxnSpPr>
            <p:cNvPr id="19" name="Straight Arrow Connector 18"/>
            <p:cNvCxnSpPr>
              <a:stCxn id="21" idx="1"/>
            </p:cNvCxnSpPr>
            <p:nvPr/>
          </p:nvCxnSpPr>
          <p:spPr>
            <a:xfrm flipH="1" flipV="1">
              <a:off x="3275856" y="1929525"/>
              <a:ext cx="1224136" cy="1396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499992" y="1715233"/>
              <a:ext cx="36803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calls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__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__</a:t>
              </a:r>
              <a:r>
                <a:rPr lang="en-US" sz="2000" dirty="0"/>
                <a:t> method indirectly</a:t>
              </a:r>
            </a:p>
            <a:p>
              <a:r>
                <a:rPr lang="en-US" sz="2000" dirty="0"/>
                <a:t>on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000" dirty="0"/>
                <a:t> and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q</a:t>
              </a:r>
              <a:endParaRPr lang="nl-BE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35896" y="3943567"/>
            <a:ext cx="4166731" cy="550861"/>
            <a:chOff x="3635896" y="1652509"/>
            <a:chExt cx="4166731" cy="550861"/>
          </a:xfrm>
        </p:grpSpPr>
        <p:cxnSp>
          <p:nvCxnSpPr>
            <p:cNvPr id="23" name="Straight Arrow Connector 22"/>
            <p:cNvCxnSpPr>
              <a:stCxn id="24" idx="1"/>
            </p:cNvCxnSpPr>
            <p:nvPr/>
          </p:nvCxnSpPr>
          <p:spPr>
            <a:xfrm flipH="1" flipV="1">
              <a:off x="3635896" y="1652509"/>
              <a:ext cx="864096" cy="3508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99992" y="1803260"/>
              <a:ext cx="3302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compute distance from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000" dirty="0"/>
                <a:t> to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q</a:t>
              </a:r>
              <a:endParaRPr lang="nl-BE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4501" y="6207042"/>
            <a:ext cx="77014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distance</a:t>
            </a:r>
            <a:r>
              <a:rPr lang="en-US" sz="2000" dirty="0"/>
              <a:t> method invoked on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Point p</a:t>
            </a:r>
            <a:r>
              <a:rPr lang="en-US" sz="2000" dirty="0"/>
              <a:t>, with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Point q</a:t>
            </a:r>
            <a:r>
              <a:rPr lang="en-US" sz="2000" dirty="0"/>
              <a:t> as argument</a:t>
            </a:r>
            <a:endParaRPr lang="nl-BE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635896" y="4328172"/>
            <a:ext cx="2303593" cy="550861"/>
            <a:chOff x="3635896" y="1652509"/>
            <a:chExt cx="2303593" cy="550861"/>
          </a:xfrm>
        </p:grpSpPr>
        <p:cxnSp>
          <p:nvCxnSpPr>
            <p:cNvPr id="27" name="Straight Arrow Connector 26"/>
            <p:cNvCxnSpPr>
              <a:stCxn id="28" idx="1"/>
            </p:cNvCxnSpPr>
            <p:nvPr/>
          </p:nvCxnSpPr>
          <p:spPr>
            <a:xfrm flipH="1" flipV="1">
              <a:off x="3635896" y="1652509"/>
              <a:ext cx="864096" cy="3508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99992" y="1803260"/>
              <a:ext cx="1439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modifying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endParaRPr lang="nl-BE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2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the point…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points should not be moved?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134</a:t>
            </a:fld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395536" y="2411010"/>
            <a:ext cx="4182555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Point: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__(self, x, y):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__x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float(x)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__y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float(y)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@property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x(self):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self.__x</a:t>
            </a:r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@property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y(self):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self.__y</a:t>
            </a:r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28370" y="2925457"/>
            <a:ext cx="3141529" cy="970428"/>
            <a:chOff x="7890626" y="3070640"/>
            <a:chExt cx="3141529" cy="970428"/>
          </a:xfrm>
        </p:grpSpPr>
        <p:sp>
          <p:nvSpPr>
            <p:cNvPr id="6" name="Right Brace 5"/>
            <p:cNvSpPr/>
            <p:nvPr/>
          </p:nvSpPr>
          <p:spPr>
            <a:xfrm>
              <a:off x="7890626" y="3104964"/>
              <a:ext cx="128379" cy="936104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73756" y="3070640"/>
              <a:ext cx="285839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constructor for</a:t>
              </a:r>
              <a:br>
                <a:rPr lang="en-US" sz="2800" dirty="0"/>
              </a:b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</a:t>
              </a:r>
              <a:r>
                <a:rPr lang="en-US" sz="2800" dirty="0"/>
                <a:t> objects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4008" y="3964742"/>
            <a:ext cx="3125893" cy="966548"/>
            <a:chOff x="7890626" y="3074520"/>
            <a:chExt cx="3125893" cy="966548"/>
          </a:xfrm>
        </p:grpSpPr>
        <p:sp>
          <p:nvSpPr>
            <p:cNvPr id="9" name="Right Brace 8"/>
            <p:cNvSpPr/>
            <p:nvPr/>
          </p:nvSpPr>
          <p:spPr>
            <a:xfrm>
              <a:off x="7890626" y="3104964"/>
              <a:ext cx="128379" cy="936104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3366" y="3074520"/>
              <a:ext cx="2853153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getter for object's</a:t>
              </a:r>
              <a:br>
                <a:rPr lang="en-US" sz="2800" dirty="0"/>
              </a:b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__x</a:t>
              </a:r>
              <a:r>
                <a:rPr lang="en-US" sz="2800" dirty="0"/>
                <a:t> attribute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4008" y="5127990"/>
            <a:ext cx="3125892" cy="955428"/>
            <a:chOff x="7890626" y="3085640"/>
            <a:chExt cx="3125892" cy="955428"/>
          </a:xfrm>
        </p:grpSpPr>
        <p:sp>
          <p:nvSpPr>
            <p:cNvPr id="12" name="Right Brace 11"/>
            <p:cNvSpPr/>
            <p:nvPr/>
          </p:nvSpPr>
          <p:spPr>
            <a:xfrm>
              <a:off x="7890626" y="3104964"/>
              <a:ext cx="128379" cy="936104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42583" y="3085640"/>
              <a:ext cx="2873935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getter for object's</a:t>
              </a:r>
              <a:br>
                <a:rPr lang="en-US" sz="2800" dirty="0"/>
              </a:b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__y</a:t>
              </a:r>
              <a:r>
                <a:rPr lang="en-US" sz="2800" dirty="0"/>
                <a:t> attribute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5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definite point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646688" y="1916832"/>
            <a:ext cx="280397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 = Point(3, 4)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12.3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9872" y="1916832"/>
            <a:ext cx="3836324" cy="668125"/>
            <a:chOff x="3419872" y="1916832"/>
            <a:chExt cx="3836324" cy="668125"/>
          </a:xfrm>
        </p:grpSpPr>
        <p:cxnSp>
          <p:nvCxnSpPr>
            <p:cNvPr id="4" name="Straight Arrow Connector 3"/>
            <p:cNvCxnSpPr>
              <a:stCxn id="6" idx="1"/>
            </p:cNvCxnSpPr>
            <p:nvPr/>
          </p:nvCxnSpPr>
          <p:spPr>
            <a:xfrm flipH="1">
              <a:off x="3419872" y="2116887"/>
              <a:ext cx="1080120" cy="468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99992" y="1916832"/>
              <a:ext cx="2756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create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Point p</a:t>
              </a:r>
              <a:r>
                <a:rPr lang="en-US" sz="2000" dirty="0"/>
                <a:t> at 3, 4</a:t>
              </a:r>
              <a:endParaRPr lang="nl-BE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9872" y="2819253"/>
            <a:ext cx="4231302" cy="400110"/>
            <a:chOff x="3491880" y="1803260"/>
            <a:chExt cx="4231302" cy="400110"/>
          </a:xfrm>
        </p:grpSpPr>
        <p:cxnSp>
          <p:nvCxnSpPr>
            <p:cNvPr id="17" name="Straight Arrow Connector 16"/>
            <p:cNvCxnSpPr>
              <a:stCxn id="18" idx="1"/>
            </p:cNvCxnSpPr>
            <p:nvPr/>
          </p:nvCxnSpPr>
          <p:spPr>
            <a:xfrm flipH="1">
              <a:off x="3491880" y="2003315"/>
              <a:ext cx="1008112" cy="1371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99992" y="1803260"/>
              <a:ext cx="3223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try to access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US" sz="2000" dirty="0"/>
                <a:t>'s x-coordinate</a:t>
              </a:r>
              <a:endParaRPr lang="nl-BE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8" y="4170352"/>
            <a:ext cx="5285421" cy="1477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point_driver.py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3.0 4.0</a:t>
            </a:r>
          </a:p>
          <a:p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File "&lt;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&gt;", line 1, in &lt;module&gt;</a:t>
            </a:r>
          </a:p>
          <a:p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AttributeError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 can't set attribute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50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attributes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Make object attributes "private" by hiding them, by convention, use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dirty="0"/>
              <a:t> prefix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x</a:t>
            </a:r>
            <a:endParaRPr lang="en-US" dirty="0"/>
          </a:p>
          <a:p>
            <a:r>
              <a:rPr lang="en-US" dirty="0"/>
              <a:t>Create getter/setter method to control access to object attributes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@property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x(self):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self.__x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949280"/>
            <a:ext cx="81041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Object attribute </a:t>
            </a:r>
            <a:r>
              <a:rPr lang="en-US" sz="2400" dirty="0" err="1"/>
              <a:t>can not</a:t>
            </a:r>
            <a:r>
              <a:rPr lang="en-US" sz="2400" dirty="0"/>
              <a:t> accidently be modified, i.e., read-only</a:t>
            </a:r>
            <a:endParaRPr lang="nl-B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335487"/>
            <a:ext cx="32407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Determine object's state</a:t>
            </a:r>
            <a:endParaRPr lang="nl-BE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78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attributes: control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Getter, but no setter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46688" y="2156663"/>
            <a:ext cx="280397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 = Point(3, 4)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4.4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907" y="4521894"/>
            <a:ext cx="5285421" cy="1477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point_driver.py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3.0</a:t>
            </a: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File "&lt;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&gt;", line 1, in &lt;module&gt;</a:t>
            </a: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AttributeError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 can't set attribute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8214" y="2708920"/>
            <a:ext cx="38102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Protects against modification</a:t>
            </a:r>
            <a:br>
              <a:rPr lang="nl-BE" sz="2400" dirty="0"/>
            </a:br>
            <a:r>
              <a:rPr lang="nl-BE" sz="2400" dirty="0"/>
              <a:t>of </a:t>
            </a:r>
            <a:r>
              <a:rPr lang="nl-BE" sz="2400" dirty="0" err="1"/>
              <a:t>read-only</a:t>
            </a:r>
            <a:r>
              <a:rPr lang="nl-BE" sz="2400" dirty="0"/>
              <a:t> </a:t>
            </a:r>
            <a:r>
              <a:rPr lang="nl-BE" sz="2400" dirty="0" err="1"/>
              <a:t>attributes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27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attribute: setter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Implementing setters improves control, assignment to attribute is "intercepted" by setter method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755643" y="3356992"/>
            <a:ext cx="445827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Point: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x.setter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x(self, value):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self.__x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float(value)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2201" y="5471358"/>
            <a:ext cx="70805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E.g., ensures proper type conversion:</a:t>
            </a:r>
            <a:br>
              <a:rPr lang="en-US" sz="2400" dirty="0"/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  <a:r>
              <a:rPr lang="en-US" sz="2400" dirty="0"/>
              <a:t> results in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400" dirty="0"/>
              <a:t>, not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__x</a:t>
            </a:r>
            <a:r>
              <a:rPr lang="en-US" sz="2400" dirty="0"/>
              <a:t> attribute</a:t>
            </a:r>
            <a:endParaRPr lang="nl-BE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88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Non-trivial getter/setter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Derived attribute: coordinates as 2-tuple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139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755643" y="2348880"/>
            <a:ext cx="4458272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Point: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@property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coords.setter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(self, value):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value[0]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value[1]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 Use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getter/setter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p.coords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p.coords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(3.5, 7.1)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36076" y="2780928"/>
            <a:ext cx="3015330" cy="668125"/>
            <a:chOff x="3419872" y="1916832"/>
            <a:chExt cx="3015330" cy="668125"/>
          </a:xfrm>
        </p:grpSpPr>
        <p:cxnSp>
          <p:nvCxnSpPr>
            <p:cNvPr id="7" name="Straight Arrow Connector 6"/>
            <p:cNvCxnSpPr>
              <a:stCxn id="8" idx="1"/>
            </p:cNvCxnSpPr>
            <p:nvPr/>
          </p:nvCxnSpPr>
          <p:spPr>
            <a:xfrm flipH="1">
              <a:off x="3419872" y="2116887"/>
              <a:ext cx="1080120" cy="468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99992" y="1916832"/>
              <a:ext cx="19352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returns a 2-tuple</a:t>
              </a:r>
              <a:endParaRPr lang="nl-BE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36076" y="3645024"/>
            <a:ext cx="3404275" cy="648072"/>
            <a:chOff x="3886827" y="1916832"/>
            <a:chExt cx="2858225" cy="648072"/>
          </a:xfrm>
        </p:grpSpPr>
        <p:cxnSp>
          <p:nvCxnSpPr>
            <p:cNvPr id="10" name="Straight Arrow Connector 9"/>
            <p:cNvCxnSpPr>
              <a:stCxn id="11" idx="1"/>
            </p:cNvCxnSpPr>
            <p:nvPr/>
          </p:nvCxnSpPr>
          <p:spPr>
            <a:xfrm flipH="1">
              <a:off x="3886827" y="2116887"/>
              <a:ext cx="932918" cy="4480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19745" y="1916832"/>
              <a:ext cx="1925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2-tuple as argument</a:t>
              </a:r>
              <a:endParaRPr lang="nl-B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5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Python programming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Python programming</a:t>
            </a:r>
          </a:p>
          <a:p>
            <a:pPr lvl="1"/>
            <a:r>
              <a:rPr lang="en-US" dirty="0"/>
              <a:t>goals: Python syntax &amp; semantics, control flow, data types, functions</a:t>
            </a:r>
          </a:p>
          <a:p>
            <a:pPr lvl="1"/>
            <a:r>
              <a:rPr lang="en-US" dirty="0"/>
              <a:t>prerequisites: experience in some programming language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data types &amp; statements</a:t>
            </a:r>
            <a:r>
              <a:rPr lang="en-US" dirty="0"/>
              <a:t>,  </a:t>
            </a:r>
            <a:r>
              <a:rPr lang="en-US" dirty="0">
                <a:hlinkClick r:id="rId3" action="ppaction://hlinksldjump"/>
              </a:rPr>
              <a:t>standard I/O &amp; command line arguments</a:t>
            </a:r>
            <a:r>
              <a:rPr lang="en-US" dirty="0"/>
              <a:t>, </a:t>
            </a:r>
            <a:r>
              <a:rPr lang="en-US" dirty="0">
                <a:hlinkClick r:id="rId4" action="ppaction://hlinksldjump"/>
              </a:rPr>
              <a:t>additional datatype</a:t>
            </a:r>
            <a:r>
              <a:rPr lang="en-US" dirty="0">
                <a:hlinkClick r:id="rId5" action="ppaction://hlinksldjump"/>
              </a:rPr>
              <a:t>s, file I/O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66711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object methods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594019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math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isclose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Point: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(self, p, q,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=1.0e-6):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not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q.x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abs_tol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a =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q.y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)/(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q.x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b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 a*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a*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 b,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abs_tol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abs_tol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 check whether r is on line defined by p and q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r.on_line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021288"/>
            <a:ext cx="847090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on_line</a:t>
            </a:r>
            <a:r>
              <a:rPr lang="en-US" sz="2000" dirty="0"/>
              <a:t> method invoked on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Point r</a:t>
            </a:r>
            <a:r>
              <a:rPr lang="en-US" sz="2000" dirty="0"/>
              <a:t>, with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Point p</a:t>
            </a:r>
            <a:r>
              <a:rPr lang="en-US" sz="2000" dirty="0">
                <a:cs typeface="Courier New" pitchFamily="49" charset="0"/>
              </a:rPr>
              <a:t> and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000" dirty="0"/>
              <a:t> as argument</a:t>
            </a:r>
            <a:endParaRPr lang="nl-B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140</a:t>
            </a:fld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4548529" y="1824771"/>
            <a:ext cx="2548759" cy="400110"/>
            <a:chOff x="3387395" y="1916832"/>
            <a:chExt cx="2548759" cy="400110"/>
          </a:xfrm>
        </p:grpSpPr>
        <p:cxnSp>
          <p:nvCxnSpPr>
            <p:cNvPr id="7" name="Straight Arrow Connector 6"/>
            <p:cNvCxnSpPr>
              <a:stCxn id="8" idx="1"/>
            </p:cNvCxnSpPr>
            <p:nvPr/>
          </p:nvCxnSpPr>
          <p:spPr>
            <a:xfrm flipH="1" flipV="1">
              <a:off x="3387395" y="1916832"/>
              <a:ext cx="1112597" cy="2000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99992" y="1916832"/>
              <a:ext cx="143616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Python 3.5+</a:t>
              </a:r>
              <a:endParaRPr lang="nl-B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0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methods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</a:t>
            </a:r>
          </a:p>
          <a:p>
            <a:pPr lvl="1"/>
            <a:r>
              <a:rPr lang="en-US" dirty="0"/>
              <a:t>retrieve information on object</a:t>
            </a:r>
          </a:p>
          <a:p>
            <a:pPr lvl="1"/>
            <a:r>
              <a:rPr lang="en-US" dirty="0"/>
              <a:t>modify or manipulate object</a:t>
            </a:r>
          </a:p>
          <a:p>
            <a:pPr lvl="1"/>
            <a:r>
              <a:rPr lang="en-US" dirty="0"/>
              <a:t>derive information from object with respect to other objects</a:t>
            </a:r>
          </a:p>
          <a:p>
            <a:pPr lvl="1"/>
            <a:r>
              <a:rPr lang="en-US" dirty="0"/>
              <a:t>…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157192"/>
            <a:ext cx="67191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Determine what objects can do, or can be done with</a:t>
            </a:r>
            <a:endParaRPr lang="nl-B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55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methods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6526146" cy="369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Point: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staticmethod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all_on_line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q, *points):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for r in points: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if not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r.on_line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return False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True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 check whether p, q, r, v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are on a line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Point.all_on_line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q, r, v, w):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5946" y="5601434"/>
            <a:ext cx="581473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all_on_line</a:t>
            </a:r>
            <a:r>
              <a:rPr lang="en-US" sz="2000" dirty="0"/>
              <a:t> method invoked on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Point </a:t>
            </a:r>
            <a:r>
              <a:rPr lang="en-US" sz="2000" dirty="0"/>
              <a:t>class</a:t>
            </a:r>
            <a:br>
              <a:rPr lang="en-US" sz="2000" dirty="0"/>
            </a:br>
            <a:r>
              <a:rPr lang="en-US" sz="2000" dirty="0"/>
              <a:t>with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Point p</a:t>
            </a:r>
            <a:r>
              <a:rPr lang="en-US" sz="2000" dirty="0">
                <a:cs typeface="Courier New" pitchFamily="49" charset="0"/>
              </a:rPr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000" dirty="0">
                <a:cs typeface="Courier New" pitchFamily="49" charset="0"/>
              </a:rPr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dirty="0">
                <a:cs typeface="Courier New" pitchFamily="49" charset="0"/>
              </a:rPr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dirty="0"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err="1">
                <a:cs typeface="Courier New" pitchFamily="49" charset="0"/>
              </a:rPr>
              <a:t> as</a:t>
            </a:r>
            <a:r>
              <a:rPr lang="en-US" sz="2000" dirty="0"/>
              <a:t> arguments, class ignored</a:t>
            </a:r>
            <a:endParaRPr lang="nl-B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2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length argument lists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Arbitrary positional arguments: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argv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Arbitrary keyword arguments: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argv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Available as dictionary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55961"/>
            <a:ext cx="445827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staticmethod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all_on_line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q, *points):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r in points: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not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r.on_line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return False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True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1880" y="2204864"/>
            <a:ext cx="3277532" cy="648072"/>
            <a:chOff x="3491880" y="2204864"/>
            <a:chExt cx="3277532" cy="648072"/>
          </a:xfrm>
        </p:grpSpPr>
        <p:sp>
          <p:nvSpPr>
            <p:cNvPr id="5" name="Rectangle 4"/>
            <p:cNvSpPr/>
            <p:nvPr/>
          </p:nvSpPr>
          <p:spPr>
            <a:xfrm>
              <a:off x="3491880" y="2564904"/>
              <a:ext cx="100811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0112" y="2204864"/>
              <a:ext cx="1189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arguments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1"/>
              <a:endCxn id="5" idx="3"/>
            </p:cNvCxnSpPr>
            <p:nvPr/>
          </p:nvCxnSpPr>
          <p:spPr>
            <a:xfrm flipH="1">
              <a:off x="4499992" y="2389530"/>
              <a:ext cx="1080120" cy="31939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164563" y="2852936"/>
            <a:ext cx="5003993" cy="1377444"/>
            <a:chOff x="2012163" y="1196752"/>
            <a:chExt cx="5003993" cy="1377444"/>
          </a:xfrm>
        </p:grpSpPr>
        <p:sp>
          <p:nvSpPr>
            <p:cNvPr id="11" name="Rectangle 10"/>
            <p:cNvSpPr/>
            <p:nvPr/>
          </p:nvSpPr>
          <p:spPr>
            <a:xfrm>
              <a:off x="2012163" y="1196752"/>
              <a:ext cx="936104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1688" y="2204864"/>
              <a:ext cx="1804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available as tuple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1"/>
              <a:endCxn id="11" idx="3"/>
            </p:cNvCxnSpPr>
            <p:nvPr/>
          </p:nvCxnSpPr>
          <p:spPr>
            <a:xfrm flipH="1" flipV="1">
              <a:off x="2948267" y="1340768"/>
              <a:ext cx="2263421" cy="1048762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56903" y="5949280"/>
            <a:ext cx="75035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Note: not specific to object oriented programming</a:t>
            </a:r>
            <a:endParaRPr lang="nl-BE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22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elegant solution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Semantics: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for all elements in 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elegant: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all(…)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any(…)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420888"/>
            <a:ext cx="666400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staticmethod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all_on_line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q, *points):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r in points: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not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r.on_line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return False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True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4665910"/>
            <a:ext cx="666400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staticmethod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all_on_line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q, *points):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all(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r.on_line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(p, q) for r in points)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13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interlude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attributes/methods does a class have?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06728" y="2276872"/>
            <a:ext cx="7215437" cy="34163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from point import Point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p = Point(3.7, 5.1)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(p)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['__class__',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delattr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 '__doc__',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'__format__',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getattribute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 '__hash__',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'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 '__module__', '__new__', '__reduce__',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reduce_ex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setattr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 '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subclasshook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'__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weakref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__', '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Point__x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Point__y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'</a:t>
            </a:r>
            <a:r>
              <a:rPr lang="en-US" b="1" dirty="0" err="1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all_on_line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b="1" dirty="0" err="1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'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distance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b="1" dirty="0" err="1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on_line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']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576409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Class can extend other class</a:t>
            </a:r>
          </a:p>
          <a:p>
            <a:r>
              <a:rPr lang="en-US" dirty="0"/>
              <a:t>For Python 2: make classes inherit from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/>
              <a:t>, ensure they can be extended later: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class Point(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  <a:endParaRPr lang="en-US" dirty="0"/>
          </a:p>
          <a:p>
            <a:r>
              <a:rPr lang="en-US" dirty="0"/>
              <a:t>New class inherits attributes &amp; methods from parent class</a:t>
            </a:r>
          </a:p>
          <a:p>
            <a:r>
              <a:rPr lang="en-US" dirty="0"/>
              <a:t>New class can implement new methods, define new attributes</a:t>
            </a:r>
          </a:p>
          <a:p>
            <a:r>
              <a:rPr lang="en-US" dirty="0"/>
              <a:t>New method can override methods of parent class</a:t>
            </a:r>
          </a:p>
          <a:p>
            <a:r>
              <a:rPr lang="en-US" dirty="0"/>
              <a:t>New class can inherit from multiple parent classes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7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with mass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230738" y="1556792"/>
            <a:ext cx="4871847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PointMass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(Point):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__(self, x, y, mass):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super().__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__(x, y)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self.__mass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float(mass)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@property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mass(self):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self.__mass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'{0}: {1}'.format(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super().__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__(),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59730" y="1772816"/>
            <a:ext cx="1970057" cy="1384995"/>
            <a:chOff x="7937245" y="3320988"/>
            <a:chExt cx="1970057" cy="1384995"/>
          </a:xfrm>
        </p:grpSpPr>
        <p:sp>
          <p:nvSpPr>
            <p:cNvPr id="9" name="Right Brace 8"/>
            <p:cNvSpPr/>
            <p:nvPr/>
          </p:nvSpPr>
          <p:spPr>
            <a:xfrm>
              <a:off x="7937245" y="3609019"/>
              <a:ext cx="81760" cy="936105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0381" y="3320988"/>
              <a:ext cx="186692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constructor</a:t>
              </a:r>
              <a:br>
                <a:rPr lang="en-US" sz="2800" dirty="0"/>
              </a:br>
              <a:r>
                <a:rPr lang="en-US" sz="2800" dirty="0"/>
                <a:t>of 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</a:t>
              </a:r>
              <a:br>
                <a:rPr lang="en-US" sz="2800" dirty="0"/>
              </a:br>
              <a:r>
                <a:rPr lang="en-US" sz="2800" dirty="0"/>
                <a:t>overridden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59730" y="4221088"/>
            <a:ext cx="2164598" cy="1384995"/>
            <a:chOff x="7937245" y="3320988"/>
            <a:chExt cx="2164598" cy="1384995"/>
          </a:xfrm>
        </p:grpSpPr>
        <p:sp>
          <p:nvSpPr>
            <p:cNvPr id="12" name="Right Brace 11"/>
            <p:cNvSpPr/>
            <p:nvPr/>
          </p:nvSpPr>
          <p:spPr>
            <a:xfrm>
              <a:off x="7937245" y="3465005"/>
              <a:ext cx="81760" cy="1080120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0381" y="3320988"/>
              <a:ext cx="20614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str</a:t>
              </a:r>
              <a:r>
                <a:rPr lang="en-US" sz="2800" dirty="0"/>
                <a:t> method</a:t>
              </a:r>
              <a:br>
                <a:rPr lang="en-US" sz="2800" dirty="0"/>
              </a:br>
              <a:r>
                <a:rPr lang="en-US" sz="2800" dirty="0"/>
                <a:t>of 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</a:t>
              </a:r>
              <a:br>
                <a:rPr lang="en-US" sz="2800" dirty="0"/>
              </a:br>
              <a:r>
                <a:rPr lang="en-US" sz="2800" dirty="0"/>
                <a:t>overridden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59730" y="3196132"/>
            <a:ext cx="1906707" cy="970951"/>
            <a:chOff x="7937245" y="3609019"/>
            <a:chExt cx="1906707" cy="970951"/>
          </a:xfrm>
        </p:grpSpPr>
        <p:sp>
          <p:nvSpPr>
            <p:cNvPr id="15" name="Right Brace 14"/>
            <p:cNvSpPr/>
            <p:nvPr/>
          </p:nvSpPr>
          <p:spPr>
            <a:xfrm>
              <a:off x="7937245" y="3609019"/>
              <a:ext cx="81760" cy="936105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40381" y="3625863"/>
              <a:ext cx="180357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new object</a:t>
              </a:r>
              <a:br>
                <a:rPr lang="en-US" sz="2800" dirty="0"/>
              </a:br>
              <a:r>
                <a:rPr lang="en-US" sz="2800" dirty="0"/>
                <a:t>method</a:t>
              </a:r>
              <a:endParaRPr lang="en-US" sz="3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37549" y="5817458"/>
            <a:ext cx="772288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PointMass</a:t>
            </a:r>
            <a:r>
              <a:rPr lang="en-US" sz="2000" dirty="0"/>
              <a:t> objects have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distance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on_line</a:t>
            </a:r>
            <a:r>
              <a:rPr lang="en-US" sz="2000" dirty="0"/>
              <a:t> methods as well</a:t>
            </a:r>
          </a:p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PointMass</a:t>
            </a:r>
            <a:r>
              <a:rPr lang="en-US" sz="2000" dirty="0"/>
              <a:t> class has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all_on_line</a:t>
            </a:r>
            <a:r>
              <a:rPr lang="en-US" sz="2000" dirty="0"/>
              <a:t>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13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classes &amp; derivation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230738" y="2383720"/>
            <a:ext cx="4733988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PointMass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__(self, x, y, mass):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().__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__(x, y)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self.__mass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float(mass)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87824" y="1752763"/>
            <a:ext cx="5861109" cy="668125"/>
            <a:chOff x="3419872" y="1916832"/>
            <a:chExt cx="5861109" cy="668125"/>
          </a:xfrm>
        </p:grpSpPr>
        <p:cxnSp>
          <p:nvCxnSpPr>
            <p:cNvPr id="5" name="Straight Arrow Connector 4"/>
            <p:cNvCxnSpPr>
              <a:stCxn id="6" idx="1"/>
            </p:cNvCxnSpPr>
            <p:nvPr/>
          </p:nvCxnSpPr>
          <p:spPr>
            <a:xfrm flipH="1">
              <a:off x="3419872" y="2116887"/>
              <a:ext cx="1080120" cy="468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99992" y="1916832"/>
              <a:ext cx="478098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create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Point</a:t>
              </a:r>
              <a:r>
                <a:rPr lang="en-US" sz="2000" dirty="0"/>
                <a:t> is base class for </a:t>
              </a:r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PointMass</a:t>
              </a:r>
              <a:endParaRPr lang="nl-BE" sz="2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79912" y="3429000"/>
            <a:ext cx="4152612" cy="1172145"/>
            <a:chOff x="4499992" y="1144797"/>
            <a:chExt cx="4152612" cy="1172145"/>
          </a:xfrm>
        </p:grpSpPr>
        <p:cxnSp>
          <p:nvCxnSpPr>
            <p:cNvPr id="8" name="Straight Arrow Connector 7"/>
            <p:cNvCxnSpPr>
              <a:stCxn id="9" idx="0"/>
            </p:cNvCxnSpPr>
            <p:nvPr/>
          </p:nvCxnSpPr>
          <p:spPr>
            <a:xfrm flipH="1" flipV="1">
              <a:off x="4707632" y="1144797"/>
              <a:ext cx="1868666" cy="772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99992" y="1916832"/>
              <a:ext cx="415261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first call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Point</a:t>
              </a:r>
              <a:r>
                <a:rPr lang="en-US" sz="2000" dirty="0"/>
                <a:t>'s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__</a:t>
              </a:r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init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__</a:t>
              </a:r>
              <a:r>
                <a:rPr lang="en-US" sz="2000" dirty="0">
                  <a:cs typeface="Courier New" pitchFamily="49" charset="0"/>
                </a:rPr>
                <a:t> method</a:t>
              </a:r>
              <a:endParaRPr lang="nl-BE" sz="2000" dirty="0">
                <a:cs typeface="Courier New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9468" y="3861048"/>
            <a:ext cx="4086183" cy="1656184"/>
            <a:chOff x="4499992" y="660758"/>
            <a:chExt cx="4086183" cy="1656184"/>
          </a:xfrm>
        </p:grpSpPr>
        <p:cxnSp>
          <p:nvCxnSpPr>
            <p:cNvPr id="13" name="Straight Arrow Connector 12"/>
            <p:cNvCxnSpPr>
              <a:stCxn id="14" idx="0"/>
            </p:cNvCxnSpPr>
            <p:nvPr/>
          </p:nvCxnSpPr>
          <p:spPr>
            <a:xfrm flipH="1" flipV="1">
              <a:off x="5641989" y="660758"/>
              <a:ext cx="901095" cy="1256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99992" y="1916832"/>
              <a:ext cx="408618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 </a:t>
              </a:r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PointMass</a:t>
              </a:r>
              <a:r>
                <a:rPr lang="en-US" sz="2000" dirty="0"/>
                <a:t>-specific initialization</a:t>
              </a:r>
              <a:endParaRPr lang="nl-BE" sz="2000" dirty="0">
                <a:cs typeface="Courier New" pitchFamily="49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9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with mass is still Point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646688" y="2178730"/>
            <a:ext cx="3906839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PointMass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(3, 4, 1)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q = Point(-2, 5)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p.distance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(q))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95936" y="1700808"/>
            <a:ext cx="4376535" cy="707886"/>
            <a:chOff x="3419872" y="1916832"/>
            <a:chExt cx="4376535" cy="707886"/>
          </a:xfrm>
        </p:grpSpPr>
        <p:cxnSp>
          <p:nvCxnSpPr>
            <p:cNvPr id="4" name="Straight Arrow Connector 3"/>
            <p:cNvCxnSpPr>
              <a:stCxn id="6" idx="1"/>
            </p:cNvCxnSpPr>
            <p:nvPr/>
          </p:nvCxnSpPr>
          <p:spPr>
            <a:xfrm flipH="1">
              <a:off x="3419872" y="2270775"/>
              <a:ext cx="1080120" cy="3141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99992" y="1916832"/>
              <a:ext cx="32964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create </a:t>
              </a:r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PointMass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 p</a:t>
              </a:r>
              <a:r>
                <a:rPr lang="en-US" sz="2000" dirty="0"/>
                <a:t> at 3, 4</a:t>
              </a:r>
              <a:br>
                <a:rPr lang="en-US" sz="2000" dirty="0"/>
              </a:br>
              <a:r>
                <a:rPr lang="en-US" sz="2000" dirty="0"/>
                <a:t>and mass 1</a:t>
              </a:r>
              <a:endParaRPr lang="nl-BE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63888" y="2524834"/>
            <a:ext cx="4104456" cy="400110"/>
            <a:chOff x="3563888" y="1907206"/>
            <a:chExt cx="4104456" cy="400110"/>
          </a:xfrm>
        </p:grpSpPr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3563888" y="2107261"/>
              <a:ext cx="1269706" cy="1576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33594" y="1907206"/>
              <a:ext cx="2834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create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Point q</a:t>
              </a:r>
              <a:r>
                <a:rPr lang="en-US" sz="2000" dirty="0"/>
                <a:t> at -2, 5</a:t>
              </a:r>
              <a:endParaRPr lang="nl-BE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9912" y="3717033"/>
            <a:ext cx="4927577" cy="720079"/>
            <a:chOff x="3851920" y="2421716"/>
            <a:chExt cx="4927577" cy="720079"/>
          </a:xfrm>
        </p:grpSpPr>
        <p:cxnSp>
          <p:nvCxnSpPr>
            <p:cNvPr id="17" name="Straight Arrow Connector 16"/>
            <p:cNvCxnSpPr>
              <a:stCxn id="18" idx="1"/>
            </p:cNvCxnSpPr>
            <p:nvPr/>
          </p:nvCxnSpPr>
          <p:spPr>
            <a:xfrm flipH="1" flipV="1">
              <a:off x="3851920" y="2421716"/>
              <a:ext cx="648072" cy="520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99992" y="2741685"/>
              <a:ext cx="4279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US" sz="2000" dirty="0"/>
                <a:t> is a Point, so has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distance</a:t>
              </a:r>
              <a:r>
                <a:rPr lang="en-US" sz="2000" dirty="0"/>
                <a:t> method</a:t>
              </a:r>
              <a:endParaRPr lang="nl-BE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7907" y="4521894"/>
            <a:ext cx="3493264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point_driver.py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3.0 4.0 1.0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5.09902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6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Python programming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 oriented programming</a:t>
            </a:r>
          </a:p>
          <a:p>
            <a:pPr lvl="1"/>
            <a:r>
              <a:rPr lang="en-US" dirty="0"/>
              <a:t>goals: creating Python classes, inheritance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object oriented programming</a:t>
            </a:r>
            <a:r>
              <a:rPr lang="en-US" dirty="0"/>
              <a:t>, </a:t>
            </a:r>
            <a:r>
              <a:rPr lang="en-US" dirty="0">
                <a:hlinkClick r:id="rId3" action="ppaction://hlinksldjump"/>
              </a:rPr>
              <a:t>data representation</a:t>
            </a:r>
            <a:r>
              <a:rPr lang="en-US" dirty="0"/>
              <a:t> (case study)</a:t>
            </a:r>
          </a:p>
          <a:p>
            <a:r>
              <a:rPr lang="en-US" dirty="0"/>
              <a:t>Functional programming</a:t>
            </a:r>
          </a:p>
          <a:p>
            <a:pPr lvl="1"/>
            <a:r>
              <a:rPr lang="en-US" dirty="0"/>
              <a:t>goals: writing code using functional programming paradigm</a:t>
            </a:r>
          </a:p>
          <a:p>
            <a:pPr lvl="1"/>
            <a:r>
              <a:rPr lang="en-US" dirty="0"/>
              <a:t>prerequisite: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4" action="ppaction://hlinksldjump"/>
              </a:rPr>
              <a:t>list transformations</a:t>
            </a:r>
            <a:r>
              <a:rPr lang="en-US" dirty="0"/>
              <a:t>, </a:t>
            </a:r>
            <a:r>
              <a:rPr lang="en-US" dirty="0" err="1">
                <a:hlinkClick r:id="rId5" action="ppaction://hlinksldjump"/>
              </a:rPr>
              <a:t>Iiterators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51716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attributes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7077579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PointMass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(Point):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default_mass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1.0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__(self, x, y, mass=None):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super().__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__(x, y)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mass is not None: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self.__mass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float(mass)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else: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self.__mass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PointMass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default_mass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classmethod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set_default_mass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cls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mass):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cls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default_mass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float(mass)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28991" y="4590256"/>
            <a:ext cx="3082502" cy="1200329"/>
            <a:chOff x="7911408" y="2970076"/>
            <a:chExt cx="3082502" cy="1200329"/>
          </a:xfrm>
        </p:grpSpPr>
        <p:sp>
          <p:nvSpPr>
            <p:cNvPr id="14" name="Right Brace 13"/>
            <p:cNvSpPr/>
            <p:nvPr/>
          </p:nvSpPr>
          <p:spPr>
            <a:xfrm>
              <a:off x="7911408" y="3104964"/>
              <a:ext cx="119193" cy="801966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28409" y="2970076"/>
              <a:ext cx="2765501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setter for class'</a:t>
              </a:r>
              <a:br>
                <a:rPr lang="en-US" sz="2400" dirty="0"/>
              </a:b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__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default_mass</a:t>
              </a:r>
              <a:br>
                <a:rPr lang="en-US" sz="2400" dirty="0">
                  <a:latin typeface="Courier New" pitchFamily="49" charset="0"/>
                  <a:cs typeface="Courier New" pitchFamily="49" charset="0"/>
                </a:rPr>
              </a:br>
              <a:r>
                <a:rPr lang="en-US" sz="2400" dirty="0"/>
                <a:t>attribute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66424" y="1842868"/>
            <a:ext cx="3000555" cy="830997"/>
            <a:chOff x="7793229" y="3675218"/>
            <a:chExt cx="3000555" cy="830997"/>
          </a:xfrm>
        </p:grpSpPr>
        <p:sp>
          <p:nvSpPr>
            <p:cNvPr id="17" name="Right Brace 16"/>
            <p:cNvSpPr/>
            <p:nvPr/>
          </p:nvSpPr>
          <p:spPr>
            <a:xfrm>
              <a:off x="7793229" y="3897051"/>
              <a:ext cx="81760" cy="387333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28283" y="3675218"/>
              <a:ext cx="2765501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 variable</a:t>
              </a:r>
              <a:br>
                <a:rPr lang="en-US" sz="2400" dirty="0"/>
              </a:b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__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default_mass</a:t>
              </a:r>
              <a:endParaRPr lang="en-US" sz="2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2481" y="5910371"/>
            <a:ext cx="37495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Determine state of class</a:t>
            </a:r>
            <a:endParaRPr lang="nl-B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41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those methods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 methods</a:t>
            </a:r>
          </a:p>
          <a:p>
            <a:pPr lvl="1"/>
            <a:r>
              <a:rPr lang="en-US" dirty="0"/>
              <a:t>work on individual objects</a:t>
            </a:r>
          </a:p>
          <a:p>
            <a:pPr lvl="1"/>
            <a:r>
              <a:rPr lang="en-US" dirty="0"/>
              <a:t>take object as first argument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/>
              <a:t>)</a:t>
            </a:r>
          </a:p>
          <a:p>
            <a:r>
              <a:rPr lang="en-US" dirty="0"/>
              <a:t>Class methods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classmethod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work at class level</a:t>
            </a:r>
          </a:p>
          <a:p>
            <a:pPr lvl="2"/>
            <a:r>
              <a:rPr lang="en-US" dirty="0"/>
              <a:t>take class as first argument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cls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staticmethod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work at class level</a:t>
            </a:r>
          </a:p>
          <a:p>
            <a:pPr lvl="2"/>
            <a:r>
              <a:rPr lang="en-US" dirty="0"/>
              <a:t>ignores object or class it is called 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6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Files:</a:t>
            </a:r>
            <a:br>
              <a:rPr lang="en-US" dirty="0"/>
            </a:br>
            <a:r>
              <a:rPr lang="en-US" dirty="0"/>
              <a:t>I/O and data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https://github.com/gjbex/training-material/tree/master/Python/DataFormats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3"/>
              </a:rPr>
              <a:t>https://github.com/gjbex/training-material/tree/master/Python/XmlGenerator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05497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Reading from text files, line by line</a:t>
            </a:r>
          </a:p>
          <a:p>
            <a:pPr lvl="1"/>
            <a:r>
              <a:rPr lang="en-US" dirty="0"/>
              <a:t>E.g., read file line by line, convert to uppercase, and print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Reading from a binary file, value by value</a:t>
            </a:r>
          </a:p>
          <a:p>
            <a:pPr lvl="1"/>
            <a:r>
              <a:rPr lang="en-US" dirty="0"/>
              <a:t>E.g., read doubles (8 bytes) and print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852936"/>
            <a:ext cx="5991235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 with open(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'r'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2  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3   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line.upper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091" y="4904000"/>
            <a:ext cx="652614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 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unpack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2  with open(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bin_file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3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double_bytes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bin_file.read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(8)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4      while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double_bytes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5          print(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unpack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('d',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double_bytes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)[0])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6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double_bytes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bin_file.read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4202" y="4653136"/>
            <a:ext cx="213827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 portable!!!:</a:t>
            </a:r>
            <a:br>
              <a:rPr lang="en-US" sz="2000" dirty="0"/>
            </a:br>
            <a:r>
              <a:rPr lang="en-US" sz="2000" dirty="0"/>
              <a:t>  data type size?</a:t>
            </a:r>
            <a:br>
              <a:rPr lang="en-US" sz="2000" dirty="0"/>
            </a:br>
            <a:r>
              <a:rPr lang="en-US" sz="2000" dirty="0"/>
              <a:t>  Encoding?</a:t>
            </a:r>
            <a:br>
              <a:rPr lang="en-US" sz="2000" dirty="0"/>
            </a:br>
            <a:r>
              <a:rPr lang="en-US" sz="2000" dirty="0"/>
              <a:t>  little /big endian?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153</a:t>
            </a:fld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5897429" y="3429000"/>
            <a:ext cx="299505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with …</a:t>
            </a:r>
            <a:r>
              <a:rPr lang="en-US" sz="2000" dirty="0"/>
              <a:t>: context manager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9742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6" grpId="0" animBg="1"/>
      <p:bldP spid="8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&amp; data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Standard library (Python 3.x)</a:t>
            </a:r>
          </a:p>
          <a:p>
            <a:pPr lvl="1"/>
            <a:r>
              <a:rPr lang="en-US" dirty="0"/>
              <a:t>Comma separated value files: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csv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Configuration files: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ConfigParser</a:t>
            </a:r>
            <a:endParaRPr lang="en-US" dirty="0"/>
          </a:p>
          <a:p>
            <a:pPr lvl="1"/>
            <a:r>
              <a:rPr lang="en-US" dirty="0"/>
              <a:t>Semi-structured data: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htmllib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sgmllib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</a:p>
          <a:p>
            <a:r>
              <a:rPr lang="en-US" dirty="0"/>
              <a:t>Non-standard libraries</a:t>
            </a:r>
          </a:p>
          <a:p>
            <a:pPr lvl="1"/>
            <a:r>
              <a:rPr lang="en-US" dirty="0"/>
              <a:t>Images: </a:t>
            </a:r>
            <a:r>
              <a:rPr lang="en-US" dirty="0" err="1"/>
              <a:t>scikit</a:t>
            </a:r>
            <a:r>
              <a:rPr lang="en-US" dirty="0"/>
              <a:t>-image</a:t>
            </a:r>
          </a:p>
          <a:p>
            <a:pPr lvl="1"/>
            <a:r>
              <a:rPr lang="en-US" dirty="0"/>
              <a:t>HDF5: </a:t>
            </a:r>
            <a:r>
              <a:rPr lang="en-US" dirty="0" err="1"/>
              <a:t>pytables</a:t>
            </a:r>
            <a:endParaRPr lang="en-US" dirty="0"/>
          </a:p>
          <a:p>
            <a:pPr lvl="1"/>
            <a:r>
              <a:rPr lang="en-US" dirty="0"/>
              <a:t>pandas</a:t>
            </a:r>
          </a:p>
          <a:p>
            <a:pPr lvl="1"/>
            <a:r>
              <a:rPr lang="en-US" dirty="0"/>
              <a:t>Bioinformatics: </a:t>
            </a:r>
            <a:r>
              <a:rPr lang="en-US" dirty="0" err="1"/>
              <a:t>Biopython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725144"/>
            <a:ext cx="296645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Use the "batteries"</a:t>
            </a:r>
            <a:br>
              <a:rPr lang="en-US" sz="2800" dirty="0"/>
            </a:br>
            <a:r>
              <a:rPr lang="en-US" sz="2800" dirty="0"/>
              <a:t>that are included!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99136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formats: CSV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907" y="1711742"/>
            <a:ext cx="8701421" cy="32932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0  from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csv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import Sniffer,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DictReader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1  with open(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csv_file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2      dialect =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Sniffer().sniff(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csv_file.read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(1024))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3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csv_file.seek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(0)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4      sum = 0.0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5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csv_reader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DictReader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csv_file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fieldnames=None,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6                          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restkey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='rest',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restval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=None,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7                                  dialect=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dialect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8      for row in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csv_reader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9          print('{name} --- {weight}'.format(name=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row['name']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10                                             weight=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row['weight']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11          sum +=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row['weight']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12      print('sum = {0}'.format(sum))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48056" y="980728"/>
            <a:ext cx="2344424" cy="1215911"/>
            <a:chOff x="2195736" y="3861048"/>
            <a:chExt cx="2344424" cy="1215911"/>
          </a:xfrm>
        </p:grpSpPr>
        <p:sp>
          <p:nvSpPr>
            <p:cNvPr id="7" name="TextBox 6"/>
            <p:cNvSpPr txBox="1"/>
            <p:nvPr/>
          </p:nvSpPr>
          <p:spPr>
            <a:xfrm>
              <a:off x="2195736" y="3861048"/>
              <a:ext cx="2344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Let Sniffer figure out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CSV dialect (e.g., Excel)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195736" y="4528279"/>
              <a:ext cx="1172212" cy="5486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399266" y="3350508"/>
            <a:ext cx="2684902" cy="2518539"/>
            <a:chOff x="4231522" y="2278613"/>
            <a:chExt cx="2684902" cy="2518539"/>
          </a:xfrm>
        </p:grpSpPr>
        <p:sp>
          <p:nvSpPr>
            <p:cNvPr id="13" name="TextBox 12"/>
            <p:cNvSpPr txBox="1"/>
            <p:nvPr/>
          </p:nvSpPr>
          <p:spPr>
            <a:xfrm>
              <a:off x="4231522" y="4150821"/>
              <a:ext cx="26849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</a:rPr>
                <a:t>DictReader</a:t>
              </a:r>
              <a:r>
                <a:rPr lang="en-US" dirty="0">
                  <a:solidFill>
                    <a:srgbClr val="0070C0"/>
                  </a:solidFill>
                </a:rPr>
                <a:t> uses first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row to deduce field names</a:t>
              </a: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flipH="1" flipV="1">
              <a:off x="4684176" y="2278613"/>
              <a:ext cx="889797" cy="187220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116008" y="4574644"/>
            <a:ext cx="2285049" cy="1510427"/>
            <a:chOff x="2195736" y="2996952"/>
            <a:chExt cx="2285049" cy="1510427"/>
          </a:xfrm>
        </p:grpSpPr>
        <p:sp>
          <p:nvSpPr>
            <p:cNvPr id="18" name="TextBox 17"/>
            <p:cNvSpPr txBox="1"/>
            <p:nvPr/>
          </p:nvSpPr>
          <p:spPr>
            <a:xfrm>
              <a:off x="2195736" y="3861048"/>
              <a:ext cx="22850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Access fields by name,</a:t>
              </a:r>
              <a:br>
                <a:rPr lang="en-US" dirty="0">
                  <a:solidFill>
                    <a:srgbClr val="00B050"/>
                  </a:solidFill>
                </a:rPr>
              </a:br>
              <a:r>
                <a:rPr lang="en-US" dirty="0">
                  <a:solidFill>
                    <a:srgbClr val="00B050"/>
                  </a:solidFill>
                </a:rPr>
                <a:t>thanks to </a:t>
              </a:r>
              <a:r>
                <a:rPr lang="en-US" dirty="0" err="1">
                  <a:solidFill>
                    <a:srgbClr val="00B050"/>
                  </a:solidFill>
                </a:rPr>
                <a:t>DictReader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3131840" y="2996952"/>
              <a:ext cx="360040" cy="8640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1520" y="4653136"/>
            <a:ext cx="5677708" cy="1829817"/>
            <a:chOff x="395536" y="4725144"/>
            <a:chExt cx="5677708" cy="1829817"/>
          </a:xfrm>
        </p:grpSpPr>
        <p:sp>
          <p:nvSpPr>
            <p:cNvPr id="22" name="TextBox 21"/>
            <p:cNvSpPr txBox="1"/>
            <p:nvPr/>
          </p:nvSpPr>
          <p:spPr>
            <a:xfrm>
              <a:off x="395536" y="6093296"/>
              <a:ext cx="567770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Drawback: you still need to know field types</a:t>
              </a:r>
            </a:p>
          </p:txBody>
        </p:sp>
        <p:cxnSp>
          <p:nvCxnSpPr>
            <p:cNvPr id="25" name="Straight Arrow Connector 24"/>
            <p:cNvCxnSpPr>
              <a:stCxn id="22" idx="0"/>
            </p:cNvCxnSpPr>
            <p:nvPr/>
          </p:nvCxnSpPr>
          <p:spPr>
            <a:xfrm flipH="1" flipV="1">
              <a:off x="3059832" y="4725144"/>
              <a:ext cx="174558" cy="13681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85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Writing to text files</a:t>
            </a:r>
          </a:p>
          <a:p>
            <a:pPr lvl="1"/>
            <a:r>
              <a:rPr lang="en-US" dirty="0"/>
              <a:t>E.g., compute and write to file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Append to text files</a:t>
            </a:r>
          </a:p>
          <a:p>
            <a:pPr lvl="1"/>
            <a:r>
              <a:rPr lang="en-US" dirty="0"/>
              <a:t>E.g., add some more squares to same file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Writing binary files: don't go there</a:t>
            </a:r>
            <a:r>
              <a:rPr lang="en-BE" dirty="0"/>
              <a:t>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77678"/>
            <a:ext cx="806489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 with open(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'w'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2  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range(0, 10):</a:t>
            </a:r>
          </a:p>
          <a:p>
            <a:pPr marL="342900" indent="-342900">
              <a:buAutoNum type="arabicPlain" startAt="3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text_file.write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('{0}: {1}\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n'.format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593902"/>
            <a:ext cx="806489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 with open(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2  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range(10, 20):</a:t>
            </a:r>
          </a:p>
          <a:p>
            <a:pPr marL="342900" indent="-342900">
              <a:buAutoNum type="arabicPlain" startAt="3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text_file.write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('{0}: {1}\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n'.format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156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5913510" y="1748784"/>
            <a:ext cx="28230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lang="en-US" dirty="0"/>
              <a:t> </a:t>
            </a:r>
            <a:r>
              <a:rPr lang="en-US" i="1" dirty="0"/>
              <a:t>replaces</a:t>
            </a:r>
            <a:r>
              <a:rPr lang="en-US" dirty="0"/>
              <a:t> existing</a:t>
            </a:r>
          </a:p>
          <a:p>
            <a:r>
              <a:rPr lang="en-US" dirty="0"/>
              <a:t>           file,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'x'</a:t>
            </a:r>
            <a:r>
              <a:rPr lang="en-US" dirty="0"/>
              <a:t> to avoid</a:t>
            </a:r>
          </a:p>
        </p:txBody>
      </p:sp>
    </p:spTree>
    <p:extLst>
      <p:ext uri="{BB962C8B-B14F-4D97-AF65-F5344CB8AC3E}">
        <p14:creationId xmlns:p14="http://schemas.microsoft.com/office/powerpoint/2010/main" val="4489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7" grpId="0" uiExpand="1" animBg="1"/>
      <p:bldP spid="6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... unless you have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Writing to binary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157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683568" y="2276872"/>
            <a:ext cx="806489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dirty="0">
                <a:latin typeface="Courier New" pitchFamily="49" charset="0"/>
                <a:cs typeface="Courier New" pitchFamily="49" charset="0"/>
              </a:rPr>
              <a:t>1  from struct import pack</a:t>
            </a:r>
          </a:p>
          <a:p>
            <a:r>
              <a:rPr lang="en-BE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with open(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'w</a:t>
            </a:r>
            <a:r>
              <a:rPr lang="en-BE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BE" dirty="0">
                <a:latin typeface="Courier New" pitchFamily="49" charset="0"/>
                <a:cs typeface="Courier New" pitchFamily="49" charset="0"/>
              </a:rPr>
              <a:t>bin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_file:</a:t>
            </a:r>
          </a:p>
          <a:p>
            <a:r>
              <a:rPr lang="en-BE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   for </a:t>
            </a:r>
            <a:r>
              <a:rPr lang="en-BE" dirty="0">
                <a:latin typeface="Courier New" pitchFamily="49" charset="0"/>
                <a:cs typeface="Courier New" pitchFamily="49" charset="0"/>
              </a:rPr>
              <a:t>name, 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BE" dirty="0">
                <a:latin typeface="Courier New" pitchFamily="49" charset="0"/>
                <a:cs typeface="Courier New" pitchFamily="49" charset="0"/>
              </a:rPr>
              <a:t>people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342900" indent="-342900">
              <a:buAutoNum type="arabicPlain" startAt="4"/>
            </a:pPr>
            <a:r>
              <a:rPr lang="en-BE" dirty="0">
                <a:latin typeface="Courier New" pitchFamily="49" charset="0"/>
                <a:cs typeface="Courier New" pitchFamily="49" charset="0"/>
              </a:rPr>
              <a:t>         bin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BE" dirty="0">
                <a:latin typeface="Courier New" pitchFamily="49" charset="0"/>
                <a:cs typeface="Courier New" pitchFamily="49" charset="0"/>
              </a:rPr>
              <a:t>pack(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‘</a:t>
            </a:r>
            <a:r>
              <a:rPr lang="en-BE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6s</a:t>
            </a:r>
            <a:r>
              <a:rPr lang="en-BE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BE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42900" indent="-342900">
              <a:buAutoNum type="arabicPlain" startAt="4"/>
            </a:pPr>
            <a:r>
              <a:rPr lang="en-BE" dirty="0"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BE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bytes(name,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BE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ascii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BE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BE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42900" indent="-342900">
              <a:buAutoNum type="arabicPlain" startAt="4"/>
            </a:pPr>
            <a:r>
              <a:rPr lang="en-BE" dirty="0"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BE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BE" dirty="0">
                <a:latin typeface="Courier New" pitchFamily="49" charset="0"/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7348" y="1262261"/>
            <a:ext cx="2286652" cy="2069298"/>
            <a:chOff x="2195736" y="3861048"/>
            <a:chExt cx="2286652" cy="2069298"/>
          </a:xfrm>
        </p:grpSpPr>
        <p:sp>
          <p:nvSpPr>
            <p:cNvPr id="7" name="TextBox 6"/>
            <p:cNvSpPr txBox="1"/>
            <p:nvPr/>
          </p:nvSpPr>
          <p:spPr>
            <a:xfrm>
              <a:off x="2195736" y="3861048"/>
              <a:ext cx="22866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FF0000"/>
                  </a:solidFill>
                </a:rPr>
                <a:t>byte representation of</a:t>
              </a:r>
              <a:br>
                <a:rPr lang="en-BE" dirty="0">
                  <a:solidFill>
                    <a:srgbClr val="FF0000"/>
                  </a:solidFill>
                </a:rPr>
              </a:br>
              <a:r>
                <a:rPr lang="en-BE" dirty="0">
                  <a:solidFill>
                    <a:srgbClr val="FF0000"/>
                  </a:solidFill>
                </a:rPr>
                <a:t>name truncated to 6</a:t>
              </a:r>
              <a:br>
                <a:rPr lang="en-BE" dirty="0">
                  <a:solidFill>
                    <a:srgbClr val="FF0000"/>
                  </a:solidFill>
                </a:rPr>
              </a:br>
              <a:r>
                <a:rPr lang="en-BE" dirty="0">
                  <a:solidFill>
                    <a:srgbClr val="FF0000"/>
                  </a:solidFill>
                </a:rPr>
                <a:t>characters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 flipH="1">
              <a:off x="2376257" y="4784378"/>
              <a:ext cx="962805" cy="11459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01916" y="4729341"/>
            <a:ext cx="2047299" cy="875345"/>
            <a:chOff x="401916" y="5089381"/>
            <a:chExt cx="2047299" cy="875345"/>
          </a:xfrm>
        </p:grpSpPr>
        <p:sp>
          <p:nvSpPr>
            <p:cNvPr id="11" name="TextBox 10"/>
            <p:cNvSpPr txBox="1"/>
            <p:nvPr/>
          </p:nvSpPr>
          <p:spPr>
            <a:xfrm>
              <a:off x="427252" y="5656949"/>
              <a:ext cx="31130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BE" sz="1400" dirty="0"/>
                <a:t> a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8761" y="5656949"/>
              <a:ext cx="35734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dirty="0"/>
                <a:t> l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6100" y="5656949"/>
              <a:ext cx="35601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dirty="0"/>
                <a:t> i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4273" y="5656949"/>
              <a:ext cx="34817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BE" sz="1400" dirty="0"/>
                <a:t> c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2445" y="5656949"/>
              <a:ext cx="31451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 e</a:t>
              </a:r>
              <a:endParaRPr lang="en-US" sz="14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01916" y="5089381"/>
              <a:ext cx="2047299" cy="540428"/>
              <a:chOff x="401916" y="5089381"/>
              <a:chExt cx="2047299" cy="540428"/>
            </a:xfrm>
          </p:grpSpPr>
          <p:sp>
            <p:nvSpPr>
              <p:cNvPr id="37" name="Right Brace 36"/>
              <p:cNvSpPr/>
              <p:nvPr/>
            </p:nvSpPr>
            <p:spPr>
              <a:xfrm rot="16200000">
                <a:off x="1333273" y="4513867"/>
                <a:ext cx="184585" cy="2047299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95447" y="5089381"/>
                <a:ext cx="860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6 bytes</a:t>
                </a:r>
                <a:endParaRPr lang="en-US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4559589" y="4732673"/>
            <a:ext cx="2136591" cy="872013"/>
            <a:chOff x="4559589" y="5092713"/>
            <a:chExt cx="2136591" cy="872013"/>
          </a:xfrm>
        </p:grpSpPr>
        <p:sp>
          <p:nvSpPr>
            <p:cNvPr id="23" name="TextBox 22"/>
            <p:cNvSpPr txBox="1"/>
            <p:nvPr/>
          </p:nvSpPr>
          <p:spPr>
            <a:xfrm>
              <a:off x="4567790" y="5656949"/>
              <a:ext cx="31931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BE" sz="1400" dirty="0"/>
                <a:t> b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82844" y="5656949"/>
              <a:ext cx="35734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dirty="0"/>
                <a:t> o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49018" y="5656949"/>
              <a:ext cx="35601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dirty="0"/>
                <a:t> b</a:t>
              </a:r>
              <a:endParaRPr lang="en-US" sz="14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559589" y="5092713"/>
              <a:ext cx="2136591" cy="540427"/>
              <a:chOff x="401916" y="5089381"/>
              <a:chExt cx="2136591" cy="540427"/>
            </a:xfrm>
          </p:grpSpPr>
          <p:sp>
            <p:nvSpPr>
              <p:cNvPr id="41" name="Right Brace 40"/>
              <p:cNvSpPr/>
              <p:nvPr/>
            </p:nvSpPr>
            <p:spPr>
              <a:xfrm rot="16200000">
                <a:off x="1376253" y="4467554"/>
                <a:ext cx="187917" cy="2136591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66260" y="5089381"/>
                <a:ext cx="860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6 bytes</a:t>
                </a:r>
                <a:endParaRPr lang="en-US" dirty="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3146825" y="4714099"/>
            <a:ext cx="1413469" cy="890587"/>
            <a:chOff x="3146825" y="5074139"/>
            <a:chExt cx="1413469" cy="890587"/>
          </a:xfrm>
        </p:grpSpPr>
        <p:sp>
          <p:nvSpPr>
            <p:cNvPr id="16" name="TextBox 15"/>
            <p:cNvSpPr txBox="1"/>
            <p:nvPr/>
          </p:nvSpPr>
          <p:spPr>
            <a:xfrm>
              <a:off x="3146825" y="5656949"/>
              <a:ext cx="31611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 0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3633" y="5656949"/>
              <a:ext cx="44595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x20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70275" y="5656949"/>
              <a:ext cx="31611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 0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86387" y="5656949"/>
              <a:ext cx="31611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 0</a:t>
              </a:r>
              <a:endParaRPr lang="en-US" sz="14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146825" y="5074139"/>
              <a:ext cx="1413469" cy="540427"/>
              <a:chOff x="1035746" y="5089381"/>
              <a:chExt cx="1413469" cy="540427"/>
            </a:xfrm>
          </p:grpSpPr>
          <p:sp>
            <p:nvSpPr>
              <p:cNvPr id="44" name="Right Brace 43"/>
              <p:cNvSpPr/>
              <p:nvPr/>
            </p:nvSpPr>
            <p:spPr>
              <a:xfrm rot="16200000">
                <a:off x="1668837" y="4849430"/>
                <a:ext cx="147287" cy="1413469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312654" y="5089381"/>
                <a:ext cx="860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4 bytes</a:t>
                </a:r>
                <a:endParaRPr lang="en-US" dirty="0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7372167" y="4729341"/>
            <a:ext cx="1413469" cy="875345"/>
            <a:chOff x="7372167" y="5089381"/>
            <a:chExt cx="1413469" cy="875345"/>
          </a:xfrm>
        </p:grpSpPr>
        <p:sp>
          <p:nvSpPr>
            <p:cNvPr id="28" name="TextBox 27"/>
            <p:cNvSpPr txBox="1"/>
            <p:nvPr/>
          </p:nvSpPr>
          <p:spPr>
            <a:xfrm>
              <a:off x="7386844" y="5656949"/>
              <a:ext cx="31611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 0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36950" y="5656949"/>
              <a:ext cx="44595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x25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95692" y="5656949"/>
              <a:ext cx="31611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 0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18173" y="5656949"/>
              <a:ext cx="31611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 0</a:t>
              </a:r>
              <a:endParaRPr lang="en-US" sz="14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72167" y="5089381"/>
              <a:ext cx="1413469" cy="540427"/>
              <a:chOff x="1035746" y="5089381"/>
              <a:chExt cx="1413469" cy="540427"/>
            </a:xfrm>
          </p:grpSpPr>
          <p:sp>
            <p:nvSpPr>
              <p:cNvPr id="47" name="Right Brace 46"/>
              <p:cNvSpPr/>
              <p:nvPr/>
            </p:nvSpPr>
            <p:spPr>
              <a:xfrm rot="16200000">
                <a:off x="1668837" y="4849430"/>
                <a:ext cx="147287" cy="1413469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312654" y="5089381"/>
                <a:ext cx="860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4 bytes</a:t>
                </a:r>
                <a:endParaRPr lang="en-US" dirty="0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4559589" y="4714098"/>
            <a:ext cx="2823246" cy="1322432"/>
            <a:chOff x="4559589" y="5074138"/>
            <a:chExt cx="2823246" cy="132243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382835" y="5089381"/>
              <a:ext cx="0" cy="130718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559589" y="5074138"/>
              <a:ext cx="0" cy="130718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27252" y="4696365"/>
            <a:ext cx="2719573" cy="1324923"/>
            <a:chOff x="427252" y="5056405"/>
            <a:chExt cx="2719573" cy="13249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146825" y="5074139"/>
              <a:ext cx="0" cy="130718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27252" y="5056405"/>
              <a:ext cx="0" cy="130718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90064" y="5296909"/>
            <a:ext cx="2210029" cy="1129410"/>
            <a:chOff x="590064" y="5656949"/>
            <a:chExt cx="2210029" cy="1129410"/>
          </a:xfrm>
        </p:grpSpPr>
        <p:sp>
          <p:nvSpPr>
            <p:cNvPr id="18" name="TextBox 17"/>
            <p:cNvSpPr txBox="1"/>
            <p:nvPr/>
          </p:nvSpPr>
          <p:spPr>
            <a:xfrm>
              <a:off x="2104250" y="5656949"/>
              <a:ext cx="34496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\0</a:t>
              </a:r>
              <a:endParaRPr lang="en-US" sz="14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90064" y="6069079"/>
              <a:ext cx="2210029" cy="717280"/>
              <a:chOff x="590064" y="6069079"/>
              <a:chExt cx="2210029" cy="71728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90064" y="6417027"/>
                <a:ext cx="2210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\0</a:t>
                </a:r>
                <a:r>
                  <a:rPr lang="en-BE" dirty="0"/>
                  <a:t> character padding</a:t>
                </a:r>
                <a:endParaRPr lang="en-US" dirty="0"/>
              </a:p>
            </p:txBody>
          </p:sp>
          <p:cxnSp>
            <p:nvCxnSpPr>
              <p:cNvPr id="57" name="Straight Arrow Connector 56"/>
              <p:cNvCxnSpPr>
                <a:stCxn id="55" idx="0"/>
              </p:cNvCxnSpPr>
              <p:nvPr/>
            </p:nvCxnSpPr>
            <p:spPr>
              <a:xfrm flipV="1">
                <a:off x="1695079" y="6069079"/>
                <a:ext cx="500657" cy="3479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/>
          <p:cNvGrpSpPr/>
          <p:nvPr/>
        </p:nvGrpSpPr>
        <p:grpSpPr>
          <a:xfrm>
            <a:off x="4479929" y="5296909"/>
            <a:ext cx="2216251" cy="1150938"/>
            <a:chOff x="4479929" y="5656949"/>
            <a:chExt cx="2216251" cy="1150938"/>
          </a:xfrm>
        </p:grpSpPr>
        <p:sp>
          <p:nvSpPr>
            <p:cNvPr id="26" name="TextBox 25"/>
            <p:cNvSpPr txBox="1"/>
            <p:nvPr/>
          </p:nvSpPr>
          <p:spPr>
            <a:xfrm>
              <a:off x="5605096" y="5656949"/>
              <a:ext cx="41211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BE" sz="1400" dirty="0"/>
                <a:t>\0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15585" y="5656949"/>
              <a:ext cx="34496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\0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51214" y="5656949"/>
              <a:ext cx="34496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\0</a:t>
              </a:r>
              <a:endParaRPr lang="en-US" sz="1400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479929" y="6037105"/>
              <a:ext cx="2210029" cy="770782"/>
              <a:chOff x="4479929" y="6037105"/>
              <a:chExt cx="2210029" cy="77078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479929" y="6149975"/>
                <a:ext cx="2210029" cy="657912"/>
                <a:chOff x="590064" y="6128447"/>
                <a:chExt cx="2210029" cy="657912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590064" y="6417027"/>
                  <a:ext cx="22100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BE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\0</a:t>
                  </a:r>
                  <a:r>
                    <a:rPr lang="en-BE" dirty="0"/>
                    <a:t> character padding</a:t>
                  </a:r>
                  <a:endParaRPr lang="en-US" dirty="0"/>
                </a:p>
              </p:txBody>
            </p:sp>
            <p:cxnSp>
              <p:nvCxnSpPr>
                <p:cNvPr id="61" name="Straight Arrow Connector 60"/>
                <p:cNvCxnSpPr>
                  <a:stCxn id="60" idx="0"/>
                  <a:endCxn id="62" idx="1"/>
                </p:cNvCxnSpPr>
                <p:nvPr/>
              </p:nvCxnSpPr>
              <p:spPr>
                <a:xfrm flipV="1">
                  <a:off x="1695079" y="6128447"/>
                  <a:ext cx="555593" cy="28858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Right Brace 61"/>
              <p:cNvSpPr/>
              <p:nvPr/>
            </p:nvSpPr>
            <p:spPr>
              <a:xfrm rot="5400000">
                <a:off x="6084102" y="5544120"/>
                <a:ext cx="112869" cy="109884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1691680" y="4005064"/>
            <a:ext cx="1583190" cy="1599622"/>
            <a:chOff x="1691680" y="4365104"/>
            <a:chExt cx="1583190" cy="1599622"/>
          </a:xfrm>
        </p:grpSpPr>
        <p:sp>
          <p:nvSpPr>
            <p:cNvPr id="19" name="TextBox 18"/>
            <p:cNvSpPr txBox="1"/>
            <p:nvPr/>
          </p:nvSpPr>
          <p:spPr>
            <a:xfrm>
              <a:off x="2455127" y="5656949"/>
              <a:ext cx="34496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\0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01859" y="5656949"/>
              <a:ext cx="34496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\0</a:t>
              </a:r>
              <a:endParaRPr lang="en-US" sz="1400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91680" y="4365104"/>
              <a:ext cx="1583190" cy="1249461"/>
              <a:chOff x="1691680" y="4365104"/>
              <a:chExt cx="1583190" cy="1249461"/>
            </a:xfrm>
          </p:grpSpPr>
          <p:sp>
            <p:nvSpPr>
              <p:cNvPr id="66" name="Right Brace 65"/>
              <p:cNvSpPr/>
              <p:nvPr/>
            </p:nvSpPr>
            <p:spPr>
              <a:xfrm rot="16200000">
                <a:off x="2674677" y="5261892"/>
                <a:ext cx="171095" cy="53425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691680" y="4365104"/>
                <a:ext cx="15831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2 byte padding</a:t>
                </a:r>
                <a:br>
                  <a:rPr lang="en-BE" dirty="0"/>
                </a:br>
                <a:r>
                  <a:rPr lang="en-BE" dirty="0"/>
                  <a:t>for alignment</a:t>
                </a:r>
                <a:endParaRPr lang="en-US" dirty="0"/>
              </a:p>
            </p:txBody>
          </p:sp>
          <p:cxnSp>
            <p:nvCxnSpPr>
              <p:cNvPr id="68" name="Straight Arrow Connector 67"/>
              <p:cNvCxnSpPr>
                <a:stCxn id="67" idx="2"/>
                <a:endCxn id="66" idx="1"/>
              </p:cNvCxnSpPr>
              <p:nvPr/>
            </p:nvCxnSpPr>
            <p:spPr>
              <a:xfrm>
                <a:off x="2483275" y="5011435"/>
                <a:ext cx="276950" cy="4320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5962055" y="4018382"/>
            <a:ext cx="1583190" cy="1586304"/>
            <a:chOff x="5962055" y="4378422"/>
            <a:chExt cx="1583190" cy="1586304"/>
          </a:xfrm>
        </p:grpSpPr>
        <p:sp>
          <p:nvSpPr>
            <p:cNvPr id="31" name="TextBox 30"/>
            <p:cNvSpPr txBox="1"/>
            <p:nvPr/>
          </p:nvSpPr>
          <p:spPr>
            <a:xfrm>
              <a:off x="6702240" y="5656949"/>
              <a:ext cx="34496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\0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37869" y="5656949"/>
              <a:ext cx="34496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sz="1400" dirty="0"/>
                <a:t>\0</a:t>
              </a:r>
              <a:endParaRPr lang="en-US" sz="1400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962055" y="4378422"/>
              <a:ext cx="1583190" cy="1249461"/>
              <a:chOff x="1691680" y="4365104"/>
              <a:chExt cx="1583190" cy="1249461"/>
            </a:xfrm>
          </p:grpSpPr>
          <p:sp>
            <p:nvSpPr>
              <p:cNvPr id="82" name="Right Brace 81"/>
              <p:cNvSpPr/>
              <p:nvPr/>
            </p:nvSpPr>
            <p:spPr>
              <a:xfrm rot="16200000">
                <a:off x="2674677" y="5261892"/>
                <a:ext cx="171095" cy="53425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691680" y="4365104"/>
                <a:ext cx="15831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2 byte padding</a:t>
                </a:r>
                <a:br>
                  <a:rPr lang="en-BE" dirty="0"/>
                </a:br>
                <a:r>
                  <a:rPr lang="en-BE" dirty="0"/>
                  <a:t>for alignment</a:t>
                </a:r>
                <a:endParaRPr lang="en-US" dirty="0"/>
              </a:p>
            </p:txBody>
          </p:sp>
          <p:cxnSp>
            <p:nvCxnSpPr>
              <p:cNvPr id="84" name="Straight Arrow Connector 83"/>
              <p:cNvCxnSpPr>
                <a:stCxn id="83" idx="2"/>
                <a:endCxn id="82" idx="1"/>
              </p:cNvCxnSpPr>
              <p:nvPr/>
            </p:nvCxnSpPr>
            <p:spPr>
              <a:xfrm>
                <a:off x="2483275" y="5011435"/>
                <a:ext cx="276950" cy="4320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42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formats: XML output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8064896" cy="53553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&lt;?xml version="1.0" ?&gt;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&lt;blocks&gt;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&lt;block name="block_01"&gt;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&lt;item&gt;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0.1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&lt;/item&gt;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&lt;item&gt;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1.1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&lt;/item&gt;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&lt;/block&gt;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&lt;block name="block_02"&gt;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&lt;item&gt;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0.2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&lt;/item&gt;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&lt;item&gt;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1.2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&lt;/item&gt;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&lt;/block&gt;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&lt;/blocks&gt;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651633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formats: creating XML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064896" cy="50783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Courier New" pitchFamily="49" charset="0"/>
                <a:cs typeface="Courier New" pitchFamily="49" charset="0"/>
              </a:rPr>
              <a:t> 1   from xml.dom.minidom import Document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2   nr_blocks = 2</a:t>
            </a:r>
            <a:br>
              <a:rPr lang="pt-BR" dirty="0">
                <a:latin typeface="Courier New" pitchFamily="49" charset="0"/>
                <a:cs typeface="Courier New" pitchFamily="49" charset="0"/>
              </a:rPr>
            </a:br>
            <a:r>
              <a:rPr lang="pt-BR" dirty="0">
                <a:latin typeface="Courier New" pitchFamily="49" charset="0"/>
                <a:cs typeface="Courier New" pitchFamily="49" charset="0"/>
              </a:rPr>
              <a:t> 3   nr_items = 2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4   doc = Document()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5   blocks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doc.createElement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('blocks')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6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doc.appendChild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(blocks)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7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block_nr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range(1,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nr_blocks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+ 1):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8       block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doc.createElement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('block')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9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block_name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'block_{0:02d}'.format(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block_nr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10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block.setAttribute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('name',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block_name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11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blocks.appendChild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(block)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12   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range(0,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nr_items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13           item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doc.createElement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('item')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14           text = '{0}.{1}'.format(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block_nr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text_node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doc.createTextNode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(text)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16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item.appendChild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text_node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17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block.appendChild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(item)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18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doc.toprettyxml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(indent='  '))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49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 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organization</a:t>
            </a:r>
          </a:p>
          <a:p>
            <a:pPr lvl="1"/>
            <a:r>
              <a:rPr lang="en-US" dirty="0"/>
              <a:t>goals: organizing code of a non-trivial software project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code organization</a:t>
            </a:r>
            <a:endParaRPr lang="en-US" dirty="0"/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goals: how to document Python code?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 err="1">
                <a:hlinkClick r:id="rId3" action="ppaction://hlinksldjump"/>
              </a:rPr>
              <a:t>docstring</a:t>
            </a:r>
            <a:r>
              <a:rPr lang="en-US" dirty="0">
                <a:hlinkClick r:id="rId3" action="ppaction://hlinksldjump"/>
              </a:rPr>
              <a:t> &amp; </a:t>
            </a:r>
            <a:r>
              <a:rPr lang="en-US" dirty="0" err="1">
                <a:hlinkClick r:id="rId3" action="ppaction://hlinksldjump"/>
              </a:rPr>
              <a:t>doctest</a:t>
            </a:r>
            <a:endParaRPr lang="en-US" dirty="0"/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062927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scraping:</a:t>
            </a:r>
            <a:br>
              <a:rPr lang="en-US" dirty="0"/>
            </a:br>
            <a:r>
              <a:rPr lang="en-US" dirty="0"/>
              <a:t>gathering data from the web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https://github.com/gjbex/training-material/tree/master/Python/WebScraping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54785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Caveat: web scraping code is brittle, typically not robust against</a:t>
            </a:r>
          </a:p>
          <a:p>
            <a:pPr lvl="1"/>
            <a:r>
              <a:rPr lang="en-US" dirty="0"/>
              <a:t>page layout changes (unless proper use of CSS)</a:t>
            </a:r>
          </a:p>
          <a:p>
            <a:pPr lvl="1"/>
            <a:r>
              <a:rPr lang="en-US" dirty="0"/>
              <a:t>page content changes</a:t>
            </a:r>
          </a:p>
          <a:p>
            <a:pPr lvl="1"/>
            <a:r>
              <a:rPr lang="en-US" dirty="0"/>
              <a:t>site redesign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Many frameworks available, here </a:t>
            </a:r>
            <a:r>
              <a:rPr lang="en-US" dirty="0">
                <a:solidFill>
                  <a:srgbClr val="C00000"/>
                </a:solidFill>
              </a:rPr>
              <a:t>Beautiful Soup</a:t>
            </a:r>
          </a:p>
          <a:p>
            <a:r>
              <a:rPr lang="en-US" dirty="0"/>
              <a:t>However, for tables only, consider </a:t>
            </a:r>
            <a:r>
              <a:rPr lang="en-US" dirty="0">
                <a:solidFill>
                  <a:srgbClr val="C00000"/>
                </a:solidFill>
              </a:rPr>
              <a:t>pandas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03035" y="4149080"/>
            <a:ext cx="81294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Use site APIs (e.g., REST interface) whenever available!</a:t>
            </a:r>
          </a:p>
        </p:txBody>
      </p:sp>
    </p:spTree>
    <p:extLst>
      <p:ext uri="{BB962C8B-B14F-4D97-AF65-F5344CB8AC3E}">
        <p14:creationId xmlns:p14="http://schemas.microsoft.com/office/powerpoint/2010/main" val="33545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Soup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web page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urllib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Cook soup out of opened page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Eat soup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76872"/>
            <a:ext cx="706712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urllib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page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urllib.request.urlopen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page_url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8233" y="2369205"/>
            <a:ext cx="27285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urllib2 for Python 2.x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897" y="4010373"/>
            <a:ext cx="7065431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bs4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BeautifulSoup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soup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BeautifulSoup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(page, "html5lib")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897" y="5795972"/>
            <a:ext cx="706543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print('looking at {0}'.format(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soup.title.string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03648" y="6165304"/>
            <a:ext cx="4176464" cy="561415"/>
            <a:chOff x="1403648" y="6165304"/>
            <a:chExt cx="4176464" cy="561415"/>
          </a:xfrm>
        </p:grpSpPr>
        <p:sp>
          <p:nvSpPr>
            <p:cNvPr id="9" name="TextBox 8"/>
            <p:cNvSpPr txBox="1"/>
            <p:nvPr/>
          </p:nvSpPr>
          <p:spPr>
            <a:xfrm>
              <a:off x="1403648" y="6357387"/>
              <a:ext cx="363028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Assumes page has a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title</a:t>
              </a:r>
              <a:r>
                <a:rPr lang="en-US" dirty="0"/>
                <a:t> element</a:t>
              </a:r>
            </a:p>
          </p:txBody>
        </p:sp>
        <p:cxnSp>
          <p:nvCxnSpPr>
            <p:cNvPr id="13" name="Straight Arrow Connector 12"/>
            <p:cNvCxnSpPr>
              <a:stCxn id="9" idx="3"/>
            </p:cNvCxnSpPr>
            <p:nvPr/>
          </p:nvCxnSpPr>
          <p:spPr>
            <a:xfrm flipV="1">
              <a:off x="5033937" y="6165304"/>
              <a:ext cx="546175" cy="37674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78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element with tag, 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All element with tag, 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Element content, 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Element attribute, 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dirty="0">
                <a:cs typeface="Courier New" panose="02070309020205020404" pitchFamily="49" charset="0"/>
              </a:rPr>
              <a:t>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76872"/>
            <a:ext cx="706543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print('looking at {0}'.format(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soup.a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3316157"/>
            <a:ext cx="706543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a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soup.find_all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('a'):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print('a element: {0}'.format(a))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8" y="4500470"/>
            <a:ext cx="706543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a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soup.find_all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('a'):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print('link text: {0}'.format(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a.string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8" y="5640876"/>
            <a:ext cx="706543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a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soup.find_all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('a'):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print('link url: {0}'.format(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a.get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')))</a:t>
            </a:r>
          </a:p>
        </p:txBody>
      </p:sp>
    </p:spTree>
    <p:extLst>
      <p:ext uri="{BB962C8B-B14F-4D97-AF65-F5344CB8AC3E}">
        <p14:creationId xmlns:p14="http://schemas.microsoft.com/office/powerpoint/2010/main" val="12831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Errors:</a:t>
            </a:r>
            <a:br>
              <a:rPr lang="en-US" dirty="0"/>
            </a:br>
            <a:r>
              <a:rPr lang="en-US" dirty="0"/>
              <a:t>dealing with exceptions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hlinkClick r:id="rId2"/>
              </a:rPr>
              <a:t>https://github.com/gjbex/training-material/tree/master/Python/CodeTesting</a:t>
            </a:r>
            <a:r>
              <a:rPr lang="nl-BE" sz="18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817563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08708"/>
            <a:ext cx="8064896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[1]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with open(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print('|{0}|'.format(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877" y="3861048"/>
            <a:ext cx="6112571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quote.py</a:t>
            </a: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File "./quote.0.py", line 13, in &lt;module&gt;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status = main()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File "./quote.py", line 6, in main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[1]</a:t>
            </a: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IndexError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 list index out of 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6135687"/>
            <a:ext cx="63725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Either check length of </a:t>
            </a:r>
            <a:r>
              <a:rPr lang="en-US" sz="2400" dirty="0" err="1"/>
              <a:t>sys.argv</a:t>
            </a:r>
            <a:r>
              <a:rPr lang="en-US" sz="2400" dirty="0"/>
              <a:t>, or deal with error!</a:t>
            </a:r>
            <a:endParaRPr lang="nl-BE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528" y="4869160"/>
            <a:ext cx="3680517" cy="1023213"/>
            <a:chOff x="323528" y="4869160"/>
            <a:chExt cx="3680517" cy="1023213"/>
          </a:xfrm>
        </p:grpSpPr>
        <p:sp>
          <p:nvSpPr>
            <p:cNvPr id="9" name="Rounded Rectangle 8"/>
            <p:cNvSpPr/>
            <p:nvPr/>
          </p:nvSpPr>
          <p:spPr>
            <a:xfrm>
              <a:off x="2491877" y="5517232"/>
              <a:ext cx="1512168" cy="375141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528" y="4869160"/>
              <a:ext cx="1401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exception</a:t>
              </a:r>
              <a:br>
                <a:rPr lang="en-US" sz="2400" dirty="0">
                  <a:solidFill>
                    <a:srgbClr val="FF0000"/>
                  </a:solidFill>
                </a:rPr>
              </a:br>
              <a:r>
                <a:rPr lang="en-US" sz="2400" dirty="0">
                  <a:solidFill>
                    <a:srgbClr val="FF0000"/>
                  </a:solidFill>
                </a:rPr>
                <a:t>thrown</a:t>
              </a:r>
              <a:endParaRPr lang="nl-BE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9" idx="1"/>
            </p:cNvCxnSpPr>
            <p:nvPr/>
          </p:nvCxnSpPr>
          <p:spPr>
            <a:xfrm>
              <a:off x="1724745" y="5284659"/>
              <a:ext cx="767132" cy="42014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31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catch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08708"/>
            <a:ext cx="8064896" cy="341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try: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[1]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except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IndexError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as 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sys.stderr.write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('### error: no input file\n')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with open(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print('|{0}|'.format(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147900"/>
            <a:ext cx="349326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python quote.py</a:t>
            </a:r>
            <a:b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### error: no input file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08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trouble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7215437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quote.py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File "./quote.py", line 17, in &lt;module&gt;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status = main()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File "./quote.py", line 11, in main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with open(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in_file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IOError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 [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Errno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2] No such file or directory: '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bla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974" y="3310799"/>
            <a:ext cx="1513746" cy="1933114"/>
            <a:chOff x="1493428" y="4601763"/>
            <a:chExt cx="1513746" cy="1933114"/>
          </a:xfrm>
        </p:grpSpPr>
        <p:sp>
          <p:nvSpPr>
            <p:cNvPr id="5" name="Rounded Rectangle 4"/>
            <p:cNvSpPr/>
            <p:nvPr/>
          </p:nvSpPr>
          <p:spPr>
            <a:xfrm>
              <a:off x="2007171" y="4601763"/>
              <a:ext cx="1000003" cy="375141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93428" y="5703880"/>
              <a:ext cx="1401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exception</a:t>
              </a:r>
              <a:br>
                <a:rPr lang="en-US" sz="2400" dirty="0">
                  <a:solidFill>
                    <a:srgbClr val="FF0000"/>
                  </a:solidFill>
                </a:rPr>
              </a:br>
              <a:r>
                <a:rPr lang="en-US" sz="2400" dirty="0">
                  <a:solidFill>
                    <a:srgbClr val="FF0000"/>
                  </a:solidFill>
                </a:rPr>
                <a:t>thrown</a:t>
              </a:r>
              <a:endParaRPr lang="nl-BE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0"/>
              <a:endCxn id="5" idx="2"/>
            </p:cNvCxnSpPr>
            <p:nvPr/>
          </p:nvCxnSpPr>
          <p:spPr>
            <a:xfrm flipV="1">
              <a:off x="2194037" y="4976904"/>
              <a:ext cx="313136" cy="72697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6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Catching more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169121" y="1408708"/>
            <a:ext cx="8856984" cy="50783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try: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[1]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open(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with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print('|{0}|'.format(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except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IndexError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sys.stderr.write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('### error: no input file\n')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except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IOError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as 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"### I/O error on '{0}': {1}".format(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e.filename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e.strerror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sys.stderr.write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73564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handled!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Now all exceptions are handled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code size increased from 5 to 16 lines</a:t>
            </a:r>
          </a:p>
          <a:p>
            <a:pPr lvl="1"/>
            <a:r>
              <a:rPr lang="en-US" dirty="0"/>
              <a:t>Handling errors takes effort</a:t>
            </a:r>
          </a:p>
          <a:p>
            <a:pPr lvl="1"/>
            <a:r>
              <a:rPr lang="en-US" dirty="0"/>
              <a:t>Worthwhile if others are using your software!</a:t>
            </a:r>
          </a:p>
          <a:p>
            <a:r>
              <a:rPr lang="en-US" dirty="0"/>
              <a:t>One can create own exceptions, derive class from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Exception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350621"/>
            <a:ext cx="693972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quote.py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### I/O error on '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bla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': No such file or directory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169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04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 II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goals: tests are integral part of software development</a:t>
            </a:r>
          </a:p>
          <a:p>
            <a:pPr lvl="1"/>
            <a:r>
              <a:rPr lang="en-US" dirty="0"/>
              <a:t>prerequisites: core Python programming, object oriented programming for unit testing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 err="1">
                <a:hlinkClick r:id="rId2" action="ppaction://hlinksldjump"/>
              </a:rPr>
              <a:t>doctest</a:t>
            </a:r>
            <a:r>
              <a:rPr lang="en-US" dirty="0"/>
              <a:t>, </a:t>
            </a:r>
            <a:r>
              <a:rPr lang="en-US" dirty="0">
                <a:hlinkClick r:id="rId3" action="ppaction://hlinksldjump"/>
              </a:rPr>
              <a:t>unit testing</a:t>
            </a:r>
            <a:endParaRPr lang="en-US" dirty="0"/>
          </a:p>
          <a:p>
            <a:r>
              <a:rPr lang="en-US" dirty="0"/>
              <a:t>Error handling</a:t>
            </a:r>
          </a:p>
          <a:p>
            <a:pPr lvl="1"/>
            <a:r>
              <a:rPr lang="en-US" dirty="0"/>
              <a:t>goals: catch &amp; handle runtime errors</a:t>
            </a:r>
          </a:p>
          <a:p>
            <a:pPr lvl="1"/>
            <a:r>
              <a:rPr lang="en-US" dirty="0"/>
              <a:t>prerequisites: core Python programming, object oriented programming to define your own exceptions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4" action="ppaction://hlinksldjump"/>
              </a:rPr>
              <a:t>error handling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340837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dirty="0">
                <a:hlinkClick r:id="rId2"/>
              </a:rPr>
              <a:t>https://github.com/gjbex/training-material/tree/master/Python/Unittest</a:t>
            </a:r>
            <a:r>
              <a:rPr lang="nl-BE" sz="1800" dirty="0"/>
              <a:t> </a:t>
            </a:r>
            <a:endParaRPr lang="nl-BE" dirty="0"/>
          </a:p>
          <a:p>
            <a:r>
              <a:rPr lang="nl-BE" sz="1800" dirty="0">
                <a:hlinkClick r:id="rId3"/>
              </a:rPr>
              <a:t>https://github.com/gjbex/training-material/tree/master/Python/PyParsing</a:t>
            </a:r>
            <a:r>
              <a:rPr lang="nl-BE" sz="1800" dirty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694785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Key concepts</a:t>
            </a:r>
          </a:p>
          <a:p>
            <a:pPr lvl="1"/>
            <a:r>
              <a:rPr lang="en-US" dirty="0"/>
              <a:t>Implementation tested through API</a:t>
            </a:r>
          </a:p>
          <a:p>
            <a:pPr lvl="1"/>
            <a:r>
              <a:rPr lang="en-US" dirty="0"/>
              <a:t>Testing should be easy</a:t>
            </a:r>
          </a:p>
          <a:p>
            <a:pPr lvl="1"/>
            <a:r>
              <a:rPr lang="en-US" dirty="0"/>
              <a:t>Tests are independent of one another</a:t>
            </a:r>
          </a:p>
          <a:p>
            <a:r>
              <a:rPr lang="en-US" dirty="0"/>
              <a:t>Find problems early/fast</a:t>
            </a:r>
          </a:p>
          <a:p>
            <a:r>
              <a:rPr lang="en-US" dirty="0"/>
              <a:t>Facilitates change</a:t>
            </a:r>
          </a:p>
          <a:p>
            <a:pPr lvl="1"/>
            <a:r>
              <a:rPr lang="en-US" dirty="0"/>
              <a:t>Make small change, run tests</a:t>
            </a:r>
          </a:p>
          <a:p>
            <a:r>
              <a:rPr lang="en-US" dirty="0"/>
              <a:t>TDD: Test Driven Development</a:t>
            </a:r>
          </a:p>
          <a:p>
            <a:pPr lvl="1"/>
            <a:r>
              <a:rPr lang="en-US" dirty="0"/>
              <a:t>Write tests first, then implement</a:t>
            </a:r>
          </a:p>
          <a:p>
            <a:r>
              <a:rPr lang="en-US" dirty="0"/>
              <a:t>Programming framework, e.g., Python's </a:t>
            </a:r>
            <a:r>
              <a:rPr lang="en-US" dirty="0" err="1"/>
              <a:t>unittest</a:t>
            </a:r>
            <a:endParaRPr lang="nl-BE" dirty="0"/>
          </a:p>
        </p:txBody>
      </p:sp>
      <p:grpSp>
        <p:nvGrpSpPr>
          <p:cNvPr id="6" name="Group 5"/>
          <p:cNvGrpSpPr/>
          <p:nvPr/>
        </p:nvGrpSpPr>
        <p:grpSpPr>
          <a:xfrm>
            <a:off x="5796136" y="3284984"/>
            <a:ext cx="3155315" cy="1980559"/>
            <a:chOff x="4821276" y="3871774"/>
            <a:chExt cx="3155315" cy="1980559"/>
          </a:xfrm>
        </p:grpSpPr>
        <p:sp>
          <p:nvSpPr>
            <p:cNvPr id="7" name="Rounded Rectangle 6"/>
            <p:cNvSpPr/>
            <p:nvPr/>
          </p:nvSpPr>
          <p:spPr>
            <a:xfrm>
              <a:off x="4821276" y="3871774"/>
              <a:ext cx="3155315" cy="19805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3896713"/>
              <a:ext cx="311655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"How to test?" is a question that</a:t>
              </a:r>
            </a:p>
            <a:p>
              <a:pPr algn="just"/>
              <a:r>
                <a:rPr lang="en-US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cannot be answered in general.</a:t>
              </a:r>
            </a:p>
            <a:p>
              <a:pPr algn="just"/>
              <a:r>
                <a:rPr lang="en-US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"When to test?" however, does have</a:t>
              </a:r>
            </a:p>
            <a:p>
              <a:pPr algn="just"/>
              <a:r>
                <a:rPr lang="en-US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a general answer: as early and as</a:t>
              </a:r>
            </a:p>
            <a:p>
              <a:pPr algn="just"/>
              <a:r>
                <a:rPr lang="en-US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often as possible.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39790" y="5408069"/>
              <a:ext cx="1887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— Bjarne </a:t>
              </a:r>
              <a:r>
                <a:rPr lang="en-US" sz="1600" dirty="0" err="1">
                  <a:solidFill>
                    <a:srgbClr val="0070C0"/>
                  </a:solidFill>
                </a:rPr>
                <a:t>Stroustrup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6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0407" y="3429000"/>
            <a:ext cx="5009705" cy="3139321"/>
            <a:chOff x="570407" y="3429000"/>
            <a:chExt cx="5009705" cy="3139321"/>
          </a:xfrm>
        </p:grpSpPr>
        <p:sp>
          <p:nvSpPr>
            <p:cNvPr id="4" name="TextBox 3"/>
            <p:cNvSpPr txBox="1"/>
            <p:nvPr/>
          </p:nvSpPr>
          <p:spPr>
            <a:xfrm>
              <a:off x="570407" y="3429000"/>
              <a:ext cx="5009705" cy="31393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import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unittest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from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func_lib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import fib</a:t>
              </a:r>
            </a:p>
            <a:p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class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FibTest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b="1" dirty="0" err="1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unittest.TestCase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):</a:t>
              </a:r>
            </a:p>
            <a:p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def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test_fib4(self):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'''test for fib(4)'''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self.</a:t>
              </a:r>
              <a:r>
                <a:rPr lang="en-US" b="1" dirty="0" err="1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assertEqual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(3, fib(4))</a:t>
              </a:r>
            </a:p>
            <a:p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if __name__ == '__main__':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unittest.main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()</a:t>
              </a:r>
              <a:endParaRPr lang="nl-BE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55976" y="6278060"/>
              <a:ext cx="120738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fib_test.py</a:t>
              </a:r>
              <a:endParaRPr lang="nl-BE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Subclass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unittest.TestCase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Methods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test_&lt;name&gt;</a:t>
            </a:r>
            <a:r>
              <a:rPr lang="en-US" dirty="0"/>
              <a:t> are tests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unittest</a:t>
            </a:r>
            <a:r>
              <a:rPr lang="en-US" dirty="0"/>
              <a:t> provides driver for running tests</a:t>
            </a:r>
            <a:endParaRPr lang="nl-BE" dirty="0"/>
          </a:p>
        </p:txBody>
      </p:sp>
      <p:grpSp>
        <p:nvGrpSpPr>
          <p:cNvPr id="5" name="Group 4"/>
          <p:cNvGrpSpPr/>
          <p:nvPr/>
        </p:nvGrpSpPr>
        <p:grpSpPr>
          <a:xfrm>
            <a:off x="4411048" y="5651956"/>
            <a:ext cx="3185288" cy="369332"/>
            <a:chOff x="-1375906" y="3563724"/>
            <a:chExt cx="318528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79512" y="3563724"/>
              <a:ext cx="162987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Expected result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-1375906" y="3563724"/>
              <a:ext cx="1555418" cy="184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189628" y="3717032"/>
            <a:ext cx="1798181" cy="648072"/>
            <a:chOff x="-598197" y="3563724"/>
            <a:chExt cx="1798181" cy="648072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3563724"/>
              <a:ext cx="102047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Test case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-598197" y="3748390"/>
              <a:ext cx="777709" cy="4634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03161" y="4437112"/>
            <a:ext cx="3369941" cy="561548"/>
            <a:chOff x="-1680336" y="3563724"/>
            <a:chExt cx="3369941" cy="561548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3563724"/>
              <a:ext cx="151009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Individual test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-1680336" y="3748390"/>
              <a:ext cx="1859849" cy="3768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189628" y="5003884"/>
            <a:ext cx="2195688" cy="369332"/>
            <a:chOff x="-597326" y="3563724"/>
            <a:chExt cx="2195688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179512" y="3563724"/>
              <a:ext cx="141885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Result to test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-597326" y="3748390"/>
              <a:ext cx="776838" cy="184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103161" y="6063222"/>
            <a:ext cx="3058570" cy="369332"/>
            <a:chOff x="-1679947" y="3563724"/>
            <a:chExt cx="305857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179512" y="3563724"/>
              <a:ext cx="119911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Test driver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-1679947" y="3748390"/>
              <a:ext cx="18594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90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tests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Python script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206019"/>
            <a:ext cx="6801862" cy="424731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 ./fib_test.py 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================================================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FAIL: test_fib4 (__main__.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FibTest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test a number computations for small arguments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</a:t>
            </a: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File "./fibber.py", line 13, in test_fib4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self.assertEqual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(expected, fib(4))</a:t>
            </a: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AssertionError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 3 != 5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Ran 1 test in 0.001s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FAILED (failures=1)</a:t>
            </a:r>
          </a:p>
        </p:txBody>
      </p:sp>
    </p:spTree>
    <p:extLst>
      <p:ext uri="{BB962C8B-B14F-4D97-AF65-F5344CB8AC3E}">
        <p14:creationId xmlns:p14="http://schemas.microsoft.com/office/powerpoint/2010/main" val="39652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 methods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methods: provide accurate feedback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assertEqual</a:t>
            </a:r>
            <a:r>
              <a:rPr lang="en-US" dirty="0"/>
              <a:t>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assertAlmostEqual</a:t>
            </a:r>
            <a:r>
              <a:rPr lang="en-US" dirty="0"/>
              <a:t>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assertTrue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assertFalse</a:t>
            </a:r>
            <a:r>
              <a:rPr lang="en-US" dirty="0"/>
              <a:t>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assertListEqual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assertSetEqual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assertDictEqual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assertTupleEqual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assertIsNone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assertIsInstance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assertRegex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653136"/>
            <a:ext cx="361188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+ negations, e.g.,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assertNotEqual</a:t>
            </a:r>
            <a:r>
              <a:rPr lang="en-US" sz="2800" dirty="0"/>
              <a:t>, …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6719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expected failure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useful: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assertRaisesRegex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Warnings: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assertWarns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407" y="2276872"/>
            <a:ext cx="749115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func_lib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fib,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InvalidArgumentException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test_negative_values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'''test for call with negative argument'''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with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self.assertRaises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InvalidArgumentException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fib(-1)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Subtests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for a series of values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570407" y="2416820"/>
            <a:ext cx="790472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test_low_values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'''test a number computations for small arguments'''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expected = [0, 1, 1, 2, 3, 5, 8, 13]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n in range(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(expected)):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with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self.subTest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=n)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self.assertEqual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(expected[n], fib(n))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7886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Fixtures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Prepare for test(s), clean up after test(s), e.g.,</a:t>
            </a:r>
          </a:p>
          <a:p>
            <a:pPr lvl="1"/>
            <a:r>
              <a:rPr lang="en-US" dirty="0"/>
              <a:t>Open/close a file</a:t>
            </a:r>
          </a:p>
          <a:p>
            <a:pPr lvl="1"/>
            <a:r>
              <a:rPr lang="en-US" dirty="0"/>
              <a:t>Open/close a database connection, initialize a cursor</a:t>
            </a:r>
          </a:p>
          <a:p>
            <a:pPr lvl="1"/>
            <a:r>
              <a:rPr lang="en-US" dirty="0"/>
              <a:t>Initialize data structures/objects</a:t>
            </a:r>
          </a:p>
          <a:p>
            <a:r>
              <a:rPr lang="en-US" dirty="0"/>
              <a:t>Three levels</a:t>
            </a:r>
          </a:p>
          <a:p>
            <a:pPr lvl="1"/>
            <a:r>
              <a:rPr lang="en-US" dirty="0"/>
              <a:t>Before/after any test in module is run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setUpModule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tearDownModule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Before/after any test in test case class is run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(mark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classmethod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Before/after each individual test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(self)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(self)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Module-level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setUpModule</a:t>
            </a:r>
            <a:r>
              <a:rPr lang="en-US" dirty="0"/>
              <a:t>: create and fill database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tearDownModule</a:t>
            </a:r>
            <a:r>
              <a:rPr lang="en-US" dirty="0"/>
              <a:t>: remove database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570407" y="2276872"/>
            <a:ext cx="7236586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init_db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setUpModule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'''create and fill the database'''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conn = sqlite3.connect(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master_name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init_db.execute_file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(conn,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create_db.sql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init_db.execute_file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(conn,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fill_db.sql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556" y="5174126"/>
            <a:ext cx="721543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tearDownModule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'''remove database file once testing is done'''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os.remove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master_name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9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case-level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setUpClass</a:t>
            </a:r>
            <a:r>
              <a:rPr lang="en-US" dirty="0"/>
              <a:t>: create copy of database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tearDownClass</a:t>
            </a:r>
            <a:r>
              <a:rPr lang="en-US" dirty="0"/>
              <a:t>: remove copy of database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570406" y="2276872"/>
            <a:ext cx="7268077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classmethod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setUpClass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'''copy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database'''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shutil.copyfile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master_name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cls.test_name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898" y="5253007"/>
            <a:ext cx="723658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classmethod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'''remove test database'''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os.remove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cls.test_name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2453987"/>
            <a:ext cx="22736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Test cases must</a:t>
            </a:r>
          </a:p>
          <a:p>
            <a:r>
              <a:rPr lang="en-US" sz="2400" dirty="0"/>
              <a:t>be independent!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9562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Debugging</a:t>
            </a:r>
          </a:p>
          <a:p>
            <a:pPr lvl="1"/>
            <a:r>
              <a:rPr lang="en-US" dirty="0"/>
              <a:t>goals: using the Python debugger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debugging</a:t>
            </a:r>
            <a:endParaRPr lang="en-US" dirty="0"/>
          </a:p>
          <a:p>
            <a:r>
              <a:rPr lang="en-US" dirty="0"/>
              <a:t>Profiling</a:t>
            </a:r>
          </a:p>
          <a:p>
            <a:pPr lvl="1"/>
            <a:r>
              <a:rPr lang="en-US" dirty="0"/>
              <a:t>goals: using the Python profiler to identify optimization opportunities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3" action="ppaction://hlinksldjump"/>
              </a:rPr>
              <a:t>profiling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81712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Test-level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setUp</a:t>
            </a:r>
            <a:r>
              <a:rPr lang="en-US" dirty="0"/>
              <a:t>: create connection &amp; cursor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tearDown</a:t>
            </a:r>
            <a:r>
              <a:rPr lang="en-US" dirty="0"/>
              <a:t>: close connection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828092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'''open connection, create cursor'''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self._conn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sqlite3.connect(self.__class__.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self._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conn.row_factory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sqlite3.Row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self._cursor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self._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conn.cursor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615968"/>
            <a:ext cx="828092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'''close database connection'''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self._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4038163"/>
            <a:ext cx="18889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Tests must be</a:t>
            </a:r>
            <a:br>
              <a:rPr lang="en-US" sz="2400" dirty="0"/>
            </a:br>
            <a:r>
              <a:rPr lang="en-US" sz="2400" dirty="0"/>
              <a:t>independent!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948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for fixtures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setUpModule</a:t>
            </a:r>
            <a:r>
              <a:rPr lang="en-US" sz="1600" dirty="0"/>
              <a:t>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tests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setUpClass</a:t>
            </a:r>
            <a:r>
              <a:rPr lang="en-US" sz="1600" dirty="0"/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ContentsTest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1600" dirty="0"/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test_num_projects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nl-BE" sz="1600" dirty="0" err="1"/>
              <a:t>test_num_projects</a:t>
            </a:r>
            <a:endParaRPr lang="nl-BE" sz="1600" dirty="0"/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</a:t>
            </a:r>
            <a:r>
              <a:rPr lang="en-US" sz="1600" dirty="0"/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test_num_projects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1600" dirty="0"/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test_num_researchers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1600" dirty="0" err="1"/>
              <a:t>test_num_researchers</a:t>
            </a:r>
            <a:endParaRPr lang="en-US" sz="1600" dirty="0"/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</a:t>
            </a:r>
            <a:r>
              <a:rPr lang="en-US" sz="1600" dirty="0"/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test_num_researchers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/>
              <a:t>…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tearDownClass</a:t>
            </a:r>
            <a:r>
              <a:rPr lang="en-US" sz="1600" dirty="0"/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ContentsTest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setUpClass</a:t>
            </a:r>
            <a:r>
              <a:rPr lang="en-US" sz="1600" dirty="0">
                <a:cs typeface="Courier New" panose="02070309020205020404" pitchFamily="49" charset="0"/>
              </a:rPr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ConstraintsTest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1600" dirty="0">
                <a:cs typeface="Courier New" panose="02070309020205020404" pitchFamily="49" charset="0"/>
              </a:rPr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test_project_name_uniqueness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test_project_name_uniqueness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</a:t>
            </a:r>
            <a:r>
              <a:rPr lang="en-US" sz="1600" dirty="0">
                <a:cs typeface="Courier New" panose="02070309020205020404" pitchFamily="49" charset="0"/>
              </a:rPr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test_project_name_uniqueness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tearDownClass</a:t>
            </a:r>
            <a:r>
              <a:rPr lang="en-US" sz="1600" dirty="0">
                <a:cs typeface="Courier New" panose="02070309020205020404" pitchFamily="49" charset="0"/>
              </a:rPr>
              <a:t>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ConstraintsTest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tearDownModule</a:t>
            </a:r>
            <a:r>
              <a:rPr lang="en-US" sz="1600" dirty="0">
                <a:cs typeface="Courier New" panose="02070309020205020404" pitchFamily="49" charset="0"/>
              </a:rPr>
              <a:t>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tests</a:t>
            </a:r>
            <a:endParaRPr lang="nl-BE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03848" y="1259468"/>
            <a:ext cx="4627774" cy="441340"/>
            <a:chOff x="-2315207" y="3698448"/>
            <a:chExt cx="4627774" cy="441340"/>
          </a:xfrm>
        </p:grpSpPr>
        <p:sp>
          <p:nvSpPr>
            <p:cNvPr id="5" name="TextBox 4"/>
            <p:cNvSpPr txBox="1"/>
            <p:nvPr/>
          </p:nvSpPr>
          <p:spPr>
            <a:xfrm>
              <a:off x="-55774" y="3698448"/>
              <a:ext cx="236834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projects.db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" name="Straight Arrow Connector 5"/>
            <p:cNvCxnSpPr>
              <a:stCxn id="5" idx="1"/>
            </p:cNvCxnSpPr>
            <p:nvPr/>
          </p:nvCxnSpPr>
          <p:spPr>
            <a:xfrm flipH="1">
              <a:off x="-2315207" y="3883114"/>
              <a:ext cx="2259433" cy="256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23928" y="6381328"/>
            <a:ext cx="4104456" cy="369332"/>
            <a:chOff x="-1655221" y="3698448"/>
            <a:chExt cx="4104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-63697" y="3698448"/>
              <a:ext cx="251293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Remove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projects.db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flipH="1" flipV="1">
              <a:off x="-1655221" y="3826785"/>
              <a:ext cx="1591524" cy="563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572000" y="1691516"/>
            <a:ext cx="4392488" cy="369332"/>
            <a:chOff x="-1235087" y="3698448"/>
            <a:chExt cx="4392488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-334068" y="3698448"/>
              <a:ext cx="349146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Copy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projects.db</a:t>
              </a:r>
              <a:r>
                <a:rPr lang="en-US" dirty="0">
                  <a:cs typeface="Courier New" panose="02070309020205020404" pitchFamily="49" charset="0"/>
                </a:rPr>
                <a:t> to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test.db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-1235087" y="3883114"/>
              <a:ext cx="901019" cy="184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860032" y="2123564"/>
            <a:ext cx="2784607" cy="369332"/>
            <a:chOff x="-947055" y="3698448"/>
            <a:chExt cx="2784607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-334068" y="3698448"/>
              <a:ext cx="21716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to database 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flipH="1">
              <a:off x="-947055" y="3883114"/>
              <a:ext cx="6129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95936" y="2555612"/>
            <a:ext cx="2437346" cy="369332"/>
            <a:chOff x="-1811151" y="3698448"/>
            <a:chExt cx="2437346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-334068" y="3698448"/>
              <a:ext cx="96026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Run test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 flipV="1">
              <a:off x="-1811151" y="3779748"/>
              <a:ext cx="1477083" cy="1033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166526" y="2987660"/>
            <a:ext cx="2992485" cy="369332"/>
            <a:chOff x="-640561" y="3698448"/>
            <a:chExt cx="2992485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-334068" y="3698448"/>
              <a:ext cx="26859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Disconnect from database 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>
            <a:xfrm flipH="1" flipV="1">
              <a:off x="-640561" y="3698448"/>
              <a:ext cx="306493" cy="184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860032" y="4355812"/>
            <a:ext cx="2574486" cy="369332"/>
            <a:chOff x="-947055" y="3698448"/>
            <a:chExt cx="2574486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-334068" y="3698448"/>
              <a:ext cx="196149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Remove</a:t>
              </a:r>
              <a:r>
                <a:rPr lang="en-US" dirty="0">
                  <a:cs typeface="Courier New" panose="02070309020205020404" pitchFamily="49" charset="0"/>
                </a:rPr>
                <a:t>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test.db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8" name="Straight Arrow Connector 37"/>
            <p:cNvCxnSpPr>
              <a:stCxn id="37" idx="1"/>
            </p:cNvCxnSpPr>
            <p:nvPr/>
          </p:nvCxnSpPr>
          <p:spPr>
            <a:xfrm flipH="1" flipV="1">
              <a:off x="-947055" y="3770456"/>
              <a:ext cx="612987" cy="1126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6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all tests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module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all modules</a:t>
            </a:r>
            <a:endParaRPr lang="nl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331640" y="2204864"/>
            <a:ext cx="5081713" cy="923330"/>
            <a:chOff x="570406" y="3429000"/>
            <a:chExt cx="5081713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570406" y="3429000"/>
              <a:ext cx="5081713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…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if __name__ == '__main__':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unittest.main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()</a:t>
              </a:r>
              <a:endParaRPr lang="nl-BE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3955" y="4064940"/>
              <a:ext cx="120738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fib_test.py</a:t>
              </a:r>
              <a:endParaRPr lang="nl-BE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1639" y="3419708"/>
            <a:ext cx="6624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 ./fib_test.py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0" y="4643844"/>
            <a:ext cx="66247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 -m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unittest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discover  -p '*_test.py'</a:t>
            </a:r>
          </a:p>
        </p:txBody>
      </p:sp>
    </p:spTree>
    <p:extLst>
      <p:ext uri="{BB962C8B-B14F-4D97-AF65-F5344CB8AC3E}">
        <p14:creationId xmlns:p14="http://schemas.microsoft.com/office/powerpoint/2010/main" val="42604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Easy to overlook</a:t>
            </a:r>
          </a:p>
          <a:p>
            <a:pPr lvl="1"/>
            <a:r>
              <a:rPr lang="en-US" dirty="0"/>
              <a:t>functions/methods</a:t>
            </a:r>
          </a:p>
          <a:p>
            <a:pPr lvl="1"/>
            <a:r>
              <a:rPr lang="en-US" dirty="0"/>
              <a:t>code paths</a:t>
            </a:r>
          </a:p>
          <a:p>
            <a:r>
              <a:rPr lang="en-US" dirty="0"/>
              <a:t>Use code coverage tool</a:t>
            </a:r>
            <a:br>
              <a:rPr lang="en-US" dirty="0"/>
            </a:br>
            <a:r>
              <a:rPr lang="en-US" dirty="0">
                <a:hlinkClick r:id="rId2"/>
              </a:rPr>
              <a:t>https://coverage.readthedocs.io/</a:t>
            </a:r>
            <a:r>
              <a:rPr lang="en-US" dirty="0"/>
              <a:t> </a:t>
            </a:r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run code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coverage run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create</a:t>
            </a:r>
            <a:r>
              <a:rPr lang="en-US" dirty="0"/>
              <a:t> detailed report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coverage annotate</a:t>
            </a:r>
          </a:p>
          <a:p>
            <a:pPr lvl="1"/>
            <a:r>
              <a:rPr lang="en-US" dirty="0"/>
              <a:t>add tests until covered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183</a:t>
            </a:fld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5860696" y="2060848"/>
            <a:ext cx="2808312" cy="1080119"/>
            <a:chOff x="4821276" y="3871775"/>
            <a:chExt cx="2808312" cy="1080119"/>
          </a:xfrm>
        </p:grpSpPr>
        <p:sp>
          <p:nvSpPr>
            <p:cNvPr id="6" name="Rounded Rectangle 5"/>
            <p:cNvSpPr/>
            <p:nvPr/>
          </p:nvSpPr>
          <p:spPr>
            <a:xfrm>
              <a:off x="4821276" y="3871775"/>
              <a:ext cx="2808312" cy="10801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0032" y="3896713"/>
              <a:ext cx="25859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A program that has not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been tested does not work.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06743" y="4492721"/>
              <a:ext cx="20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— Bjarne </a:t>
              </a:r>
              <a:r>
                <a:rPr lang="en-US" dirty="0" err="1">
                  <a:solidFill>
                    <a:srgbClr val="0070C0"/>
                  </a:solidFill>
                </a:rPr>
                <a:t>Stroustrup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9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code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184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27584" y="2346300"/>
            <a:ext cx="662473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coverage  run  ./prog.py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83" y="4145012"/>
            <a:ext cx="6624737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coverage  report  -m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coverage report -m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Name         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Stmts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Miss  Cover   Missing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--------------------------------------------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functions.py       9      3    67%   2-5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prog.py           14      2    86%   17-18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--------------------------------------------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TOTAL             23      5    78%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83393" y="5214277"/>
            <a:ext cx="1954560" cy="646331"/>
            <a:chOff x="-876831" y="3698448"/>
            <a:chExt cx="195456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-334068" y="3698448"/>
              <a:ext cx="141179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line numbers</a:t>
              </a:r>
            </a:p>
            <a:p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missed</a:t>
              </a: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 flipV="1">
              <a:off x="-876831" y="4021613"/>
              <a:ext cx="542763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96648" y="3508906"/>
            <a:ext cx="3561693" cy="748449"/>
            <a:chOff x="-1020847" y="3922908"/>
            <a:chExt cx="3561693" cy="748449"/>
          </a:xfrm>
        </p:grpSpPr>
        <p:sp>
          <p:nvSpPr>
            <p:cNvPr id="11" name="TextBox 10"/>
            <p:cNvSpPr txBox="1"/>
            <p:nvPr/>
          </p:nvSpPr>
          <p:spPr>
            <a:xfrm>
              <a:off x="-300767" y="3922908"/>
              <a:ext cx="284161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show line numbers </a:t>
              </a:r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missed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-1020847" y="4107574"/>
              <a:ext cx="720080" cy="56378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4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7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annotated source 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coverage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185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27584" y="2276872"/>
            <a:ext cx="6624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coverage  annotate  -d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coverage_report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4168" y="1618882"/>
            <a:ext cx="2731401" cy="729998"/>
            <a:chOff x="-917921" y="3922908"/>
            <a:chExt cx="2731401" cy="729998"/>
          </a:xfrm>
        </p:grpSpPr>
        <p:sp>
          <p:nvSpPr>
            <p:cNvPr id="7" name="TextBox 6"/>
            <p:cNvSpPr txBox="1"/>
            <p:nvPr/>
          </p:nvSpPr>
          <p:spPr>
            <a:xfrm>
              <a:off x="-300767" y="3922908"/>
              <a:ext cx="21142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directory for reports</a:t>
              </a:r>
              <a:endPara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>
              <a:off x="-917921" y="4107574"/>
              <a:ext cx="617154" cy="54533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27584" y="2924944"/>
            <a:ext cx="6624737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options.no_iter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n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options.max_n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f'fac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({n}) = 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(n)}')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else: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for n in range(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options.max_n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+ 1):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f'fac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({n}) = 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(n)}')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64288" y="4077072"/>
            <a:ext cx="1656185" cy="936104"/>
            <a:chOff x="7890626" y="3104964"/>
            <a:chExt cx="1656185" cy="936104"/>
          </a:xfrm>
        </p:grpSpPr>
        <p:sp>
          <p:nvSpPr>
            <p:cNvPr id="13" name="Right Brace 12"/>
            <p:cNvSpPr/>
            <p:nvPr/>
          </p:nvSpPr>
          <p:spPr>
            <a:xfrm>
              <a:off x="7890626" y="3104964"/>
              <a:ext cx="128379" cy="936104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73757" y="3305364"/>
              <a:ext cx="137305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not run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64288" y="3140968"/>
            <a:ext cx="1656185" cy="936104"/>
            <a:chOff x="7890626" y="3104964"/>
            <a:chExt cx="1656185" cy="936104"/>
          </a:xfrm>
        </p:grpSpPr>
        <p:sp>
          <p:nvSpPr>
            <p:cNvPr id="16" name="Right Brace 15"/>
            <p:cNvSpPr/>
            <p:nvPr/>
          </p:nvSpPr>
          <p:spPr>
            <a:xfrm>
              <a:off x="7890626" y="3104964"/>
              <a:ext cx="128379" cy="936104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73756" y="3305364"/>
              <a:ext cx="13730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</a:rPr>
                <a:t>run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27584" y="5932007"/>
            <a:ext cx="6624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coverage  erase</a:t>
            </a:r>
          </a:p>
        </p:txBody>
      </p:sp>
    </p:spTree>
    <p:extLst>
      <p:ext uri="{BB962C8B-B14F-4D97-AF65-F5344CB8AC3E}">
        <p14:creationId xmlns:p14="http://schemas.microsoft.com/office/powerpoint/2010/main" val="665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1" grpId="0" animBg="1"/>
      <p:bldP spid="20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Kernighan &amp; R. Pike (1999) </a:t>
            </a:r>
            <a:r>
              <a:rPr lang="en-US" i="1" dirty="0"/>
              <a:t>The practice of programming</a:t>
            </a:r>
            <a:r>
              <a:rPr lang="en-US" dirty="0"/>
              <a:t>, Addison-Wesley</a:t>
            </a:r>
          </a:p>
          <a:p>
            <a:r>
              <a:rPr lang="en-US" dirty="0"/>
              <a:t>M. Fowler (1999) </a:t>
            </a:r>
            <a:r>
              <a:rPr lang="en-US" i="1" dirty="0"/>
              <a:t>Refactoring: improving the design of existing code</a:t>
            </a:r>
            <a:r>
              <a:rPr lang="en-US" dirty="0"/>
              <a:t>, Addison-Wesley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481019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Icing on application:</a:t>
            </a:r>
            <a:br>
              <a:rPr lang="en-US" dirty="0"/>
            </a:br>
            <a:r>
              <a:rPr lang="en-US" dirty="0"/>
              <a:t>Python's </a:t>
            </a:r>
            <a:r>
              <a:rPr lang="en-US" dirty="0" err="1"/>
              <a:t>argparse</a:t>
            </a:r>
            <a:r>
              <a:rPr lang="en-US" dirty="0"/>
              <a:t>, </a:t>
            </a:r>
            <a:r>
              <a:rPr lang="en-US" dirty="0" err="1"/>
              <a:t>ConfigParser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https://github.com/gjbex/training-material/tree/master/Python/ArgParse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3"/>
              </a:rPr>
              <a:t>https://github.com/gjbex/training-material/tree/master/Python/ConfigParser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187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45516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command line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tools start out as short script, evolve into applications used by many</a:t>
            </a:r>
          </a:p>
          <a:p>
            <a:r>
              <a:rPr lang="en-US" dirty="0"/>
              <a:t>Model after Unix tools</a:t>
            </a:r>
          </a:p>
          <a:p>
            <a:pPr lvl="1"/>
            <a:r>
              <a:rPr lang="en-US" dirty="0"/>
              <a:t>Arguments</a:t>
            </a:r>
          </a:p>
          <a:p>
            <a:pPr lvl="1"/>
            <a:r>
              <a:rPr lang="en-US" dirty="0"/>
              <a:t>Flags</a:t>
            </a:r>
          </a:p>
          <a:p>
            <a:pPr lvl="1"/>
            <a:r>
              <a:rPr lang="en-US" dirty="0"/>
              <a:t>Options</a:t>
            </a:r>
          </a:p>
          <a:p>
            <a:r>
              <a:rPr lang="en-US" dirty="0"/>
              <a:t>Python's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argparse</a:t>
            </a:r>
            <a:r>
              <a:rPr lang="en-US" dirty="0"/>
              <a:t> benefits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Self-documenting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188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96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command line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argparse</a:t>
            </a:r>
            <a:r>
              <a:rPr lang="en-US" dirty="0"/>
              <a:t> library module</a:t>
            </a:r>
          </a:p>
          <a:p>
            <a:endParaRPr lang="en-US" dirty="0"/>
          </a:p>
          <a:p>
            <a:r>
              <a:rPr lang="en-US" dirty="0"/>
              <a:t>Add positional argument(s)</a:t>
            </a:r>
          </a:p>
          <a:p>
            <a:endParaRPr lang="en-US" dirty="0"/>
          </a:p>
          <a:p>
            <a:r>
              <a:rPr lang="en-US" dirty="0"/>
              <a:t>Add flag(s)</a:t>
            </a:r>
          </a:p>
          <a:p>
            <a:endParaRPr lang="en-US" dirty="0"/>
          </a:p>
          <a:p>
            <a:r>
              <a:rPr lang="en-US" dirty="0"/>
              <a:t>Add option(s)</a:t>
            </a:r>
          </a:p>
          <a:p>
            <a:endParaRPr lang="en-US" dirty="0"/>
          </a:p>
          <a:p>
            <a:r>
              <a:rPr lang="en-US" dirty="0"/>
              <a:t>Parse arguments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19912"/>
            <a:ext cx="84249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argparse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ArgumentParser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ArgumentParser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(description='Gaussian random number generator')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924944"/>
            <a:ext cx="84249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arg_parser.add_argument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metavar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type=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='?', default=1,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help='number of random numbers to generate')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841884"/>
            <a:ext cx="84249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arg_parser.add_argument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action='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store_true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help='print index for random number')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775380"/>
            <a:ext cx="84249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arg_parser.add_argument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-mu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type=float, default=0.0,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help='mean of distribution')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714092"/>
            <a:ext cx="842493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arg_parser.parse_args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5013176"/>
            <a:ext cx="212750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mu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/>
              <a:t> is implicit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189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3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II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 2 versus Python 3</a:t>
            </a:r>
          </a:p>
          <a:p>
            <a:pPr lvl="1"/>
            <a:r>
              <a:rPr lang="en-US" dirty="0"/>
              <a:t>goals: compare Python versions, porting from Python 2 to 3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Python 2 to 3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1819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command line arguments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424936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in range(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prefix = '{0}\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t'.format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+ 1)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prefix = ''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print('{0}{1}'.format(prefix,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random.gauss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mu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sigma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212976"/>
            <a:ext cx="8424936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generate_gaussians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–h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usage: generate_gaussians.py [-h] [-mu MU] [-sigma SIGMA] [-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[n]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Gaussian random number generator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positional arguments: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             number of random numbers to generate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optional arguments: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-h, --help    show this help message and exit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-mu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MU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mean of distribution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-sigma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SIGMA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stddev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distribution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-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print index for random 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661248"/>
            <a:ext cx="8424936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generate_gaussians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3.0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usage: generate_gaussians.py [-h] [-mu MU] [-sigma SIGMA] [-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[n]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generate_gaussians.py: error: argument n: invalid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value: '3.0'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7026" y="4150821"/>
            <a:ext cx="15913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Autogenerated</a:t>
            </a:r>
            <a:br>
              <a:rPr lang="en-US" dirty="0"/>
            </a:br>
            <a:r>
              <a:rPr lang="en-US" dirty="0"/>
              <a:t>help message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54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ConfigParser</a:t>
            </a:r>
            <a:r>
              <a:rPr lang="en-US" dirty="0"/>
              <a:t> configuration files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Configuration files</a:t>
            </a:r>
          </a:p>
          <a:p>
            <a:pPr lvl="1"/>
            <a:r>
              <a:rPr lang="en-US" dirty="0"/>
              <a:t>save typing of options</a:t>
            </a:r>
          </a:p>
          <a:p>
            <a:pPr lvl="1"/>
            <a:r>
              <a:rPr lang="en-US" dirty="0"/>
              <a:t>Document runs of applications</a:t>
            </a:r>
          </a:p>
          <a:p>
            <a:r>
              <a:rPr lang="en-US" dirty="0"/>
              <a:t>Easy to use from Python: </a:t>
            </a:r>
            <a:r>
              <a:rPr lang="en-US" dirty="0" err="1"/>
              <a:t>configparser</a:t>
            </a:r>
            <a:r>
              <a:rPr lang="en-US" dirty="0"/>
              <a:t> module</a:t>
            </a:r>
          </a:p>
          <a:p>
            <a:r>
              <a:rPr lang="en-US" dirty="0"/>
              <a:t>Configuration file (e.g.,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test.conf</a:t>
            </a:r>
            <a:r>
              <a:rPr lang="en-US" dirty="0"/>
              <a:t>')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850" y="4005064"/>
            <a:ext cx="6408712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[physics]</a:t>
            </a:r>
          </a:p>
          <a:p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this section lists the physical quantities of interest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 = 273.15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N = 1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[meta-info]</a:t>
            </a:r>
          </a:p>
          <a:p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this section provides some meta-information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author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gjb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version = 1.2.17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88578" y="4005064"/>
            <a:ext cx="2000194" cy="864096"/>
            <a:chOff x="6948264" y="1412776"/>
            <a:chExt cx="2000194" cy="864096"/>
          </a:xfrm>
        </p:grpSpPr>
        <p:sp>
          <p:nvSpPr>
            <p:cNvPr id="5" name="Right Brace 4"/>
            <p:cNvSpPr/>
            <p:nvPr/>
          </p:nvSpPr>
          <p:spPr>
            <a:xfrm>
              <a:off x="6948264" y="1412776"/>
              <a:ext cx="72008" cy="864096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69417" y="1658858"/>
              <a:ext cx="1879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section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physics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88578" y="4869160"/>
            <a:ext cx="2275910" cy="864096"/>
            <a:chOff x="6948264" y="1412776"/>
            <a:chExt cx="2275910" cy="864096"/>
          </a:xfrm>
        </p:grpSpPr>
        <p:sp>
          <p:nvSpPr>
            <p:cNvPr id="9" name="Right Brace 8"/>
            <p:cNvSpPr/>
            <p:nvPr/>
          </p:nvSpPr>
          <p:spPr>
            <a:xfrm>
              <a:off x="6948264" y="1412776"/>
              <a:ext cx="72008" cy="864096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69417" y="1658858"/>
              <a:ext cx="2154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section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meta-info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55977" y="4596810"/>
            <a:ext cx="1676940" cy="1881500"/>
            <a:chOff x="4355977" y="2852936"/>
            <a:chExt cx="1676940" cy="1881500"/>
          </a:xfrm>
        </p:grpSpPr>
        <p:sp>
          <p:nvSpPr>
            <p:cNvPr id="12" name="TextBox 11"/>
            <p:cNvSpPr txBox="1"/>
            <p:nvPr/>
          </p:nvSpPr>
          <p:spPr>
            <a:xfrm>
              <a:off x="4860032" y="4365104"/>
              <a:ext cx="1172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comments</a:t>
              </a: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 flipV="1">
              <a:off x="5076056" y="2852936"/>
              <a:ext cx="370419" cy="151216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0"/>
            </p:cNvCxnSpPr>
            <p:nvPr/>
          </p:nvCxnSpPr>
          <p:spPr>
            <a:xfrm flipH="1" flipV="1">
              <a:off x="4355977" y="3645024"/>
              <a:ext cx="1090498" cy="72008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51520" y="5892954"/>
            <a:ext cx="1800200" cy="585356"/>
            <a:chOff x="251520" y="4149080"/>
            <a:chExt cx="1800200" cy="585356"/>
          </a:xfrm>
        </p:grpSpPr>
        <p:sp>
          <p:nvSpPr>
            <p:cNvPr id="20" name="Left Brace 19"/>
            <p:cNvSpPr/>
            <p:nvPr/>
          </p:nvSpPr>
          <p:spPr>
            <a:xfrm rot="16200000">
              <a:off x="971600" y="3429000"/>
              <a:ext cx="216024" cy="165618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613" y="4365104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key = value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588224" y="5805264"/>
            <a:ext cx="22120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Note:</a:t>
            </a:r>
            <a:br>
              <a:rPr lang="en-US" sz="2000" dirty="0"/>
            </a:br>
            <a:r>
              <a:rPr lang="en-US" sz="2000" dirty="0"/>
              <a:t>at least one 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14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" grpId="0" animBg="1"/>
      <p:bldP spid="24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using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configuration file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configuration values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58288"/>
            <a:ext cx="640871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configparser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ConfigParser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cfg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ConfigParser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cfg.read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test.conf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058488"/>
            <a:ext cx="6408712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temperature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cfg.getfloat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physics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'T')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number_of_runs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cfg.getint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physics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'N')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version_str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cfg.get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meta-info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'version')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cfg.has_option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physics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'g'):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acceleration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cfg.getfloat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physics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'g')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else: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acceleration = 9.81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5883616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reading: </a:t>
            </a:r>
            <a:r>
              <a:rPr lang="en-US" dirty="0" err="1"/>
              <a:t>argparse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US" dirty="0" err="1"/>
              <a:t>Argparse</a:t>
            </a:r>
            <a:r>
              <a:rPr lang="en-US" dirty="0"/>
              <a:t> tutorial</a:t>
            </a:r>
            <a:br>
              <a:rPr lang="en-US" dirty="0"/>
            </a:br>
            <a:r>
              <a:rPr lang="en-US" sz="2800" dirty="0">
                <a:hlinkClick r:id="rId2"/>
              </a:rPr>
              <a:t>https://docs.python.org/3.5/howto/argparse.html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296331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icing on application:</a:t>
            </a:r>
            <a:br>
              <a:rPr lang="en-US" dirty="0"/>
            </a:br>
            <a:r>
              <a:rPr lang="en-US" dirty="0"/>
              <a:t>GUI on the cheap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https://github.com/gjbex/training-material/tree/master/Python/Flask</a:t>
            </a:r>
            <a:r>
              <a:rPr lang="en-US" sz="18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889611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Micro-services</a:t>
            </a:r>
          </a:p>
          <a:p>
            <a:pPr lvl="1"/>
            <a:r>
              <a:rPr lang="en-US" dirty="0"/>
              <a:t>single user web application</a:t>
            </a:r>
          </a:p>
          <a:p>
            <a:pPr lvl="1"/>
            <a:r>
              <a:rPr lang="en-US" dirty="0"/>
              <a:t>can act as API (REST interface)</a:t>
            </a:r>
          </a:p>
          <a:p>
            <a:pPr lvl="1"/>
            <a:r>
              <a:rPr lang="en-US" dirty="0"/>
              <a:t>can act as GUI (HTML/</a:t>
            </a:r>
            <a:r>
              <a:rPr lang="en-US" dirty="0" err="1"/>
              <a:t>Javascript</a:t>
            </a:r>
            <a:r>
              <a:rPr lang="en-US" dirty="0"/>
              <a:t>)</a:t>
            </a:r>
          </a:p>
          <a:p>
            <a:r>
              <a:rPr lang="en-US" dirty="0"/>
              <a:t>Many frameworks, e.g., Flask</a:t>
            </a:r>
          </a:p>
          <a:p>
            <a:pPr lvl="1"/>
            <a:r>
              <a:rPr lang="en-US" dirty="0"/>
              <a:t>easy to install</a:t>
            </a:r>
          </a:p>
          <a:p>
            <a:pPr lvl="1"/>
            <a:r>
              <a:rPr lang="en-US" dirty="0"/>
              <a:t>nice for simple applications</a:t>
            </a:r>
          </a:p>
          <a:p>
            <a:r>
              <a:rPr lang="en-US" dirty="0"/>
              <a:t>Note: security!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3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r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4345286" cy="434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196</a:t>
            </a:fld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323528" y="735433"/>
            <a:ext cx="399593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Did I mention that you should really, </a:t>
            </a:r>
            <a:r>
              <a:rPr lang="en-US" sz="2800" i="1" dirty="0"/>
              <a:t>really</a:t>
            </a:r>
            <a:r>
              <a:rPr lang="en-US" sz="2800" dirty="0"/>
              <a:t> know what you are doing?</a:t>
            </a:r>
          </a:p>
        </p:txBody>
      </p:sp>
      <p:sp>
        <p:nvSpPr>
          <p:cNvPr id="3" name="TextBox 2"/>
          <p:cNvSpPr txBox="1"/>
          <p:nvPr/>
        </p:nvSpPr>
        <p:spPr>
          <a:xfrm rot="19696444">
            <a:off x="855734" y="2154040"/>
            <a:ext cx="7338356" cy="14465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Do not (and I mean </a:t>
            </a:r>
            <a:r>
              <a:rPr lang="en-US" sz="4400" i="1" dirty="0">
                <a:solidFill>
                  <a:srgbClr val="C00000"/>
                </a:solidFill>
              </a:rPr>
              <a:t>never ever</a:t>
            </a:r>
            <a:r>
              <a:rPr lang="en-US" sz="4400" dirty="0">
                <a:solidFill>
                  <a:srgbClr val="C00000"/>
                </a:solidFill>
              </a:rPr>
              <a:t>)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use this for production or die!</a:t>
            </a:r>
          </a:p>
        </p:txBody>
      </p:sp>
    </p:spTree>
    <p:extLst>
      <p:ext uri="{BB962C8B-B14F-4D97-AF65-F5344CB8AC3E}">
        <p14:creationId xmlns:p14="http://schemas.microsoft.com/office/powerpoint/2010/main" val="4134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Flask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197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4978896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from flask import Flask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app = Flask(__name__)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app.route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('/')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hello_world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'hello world!'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 __name__ == '__main__':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app.run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066600"/>
            <a:ext cx="4978896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python ./hello_world.py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* Running on http://127.0.0.1:5000/</a:t>
            </a:r>
            <a:b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(Press CTRL+C to quit)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67744" y="2481619"/>
            <a:ext cx="3589401" cy="731357"/>
            <a:chOff x="2486447" y="3912841"/>
            <a:chExt cx="3589401" cy="731357"/>
          </a:xfrm>
        </p:grpSpPr>
        <p:sp>
          <p:nvSpPr>
            <p:cNvPr id="8" name="TextBox 7"/>
            <p:cNvSpPr txBox="1"/>
            <p:nvPr/>
          </p:nvSpPr>
          <p:spPr>
            <a:xfrm>
              <a:off x="3854599" y="3912841"/>
              <a:ext cx="22212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Handles request for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2486447" y="4097507"/>
              <a:ext cx="1368152" cy="5466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229200"/>
            <a:ext cx="36290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with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651770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app.route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('/hello/')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app.route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('/hello/&lt;name&gt;')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hello(name=None):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'hello {0}!'.format(name if name else 'world')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9"/>
          <a:stretch/>
        </p:blipFill>
        <p:spPr>
          <a:xfrm>
            <a:off x="4480905" y="3919314"/>
            <a:ext cx="3168352" cy="18859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54498" y="3549982"/>
            <a:ext cx="1217902" cy="1114817"/>
            <a:chOff x="6444208" y="3394303"/>
            <a:chExt cx="1217902" cy="1114817"/>
          </a:xfrm>
        </p:grpSpPr>
        <p:grpSp>
          <p:nvGrpSpPr>
            <p:cNvPr id="8" name="Group 7"/>
            <p:cNvGrpSpPr/>
            <p:nvPr/>
          </p:nvGrpSpPr>
          <p:grpSpPr>
            <a:xfrm>
              <a:off x="6588224" y="3394303"/>
              <a:ext cx="1073886" cy="898793"/>
              <a:chOff x="3894468" y="4070231"/>
              <a:chExt cx="1073886" cy="89879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038484" y="4070231"/>
                <a:ext cx="92987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variable</a:t>
                </a:r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0" name="Straight Arrow Connector 9"/>
              <p:cNvCxnSpPr>
                <a:stCxn id="9" idx="2"/>
                <a:endCxn id="13" idx="0"/>
              </p:cNvCxnSpPr>
              <p:nvPr/>
            </p:nvCxnSpPr>
            <p:spPr>
              <a:xfrm flipH="1">
                <a:off x="3894468" y="4439563"/>
                <a:ext cx="608951" cy="52946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ounded Rectangle 12"/>
            <p:cNvSpPr/>
            <p:nvPr/>
          </p:nvSpPr>
          <p:spPr>
            <a:xfrm>
              <a:off x="6444208" y="4293096"/>
              <a:ext cx="288032" cy="21602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9"/>
          <a:stretch/>
        </p:blipFill>
        <p:spPr>
          <a:xfrm>
            <a:off x="818307" y="4593375"/>
            <a:ext cx="3253336" cy="17430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12042" y="3747472"/>
            <a:ext cx="3180743" cy="1595300"/>
            <a:chOff x="6732240" y="3394303"/>
            <a:chExt cx="3180743" cy="1595300"/>
          </a:xfrm>
        </p:grpSpPr>
        <p:grpSp>
          <p:nvGrpSpPr>
            <p:cNvPr id="20" name="Group 19"/>
            <p:cNvGrpSpPr/>
            <p:nvPr/>
          </p:nvGrpSpPr>
          <p:grpSpPr>
            <a:xfrm>
              <a:off x="6732240" y="3394303"/>
              <a:ext cx="3180743" cy="1358494"/>
              <a:chOff x="4038484" y="4070231"/>
              <a:chExt cx="3180743" cy="135849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038484" y="4070231"/>
                <a:ext cx="318074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default route: </a:t>
                </a:r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name == None</a:t>
                </a: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1" idx="0"/>
              </p:cNvCxnSpPr>
              <p:nvPr/>
            </p:nvCxnSpPr>
            <p:spPr>
              <a:xfrm>
                <a:off x="5628856" y="4439563"/>
                <a:ext cx="563728" cy="98916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ounded Rectangle 20"/>
            <p:cNvSpPr/>
            <p:nvPr/>
          </p:nvSpPr>
          <p:spPr>
            <a:xfrm>
              <a:off x="8656169" y="4752797"/>
              <a:ext cx="460341" cy="23680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42672" y="5917281"/>
            <a:ext cx="4161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Variable types: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uuid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8984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Templates: Flask uses jinja2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199</a:t>
            </a:fld>
            <a:endParaRPr lang="nl-BE"/>
          </a:p>
        </p:txBody>
      </p:sp>
      <p:grpSp>
        <p:nvGrpSpPr>
          <p:cNvPr id="34" name="Group 33"/>
          <p:cNvGrpSpPr/>
          <p:nvPr/>
        </p:nvGrpSpPr>
        <p:grpSpPr>
          <a:xfrm>
            <a:off x="2024455" y="2137774"/>
            <a:ext cx="4978896" cy="2680447"/>
            <a:chOff x="2097257" y="2202073"/>
            <a:chExt cx="4978896" cy="2680447"/>
          </a:xfrm>
        </p:grpSpPr>
        <p:sp>
          <p:nvSpPr>
            <p:cNvPr id="6" name="TextBox 5"/>
            <p:cNvSpPr txBox="1"/>
            <p:nvPr/>
          </p:nvSpPr>
          <p:spPr>
            <a:xfrm>
              <a:off x="2097257" y="2204864"/>
              <a:ext cx="4978896" cy="26776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&lt;!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doctype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html&gt;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&lt;title&gt;Hello with templates&lt;/title&gt;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&lt;body&gt;</a:t>
              </a:r>
            </a:p>
            <a:p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{% if name %}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&lt;h1&gt;Hello </a:t>
              </a:r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{{name}}!&lt;/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h1&gt;</a:t>
              </a:r>
            </a:p>
            <a:p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{% else %}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&lt;h1&gt;Hello world!&lt;/h1&gt;</a:t>
              </a:r>
            </a:p>
            <a:p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{% </a:t>
              </a:r>
              <a:r>
                <a:rPr lang="en-US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endif</a:t>
              </a:r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%}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&lt;p&gt; This is a jinja2 template. &lt;/p&gt;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&lt;/body&gt;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43463" y="2202073"/>
              <a:ext cx="233269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templates/hello.html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98193" y="2755473"/>
            <a:ext cx="4457337" cy="938094"/>
            <a:chOff x="3779912" y="3896368"/>
            <a:chExt cx="4457337" cy="938094"/>
          </a:xfrm>
        </p:grpSpPr>
        <p:grpSp>
          <p:nvGrpSpPr>
            <p:cNvPr id="8" name="Group 7"/>
            <p:cNvGrpSpPr/>
            <p:nvPr/>
          </p:nvGrpSpPr>
          <p:grpSpPr>
            <a:xfrm>
              <a:off x="4211960" y="3896368"/>
              <a:ext cx="4025289" cy="692167"/>
              <a:chOff x="1518204" y="4572296"/>
              <a:chExt cx="4025289" cy="69216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439134" y="4572296"/>
                <a:ext cx="210435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variable substitution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1" name="Straight Arrow Connector 10"/>
              <p:cNvCxnSpPr>
                <a:stCxn id="10" idx="1"/>
                <a:endCxn id="9" idx="0"/>
              </p:cNvCxnSpPr>
              <p:nvPr/>
            </p:nvCxnSpPr>
            <p:spPr>
              <a:xfrm flipH="1">
                <a:off x="1518204" y="4756962"/>
                <a:ext cx="1920930" cy="5075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ounded Rectangle 8"/>
            <p:cNvSpPr/>
            <p:nvPr/>
          </p:nvSpPr>
          <p:spPr>
            <a:xfrm>
              <a:off x="3779912" y="4588535"/>
              <a:ext cx="864096" cy="2459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57200" y="5355793"/>
            <a:ext cx="6517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from Flask import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render_template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app.route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('/hello/&lt;name&gt;')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hello(name=None):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render_template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('hello.html', name=name)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7641" y="3364701"/>
            <a:ext cx="2278797" cy="369332"/>
            <a:chOff x="77754" y="2616927"/>
            <a:chExt cx="2278797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77754" y="2616927"/>
              <a:ext cx="168302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if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name</a:t>
              </a:r>
              <a:r>
                <a:rPr lang="en-US" dirty="0"/>
                <a:t> defined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1760779" y="2801593"/>
              <a:ext cx="5957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641" y="3817531"/>
            <a:ext cx="2306127" cy="369332"/>
            <a:chOff x="77754" y="2616927"/>
            <a:chExt cx="2306127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77754" y="2616927"/>
              <a:ext cx="192668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if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name</a:t>
              </a:r>
              <a:r>
                <a:rPr lang="en-US" dirty="0"/>
                <a:t> undefined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2004435" y="2801593"/>
              <a:ext cx="379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29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7322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development 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Command line arguments &amp; configuration files</a:t>
            </a:r>
          </a:p>
          <a:p>
            <a:pPr lvl="1"/>
            <a:r>
              <a:rPr lang="en-US" dirty="0"/>
              <a:t>goals: handling options, flags specified on command line, reading configuration files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 err="1">
                <a:hlinkClick r:id="rId2" action="ppaction://hlinksldjump"/>
              </a:rPr>
              <a:t>argparse</a:t>
            </a:r>
            <a:r>
              <a:rPr lang="en-US" dirty="0"/>
              <a:t>, </a:t>
            </a:r>
            <a:r>
              <a:rPr lang="en-US" dirty="0" err="1">
                <a:hlinkClick r:id="rId2" action="ppaction://hlinksldjump"/>
              </a:rPr>
              <a:t>ConfigParser</a:t>
            </a:r>
            <a:endParaRPr lang="en-US" dirty="0"/>
          </a:p>
          <a:p>
            <a:r>
              <a:rPr lang="en-US" dirty="0"/>
              <a:t>Logging</a:t>
            </a:r>
          </a:p>
          <a:p>
            <a:pPr lvl="1"/>
            <a:r>
              <a:rPr lang="en-US" dirty="0"/>
              <a:t>goals: writing application events to log files, using log levels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3" action="ppaction://hlinksldjump"/>
              </a:rPr>
              <a:t>logging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39024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template (ugly, use CSS for style)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200</a:t>
            </a:fld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425777" y="2259699"/>
            <a:ext cx="7615927" cy="3542221"/>
            <a:chOff x="-539774" y="2202073"/>
            <a:chExt cx="7615927" cy="3542221"/>
          </a:xfrm>
        </p:grpSpPr>
        <p:sp>
          <p:nvSpPr>
            <p:cNvPr id="6" name="TextBox 5"/>
            <p:cNvSpPr txBox="1"/>
            <p:nvPr/>
          </p:nvSpPr>
          <p:spPr>
            <a:xfrm>
              <a:off x="-539774" y="2204864"/>
              <a:ext cx="7615927" cy="35394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&lt;!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doctype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html&gt;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&lt;title&gt;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EasySum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&lt;/title&gt;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&lt;body&gt;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&lt;h1&gt;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EasySum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&lt;/h2&gt;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{% if result %}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&lt;p&gt; The result of {{op1}} + {{op2}} is {{result}}. &lt;/p&gt;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{% else %}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&lt;p&gt; This web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aplication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computes the sum of two numbers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, the can even be floating point values. &lt;/p&gt;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&lt;form method="POST"&gt;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First operand:  </a:t>
              </a:r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&lt;input type="text" name="op1"/&gt;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&lt;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Second operand: </a:t>
              </a:r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&lt;input type="text" name="op2"/&gt;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&lt;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</a:t>
              </a:r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&lt;input type="submit" value="Compute"/&gt;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&lt;/form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{%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endif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%}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&lt;/body&gt;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2834" y="2202073"/>
              <a:ext cx="211788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templates/sum.html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0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request</a:t>
            </a:r>
            <a:r>
              <a:rPr lang="en-US" dirty="0"/>
              <a:t> &amp; specify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methods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Note: </a:t>
            </a:r>
            <a:r>
              <a:rPr lang="en-US" i="1" dirty="0">
                <a:solidFill>
                  <a:srgbClr val="C00000"/>
                </a:solidFill>
                <a:cs typeface="Courier New" panose="02070309020205020404" pitchFamily="49" charset="0"/>
              </a:rPr>
              <a:t>always</a:t>
            </a:r>
            <a:r>
              <a:rPr lang="en-US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validate input!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407528"/>
            <a:ext cx="6779096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from flask import Flask, request,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render_template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app.route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('/',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methods=['GET', 'POST']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start():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request.method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== 'POST'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op1 = float(</a:t>
            </a: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request.form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['op1']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op2 = float(</a:t>
            </a:r>
            <a:r>
              <a:rPr lang="en-US" sz="14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request.form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['op2']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result = op1 + op2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render_template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('sum.html', op1=op1, op2=op2,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result=result)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render_template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('sum.html')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32040" y="3561374"/>
            <a:ext cx="3679570" cy="369332"/>
            <a:chOff x="-1447893" y="2616927"/>
            <a:chExt cx="367957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77754" y="2616927"/>
              <a:ext cx="215392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Retrieve input values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>
              <a:off x="-1447893" y="2801593"/>
              <a:ext cx="15256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923507" y="2916667"/>
            <a:ext cx="4688102" cy="527041"/>
            <a:chOff x="-2456426" y="2896432"/>
            <a:chExt cx="4688102" cy="527041"/>
          </a:xfrm>
        </p:grpSpPr>
        <p:sp>
          <p:nvSpPr>
            <p:cNvPr id="15" name="TextBox 14"/>
            <p:cNvSpPr txBox="1"/>
            <p:nvPr/>
          </p:nvSpPr>
          <p:spPr>
            <a:xfrm>
              <a:off x="77754" y="2896432"/>
              <a:ext cx="215392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Check method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>
              <a:off x="-2456426" y="3081098"/>
              <a:ext cx="2534180" cy="3423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32042" y="2389626"/>
            <a:ext cx="3679567" cy="594041"/>
            <a:chOff x="-1447891" y="2896432"/>
            <a:chExt cx="3679567" cy="594041"/>
          </a:xfrm>
        </p:grpSpPr>
        <p:sp>
          <p:nvSpPr>
            <p:cNvPr id="20" name="TextBox 19"/>
            <p:cNvSpPr txBox="1"/>
            <p:nvPr/>
          </p:nvSpPr>
          <p:spPr>
            <a:xfrm>
              <a:off x="77753" y="2896432"/>
              <a:ext cx="215392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Methods to handle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>
            <a:xfrm flipH="1">
              <a:off x="-1447891" y="3081098"/>
              <a:ext cx="1525644" cy="4093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0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track of application state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132856"/>
            <a:ext cx="6779096" cy="46166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app.secret_key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'A1Zr38g/3yZ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R~XGH!jlN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]3WX/,?RT'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app.route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('/reset')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reset():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session['fib'] = 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session['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fib_prev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'] = 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session['number'] = 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render_template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('fib.html', number=None)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app.route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('/')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start():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'number' in session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session['number'] += 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fib = session['fib']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session['fib'] += session['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fib_prev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session['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fib_prev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'] = fib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render_template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('fib.html',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number=session['number'],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fibonacci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=session['fib'])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return reset()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23507" y="4005064"/>
            <a:ext cx="4249264" cy="527041"/>
            <a:chOff x="-2456426" y="2896432"/>
            <a:chExt cx="4249264" cy="527041"/>
          </a:xfrm>
        </p:grpSpPr>
        <p:sp>
          <p:nvSpPr>
            <p:cNvPr id="7" name="TextBox 6"/>
            <p:cNvSpPr txBox="1"/>
            <p:nvPr/>
          </p:nvSpPr>
          <p:spPr>
            <a:xfrm>
              <a:off x="77754" y="2896432"/>
              <a:ext cx="17150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Check state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>
              <a:off x="-2456426" y="3081098"/>
              <a:ext cx="2534180" cy="3423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860032" y="4511818"/>
            <a:ext cx="3312739" cy="646331"/>
            <a:chOff x="-1519900" y="2616927"/>
            <a:chExt cx="3312739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77754" y="2616927"/>
              <a:ext cx="171508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Retrieve/update</a:t>
              </a:r>
              <a:br>
                <a:rPr lang="en-US" dirty="0"/>
              </a:br>
              <a:r>
                <a:rPr lang="en-US" dirty="0"/>
                <a:t>session values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>
              <a:off x="-1519900" y="2940093"/>
              <a:ext cx="1597654" cy="285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419872" y="2832357"/>
            <a:ext cx="1994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Persistent variables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4720" y="2589539"/>
            <a:ext cx="33864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Flask server is single session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no multi-user, multi-session!</a:t>
            </a:r>
          </a:p>
        </p:txBody>
      </p:sp>
    </p:spTree>
    <p:extLst>
      <p:ext uri="{BB962C8B-B14F-4D97-AF65-F5344CB8AC3E}">
        <p14:creationId xmlns:p14="http://schemas.microsoft.com/office/powerpoint/2010/main" val="3088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Flask</a:t>
            </a:r>
            <a:br>
              <a:rPr lang="en-US" dirty="0"/>
            </a:br>
            <a:r>
              <a:rPr lang="en-US" sz="2000" dirty="0">
                <a:hlinkClick r:id="rId2"/>
              </a:rPr>
              <a:t>http://flask.pocoo.org/docs/latest</a:t>
            </a:r>
            <a:r>
              <a:rPr lang="en-US" sz="2000" dirty="0"/>
              <a:t>  </a:t>
            </a:r>
          </a:p>
          <a:p>
            <a:r>
              <a:rPr lang="en-US" dirty="0"/>
              <a:t>Jinja2 0.25 (check for latest version)</a:t>
            </a:r>
            <a:br>
              <a:rPr lang="en-US" dirty="0"/>
            </a:br>
            <a:r>
              <a:rPr lang="en-US" sz="2000" dirty="0">
                <a:hlinkClick r:id="rId3"/>
              </a:rPr>
              <a:t>http://jinja.pocoo.org/docs/latest</a:t>
            </a:r>
            <a:r>
              <a:rPr lang="en-US" sz="2000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Did I mention security is an issue?</a:t>
            </a:r>
            <a:br>
              <a:rPr lang="en-US" dirty="0"/>
            </a:br>
            <a:r>
              <a:rPr lang="en-US" sz="2000" dirty="0">
                <a:hlinkClick r:id="rId4"/>
              </a:rPr>
              <a:t>http://flask.pocoo.org/docs/latest/advanced_foreword/#develop-for-the-web-with-caution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203</a:t>
            </a:fld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3059832" y="4559364"/>
            <a:ext cx="5345763" cy="2109996"/>
            <a:chOff x="3059832" y="4559364"/>
            <a:chExt cx="5345763" cy="2109996"/>
          </a:xfrm>
        </p:grpSpPr>
        <p:pic>
          <p:nvPicPr>
            <p:cNvPr id="5122" name="Picture 2" descr="Image result for drag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559364"/>
              <a:ext cx="2982326" cy="2109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40925" y="5865005"/>
              <a:ext cx="326467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be dragons!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3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Python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04866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&amp; warnings: </a:t>
            </a:r>
            <a:r>
              <a:rPr lang="en-US" dirty="0" err="1"/>
              <a:t>pylint</a:t>
            </a:r>
            <a:r>
              <a:rPr lang="en-US" dirty="0"/>
              <a:t>, flake8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Static cod analysis, errors, warnings, code quality suggestions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flake8 can be invoked from</a:t>
            </a:r>
            <a:br>
              <a:rPr lang="en-US" dirty="0"/>
            </a:br>
            <a:r>
              <a:rPr lang="en-US" dirty="0"/>
              <a:t>vim, as </a:t>
            </a:r>
            <a:r>
              <a:rPr lang="en-US" dirty="0" err="1"/>
              <a:t>git</a:t>
            </a:r>
            <a:r>
              <a:rPr lang="en-US" dirty="0"/>
              <a:t> hook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08920"/>
            <a:ext cx="7629012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pylint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add.py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************* Module add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C:  1, 0: Missing module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docstring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(missing-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docstring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E:  4,10: Undefined variable 'x' (undefined-variable)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Report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======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 statements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analysed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5094188"/>
            <a:ext cx="331236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#!/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python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 __name__ == '__main__':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print(x + 3)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554388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debugger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Bugs are ubiquitous…</a:t>
            </a:r>
          </a:p>
          <a:p>
            <a:r>
              <a:rPr lang="en-US" dirty="0"/>
              <a:t>Debugging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easy to do</a:t>
            </a:r>
          </a:p>
          <a:p>
            <a:pPr lvl="1"/>
            <a:r>
              <a:rPr lang="en-US" dirty="0"/>
              <a:t>takes a long time for complex situations</a:t>
            </a:r>
          </a:p>
          <a:p>
            <a:pPr lvl="1"/>
            <a:r>
              <a:rPr lang="en-US" dirty="0"/>
              <a:t>unstructured process</a:t>
            </a:r>
          </a:p>
          <a:p>
            <a:pPr lvl="1"/>
            <a:r>
              <a:rPr lang="en-US" dirty="0"/>
              <a:t>pollutes code</a:t>
            </a:r>
          </a:p>
          <a:p>
            <a:r>
              <a:rPr lang="en-US" dirty="0"/>
              <a:t>Use debugger (</a:t>
            </a:r>
            <a:r>
              <a:rPr lang="en-US" dirty="0" err="1"/>
              <a:t>pdb</a:t>
            </a:r>
            <a:r>
              <a:rPr lang="en-US" dirty="0"/>
              <a:t> for Python): it can</a:t>
            </a:r>
          </a:p>
          <a:p>
            <a:pPr lvl="1"/>
            <a:r>
              <a:rPr lang="en-US" dirty="0"/>
              <a:t>step through code, statement by statement</a:t>
            </a:r>
          </a:p>
          <a:p>
            <a:pPr lvl="1"/>
            <a:r>
              <a:rPr lang="en-US" dirty="0"/>
              <a:t>inspect variable values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76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1560" y="3750900"/>
            <a:ext cx="7848872" cy="2996952"/>
            <a:chOff x="611560" y="3750900"/>
            <a:chExt cx="7848872" cy="2996952"/>
          </a:xfrm>
        </p:grpSpPr>
        <p:sp>
          <p:nvSpPr>
            <p:cNvPr id="6" name="Cloud Callout 5"/>
            <p:cNvSpPr/>
            <p:nvPr/>
          </p:nvSpPr>
          <p:spPr>
            <a:xfrm>
              <a:off x="611560" y="3750900"/>
              <a:ext cx="4464496" cy="2996952"/>
            </a:xfrm>
            <a:prstGeom prst="cloudCallout">
              <a:avLst>
                <a:gd name="adj1" fmla="val 59930"/>
                <a:gd name="adj2" fmla="val -4290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6197" y="3769195"/>
              <a:ext cx="28242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In your dreams!</a:t>
              </a:r>
              <a:endParaRPr lang="nl-BE" sz="3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Okay, what's this?!?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13699"/>
            <a:ext cx="792088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n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[1])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matrix = [[0] * n] * n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in range(n):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for j in range(n):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matrix[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*n + j + 1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print('\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n'.join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([' '.join(['{:2d}'.format(e) for e in row])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for row in matrix]))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7395" y="4410978"/>
            <a:ext cx="2803973" cy="175432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buggy.py 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1  2  3  4  5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6  7  8  9 10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11 12 13 14 15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16 17 18 19 20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21 22 23 24 25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4797152"/>
            <a:ext cx="2803973" cy="175432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buggy.py 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21 22 23 24 25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21 22 23 24 25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21 22 23 24 25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21 22 23 24 25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21 22 23 24 25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3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&amp; viewing source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the debugger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Listing source code: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 [&lt;line-nr&gt;]</a:t>
            </a:r>
            <a:r>
              <a:rPr lang="en-US" dirty="0"/>
              <a:t> (list)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1012886" y="2228671"/>
            <a:ext cx="3768980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-m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buggy.py 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./buggy.py(3)&lt;module&gt;()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import sys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75856" y="2708920"/>
            <a:ext cx="5129442" cy="400110"/>
            <a:chOff x="3275856" y="2708920"/>
            <a:chExt cx="5129442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4860032" y="2708920"/>
              <a:ext cx="3545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Statement about to be executed</a:t>
              </a:r>
              <a:endParaRPr lang="nl-BE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3275856" y="2908975"/>
              <a:ext cx="1584176" cy="879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07704" y="3284984"/>
            <a:ext cx="3525668" cy="688142"/>
            <a:chOff x="1907704" y="3284984"/>
            <a:chExt cx="3525668" cy="688142"/>
          </a:xfrm>
        </p:grpSpPr>
        <p:sp>
          <p:nvSpPr>
            <p:cNvPr id="8" name="TextBox 7"/>
            <p:cNvSpPr txBox="1"/>
            <p:nvPr/>
          </p:nvSpPr>
          <p:spPr>
            <a:xfrm>
              <a:off x="3419872" y="3573016"/>
              <a:ext cx="20135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debugger prompt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907704" y="3284984"/>
              <a:ext cx="1512168" cy="488087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12886" y="4581128"/>
            <a:ext cx="4416594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l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1  	#!/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python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2  	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3  -&gt;	import sys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4  	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5  	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6  	    n =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[1])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14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statement: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(next)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 into function: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(step)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12886" y="2228671"/>
            <a:ext cx="4182555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./buggy.py(5)&lt;module&gt;()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./buggy.py(14)&lt;module&gt;()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if __name__ == '__main__':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./buggy.py(15)&lt;module&gt;()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status = main()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043" y="5661248"/>
            <a:ext cx="4176397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s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./buggy.py(5)&lt;module&gt;()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209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5790281" y="5102436"/>
            <a:ext cx="288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3200" dirty="0"/>
              <a:t> (return): run</a:t>
            </a:r>
            <a:br>
              <a:rPr lang="en-US" sz="3200" dirty="0"/>
            </a:br>
            <a:r>
              <a:rPr lang="en-US" sz="3200" dirty="0"/>
              <a:t>until current</a:t>
            </a:r>
            <a:br>
              <a:rPr lang="en-US" sz="3200" dirty="0"/>
            </a:br>
            <a:r>
              <a:rPr lang="en-US" sz="3200" dirty="0"/>
              <a:t>function returns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014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development II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Interacting with the operating system</a:t>
            </a:r>
          </a:p>
          <a:p>
            <a:pPr lvl="1"/>
            <a:r>
              <a:rPr lang="en-US" dirty="0"/>
              <a:t>goals: file system operations, executing external commands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file system operations</a:t>
            </a:r>
            <a:r>
              <a:rPr lang="en-US" dirty="0"/>
              <a:t>, </a:t>
            </a:r>
            <a:r>
              <a:rPr lang="en-US" dirty="0">
                <a:hlinkClick r:id="rId3" action="ppaction://hlinksldjump"/>
              </a:rPr>
              <a:t>external commands</a:t>
            </a:r>
            <a:endParaRPr lang="en-US" dirty="0"/>
          </a:p>
          <a:p>
            <a:r>
              <a:rPr lang="en-US" dirty="0"/>
              <a:t>Web applications</a:t>
            </a:r>
          </a:p>
          <a:p>
            <a:pPr lvl="1"/>
            <a:r>
              <a:rPr lang="en-US" dirty="0"/>
              <a:t>goals: basic concepts of web application development</a:t>
            </a:r>
          </a:p>
          <a:p>
            <a:pPr lvl="1"/>
            <a:r>
              <a:rPr lang="en-US" dirty="0"/>
              <a:t>prerequisites: core Python programming, HTML + CSS</a:t>
            </a:r>
          </a:p>
          <a:p>
            <a:pPr lvl="1"/>
            <a:r>
              <a:rPr lang="en-US" dirty="0"/>
              <a:t>relevant section: </a:t>
            </a:r>
            <a:r>
              <a:rPr lang="en-US" dirty="0">
                <a:hlinkClick r:id="rId4" action="ppaction://hlinksldjump"/>
              </a:rPr>
              <a:t>GUI on the cheap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032844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values: variables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variable values: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(print)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12886" y="2250738"/>
            <a:ext cx="7215437" cy="369331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./buggy.py(6)main()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n =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[1])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./buggy.py(7)main()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matrix = [[0] * n] * 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p 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for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in range(n):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p matrix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[[0, 0, 0, 0, 0], [0, 0, 0, 0, 0], [0, 0, 0, 0, 0],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[0, 0, 0, 0, 0], [0, 0, 0, 0, 0]]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65642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external functions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module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print_matrix.py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 function from module into debugger and use it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792088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print_matrix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(matrix):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print('\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n'.join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([' '.join(['{:2d}'.format(e) for e in row])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for row in matrix]))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2886" y="4437112"/>
            <a:ext cx="6112571" cy="20313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from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print_matrix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print_matrix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print_matrix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(matrix)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0 0 0 0 0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0 0 0 0 0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0 0 0 0 0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0 0 0 0 0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0 0 0 0 0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55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it gets weird…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some iterations and print matrix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12886" y="2276872"/>
            <a:ext cx="6007386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./buggy.py(9)main()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for j in range(n):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./buggy.py(10)main()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matrix[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*n + j + 1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p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j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(0, 0)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print_matrix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(matrix)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1 0 0 0 0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1 0 0 0 0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1 0 0 0 0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1 0 0 0 0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1 0 0 0 0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2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watch for change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display &lt;expr&gt;</a:t>
            </a:r>
            <a:r>
              <a:rPr lang="en-US" dirty="0"/>
              <a:t> shows changes on halt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012886" y="2149790"/>
            <a:ext cx="6007386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display matrix[-1][1]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display matrix[-1][1]: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c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./buggy.py(15)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init_matrix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matrix[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*n + j + 1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c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./buggy.py(15)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init_matrix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matrix[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*n + j + 1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display matrix[-1][1]: 1  [old: 0]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matrix[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*n + j + 1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p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j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(0, 1)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print_matrix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(matrix)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1 2 0 0 0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1 2 0 0 0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3284984"/>
            <a:ext cx="13878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Python 3.2+!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5893792" y="5496211"/>
            <a:ext cx="28182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</a:t>
            </a:r>
            <a:r>
              <a:rPr lang="en-US" sz="2400" dirty="0"/>
              <a:t> watch point in GDB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2563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seems that all the rows are the same thing…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we fix this, let's restart using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restart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and break after matrix initialization using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 &lt;line-nr&gt;</a:t>
            </a:r>
            <a:r>
              <a:rPr lang="en-US" dirty="0"/>
              <a:t> (break)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204864"/>
            <a:ext cx="568863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matrix[0] is matrix[1]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240" y="2068614"/>
            <a:ext cx="134030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Oops!?!</a:t>
            </a:r>
            <a:endParaRPr lang="nl-B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365104"/>
            <a:ext cx="5688632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restart 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Restarting buggy.py with arguments: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./buggy.py(3)&lt;module&gt;()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import sys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b 8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Breakpoint 1 at ./buggy.py:8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69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fix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up to the first breakpoint: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 (continue)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Reinitialize matrix and check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780928"/>
            <a:ext cx="633670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c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./buggy.py(8)main()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for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in range(n):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4581128"/>
            <a:ext cx="633670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matrix = [[0] * 5 for _ in range(5)]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matrix[0] is matrix[1]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5273625"/>
            <a:ext cx="16928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Looks good!</a:t>
            </a:r>
            <a:endParaRPr lang="nl-B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7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6" grpId="0" animBg="1"/>
      <p:bldP spid="7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check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break in loop, when two rows updated: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b &lt;line-nr&gt;,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(conditional breakpoint), continue and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3140968"/>
            <a:ext cx="6624736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b 10,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== 2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Breakpoint 2 at ./buggy.py:10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c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./buggy.py(8)main()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for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in range(n):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(Pdb)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print_matrix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(matrix)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1  2  3  4  5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6  7  8  9 10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0  0  0  0  0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0  0  0  0  0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0  0  0  0  0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5301208"/>
            <a:ext cx="16928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Looks good!</a:t>
            </a:r>
            <a:endParaRPr lang="nl-B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869160"/>
            <a:ext cx="147540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Note: we</a:t>
            </a:r>
            <a:br>
              <a:rPr lang="en-US" sz="2400" dirty="0"/>
            </a:br>
            <a:r>
              <a:rPr lang="en-US" sz="2400" dirty="0"/>
              <a:t>never left</a:t>
            </a:r>
            <a:br>
              <a:rPr lang="en-US" sz="2400" dirty="0"/>
            </a:br>
            <a:r>
              <a:rPr lang="en-US" sz="2400" dirty="0"/>
              <a:t>debugger!</a:t>
            </a:r>
            <a:endParaRPr lang="nl-BE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01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breakpoints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List breakpoints: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Ignore breakpoint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&lt;n&gt;</a:t>
            </a:r>
            <a:r>
              <a:rPr lang="en-US" dirty="0"/>
              <a:t> times: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ignore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-nr&gt; &lt;n&gt;</a:t>
            </a:r>
          </a:p>
          <a:p>
            <a:r>
              <a:rPr lang="en-US" dirty="0"/>
              <a:t>Disable breakpoint: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disable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-nr&gt;</a:t>
            </a:r>
          </a:p>
          <a:p>
            <a:r>
              <a:rPr lang="en-US" dirty="0"/>
              <a:t>Re-enable breakpoint: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enable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bp-nr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/>
              <a:t>Delete breakpoint: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cl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bp-nr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(clear)</a:t>
            </a:r>
          </a:p>
          <a:p>
            <a:r>
              <a:rPr lang="en-US" dirty="0"/>
              <a:t>Associate debug commands with breakpoint: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commands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bp-nr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060848"/>
            <a:ext cx="6624736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(Pdb) b</a:t>
            </a:r>
          </a:p>
          <a:p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Num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Type        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Disp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Enb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Where</a:t>
            </a:r>
            <a:endParaRPr lang="fr-FR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  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breakpoint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keep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yes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at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./buggy.py:8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breakpoint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already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hit 2 times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  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breakpoint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keep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yes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at ./buggy.py:10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stop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only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if i == 2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breakpoint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already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hit 4 times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4578" y="2852936"/>
            <a:ext cx="1711118" cy="707886"/>
            <a:chOff x="124578" y="2996952"/>
            <a:chExt cx="1711118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124578" y="2996952"/>
              <a:ext cx="13218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breakpoint</a:t>
              </a:r>
            </a:p>
            <a:p>
              <a:r>
                <a:rPr lang="en-US" sz="2000" dirty="0">
                  <a:solidFill>
                    <a:srgbClr val="C00000"/>
                  </a:solidFill>
                </a:rPr>
                <a:t>numbers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446415" y="3068960"/>
              <a:ext cx="389281" cy="28193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46415" y="3350895"/>
              <a:ext cx="389281" cy="7810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70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fact,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print_matrix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was not necessary, print data structures with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pp</a:t>
            </a:r>
            <a:r>
              <a:rPr lang="en-US" dirty="0"/>
              <a:t> (pretty print)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 until a line number: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until &lt;line-nr&gt;</a:t>
            </a:r>
          </a:p>
          <a:p>
            <a:pPr lvl="1"/>
            <a:r>
              <a:rPr lang="en-US" dirty="0">
                <a:cs typeface="Courier New" pitchFamily="49" charset="0"/>
              </a:rPr>
              <a:t>often more convenient than breakpoint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886" y="2852936"/>
            <a:ext cx="6007386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pp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matrix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[[1, 0, 0, 0, 0],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[1, 0, 0, 0, 0],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[1, 0, 0, 0, 0],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[1, 0, 0, 0, 0],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[1, 0, 0, 0, 0]]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06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Last, but not least: call traces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View call stack: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bt</a:t>
            </a:r>
            <a:r>
              <a:rPr lang="en-US" dirty="0">
                <a:cs typeface="Courier New" pitchFamily="49" charset="0"/>
              </a:rPr>
              <a:t> (back trace)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Moving up or down in stack: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dirty="0"/>
              <a:t>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down</a:t>
            </a:r>
          </a:p>
          <a:p>
            <a:pPr lvl="1"/>
            <a:r>
              <a:rPr lang="en-US" dirty="0">
                <a:cs typeface="Courier New" pitchFamily="49" charset="0"/>
              </a:rPr>
              <a:t>helps to look at context of function call</a:t>
            </a:r>
          </a:p>
          <a:p>
            <a:r>
              <a:rPr lang="en-US" dirty="0">
                <a:cs typeface="Courier New" pitchFamily="49" charset="0"/>
              </a:rPr>
              <a:t>Very useful workflow: run till crash, do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bt</a:t>
            </a:r>
            <a:r>
              <a:rPr lang="en-US" dirty="0">
                <a:cs typeface="Courier New" pitchFamily="49" charset="0"/>
              </a:rPr>
              <a:t>, look around, move up,…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060848"/>
            <a:ext cx="6624736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(Pdb)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bt</a:t>
            </a:r>
            <a:endParaRPr lang="fr-FR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/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/lib/python3.4.3/bdb.py(387)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exec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cmd in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globals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locals</a:t>
            </a:r>
            <a:endParaRPr lang="fr-FR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&lt;string&gt;(1)&lt;module&gt;()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./buggy.py(15)&lt;module&gt;()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fr-FR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status</a:t>
            </a: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= main()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 ./buggy.py(10)main()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-&gt; matrix[i][j] = i*n + j + 1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4095" y="3801234"/>
            <a:ext cx="1611601" cy="707886"/>
            <a:chOff x="224095" y="3873242"/>
            <a:chExt cx="1611601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224095" y="3873242"/>
              <a:ext cx="1251561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current</a:t>
              </a:r>
              <a:br>
                <a:rPr lang="en-US" sz="2000" dirty="0">
                  <a:solidFill>
                    <a:srgbClr val="C00000"/>
                  </a:solidFill>
                </a:rPr>
              </a:br>
              <a:r>
                <a:rPr lang="en-US" sz="2000" dirty="0">
                  <a:solidFill>
                    <a:srgbClr val="C00000"/>
                  </a:solidFill>
                </a:rPr>
                <a:t>statement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>
              <a:off x="1475656" y="4227185"/>
              <a:ext cx="360040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6398" y="2996952"/>
            <a:ext cx="1599298" cy="864096"/>
            <a:chOff x="224095" y="3429000"/>
            <a:chExt cx="1599298" cy="864096"/>
          </a:xfrm>
        </p:grpSpPr>
        <p:sp>
          <p:nvSpPr>
            <p:cNvPr id="14" name="TextBox 13"/>
            <p:cNvSpPr txBox="1"/>
            <p:nvPr/>
          </p:nvSpPr>
          <p:spPr>
            <a:xfrm>
              <a:off x="224095" y="3429000"/>
              <a:ext cx="1239258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current</a:t>
              </a:r>
              <a:br>
                <a:rPr lang="en-US" sz="2000" dirty="0">
                  <a:solidFill>
                    <a:srgbClr val="C00000"/>
                  </a:solidFill>
                </a:rPr>
              </a:br>
              <a:r>
                <a:rPr lang="en-US" sz="2000" dirty="0">
                  <a:solidFill>
                    <a:srgbClr val="C00000"/>
                  </a:solidFill>
                </a:rPr>
                <a:t>function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1463353" y="3782943"/>
              <a:ext cx="360040" cy="510153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219</a:t>
            </a:fld>
            <a:endParaRPr lang="nl-BE"/>
          </a:p>
        </p:txBody>
      </p:sp>
      <p:grpSp>
        <p:nvGrpSpPr>
          <p:cNvPr id="16" name="Group 15"/>
          <p:cNvGrpSpPr/>
          <p:nvPr/>
        </p:nvGrpSpPr>
        <p:grpSpPr>
          <a:xfrm>
            <a:off x="236398" y="2204864"/>
            <a:ext cx="1599298" cy="1296144"/>
            <a:chOff x="224095" y="3429000"/>
            <a:chExt cx="1599298" cy="1296144"/>
          </a:xfrm>
        </p:grpSpPr>
        <p:sp>
          <p:nvSpPr>
            <p:cNvPr id="17" name="TextBox 16"/>
            <p:cNvSpPr txBox="1"/>
            <p:nvPr/>
          </p:nvSpPr>
          <p:spPr>
            <a:xfrm>
              <a:off x="224095" y="3429000"/>
              <a:ext cx="1239258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calling</a:t>
              </a:r>
              <a:br>
                <a:rPr lang="en-US" sz="2000" dirty="0">
                  <a:solidFill>
                    <a:srgbClr val="C00000"/>
                  </a:solidFill>
                </a:rPr>
              </a:br>
              <a:r>
                <a:rPr lang="en-US" sz="2000" dirty="0">
                  <a:solidFill>
                    <a:srgbClr val="C00000"/>
                  </a:solidFill>
                </a:rPr>
                <a:t>context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>
              <a:off x="1463353" y="3782943"/>
              <a:ext cx="360040" cy="942201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87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formats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Text-based formats</a:t>
            </a:r>
          </a:p>
          <a:p>
            <a:pPr lvl="1"/>
            <a:r>
              <a:rPr lang="en-US" dirty="0"/>
              <a:t>goals: reading &amp; writing text-based file formats</a:t>
            </a:r>
          </a:p>
          <a:p>
            <a:pPr lvl="1"/>
            <a:r>
              <a:rPr lang="en-US" dirty="0"/>
              <a:t>prerequisites: core Python programming, file I/O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CSV &amp; XML</a:t>
            </a:r>
            <a:r>
              <a:rPr lang="en-US" dirty="0"/>
              <a:t>, </a:t>
            </a:r>
            <a:r>
              <a:rPr lang="en-US" dirty="0">
                <a:hlinkClick r:id="rId3" action="ppaction://hlinksldjump"/>
              </a:rPr>
              <a:t>regular expressions</a:t>
            </a:r>
            <a:r>
              <a:rPr lang="en-US" dirty="0"/>
              <a:t>, </a:t>
            </a:r>
            <a:r>
              <a:rPr lang="en-US" dirty="0">
                <a:hlinkClick r:id="rId4" action="ppaction://hlinksldjump"/>
              </a:rPr>
              <a:t>web scraping</a:t>
            </a:r>
            <a:r>
              <a:rPr lang="en-US" dirty="0"/>
              <a:t>, </a:t>
            </a:r>
            <a:r>
              <a:rPr lang="en-US" dirty="0">
                <a:hlinkClick r:id="rId5" action="ppaction://hlinksldjump"/>
              </a:rPr>
              <a:t>parsing regular languages</a:t>
            </a:r>
            <a:r>
              <a:rPr lang="en-US" dirty="0"/>
              <a:t>, </a:t>
            </a:r>
            <a:r>
              <a:rPr lang="en-US" dirty="0" err="1">
                <a:hlinkClick r:id="rId6" action="ppaction://hlinksldjump"/>
              </a:rPr>
              <a:t>pyparsing</a:t>
            </a:r>
            <a:r>
              <a:rPr lang="en-US" dirty="0">
                <a:hlinkClick r:id="rId6" action="ppaction://hlinksldjump"/>
              </a:rPr>
              <a:t> for context-free languages</a:t>
            </a:r>
            <a:r>
              <a:rPr lang="en-US" dirty="0"/>
              <a:t>, </a:t>
            </a:r>
            <a:r>
              <a:rPr lang="en-US" dirty="0">
                <a:hlinkClick r:id="rId7" action="ppaction://hlinksldjump"/>
              </a:rPr>
              <a:t>string formatting</a:t>
            </a:r>
            <a:endParaRPr lang="en-US" dirty="0"/>
          </a:p>
          <a:p>
            <a:r>
              <a:rPr lang="en-US" dirty="0"/>
              <a:t>Scientific file formats</a:t>
            </a:r>
          </a:p>
          <a:p>
            <a:pPr lvl="1"/>
            <a:r>
              <a:rPr lang="en-US" dirty="0"/>
              <a:t>goals: reading &amp; writing HDF5</a:t>
            </a:r>
          </a:p>
          <a:p>
            <a:pPr lvl="1"/>
            <a:r>
              <a:rPr lang="en-US" dirty="0"/>
              <a:t>prerequisites: core Python programming, </a:t>
            </a:r>
            <a:r>
              <a:rPr lang="en-US" dirty="0" err="1">
                <a:hlinkClick r:id="rId8" action="ppaction://hlinksldjump"/>
              </a:rPr>
              <a:t>numpy</a:t>
            </a:r>
            <a:endParaRPr lang="en-US" dirty="0"/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9" action="ppaction://hlinksldjump"/>
              </a:rPr>
              <a:t>HDF5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46329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Leave the debugger: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(quit)</a:t>
            </a:r>
          </a:p>
          <a:p>
            <a:r>
              <a:rPr lang="en-US" dirty="0"/>
              <a:t>Get help on debugger commands: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</a:p>
          <a:p>
            <a:endParaRPr lang="en-US" dirty="0"/>
          </a:p>
          <a:p>
            <a:r>
              <a:rPr lang="en-US" dirty="0"/>
              <a:t>Debugger is very useful</a:t>
            </a:r>
          </a:p>
          <a:p>
            <a:pPr lvl="1"/>
            <a:r>
              <a:rPr lang="en-US" dirty="0"/>
              <a:t>Concepts are universal</a:t>
            </a:r>
          </a:p>
          <a:p>
            <a:pPr lvl="2"/>
            <a:r>
              <a:rPr lang="en-US" dirty="0" err="1"/>
              <a:t>gdb</a:t>
            </a:r>
            <a:r>
              <a:rPr lang="en-US" dirty="0"/>
              <a:t> for C/C++/Fortran</a:t>
            </a:r>
          </a:p>
          <a:p>
            <a:pPr lvl="2"/>
            <a:r>
              <a:rPr lang="en-US" dirty="0"/>
              <a:t>Eclipse debugger for Java/C/C++/Fortran</a:t>
            </a:r>
          </a:p>
          <a:p>
            <a:pPr lvl="2"/>
            <a:r>
              <a:rPr lang="en-US" dirty="0" err="1"/>
              <a:t>Allinea</a:t>
            </a:r>
            <a:r>
              <a:rPr lang="en-US" dirty="0"/>
              <a:t> DDT parallel debugger for C/C++/Fortran</a:t>
            </a:r>
          </a:p>
          <a:p>
            <a:pPr lvl="1"/>
            <a:r>
              <a:rPr lang="en-US" dirty="0"/>
              <a:t>Worth to invest time to learn to use it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46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program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13699"/>
            <a:ext cx="792088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n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[1])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matrix = [[0] * n for _ in range(n)]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in range(n):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for j in range(n):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matrix[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*n + j + 1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print('\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n'.join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([' '.join(['{:2d}'.format(e) for e in row])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for row in matrix]))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07657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Kernighan &amp; R. Pike (1999) </a:t>
            </a:r>
            <a:r>
              <a:rPr lang="en-US" i="1" dirty="0"/>
              <a:t>The practice of programming</a:t>
            </a:r>
            <a:r>
              <a:rPr lang="en-US" dirty="0"/>
              <a:t>, Addison-Wesley</a:t>
            </a:r>
          </a:p>
        </p:txBody>
      </p:sp>
    </p:spTree>
    <p:extLst>
      <p:ext uri="{BB962C8B-B14F-4D97-AF65-F5344CB8AC3E}">
        <p14:creationId xmlns:p14="http://schemas.microsoft.com/office/powerpoint/2010/main" val="268411668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513025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don't profile…</a:t>
            </a:r>
            <a:endParaRPr lang="nl-BE" dirty="0"/>
          </a:p>
        </p:txBody>
      </p:sp>
      <p:pic>
        <p:nvPicPr>
          <p:cNvPr id="1026" name="Picture 2" descr="http://vignette2.wikia.nocookie.net/monopoly/images/9/95/Chance_go_to_jail.jpg/revision/latest?cb=20121122151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83" y="2507471"/>
            <a:ext cx="43053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3283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approaches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Microbenchmarking</a:t>
            </a:r>
            <a:r>
              <a:rPr lang="en-US" dirty="0"/>
              <a:t>, i.e., timing functions</a:t>
            </a:r>
          </a:p>
          <a:p>
            <a:pPr lvl="1"/>
            <a:r>
              <a:rPr lang="en-US" dirty="0"/>
              <a:t>Easy</a:t>
            </a:r>
          </a:p>
          <a:p>
            <a:pPr lvl="1"/>
            <a:r>
              <a:rPr lang="en-US" dirty="0"/>
              <a:t>Can lead to premature optimization</a:t>
            </a:r>
            <a:br>
              <a:rPr lang="en-US" dirty="0"/>
            </a:br>
            <a:r>
              <a:rPr lang="en-US" dirty="0"/>
              <a:t>    = waste of time</a:t>
            </a:r>
          </a:p>
          <a:p>
            <a:r>
              <a:rPr lang="en-US" dirty="0"/>
              <a:t>Profiling with profiling tool</a:t>
            </a:r>
          </a:p>
          <a:p>
            <a:pPr lvl="1"/>
            <a:r>
              <a:rPr lang="en-US" dirty="0"/>
              <a:t>Slightly more complicated</a:t>
            </a:r>
          </a:p>
          <a:p>
            <a:pPr lvl="1"/>
            <a:r>
              <a:rPr lang="en-US" dirty="0"/>
              <a:t>Identifies true bottlenecks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225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1893423" y="5877272"/>
            <a:ext cx="53428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Both are useful, when used appropriately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6464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functions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ipython</a:t>
            </a:r>
            <a:r>
              <a:rPr lang="en-US" dirty="0"/>
              <a:t>: use magic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%time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Command line: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timeit</a:t>
            </a:r>
            <a:r>
              <a:rPr lang="en-US" dirty="0">
                <a:cs typeface="Courier New" panose="02070309020205020404" pitchFamily="49" charset="0"/>
              </a:rPr>
              <a:t> module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226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835696" y="2204864"/>
            <a:ext cx="583264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 [1]: from primes import primes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 [2]: %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timeit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result = primes(1000)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 loops, best of 3: 172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ms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per loop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9354" y="2420888"/>
            <a:ext cx="1671306" cy="707886"/>
            <a:chOff x="224095" y="3729226"/>
            <a:chExt cx="1671306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224095" y="3729226"/>
              <a:ext cx="10518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multiple</a:t>
              </a:r>
              <a:br>
                <a:rPr lang="en-US" sz="2000" dirty="0">
                  <a:solidFill>
                    <a:srgbClr val="C00000"/>
                  </a:solidFill>
                </a:rPr>
              </a:br>
              <a:r>
                <a:rPr lang="en-US" sz="2000" dirty="0">
                  <a:solidFill>
                    <a:srgbClr val="C00000"/>
                  </a:solidFill>
                </a:rPr>
                <a:t>runs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3"/>
            </p:cNvCxnSpPr>
            <p:nvPr/>
          </p:nvCxnSpPr>
          <p:spPr>
            <a:xfrm>
              <a:off x="1275986" y="4083169"/>
              <a:ext cx="619415" cy="137919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995936" y="3128194"/>
            <a:ext cx="1503745" cy="804862"/>
            <a:chOff x="-480863" y="895946"/>
            <a:chExt cx="1503745" cy="804862"/>
          </a:xfrm>
        </p:grpSpPr>
        <p:sp>
          <p:nvSpPr>
            <p:cNvPr id="10" name="TextBox 9"/>
            <p:cNvSpPr txBox="1"/>
            <p:nvPr/>
          </p:nvSpPr>
          <p:spPr>
            <a:xfrm>
              <a:off x="-480863" y="1300698"/>
              <a:ext cx="150374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timing result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0"/>
              <a:endCxn id="5" idx="2"/>
            </p:cNvCxnSpPr>
            <p:nvPr/>
          </p:nvCxnSpPr>
          <p:spPr>
            <a:xfrm flipV="1">
              <a:off x="271010" y="895946"/>
              <a:ext cx="4211" cy="404752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61362" y="5086925"/>
            <a:ext cx="855911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-m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timeit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'from primes import primes' 'primes(1000)'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10 loops, best of 3: 174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msec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per loop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60534" y="4303549"/>
            <a:ext cx="1069776" cy="781635"/>
            <a:chOff x="224095" y="3885436"/>
            <a:chExt cx="1069776" cy="781635"/>
          </a:xfrm>
        </p:grpSpPr>
        <p:sp>
          <p:nvSpPr>
            <p:cNvPr id="17" name="TextBox 16"/>
            <p:cNvSpPr txBox="1"/>
            <p:nvPr/>
          </p:nvSpPr>
          <p:spPr>
            <a:xfrm>
              <a:off x="224095" y="3885436"/>
              <a:ext cx="9813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module</a:t>
              </a:r>
              <a:br>
                <a:rPr lang="en-US" sz="2000" dirty="0">
                  <a:solidFill>
                    <a:srgbClr val="C00000"/>
                  </a:solidFill>
                </a:rPr>
              </a:br>
              <a:r>
                <a:rPr lang="en-US" sz="2000" dirty="0">
                  <a:solidFill>
                    <a:srgbClr val="C00000"/>
                  </a:solidFill>
                </a:rPr>
                <a:t>to use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>
              <a:off x="1205454" y="4239379"/>
              <a:ext cx="88417" cy="427692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836798" y="4323293"/>
            <a:ext cx="4079386" cy="761891"/>
            <a:chOff x="224095" y="3905180"/>
            <a:chExt cx="4079386" cy="761891"/>
          </a:xfrm>
        </p:grpSpPr>
        <p:sp>
          <p:nvSpPr>
            <p:cNvPr id="21" name="TextBox 20"/>
            <p:cNvSpPr txBox="1"/>
            <p:nvPr/>
          </p:nvSpPr>
          <p:spPr>
            <a:xfrm>
              <a:off x="224095" y="3905180"/>
              <a:ext cx="4079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statements to execute, string per line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 flipH="1">
              <a:off x="1823393" y="4305290"/>
              <a:ext cx="440395" cy="361781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>
            <a:stCxn id="21" idx="2"/>
          </p:cNvCxnSpPr>
          <p:nvPr/>
        </p:nvCxnSpPr>
        <p:spPr>
          <a:xfrm>
            <a:off x="5876491" y="4723403"/>
            <a:ext cx="1503821" cy="361781"/>
          </a:xfrm>
          <a:prstGeom prst="straightConnector1">
            <a:avLst/>
          </a:prstGeom>
          <a:ln w="222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01507" y="5949280"/>
            <a:ext cx="27869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Don't forget indentation!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2935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5" grpId="0" animBg="1"/>
      <p:bldP spid="30" grpId="0" animBg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cProfile</a:t>
            </a:r>
            <a:r>
              <a:rPr lang="en-US" dirty="0"/>
              <a:t> module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227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07504" y="3140968"/>
            <a:ext cx="8928992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-m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cProfile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-s time  primes.py 1000</a:t>
            </a:r>
          </a:p>
          <a:p>
            <a:endParaRPr lang="en-US" sz="16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2914 function calls (2878 primitive calls) in 0.261 seconds</a:t>
            </a:r>
          </a:p>
          <a:p>
            <a:endParaRPr lang="en-US" sz="16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Ordered by: internal time</a:t>
            </a:r>
          </a:p>
          <a:p>
            <a:endParaRPr lang="en-US" sz="16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ncalls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tottime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percall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cumtime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percall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filename:lineno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(function)</a:t>
            </a:r>
          </a:p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  1    0.250    0.250    0.251    0.251 primes.py:6(primes)</a:t>
            </a:r>
          </a:p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  1    0.002    0.002    0.002    0.002 {built-in method loads}</a:t>
            </a:r>
          </a:p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1194    0.001    0.000    0.001    0.000 {'append' of 'list'}</a:t>
            </a:r>
          </a:p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 43    0.001    0.000    0.001    0.000 {'join' of '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52" y="2204864"/>
            <a:ext cx="1679370" cy="937845"/>
            <a:chOff x="224095" y="3885436"/>
            <a:chExt cx="1679370" cy="937845"/>
          </a:xfrm>
        </p:grpSpPr>
        <p:sp>
          <p:nvSpPr>
            <p:cNvPr id="8" name="TextBox 7"/>
            <p:cNvSpPr txBox="1"/>
            <p:nvPr/>
          </p:nvSpPr>
          <p:spPr>
            <a:xfrm>
              <a:off x="224095" y="3885436"/>
              <a:ext cx="16793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module to use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1063780" y="4285546"/>
              <a:ext cx="327567" cy="53773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267744" y="2204864"/>
            <a:ext cx="1227900" cy="937845"/>
            <a:chOff x="224095" y="3885436"/>
            <a:chExt cx="1227900" cy="937845"/>
          </a:xfrm>
        </p:grpSpPr>
        <p:sp>
          <p:nvSpPr>
            <p:cNvPr id="11" name="TextBox 10"/>
            <p:cNvSpPr txBox="1"/>
            <p:nvPr/>
          </p:nvSpPr>
          <p:spPr>
            <a:xfrm>
              <a:off x="224095" y="3885436"/>
              <a:ext cx="1227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sort order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838045" y="4285546"/>
              <a:ext cx="553300" cy="537735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2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profiles: </a:t>
            </a:r>
            <a:r>
              <a:rPr lang="en-US" dirty="0" err="1"/>
              <a:t>snakeviz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cProfile</a:t>
            </a:r>
            <a:r>
              <a:rPr lang="en-US" dirty="0"/>
              <a:t> module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228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054934" y="3128150"/>
            <a:ext cx="6867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-m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cProfile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-s time  -o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primes.prof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\</a:t>
            </a:r>
            <a:b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primes.py 1000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60534" y="2204864"/>
            <a:ext cx="1679370" cy="937845"/>
            <a:chOff x="224095" y="3885436"/>
            <a:chExt cx="1679370" cy="937845"/>
          </a:xfrm>
        </p:grpSpPr>
        <p:sp>
          <p:nvSpPr>
            <p:cNvPr id="8" name="TextBox 7"/>
            <p:cNvSpPr txBox="1"/>
            <p:nvPr/>
          </p:nvSpPr>
          <p:spPr>
            <a:xfrm>
              <a:off x="224095" y="3885436"/>
              <a:ext cx="16793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module to use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1063780" y="4285546"/>
              <a:ext cx="327567" cy="53773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60734" y="2204864"/>
            <a:ext cx="1227900" cy="937845"/>
            <a:chOff x="224095" y="3885436"/>
            <a:chExt cx="1227900" cy="937845"/>
          </a:xfrm>
        </p:grpSpPr>
        <p:sp>
          <p:nvSpPr>
            <p:cNvPr id="11" name="TextBox 10"/>
            <p:cNvSpPr txBox="1"/>
            <p:nvPr/>
          </p:nvSpPr>
          <p:spPr>
            <a:xfrm>
              <a:off x="224095" y="3885436"/>
              <a:ext cx="1227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sort order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838045" y="4285546"/>
              <a:ext cx="553300" cy="537735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52870" y="2204864"/>
            <a:ext cx="1279517" cy="937845"/>
            <a:chOff x="224095" y="3885436"/>
            <a:chExt cx="1279517" cy="937845"/>
          </a:xfrm>
        </p:grpSpPr>
        <p:sp>
          <p:nvSpPr>
            <p:cNvPr id="17" name="TextBox 16"/>
            <p:cNvSpPr txBox="1"/>
            <p:nvPr/>
          </p:nvSpPr>
          <p:spPr>
            <a:xfrm>
              <a:off x="224095" y="3885436"/>
              <a:ext cx="1279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output file</a:t>
              </a:r>
              <a:endParaRPr lang="nl-BE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>
              <a:off x="863854" y="4285546"/>
              <a:ext cx="527493" cy="537735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36" y="3872418"/>
            <a:ext cx="3201540" cy="29521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4934" y="4332105"/>
            <a:ext cx="324036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snakeviz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primes.prof</a:t>
            </a:r>
            <a:endParaRPr lang="en-US" sz="16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line_profiler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547560"/>
            <a:ext cx="8928992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kernprof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-l  -v  primes.py 1000</a:t>
            </a:r>
          </a:p>
          <a:p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imer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unit: 1e-06 s</a:t>
            </a:r>
          </a:p>
          <a:p>
            <a:endParaRPr lang="en-US" sz="14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Total time: 1.01724 s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File: /home/gjb/Documents/Projects/training-material/Python/Profiling/primes.py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Function: primes at line 4</a:t>
            </a:r>
          </a:p>
          <a:p>
            <a:endParaRPr lang="en-US" sz="14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Line #      Hits         Time  Per Hit   % Time  Line Contents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==============================================================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4                                           @profile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5                                          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primes(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kmax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6         1            2      2.0      0.0     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max_size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= 1000000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7         1        72903  72903.0      7.2      p = array('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', [0]*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max_size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8         1            4      4.0      0.0      result = []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9         1            2      2.0      0.0      if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kmax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max_size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10                                                  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kmax</a:t>
            </a:r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max_size</a:t>
            </a:r>
            <a:endParaRPr lang="en-US" sz="1400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11         1            1      1.0      0.0      k = 0</a:t>
            </a:r>
          </a:p>
          <a:p>
            <a:r>
              <a:rPr lang="en-US" sz="14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12         1            0      0.0      0.0      n = a2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1270" y="1679552"/>
            <a:ext cx="1311898" cy="937845"/>
            <a:chOff x="224095" y="3885436"/>
            <a:chExt cx="1311898" cy="937845"/>
          </a:xfrm>
        </p:grpSpPr>
        <p:sp>
          <p:nvSpPr>
            <p:cNvPr id="6" name="TextBox 5"/>
            <p:cNvSpPr txBox="1"/>
            <p:nvPr/>
          </p:nvSpPr>
          <p:spPr>
            <a:xfrm>
              <a:off x="224095" y="3885436"/>
              <a:ext cx="1311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line by line</a:t>
              </a:r>
              <a:endParaRPr lang="nl-BE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>
            <a:xfrm>
              <a:off x="880044" y="4285546"/>
              <a:ext cx="511303" cy="53773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083646" y="1669824"/>
            <a:ext cx="2546979" cy="937845"/>
            <a:chOff x="224095" y="3885436"/>
            <a:chExt cx="2546979" cy="937845"/>
          </a:xfrm>
        </p:grpSpPr>
        <p:sp>
          <p:nvSpPr>
            <p:cNvPr id="9" name="TextBox 8"/>
            <p:cNvSpPr txBox="1"/>
            <p:nvPr/>
          </p:nvSpPr>
          <p:spPr>
            <a:xfrm>
              <a:off x="224095" y="3885436"/>
              <a:ext cx="2546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show profile on screen</a:t>
              </a:r>
              <a:endParaRPr lang="nl-BE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299997" y="4285546"/>
              <a:ext cx="1197588" cy="537735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072355" y="1669824"/>
            <a:ext cx="3050963" cy="2862895"/>
            <a:chOff x="224095" y="3885436"/>
            <a:chExt cx="3050963" cy="2862895"/>
          </a:xfrm>
        </p:grpSpPr>
        <p:sp>
          <p:nvSpPr>
            <p:cNvPr id="13" name="TextBox 12"/>
            <p:cNvSpPr txBox="1"/>
            <p:nvPr/>
          </p:nvSpPr>
          <p:spPr>
            <a:xfrm>
              <a:off x="224095" y="3885436"/>
              <a:ext cx="3050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decorate function to profile</a:t>
              </a:r>
              <a:endParaRPr lang="nl-BE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2"/>
            </p:cNvCxnSpPr>
            <p:nvPr/>
          </p:nvCxnSpPr>
          <p:spPr>
            <a:xfrm flipH="1">
              <a:off x="920242" y="4285546"/>
              <a:ext cx="829335" cy="2462785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1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computing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algebra, numerical analysis</a:t>
            </a:r>
          </a:p>
          <a:p>
            <a:pPr lvl="1"/>
            <a:r>
              <a:rPr lang="en-US" dirty="0"/>
              <a:t>goals: various numerical analysis algorithms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 err="1">
                <a:hlinkClick r:id="rId2" action="ppaction://hlinksldjump"/>
              </a:rPr>
              <a:t>numpy</a:t>
            </a:r>
            <a:r>
              <a:rPr lang="en-US" dirty="0">
                <a:hlinkClick r:id="rId2" action="ppaction://hlinksldjump"/>
              </a:rPr>
              <a:t> &amp; </a:t>
            </a:r>
            <a:r>
              <a:rPr lang="en-US" dirty="0" err="1">
                <a:hlinkClick r:id="rId2" action="ppaction://hlinksldjump"/>
              </a:rPr>
              <a:t>scipy</a:t>
            </a:r>
            <a:endParaRPr lang="en-US" dirty="0"/>
          </a:p>
          <a:p>
            <a:r>
              <a:rPr lang="en-US" dirty="0"/>
              <a:t>Scientific visualization</a:t>
            </a:r>
          </a:p>
          <a:p>
            <a:pPr lvl="1"/>
            <a:r>
              <a:rPr lang="en-US" dirty="0"/>
              <a:t>goals: creating 2D and 3D plots from Python</a:t>
            </a:r>
          </a:p>
          <a:p>
            <a:pPr lvl="1"/>
            <a:r>
              <a:rPr lang="en-US" dirty="0"/>
              <a:t>prerequisites: core Python programming, </a:t>
            </a:r>
            <a:r>
              <a:rPr lang="en-US" dirty="0" err="1">
                <a:hlinkClick r:id="rId3" action="ppaction://hlinksldjump"/>
              </a:rPr>
              <a:t>numpy</a:t>
            </a:r>
            <a:endParaRPr lang="en-US" dirty="0"/>
          </a:p>
          <a:p>
            <a:pPr lvl="1"/>
            <a:r>
              <a:rPr lang="en-US" dirty="0"/>
              <a:t>relevant sections: </a:t>
            </a:r>
            <a:r>
              <a:rPr lang="en-US" dirty="0" err="1">
                <a:hlinkClick r:id="rId4" action="ppaction://hlinksldjump"/>
              </a:rPr>
              <a:t>matplotlib</a:t>
            </a:r>
            <a:r>
              <a:rPr lang="en-US" dirty="0"/>
              <a:t>, </a:t>
            </a:r>
            <a:r>
              <a:rPr lang="en-US" dirty="0" err="1">
                <a:hlinkClick r:id="rId5" action="ppaction://hlinksldjump"/>
              </a:rPr>
              <a:t>HoloViews</a:t>
            </a:r>
            <a:r>
              <a:rPr lang="en-US" dirty="0"/>
              <a:t>, </a:t>
            </a:r>
            <a:r>
              <a:rPr lang="en-US" dirty="0" err="1">
                <a:hlinkClick r:id="rId6" action="ppaction://hlinksldjump"/>
              </a:rPr>
              <a:t>Bokeh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914572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hlinkClick r:id="rId2"/>
              </a:rPr>
              <a:t>https://github.com/gjbex/training-material/tree/master/Python/Logging</a:t>
            </a:r>
            <a:r>
              <a:rPr lang="nl-BE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6576391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Logging: motivation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to verify what an application does</a:t>
            </a:r>
          </a:p>
          <a:p>
            <a:pPr lvl="1"/>
            <a:r>
              <a:rPr lang="en-US" dirty="0"/>
              <a:t>in normal runs</a:t>
            </a:r>
          </a:p>
          <a:p>
            <a:pPr lvl="1"/>
            <a:r>
              <a:rPr lang="en-US" dirty="0"/>
              <a:t>in runs with problems</a:t>
            </a:r>
          </a:p>
          <a:p>
            <a:r>
              <a:rPr lang="en-US" dirty="0"/>
              <a:t>Helps with debugging</a:t>
            </a:r>
          </a:p>
          <a:p>
            <a:pPr lvl="1"/>
            <a:r>
              <a:rPr lang="en-US" dirty="0"/>
              <a:t>alternative to print statements</a:t>
            </a:r>
          </a:p>
          <a:p>
            <a:r>
              <a:rPr lang="en-US" dirty="0"/>
              <a:t>Various levels can be turned on or off</a:t>
            </a:r>
          </a:p>
          <a:p>
            <a:pPr lvl="1"/>
            <a:r>
              <a:rPr lang="en-US" dirty="0"/>
              <a:t>see only relevant output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3357388" y="5733256"/>
            <a:ext cx="22227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Good practice</a:t>
            </a:r>
            <a:endParaRPr lang="nl-B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2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&amp; configure logging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en-US" dirty="0"/>
              <a:t>level: minimal level written to log</a:t>
            </a:r>
          </a:p>
          <a:p>
            <a:r>
              <a:rPr lang="en-US" dirty="0" err="1"/>
              <a:t>filemode</a:t>
            </a:r>
            <a:endParaRPr lang="en-US" dirty="0"/>
          </a:p>
          <a:p>
            <a:pPr lvl="1"/>
            <a:r>
              <a:rPr lang="en-US" dirty="0"/>
              <a:t>'w': overwrite if log exists</a:t>
            </a:r>
          </a:p>
          <a:p>
            <a:pPr lvl="1"/>
            <a:r>
              <a:rPr lang="en-US" dirty="0"/>
              <a:t>'a': append if log exists</a:t>
            </a:r>
          </a:p>
          <a:p>
            <a:r>
              <a:rPr lang="en-US" dirty="0"/>
              <a:t>format, e.g.,</a:t>
            </a:r>
            <a:br>
              <a:rPr lang="en-US" dirty="0"/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'{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asctime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}:{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:{message}'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13699"/>
            <a:ext cx="792088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import logging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logging.basicConfig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(level=level, filename=name,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filemode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=mode,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format=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format_str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47690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levels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CRITICAL</a:t>
            </a:r>
            <a:r>
              <a:rPr lang="en-US" dirty="0"/>
              <a:t>: non-recoverable errors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en-US" dirty="0"/>
              <a:t>: error, but application can continue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WARNING</a:t>
            </a:r>
            <a:r>
              <a:rPr lang="en-US" dirty="0">
                <a:cs typeface="Courier New" panose="02070309020205020404" pitchFamily="49" charset="0"/>
              </a:rPr>
              <a:t>: potential problems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en-US" dirty="0"/>
              <a:t>: feedback, verbose mode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DEBUG</a:t>
            </a:r>
            <a:r>
              <a:rPr lang="en-US" dirty="0"/>
              <a:t>: useful for developer</a:t>
            </a:r>
          </a:p>
          <a:p>
            <a:endParaRPr lang="en-US" dirty="0"/>
          </a:p>
          <a:p>
            <a:r>
              <a:rPr lang="en-US" dirty="0"/>
              <a:t>User defined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9512" y="3356992"/>
            <a:ext cx="864096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9512" y="3933056"/>
            <a:ext cx="864096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552127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9512" y="3501008"/>
            <a:ext cx="8640960" cy="1080120"/>
            <a:chOff x="179512" y="2319263"/>
            <a:chExt cx="8640960" cy="1080120"/>
          </a:xfrm>
        </p:grpSpPr>
        <p:sp>
          <p:nvSpPr>
            <p:cNvPr id="10" name="Rectangle 9"/>
            <p:cNvSpPr/>
            <p:nvPr/>
          </p:nvSpPr>
          <p:spPr>
            <a:xfrm>
              <a:off x="179512" y="2780928"/>
              <a:ext cx="8640960" cy="61845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9512" y="2780928"/>
              <a:ext cx="864096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88024" y="2319263"/>
              <a:ext cx="3871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level = logging.INFO</a:t>
              </a:r>
              <a:endParaRPr lang="nl-BE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9512" y="2319263"/>
            <a:ext cx="8664431" cy="2333873"/>
            <a:chOff x="179512" y="2319263"/>
            <a:chExt cx="8664431" cy="2333873"/>
          </a:xfrm>
        </p:grpSpPr>
        <p:sp>
          <p:nvSpPr>
            <p:cNvPr id="7" name="Rectangle 6"/>
            <p:cNvSpPr/>
            <p:nvPr/>
          </p:nvSpPr>
          <p:spPr>
            <a:xfrm>
              <a:off x="179512" y="2780928"/>
              <a:ext cx="8640960" cy="1872208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79512" y="2780928"/>
              <a:ext cx="864096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788024" y="2319263"/>
              <a:ext cx="4055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level = 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logging.ERROR</a:t>
              </a:r>
              <a:endParaRPr lang="nl-BE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log level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CRITICAL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WARNING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DEBUG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33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messages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DEBUG</a:t>
            </a:r>
            <a:r>
              <a:rPr lang="en-US" dirty="0"/>
              <a:t> level</a:t>
            </a:r>
          </a:p>
          <a:p>
            <a:endParaRPr lang="en-US" dirty="0"/>
          </a:p>
          <a:p>
            <a:r>
              <a:rPr lang="en-US" dirty="0"/>
              <a:t>Log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en-US" dirty="0"/>
              <a:t> level</a:t>
            </a:r>
          </a:p>
          <a:p>
            <a:endParaRPr lang="en-US" dirty="0"/>
          </a:p>
          <a:p>
            <a:r>
              <a:rPr lang="en-US" dirty="0"/>
              <a:t>Log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CRITICAL</a:t>
            </a:r>
            <a:r>
              <a:rPr lang="en-US" dirty="0"/>
              <a:t> level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501008"/>
            <a:ext cx="684076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logging.info('application started')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725144"/>
            <a:ext cx="684076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logging.critical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('input file not found')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222" y="2329135"/>
            <a:ext cx="683109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logging.debug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('function xyz called with "{0}"'.format(x))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76056" y="2852936"/>
            <a:ext cx="3836061" cy="369332"/>
            <a:chOff x="5148064" y="2852936"/>
            <a:chExt cx="3836061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5868144" y="2852936"/>
              <a:ext cx="31159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ignored at level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INFO</a:t>
              </a:r>
              <a:r>
                <a:rPr lang="en-US" dirty="0"/>
                <a:t> or above</a:t>
              </a:r>
              <a:endParaRPr lang="nl-BE" dirty="0"/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5148064" y="2852936"/>
              <a:ext cx="720080" cy="184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797311" y="3995772"/>
            <a:ext cx="4239185" cy="369332"/>
            <a:chOff x="5148064" y="2852936"/>
            <a:chExt cx="4239185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5868144" y="2852936"/>
              <a:ext cx="351910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ignored at level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WARNING</a:t>
              </a:r>
              <a:r>
                <a:rPr lang="en-US" dirty="0"/>
                <a:t> or above</a:t>
              </a:r>
              <a:endParaRPr lang="nl-BE" dirty="0"/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flipH="1" flipV="1">
              <a:off x="5148064" y="2852936"/>
              <a:ext cx="720080" cy="184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06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destinations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</a:t>
            </a:r>
          </a:p>
          <a:p>
            <a:r>
              <a:rPr lang="en-US" dirty="0"/>
              <a:t>Rotating files</a:t>
            </a:r>
          </a:p>
          <a:p>
            <a:r>
              <a:rPr lang="en-US" dirty="0"/>
              <a:t>syslog</a:t>
            </a:r>
          </a:p>
          <a:p>
            <a:r>
              <a:rPr lang="en-US" dirty="0"/>
              <a:t>…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08195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reading: logging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how-to</a:t>
            </a:r>
            <a:br>
              <a:rPr lang="en-US" dirty="0"/>
            </a:br>
            <a:r>
              <a:rPr lang="en-US" sz="2400" dirty="0">
                <a:hlinkClick r:id="rId2"/>
              </a:rPr>
              <a:t>https://docs.python.org/3.5/howto/logging.html</a:t>
            </a:r>
            <a:r>
              <a:rPr lang="en-US" sz="2400" dirty="0"/>
              <a:t> </a:t>
            </a:r>
            <a:endParaRPr lang="en-US" dirty="0"/>
          </a:p>
          <a:p>
            <a:r>
              <a:rPr lang="en-US" dirty="0"/>
              <a:t>Logging Cookbook</a:t>
            </a:r>
            <a:br>
              <a:rPr lang="en-US" dirty="0"/>
            </a:br>
            <a:r>
              <a:rPr lang="en-US" sz="2400" dirty="0">
                <a:hlinkClick r:id="rId3"/>
              </a:rPr>
              <a:t>https://docs.python.org/3.5/howto/logging-cookbook.html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49979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operations:</a:t>
            </a:r>
            <a:br>
              <a:rPr lang="en-US" dirty="0"/>
            </a:br>
            <a:r>
              <a:rPr lang="en-US" dirty="0"/>
              <a:t>Handling files and directories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https://github.com/gjbex/training-material/tree/master/Python/OsFileSystem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57140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files in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contains files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data_001.txt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data_002.txt</a:t>
            </a:r>
            <a:r>
              <a:rPr lang="en-US" dirty="0"/>
              <a:t>,…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6972" y="3492462"/>
            <a:ext cx="1789844" cy="2096778"/>
            <a:chOff x="466972" y="2772382"/>
            <a:chExt cx="1789844" cy="2096778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3053278"/>
              <a:ext cx="1789272" cy="18158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case dim temp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 1 -0.5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2 1 0.0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3 1 0.5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4 2 -0.5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5 2 0.0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6 2 0.5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6972" y="2772382"/>
              <a:ext cx="130035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data_001.txt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7784" y="3492462"/>
            <a:ext cx="1789272" cy="2096778"/>
            <a:chOff x="2627784" y="2772382"/>
            <a:chExt cx="1789272" cy="2096778"/>
          </a:xfrm>
        </p:grpSpPr>
        <p:sp>
          <p:nvSpPr>
            <p:cNvPr id="5" name="TextBox 4"/>
            <p:cNvSpPr txBox="1"/>
            <p:nvPr/>
          </p:nvSpPr>
          <p:spPr>
            <a:xfrm>
              <a:off x="2627784" y="3053278"/>
              <a:ext cx="1789272" cy="18158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case dim temp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7 3 -0.5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8 3 0.0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9 3 0.5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10 4 -0.5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11 4 0.0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12 4 0.5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7784" y="2772382"/>
              <a:ext cx="130035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data_002.txt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16016" y="436510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15176" y="2780928"/>
            <a:ext cx="1789272" cy="3820326"/>
            <a:chOff x="2627784" y="2772382"/>
            <a:chExt cx="1789272" cy="3820326"/>
          </a:xfrm>
        </p:grpSpPr>
        <p:sp>
          <p:nvSpPr>
            <p:cNvPr id="12" name="TextBox 11"/>
            <p:cNvSpPr txBox="1"/>
            <p:nvPr/>
          </p:nvSpPr>
          <p:spPr>
            <a:xfrm>
              <a:off x="2627784" y="3053278"/>
              <a:ext cx="1789272" cy="35394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case dim temp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 1 -0.5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2 1 0.0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3 1 0.5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4 2 -0.5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5 2 0.0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6 2 0.5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7 3 -0.5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8 3 0.0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9 3 0.5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10 4 -0.5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11 4 0.0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12 4 0.5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…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7784" y="2772382"/>
              <a:ext cx="130035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data_all.txt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508104" y="4681299"/>
            <a:ext cx="720080" cy="0"/>
          </a:xfrm>
          <a:prstGeom prst="straightConnector1">
            <a:avLst/>
          </a:prstGeom>
          <a:ln w="762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157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algebra</a:t>
            </a:r>
          </a:p>
          <a:p>
            <a:pPr lvl="1"/>
            <a:r>
              <a:rPr lang="en-US" dirty="0"/>
              <a:t>goals: various symbolic computations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 err="1">
                <a:hlinkClick r:id="rId2" action="ppaction://hlinksldjump"/>
              </a:rPr>
              <a:t>sympy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033317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glob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7200800" cy="46166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argparse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ArgumentParser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FileType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pathlib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import Path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main():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ArgumentParser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(description='…')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arg_parser.add_argument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('-o',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output_file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type=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('w'), help='…') 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arg_parser.add_argument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('-p',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='pattern', help='…')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options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arg_parser.parse_args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is_header_printed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False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path = Path('.')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path.glob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options.pattern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with open(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'r') as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input_file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header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input_file.readline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if not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is_header_printed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options.output_file.write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(header)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is_header_printed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True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for line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input_file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if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line.strip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():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options.output_file.write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(line)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300" y="6093296"/>
            <a:ext cx="74911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concat_data.py  –o data.txt  –p '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data_*.txt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4798893"/>
            <a:ext cx="12961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Same as in Bash shell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06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35280" cy="50691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Many operations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pathlib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Current working directory: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Path.cwd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/>
              <a:t>Create path:</a:t>
            </a:r>
            <a:br>
              <a:rPr lang="en-US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path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Path.cwd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 / 'data' / 'output.txt'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    path == '/home/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gjb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/Tests/data/output.txt'</a:t>
            </a:r>
          </a:p>
          <a:p>
            <a:pPr lvl="1"/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Dissecting paths:</a:t>
            </a:r>
          </a:p>
          <a:p>
            <a:pPr lvl="2"/>
            <a:r>
              <a:rPr lang="en-US" sz="2100" dirty="0">
                <a:latin typeface="Courier New" pitchFamily="49" charset="0"/>
                <a:cs typeface="Courier New" pitchFamily="49" charset="0"/>
              </a:rPr>
              <a:t>filename = path.name</a:t>
            </a:r>
            <a:br>
              <a:rPr lang="en-US" sz="2100" dirty="0">
                <a:latin typeface="Courier New" pitchFamily="49" charset="0"/>
                <a:cs typeface="Courier New" pitchFamily="49" charset="0"/>
              </a:rPr>
            </a:br>
            <a:r>
              <a:rPr lang="en-US" sz="2100" dirty="0">
                <a:latin typeface="Courier New" pitchFamily="49" charset="0"/>
                <a:cs typeface="Courier New" pitchFamily="49" charset="0"/>
              </a:rPr>
              <a:t>    name == 'test.txt'</a:t>
            </a:r>
          </a:p>
          <a:p>
            <a:pPr lvl="2"/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dirname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path.parent</a:t>
            </a:r>
            <a:br>
              <a:rPr lang="en-US" sz="2100" dirty="0">
                <a:latin typeface="Courier New" pitchFamily="49" charset="0"/>
                <a:cs typeface="Courier New" pitchFamily="49" charset="0"/>
              </a:rPr>
            </a:br>
            <a:r>
              <a:rPr lang="en-US" sz="2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dirname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== '/home/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gjb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/data'</a:t>
            </a:r>
          </a:p>
          <a:p>
            <a:pPr lvl="2"/>
            <a:r>
              <a:rPr lang="en-US" sz="2100" dirty="0">
                <a:latin typeface="Courier New" pitchFamily="49" charset="0"/>
                <a:cs typeface="Courier New" pitchFamily="49" charset="0"/>
              </a:rPr>
              <a:t>parts =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path.parts</a:t>
            </a:r>
            <a:br>
              <a:rPr lang="en-US" sz="2100" dirty="0">
                <a:latin typeface="Courier New" pitchFamily="49" charset="0"/>
                <a:cs typeface="Courier New" pitchFamily="49" charset="0"/>
              </a:rPr>
            </a:br>
            <a:r>
              <a:rPr lang="en-US" sz="2100" dirty="0">
                <a:latin typeface="Courier New" pitchFamily="49" charset="0"/>
                <a:cs typeface="Courier New" pitchFamily="49" charset="0"/>
              </a:rPr>
              <a:t>    parts == ('/', 'home', '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gjb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', 'data', 'output.txt')</a:t>
            </a:r>
          </a:p>
          <a:p>
            <a:pPr lvl="2"/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ext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path.suffix</a:t>
            </a:r>
            <a:br>
              <a:rPr lang="en-US" sz="2100" dirty="0">
                <a:latin typeface="Courier New" pitchFamily="49" charset="0"/>
                <a:cs typeface="Courier New" pitchFamily="49" charset="0"/>
              </a:rPr>
            </a:br>
            <a:r>
              <a:rPr lang="en-US" sz="2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ext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== '.txt'</a:t>
            </a:r>
          </a:p>
          <a:p>
            <a:pPr lvl="2"/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dirname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= Path('/home/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gjb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/Tests').name</a:t>
            </a:r>
            <a:br>
              <a:rPr lang="en-US" sz="2100" dirty="0">
                <a:latin typeface="Courier New" pitchFamily="49" charset="0"/>
                <a:cs typeface="Courier New" pitchFamily="49" charset="0"/>
              </a:rPr>
            </a:br>
            <a:r>
              <a:rPr lang="en-US" sz="2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dirname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== 'Tests'</a:t>
            </a:r>
          </a:p>
          <a:p>
            <a:pPr lvl="2"/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ext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= Path('/home/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gjb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/Tests/').suffix</a:t>
            </a:r>
            <a:br>
              <a:rPr lang="en-US" sz="2100" dirty="0">
                <a:latin typeface="Courier New" pitchFamily="49" charset="0"/>
                <a:cs typeface="Courier New" pitchFamily="49" charset="0"/>
              </a:rPr>
            </a:br>
            <a:r>
              <a:rPr lang="en-US" sz="2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ext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== ''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2944" y="3140968"/>
            <a:ext cx="3369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Will do the right thing for each OS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File tests: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path.exists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/>
              <a:t> exists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path.is_file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/>
              <a:t> is file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path.is_dir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/>
              <a:t> is directory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path.is_symlink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/>
              <a:t> is link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pathlib.os.access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(path,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pathlib.os.R_OK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/>
              <a:t> can be read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pathlib.os.R_OK</a:t>
            </a:r>
            <a:r>
              <a:rPr lang="en-US" dirty="0"/>
              <a:t>: read permission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pathlib.os.W_OK</a:t>
            </a:r>
            <a:r>
              <a:rPr lang="en-US" dirty="0"/>
              <a:t>: write permission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pathlib.os.X_OK</a:t>
            </a:r>
            <a:r>
              <a:rPr lang="en-US" dirty="0"/>
              <a:t>: execute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131840" y="6269250"/>
            <a:ext cx="45888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However: ask forgiveness, not permission!</a:t>
            </a:r>
          </a:p>
        </p:txBody>
      </p:sp>
    </p:spTree>
    <p:extLst>
      <p:ext uri="{BB962C8B-B14F-4D97-AF65-F5344CB8AC3E}">
        <p14:creationId xmlns:p14="http://schemas.microsoft.com/office/powerpoint/2010/main" val="30075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Copying, moving, deleting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Functions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os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shutil</a:t>
            </a:r>
            <a:r>
              <a:rPr lang="en-US" dirty="0"/>
              <a:t> modules</a:t>
            </a:r>
          </a:p>
          <a:p>
            <a:pPr lvl="1"/>
            <a:r>
              <a:rPr lang="en-US" dirty="0"/>
              <a:t>copy file: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shutil.copy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(source,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/>
              <a:t>copy file, preserving ownership, timestamps: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shutil.copy2(source,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/>
              <a:t>move file: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path.replace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/>
              <a:t>delete file: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path.unlink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remove non-empty directory: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path.rmdir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remove directory: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shutil.rmtree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(directory)</a:t>
            </a:r>
          </a:p>
          <a:p>
            <a:pPr lvl="1"/>
            <a:r>
              <a:rPr lang="en-US" dirty="0"/>
              <a:t>create directory: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path.mkdir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8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library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tempfile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Creating file with guaranteed unique name:</a:t>
            </a:r>
            <a:br>
              <a:rPr lang="en-US" dirty="0"/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tempfile.NamedTemporaryFile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endParaRPr lang="nl-B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789040"/>
            <a:ext cx="8424936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tempfile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tmp_file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tempfile.NamedTemporaryFile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(mode='w',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='.',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suffix='.txt', delete=False)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print("created temp file '{0}'".format(tmp_file.name))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with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tmp_file.file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tmp.write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198" y="5949280"/>
            <a:ext cx="386997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File names such as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tmpD45x.txt</a:t>
            </a:r>
            <a:endParaRPr lang="nl-BE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26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Walking a directory tree: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os.walk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US" dirty="0"/>
              <a:t>, e.g., print name of Python files in (sub)directories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each directory, tuple:</a:t>
            </a:r>
          </a:p>
          <a:p>
            <a:pPr lvl="1"/>
            <a:r>
              <a:rPr lang="en-US" dirty="0"/>
              <a:t>directory name</a:t>
            </a:r>
          </a:p>
          <a:p>
            <a:pPr lvl="1"/>
            <a:r>
              <a:rPr lang="en-US" dirty="0"/>
              <a:t>list of subdirectories</a:t>
            </a:r>
          </a:p>
          <a:p>
            <a:pPr lvl="1"/>
            <a:r>
              <a:rPr lang="en-US" dirty="0"/>
              <a:t>list of files in directory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245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95536" y="2420888"/>
            <a:ext cx="8424936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 directory, _,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file_names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os.walk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dir_name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file_names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_,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ext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os.path.splitext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ext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target_ext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print(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os.path.join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(directory,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4765968"/>
            <a:ext cx="280198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For simple cases, use</a:t>
            </a:r>
            <a:br>
              <a:rPr lang="en-US" sz="2400" dirty="0"/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path.rglob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3426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strings:</a:t>
            </a:r>
            <a:br>
              <a:rPr lang="en-US" dirty="0"/>
            </a:br>
            <a:r>
              <a:rPr lang="en-US" dirty="0"/>
              <a:t>Python regular expressions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https://github.com/gjbex/training-material/tree/master/Python/Regexes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00372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Regular expression</a:t>
            </a:r>
            <a:br>
              <a:rPr lang="en-US" dirty="0"/>
            </a:br>
            <a:r>
              <a:rPr lang="en-US" dirty="0"/>
              <a:t>       = description of a language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ym typeface="Symbol"/>
              </a:rPr>
              <a:t></a:t>
            </a:r>
            <a:r>
              <a:rPr lang="en-US" dirty="0"/>
              <a:t> set of strings</a:t>
            </a:r>
          </a:p>
          <a:p>
            <a:r>
              <a:rPr lang="en-US" dirty="0"/>
              <a:t>Language can be</a:t>
            </a:r>
          </a:p>
          <a:p>
            <a:pPr lvl="1"/>
            <a:r>
              <a:rPr lang="en-US" dirty="0"/>
              <a:t>Finite</a:t>
            </a:r>
          </a:p>
          <a:p>
            <a:pPr lvl="1"/>
            <a:r>
              <a:rPr lang="en-US" dirty="0"/>
              <a:t>Infinite</a:t>
            </a:r>
          </a:p>
          <a:p>
            <a:pPr lvl="2"/>
            <a:r>
              <a:rPr lang="en-US" dirty="0"/>
              <a:t>Remember, set of all strings is infinite, countable</a:t>
            </a:r>
          </a:p>
          <a:p>
            <a:r>
              <a:rPr lang="en-US" dirty="0"/>
              <a:t>Chomsky hierarchy</a:t>
            </a:r>
          </a:p>
          <a:p>
            <a:pPr lvl="1"/>
            <a:r>
              <a:rPr lang="en-US" dirty="0"/>
              <a:t>regular languages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ym typeface="Symbol"/>
              </a:rPr>
              <a:t></a:t>
            </a:r>
            <a:r>
              <a:rPr lang="en-US" dirty="0"/>
              <a:t> context-free languages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>
                <a:sym typeface="Symbol"/>
              </a:rPr>
              <a:t></a:t>
            </a:r>
            <a:r>
              <a:rPr lang="en-US" dirty="0"/>
              <a:t> context-sensitive languages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dirty="0">
                <a:sym typeface="Symbol"/>
              </a:rPr>
              <a:t></a:t>
            </a:r>
            <a:r>
              <a:rPr lang="en-US" dirty="0"/>
              <a:t> recursively enumerable languages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021288"/>
            <a:ext cx="87261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Python regular expressions can express more than regular languages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7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expressions: expressive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>
                <a:cs typeface="Courier New" pitchFamily="49" charset="0"/>
              </a:rPr>
              <a:t>Never</a:t>
            </a:r>
            <a:r>
              <a:rPr lang="en-US" dirty="0">
                <a:cs typeface="Courier New" pitchFamily="49" charset="0"/>
              </a:rPr>
              <a:t> parse HTML or XML with regular expressions!!!</a:t>
            </a:r>
          </a:p>
          <a:p>
            <a:pPr lvl="1"/>
            <a:r>
              <a:rPr lang="en-US" dirty="0">
                <a:cs typeface="Courier New" pitchFamily="49" charset="0"/>
              </a:rPr>
              <a:t>HTML &amp; XML are </a:t>
            </a:r>
            <a:r>
              <a:rPr lang="en-US" i="1" dirty="0">
                <a:cs typeface="Courier New" pitchFamily="49" charset="0"/>
              </a:rPr>
              <a:t>context-free</a:t>
            </a:r>
            <a:r>
              <a:rPr lang="en-US" dirty="0">
                <a:cs typeface="Courier New" pitchFamily="49" charset="0"/>
              </a:rPr>
              <a:t> languages</a:t>
            </a:r>
          </a:p>
          <a:p>
            <a:pPr lvl="1"/>
            <a:r>
              <a:rPr lang="en-US" dirty="0">
                <a:cs typeface="Courier New" pitchFamily="49" charset="0"/>
              </a:rPr>
              <a:t>Even if you think you can, </a:t>
            </a:r>
            <a:r>
              <a:rPr lang="en-US" i="1" dirty="0">
                <a:cs typeface="Courier New" pitchFamily="49" charset="0"/>
              </a:rPr>
              <a:t>don't</a:t>
            </a:r>
            <a:r>
              <a:rPr lang="en-US" dirty="0">
                <a:cs typeface="Courier New" pitchFamily="49" charset="0"/>
              </a:rPr>
              <a:t>, there be dragons</a:t>
            </a:r>
          </a:p>
          <a:p>
            <a:r>
              <a:rPr lang="en-US" dirty="0">
                <a:cs typeface="Courier New" pitchFamily="49" charset="0"/>
              </a:rPr>
              <a:t>Can you write a regular expression to match all regular expressions?</a:t>
            </a:r>
          </a:p>
          <a:p>
            <a:pPr lvl="1"/>
            <a:r>
              <a:rPr lang="en-US" dirty="0">
                <a:cs typeface="Courier New" pitchFamily="49" charset="0"/>
              </a:rPr>
              <a:t>No: the language of regular expressions is context-free</a:t>
            </a:r>
          </a:p>
          <a:p>
            <a:r>
              <a:rPr lang="en-US" dirty="0">
                <a:cs typeface="Courier New" pitchFamily="49" charset="0"/>
              </a:rPr>
              <a:t>Can you parse English using a regular expression</a:t>
            </a:r>
          </a:p>
          <a:p>
            <a:pPr lvl="1"/>
            <a:r>
              <a:rPr lang="en-US" dirty="0">
                <a:cs typeface="Courier New" pitchFamily="49" charset="0"/>
              </a:rPr>
              <a:t>No: English is a little bit context-sensitive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94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examples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DNA: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[ACGT]+</a:t>
            </a:r>
            <a:endParaRPr lang="en-US" dirty="0"/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[ACGT]</a:t>
            </a:r>
            <a:r>
              <a:rPr lang="en-US" dirty="0">
                <a:cs typeface="Courier New" pitchFamily="49" charset="0"/>
              </a:rPr>
              <a:t> = one out of {A, C, G, T}</a:t>
            </a:r>
          </a:p>
          <a:p>
            <a:pPr lvl="1"/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dirty="0">
                <a:cs typeface="Courier New" pitchFamily="49" charset="0"/>
              </a:rPr>
              <a:t>     = one or more repetitions of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</a:p>
          <a:p>
            <a:pPr lvl="1"/>
            <a:r>
              <a:rPr lang="en-US" dirty="0">
                <a:latin typeface="Lucida Sans" pitchFamily="34" charset="0"/>
                <a:cs typeface="Courier New" pitchFamily="49" charset="0"/>
              </a:rPr>
              <a:t>language =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 {A, C, G, T, AA, AC,…,GAATTCAA,…}</a:t>
            </a:r>
            <a:endParaRPr lang="en-US" sz="2300" dirty="0">
              <a:cs typeface="Courier New" pitchFamily="49" charset="0"/>
            </a:endParaRPr>
          </a:p>
          <a:p>
            <a:r>
              <a:rPr lang="en-US" dirty="0"/>
              <a:t>DNA containing AAT: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[ACGT]*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[ACGT]*</a:t>
            </a:r>
          </a:p>
          <a:p>
            <a:pPr lvl="1"/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 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=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dirty="0">
                <a:cs typeface="Courier New" pitchFamily="49" charset="0"/>
              </a:rPr>
              <a:t> followed by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</a:p>
          <a:p>
            <a:pPr lvl="1"/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>
                <a:cs typeface="Courier New" pitchFamily="49" charset="0"/>
              </a:rPr>
              <a:t>              = zero or more repetitions of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</a:p>
          <a:p>
            <a:pPr lvl="1"/>
            <a:r>
              <a:rPr lang="en-US" dirty="0">
                <a:latin typeface="Lucida Sans" pitchFamily="34" charset="0"/>
                <a:cs typeface="Courier New" pitchFamily="49" charset="0"/>
              </a:rPr>
              <a:t>language = 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{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, A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, C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,…, </a:t>
            </a:r>
            <a:r>
              <a:rPr lang="en-US" sz="2300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A, CGT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GGAT,…}</a:t>
            </a:r>
            <a:endParaRPr lang="en-US" dirty="0">
              <a:latin typeface="Lucida Sans" pitchFamily="34" charset="0"/>
              <a:cs typeface="Courier New" pitchFamily="49" charset="0"/>
            </a:endParaRPr>
          </a:p>
          <a:p>
            <a:r>
              <a:rPr lang="en-US" dirty="0"/>
              <a:t>DNA containing AAT or TAT: 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[ACGT]*(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)[ACGT]*</a:t>
            </a:r>
          </a:p>
          <a:p>
            <a:pPr lvl="1"/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 </a:t>
            </a:r>
            <a:r>
              <a:rPr lang="en-US" dirty="0">
                <a:latin typeface="Lucida Sans" pitchFamily="34" charset="0"/>
                <a:cs typeface="Courier New" pitchFamily="49" charset="0"/>
              </a:rPr>
              <a:t>|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= either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dirty="0">
                <a:latin typeface="Lucida Sans" pitchFamily="34" charset="0"/>
                <a:cs typeface="Courier New" pitchFamily="49" charset="0"/>
              </a:rPr>
              <a:t>,</a:t>
            </a:r>
            <a:r>
              <a:rPr lang="en-US" dirty="0">
                <a:cs typeface="Courier New" pitchFamily="49" charset="0"/>
              </a:rPr>
              <a:t> or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</a:p>
          <a:p>
            <a:pPr lvl="1"/>
            <a:r>
              <a:rPr lang="en-US" dirty="0">
                <a:latin typeface="Lucida Sans" pitchFamily="34" charset="0"/>
                <a:cs typeface="Courier New" pitchFamily="49" charset="0"/>
              </a:rPr>
              <a:t>language = 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{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, 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TAT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, A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, A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TAT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, C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,.., C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AAT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G</a:t>
            </a:r>
            <a:r>
              <a:rPr lang="en-US" sz="2300" b="1" i="1" dirty="0">
                <a:latin typeface="Lucida Sans" pitchFamily="34" charset="0"/>
                <a:cs typeface="Courier New" pitchFamily="49" charset="0"/>
              </a:rPr>
              <a:t>TAT</a:t>
            </a:r>
            <a:r>
              <a:rPr lang="en-US" sz="2300" dirty="0">
                <a:latin typeface="Lucida Sans" pitchFamily="34" charset="0"/>
                <a:cs typeface="Courier New" pitchFamily="49" charset="0"/>
              </a:rPr>
              <a:t>GT,..}</a:t>
            </a:r>
          </a:p>
          <a:p>
            <a:r>
              <a:rPr lang="en-US" dirty="0">
                <a:latin typeface="Lucida Sans" pitchFamily="34" charset="0"/>
                <a:cs typeface="Courier New" pitchFamily="49" charset="0"/>
              </a:rPr>
              <a:t>DNA containing AA or AACC: [ACGT]*AA(CC)?[ACGT]*</a:t>
            </a:r>
          </a:p>
          <a:p>
            <a:pPr lvl="1"/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>
                <a:latin typeface="Lucida Sans" pitchFamily="34" charset="0"/>
                <a:cs typeface="Courier New" pitchFamily="49" charset="0"/>
              </a:rPr>
              <a:t> = zero or one of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</a:p>
          <a:p>
            <a:pPr lvl="1"/>
            <a:r>
              <a:rPr lang="en-US" dirty="0">
                <a:latin typeface="Lucida Sans" pitchFamily="34" charset="0"/>
                <a:cs typeface="Courier New" pitchFamily="49" charset="0"/>
              </a:rPr>
              <a:t>language = </a:t>
            </a:r>
            <a:r>
              <a:rPr lang="en-US" sz="2200" dirty="0">
                <a:latin typeface="Lucida Sans" pitchFamily="34" charset="0"/>
                <a:cs typeface="Courier New" pitchFamily="49" charset="0"/>
              </a:rPr>
              <a:t>{</a:t>
            </a:r>
            <a:r>
              <a:rPr lang="en-US" sz="2200" b="1" i="1" dirty="0">
                <a:latin typeface="Lucida Sans" pitchFamily="34" charset="0"/>
                <a:cs typeface="Courier New" pitchFamily="49" charset="0"/>
              </a:rPr>
              <a:t>AA</a:t>
            </a:r>
            <a:r>
              <a:rPr lang="en-US" sz="2200" dirty="0">
                <a:latin typeface="Lucida Sans" pitchFamily="34" charset="0"/>
                <a:cs typeface="Courier New" pitchFamily="49" charset="0"/>
              </a:rPr>
              <a:t>, </a:t>
            </a:r>
            <a:r>
              <a:rPr lang="en-US" sz="2200" b="1" i="1" dirty="0">
                <a:latin typeface="Lucida Sans" pitchFamily="34" charset="0"/>
                <a:cs typeface="Courier New" pitchFamily="49" charset="0"/>
              </a:rPr>
              <a:t>AACC</a:t>
            </a:r>
            <a:r>
              <a:rPr lang="en-US" sz="2200" dirty="0">
                <a:latin typeface="Lucida Sans" pitchFamily="34" charset="0"/>
                <a:cs typeface="Courier New" pitchFamily="49" charset="0"/>
              </a:rPr>
              <a:t>, </a:t>
            </a:r>
            <a:r>
              <a:rPr lang="en-US" sz="2200" b="1" i="1" dirty="0">
                <a:latin typeface="Lucida Sans" pitchFamily="34" charset="0"/>
                <a:cs typeface="Courier New" pitchFamily="49" charset="0"/>
              </a:rPr>
              <a:t>AA</a:t>
            </a:r>
            <a:r>
              <a:rPr lang="en-US" sz="2200" dirty="0">
                <a:latin typeface="Lucida Sans" pitchFamily="34" charset="0"/>
                <a:cs typeface="Courier New" pitchFamily="49" charset="0"/>
              </a:rPr>
              <a:t>A, C</a:t>
            </a:r>
            <a:r>
              <a:rPr lang="en-US" sz="2200" b="1" i="1" dirty="0">
                <a:latin typeface="Lucida Sans" pitchFamily="34" charset="0"/>
                <a:cs typeface="Courier New" pitchFamily="49" charset="0"/>
              </a:rPr>
              <a:t>AA</a:t>
            </a:r>
            <a:r>
              <a:rPr lang="en-US" sz="2200" dirty="0">
                <a:latin typeface="Lucida Sans" pitchFamily="34" charset="0"/>
                <a:cs typeface="Courier New" pitchFamily="49" charset="0"/>
              </a:rPr>
              <a:t>, C</a:t>
            </a:r>
            <a:r>
              <a:rPr lang="en-US" sz="2200" b="1" i="1" dirty="0">
                <a:latin typeface="Lucida Sans" pitchFamily="34" charset="0"/>
                <a:cs typeface="Courier New" pitchFamily="49" charset="0"/>
              </a:rPr>
              <a:t>AACC</a:t>
            </a:r>
            <a:r>
              <a:rPr lang="en-US" sz="2200" dirty="0">
                <a:latin typeface="Lucida Sans" pitchFamily="34" charset="0"/>
                <a:cs typeface="Courier New" pitchFamily="49" charset="0"/>
              </a:rPr>
              <a:t>,…, AGAT</a:t>
            </a:r>
            <a:r>
              <a:rPr lang="en-US" sz="2200" b="1" i="1" dirty="0">
                <a:latin typeface="Lucida Sans" pitchFamily="34" charset="0"/>
                <a:cs typeface="Courier New" pitchFamily="49" charset="0"/>
              </a:rPr>
              <a:t>AACC</a:t>
            </a:r>
            <a:r>
              <a:rPr lang="en-US" sz="2200" dirty="0">
                <a:latin typeface="Lucida Sans" pitchFamily="34" charset="0"/>
                <a:cs typeface="Courier New" pitchFamily="49" charset="0"/>
              </a:rPr>
              <a:t>TTA}</a:t>
            </a:r>
            <a:endParaRPr lang="en-US" dirty="0">
              <a:latin typeface="Lucida Sans" pitchFamily="34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5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Relational database interaction</a:t>
            </a:r>
          </a:p>
          <a:p>
            <a:pPr lvl="1"/>
            <a:r>
              <a:rPr lang="en-US" dirty="0"/>
              <a:t>goals: querying relational database systems</a:t>
            </a:r>
          </a:p>
          <a:p>
            <a:pPr lvl="1"/>
            <a:r>
              <a:rPr lang="en-US" dirty="0"/>
              <a:t>prerequisites: core Python programming, object oriented programming for </a:t>
            </a:r>
            <a:r>
              <a:rPr lang="en-US" dirty="0" err="1"/>
              <a:t>SQLAlchemy</a:t>
            </a:r>
            <a:endParaRPr lang="en-US" dirty="0"/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Relational databases</a:t>
            </a:r>
            <a:endParaRPr lang="en-US" dirty="0"/>
          </a:p>
          <a:p>
            <a:r>
              <a:rPr lang="en-US" dirty="0"/>
              <a:t>Data analysis</a:t>
            </a:r>
          </a:p>
          <a:p>
            <a:pPr lvl="1"/>
            <a:r>
              <a:rPr lang="en-US" dirty="0"/>
              <a:t>goals: analysis using transforming &amp; filtering tabular data, pivot tables, visualization</a:t>
            </a:r>
          </a:p>
          <a:p>
            <a:pPr lvl="1"/>
            <a:r>
              <a:rPr lang="en-US" dirty="0"/>
              <a:t>prerequisites: core Python programming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3" action="ppaction://hlinksldjump"/>
              </a:rPr>
              <a:t>pandas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932154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examples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Belgian phone number:  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[1-9]\d?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[1-9]\d{5,6}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c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c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dirty="0">
                <a:cs typeface="Courier New" pitchFamily="49" charset="0"/>
              </a:rPr>
              <a:t>= any character from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c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dirty="0">
                <a:cs typeface="Courier New" pitchFamily="49" charset="0"/>
              </a:rPr>
              <a:t> to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c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\d</a:t>
            </a:r>
            <a:r>
              <a:rPr lang="en-US" dirty="0">
                <a:cs typeface="Courier New" pitchFamily="49" charset="0"/>
              </a:rPr>
              <a:t>             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[0-9]</a:t>
            </a:r>
          </a:p>
          <a:p>
            <a:pPr lvl="1"/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m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>
                <a:cs typeface="Courier New" pitchFamily="49" charset="0"/>
              </a:rPr>
              <a:t> =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m</a:t>
            </a:r>
            <a:r>
              <a:rPr lang="en-US" dirty="0">
                <a:cs typeface="Courier New" pitchFamily="49" charset="0"/>
              </a:rPr>
              <a:t>  to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n</a:t>
            </a:r>
            <a:r>
              <a:rPr lang="en-US" dirty="0">
                <a:cs typeface="Courier New" pitchFamily="49" charset="0"/>
              </a:rPr>
              <a:t> repetitions of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</a:p>
          <a:p>
            <a:r>
              <a:rPr lang="en-US" dirty="0">
                <a:cs typeface="Courier New" pitchFamily="49" charset="0"/>
              </a:rPr>
              <a:t>All strings, including empty string: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.*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dirty="0">
                <a:cs typeface="Courier New" pitchFamily="49" charset="0"/>
              </a:rPr>
              <a:t>= any character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Email 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\w+(?:\.\w+)?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\w+(?:\.\w+)+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\w       </a:t>
            </a:r>
            <a:r>
              <a:rPr lang="en-US" dirty="0"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[A-Za-z0-9_]</a:t>
            </a:r>
          </a:p>
          <a:p>
            <a:pPr lvl="1"/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dirty="0">
                <a:cs typeface="Courier New" pitchFamily="49" charset="0"/>
              </a:rPr>
              <a:t>            = one or more </a:t>
            </a:r>
            <a:r>
              <a:rPr lang="en-US" dirty="0" err="1">
                <a:cs typeface="Courier New" pitchFamily="49" charset="0"/>
              </a:rPr>
              <a:t>repetions</a:t>
            </a:r>
            <a:r>
              <a:rPr lang="en-US" dirty="0">
                <a:cs typeface="Courier New" pitchFamily="49" charset="0"/>
              </a:rPr>
              <a:t> of </a:t>
            </a:r>
            <a:r>
              <a:rPr lang="en-US" i="1" dirty="0">
                <a:cs typeface="Courier New" pitchFamily="49" charset="0"/>
              </a:rPr>
              <a:t>expr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\.       </a:t>
            </a:r>
            <a:r>
              <a:rPr lang="en-US" dirty="0">
                <a:cs typeface="Courier New" pitchFamily="49" charset="0"/>
              </a:rPr>
              <a:t>= character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'.'</a:t>
            </a:r>
            <a:endParaRPr lang="en-US" i="1" dirty="0">
              <a:cs typeface="Courier New" pitchFamily="49" charset="0"/>
            </a:endParaRP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(?: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 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) </a:t>
            </a:r>
            <a:r>
              <a:rPr lang="en-US" dirty="0">
                <a:cs typeface="Courier New" pitchFamily="49" charset="0"/>
                <a:sym typeface="Wingdings" pitchFamily="2" charset="2"/>
              </a:rPr>
              <a:t>= grouped 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5366709"/>
            <a:ext cx="18966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Don't use this</a:t>
            </a:r>
            <a:br>
              <a:rPr lang="en-US" sz="2400" dirty="0"/>
            </a:br>
            <a:r>
              <a:rPr lang="en-US" sz="2400" dirty="0"/>
              <a:t>in practice!!!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45913" y="5822464"/>
            <a:ext cx="4598893" cy="616134"/>
            <a:chOff x="2411760" y="6165304"/>
            <a:chExt cx="4598893" cy="616134"/>
          </a:xfrm>
        </p:grpSpPr>
        <p:sp>
          <p:nvSpPr>
            <p:cNvPr id="5" name="TextBox 4"/>
            <p:cNvSpPr txBox="1"/>
            <p:nvPr/>
          </p:nvSpPr>
          <p:spPr>
            <a:xfrm>
              <a:off x="2771800" y="6381328"/>
              <a:ext cx="42388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Similar to brackets in math expressions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2411760" y="6165304"/>
              <a:ext cx="360040" cy="4160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56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Characters that have to be escaped</a:t>
            </a:r>
          </a:p>
          <a:p>
            <a:pPr lvl="1"/>
            <a:r>
              <a:rPr lang="en-US" dirty="0"/>
              <a:t>tab                      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\t</a:t>
            </a:r>
          </a:p>
          <a:p>
            <a:pPr lvl="1"/>
            <a:r>
              <a:rPr lang="en-US" dirty="0"/>
              <a:t>new line             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\n</a:t>
            </a:r>
          </a:p>
          <a:p>
            <a:pPr lvl="1"/>
            <a:r>
              <a:rPr lang="en-US" dirty="0"/>
              <a:t>carriage return  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\r</a:t>
            </a:r>
          </a:p>
          <a:p>
            <a:pPr lvl="1"/>
            <a:r>
              <a:rPr lang="en-US" dirty="0"/>
              <a:t>\                           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\\</a:t>
            </a:r>
          </a:p>
          <a:p>
            <a:pPr lvl="1"/>
            <a:r>
              <a:rPr lang="en-US" dirty="0"/>
              <a:t>brackets              :  </a:t>
            </a:r>
            <a:r>
              <a:rPr lang="en-US" spc="-150" dirty="0">
                <a:latin typeface="Courier New" pitchFamily="49" charset="0"/>
                <a:cs typeface="Courier New" pitchFamily="49" charset="0"/>
              </a:rPr>
              <a:t>\(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\)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\[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\]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\{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\}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operators            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\+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\-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\*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\?</a:t>
            </a:r>
          </a:p>
          <a:p>
            <a:pPr lvl="1"/>
            <a:r>
              <a:rPr lang="en-US" dirty="0"/>
              <a:t>.  (dot)                 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\.</a:t>
            </a:r>
          </a:p>
          <a:p>
            <a:r>
              <a:rPr lang="en-US" dirty="0">
                <a:cs typeface="Courier New" pitchFamily="49" charset="0"/>
              </a:rPr>
              <a:t>All other characters literal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8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expressions: character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               =  {'x'}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[xyz]  </a:t>
            </a:r>
            <a:r>
              <a:rPr lang="en-US" dirty="0"/>
              <a:t>=  {'x', 'y', 'z'}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[x-z]</a:t>
            </a:r>
            <a:r>
              <a:rPr lang="en-US" dirty="0"/>
              <a:t>     =  {c | 'x'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c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'z'}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[^xyz] </a:t>
            </a:r>
            <a:r>
              <a:rPr lang="en-US" dirty="0"/>
              <a:t>=  {any} \ {'x', 'y', 'z'}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\w</a:t>
            </a:r>
            <a:r>
              <a:rPr lang="en-US" dirty="0"/>
              <a:t>             =  {'A',…,'Z', 'a',…,'z', '0',…,'9', '_'}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\W</a:t>
            </a:r>
            <a:r>
              <a:rPr lang="en-US" dirty="0"/>
              <a:t>             =  {any} \ {'A',…,'Z', 'a',…,'z', '0',…,'9', '_'}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\d</a:t>
            </a:r>
            <a:r>
              <a:rPr lang="en-US" dirty="0"/>
              <a:t>             =  {'0',…,'9'}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\D</a:t>
            </a:r>
            <a:r>
              <a:rPr lang="en-US" dirty="0"/>
              <a:t>             =  {any} \ {'0',…,'9'}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\s     </a:t>
            </a:r>
            <a:r>
              <a:rPr lang="en-US" dirty="0"/>
              <a:t>=  {' ', '\t', '\f', '\r', '\n', '\v'}         (white space)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\S</a:t>
            </a:r>
            <a:r>
              <a:rPr lang="en-US" dirty="0"/>
              <a:t>             =  {any} \ {' ', '\t', '\f', '\r', '\n', '\v'}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/>
              <a:t>                =  {any} \ {'\n'}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43928" y="5910371"/>
            <a:ext cx="72429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Note: strings are Unicode, so, e.g.,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\d</a:t>
            </a:r>
            <a:r>
              <a:rPr lang="en-US" sz="2400" dirty="0"/>
              <a:t> matches numerals</a:t>
            </a:r>
            <a:br>
              <a:rPr lang="en-US" sz="2400" dirty="0"/>
            </a:br>
            <a:r>
              <a:rPr lang="en-US" sz="2400" dirty="0"/>
              <a:t>           in any script,  not only Arabic numerals</a:t>
            </a:r>
          </a:p>
        </p:txBody>
      </p:sp>
    </p:spTree>
    <p:extLst>
      <p:ext uri="{BB962C8B-B14F-4D97-AF65-F5344CB8AC3E}">
        <p14:creationId xmlns:p14="http://schemas.microsoft.com/office/powerpoint/2010/main" val="20333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dirty="0">
                <a:cs typeface="Courier New" pitchFamily="49" charset="0"/>
              </a:rPr>
              <a:t>Concatenation: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 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  <a:r>
              <a:rPr lang="en-US" dirty="0">
                <a:latin typeface="Lucida Sans" pitchFamily="34" charset="0"/>
                <a:cs typeface="Courier New" pitchFamily="49" charset="0"/>
              </a:rPr>
              <a:t> (implicit)</a:t>
            </a:r>
            <a:endParaRPr lang="en-US" dirty="0">
              <a:cs typeface="Courier New" pitchFamily="49" charset="0"/>
            </a:endParaRPr>
          </a:p>
          <a:p>
            <a:pPr marL="342900" lvl="2" indent="-342900"/>
            <a:r>
              <a:rPr lang="en-US" dirty="0">
                <a:cs typeface="Courier New" pitchFamily="49" charset="0"/>
              </a:rPr>
              <a:t>Choice: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 </a:t>
            </a:r>
            <a:r>
              <a:rPr lang="en-US" dirty="0">
                <a:latin typeface="Lucida Sans" pitchFamily="34" charset="0"/>
                <a:cs typeface="Courier New" pitchFamily="49" charset="0"/>
              </a:rPr>
              <a:t>|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= either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1</a:t>
            </a:r>
            <a:r>
              <a:rPr lang="en-US" dirty="0">
                <a:latin typeface="Lucida Sans" pitchFamily="34" charset="0"/>
                <a:cs typeface="Courier New" pitchFamily="49" charset="0"/>
              </a:rPr>
              <a:t>,</a:t>
            </a:r>
            <a:r>
              <a:rPr lang="en-US" dirty="0">
                <a:cs typeface="Courier New" pitchFamily="49" charset="0"/>
              </a:rPr>
              <a:t> or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i="1" baseline="-25000" dirty="0">
                <a:latin typeface="Lucida Sans" pitchFamily="34" charset="0"/>
                <a:cs typeface="Courier New" pitchFamily="49" charset="0"/>
              </a:rPr>
              <a:t>2</a:t>
            </a:r>
          </a:p>
          <a:p>
            <a:pPr marL="342900" lvl="2" indent="-342900"/>
            <a:r>
              <a:rPr lang="en-US" dirty="0">
                <a:cs typeface="Courier New" pitchFamily="49" charset="0"/>
              </a:rPr>
              <a:t>Repetition:	</a:t>
            </a:r>
          </a:p>
          <a:p>
            <a:pPr marL="800100" lvl="3" indent="-342900"/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>
                <a:cs typeface="Courier New" pitchFamily="49" charset="0"/>
              </a:rPr>
              <a:t>       =  exactly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n </a:t>
            </a:r>
            <a:r>
              <a:rPr lang="en-US" dirty="0">
                <a:cs typeface="Courier New" pitchFamily="49" charset="0"/>
              </a:rPr>
              <a:t>repetitions of 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endParaRPr lang="en-US" i="1" dirty="0">
              <a:latin typeface="Lucida Sans" pitchFamily="34" charset="0"/>
              <a:cs typeface="Courier New" pitchFamily="49" charset="0"/>
            </a:endParaRPr>
          </a:p>
          <a:p>
            <a:pPr marL="800100" lvl="3" indent="-342900"/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m,n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>
                <a:cs typeface="Courier New" pitchFamily="49" charset="0"/>
              </a:rPr>
              <a:t>  =  minimum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m</a:t>
            </a:r>
            <a:r>
              <a:rPr lang="en-US" dirty="0">
                <a:cs typeface="Courier New" pitchFamily="49" charset="0"/>
              </a:rPr>
              <a:t>, maximum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n </a:t>
            </a:r>
            <a:r>
              <a:rPr lang="en-US" dirty="0">
                <a:cs typeface="Courier New" pitchFamily="49" charset="0"/>
              </a:rPr>
              <a:t>repetitions of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cs typeface="Courier New" pitchFamily="49" charset="0"/>
              </a:rPr>
              <a:t> </a:t>
            </a:r>
            <a:br>
              <a:rPr lang="en-US" dirty="0">
                <a:cs typeface="Courier New" pitchFamily="49" charset="0"/>
              </a:rPr>
            </a:br>
            <a:r>
              <a:rPr lang="en-US" dirty="0">
                <a:cs typeface="Courier New" pitchFamily="49" charset="0"/>
              </a:rPr>
              <a:t>                              where </a:t>
            </a:r>
            <a:r>
              <a:rPr lang="en-US" i="1" dirty="0">
                <a:latin typeface="Lucida Sans" panose="020B0602030504020204" pitchFamily="34" charset="0"/>
                <a:cs typeface="Courier New" pitchFamily="49" charset="0"/>
              </a:rPr>
              <a:t>m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  <a:sym typeface="Symbol"/>
              </a:rPr>
              <a:t>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i="1" dirty="0">
                <a:latin typeface="Lucida Sans" panose="020B0602030504020204" pitchFamily="34" charset="0"/>
                <a:cs typeface="Courier New" pitchFamily="49" charset="0"/>
              </a:rPr>
              <a:t>n</a:t>
            </a:r>
          </a:p>
          <a:p>
            <a:pPr marL="800100" lvl="3" indent="-342900"/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,n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>
                <a:cs typeface="Courier New" pitchFamily="49" charset="0"/>
              </a:rPr>
              <a:t>      =  minimum zero, maximum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n </a:t>
            </a:r>
            <a:r>
              <a:rPr lang="en-US" dirty="0">
                <a:cs typeface="Courier New" pitchFamily="49" charset="0"/>
              </a:rPr>
              <a:t>repetitions of 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endParaRPr lang="en-US" i="1" dirty="0">
              <a:latin typeface="Lucida Sans" pitchFamily="34" charset="0"/>
              <a:cs typeface="Courier New" pitchFamily="49" charset="0"/>
            </a:endParaRPr>
          </a:p>
          <a:p>
            <a:pPr marL="800100" lvl="3" indent="-342900"/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m,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>
                <a:cs typeface="Courier New" pitchFamily="49" charset="0"/>
              </a:rPr>
              <a:t>     =  minimum </a:t>
            </a:r>
            <a:r>
              <a:rPr lang="en-US" i="1" dirty="0">
                <a:latin typeface="Lucida Sans" pitchFamily="34" charset="0"/>
                <a:cs typeface="Courier New" pitchFamily="49" charset="0"/>
              </a:rPr>
              <a:t>m</a:t>
            </a:r>
            <a:r>
              <a:rPr lang="en-US" dirty="0">
                <a:cs typeface="Courier New" pitchFamily="49" charset="0"/>
              </a:rPr>
              <a:t> repetitions of 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endParaRPr lang="en-US" i="1" dirty="0">
              <a:latin typeface="Lucida Sans" pitchFamily="34" charset="0"/>
              <a:cs typeface="Courier New" pitchFamily="49" charset="0"/>
            </a:endParaRPr>
          </a:p>
          <a:p>
            <a:pPr marL="800100" lvl="3" indent="-342900"/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?</a:t>
            </a:r>
            <a:r>
              <a:rPr lang="en-US" dirty="0">
                <a:cs typeface="Courier New" pitchFamily="49" charset="0"/>
              </a:rPr>
              <a:t>             =  zero or one occurrence of 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endParaRPr lang="en-US" i="1" dirty="0">
              <a:latin typeface="Lucida Sans" pitchFamily="34" charset="0"/>
              <a:cs typeface="Courier New" pitchFamily="49" charset="0"/>
            </a:endParaRPr>
          </a:p>
          <a:p>
            <a:pPr marL="800100" lvl="3" indent="-342900"/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>
                <a:cs typeface="Courier New" pitchFamily="49" charset="0"/>
              </a:rPr>
              <a:t>             =  zero or more repetitions of 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endParaRPr lang="en-US" i="1" dirty="0">
              <a:latin typeface="Lucida Sans" pitchFamily="34" charset="0"/>
              <a:cs typeface="Courier New" pitchFamily="49" charset="0"/>
            </a:endParaRPr>
          </a:p>
          <a:p>
            <a:pPr marL="800100" lvl="3" indent="-342900"/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dirty="0">
                <a:cs typeface="Courier New" pitchFamily="49" charset="0"/>
              </a:rPr>
              <a:t>             =  one or more repetitions of </a:t>
            </a:r>
            <a:r>
              <a:rPr lang="en-US" i="1" dirty="0" err="1">
                <a:latin typeface="Lucida Sans" pitchFamily="34" charset="0"/>
                <a:cs typeface="Courier New" pitchFamily="49" charset="0"/>
              </a:rPr>
              <a:t>expr</a:t>
            </a:r>
            <a:endParaRPr lang="en-US" i="1" dirty="0">
              <a:latin typeface="Lucida Sans" pitchFamily="34" charset="0"/>
              <a:cs typeface="Courier New" pitchFamily="49" charset="0"/>
            </a:endParaRPr>
          </a:p>
          <a:p>
            <a:pPr marL="800100" lvl="3" indent="-342900"/>
            <a:endParaRPr lang="en-US" i="1" dirty="0">
              <a:latin typeface="Lucida Sans" pitchFamily="34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9683" y="5775647"/>
            <a:ext cx="332058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Longest match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44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137" y="341676"/>
            <a:ext cx="8229600" cy="1143000"/>
          </a:xfrm>
        </p:spPr>
        <p:txBody>
          <a:bodyPr/>
          <a:lstStyle/>
          <a:p>
            <a:r>
              <a:rPr lang="en-US" dirty="0"/>
              <a:t>Greedy vs. non-greedy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string 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name="x"&gt;15&lt;/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'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&lt;.+&gt;</a:t>
            </a:r>
            <a:r>
              <a:rPr lang="en-US" dirty="0"/>
              <a:t> will match substring …</a:t>
            </a:r>
            <a:br>
              <a:rPr lang="en-US" dirty="0"/>
            </a:br>
            <a:r>
              <a:rPr lang="en-US" dirty="0"/>
              <a:t>    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Use non-greedy operator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&lt;.+?&gt;</a:t>
            </a:r>
            <a:r>
              <a:rPr lang="en-US" dirty="0"/>
              <a:t> will match substring 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name="x"&gt;</a:t>
            </a:r>
            <a:r>
              <a:rPr lang="en-US" dirty="0"/>
              <a:t>'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3200" i="1" dirty="0" err="1">
                <a:latin typeface="Lucida Sans" pitchFamily="34" charset="0"/>
                <a:cs typeface="Courier New" pitchFamily="49" charset="0"/>
              </a:rPr>
              <a:t>expr</a:t>
            </a:r>
            <a:r>
              <a:rPr lang="en-US" sz="3200" i="1" dirty="0">
                <a:latin typeface="Lucida Sans" pitchFamily="34" charset="0"/>
                <a:cs typeface="Courier New" pitchFamily="49" charset="0"/>
              </a:rPr>
              <a:t>&lt;op&gt;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3200" dirty="0">
                <a:cs typeface="Courier New" pitchFamily="49" charset="0"/>
              </a:rPr>
              <a:t>   =  operator </a:t>
            </a:r>
            <a:r>
              <a:rPr lang="en-US" sz="3200" i="1" dirty="0">
                <a:latin typeface="Lucida Sans" pitchFamily="34" charset="0"/>
                <a:cs typeface="Courier New" pitchFamily="49" charset="0"/>
              </a:rPr>
              <a:t>&lt;op&gt;</a:t>
            </a:r>
            <a:r>
              <a:rPr lang="en-US" sz="3200" dirty="0">
                <a:cs typeface="Courier New" pitchFamily="49" charset="0"/>
              </a:rPr>
              <a:t> with shortest</a:t>
            </a:r>
            <a:br>
              <a:rPr lang="en-US" sz="3200" dirty="0">
                <a:cs typeface="Courier New" pitchFamily="49" charset="0"/>
              </a:rPr>
            </a:br>
            <a:r>
              <a:rPr lang="en-US" sz="3200" dirty="0">
                <a:cs typeface="Courier New" pitchFamily="49" charset="0"/>
              </a:rPr>
              <a:t>                               match semantics (i.e., non-</a:t>
            </a:r>
            <a:br>
              <a:rPr lang="en-US" sz="3200" dirty="0">
                <a:cs typeface="Courier New" pitchFamily="49" charset="0"/>
              </a:rPr>
            </a:br>
            <a:r>
              <a:rPr lang="en-US" sz="3200" dirty="0">
                <a:cs typeface="Courier New" pitchFamily="49" charset="0"/>
              </a:rPr>
              <a:t>                               greedy) applied to </a:t>
            </a:r>
            <a:r>
              <a:rPr lang="en-US" sz="3200" i="1" dirty="0" err="1">
                <a:latin typeface="Lucida Sans" pitchFamily="34" charset="0"/>
                <a:cs typeface="Courier New" pitchFamily="49" charset="0"/>
              </a:rPr>
              <a:t>expr</a:t>
            </a:r>
            <a:endParaRPr lang="en-US" sz="3200" i="1" dirty="0">
              <a:latin typeface="Lucida Sans" pitchFamily="34" charset="0"/>
              <a:cs typeface="Courier New" pitchFamily="49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3200" dirty="0">
                <a:cs typeface="Courier New" pitchFamily="49" charset="0"/>
              </a:rPr>
              <a:t>Alternative: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&lt;[^&gt;]+&gt;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3045338"/>
            <a:ext cx="342157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Longest match semantics!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254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2843808" y="2445174"/>
            <a:ext cx="4374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'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name="x"&gt;15&lt;/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dirty="0"/>
              <a:t>'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47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parse XML with REs?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match start tag in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name="x"&gt;15&lt;/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&gt;'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&lt;.+?&gt;</a:t>
            </a:r>
            <a:r>
              <a:rPr lang="en-US" dirty="0"/>
              <a:t> will match substring</a:t>
            </a:r>
            <a:br>
              <a:rPr lang="en-US" dirty="0"/>
            </a:br>
            <a:r>
              <a:rPr lang="en-US" dirty="0"/>
              <a:t>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name="x"&gt;'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name="a-&gt;b"&gt;15&lt;/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&gt;'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&lt;.+?&gt;</a:t>
            </a:r>
            <a:r>
              <a:rPr lang="en-US" dirty="0"/>
              <a:t> will match substring</a:t>
            </a:r>
            <a:br>
              <a:rPr lang="en-US" dirty="0"/>
            </a:br>
            <a:r>
              <a:rPr lang="en-US" dirty="0"/>
              <a:t>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name="a-&gt;'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263691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>
                <a:solidFill>
                  <a:srgbClr val="92D050"/>
                </a:solidFill>
              </a:rPr>
              <a:t>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1653" y="4509120"/>
            <a:ext cx="105657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Oops!</a:t>
            </a:r>
            <a:endParaRPr lang="nl-BE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90" y="5355213"/>
            <a:ext cx="736951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Use a parser for context free language, or,</a:t>
            </a:r>
            <a:br>
              <a:rPr lang="en-US" sz="2800" dirty="0"/>
            </a:br>
            <a:r>
              <a:rPr lang="en-US" sz="2800" dirty="0"/>
              <a:t>better still, use Python's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xml.dom</a:t>
            </a:r>
            <a:r>
              <a:rPr lang="en-US" sz="2800" dirty="0"/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xml.sax</a:t>
            </a:r>
            <a:r>
              <a:rPr lang="en-US" sz="2800" dirty="0"/>
              <a:t>, …</a:t>
            </a:r>
            <a:endParaRPr lang="nl-BE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64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expressions: examples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String of digits only: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^\d+$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dirty="0"/>
              <a:t>: matches empty string at start of string, or after new line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/>
              <a:t>: matches empty string at end of string, or before new line</a:t>
            </a:r>
          </a:p>
          <a:p>
            <a:r>
              <a:rPr lang="en-US" dirty="0"/>
              <a:t>Year in 20</a:t>
            </a:r>
            <a:r>
              <a:rPr lang="en-US" baseline="30000" dirty="0"/>
              <a:t>th</a:t>
            </a:r>
            <a:r>
              <a:rPr lang="en-US" dirty="0"/>
              <a:t> or 21</a:t>
            </a:r>
            <a:r>
              <a:rPr lang="en-US" baseline="30000" dirty="0"/>
              <a:t>st</a:t>
            </a:r>
            <a:r>
              <a:rPr lang="en-US" dirty="0"/>
              <a:t> century: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\b(?:19|20)]\d{2}\b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\b</a:t>
            </a:r>
            <a:r>
              <a:rPr lang="en-US" dirty="0"/>
              <a:t>: matches empty string at "word" boundary</a:t>
            </a:r>
          </a:p>
          <a:p>
            <a:r>
              <a:rPr lang="en-US" dirty="0"/>
              <a:t>Words starting, but not ending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\B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\B</a:t>
            </a:r>
            <a:r>
              <a:rPr lang="en-US" dirty="0"/>
              <a:t>: matches empty string in "word"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5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anchors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anchors match empty string</a:t>
            </a:r>
          </a:p>
          <a:p>
            <a:r>
              <a:rPr lang="en-US" dirty="0"/>
              <a:t>At start of string: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\A</a:t>
            </a:r>
          </a:p>
          <a:p>
            <a:r>
              <a:rPr lang="en-US" dirty="0"/>
              <a:t>At end of string: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\Z</a:t>
            </a:r>
          </a:p>
          <a:p>
            <a:r>
              <a:rPr lang="en-US" dirty="0"/>
              <a:t>At start of string, or after newline: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</a:p>
          <a:p>
            <a:r>
              <a:rPr lang="en-US" dirty="0"/>
              <a:t>At end of string, or before newline: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dirty="0"/>
              <a:t>Before or after alphanumeric sequence: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\b</a:t>
            </a:r>
          </a:p>
          <a:p>
            <a:r>
              <a:rPr lang="en-US" dirty="0"/>
              <a:t>Within alphanumeric sequence: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7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matching</a:t>
            </a:r>
          </a:p>
        </p:txBody>
      </p:sp>
      <p:sp>
        <p:nvSpPr>
          <p:cNvPr id="122" name="Content Placeholder 12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1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(pattern, s)</a:t>
            </a:r>
          </a:p>
          <a:p>
            <a:pPr lvl="1"/>
            <a:r>
              <a:rPr lang="en-US" dirty="0"/>
              <a:t>Matches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pattern</a:t>
            </a:r>
            <a:r>
              <a:rPr lang="en-US" dirty="0"/>
              <a:t> from start of string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endParaRPr lang="en-US" dirty="0"/>
          </a:p>
          <a:p>
            <a:pPr lvl="1"/>
            <a:r>
              <a:rPr lang="en-US" dirty="0"/>
              <a:t>Returns match object, 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dirty="0"/>
              <a:t> if no match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re.search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(pattern, s)</a:t>
            </a:r>
          </a:p>
          <a:p>
            <a:pPr lvl="1"/>
            <a:r>
              <a:rPr lang="en-US" dirty="0"/>
              <a:t>Matches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pattern</a:t>
            </a:r>
            <a:r>
              <a:rPr lang="en-US" dirty="0"/>
              <a:t> anywhere in string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endParaRPr lang="en-US" dirty="0"/>
          </a:p>
          <a:p>
            <a:pPr lvl="1"/>
            <a:r>
              <a:rPr lang="en-US" dirty="0"/>
              <a:t>Returns match object, 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dirty="0"/>
              <a:t> if no match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43608" y="2852936"/>
            <a:ext cx="776687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(r'&lt;.+&gt;', '&lt;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&gt;') is not None)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(r'&lt;.+&gt;', 'data: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&gt;') is not None)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043608" y="5661248"/>
            <a:ext cx="790472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re.search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(r'&lt;.+&gt;', 'data: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&gt;') is not None)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72200" y="1517883"/>
            <a:ext cx="23695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Import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re</a:t>
            </a:r>
            <a:r>
              <a:rPr lang="en-US" sz="2000" dirty="0"/>
              <a:t> module!!!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724128" y="4149080"/>
            <a:ext cx="33248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Use raw Python strings, i.e.,</a:t>
            </a:r>
            <a:br>
              <a:rPr lang="en-US" sz="2000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r'…' </a:t>
            </a:r>
            <a:r>
              <a:rPr lang="en-US" sz="2000" dirty="0"/>
              <a:t>for regular expressions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06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  <p:bldP spid="126" grpId="0" animBg="1"/>
      <p:bldP spid="124" grpId="0" animBg="1"/>
      <p:bldP spid="128" grpId="0" animBg="1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Yet more strings: raw string, e.g.,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'hello\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n+world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!'</a:t>
            </a:r>
            <a:r>
              <a:rPr lang="en-US" dirty="0"/>
              <a:t>     versus 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'hello\\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n+world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!' </a:t>
            </a:r>
            <a:r>
              <a:rPr lang="en-US" dirty="0"/>
              <a:t>versus</a:t>
            </a:r>
            <a:br>
              <a:rPr lang="en-US" dirty="0"/>
            </a:br>
            <a:r>
              <a:rPr lang="en-US" b="1" dirty="0" err="1">
                <a:solidFill>
                  <a:srgbClr val="C00000"/>
                </a:solidFill>
              </a:rPr>
              <a:t>r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'hello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n+world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!'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111912"/>
            <a:ext cx="4044697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print('hello\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n+world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!')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hello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+world!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print('hello\\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n+world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!')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hello\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n+world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r'hello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n+world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!')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hello\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n+world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4307612"/>
            <a:ext cx="37085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'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2400" dirty="0"/>
              <a:t>' is just a regular character</a:t>
            </a:r>
            <a:br>
              <a:rPr lang="en-US" sz="2400" dirty="0"/>
            </a:br>
            <a:r>
              <a:rPr lang="en-US" sz="2400" dirty="0"/>
              <a:t>in a raw string,</a:t>
            </a:r>
            <a:br>
              <a:rPr lang="en-US" sz="2400" dirty="0"/>
            </a:br>
            <a:r>
              <a:rPr lang="en-US" sz="2400" dirty="0"/>
              <a:t>very convenient for</a:t>
            </a:r>
            <a:br>
              <a:rPr lang="en-US" sz="2400" dirty="0"/>
            </a:br>
            <a:r>
              <a:rPr lang="en-US" sz="2400" dirty="0"/>
              <a:t>regular expressions!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3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Image &amp; video analysis</a:t>
            </a:r>
          </a:p>
          <a:p>
            <a:pPr lvl="1"/>
            <a:r>
              <a:rPr lang="en-US" dirty="0"/>
              <a:t>goals: analyzing and transforming images &amp; videos</a:t>
            </a:r>
          </a:p>
          <a:p>
            <a:pPr lvl="1"/>
            <a:r>
              <a:rPr lang="en-US" dirty="0"/>
              <a:t>prerequisites: core Python programming,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endParaRPr lang="en-US" dirty="0"/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Image and video processing</a:t>
            </a:r>
            <a:endParaRPr lang="en-US" dirty="0"/>
          </a:p>
          <a:p>
            <a:r>
              <a:rPr lang="en-US" dirty="0"/>
              <a:t>Machine learning</a:t>
            </a:r>
          </a:p>
          <a:p>
            <a:pPr lvl="1"/>
            <a:r>
              <a:rPr lang="en-US" dirty="0"/>
              <a:t>goals: analyzing and predicting from data</a:t>
            </a:r>
          </a:p>
          <a:p>
            <a:pPr lvl="1"/>
            <a:r>
              <a:rPr lang="en-US" dirty="0"/>
              <a:t>prerequisites: core Python programming, </a:t>
            </a:r>
            <a:r>
              <a:rPr lang="en-US" dirty="0" err="1"/>
              <a:t>numpy</a:t>
            </a:r>
            <a:r>
              <a:rPr lang="en-US" dirty="0"/>
              <a:t>, pandas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3" action="ppaction://hlinksldjump"/>
              </a:rPr>
              <a:t>Machine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43553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Ignoring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Ignoring case</a:t>
            </a:r>
          </a:p>
          <a:p>
            <a:pPr lvl="1"/>
            <a:r>
              <a:rPr lang="en-US" dirty="0"/>
              <a:t>E.g., match DNA,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AaCcGgTt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]+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cumbersome, error prone, hard to read!</a:t>
            </a:r>
          </a:p>
          <a:p>
            <a:pPr lvl="1"/>
            <a:r>
              <a:rPr lang="en-US" dirty="0"/>
              <a:t>Better: use original pattern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[ACGT]+</a:t>
            </a:r>
            <a:r>
              <a:rPr lang="en-US" dirty="0"/>
              <a:t>, but match while ignoring case, i.e., using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re.IGNORECASE</a:t>
            </a:r>
            <a:r>
              <a:rPr lang="en-US" dirty="0"/>
              <a:t> (or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re.I</a:t>
            </a:r>
            <a:r>
              <a:rPr lang="en-US" dirty="0"/>
              <a:t>) modifier</a:t>
            </a:r>
            <a:br>
              <a:rPr lang="en-US" dirty="0"/>
            </a:b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(r'[ACGT]+', s,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re.IGNORECASE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(r'[ACGT]+', s,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re.I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6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readable 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Sophisticated regular expressions are hard to read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r'0[1-9]\d?/[1-9]\d{5,6}'</a:t>
            </a:r>
          </a:p>
          <a:p>
            <a:r>
              <a:rPr lang="en-US" dirty="0"/>
              <a:t>Reformat as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r'''0             # area codes always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# start with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[1-9]\d?      # area codes: 1-2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# digits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/             # separator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[1-9]\d{5,6}  # 6 or 7 digits for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# number'''</a:t>
            </a:r>
            <a:endParaRPr lang="en-US" dirty="0"/>
          </a:p>
          <a:p>
            <a:r>
              <a:rPr lang="en-US" dirty="0">
                <a:cs typeface="Courier New" pitchFamily="49" charset="0"/>
              </a:rPr>
              <a:t>Use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re.VERBOSE</a:t>
            </a:r>
            <a:r>
              <a:rPr lang="en-US" dirty="0">
                <a:cs typeface="Courier New" pitchFamily="49" charset="0"/>
              </a:rPr>
              <a:t> (or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re.X</a:t>
            </a:r>
            <a:r>
              <a:rPr lang="en-US" dirty="0">
                <a:cs typeface="Courier New" pitchFamily="49" charset="0"/>
              </a:rPr>
              <a:t>) modifier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8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Don't use</a:t>
            </a:r>
            <a:br>
              <a:rPr lang="en-US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(r'0[1-9]\d?/[1-9]\d{5,6}', line):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    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Do use</a:t>
            </a:r>
            <a:br>
              <a:rPr lang="en-US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regex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re.compile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(r'0[1-9]\d?/[1-9]\d{5,6}')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regex.match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(line):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305870"/>
            <a:ext cx="260532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dirty="0"/>
              <a:t> is compiled</a:t>
            </a:r>
            <a:br>
              <a:rPr lang="en-US" dirty="0"/>
            </a:br>
            <a:r>
              <a:rPr lang="en-US" dirty="0"/>
              <a:t>regular expression object,</a:t>
            </a:r>
            <a:br>
              <a:rPr lang="en-US" dirty="0"/>
            </a:br>
            <a:r>
              <a:rPr lang="en-US" dirty="0"/>
              <a:t>reused many times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20072" y="1340768"/>
            <a:ext cx="2688172" cy="1043245"/>
            <a:chOff x="5220072" y="1340768"/>
            <a:chExt cx="2688172" cy="1043245"/>
          </a:xfrm>
        </p:grpSpPr>
        <p:sp>
          <p:nvSpPr>
            <p:cNvPr id="5" name="TextBox 4"/>
            <p:cNvSpPr txBox="1"/>
            <p:nvPr/>
          </p:nvSpPr>
          <p:spPr>
            <a:xfrm>
              <a:off x="5220072" y="1340768"/>
              <a:ext cx="268817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Regular expression may be</a:t>
              </a:r>
              <a:br>
                <a:rPr lang="en-US" dirty="0"/>
              </a:br>
              <a:r>
                <a:rPr lang="en-US" dirty="0"/>
                <a:t>evaluated many times</a:t>
              </a:r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 flipH="1">
              <a:off x="5940152" y="1987099"/>
              <a:ext cx="624006" cy="3969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020314" y="5714092"/>
            <a:ext cx="49999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Substantial performance benefit!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38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3" grpId="0" animBg="1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extracting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Part(s) of regular expressions can be captured</a:t>
            </a:r>
          </a:p>
          <a:p>
            <a:pPr lvl="1"/>
            <a:r>
              <a:rPr lang="en-US" dirty="0"/>
              <a:t>Example: regular expression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(\w+)</a:t>
            </a:r>
            <a:br>
              <a:rPr lang="en-US" dirty="0"/>
            </a:br>
            <a:r>
              <a:rPr lang="en-US" dirty="0"/>
              <a:t>if matched against</a:t>
            </a:r>
          </a:p>
          <a:p>
            <a:pPr lvl="2"/>
            <a:r>
              <a:rPr lang="en-US" dirty="0"/>
              <a:t>string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'begin data</a:t>
            </a:r>
            <a:r>
              <a:rPr lang="en-US" dirty="0"/>
              <a:t>', substring 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dirty="0"/>
              <a:t>' is captured</a:t>
            </a:r>
          </a:p>
          <a:p>
            <a:pPr lvl="2"/>
            <a:r>
              <a:rPr lang="en-US" dirty="0"/>
              <a:t>String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'begin block</a:t>
            </a:r>
            <a:r>
              <a:rPr lang="en-US" dirty="0"/>
              <a:t>', substring 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block</a:t>
            </a:r>
            <a:r>
              <a:rPr lang="en-US" dirty="0"/>
              <a:t>' is captured</a:t>
            </a:r>
          </a:p>
          <a:p>
            <a:pPr lvl="1"/>
            <a:r>
              <a:rPr lang="en-US" dirty="0"/>
              <a:t>Use match object returned by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dirty="0"/>
              <a:t> 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re.search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445224"/>
            <a:ext cx="804258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m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begin|end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(\w+)', 'begin data')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print('{1} {0}s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here'.format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m.group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m.group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(2)))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data begins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8115" y="5485333"/>
            <a:ext cx="79208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79912" y="5075892"/>
            <a:ext cx="1440160" cy="699896"/>
            <a:chOff x="3779912" y="5075892"/>
            <a:chExt cx="1440160" cy="699896"/>
          </a:xfrm>
        </p:grpSpPr>
        <p:sp>
          <p:nvSpPr>
            <p:cNvPr id="5" name="Rectangle 4"/>
            <p:cNvSpPr/>
            <p:nvPr/>
          </p:nvSpPr>
          <p:spPr>
            <a:xfrm>
              <a:off x="3779912" y="5487756"/>
              <a:ext cx="1440160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0468" y="5075892"/>
              <a:ext cx="905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group 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80312" y="5485333"/>
            <a:ext cx="648072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50672" y="5085184"/>
            <a:ext cx="905504" cy="688181"/>
            <a:chOff x="5250672" y="5085184"/>
            <a:chExt cx="905504" cy="688181"/>
          </a:xfrm>
        </p:grpSpPr>
        <p:sp>
          <p:nvSpPr>
            <p:cNvPr id="9" name="Rectangle 8"/>
            <p:cNvSpPr/>
            <p:nvPr/>
          </p:nvSpPr>
          <p:spPr>
            <a:xfrm>
              <a:off x="5404197" y="5485333"/>
              <a:ext cx="648072" cy="2880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0672" y="5085184"/>
              <a:ext cx="905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group 2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1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6" grpId="0" animBg="1"/>
      <p:bldP spid="10" grpId="0" animBg="1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Capturing vs. 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Don't confuse grouping and capturing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(?:…)</a:t>
            </a:r>
            <a:r>
              <a:rPr lang="en-US" dirty="0"/>
              <a:t>: syntactic grouping for operator priority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US" dirty="0"/>
              <a:t>: capturing, use partial match later</a:t>
            </a:r>
          </a:p>
          <a:p>
            <a:r>
              <a:rPr lang="en-US" dirty="0"/>
              <a:t>Capturing instead of grouping will work, but is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76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robust to name groups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 better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regular expression harder to read?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265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132856"/>
            <a:ext cx="776687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m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?P&lt;event&gt;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begin|end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?P&lt;name&gt;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\w+)',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'begin data')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print('{1} {0}s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here'.format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m.group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'event'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m.group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'name'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data begins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028871"/>
            <a:ext cx="7904728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m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re.match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(r'(?P&lt;event&gt;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begin|end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(?P&lt;name&gt;\w+)',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'begin data')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'{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m.group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('name')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 {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m.group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('event')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}s here')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data begins here</a:t>
            </a:r>
          </a:p>
        </p:txBody>
      </p:sp>
    </p:spTree>
    <p:extLst>
      <p:ext uri="{BB962C8B-B14F-4D97-AF65-F5344CB8AC3E}">
        <p14:creationId xmlns:p14="http://schemas.microsoft.com/office/powerpoint/2010/main" val="36508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Match sequences that code for </a:t>
            </a:r>
            <a:r>
              <a:rPr lang="en-US" dirty="0" err="1"/>
              <a:t>leucine</a:t>
            </a:r>
            <a:r>
              <a:rPr lang="en-US" dirty="0"/>
              <a:t> (codons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UUA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UUG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CUA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CUC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CUG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CUU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(?:[ACGU]{3})*       # any codons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(?:UU[AG]|CU[ACGU])  #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leucine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Match sequences that code for </a:t>
            </a:r>
            <a:r>
              <a:rPr lang="en-US" dirty="0" err="1"/>
              <a:t>leucine</a:t>
            </a:r>
            <a:r>
              <a:rPr lang="en-US" dirty="0"/>
              <a:t> twice with the exact same codon, at most 5 codons apart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(?:[ACGU]{3})*       # any codons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UU[AG]|CU[ACGU]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 # first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leucine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(?:[ACGU]{3}){,5}?   # codons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# second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leucine</a:t>
            </a:r>
            <a:br>
              <a:rPr lang="en-US" dirty="0"/>
            </a:b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528" y="4509120"/>
            <a:ext cx="1405706" cy="1654443"/>
            <a:chOff x="323528" y="4509120"/>
            <a:chExt cx="1405706" cy="1654443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4509120"/>
              <a:ext cx="296578" cy="720080"/>
              <a:chOff x="467544" y="4797152"/>
              <a:chExt cx="296578" cy="72008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67544" y="4797152"/>
                <a:ext cx="288032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76090" y="5517232"/>
                <a:ext cx="288032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67544" y="4797152"/>
                <a:ext cx="0" cy="72008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23528" y="5517232"/>
              <a:ext cx="1405706" cy="64633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Repetition of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capture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63888" y="4708052"/>
            <a:ext cx="4574534" cy="1713346"/>
            <a:chOff x="3563888" y="4708052"/>
            <a:chExt cx="4574534" cy="1713346"/>
          </a:xfrm>
        </p:grpSpPr>
        <p:sp>
          <p:nvSpPr>
            <p:cNvPr id="14" name="TextBox 13"/>
            <p:cNvSpPr txBox="1"/>
            <p:nvPr/>
          </p:nvSpPr>
          <p:spPr>
            <a:xfrm>
              <a:off x="4355976" y="6021288"/>
              <a:ext cx="3782446" cy="40011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Note: non-greedy match operator!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63888" y="4708052"/>
              <a:ext cx="1080120" cy="36004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4" idx="1"/>
              <a:endCxn id="15" idx="2"/>
            </p:cNvCxnSpPr>
            <p:nvPr/>
          </p:nvCxnSpPr>
          <p:spPr>
            <a:xfrm flipH="1" flipV="1">
              <a:off x="4103948" y="5068092"/>
              <a:ext cx="252028" cy="115325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62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extracting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all words from a text</a:t>
            </a:r>
            <a:br>
              <a:rPr lang="en-US" dirty="0"/>
            </a:br>
            <a:r>
              <a:rPr lang="en-US" dirty="0"/>
              <a:t>  '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This is a short text. It has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dirty="0">
                <a:latin typeface="Courier New" pitchFamily="49" charset="0"/>
                <a:cs typeface="Courier New" pitchFamily="49" charset="0"/>
              </a:rPr>
              <a:t> words, but also punctuation,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dirty="0">
                <a:latin typeface="Courier New" pitchFamily="49" charset="0"/>
                <a:cs typeface="Courier New" pitchFamily="49" charset="0"/>
              </a:rPr>
              <a:t> and even numbers like 12 and 7.</a:t>
            </a:r>
            <a:r>
              <a:rPr lang="en-US" dirty="0"/>
              <a:t>'</a:t>
            </a:r>
          </a:p>
          <a:p>
            <a:r>
              <a:rPr lang="en-US" dirty="0"/>
              <a:t>Pattern for word: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[A-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-z]+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re.findall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(pattern, s)</a:t>
            </a:r>
            <a:r>
              <a:rPr lang="en-US" dirty="0">
                <a:cs typeface="Courier New" pitchFamily="49" charset="0"/>
              </a:rPr>
              <a:t> returns list of all matches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pattern</a:t>
            </a:r>
            <a:r>
              <a:rPr lang="en-US" dirty="0">
                <a:cs typeface="Courier New" pitchFamily="49" charset="0"/>
              </a:rPr>
              <a:t> in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011" y="5325015"/>
            <a:ext cx="8180445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s = 'This is a short text. It has words,...'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m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re.findall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(r'[A-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-z]+', s)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print(m)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['This', 'is', 'a', 'short', 'text', 'It', 'has', 'words']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49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extracting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Splitting a string on a delimiter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'a ; list; of  ;  words  '</a:t>
            </a:r>
          </a:p>
          <a:p>
            <a:r>
              <a:rPr lang="en-US" dirty="0"/>
              <a:t>Pattern for delimiter: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\s*;\s*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re.split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(pattern, s)</a:t>
            </a:r>
            <a:r>
              <a:rPr lang="en-US" dirty="0"/>
              <a:t> splits string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016" y="3812847"/>
            <a:ext cx="7893448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s = 'a ; list; of  ;  words  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parts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re.split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(r'\s*;\s*',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print(parts)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['a', 'list', 'of', 'words']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3736" y="4994012"/>
            <a:ext cx="7215437" cy="1459324"/>
            <a:chOff x="843736" y="4994012"/>
            <a:chExt cx="7215437" cy="1459324"/>
          </a:xfrm>
        </p:grpSpPr>
        <p:sp>
          <p:nvSpPr>
            <p:cNvPr id="5" name="TextBox 4"/>
            <p:cNvSpPr txBox="1"/>
            <p:nvPr/>
          </p:nvSpPr>
          <p:spPr>
            <a:xfrm>
              <a:off x="843736" y="5530006"/>
              <a:ext cx="7215437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&gt;&gt;&gt; parts = map(lambda x: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x.strip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(),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s.split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(';'))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&gt;&gt;&gt; print(list(parts))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['a', 'list', 'of', 'words']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7864" y="4994012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or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expressions: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Values should be quoted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17,13.3,AGCGT,-1.4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'17','13.3','AGCGT','-1.4'</a:t>
            </a:r>
          </a:p>
          <a:p>
            <a:r>
              <a:rPr lang="en-US" dirty="0"/>
              <a:t>Pattern for values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[^,]+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, replace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re.sub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(pattern,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repl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s)</a:t>
            </a:r>
            <a:r>
              <a:rPr lang="en-US" dirty="0"/>
              <a:t> replaces all occurrences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pattern</a:t>
            </a:r>
            <a:r>
              <a:rPr lang="en-US" dirty="0"/>
              <a:t> in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by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016" y="4869160"/>
            <a:ext cx="7893448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s = '17,13.3,AGCGT,-1.4'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result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re.sub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(r'([^,]+)', r"'\1'", s)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print(result)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'17','13.3','AGCGT','-1.4'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64288" y="1844824"/>
            <a:ext cx="1618905" cy="1368152"/>
            <a:chOff x="7164288" y="1844824"/>
            <a:chExt cx="1618905" cy="136815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100392" y="2636912"/>
              <a:ext cx="0" cy="5760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164288" y="1844824"/>
              <a:ext cx="1618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Corresponds to</a:t>
              </a:r>
            </a:p>
            <a:p>
              <a:pPr algn="ctr"/>
              <a:r>
                <a:rPr lang="en-US" dirty="0"/>
                <a:t>group(1)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683568" y="2852936"/>
            <a:ext cx="432048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269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67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GIS data processing</a:t>
            </a:r>
          </a:p>
          <a:p>
            <a:pPr lvl="1"/>
            <a:r>
              <a:rPr lang="en-US" dirty="0"/>
              <a:t>goals: analyzing, transforming and creating GIS data</a:t>
            </a:r>
          </a:p>
          <a:p>
            <a:pPr lvl="1"/>
            <a:r>
              <a:rPr lang="en-US" dirty="0"/>
              <a:t>prerequisites: core Python programming, </a:t>
            </a:r>
            <a:r>
              <a:rPr lang="en-US" dirty="0" err="1"/>
              <a:t>numpy</a:t>
            </a:r>
            <a:r>
              <a:rPr lang="en-US" dirty="0"/>
              <a:t>, pandas</a:t>
            </a:r>
          </a:p>
          <a:p>
            <a:pPr lvl="1"/>
            <a:r>
              <a:rPr lang="en-US" dirty="0"/>
              <a:t>relevant sections: </a:t>
            </a:r>
            <a:r>
              <a:rPr lang="en-US" dirty="0">
                <a:hlinkClick r:id="rId2" action="ppaction://hlinksldjump"/>
              </a:rPr>
              <a:t>Graphical Information Systems data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117457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group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robust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270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683568" y="2348880"/>
            <a:ext cx="8064896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s = '17,13.3,AGCGT,-1.4'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result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re.sub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'(?P&lt;item&gt;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[^,]+)', r"'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(?P=item)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'", s)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print(result)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'17','13.3','AGCGT','-1.4'</a:t>
            </a:r>
          </a:p>
        </p:txBody>
      </p:sp>
    </p:spTree>
    <p:extLst>
      <p:ext uri="{BB962C8B-B14F-4D97-AF65-F5344CB8AC3E}">
        <p14:creationId xmlns:p14="http://schemas.microsoft.com/office/powerpoint/2010/main" val="1622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reading: regular expressions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expression how-to</a:t>
            </a:r>
            <a:br>
              <a:rPr lang="en-US" dirty="0"/>
            </a:br>
            <a:r>
              <a:rPr lang="en-US" sz="2000" dirty="0">
                <a:hlinkClick r:id="rId2"/>
              </a:rPr>
              <a:t>http://docs.python.org/3/howto/regex.html</a:t>
            </a:r>
            <a:endParaRPr lang="en-US" sz="2000" dirty="0"/>
          </a:p>
          <a:p>
            <a:r>
              <a:rPr lang="en-US" sz="2800" dirty="0"/>
              <a:t>You should learn regex</a:t>
            </a:r>
            <a:br>
              <a:rPr lang="en-US" sz="2800" dirty="0"/>
            </a:br>
            <a:r>
              <a:rPr lang="en-US" sz="2000" dirty="0">
                <a:hlinkClick r:id="rId3"/>
              </a:rPr>
              <a:t>https://blog.patricktriest.com/you-should-learn-regex/</a:t>
            </a:r>
            <a:r>
              <a:rPr lang="en-US" sz="2800" dirty="0"/>
              <a:t> </a:t>
            </a:r>
            <a:endParaRPr lang="en-US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985961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data:</a:t>
            </a:r>
            <a:br>
              <a:rPr lang="en-US" dirty="0"/>
            </a:br>
            <a:r>
              <a:rPr lang="en-US" dirty="0"/>
              <a:t>revisiting string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877278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Formatting: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template strings</a:t>
            </a:r>
          </a:p>
          <a:p>
            <a:pPr lvl="1"/>
            <a:r>
              <a:rPr lang="en-US" dirty="0"/>
              <a:t>Template consists of text, interspersed with replacement fields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'found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{word}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{count}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endParaRPr lang="en-US" dirty="0"/>
          </a:p>
          <a:p>
            <a:r>
              <a:rPr lang="en-US" dirty="0"/>
              <a:t>Fill out the template using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format(…)</a:t>
            </a:r>
            <a:r>
              <a:rPr lang="en-US" dirty="0"/>
              <a:t>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3972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tmpl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'found {word}: {count}'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tmpl.format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(word='computer', count=15))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found computer: 15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tmpl.format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(word='human', count=0))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found human: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99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Formatting: format specifiers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Replacement field can contain format specifiers</a:t>
            </a:r>
          </a:p>
          <a:p>
            <a:pPr lvl="1"/>
            <a:r>
              <a:rPr lang="en-US" dirty="0"/>
              <a:t>Resemble C I/O format specifiers without %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'found {word: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}: {freq: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.2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}'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494019"/>
            <a:ext cx="8456161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{'computer': 0.17, 'human': 0.0084, 'alpha': 0.3}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tmpl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'found {word:&gt;10s}: {freq:.2f}'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for word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data.keys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tmpl.format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(word=word,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freq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=data[word]))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computer: 0.17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human: 0.01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alpha: 0.30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59832" y="3573016"/>
            <a:ext cx="1368152" cy="657364"/>
            <a:chOff x="2195736" y="3573016"/>
            <a:chExt cx="1368152" cy="657364"/>
          </a:xfrm>
        </p:grpSpPr>
        <p:sp>
          <p:nvSpPr>
            <p:cNvPr id="5" name="TextBox 4"/>
            <p:cNvSpPr txBox="1"/>
            <p:nvPr/>
          </p:nvSpPr>
          <p:spPr>
            <a:xfrm>
              <a:off x="2195736" y="3861048"/>
              <a:ext cx="11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alignment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131840" y="3573016"/>
              <a:ext cx="432048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424789" y="3573016"/>
            <a:ext cx="723275" cy="657364"/>
            <a:chOff x="3560693" y="3573016"/>
            <a:chExt cx="723275" cy="657364"/>
          </a:xfrm>
        </p:grpSpPr>
        <p:sp>
          <p:nvSpPr>
            <p:cNvPr id="6" name="TextBox 5"/>
            <p:cNvSpPr txBox="1"/>
            <p:nvPr/>
          </p:nvSpPr>
          <p:spPr>
            <a:xfrm>
              <a:off x="3560693" y="386104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width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923928" y="3573016"/>
              <a:ext cx="0" cy="288032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076056" y="3573016"/>
            <a:ext cx="720080" cy="657364"/>
            <a:chOff x="4211960" y="3573016"/>
            <a:chExt cx="720080" cy="657364"/>
          </a:xfrm>
        </p:grpSpPr>
        <p:sp>
          <p:nvSpPr>
            <p:cNvPr id="7" name="TextBox 6"/>
            <p:cNvSpPr txBox="1"/>
            <p:nvPr/>
          </p:nvSpPr>
          <p:spPr>
            <a:xfrm>
              <a:off x="4328990" y="386104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type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211960" y="3573016"/>
              <a:ext cx="360040" cy="288032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732240" y="3573016"/>
            <a:ext cx="1036053" cy="657364"/>
            <a:chOff x="4860032" y="3573016"/>
            <a:chExt cx="1036053" cy="657364"/>
          </a:xfrm>
        </p:grpSpPr>
        <p:sp>
          <p:nvSpPr>
            <p:cNvPr id="9" name="TextBox 8"/>
            <p:cNvSpPr txBox="1"/>
            <p:nvPr/>
          </p:nvSpPr>
          <p:spPr>
            <a:xfrm>
              <a:off x="4860032" y="3861048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precision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508104" y="3573016"/>
              <a:ext cx="0" cy="288032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668344" y="3573016"/>
            <a:ext cx="864096" cy="657364"/>
            <a:chOff x="5796136" y="3573016"/>
            <a:chExt cx="864096" cy="657364"/>
          </a:xfrm>
        </p:grpSpPr>
        <p:sp>
          <p:nvSpPr>
            <p:cNvPr id="8" name="TextBox 7"/>
            <p:cNvSpPr txBox="1"/>
            <p:nvPr/>
          </p:nvSpPr>
          <p:spPr>
            <a:xfrm>
              <a:off x="6057182" y="386104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type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796136" y="3573016"/>
              <a:ext cx="360040" cy="288032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45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Formatting: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US" dirty="0"/>
              <a:t>Types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or none: string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: character (converts integer to </a:t>
            </a:r>
            <a:r>
              <a:rPr lang="en-US" dirty="0" err="1"/>
              <a:t>unicode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/>
              <a:t>: integer (decimal)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o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: integer (binary, octal, hexadecimal)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: floating point numbers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/>
              <a:t>: percentage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40352" y="2276872"/>
            <a:ext cx="1296145" cy="2880320"/>
            <a:chOff x="7740352" y="2276872"/>
            <a:chExt cx="1296145" cy="2880320"/>
          </a:xfrm>
        </p:grpSpPr>
        <p:sp>
          <p:nvSpPr>
            <p:cNvPr id="5" name="Right Brace 4"/>
            <p:cNvSpPr/>
            <p:nvPr/>
          </p:nvSpPr>
          <p:spPr>
            <a:xfrm>
              <a:off x="7740352" y="2276872"/>
              <a:ext cx="256757" cy="2880320"/>
            </a:xfrm>
            <a:prstGeom prst="rightBrace">
              <a:avLst>
                <a:gd name="adj1" fmla="val 8333"/>
                <a:gd name="adj2" fmla="val 48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97110" y="3358733"/>
              <a:ext cx="103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Can have</a:t>
              </a:r>
              <a:br>
                <a:rPr lang="en-US" dirty="0"/>
              </a:br>
              <a:r>
                <a:rPr lang="en-US" dirty="0"/>
                <a:t>width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16989" y="4293096"/>
            <a:ext cx="1255411" cy="864096"/>
            <a:chOff x="6588224" y="4293096"/>
            <a:chExt cx="1255411" cy="864096"/>
          </a:xfrm>
        </p:grpSpPr>
        <p:sp>
          <p:nvSpPr>
            <p:cNvPr id="7" name="Right Brace 6"/>
            <p:cNvSpPr/>
            <p:nvPr/>
          </p:nvSpPr>
          <p:spPr>
            <a:xfrm>
              <a:off x="6588224" y="4293096"/>
              <a:ext cx="216024" cy="86409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4248" y="4365104"/>
              <a:ext cx="103938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Can have</a:t>
              </a:r>
              <a:br>
                <a:rPr lang="en-US" dirty="0"/>
              </a:br>
              <a:r>
                <a:rPr lang="en-US" dirty="0"/>
                <a:t>precision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37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databases:</a:t>
            </a:r>
            <a:br>
              <a:rPr lang="en-US" dirty="0"/>
            </a:br>
            <a:r>
              <a:rPr lang="en-US" dirty="0"/>
              <a:t>Python DB API &amp; </a:t>
            </a:r>
            <a:r>
              <a:rPr lang="en-US" dirty="0" err="1"/>
              <a:t>SQLAlchemy</a:t>
            </a:r>
            <a:r>
              <a:rPr lang="en-US" dirty="0"/>
              <a:t> 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https://github.com/gjbex/training-material/tree/master/Python/DbAccess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150931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relational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Relational databases:</a:t>
            </a:r>
          </a:p>
          <a:p>
            <a:pPr lvl="1"/>
            <a:r>
              <a:rPr lang="en-US" dirty="0"/>
              <a:t>great to store structured data, table-oriented</a:t>
            </a:r>
          </a:p>
          <a:p>
            <a:pPr lvl="1"/>
            <a:r>
              <a:rPr lang="en-US" dirty="0"/>
              <a:t>can be accessed easily via command line, programming language, GUI</a:t>
            </a:r>
          </a:p>
          <a:p>
            <a:pPr lvl="1"/>
            <a:r>
              <a:rPr lang="en-US" dirty="0"/>
              <a:t>can be queried using </a:t>
            </a:r>
            <a:r>
              <a:rPr lang="en-US" dirty="0">
                <a:solidFill>
                  <a:srgbClr val="FF0000"/>
                </a:solidFill>
              </a:rPr>
              <a:t>SQL</a:t>
            </a:r>
          </a:p>
          <a:p>
            <a:pPr lvl="1"/>
            <a:r>
              <a:rPr lang="en-US" dirty="0"/>
              <a:t>examples: MySQL, </a:t>
            </a:r>
            <a:r>
              <a:rPr lang="en-US" dirty="0" err="1"/>
              <a:t>PostgreSQL</a:t>
            </a:r>
            <a:r>
              <a:rPr lang="en-US" dirty="0"/>
              <a:t>, Oracle, DB2, SQLite3,…</a:t>
            </a:r>
          </a:p>
          <a:p>
            <a:r>
              <a:rPr lang="en-US" dirty="0"/>
              <a:t>Using DB from Python via standard interface</a:t>
            </a:r>
          </a:p>
          <a:p>
            <a:pPr lvl="1"/>
            <a:r>
              <a:rPr lang="en-US" dirty="0"/>
              <a:t>Support for sqlite3 built-in, ok for simple applications</a:t>
            </a:r>
          </a:p>
          <a:p>
            <a:r>
              <a:rPr lang="en-US" dirty="0"/>
              <a:t>For non-trivial stuff, use </a:t>
            </a:r>
            <a:r>
              <a:rPr lang="en-US" dirty="0" err="1"/>
              <a:t>SQLAlchemy</a:t>
            </a:r>
            <a:endParaRPr lang="en-US" dirty="0"/>
          </a:p>
          <a:p>
            <a:pPr lvl="1"/>
            <a:r>
              <a:rPr lang="en-US" dirty="0"/>
              <a:t>Object-relational mapping (ORM)</a:t>
            </a:r>
          </a:p>
          <a:p>
            <a:pPr lvl="1"/>
            <a:r>
              <a:rPr lang="en-US" dirty="0"/>
              <a:t>Connectors to many RDBMS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6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80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table to store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Store data</a:t>
            </a:r>
          </a:p>
          <a:p>
            <a:endParaRPr lang="en-US" dirty="0"/>
          </a:p>
          <a:p>
            <a:r>
              <a:rPr lang="en-US" dirty="0"/>
              <a:t>Query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Modify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066474"/>
            <a:ext cx="7344816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CREATE TABLE IF NOT EXISTS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weather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                           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TEXT   NOT NULL,                         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TEXT   NOT NULL,                         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temperature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REAL   NOT NULL);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561679"/>
            <a:ext cx="741682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INSERT INTO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weather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emperature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VALUES (</a:t>
            </a:r>
            <a:r>
              <a:rPr lang="en-US" sz="1600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'London'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'2012-03-14'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13.2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581128"/>
            <a:ext cx="748883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AVG(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temperature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FROM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weather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WHERE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BETWEEN </a:t>
            </a:r>
            <a:r>
              <a:rPr lang="en-US" sz="1600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'2012-01-01'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sz="1600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'2012-01-31'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GROUP BY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278</a:t>
            </a:fld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683568" y="6124620"/>
            <a:ext cx="748883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UPDATE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weather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'St. Petersburg'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WHERE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'Leningrad'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72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animBg="1"/>
      <p:bldP spid="8" grpId="0" animBg="1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DB access: inserting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to a database &amp; create cursor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data tuples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734481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sqlite3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conn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sqlite3.connect('weather-db')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cursor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conn.cursor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933056"/>
            <a:ext cx="7344816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generate_data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nr_cities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start, end):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('''INSERT INTO weather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date, temperature)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VALUES 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)''',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conn.commit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cursor.close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grpSp>
        <p:nvGrpSpPr>
          <p:cNvPr id="7" name="Group 9"/>
          <p:cNvGrpSpPr/>
          <p:nvPr/>
        </p:nvGrpSpPr>
        <p:grpSpPr>
          <a:xfrm>
            <a:off x="3563888" y="5373216"/>
            <a:ext cx="1763320" cy="1080120"/>
            <a:chOff x="3563888" y="5373216"/>
            <a:chExt cx="1763320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4644008" y="6084004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tuple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H="1" flipV="1">
              <a:off x="3563888" y="5373216"/>
              <a:ext cx="1421720" cy="7107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279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82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training sessions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 performance Python</a:t>
            </a:r>
          </a:p>
          <a:p>
            <a:pPr lvl="1"/>
            <a:r>
              <a:rPr lang="en-US" dirty="0" err="1"/>
              <a:t>Cython</a:t>
            </a:r>
            <a:endParaRPr lang="en-US" dirty="0"/>
          </a:p>
          <a:p>
            <a:pPr lvl="1"/>
            <a:r>
              <a:rPr lang="en-US" dirty="0"/>
              <a:t>Integrating C/C++/Fortran code, wrapping libraries</a:t>
            </a:r>
          </a:p>
          <a:p>
            <a:pPr lvl="2"/>
            <a:r>
              <a:rPr lang="en-US" dirty="0"/>
              <a:t>SWIG</a:t>
            </a:r>
          </a:p>
          <a:p>
            <a:pPr lvl="2"/>
            <a:r>
              <a:rPr lang="en-US" dirty="0"/>
              <a:t>f2py3</a:t>
            </a:r>
          </a:p>
          <a:p>
            <a:pPr lvl="1"/>
            <a:r>
              <a:rPr lang="en-US" dirty="0"/>
              <a:t>Shared memory programming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multiprocessing</a:t>
            </a:r>
          </a:p>
          <a:p>
            <a:pPr lvl="2"/>
            <a:r>
              <a:rPr lang="en-US" dirty="0"/>
              <a:t>futures</a:t>
            </a:r>
          </a:p>
          <a:p>
            <a:pPr lvl="1"/>
            <a:r>
              <a:rPr lang="en-US" dirty="0"/>
              <a:t>Distributed programming with mpi4py</a:t>
            </a:r>
          </a:p>
          <a:p>
            <a:pPr lvl="1"/>
            <a:r>
              <a:rPr lang="en-US" dirty="0" err="1"/>
              <a:t>PySpark</a:t>
            </a:r>
            <a:endParaRPr lang="en-US" dirty="0"/>
          </a:p>
          <a:p>
            <a:r>
              <a:rPr lang="en-US" dirty="0" err="1"/>
              <a:t>Biopython</a:t>
            </a:r>
            <a:r>
              <a:rPr lang="en-US" dirty="0"/>
              <a:t> (on demand)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70765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DB access: querying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average temperature for period per 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708920"/>
            <a:ext cx="8064896" cy="341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conn = sqlite3.connect('weather-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conn.row_factory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sqlite3.Row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cursor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conn.cursor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'''SELECT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AVG(temperature) AS 'temperature'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FROM weather WHERE date BETWEEN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?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GROUP BY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city_namee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''',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(start, end))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row in cursor: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print('{city}\t{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}'.format(city=row['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'],               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=row['temperature']))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cursor.close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866868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SQLAlchemy</a:t>
            </a:r>
            <a:r>
              <a:rPr lang="en-US" dirty="0"/>
              <a:t>: ORM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classes/tables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640960" cy="31393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sqlalchemy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(Column,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ForeignKey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UniqueConstraint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Integer, String,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Float)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sqlalchemy.ext.declarative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declarative_base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sqlalchemy.orm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relationship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Base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declarative_base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City(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Base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 = 'cities'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Column(Integer,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primary_key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=True)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name = Column(String(100),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nullable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=False, unique=True)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457727" y="5229200"/>
            <a:ext cx="3754233" cy="1368152"/>
            <a:chOff x="3203848" y="5115962"/>
            <a:chExt cx="3754233" cy="1368152"/>
          </a:xfrm>
        </p:grpSpPr>
        <p:sp>
          <p:nvSpPr>
            <p:cNvPr id="7" name="TextBox 6"/>
            <p:cNvSpPr txBox="1"/>
            <p:nvPr/>
          </p:nvSpPr>
          <p:spPr>
            <a:xfrm>
              <a:off x="3203848" y="6084004"/>
              <a:ext cx="375423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 attribute </a:t>
              </a:r>
              <a:r>
                <a:rPr lang="en-US" sz="2000" dirty="0">
                  <a:sym typeface="Symbol"/>
                </a:rPr>
                <a:t></a:t>
              </a:r>
              <a:r>
                <a:rPr lang="en-US" sz="2000" dirty="0"/>
                <a:t> column definition</a:t>
              </a:r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5080965" y="5115962"/>
              <a:ext cx="148924" cy="9680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283972" y="3604954"/>
            <a:ext cx="1751955" cy="945396"/>
            <a:chOff x="2843812" y="6197242"/>
            <a:chExt cx="1751955" cy="945396"/>
          </a:xfrm>
        </p:grpSpPr>
        <p:sp>
          <p:nvSpPr>
            <p:cNvPr id="11" name="TextBox 10"/>
            <p:cNvSpPr txBox="1"/>
            <p:nvPr/>
          </p:nvSpPr>
          <p:spPr>
            <a:xfrm>
              <a:off x="3131840" y="6197242"/>
              <a:ext cx="1463927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 </a:t>
              </a:r>
              <a:r>
                <a:rPr lang="en-US" sz="2000" dirty="0">
                  <a:sym typeface="Symbol"/>
                </a:rPr>
                <a:t></a:t>
              </a:r>
              <a:r>
                <a:rPr lang="en-US" sz="2000" dirty="0"/>
                <a:t> table</a:t>
              </a: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 flipH="1">
              <a:off x="2843812" y="6597352"/>
              <a:ext cx="1019992" cy="5452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"/>
          <p:cNvGrpSpPr/>
          <p:nvPr/>
        </p:nvGrpSpPr>
        <p:grpSpPr>
          <a:xfrm>
            <a:off x="5498287" y="5342438"/>
            <a:ext cx="2100447" cy="1110898"/>
            <a:chOff x="3203848" y="5414446"/>
            <a:chExt cx="2100447" cy="1110898"/>
          </a:xfrm>
        </p:grpSpPr>
        <p:sp>
          <p:nvSpPr>
            <p:cNvPr id="17" name="TextBox 16"/>
            <p:cNvSpPr txBox="1"/>
            <p:nvPr/>
          </p:nvSpPr>
          <p:spPr>
            <a:xfrm>
              <a:off x="3203848" y="6125234"/>
              <a:ext cx="210044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column properties</a:t>
              </a: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3510103" y="5414446"/>
              <a:ext cx="743969" cy="710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"/>
          <p:cNvGrpSpPr/>
          <p:nvPr/>
        </p:nvGrpSpPr>
        <p:grpSpPr>
          <a:xfrm>
            <a:off x="179512" y="5229200"/>
            <a:ext cx="1918346" cy="864096"/>
            <a:chOff x="3203848" y="5774486"/>
            <a:chExt cx="1918346" cy="864096"/>
          </a:xfrm>
        </p:grpSpPr>
        <p:sp>
          <p:nvSpPr>
            <p:cNvPr id="21" name="TextBox 20"/>
            <p:cNvSpPr txBox="1"/>
            <p:nvPr/>
          </p:nvSpPr>
          <p:spPr>
            <a:xfrm>
              <a:off x="3203848" y="6238472"/>
              <a:ext cx="1918346" cy="4001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object attributes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4163021" y="5774486"/>
              <a:ext cx="120947" cy="463986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9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SQLAlchemy</a:t>
            </a:r>
            <a:r>
              <a:rPr lang="en-US" dirty="0"/>
              <a:t>: relationships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relationship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640960" cy="2862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Measurement(Base):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 = 'measurements'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table_args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 = (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UniqueConstraint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('time',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measurement_id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Column(Integer,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primary_key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=True)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time = Column(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nullable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=False)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temperature = Column(Float,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nullable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=False)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Column(Integer,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ForeignKey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cities.city_id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city = relationship(City)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5498287" y="4797152"/>
            <a:ext cx="2100447" cy="1110898"/>
            <a:chOff x="3203848" y="5414446"/>
            <a:chExt cx="2100447" cy="1110898"/>
          </a:xfrm>
        </p:grpSpPr>
        <p:sp>
          <p:nvSpPr>
            <p:cNvPr id="7" name="TextBox 6"/>
            <p:cNvSpPr txBox="1"/>
            <p:nvPr/>
          </p:nvSpPr>
          <p:spPr>
            <a:xfrm>
              <a:off x="3203848" y="6125234"/>
              <a:ext cx="210044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column properties</a:t>
              </a:r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H="1" flipV="1">
              <a:off x="3510103" y="5414446"/>
              <a:ext cx="743969" cy="710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9"/>
          <p:cNvGrpSpPr/>
          <p:nvPr/>
        </p:nvGrpSpPr>
        <p:grpSpPr>
          <a:xfrm>
            <a:off x="457727" y="5013176"/>
            <a:ext cx="3199979" cy="1368152"/>
            <a:chOff x="3203848" y="5115962"/>
            <a:chExt cx="3199979" cy="1368152"/>
          </a:xfrm>
        </p:grpSpPr>
        <p:sp>
          <p:nvSpPr>
            <p:cNvPr id="10" name="TextBox 9"/>
            <p:cNvSpPr txBox="1"/>
            <p:nvPr/>
          </p:nvSpPr>
          <p:spPr>
            <a:xfrm>
              <a:off x="3203848" y="6084004"/>
              <a:ext cx="3199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relationship for ORM queries</a:t>
              </a: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4803838" y="5115962"/>
              <a:ext cx="426051" cy="9680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12340" y="2060848"/>
            <a:ext cx="2106404" cy="945396"/>
            <a:chOff x="2843819" y="6197242"/>
            <a:chExt cx="2106404" cy="945396"/>
          </a:xfrm>
        </p:grpSpPr>
        <p:sp>
          <p:nvSpPr>
            <p:cNvPr id="13" name="TextBox 12"/>
            <p:cNvSpPr txBox="1"/>
            <p:nvPr/>
          </p:nvSpPr>
          <p:spPr>
            <a:xfrm>
              <a:off x="3131840" y="6197242"/>
              <a:ext cx="1818383" cy="4001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table constraint</a:t>
              </a:r>
            </a:p>
          </p:txBody>
        </p:sp>
        <p:cxnSp>
          <p:nvCxnSpPr>
            <p:cNvPr id="14" name="Straight Arrow Connector 13"/>
            <p:cNvCxnSpPr>
              <a:stCxn id="13" idx="2"/>
            </p:cNvCxnSpPr>
            <p:nvPr/>
          </p:nvCxnSpPr>
          <p:spPr>
            <a:xfrm flipH="1">
              <a:off x="2843819" y="6597352"/>
              <a:ext cx="1197213" cy="5452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0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SQLAlchemy</a:t>
            </a:r>
            <a:r>
              <a:rPr lang="en-US" dirty="0"/>
              <a:t>: create tables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interact, create engine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Creating tables </a:t>
            </a:r>
            <a:r>
              <a:rPr lang="en-US" dirty="0">
                <a:sym typeface="Symbol"/>
              </a:rPr>
              <a:t></a:t>
            </a:r>
            <a:r>
              <a:rPr lang="en-US" dirty="0"/>
              <a:t> setting metadata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79928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sqlalchemy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create_engine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engine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create_engine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sqlite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:///{0}'.format(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971210"/>
            <a:ext cx="799288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Base.metadata.create_all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(engine)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7250" y="4941168"/>
            <a:ext cx="16428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That's it!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1073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SQLAlchemy</a:t>
            </a:r>
            <a:r>
              <a:rPr lang="en-US" dirty="0"/>
              <a:t>: inserts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engine, session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and add objects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284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8640960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sqlalchemy.orm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sessionmaker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engine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create_engine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sqlite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:///{0}'.format(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Base.metadata.bind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engine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DBSession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sessionmaker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(bind=engine)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DBSession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928" y="5085184"/>
            <a:ext cx="864096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['New York', 'Leningrad', 'Paris']: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city = City(name=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db_session.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city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db_session.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commit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031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SQLAlchemy</a:t>
            </a:r>
            <a:r>
              <a:rPr lang="en-US" dirty="0"/>
              <a:t>: inserting relationships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objects to express relationships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285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23528" y="2348880"/>
            <a:ext cx="8640960" cy="2862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city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temperature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measuree_temperature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(city)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determine_date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measurement = Measurement(time=date,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temperature=temperature,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city=city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db_session.add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(measurement)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db_session.commit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5076056" y="4297164"/>
            <a:ext cx="1954381" cy="1110898"/>
            <a:chOff x="3203848" y="5414446"/>
            <a:chExt cx="1954381" cy="1110898"/>
          </a:xfrm>
        </p:grpSpPr>
        <p:sp>
          <p:nvSpPr>
            <p:cNvPr id="7" name="TextBox 6"/>
            <p:cNvSpPr txBox="1"/>
            <p:nvPr/>
          </p:nvSpPr>
          <p:spPr>
            <a:xfrm>
              <a:off x="3203848" y="6125234"/>
              <a:ext cx="195438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use actual object</a:t>
              </a:r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H="1" flipV="1">
              <a:off x="3510106" y="5414446"/>
              <a:ext cx="670933" cy="710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75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SQLAlchemy</a:t>
            </a:r>
            <a:r>
              <a:rPr lang="en-US" dirty="0"/>
              <a:t>: queries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as method calls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Natural join query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286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79511" y="2348880"/>
            <a:ext cx="878497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city_list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db_session.query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(City).all()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995772"/>
            <a:ext cx="8784976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measurements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db_session.query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(Measurement) \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.join('city') \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.filter(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City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.name ==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s_date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Measurement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.time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Measurement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.time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e_date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\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.all()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12160" y="3779748"/>
            <a:ext cx="3024336" cy="945396"/>
            <a:chOff x="2306183" y="6197242"/>
            <a:chExt cx="3024336" cy="945396"/>
          </a:xfrm>
        </p:grpSpPr>
        <p:sp>
          <p:nvSpPr>
            <p:cNvPr id="8" name="TextBox 7"/>
            <p:cNvSpPr txBox="1"/>
            <p:nvPr/>
          </p:nvSpPr>
          <p:spPr>
            <a:xfrm>
              <a:off x="3131840" y="6197242"/>
              <a:ext cx="2198679" cy="4001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join on relationship</a:t>
              </a: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 flipH="1">
              <a:off x="2306183" y="6597352"/>
              <a:ext cx="1924997" cy="5452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9"/>
          <p:cNvGrpSpPr/>
          <p:nvPr/>
        </p:nvGrpSpPr>
        <p:grpSpPr>
          <a:xfrm>
            <a:off x="5436096" y="5863055"/>
            <a:ext cx="3128357" cy="806305"/>
            <a:chOff x="3203848" y="5719039"/>
            <a:chExt cx="3128357" cy="806305"/>
          </a:xfrm>
        </p:grpSpPr>
        <p:sp>
          <p:nvSpPr>
            <p:cNvPr id="13" name="TextBox 12"/>
            <p:cNvSpPr txBox="1"/>
            <p:nvPr/>
          </p:nvSpPr>
          <p:spPr>
            <a:xfrm>
              <a:off x="3203848" y="6125234"/>
              <a:ext cx="312835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SELECT * FROM … WHERE …</a:t>
              </a: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flipH="1" flipV="1">
              <a:off x="4461553" y="5719039"/>
              <a:ext cx="306474" cy="406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9"/>
          <p:cNvGrpSpPr/>
          <p:nvPr/>
        </p:nvGrpSpPr>
        <p:grpSpPr>
          <a:xfrm>
            <a:off x="4555715" y="3004988"/>
            <a:ext cx="1600461" cy="928068"/>
            <a:chOff x="3649307" y="5381252"/>
            <a:chExt cx="1600461" cy="928068"/>
          </a:xfrm>
        </p:grpSpPr>
        <p:sp>
          <p:nvSpPr>
            <p:cNvPr id="16" name="TextBox 15"/>
            <p:cNvSpPr txBox="1"/>
            <p:nvPr/>
          </p:nvSpPr>
          <p:spPr>
            <a:xfrm>
              <a:off x="3797063" y="5909210"/>
              <a:ext cx="145270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 </a:t>
              </a:r>
              <a:r>
                <a:rPr lang="en-US" sz="2000" dirty="0">
                  <a:sym typeface="Symbol"/>
                </a:rPr>
                <a:t></a:t>
              </a:r>
              <a:r>
                <a:rPr lang="en-US" sz="2000" dirty="0"/>
                <a:t> table</a:t>
              </a:r>
            </a:p>
          </p:txBody>
        </p:sp>
        <p:cxnSp>
          <p:nvCxnSpPr>
            <p:cNvPr id="17" name="Straight Arrow Connector 16"/>
            <p:cNvCxnSpPr>
              <a:stCxn id="16" idx="0"/>
            </p:cNvCxnSpPr>
            <p:nvPr/>
          </p:nvCxnSpPr>
          <p:spPr>
            <a:xfrm flipH="1" flipV="1">
              <a:off x="3649307" y="5381252"/>
              <a:ext cx="874109" cy="5279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"/>
          <p:cNvGrpSpPr/>
          <p:nvPr/>
        </p:nvGrpSpPr>
        <p:grpSpPr>
          <a:xfrm>
            <a:off x="2100520" y="5733256"/>
            <a:ext cx="3129896" cy="937517"/>
            <a:chOff x="3203848" y="5649382"/>
            <a:chExt cx="3129896" cy="937517"/>
          </a:xfrm>
        </p:grpSpPr>
        <p:sp>
          <p:nvSpPr>
            <p:cNvPr id="21" name="TextBox 20"/>
            <p:cNvSpPr txBox="1"/>
            <p:nvPr/>
          </p:nvSpPr>
          <p:spPr>
            <a:xfrm>
              <a:off x="3203848" y="6125234"/>
              <a:ext cx="3129896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Note: class attributes!!!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4768796" y="5649382"/>
              <a:ext cx="1447322" cy="47585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915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SQLAlchemy</a:t>
            </a:r>
            <a:r>
              <a:rPr lang="en-US" dirty="0"/>
              <a:t>: updates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object attribute(s) </a:t>
            </a:r>
            <a:r>
              <a:rPr lang="en-US" dirty="0">
                <a:sym typeface="Symbol"/>
              </a:rPr>
              <a:t></a:t>
            </a:r>
            <a:r>
              <a:rPr lang="en-US" dirty="0"/>
              <a:t> update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287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79512" y="2276872"/>
            <a:ext cx="878497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leningrad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db_session.query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(City) \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.filter(City.name == 'Leningrad') \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.one()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leningrad.name = 'Saint Petersburg'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db_session.commit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1907704" y="4005064"/>
            <a:ext cx="2353465" cy="936104"/>
            <a:chOff x="3203848" y="5589240"/>
            <a:chExt cx="2353465" cy="936104"/>
          </a:xfrm>
        </p:grpSpPr>
        <p:sp>
          <p:nvSpPr>
            <p:cNvPr id="7" name="TextBox 6"/>
            <p:cNvSpPr txBox="1"/>
            <p:nvPr/>
          </p:nvSpPr>
          <p:spPr>
            <a:xfrm>
              <a:off x="3203848" y="6125234"/>
              <a:ext cx="235346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don't forget commit!</a:t>
              </a:r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H="1" flipV="1">
              <a:off x="3645717" y="5589240"/>
              <a:ext cx="734864" cy="5359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60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SQLAlchemy</a:t>
            </a:r>
            <a:r>
              <a:rPr lang="en-US" dirty="0"/>
              <a:t>: just classes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representing tables can have methods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79512" y="2276872"/>
            <a:ext cx="8784976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Measurement(Base):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fmt_str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'{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city:s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}: {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time:s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}\n\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{temp:.1f} C'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fmt_str.format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(city=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self.city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time=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self.time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temp=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self.temperature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3954662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ORM "hides" database interaction</a:t>
            </a:r>
          </a:p>
          <a:p>
            <a:pPr lvl="1"/>
            <a:r>
              <a:rPr lang="en-US" dirty="0"/>
              <a:t>Easy to be inefficient</a:t>
            </a:r>
          </a:p>
          <a:p>
            <a:pPr lvl="1"/>
            <a:r>
              <a:rPr lang="en-US" dirty="0"/>
              <a:t>Object creation takes time</a:t>
            </a:r>
          </a:p>
          <a:p>
            <a:pPr lvl="1"/>
            <a:r>
              <a:rPr lang="en-US" dirty="0"/>
              <a:t>Can </a:t>
            </a:r>
            <a:r>
              <a:rPr lang="en-US" dirty="0" err="1"/>
              <a:t>comsume</a:t>
            </a:r>
            <a:r>
              <a:rPr lang="en-US" dirty="0"/>
              <a:t> a lot of memory</a:t>
            </a:r>
          </a:p>
          <a:p>
            <a:pPr lvl="1"/>
            <a:r>
              <a:rPr lang="en-US" dirty="0"/>
              <a:t>Still necessary to understand</a:t>
            </a:r>
          </a:p>
          <a:p>
            <a:pPr lvl="2"/>
            <a:r>
              <a:rPr lang="en-US" dirty="0"/>
              <a:t>Relational model</a:t>
            </a:r>
          </a:p>
          <a:p>
            <a:pPr lvl="2"/>
            <a:r>
              <a:rPr lang="en-US" dirty="0"/>
              <a:t>How RDBMS works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289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3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Python from the terminal?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https://github.com/gjbex/training-material/tree/master/Python/Jupyter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8699365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reading: relational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relational database design</a:t>
            </a:r>
            <a:br>
              <a:rPr lang="en-US" dirty="0"/>
            </a:br>
            <a:r>
              <a:rPr lang="en-US" sz="1600" dirty="0">
                <a:hlinkClick r:id="rId2"/>
              </a:rPr>
              <a:t>http://www.ntu.edu.sg/home/ehchua/programming/sql/relational_database_design.html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845883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Transforming list data:</a:t>
            </a:r>
            <a:br>
              <a:rPr lang="en-US" dirty="0"/>
            </a:br>
            <a:r>
              <a:rPr lang="en-US" dirty="0"/>
              <a:t>Python sorting &amp; list comprehensions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https://github.com/gjbex/training-material/tree/master/Python/OperatorsFunctools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821485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 simple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ways to sort</a:t>
            </a:r>
          </a:p>
          <a:p>
            <a:pPr lvl="1"/>
            <a:r>
              <a:rPr lang="en-US" dirty="0"/>
              <a:t>Create new list: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sorted(…)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In-place sort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list.sort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method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Sorts in ascending order,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reverse=True</a:t>
            </a:r>
            <a:r>
              <a:rPr lang="en-US" dirty="0"/>
              <a:t> for descending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564904"/>
            <a:ext cx="5147563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[3.1745, 18.14, -6.49043]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sorted(data)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[-6.49043, 3.1745, 18.14]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005064"/>
            <a:ext cx="5147563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[3.1745, 18.14, -6.49043]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data.sort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print(data)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[-6.49043, 3.1745, 18.14]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7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 complex list: key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tuples, e.g., word counts</a:t>
            </a:r>
          </a:p>
          <a:p>
            <a:endParaRPr lang="en-US" dirty="0"/>
          </a:p>
          <a:p>
            <a:r>
              <a:rPr lang="en-US" dirty="0"/>
              <a:t>Sort by</a:t>
            </a:r>
          </a:p>
          <a:p>
            <a:pPr lvl="1"/>
            <a:r>
              <a:rPr lang="en-US" dirty="0"/>
              <a:t>Word: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Count:</a:t>
            </a:r>
          </a:p>
          <a:p>
            <a:r>
              <a:rPr lang="en-US" dirty="0"/>
              <a:t>Simpler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267580"/>
            <a:ext cx="749115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[('table', 15), ('chair', 5), ('bed', 19)]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2051" y="3284984"/>
            <a:ext cx="611257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sorted(data,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key=lambda x: x[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[('bed', 19), ('chair', 5), ('table', 15)]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2051" y="4365104"/>
            <a:ext cx="625042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sorted(data,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key=lambda x: x[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[('chair', 5), ('table', 15) , ('bed', 19)]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5589240"/>
            <a:ext cx="5974713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from operator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itemgetter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sorted(data,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key=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itemgetter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[('bed', 19), ('chair', 5), ('table', 15)]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76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  <p:bldP spid="7" grpId="0" animBg="1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reverse</a:t>
            </a:r>
          </a:p>
          <a:p>
            <a:pPr lvl="1"/>
            <a:r>
              <a:rPr lang="en-US" dirty="0"/>
              <a:t>Create new list: use slices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In-place reverse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list.reverse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725144"/>
            <a:ext cx="376898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[3.5, 5.7, 7.3]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data.reverse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[7.3, 5.7, 3.5]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294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403648" y="2732727"/>
            <a:ext cx="376898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[3.5, 5.7, 7.3]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data[::-1]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[7.3, 5.7, 3.5]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238" y="2924944"/>
            <a:ext cx="2994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works for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dirty="0"/>
              <a:t> as well!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4599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functional: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comprehensions: construct list from elements of other list by applying function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(x) for x in [0.15, 3.145]]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== ['0.15', '3.145']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573016"/>
            <a:ext cx="842493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[3.1745, 18.14, -6.49043]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print(','.join([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(number) for number in data]))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3.1745,18.14,-6.49043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7" y="5602014"/>
            <a:ext cx="8496945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[3.1745, 18.14, -6.49043]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print(','.join(['{0:.2f}'.format(f) for f in data]))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3.17,18.14,-6.49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295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360541" y="4593902"/>
            <a:ext cx="8459931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[3.1745, 18.14, -6.49043]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print(','.join(map(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data)))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3.1745,18.14,-6.49043</a:t>
            </a:r>
          </a:p>
        </p:txBody>
      </p:sp>
    </p:spTree>
    <p:extLst>
      <p:ext uri="{BB962C8B-B14F-4D97-AF65-F5344CB8AC3E}">
        <p14:creationId xmlns:p14="http://schemas.microsoft.com/office/powerpoint/2010/main" val="5180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functional: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list comprehensions: construct list from elements of other list for elements that pass test</a:t>
            </a:r>
          </a:p>
          <a:p>
            <a:pPr lvl="1"/>
            <a:r>
              <a:rPr lang="en-US" dirty="0"/>
              <a:t>E.g.,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[x for x in [0.15, -3.45, 1.3]</a:t>
            </a:r>
            <a:br>
              <a:rPr lang="en-US" sz="2600" dirty="0">
                <a:latin typeface="Courier New" pitchFamily="49" charset="0"/>
                <a:cs typeface="Courier New" pitchFamily="49" charset="0"/>
              </a:rPr>
            </a:br>
            <a:r>
              <a:rPr lang="en-US" sz="2600" dirty="0">
                <a:latin typeface="Courier New" pitchFamily="49" charset="0"/>
                <a:cs typeface="Courier New" pitchFamily="49" charset="0"/>
              </a:rPr>
              <a:t>        if x &gt;= 0.0]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[0.15, 1.3]</a:t>
            </a:r>
          </a:p>
          <a:p>
            <a:pPr lvl="1"/>
            <a:r>
              <a:rPr lang="en-US" dirty="0"/>
              <a:t>E.g.,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(x) for x in [4.0, -4.0, 9.0]</a:t>
            </a:r>
            <a:br>
              <a:rPr lang="en-US" sz="2600" dirty="0">
                <a:latin typeface="Courier New" pitchFamily="49" charset="0"/>
                <a:cs typeface="Courier New" pitchFamily="49" charset="0"/>
              </a:rPr>
            </a:br>
            <a:r>
              <a:rPr lang="en-US" sz="2600" dirty="0">
                <a:latin typeface="Courier New" pitchFamily="49" charset="0"/>
                <a:cs typeface="Courier New" pitchFamily="49" charset="0"/>
              </a:rPr>
              <a:t>        if x &gt;= 0.0]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[2.0, 3.0]</a:t>
            </a:r>
          </a:p>
          <a:p>
            <a:pPr lvl="1"/>
            <a:r>
              <a:rPr lang="en-US" dirty="0">
                <a:cs typeface="Courier New" pitchFamily="49" charset="0"/>
              </a:rPr>
              <a:t>Alternative: </a:t>
            </a:r>
            <a:br>
              <a:rPr lang="en-US" dirty="0">
                <a:cs typeface="Courier New" pitchFamily="49" charset="0"/>
              </a:rPr>
            </a:br>
            <a:r>
              <a:rPr lang="en-US" sz="2600" dirty="0">
                <a:latin typeface="Courier New" pitchFamily="49" charset="0"/>
                <a:cs typeface="Courier New" pitchFamily="49" charset="0"/>
              </a:rPr>
              <a:t>list(map(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sz="2600" dirty="0">
                <a:latin typeface="Courier New" pitchFamily="49" charset="0"/>
                <a:cs typeface="Courier New" pitchFamily="49" charset="0"/>
              </a:rPr>
            </a:br>
            <a:r>
              <a:rPr lang="en-US" sz="2600" dirty="0">
                <a:latin typeface="Courier New" pitchFamily="49" charset="0"/>
                <a:cs typeface="Courier New" pitchFamily="49" charset="0"/>
              </a:rPr>
              <a:t>         filter(lambda x: x &gt;= 0.0,</a:t>
            </a:r>
            <a:br>
              <a:rPr lang="en-US" sz="2600" dirty="0">
                <a:latin typeface="Courier New" pitchFamily="49" charset="0"/>
                <a:cs typeface="Courier New" pitchFamily="49" charset="0"/>
              </a:rPr>
            </a:br>
            <a:r>
              <a:rPr lang="en-US" sz="2600" dirty="0">
                <a:latin typeface="Courier New" pitchFamily="49" charset="0"/>
                <a:cs typeface="Courier New" pitchFamily="49" charset="0"/>
              </a:rPr>
              <a:t>                [4, -4, 9])))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934178"/>
            <a:ext cx="56263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Don't forget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from math import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sqrt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296</a:t>
            </a:fld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1043608" y="5085184"/>
            <a:ext cx="1872208" cy="696902"/>
            <a:chOff x="107504" y="5085184"/>
            <a:chExt cx="1872208" cy="696902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5320421"/>
              <a:ext cx="1237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iterators</a:t>
              </a:r>
              <a:endParaRPr lang="nl-BE" sz="24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flipV="1">
              <a:off x="1345407" y="5085184"/>
              <a:ext cx="202257" cy="4660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 flipV="1">
              <a:off x="1345407" y="5320422"/>
              <a:ext cx="634305" cy="2308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1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functional: aggregating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 a list should be aggregated, e.g.,</a:t>
            </a:r>
          </a:p>
          <a:p>
            <a:pPr lvl="1"/>
            <a:r>
              <a:rPr lang="en-US" dirty="0"/>
              <a:t>Summation: use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sum(…)</a:t>
            </a:r>
          </a:p>
          <a:p>
            <a:pPr lvl="1"/>
            <a:r>
              <a:rPr lang="en-US" dirty="0"/>
              <a:t>Minimum: use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min(…)</a:t>
            </a:r>
          </a:p>
          <a:p>
            <a:pPr lvl="1"/>
            <a:r>
              <a:rPr lang="en-US" dirty="0"/>
              <a:t>Maximum: use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max(…)</a:t>
            </a:r>
          </a:p>
          <a:p>
            <a:r>
              <a:rPr lang="en-US" dirty="0"/>
              <a:t>More sophisticated, use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reduce(…)</a:t>
            </a:r>
            <a:r>
              <a:rPr lang="en-US" dirty="0"/>
              <a:t> and lambda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605" y="4725144"/>
            <a:ext cx="7353295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functools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reduce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[3, 12, 7]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reduce(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lambda x, y: x*y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252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63688" y="5579948"/>
            <a:ext cx="2232248" cy="450632"/>
            <a:chOff x="1907704" y="3573016"/>
            <a:chExt cx="2232248" cy="450632"/>
          </a:xfrm>
        </p:grpSpPr>
        <p:sp>
          <p:nvSpPr>
            <p:cNvPr id="7" name="TextBox 6"/>
            <p:cNvSpPr txBox="1"/>
            <p:nvPr/>
          </p:nvSpPr>
          <p:spPr>
            <a:xfrm>
              <a:off x="1907704" y="3654316"/>
              <a:ext cx="17251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lambda function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632856" y="3573016"/>
              <a:ext cx="507096" cy="2659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477428" y="5579948"/>
            <a:ext cx="670636" cy="450632"/>
            <a:chOff x="3645757" y="3779748"/>
            <a:chExt cx="670636" cy="450632"/>
          </a:xfrm>
        </p:grpSpPr>
        <p:sp>
          <p:nvSpPr>
            <p:cNvPr id="10" name="TextBox 9"/>
            <p:cNvSpPr txBox="1"/>
            <p:nvPr/>
          </p:nvSpPr>
          <p:spPr>
            <a:xfrm>
              <a:off x="3645757" y="3861048"/>
              <a:ext cx="4546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list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20160" y="3779748"/>
              <a:ext cx="196233" cy="26596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99055" y="6105490"/>
            <a:ext cx="67692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Lambda functions: very small functions (expression) used once,</a:t>
            </a:r>
            <a:br>
              <a:rPr lang="en-US" sz="2000" dirty="0"/>
            </a:br>
            <a:r>
              <a:rPr lang="en-US" sz="2000" dirty="0"/>
              <a:t>not worth giving a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297</a:t>
            </a:fld>
            <a:endParaRPr lang="nl-BE"/>
          </a:p>
        </p:txBody>
      </p:sp>
      <p:grpSp>
        <p:nvGrpSpPr>
          <p:cNvPr id="18" name="Group 17"/>
          <p:cNvGrpSpPr/>
          <p:nvPr/>
        </p:nvGrpSpPr>
        <p:grpSpPr>
          <a:xfrm>
            <a:off x="4882404" y="2780928"/>
            <a:ext cx="4010076" cy="864096"/>
            <a:chOff x="5148064" y="2780928"/>
            <a:chExt cx="4010076" cy="864096"/>
          </a:xfrm>
        </p:grpSpPr>
        <p:sp>
          <p:nvSpPr>
            <p:cNvPr id="16" name="Right Brace 15"/>
            <p:cNvSpPr/>
            <p:nvPr/>
          </p:nvSpPr>
          <p:spPr>
            <a:xfrm>
              <a:off x="5148064" y="2780928"/>
              <a:ext cx="216024" cy="86409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4088" y="2780928"/>
              <a:ext cx="3794052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work on 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str</a:t>
              </a:r>
              <a:br>
                <a:rPr lang="en-US" sz="2400" dirty="0"/>
              </a:br>
              <a:r>
                <a:rPr lang="en-US" sz="2400" dirty="0"/>
                <a:t>have optional </a:t>
              </a: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key</a:t>
              </a:r>
              <a:r>
                <a:rPr lang="en-US" sz="2400" dirty="0"/>
                <a:t> argument</a:t>
              </a:r>
              <a:endParaRPr lang="nl-BE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68144" y="5589240"/>
            <a:ext cx="1544341" cy="450632"/>
            <a:chOff x="3141701" y="3779748"/>
            <a:chExt cx="1544341" cy="450632"/>
          </a:xfrm>
        </p:grpSpPr>
        <p:sp>
          <p:nvSpPr>
            <p:cNvPr id="28" name="TextBox 27"/>
            <p:cNvSpPr txBox="1"/>
            <p:nvPr/>
          </p:nvSpPr>
          <p:spPr>
            <a:xfrm>
              <a:off x="3645757" y="3861048"/>
              <a:ext cx="104028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initializer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 flipV="1">
              <a:off x="3141701" y="3779748"/>
              <a:ext cx="504056" cy="26596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0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5" grpId="0" animBg="1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functional: zip it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(or more) lists should be processed element wise</a:t>
            </a:r>
          </a:p>
          <a:p>
            <a:pPr lvl="1"/>
            <a:r>
              <a:rPr lang="en-US" dirty="0"/>
              <a:t>E.g., [x*y for x, y in zip(a, b)]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As many tuples as length of shortest list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899591" y="3356992"/>
            <a:ext cx="445827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a = [3.5, 7.3, 5.7]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b = [2.0, 1.5]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[x*y for x, y in zip(a, b)]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[7.0, 10.95]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298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5652120" y="4365104"/>
            <a:ext cx="31858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iterator produces tuples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7545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reading: functional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how-to</a:t>
            </a:r>
            <a:br>
              <a:rPr lang="en-US" dirty="0"/>
            </a:br>
            <a:r>
              <a:rPr lang="en-US" sz="2800" dirty="0">
                <a:hlinkClick r:id="rId2"/>
              </a:rPr>
              <a:t>http://docs.python.org/2/howto/sorting.html</a:t>
            </a:r>
            <a:endParaRPr lang="en-US" dirty="0"/>
          </a:p>
          <a:p>
            <a:r>
              <a:rPr lang="en-US" dirty="0"/>
              <a:t>Functional programming how-to</a:t>
            </a:r>
            <a:br>
              <a:rPr lang="en-US" dirty="0"/>
            </a:br>
            <a:r>
              <a:rPr lang="en-US" sz="2800" dirty="0">
                <a:hlinkClick r:id="rId3"/>
              </a:rPr>
              <a:t>http://docs.python.org/2/howto/functional.html</a:t>
            </a:r>
            <a:endParaRPr lang="en-US" sz="2800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299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179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Why yet another programming language?</a:t>
            </a:r>
          </a:p>
          <a:p>
            <a:pPr lvl="1"/>
            <a:r>
              <a:rPr lang="en-US" dirty="0"/>
              <a:t>Programming languages have strong &amp; weak points</a:t>
            </a:r>
          </a:p>
          <a:p>
            <a:pPr lvl="1"/>
            <a:r>
              <a:rPr lang="en-US" dirty="0"/>
              <a:t>Pick language for task at hand</a:t>
            </a:r>
          </a:p>
          <a:p>
            <a:r>
              <a:rPr lang="en-US" dirty="0"/>
              <a:t>Why Python?</a:t>
            </a:r>
          </a:p>
          <a:p>
            <a:pPr lvl="1"/>
            <a:r>
              <a:rPr lang="en-US" dirty="0"/>
              <a:t>Useful for data processing</a:t>
            </a:r>
          </a:p>
          <a:p>
            <a:pPr lvl="1"/>
            <a:r>
              <a:rPr lang="en-US" dirty="0"/>
              <a:t>Terse language: express a lot in few lines of code</a:t>
            </a:r>
          </a:p>
          <a:p>
            <a:pPr lvl="1"/>
            <a:r>
              <a:rPr lang="en-US" dirty="0"/>
              <a:t>Short time to solution</a:t>
            </a:r>
          </a:p>
          <a:p>
            <a:pPr lvl="1"/>
            <a:r>
              <a:rPr lang="en-US" dirty="0"/>
              <a:t>Extensive standard library</a:t>
            </a:r>
          </a:p>
          <a:p>
            <a:pPr lvl="1"/>
            <a:r>
              <a:rPr lang="en-US" dirty="0"/>
              <a:t>Cross platform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</a:t>
            </a:fld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5292080" y="4750228"/>
            <a:ext cx="3528392" cy="1404495"/>
            <a:chOff x="4821276" y="4447838"/>
            <a:chExt cx="3528392" cy="1404495"/>
          </a:xfrm>
        </p:grpSpPr>
        <p:sp>
          <p:nvSpPr>
            <p:cNvPr id="6" name="Rounded Rectangle 5"/>
            <p:cNvSpPr/>
            <p:nvPr/>
          </p:nvSpPr>
          <p:spPr>
            <a:xfrm>
              <a:off x="4821276" y="4447838"/>
              <a:ext cx="3528392" cy="14044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0032" y="4447838"/>
              <a:ext cx="32496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Anybody who comes to you and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says he has a perfect language is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Informal Roman" panose="030604020304060B0204" pitchFamily="66" charset="0"/>
                </a:rPr>
                <a:t>either naïve or a salesman.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20853" y="5408069"/>
              <a:ext cx="20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— Bjarne </a:t>
              </a:r>
              <a:r>
                <a:rPr lang="en-US" dirty="0" err="1">
                  <a:solidFill>
                    <a:srgbClr val="0070C0"/>
                  </a:solidFill>
                </a:rPr>
                <a:t>Stroustrup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6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hello to Python: terminal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Write script using your favorite editor (</a:t>
            </a:r>
            <a:r>
              <a:rPr lang="en-US" dirty="0" err="1"/>
              <a:t>gedit</a:t>
            </a:r>
            <a:r>
              <a:rPr lang="en-US" dirty="0"/>
              <a:t>/vim/</a:t>
            </a:r>
            <a:r>
              <a:rPr lang="en-US" dirty="0" err="1"/>
              <a:t>emacs</a:t>
            </a:r>
            <a:r>
              <a:rPr lang="en-US" dirty="0"/>
              <a:t>) and save to file, 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hello_world.py</a:t>
            </a:r>
          </a:p>
          <a:p>
            <a:r>
              <a:rPr lang="en-US" dirty="0"/>
              <a:t>Run script using Python interpreter</a:t>
            </a:r>
          </a:p>
          <a:p>
            <a:endParaRPr lang="en-US" dirty="0"/>
          </a:p>
          <a:p>
            <a:r>
              <a:rPr lang="en-US" dirty="0"/>
              <a:t>Make script executable</a:t>
            </a:r>
          </a:p>
          <a:p>
            <a:endParaRPr lang="en-US" dirty="0"/>
          </a:p>
          <a:p>
            <a:r>
              <a:rPr lang="en-US" dirty="0"/>
              <a:t>Run script directly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803020" y="3501008"/>
            <a:ext cx="376898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hello_world.py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hello world!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020" y="4581128"/>
            <a:ext cx="37689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u+x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hello_world.py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020" y="5734997"/>
            <a:ext cx="376898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./hello_world.py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hello world!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5399082" y="4068361"/>
            <a:ext cx="322152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For Linux/</a:t>
            </a:r>
            <a:r>
              <a:rPr lang="en-US" sz="3200" dirty="0" err="1"/>
              <a:t>macOS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2.7.x comes with</a:t>
            </a:r>
            <a:br>
              <a:rPr lang="en-US" sz="3200" dirty="0"/>
            </a:br>
            <a:r>
              <a:rPr lang="en-US" sz="3200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29840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animBg="1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Facing infinity:</a:t>
            </a:r>
            <a:br>
              <a:rPr lang="en-US" dirty="0"/>
            </a:br>
            <a:r>
              <a:rPr lang="en-US" dirty="0"/>
              <a:t>iterators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https://github.com/gjbex/training-material/tree/master/Python/Iterators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1203828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data (structures)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data_file.readlines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to deal with arbitrary many prime numbers?</a:t>
            </a:r>
            <a:br>
              <a:rPr lang="en-US" dirty="0"/>
            </a:br>
            <a:r>
              <a:rPr lang="en-US" dirty="0"/>
              <a:t>    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6660232" y="2636912"/>
            <a:ext cx="1872208" cy="1584176"/>
            <a:chOff x="6475794" y="2924944"/>
            <a:chExt cx="1872208" cy="1584176"/>
          </a:xfrm>
        </p:grpSpPr>
        <p:sp>
          <p:nvSpPr>
            <p:cNvPr id="4" name="TextBox 3"/>
            <p:cNvSpPr txBox="1"/>
            <p:nvPr/>
          </p:nvSpPr>
          <p:spPr>
            <a:xfrm>
              <a:off x="6660232" y="3370347"/>
              <a:ext cx="1687770" cy="11387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Constructs a</a:t>
              </a:r>
              <a:br>
                <a:rPr lang="en-US" dirty="0"/>
              </a:br>
              <a:r>
                <a:rPr lang="en-US" dirty="0"/>
                <a:t>list of all lines</a:t>
              </a:r>
              <a:br>
                <a:rPr lang="en-US" dirty="0"/>
              </a:br>
              <a:r>
                <a:rPr lang="en-US" dirty="0"/>
                <a:t>at once = </a:t>
              </a:r>
              <a:r>
                <a:rPr lang="en-US" sz="3200" dirty="0">
                  <a:solidFill>
                    <a:srgbClr val="FF0000"/>
                  </a:solidFill>
                </a:rPr>
                <a:t>BIG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6475794" y="2924944"/>
              <a:ext cx="1028323" cy="445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27783" y="3645024"/>
            <a:ext cx="2448273" cy="434662"/>
            <a:chOff x="2411760" y="3651702"/>
            <a:chExt cx="2448273" cy="434662"/>
          </a:xfrm>
        </p:grpSpPr>
        <p:sp>
          <p:nvSpPr>
            <p:cNvPr id="9" name="TextBox 8"/>
            <p:cNvSpPr txBox="1"/>
            <p:nvPr/>
          </p:nvSpPr>
          <p:spPr>
            <a:xfrm>
              <a:off x="2411760" y="3717032"/>
              <a:ext cx="2020168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iterator: line by line</a:t>
              </a:r>
              <a:endParaRPr lang="nl-BE" dirty="0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 flipV="1">
              <a:off x="4431928" y="3651702"/>
              <a:ext cx="428105" cy="2499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45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Primes version 1.0: iterator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to check whether n is prime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 with all primes up to 10</a:t>
            </a:r>
            <a:r>
              <a:rPr lang="en-US" baseline="30000" dirty="0"/>
              <a:t>6</a:t>
            </a:r>
            <a:r>
              <a:rPr lang="en-US" dirty="0"/>
              <a:t>? Simple…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239704"/>
            <a:ext cx="8064896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is_prime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range(2,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(n)) + 1):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n %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0: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return False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&gt;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654877"/>
            <a:ext cx="806489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n in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range(1000000) 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is_prime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comprehensions vs. generators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comprehension</a:t>
            </a:r>
            <a:br>
              <a:rPr lang="en-US" dirty="0"/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in range(1000000) if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is_prime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/>
          </a:p>
          <a:p>
            <a:pPr lvl="1"/>
            <a:r>
              <a:rPr lang="en-US" dirty="0"/>
              <a:t>all prime numbers up to 1000000 (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 78,500)</a:t>
            </a:r>
          </a:p>
          <a:p>
            <a:endParaRPr lang="en-US" dirty="0"/>
          </a:p>
          <a:p>
            <a:r>
              <a:rPr lang="en-US" dirty="0">
                <a:cs typeface="Courier New" panose="02070309020205020404" pitchFamily="49" charset="0"/>
              </a:rPr>
              <a:t>Generator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range(1000000) if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is_prime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dirty="0"/>
          </a:p>
          <a:p>
            <a:pPr lvl="1"/>
            <a:r>
              <a:rPr lang="en-US" dirty="0"/>
              <a:t>get next prime number when needed, much more memory efficient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73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Primes version 2.0: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yield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if we want the first 10</a:t>
            </a:r>
            <a:r>
              <a:rPr lang="en-US" baseline="30000" dirty="0"/>
              <a:t>6</a:t>
            </a:r>
            <a:r>
              <a:rPr lang="en-US" dirty="0"/>
              <a:t> prime numbers?</a:t>
            </a:r>
          </a:p>
          <a:p>
            <a:pPr lvl="1"/>
            <a:r>
              <a:rPr lang="en-US" dirty="0"/>
              <a:t>Guess range?</a:t>
            </a:r>
          </a:p>
          <a:p>
            <a:r>
              <a:rPr lang="en-US" dirty="0"/>
              <a:t>Function that returns next prime at each call?</a:t>
            </a:r>
          </a:p>
          <a:p>
            <a:pPr lvl="1"/>
            <a:r>
              <a:rPr lang="en-US" dirty="0"/>
              <a:t>use yield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Iterator: first call yields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/>
              <a:t>, second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dirty="0"/>
              <a:t>, third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dirty="0"/>
              <a:t>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501008"/>
            <a:ext cx="806489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all_primes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while True: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is_prime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yield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6023029"/>
            <a:ext cx="806489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n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all_primes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04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dirty="0"/>
              <a:t> statement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Somewhat like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 lvl="1"/>
            <a:r>
              <a:rPr lang="en-US" dirty="0"/>
              <a:t>returns control to the calling function</a:t>
            </a:r>
          </a:p>
          <a:p>
            <a:pPr lvl="1"/>
            <a:r>
              <a:rPr lang="en-US" dirty="0"/>
              <a:t>returns a value</a:t>
            </a:r>
          </a:p>
          <a:p>
            <a:r>
              <a:rPr lang="en-US" dirty="0"/>
              <a:t>However, </a:t>
            </a:r>
            <a:r>
              <a:rPr lang="en-US" dirty="0" err="1"/>
              <a:t>callee</a:t>
            </a:r>
            <a:r>
              <a:rPr lang="en-US" dirty="0"/>
              <a:t> function state is retained</a:t>
            </a:r>
          </a:p>
          <a:p>
            <a:pPr lvl="1"/>
            <a:r>
              <a:rPr lang="en-US" dirty="0"/>
              <a:t>on next call, continues at the point it was when it yielded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874" y="5085184"/>
            <a:ext cx="510639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Allows to build your own iterators</a:t>
            </a:r>
            <a:endParaRPr lang="nl-B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9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Primes version 3.0: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filter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library package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itertools</a:t>
            </a:r>
            <a:r>
              <a:rPr lang="en-US" dirty="0"/>
              <a:t> provides a lot of useful iterators, check it out!</a:t>
            </a:r>
          </a:p>
          <a:p>
            <a:pPr lvl="1"/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itertools.count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: iterator over integers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01008"/>
            <a:ext cx="8064896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itertools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nr_primes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n in filter(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is_prime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itertools.count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nr_primes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&gt; 1000000: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break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nr_primes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+=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88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useful functions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itertools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Permutations of an </a:t>
            </a:r>
            <a:r>
              <a:rPr lang="en-US" dirty="0" err="1"/>
              <a:t>iterable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itertools.permutations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r>
              <a:rPr lang="en-US" dirty="0"/>
              <a:t>Combinations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out of an </a:t>
            </a:r>
            <a:r>
              <a:rPr lang="en-US" dirty="0" err="1"/>
              <a:t>iterable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Without replacement:</a:t>
            </a:r>
            <a:br>
              <a:rPr lang="en-US" dirty="0"/>
            </a:br>
            <a:r>
              <a:rPr lang="en-US" dirty="0"/>
              <a:t>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itertools.combinations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(…, 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With replacement:</a:t>
            </a:r>
            <a:br>
              <a:rPr lang="en-US" dirty="0"/>
            </a:br>
            <a:r>
              <a:rPr lang="en-US" dirty="0"/>
              <a:t>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itertools.combinations_with_replacement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(…, 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/>
              <a:t>Carthesian</a:t>
            </a:r>
            <a:r>
              <a:rPr lang="en-US" dirty="0"/>
              <a:t> product of two (or more) </a:t>
            </a:r>
            <a:r>
              <a:rPr lang="en-US" dirty="0" err="1"/>
              <a:t>iterables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itertools.product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(…, …)</a:t>
            </a:r>
          </a:p>
          <a:p>
            <a:r>
              <a:rPr lang="en-US" dirty="0"/>
              <a:t>Take while </a:t>
            </a:r>
            <a:r>
              <a:rPr lang="en-US" dirty="0" err="1"/>
              <a:t>boolean</a:t>
            </a:r>
            <a:r>
              <a:rPr lang="en-US" dirty="0"/>
              <a:t> predicate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</a:t>
            </a:r>
            <a:r>
              <a:rPr lang="en-US" dirty="0"/>
              <a:t> is true: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itertools.takewhile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…)</a:t>
            </a:r>
          </a:p>
          <a:p>
            <a:r>
              <a:rPr lang="en-US" dirty="0"/>
              <a:t>Cycle through values of </a:t>
            </a:r>
            <a:r>
              <a:rPr lang="en-US" dirty="0" err="1"/>
              <a:t>iterable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itertools.cycle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27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data (again)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308</a:t>
            </a:fld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539552" y="1707773"/>
            <a:ext cx="8064896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itertools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product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iproduct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print('case', 'condition', 'temperature')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data in enumerate(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iproduct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(range(1, 4),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map(lambda x: 0.5*x,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    range(-1, 2)))):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+ 1, *data)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1775" y="4077072"/>
            <a:ext cx="197682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case dim temp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1 -0.5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2 1 0.0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3 1 0.5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4 2 -0.5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5 2 0.0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9 3 0.5</a:t>
            </a:r>
          </a:p>
        </p:txBody>
      </p:sp>
    </p:spTree>
    <p:extLst>
      <p:ext uri="{BB962C8B-B14F-4D97-AF65-F5344CB8AC3E}">
        <p14:creationId xmlns:p14="http://schemas.microsoft.com/office/powerpoint/2010/main" val="27203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reading: functional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programming how-to</a:t>
            </a:r>
            <a:br>
              <a:rPr lang="en-US" dirty="0"/>
            </a:br>
            <a:r>
              <a:rPr lang="en-US" sz="2800" dirty="0">
                <a:hlinkClick r:id="rId2"/>
              </a:rPr>
              <a:t>http://docs.python.org/2/howto/functional.html</a:t>
            </a:r>
            <a:endParaRPr lang="en-US" sz="2800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309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9367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Interactive: interpreter in terminal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Useful for experimentation, prototyping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Quit using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quit()</a:t>
            </a:r>
            <a:r>
              <a:rPr lang="en-US" dirty="0"/>
              <a:t> function or Ctrl-d</a:t>
            </a:r>
          </a:p>
          <a:p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87907" y="2276872"/>
            <a:ext cx="6939720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Python 3.6.1 (default, Apr  4 2017, 05:16:07) 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[GCC 5.4.0] on linux2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Type "help", "copyright", "credits" or "license"…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t = (3, 7)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a, _ = t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a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820684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representation:</a:t>
            </a:r>
            <a:br>
              <a:rPr lang="en-US" dirty="0"/>
            </a:br>
            <a:r>
              <a:rPr lang="en-US" dirty="0"/>
              <a:t>Python classes 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https://github.com/gjbex/training-material/tree/master/Python/FiniteStateParser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671538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OO: data abstraction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2896344"/>
            <a:ext cx="4038600" cy="3556992"/>
          </a:xfrm>
        </p:spPr>
        <p:txBody>
          <a:bodyPr/>
          <a:lstStyle/>
          <a:p>
            <a:r>
              <a:rPr lang="en-US" dirty="0"/>
              <a:t>Data consists of multiple blocks</a:t>
            </a:r>
          </a:p>
          <a:p>
            <a:r>
              <a:rPr lang="en-US" dirty="0"/>
              <a:t>Blocks have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One or more data values</a:t>
            </a:r>
          </a:p>
          <a:p>
            <a:r>
              <a:rPr lang="en-US" dirty="0"/>
              <a:t>How to represent?</a:t>
            </a:r>
          </a:p>
          <a:p>
            <a:pPr lvl="1"/>
            <a:r>
              <a:rPr lang="en-US" dirty="0"/>
              <a:t>Python 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47031"/>
            <a:ext cx="3355406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0.322617473156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0.369558068115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0.732467264353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0.584389170786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0.0705959106085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0.65856743041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0.526762713499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0.823193820644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0.476180897605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0.783168943997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0.0172156882251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0.755582680088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67944" y="1447031"/>
            <a:ext cx="1115248" cy="1765945"/>
            <a:chOff x="4067944" y="1447031"/>
            <a:chExt cx="1115248" cy="1765945"/>
          </a:xfrm>
        </p:grpSpPr>
        <p:sp>
          <p:nvSpPr>
            <p:cNvPr id="11" name="Right Brace 10"/>
            <p:cNvSpPr/>
            <p:nvPr/>
          </p:nvSpPr>
          <p:spPr>
            <a:xfrm>
              <a:off x="4067944" y="1447031"/>
              <a:ext cx="360040" cy="176594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9992" y="2132856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block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28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Block: attributes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"abstract" Block has attributes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__name</a:t>
            </a:r>
            <a:r>
              <a:rPr lang="en-US" dirty="0"/>
              <a:t>: string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__data</a:t>
            </a:r>
            <a:r>
              <a:rPr lang="en-US" dirty="0"/>
              <a:t>: list</a:t>
            </a:r>
          </a:p>
          <a:p>
            <a:r>
              <a:rPr lang="en-US" dirty="0"/>
              <a:t>Block instance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block1</a:t>
            </a:r>
            <a:r>
              <a:rPr lang="en-US" dirty="0"/>
              <a:t> has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'my block'</a:t>
            </a:r>
            <a:r>
              <a:rPr lang="en-US" dirty="0"/>
              <a:t> as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_name</a:t>
            </a:r>
          </a:p>
          <a:p>
            <a:pPr lvl="1"/>
            <a:r>
              <a:rPr lang="en-US" dirty="0"/>
              <a:t>No values (yet) as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_data</a:t>
            </a:r>
          </a:p>
          <a:p>
            <a:r>
              <a:rPr lang="en-US" dirty="0">
                <a:cs typeface="Courier New" pitchFamily="49" charset="0"/>
              </a:rPr>
              <a:t>Store some data,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block1</a:t>
            </a:r>
            <a:r>
              <a:rPr lang="en-US" dirty="0">
                <a:cs typeface="Courier New" pitchFamily="49" charset="0"/>
              </a:rPr>
              <a:t> now has two data values: 3.14 and -7.18</a:t>
            </a:r>
          </a:p>
          <a:p>
            <a:r>
              <a:rPr lang="en-US" dirty="0">
                <a:cs typeface="Courier New" pitchFamily="49" charset="0"/>
              </a:rPr>
              <a:t>Create new block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block2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58875"/>
            <a:ext cx="3887603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1 class Block: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2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__(self, name):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3    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self.__name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name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4    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self.__data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273603"/>
            <a:ext cx="388760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&gt;&gt;&gt; block1 = Block('my block')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395534"/>
            <a:ext cx="401103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&gt;&gt;&gt; block1.__data.append(3.14)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&gt;&gt;&gt; block1.__data.append(-7.18)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433843"/>
            <a:ext cx="376417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&gt;&gt;&gt; block2 = Block('another')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6207695"/>
            <a:ext cx="80513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Object is container for specific data: attribute values hold 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75656" y="3612157"/>
            <a:ext cx="2548205" cy="513348"/>
            <a:chOff x="1475656" y="3429000"/>
            <a:chExt cx="2548205" cy="513348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1475656" y="3429000"/>
              <a:ext cx="50405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79712" y="3573016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object of type Block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5656" y="5700389"/>
            <a:ext cx="3267633" cy="513348"/>
            <a:chOff x="1475656" y="3429000"/>
            <a:chExt cx="3267633" cy="513348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1475656" y="3429000"/>
              <a:ext cx="504056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79712" y="3573016"/>
              <a:ext cx="2763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second object of type Block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15616" y="1268760"/>
            <a:ext cx="66940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Class is abstract definition: attributes represent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91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6" grpId="0" animBg="1"/>
      <p:bldP spid="7" grpId="0" animBg="1"/>
      <p:bldP spid="8" grpId="0" animBg="1"/>
      <p:bldP spid="9" grpId="0" animBg="1"/>
      <p:bldP spid="20" grpId="0" animBg="1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Block: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want to do with a block?</a:t>
            </a:r>
          </a:p>
          <a:p>
            <a:pPr lvl="1"/>
            <a:r>
              <a:rPr lang="en-US" dirty="0"/>
              <a:t>Convert it to a string</a:t>
            </a:r>
          </a:p>
          <a:p>
            <a:pPr lvl="1"/>
            <a:r>
              <a:rPr lang="en-US" dirty="0"/>
              <a:t>Retrieve its name</a:t>
            </a:r>
          </a:p>
          <a:p>
            <a:pPr lvl="1"/>
            <a:r>
              <a:rPr lang="en-US" dirty="0"/>
              <a:t>Add data to it</a:t>
            </a:r>
          </a:p>
          <a:p>
            <a:pPr lvl="1"/>
            <a:r>
              <a:rPr lang="en-US" dirty="0"/>
              <a:t>Sort its data</a:t>
            </a:r>
          </a:p>
          <a:p>
            <a:pPr lvl="1"/>
            <a:r>
              <a:rPr lang="en-US" dirty="0"/>
              <a:t>Retrieve its data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Define methods for the class Block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63679"/>
            <a:ext cx="82180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Class is abstract definition: methods represent actions on objects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5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Block: method implementations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7837402" cy="550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1 class Block: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2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__(self, name):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3    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self.__name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name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4    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self.__data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5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6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7     header = 'begin {0}'.format(self.name())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8     data = '\n\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t'.join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(item) for item in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()])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9     footer = 'end {0}'.format(self.name())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10     return '{0}\n\t{1}\n{2}'.format(header, data, footer)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12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name(self):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13     return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self.__name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15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add_data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(self, data):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16     self._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data.append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(data)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17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18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sort_data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19     self._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data.sort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20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21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data(self):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22     return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self.__data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1" y="4005064"/>
            <a:ext cx="3270447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&gt;&gt;&gt; block1.add_data(12.5)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&gt;&gt;&gt; print(block1.name())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my_block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&gt;&gt;&gt; print(block1)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begin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my_block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3.14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-7.18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12.5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my_block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16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Parsing an (almost) regular language: finite state automata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https://github.com/gjbex/training-material/tree/master/Python/FiniteStateParser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6126218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convert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47031"/>
            <a:ext cx="3355406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0.322617473156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0.369558068115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0.732467264353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0.584389170786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0.0705959106085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0.65856743041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0.526762713499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0.823193820644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0.476180897605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0.783168943997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0.0172156882251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0.755582680088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95936" y="2278027"/>
            <a:ext cx="4705084" cy="3416320"/>
            <a:chOff x="3995936" y="2278027"/>
            <a:chExt cx="4705084" cy="3416320"/>
          </a:xfrm>
        </p:grpSpPr>
        <p:sp>
          <p:nvSpPr>
            <p:cNvPr id="5" name="TextBox 4"/>
            <p:cNvSpPr txBox="1"/>
            <p:nvPr/>
          </p:nvSpPr>
          <p:spPr>
            <a:xfrm>
              <a:off x="4932040" y="2278027"/>
              <a:ext cx="3768980" cy="3416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block_1: "0.322617473156"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block_1: "0.369558068115"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block_1: "0.584389170786"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block_1: "0.732467264353"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block_2: "0.0705959106085"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block_2: "0.526762713499"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block_2: "0.65856743041"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block_2: "0.823193820644"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block_3: "0.0172156882251"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block_3: "0.476180897605"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block_3: "0.755582680088"</a:t>
              </a:r>
            </a:p>
            <a:p>
              <a:r>
                <a:rPr lang="sv-SE" dirty="0">
                  <a:latin typeface="Courier New" pitchFamily="49" charset="0"/>
                  <a:cs typeface="Courier New" pitchFamily="49" charset="0"/>
                </a:rPr>
                <a:t>block_3: "0.783168943997"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995936" y="3986187"/>
              <a:ext cx="79208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635896" y="1772816"/>
            <a:ext cx="1368152" cy="1584176"/>
            <a:chOff x="3635896" y="1772816"/>
            <a:chExt cx="1368152" cy="1584176"/>
          </a:xfrm>
        </p:grpSpPr>
        <p:sp>
          <p:nvSpPr>
            <p:cNvPr id="9" name="Right Brace 8"/>
            <p:cNvSpPr/>
            <p:nvPr/>
          </p:nvSpPr>
          <p:spPr>
            <a:xfrm>
              <a:off x="3635896" y="1772816"/>
              <a:ext cx="288032" cy="1008112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flipH="1">
              <a:off x="4716016" y="2348880"/>
              <a:ext cx="288032" cy="1008112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Elbow Connector 16"/>
            <p:cNvCxnSpPr>
              <a:stCxn id="9" idx="1"/>
              <a:endCxn id="10" idx="1"/>
            </p:cNvCxnSpPr>
            <p:nvPr/>
          </p:nvCxnSpPr>
          <p:spPr>
            <a:xfrm rot="10800000" flipH="1" flipV="1">
              <a:off x="3923928" y="2276872"/>
              <a:ext cx="792088" cy="576064"/>
            </a:xfrm>
            <a:prstGeom prst="bentConnector5">
              <a:avLst>
                <a:gd name="adj1" fmla="val 38388"/>
                <a:gd name="adj2" fmla="val 99272"/>
                <a:gd name="adj3" fmla="val 73941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139952" y="1700808"/>
            <a:ext cx="777777" cy="46166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sort!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340518" y="1455909"/>
            <a:ext cx="4671642" cy="1172125"/>
            <a:chOff x="1340518" y="1455909"/>
            <a:chExt cx="4671642" cy="1172125"/>
          </a:xfrm>
        </p:grpSpPr>
        <p:sp>
          <p:nvSpPr>
            <p:cNvPr id="22" name="Rounded Rectangle 21"/>
            <p:cNvSpPr/>
            <p:nvPr/>
          </p:nvSpPr>
          <p:spPr>
            <a:xfrm>
              <a:off x="1340518" y="1455909"/>
              <a:ext cx="1008112" cy="325785"/>
            </a:xfrm>
            <a:prstGeom prst="roundRect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04048" y="2302249"/>
              <a:ext cx="1008112" cy="325785"/>
            </a:xfrm>
            <a:prstGeom prst="roundRect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>
              <a:stCxn id="22" idx="0"/>
              <a:endCxn id="23" idx="0"/>
            </p:cNvCxnSpPr>
            <p:nvPr/>
          </p:nvCxnSpPr>
          <p:spPr>
            <a:xfrm rot="16200000" flipH="1">
              <a:off x="3253169" y="47314"/>
              <a:ext cx="846340" cy="3663530"/>
            </a:xfrm>
            <a:prstGeom prst="bentConnector3">
              <a:avLst>
                <a:gd name="adj1" fmla="val -2701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52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/>
          <a:p>
            <a:r>
              <a:rPr lang="en-US" dirty="0"/>
              <a:t>Model the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578" y="1447031"/>
            <a:ext cx="3355406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0.322617473156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0.369558068115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0.732467264353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0.584389170786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0.0705959106085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0.65856743041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0.526762713499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0.823193820644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0.476180897605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0.783168943997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0.0172156882251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0.755582680088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242088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file</a:t>
            </a:r>
            <a:r>
              <a:rPr lang="en-US" dirty="0">
                <a:latin typeface="Lucida Sans Typewriter" pitchFamily="49" charset="0"/>
              </a:rPr>
              <a:t>  := </a:t>
            </a:r>
            <a:r>
              <a:rPr lang="en-US" i="1" dirty="0">
                <a:latin typeface="Lucida Sans Typewriter" pitchFamily="49" charset="0"/>
              </a:rPr>
              <a:t>block</a:t>
            </a:r>
            <a:r>
              <a:rPr lang="en-US" dirty="0">
                <a:latin typeface="Lucida Sans Typewriter" pitchFamily="49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2812866"/>
            <a:ext cx="2834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block</a:t>
            </a:r>
            <a:r>
              <a:rPr lang="en-US" dirty="0">
                <a:latin typeface="Lucida Sans Typewriter" pitchFamily="49" charset="0"/>
              </a:rPr>
              <a:t> := </a:t>
            </a:r>
            <a:r>
              <a:rPr lang="en-US" u="sng" dirty="0">
                <a:latin typeface="Lucida Sans Typewriter" pitchFamily="49" charset="0"/>
              </a:rPr>
              <a:t>begin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name</a:t>
            </a:r>
          </a:p>
          <a:p>
            <a:r>
              <a:rPr lang="en-US" dirty="0">
                <a:latin typeface="Lucida Sans Typewriter" pitchFamily="49" charset="0"/>
              </a:rPr>
              <a:t>           </a:t>
            </a:r>
            <a:r>
              <a:rPr lang="en-US" i="1" dirty="0">
                <a:latin typeface="Lucida Sans Typewriter" pitchFamily="49" charset="0"/>
              </a:rPr>
              <a:t>data</a:t>
            </a:r>
          </a:p>
          <a:p>
            <a:r>
              <a:rPr lang="en-US" dirty="0">
                <a:latin typeface="Lucida Sans Typewriter" pitchFamily="49" charset="0"/>
              </a:rPr>
              <a:t>           …</a:t>
            </a:r>
          </a:p>
          <a:p>
            <a:r>
              <a:rPr lang="en-US" dirty="0">
                <a:latin typeface="Lucida Sans Typewriter" pitchFamily="49" charset="0"/>
              </a:rPr>
              <a:t>         </a:t>
            </a:r>
            <a:r>
              <a:rPr lang="en-US" u="sng" dirty="0">
                <a:latin typeface="Lucida Sans Typewriter" pitchFamily="49" charset="0"/>
              </a:rPr>
              <a:t>end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4035841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name</a:t>
            </a:r>
            <a:r>
              <a:rPr lang="en-US" dirty="0">
                <a:latin typeface="Lucida Sans Typewriter" pitchFamily="49" charset="0"/>
              </a:rPr>
              <a:t>  := string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442782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data  </a:t>
            </a:r>
            <a:r>
              <a:rPr lang="en-US" dirty="0">
                <a:latin typeface="Lucida Sans Typewriter" pitchFamily="49" charset="0"/>
              </a:rPr>
              <a:t>:= real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98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Annotated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47031"/>
            <a:ext cx="7416824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This data was produced using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SomeSoftware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™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0.322617473156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0.369558068115   # this value is suspicious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0.732467264353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0.584389170786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There can be anything between blocks,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all kind of useful information or inane chatter.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begin block_2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0.0705959106085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# this is a comment about all values below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0.65856743041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0.526762713499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0.823193820644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block_2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83568" y="1484784"/>
            <a:ext cx="6984776" cy="3582470"/>
            <a:chOff x="683568" y="1484784"/>
            <a:chExt cx="6984776" cy="3582470"/>
          </a:xfrm>
        </p:grpSpPr>
        <p:sp>
          <p:nvSpPr>
            <p:cNvPr id="4" name="Rectangle 3"/>
            <p:cNvSpPr/>
            <p:nvPr/>
          </p:nvSpPr>
          <p:spPr>
            <a:xfrm>
              <a:off x="683568" y="3717032"/>
              <a:ext cx="6696744" cy="504056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3568" y="2852936"/>
              <a:ext cx="6696744" cy="28803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3568" y="1484784"/>
              <a:ext cx="6696744" cy="28803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568" y="4779222"/>
              <a:ext cx="6696744" cy="28803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1940" y="2276872"/>
              <a:ext cx="3636404" cy="28803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16216" y="899428"/>
            <a:ext cx="2472348" cy="441340"/>
            <a:chOff x="6516216" y="899428"/>
            <a:chExt cx="2472348" cy="441340"/>
          </a:xfrm>
        </p:grpSpPr>
        <p:sp>
          <p:nvSpPr>
            <p:cNvPr id="10" name="TextBox 9"/>
            <p:cNvSpPr txBox="1"/>
            <p:nvPr/>
          </p:nvSpPr>
          <p:spPr>
            <a:xfrm>
              <a:off x="6804248" y="899428"/>
              <a:ext cx="21843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text before first block</a:t>
              </a:r>
            </a:p>
          </p:txBody>
        </p:sp>
        <p:cxnSp>
          <p:nvCxnSpPr>
            <p:cNvPr id="15" name="Straight Arrow Connector 14"/>
            <p:cNvCxnSpPr>
              <a:stCxn id="10" idx="1"/>
            </p:cNvCxnSpPr>
            <p:nvPr/>
          </p:nvCxnSpPr>
          <p:spPr>
            <a:xfrm flipH="1">
              <a:off x="6516216" y="1084094"/>
              <a:ext cx="288032" cy="25667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925088" y="1844824"/>
            <a:ext cx="2063476" cy="369332"/>
            <a:chOff x="6925088" y="1916832"/>
            <a:chExt cx="206347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7240200" y="1916832"/>
              <a:ext cx="174836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inline comments</a:t>
              </a:r>
            </a:p>
          </p:txBody>
        </p:sp>
        <p:cxnSp>
          <p:nvCxnSpPr>
            <p:cNvPr id="16" name="Straight Arrow Connector 15"/>
            <p:cNvCxnSpPr>
              <a:stCxn id="9" idx="1"/>
            </p:cNvCxnSpPr>
            <p:nvPr/>
          </p:nvCxnSpPr>
          <p:spPr>
            <a:xfrm flipH="1">
              <a:off x="6925088" y="2101498"/>
              <a:ext cx="315112" cy="18466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442159" y="3203684"/>
            <a:ext cx="1546405" cy="369332"/>
            <a:chOff x="7442159" y="3203684"/>
            <a:chExt cx="1546405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7806830" y="3203684"/>
              <a:ext cx="118173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blank lines</a:t>
              </a:r>
            </a:p>
          </p:txBody>
        </p:sp>
        <p:cxnSp>
          <p:nvCxnSpPr>
            <p:cNvPr id="19" name="Straight Arrow Connector 18"/>
            <p:cNvCxnSpPr>
              <a:stCxn id="11" idx="1"/>
            </p:cNvCxnSpPr>
            <p:nvPr/>
          </p:nvCxnSpPr>
          <p:spPr>
            <a:xfrm flipH="1" flipV="1">
              <a:off x="7442159" y="3203684"/>
              <a:ext cx="364671" cy="18466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082644" y="4222829"/>
            <a:ext cx="1905920" cy="646331"/>
            <a:chOff x="7082644" y="4222829"/>
            <a:chExt cx="190592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7558877" y="4222829"/>
              <a:ext cx="142968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text between</a:t>
              </a:r>
              <a:br>
                <a:rPr lang="en-US" dirty="0"/>
              </a:br>
              <a:r>
                <a:rPr lang="en-US" dirty="0"/>
                <a:t>blocks</a:t>
              </a:r>
            </a:p>
          </p:txBody>
        </p:sp>
        <p:cxnSp>
          <p:nvCxnSpPr>
            <p:cNvPr id="22" name="Straight Arrow Connector 21"/>
            <p:cNvCxnSpPr>
              <a:stCxn id="12" idx="1"/>
            </p:cNvCxnSpPr>
            <p:nvPr/>
          </p:nvCxnSpPr>
          <p:spPr>
            <a:xfrm flipH="1" flipV="1">
              <a:off x="7082644" y="4366845"/>
              <a:ext cx="476233" cy="17915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925088" y="5157192"/>
            <a:ext cx="2063476" cy="504056"/>
            <a:chOff x="6925088" y="5157192"/>
            <a:chExt cx="2063476" cy="504056"/>
          </a:xfrm>
        </p:grpSpPr>
        <p:sp>
          <p:nvSpPr>
            <p:cNvPr id="13" name="TextBox 12"/>
            <p:cNvSpPr txBox="1"/>
            <p:nvPr/>
          </p:nvSpPr>
          <p:spPr>
            <a:xfrm>
              <a:off x="7362028" y="5291916"/>
              <a:ext cx="162653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line comments</a:t>
              </a:r>
            </a:p>
          </p:txBody>
        </p:sp>
        <p:cxnSp>
          <p:nvCxnSpPr>
            <p:cNvPr id="25" name="Straight Arrow Connector 24"/>
            <p:cNvCxnSpPr>
              <a:stCxn id="13" idx="1"/>
            </p:cNvCxnSpPr>
            <p:nvPr/>
          </p:nvCxnSpPr>
          <p:spPr>
            <a:xfrm flipH="1" flipV="1">
              <a:off x="6925088" y="5157192"/>
              <a:ext cx="436940" cy="31939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87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059" y="1196752"/>
            <a:ext cx="450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file</a:t>
            </a:r>
            <a:r>
              <a:rPr lang="en-US" dirty="0">
                <a:latin typeface="Lucida Sans Typewriter" pitchFamily="49" charset="0"/>
              </a:rPr>
              <a:t>    := </a:t>
            </a:r>
            <a:r>
              <a:rPr lang="en-US" i="1" dirty="0">
                <a:latin typeface="Lucida Sans Typewriter" pitchFamily="49" charset="0"/>
              </a:rPr>
              <a:t>junk</a:t>
            </a:r>
            <a:r>
              <a:rPr lang="en-US" dirty="0">
                <a:latin typeface="Lucida Sans Typewriter" pitchFamily="49" charset="0"/>
              </a:rPr>
              <a:t>*</a:t>
            </a:r>
            <a:r>
              <a:rPr lang="en-US" i="1" dirty="0">
                <a:latin typeface="Lucida Sans Typewriter" pitchFamily="49" charset="0"/>
              </a:rPr>
              <a:t> </a:t>
            </a:r>
            <a:r>
              <a:rPr lang="en-US" dirty="0">
                <a:latin typeface="Lucida Sans Typewriter" pitchFamily="49" charset="0"/>
              </a:rPr>
              <a:t>(</a:t>
            </a:r>
            <a:r>
              <a:rPr lang="en-US" i="1" dirty="0">
                <a:latin typeface="Lucida Sans Typewriter" pitchFamily="49" charset="0"/>
              </a:rPr>
              <a:t>block junk</a:t>
            </a:r>
            <a:r>
              <a:rPr lang="en-US" dirty="0">
                <a:latin typeface="Lucida Sans Typewriter" pitchFamily="49" charset="0"/>
              </a:rPr>
              <a:t>*)+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059" y="1580368"/>
            <a:ext cx="5205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block</a:t>
            </a:r>
            <a:r>
              <a:rPr lang="en-US" dirty="0">
                <a:latin typeface="Lucida Sans Typewriter" pitchFamily="49" charset="0"/>
              </a:rPr>
              <a:t>   := </a:t>
            </a:r>
            <a:r>
              <a:rPr lang="en-US" u="sng" dirty="0">
                <a:latin typeface="Lucida Sans Typewriter" pitchFamily="49" charset="0"/>
              </a:rPr>
              <a:t>begin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name comment</a:t>
            </a:r>
            <a:r>
              <a:rPr lang="en-US" dirty="0">
                <a:latin typeface="Lucida Sans Typewriter" pitchFamily="49" charset="0"/>
              </a:rPr>
              <a:t>?</a:t>
            </a:r>
          </a:p>
          <a:p>
            <a:r>
              <a:rPr lang="en-US" dirty="0">
                <a:latin typeface="Lucida Sans Typewriter" pitchFamily="49" charset="0"/>
              </a:rPr>
              <a:t>             (</a:t>
            </a:r>
            <a:r>
              <a:rPr lang="en-US" i="1" dirty="0">
                <a:latin typeface="Lucida Sans Typewriter" pitchFamily="49" charset="0"/>
              </a:rPr>
              <a:t>comment</a:t>
            </a:r>
            <a:r>
              <a:rPr lang="en-US" dirty="0">
                <a:latin typeface="Lucida Sans Typewriter" pitchFamily="49" charset="0"/>
              </a:rPr>
              <a:t> | empty line)*</a:t>
            </a:r>
          </a:p>
          <a:p>
            <a:r>
              <a:rPr lang="en-US" dirty="0">
                <a:latin typeface="Lucida Sans Typewriter" pitchFamily="49" charset="0"/>
              </a:rPr>
              <a:t>             </a:t>
            </a:r>
            <a:r>
              <a:rPr lang="en-US" i="1" dirty="0">
                <a:latin typeface="Lucida Sans Typewriter" pitchFamily="49" charset="0"/>
              </a:rPr>
              <a:t>data comment</a:t>
            </a:r>
            <a:r>
              <a:rPr lang="en-US" dirty="0">
                <a:latin typeface="Lucida Sans Typewriter" pitchFamily="49" charset="0"/>
              </a:rPr>
              <a:t>?</a:t>
            </a:r>
          </a:p>
          <a:p>
            <a:r>
              <a:rPr lang="en-US" dirty="0">
                <a:latin typeface="Lucida Sans Typewriter" pitchFamily="49" charset="0"/>
              </a:rPr>
              <a:t>             (</a:t>
            </a:r>
            <a:r>
              <a:rPr lang="en-US" i="1" dirty="0">
                <a:latin typeface="Lucida Sans Typewriter" pitchFamily="49" charset="0"/>
              </a:rPr>
              <a:t>comment</a:t>
            </a:r>
            <a:r>
              <a:rPr lang="en-US" dirty="0">
                <a:latin typeface="Lucida Sans Typewriter" pitchFamily="49" charset="0"/>
              </a:rPr>
              <a:t> | empty line)*</a:t>
            </a:r>
          </a:p>
          <a:p>
            <a:r>
              <a:rPr lang="en-US" dirty="0">
                <a:latin typeface="Lucida Sans Typewriter" pitchFamily="49" charset="0"/>
              </a:rPr>
              <a:t>             …</a:t>
            </a:r>
          </a:p>
          <a:p>
            <a:r>
              <a:rPr lang="en-US" dirty="0">
                <a:latin typeface="Lucida Sans Typewriter" pitchFamily="49" charset="0"/>
              </a:rPr>
              <a:t>           </a:t>
            </a:r>
            <a:r>
              <a:rPr lang="en-US" u="sng" dirty="0">
                <a:latin typeface="Lucida Sans Typewriter" pitchFamily="49" charset="0"/>
              </a:rPr>
              <a:t>end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name comment?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059" y="3348978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name</a:t>
            </a:r>
            <a:r>
              <a:rPr lang="en-US" dirty="0">
                <a:latin typeface="Lucida Sans Typewriter" pitchFamily="49" charset="0"/>
              </a:rPr>
              <a:t>    := string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059" y="3732594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data    </a:t>
            </a:r>
            <a:r>
              <a:rPr lang="en-US" dirty="0">
                <a:latin typeface="Lucida Sans Typewriter" pitchFamily="49" charset="0"/>
              </a:rPr>
              <a:t>:= real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6269" y="1484784"/>
            <a:ext cx="25366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Notation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>
                <a:latin typeface="Lucida Sans Typewriter" pitchFamily="49" charset="0"/>
              </a:rPr>
              <a:t>?</a:t>
            </a:r>
            <a:r>
              <a:rPr lang="en-US" sz="2000" dirty="0"/>
              <a:t>: zero or one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>
                <a:latin typeface="Lucida Sans Typewriter" pitchFamily="49" charset="0"/>
              </a:rPr>
              <a:t>*</a:t>
            </a:r>
            <a:r>
              <a:rPr lang="en-US" sz="2000" dirty="0"/>
              <a:t>: zero or more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>
                <a:latin typeface="Lucida Sans Typewriter" pitchFamily="49" charset="0"/>
              </a:rPr>
              <a:t>+</a:t>
            </a:r>
            <a:r>
              <a:rPr lang="en-US" sz="2000" dirty="0"/>
              <a:t>: one or more</a:t>
            </a:r>
          </a:p>
          <a:p>
            <a:r>
              <a:rPr lang="en-US" sz="2000" dirty="0"/>
              <a:t>    </a:t>
            </a:r>
            <a:r>
              <a:rPr lang="en-US" sz="2000" dirty="0">
                <a:latin typeface="Lucida Sans Typewriter" pitchFamily="49" charset="0"/>
              </a:rPr>
              <a:t>|</a:t>
            </a:r>
            <a:r>
              <a:rPr lang="en-US" sz="2000" dirty="0"/>
              <a:t>: either, or (choice)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59" y="411621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comment </a:t>
            </a:r>
            <a:r>
              <a:rPr lang="en-US" dirty="0">
                <a:latin typeface="Lucida Sans Typewriter" pitchFamily="49" charset="0"/>
              </a:rPr>
              <a:t>:= </a:t>
            </a:r>
            <a:r>
              <a:rPr lang="en-US" u="sng" dirty="0">
                <a:latin typeface="Lucida Sans Typewriter" pitchFamily="49" charset="0"/>
              </a:rPr>
              <a:t>#</a:t>
            </a:r>
            <a:r>
              <a:rPr lang="en-US" dirty="0">
                <a:latin typeface="Lucida Sans Typewriter" pitchFamily="49" charset="0"/>
              </a:rPr>
              <a:t> string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059" y="4499828"/>
            <a:ext cx="3392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junk    </a:t>
            </a:r>
            <a:r>
              <a:rPr lang="en-US" dirty="0">
                <a:latin typeface="Lucida Sans Typewriter" pitchFamily="49" charset="0"/>
              </a:rPr>
              <a:t>:= string |</a:t>
            </a:r>
            <a:br>
              <a:rPr lang="en-US" dirty="0">
                <a:latin typeface="Lucida Sans Typewriter" pitchFamily="49" charset="0"/>
              </a:rPr>
            </a:br>
            <a:r>
              <a:rPr lang="en-US" dirty="0">
                <a:latin typeface="Lucida Sans Typewriter" pitchFamily="49" charset="0"/>
              </a:rPr>
              <a:t>             empty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3325048"/>
            <a:ext cx="4968552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This data was produced using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SomeSoftware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™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begin block_1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0.322617473156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0.369558068115   # this value is suspicious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0.732467264353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0.584389170786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end block_1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There can be anything between blocks,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all kind of useful information or inane chatter.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begin block_2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0.0705959106085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# this is a comment about all values below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0.65856743041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0.526762713499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0.823193820644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end block_2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0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Interactive: </a:t>
            </a:r>
            <a:r>
              <a:rPr lang="en-US" dirty="0" err="1"/>
              <a:t>iPython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features than standard python shell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standard, requires install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276872"/>
            <a:ext cx="8731878" cy="34163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ipython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Python 3.6.1 (default, Apr  4 2017, 15:28:02) 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Type "copyright", "credits" or "license" for more information.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IPython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4.0.3 -- An enhanced Interactive Python.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?         -&gt; Introduction and overview of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IPython's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features.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quickref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-&gt; Quick reference.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help      -&gt; Python's own help system.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object?   -&gt; Details about 'object', use 'object??' for extra</a:t>
            </a:r>
            <a:b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       details.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 [1]: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745948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Computable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059" y="1340768"/>
            <a:ext cx="351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Lucida Sans Typewriter" pitchFamily="49" charset="0"/>
              </a:rPr>
              <a:t>file</a:t>
            </a:r>
            <a:r>
              <a:rPr lang="en-US" sz="1400" dirty="0">
                <a:latin typeface="Lucida Sans Typewriter" pitchFamily="49" charset="0"/>
              </a:rPr>
              <a:t>    := </a:t>
            </a:r>
            <a:r>
              <a:rPr lang="en-US" sz="1400" i="1" dirty="0">
                <a:latin typeface="Lucida Sans Typewriter" pitchFamily="49" charset="0"/>
              </a:rPr>
              <a:t>junk</a:t>
            </a:r>
            <a:r>
              <a:rPr lang="en-US" sz="1400" dirty="0">
                <a:latin typeface="Lucida Sans Typewriter" pitchFamily="49" charset="0"/>
              </a:rPr>
              <a:t>*</a:t>
            </a:r>
            <a:r>
              <a:rPr lang="en-US" sz="1400" i="1" dirty="0">
                <a:latin typeface="Lucida Sans Typewriter" pitchFamily="49" charset="0"/>
              </a:rPr>
              <a:t> </a:t>
            </a:r>
            <a:r>
              <a:rPr lang="en-US" sz="1400" dirty="0">
                <a:latin typeface="Lucida Sans Typewriter" pitchFamily="49" charset="0"/>
              </a:rPr>
              <a:t>(</a:t>
            </a:r>
            <a:r>
              <a:rPr lang="en-US" sz="1400" i="1" dirty="0">
                <a:latin typeface="Lucida Sans Typewriter" pitchFamily="49" charset="0"/>
              </a:rPr>
              <a:t>block junk</a:t>
            </a:r>
            <a:r>
              <a:rPr lang="en-US" sz="1400" dirty="0">
                <a:latin typeface="Lucida Sans Typewriter" pitchFamily="49" charset="0"/>
              </a:rPr>
              <a:t>*)+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059" y="1724384"/>
            <a:ext cx="40511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Lucida Sans Typewriter" pitchFamily="49" charset="0"/>
              </a:rPr>
              <a:t>block</a:t>
            </a:r>
            <a:r>
              <a:rPr lang="en-US" sz="1400" dirty="0">
                <a:latin typeface="Lucida Sans Typewriter" pitchFamily="49" charset="0"/>
              </a:rPr>
              <a:t>   := </a:t>
            </a:r>
            <a:r>
              <a:rPr lang="en-US" sz="1400" u="sng" dirty="0">
                <a:latin typeface="Lucida Sans Typewriter" pitchFamily="49" charset="0"/>
              </a:rPr>
              <a:t>begin</a:t>
            </a:r>
            <a:r>
              <a:rPr lang="en-US" sz="1400" dirty="0">
                <a:latin typeface="Lucida Sans Typewriter" pitchFamily="49" charset="0"/>
              </a:rPr>
              <a:t> </a:t>
            </a:r>
            <a:r>
              <a:rPr lang="en-US" sz="1400" i="1" dirty="0">
                <a:latin typeface="Lucida Sans Typewriter" pitchFamily="49" charset="0"/>
              </a:rPr>
              <a:t>name comment</a:t>
            </a:r>
            <a:r>
              <a:rPr lang="en-US" sz="1400" dirty="0">
                <a:latin typeface="Lucida Sans Typewriter" pitchFamily="49" charset="0"/>
              </a:rPr>
              <a:t>?</a:t>
            </a:r>
          </a:p>
          <a:p>
            <a:r>
              <a:rPr lang="en-US" sz="1400" dirty="0">
                <a:latin typeface="Lucida Sans Typewriter" pitchFamily="49" charset="0"/>
              </a:rPr>
              <a:t>             (</a:t>
            </a:r>
            <a:r>
              <a:rPr lang="en-US" sz="1400" i="1" dirty="0">
                <a:latin typeface="Lucida Sans Typewriter" pitchFamily="49" charset="0"/>
              </a:rPr>
              <a:t>comment</a:t>
            </a:r>
            <a:r>
              <a:rPr lang="en-US" sz="1400" dirty="0">
                <a:latin typeface="Lucida Sans Typewriter" pitchFamily="49" charset="0"/>
              </a:rPr>
              <a:t> | empty line)*</a:t>
            </a:r>
          </a:p>
          <a:p>
            <a:r>
              <a:rPr lang="en-US" sz="1400" dirty="0">
                <a:latin typeface="Lucida Sans Typewriter" pitchFamily="49" charset="0"/>
              </a:rPr>
              <a:t>             </a:t>
            </a:r>
            <a:r>
              <a:rPr lang="en-US" sz="1400" i="1" dirty="0">
                <a:latin typeface="Lucida Sans Typewriter" pitchFamily="49" charset="0"/>
              </a:rPr>
              <a:t>data comment</a:t>
            </a:r>
            <a:r>
              <a:rPr lang="en-US" sz="1400" dirty="0">
                <a:latin typeface="Lucida Sans Typewriter" pitchFamily="49" charset="0"/>
              </a:rPr>
              <a:t>?</a:t>
            </a:r>
          </a:p>
          <a:p>
            <a:r>
              <a:rPr lang="en-US" sz="1400" dirty="0">
                <a:latin typeface="Lucida Sans Typewriter" pitchFamily="49" charset="0"/>
              </a:rPr>
              <a:t>             (</a:t>
            </a:r>
            <a:r>
              <a:rPr lang="en-US" sz="1400" i="1" dirty="0">
                <a:latin typeface="Lucida Sans Typewriter" pitchFamily="49" charset="0"/>
              </a:rPr>
              <a:t>comment</a:t>
            </a:r>
            <a:r>
              <a:rPr lang="en-US" sz="1400" dirty="0">
                <a:latin typeface="Lucida Sans Typewriter" pitchFamily="49" charset="0"/>
              </a:rPr>
              <a:t> | empty line)*</a:t>
            </a:r>
          </a:p>
          <a:p>
            <a:r>
              <a:rPr lang="en-US" sz="1400" dirty="0">
                <a:latin typeface="Lucida Sans Typewriter" pitchFamily="49" charset="0"/>
              </a:rPr>
              <a:t>             …</a:t>
            </a:r>
          </a:p>
          <a:p>
            <a:r>
              <a:rPr lang="en-US" sz="1400" dirty="0">
                <a:latin typeface="Lucida Sans Typewriter" pitchFamily="49" charset="0"/>
              </a:rPr>
              <a:t>           </a:t>
            </a:r>
            <a:r>
              <a:rPr lang="en-US" sz="1400" u="sng" dirty="0">
                <a:latin typeface="Lucida Sans Typewriter" pitchFamily="49" charset="0"/>
              </a:rPr>
              <a:t>end</a:t>
            </a:r>
            <a:r>
              <a:rPr lang="en-US" sz="1400" dirty="0">
                <a:latin typeface="Lucida Sans Typewriter" pitchFamily="49" charset="0"/>
              </a:rPr>
              <a:t> </a:t>
            </a:r>
            <a:r>
              <a:rPr lang="en-US" sz="1400" i="1" dirty="0">
                <a:latin typeface="Lucida Sans Typewriter" pitchFamily="49" charset="0"/>
              </a:rPr>
              <a:t>name comment?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059" y="3492994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Lucida Sans Typewriter" pitchFamily="49" charset="0"/>
              </a:rPr>
              <a:t>name</a:t>
            </a:r>
            <a:r>
              <a:rPr lang="en-US" sz="1400" dirty="0">
                <a:latin typeface="Lucida Sans Typewriter" pitchFamily="49" charset="0"/>
              </a:rPr>
              <a:t>    := string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059" y="3876610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Lucida Sans Typewriter" pitchFamily="49" charset="0"/>
              </a:rPr>
              <a:t>data    </a:t>
            </a:r>
            <a:r>
              <a:rPr lang="en-US" sz="1400" dirty="0">
                <a:latin typeface="Lucida Sans Typewriter" pitchFamily="49" charset="0"/>
              </a:rPr>
              <a:t>:= real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059" y="426022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Lucida Sans Typewriter" pitchFamily="49" charset="0"/>
              </a:rPr>
              <a:t>comment </a:t>
            </a:r>
            <a:r>
              <a:rPr lang="en-US" sz="1400" dirty="0">
                <a:latin typeface="Lucida Sans Typewriter" pitchFamily="49" charset="0"/>
              </a:rPr>
              <a:t>:= </a:t>
            </a:r>
            <a:r>
              <a:rPr lang="en-US" sz="1400" u="sng" dirty="0">
                <a:latin typeface="Lucida Sans Typewriter" pitchFamily="49" charset="0"/>
              </a:rPr>
              <a:t>#</a:t>
            </a:r>
            <a:r>
              <a:rPr lang="en-US" sz="1400" dirty="0">
                <a:latin typeface="Lucida Sans Typewriter" pitchFamily="49" charset="0"/>
              </a:rPr>
              <a:t> string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59" y="4643844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Lucida Sans Typewriter" pitchFamily="49" charset="0"/>
              </a:rPr>
              <a:t>junk    </a:t>
            </a:r>
            <a:r>
              <a:rPr lang="en-US" sz="1400" dirty="0">
                <a:latin typeface="Lucida Sans Typewriter" pitchFamily="49" charset="0"/>
              </a:rPr>
              <a:t>:= string |</a:t>
            </a:r>
            <a:br>
              <a:rPr lang="en-US" sz="1400" dirty="0">
                <a:latin typeface="Lucida Sans Typewriter" pitchFamily="49" charset="0"/>
              </a:rPr>
            </a:br>
            <a:r>
              <a:rPr lang="en-US" sz="1400" dirty="0">
                <a:latin typeface="Lucida Sans Typewriter" pitchFamily="49" charset="0"/>
              </a:rPr>
              <a:t>             empty line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491880" y="3454434"/>
            <a:ext cx="1788382" cy="383616"/>
            <a:chOff x="4067944" y="3454434"/>
            <a:chExt cx="1788382" cy="383616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0" y="3454434"/>
              <a:ext cx="1284326" cy="383616"/>
              <a:chOff x="4499992" y="4030498"/>
              <a:chExt cx="1284326" cy="38361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572000" y="4030498"/>
                <a:ext cx="1152128" cy="38361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9992" y="4031959"/>
                <a:ext cx="1284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 in block</a:t>
                </a:r>
              </a:p>
            </p:txBody>
          </p:sp>
        </p:grpSp>
        <p:cxnSp>
          <p:nvCxnSpPr>
            <p:cNvPr id="21" name="Straight Arrow Connector 20"/>
            <p:cNvCxnSpPr>
              <a:endCxn id="12" idx="1"/>
            </p:cNvCxnSpPr>
            <p:nvPr/>
          </p:nvCxnSpPr>
          <p:spPr>
            <a:xfrm flipV="1">
              <a:off x="4067944" y="3640561"/>
              <a:ext cx="504056" cy="56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572000" y="2699628"/>
            <a:ext cx="2748122" cy="1125599"/>
            <a:chOff x="5148064" y="2699628"/>
            <a:chExt cx="2748122" cy="1125599"/>
          </a:xfrm>
        </p:grpSpPr>
        <p:grpSp>
          <p:nvGrpSpPr>
            <p:cNvPr id="14" name="Group 13"/>
            <p:cNvGrpSpPr/>
            <p:nvPr/>
          </p:nvGrpSpPr>
          <p:grpSpPr>
            <a:xfrm>
              <a:off x="6744058" y="3441611"/>
              <a:ext cx="1152128" cy="383616"/>
              <a:chOff x="4572000" y="4030498"/>
              <a:chExt cx="1152128" cy="38361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4572000" y="4030498"/>
                <a:ext cx="1152128" cy="38361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04198" y="4031959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in block</a:t>
                </a:r>
              </a:p>
            </p:txBody>
          </p:sp>
        </p:grpSp>
        <p:cxnSp>
          <p:nvCxnSpPr>
            <p:cNvPr id="24" name="Curved Connector 23"/>
            <p:cNvCxnSpPr>
              <a:stCxn id="9" idx="0"/>
              <a:endCxn id="16" idx="0"/>
            </p:cNvCxnSpPr>
            <p:nvPr/>
          </p:nvCxnSpPr>
          <p:spPr>
            <a:xfrm rot="5400000" flipH="1" flipV="1">
              <a:off x="6234186" y="2356950"/>
              <a:ext cx="11362" cy="2183606"/>
            </a:xfrm>
            <a:prstGeom prst="curvedConnector3">
              <a:avLst>
                <a:gd name="adj1" fmla="val 2111970"/>
              </a:avLst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24128" y="2699628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begin block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2001" y="3825226"/>
            <a:ext cx="2100050" cy="755902"/>
            <a:chOff x="5148065" y="3825226"/>
            <a:chExt cx="2100050" cy="755902"/>
          </a:xfrm>
        </p:grpSpPr>
        <p:cxnSp>
          <p:nvCxnSpPr>
            <p:cNvPr id="29" name="Curved Connector 28"/>
            <p:cNvCxnSpPr>
              <a:stCxn id="15" idx="2"/>
              <a:endCxn id="9" idx="2"/>
            </p:cNvCxnSpPr>
            <p:nvPr/>
          </p:nvCxnSpPr>
          <p:spPr>
            <a:xfrm rot="5400000">
              <a:off x="6191678" y="2781613"/>
              <a:ext cx="12823" cy="2100050"/>
            </a:xfrm>
            <a:prstGeom prst="curvedConnector3">
              <a:avLst>
                <a:gd name="adj1" fmla="val 1882734"/>
              </a:avLst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853092" y="421179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end block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35896" y="3838050"/>
            <a:ext cx="2520280" cy="1823198"/>
            <a:chOff x="4211960" y="3838050"/>
            <a:chExt cx="2520280" cy="1823198"/>
          </a:xfrm>
        </p:grpSpPr>
        <p:grpSp>
          <p:nvGrpSpPr>
            <p:cNvPr id="17" name="Group 16"/>
            <p:cNvGrpSpPr/>
            <p:nvPr/>
          </p:nvGrpSpPr>
          <p:grpSpPr>
            <a:xfrm>
              <a:off x="5580112" y="5277632"/>
              <a:ext cx="1152128" cy="383616"/>
              <a:chOff x="4572000" y="4030498"/>
              <a:chExt cx="1152128" cy="38361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572000" y="4030498"/>
                <a:ext cx="1152128" cy="383616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30290" y="4031959"/>
                <a:ext cx="6586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error</a:t>
                </a:r>
              </a:p>
            </p:txBody>
          </p:sp>
        </p:grpSp>
        <p:cxnSp>
          <p:nvCxnSpPr>
            <p:cNvPr id="34" name="Curved Connector 33"/>
            <p:cNvCxnSpPr>
              <a:stCxn id="9" idx="2"/>
              <a:endCxn id="18" idx="1"/>
            </p:cNvCxnSpPr>
            <p:nvPr/>
          </p:nvCxnSpPr>
          <p:spPr>
            <a:xfrm rot="16200000" flipH="1">
              <a:off x="4548393" y="4437721"/>
              <a:ext cx="1631390" cy="432048"/>
            </a:xfrm>
            <a:prstGeom prst="curvedConnector2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211960" y="464384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end block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56177" y="3825226"/>
            <a:ext cx="2102311" cy="1945198"/>
            <a:chOff x="6732241" y="3825226"/>
            <a:chExt cx="2102311" cy="1945198"/>
          </a:xfrm>
        </p:grpSpPr>
        <p:cxnSp>
          <p:nvCxnSpPr>
            <p:cNvPr id="37" name="Curved Connector 36"/>
            <p:cNvCxnSpPr>
              <a:stCxn id="15" idx="2"/>
              <a:endCxn id="18" idx="3"/>
            </p:cNvCxnSpPr>
            <p:nvPr/>
          </p:nvCxnSpPr>
          <p:spPr>
            <a:xfrm rot="5400000">
              <a:off x="6204075" y="4353392"/>
              <a:ext cx="1644213" cy="587882"/>
            </a:xfrm>
            <a:prstGeom prst="curvedConnector2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092280" y="4293096"/>
              <a:ext cx="17422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begin block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or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end wrong block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or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end of file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131840" y="2996952"/>
            <a:ext cx="1440160" cy="643610"/>
            <a:chOff x="3707904" y="2996952"/>
            <a:chExt cx="1440160" cy="643610"/>
          </a:xfrm>
        </p:grpSpPr>
        <p:cxnSp>
          <p:nvCxnSpPr>
            <p:cNvPr id="44" name="Curved Connector 43"/>
            <p:cNvCxnSpPr>
              <a:stCxn id="12" idx="1"/>
              <a:endCxn id="9" idx="0"/>
            </p:cNvCxnSpPr>
            <p:nvPr/>
          </p:nvCxnSpPr>
          <p:spPr>
            <a:xfrm rot="10800000" flipH="1">
              <a:off x="4499992" y="3454435"/>
              <a:ext cx="648072" cy="186127"/>
            </a:xfrm>
            <a:prstGeom prst="curvedConnector4">
              <a:avLst>
                <a:gd name="adj1" fmla="val -35274"/>
                <a:gd name="adj2" fmla="val 222819"/>
              </a:avLst>
            </a:prstGeom>
            <a:ln w="25400"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07904" y="2996952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junk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683598" y="2204864"/>
            <a:ext cx="1230953" cy="1428555"/>
            <a:chOff x="7259662" y="2204864"/>
            <a:chExt cx="1230953" cy="1428555"/>
          </a:xfrm>
        </p:grpSpPr>
        <p:cxnSp>
          <p:nvCxnSpPr>
            <p:cNvPr id="54" name="Curved Connector 53"/>
            <p:cNvCxnSpPr>
              <a:stCxn id="15" idx="3"/>
              <a:endCxn id="16" idx="0"/>
            </p:cNvCxnSpPr>
            <p:nvPr/>
          </p:nvCxnSpPr>
          <p:spPr>
            <a:xfrm flipH="1" flipV="1">
              <a:off x="7259662" y="3443072"/>
              <a:ext cx="564516" cy="190347"/>
            </a:xfrm>
            <a:prstGeom prst="curvedConnector4">
              <a:avLst>
                <a:gd name="adj1" fmla="val -40495"/>
                <a:gd name="adj2" fmla="val 220864"/>
              </a:avLst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308304" y="2204864"/>
              <a:ext cx="11823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comment</a:t>
              </a:r>
              <a:b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</a:b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or</a:t>
              </a:r>
              <a:b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</a:b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empty line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72050" y="3633419"/>
            <a:ext cx="1524002" cy="380937"/>
            <a:chOff x="7248114" y="3633419"/>
            <a:chExt cx="1524002" cy="380937"/>
          </a:xfrm>
        </p:grpSpPr>
        <p:cxnSp>
          <p:nvCxnSpPr>
            <p:cNvPr id="60" name="Curved Connector 59"/>
            <p:cNvCxnSpPr>
              <a:stCxn id="15" idx="3"/>
              <a:endCxn id="15" idx="2"/>
            </p:cNvCxnSpPr>
            <p:nvPr/>
          </p:nvCxnSpPr>
          <p:spPr>
            <a:xfrm flipH="1">
              <a:off x="7248114" y="3633419"/>
              <a:ext cx="576064" cy="191808"/>
            </a:xfrm>
            <a:prstGeom prst="curvedConnector4">
              <a:avLst>
                <a:gd name="adj1" fmla="val -39683"/>
                <a:gd name="adj2" fmla="val 219182"/>
              </a:avLst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172400" y="364502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148064" y="2276872"/>
            <a:ext cx="1324786" cy="369332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create block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44016" y="4571836"/>
            <a:ext cx="1328184" cy="369332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return block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28384" y="3043118"/>
            <a:ext cx="1006879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 data</a:t>
            </a:r>
            <a:br>
              <a:rPr lang="en-US" dirty="0"/>
            </a:br>
            <a:r>
              <a:rPr lang="en-US" dirty="0"/>
              <a:t>to block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88571" y="5867980"/>
            <a:ext cx="1155637" cy="369332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raise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1484784"/>
            <a:ext cx="30171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Finite state automaton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8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10" grpId="0" animBg="1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BlockParser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184" y="1457489"/>
            <a:ext cx="7837402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BlockParser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2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self.__states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['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in_block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not_in_block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', 'error']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3   self.__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comment_pattern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re.compile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(r'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#.*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4   self.__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block_begin_pattern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re.compile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r'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\s+(\w+)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5   self.__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block_end_pattern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re.compile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r'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\s+(\w+)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6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self.__state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7   self.__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current_block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8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self.__blocks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9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self.__match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10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self.__reset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184" y="4913873"/>
            <a:ext cx="4751622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__reset(self):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2   self.__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set_state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not_in_block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3   self.__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current_block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4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self.__blocks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5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self.__match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5661248"/>
            <a:ext cx="39257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Must be called before parsing a new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077939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model to code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9512" y="1477808"/>
            <a:ext cx="5984331" cy="5047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1 for line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block_file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2   line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self.__preprocess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3   if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is_in_state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not_in_block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4     if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is_begin_block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(line):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5      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5      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set_state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6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is_end_block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(line):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7       raise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DanglingEndBlockError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(self)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8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is_in_state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9     if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is_begin_block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(line):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10       raise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NestedBlocksError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(self)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11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is_end_block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(line):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12       if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end_matches_begin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13        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finish_block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14        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set_state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not_in_block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15       else: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16         raise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NonMatchingBlockDelimitersError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(self)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17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is_data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(line):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18      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add_data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19   else: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20     raise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UnknownStateError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self.get_state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21 if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s_in_state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in_block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22   raise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NonClosedBlockError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(self)</a:t>
            </a: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36" y="1628800"/>
            <a:ext cx="3963144" cy="285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931524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a context-free language: </a:t>
            </a:r>
            <a:r>
              <a:rPr lang="en-US" dirty="0" err="1"/>
              <a:t>pyparsing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https://github.com/gjbex/training-material/tree/master/Python/PyParsing </a:t>
            </a:r>
          </a:p>
          <a:p>
            <a:r>
              <a:rPr lang="en-US" sz="1600" dirty="0">
                <a:hlinkClick r:id="rId2"/>
              </a:rPr>
              <a:t>https://github.com/gjbex/training-material/tree/master/Python/FiniteStateParser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40304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Task: computing branch lengths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006838"/>
            <a:ext cx="2528256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taxa1: 0.1,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(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(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  taxa2: 0.2,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  taxa3: 0.3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): 0.11,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taxa4: 0.4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): 0.12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1525" y="4797152"/>
            <a:ext cx="30809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Data is tree-structured,</a:t>
            </a:r>
            <a:br>
              <a:rPr lang="en-US" sz="2400" dirty="0"/>
            </a:br>
            <a:r>
              <a:rPr lang="en-US" sz="2400" dirty="0"/>
              <a:t>structure is significant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536" y="5733256"/>
            <a:ext cx="82076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Actual data:</a:t>
            </a:r>
            <a:br>
              <a:rPr lang="en-US" sz="2000" dirty="0"/>
            </a:br>
            <a:r>
              <a:rPr lang="pt-BR" sz="1600" dirty="0">
                <a:latin typeface="Courier New" pitchFamily="49" charset="0"/>
                <a:cs typeface="Courier New" pitchFamily="49" charset="0"/>
              </a:rPr>
              <a:t>(taxa1: 0.1, ((taxa2: 0.2, taxa3: 0.3): 0.11, taxa4: 0.4): 0.12);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19872" y="1700808"/>
            <a:ext cx="3672408" cy="2808312"/>
            <a:chOff x="3419872" y="1700808"/>
            <a:chExt cx="3672408" cy="2808312"/>
          </a:xfrm>
        </p:grpSpPr>
        <p:sp>
          <p:nvSpPr>
            <p:cNvPr id="18" name="Oval 17"/>
            <p:cNvSpPr/>
            <p:nvPr/>
          </p:nvSpPr>
          <p:spPr>
            <a:xfrm>
              <a:off x="4644008" y="1700808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419872" y="2672916"/>
              <a:ext cx="864096" cy="2880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taxa1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652120" y="2636912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67944" y="4221088"/>
              <a:ext cx="864096" cy="2880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taxa2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08104" y="4221088"/>
              <a:ext cx="864096" cy="2880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taxa3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228184" y="3465004"/>
              <a:ext cx="864096" cy="2880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taxa4</a:t>
              </a:r>
            </a:p>
          </p:txBody>
        </p:sp>
        <p:cxnSp>
          <p:nvCxnSpPr>
            <p:cNvPr id="30" name="Straight Connector 29"/>
            <p:cNvCxnSpPr>
              <a:stCxn id="18" idx="3"/>
              <a:endCxn id="19" idx="0"/>
            </p:cNvCxnSpPr>
            <p:nvPr/>
          </p:nvCxnSpPr>
          <p:spPr>
            <a:xfrm flipH="1">
              <a:off x="3851920" y="2008121"/>
              <a:ext cx="844815" cy="6647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5"/>
              <a:endCxn id="20" idx="0"/>
            </p:cNvCxnSpPr>
            <p:nvPr/>
          </p:nvCxnSpPr>
          <p:spPr>
            <a:xfrm>
              <a:off x="4951321" y="2008121"/>
              <a:ext cx="880819" cy="6287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0"/>
              <a:endCxn id="20" idx="3"/>
            </p:cNvCxnSpPr>
            <p:nvPr/>
          </p:nvCxnSpPr>
          <p:spPr>
            <a:xfrm flipV="1">
              <a:off x="5184068" y="2944225"/>
              <a:ext cx="520779" cy="4847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8" idx="0"/>
              <a:endCxn id="20" idx="5"/>
            </p:cNvCxnSpPr>
            <p:nvPr/>
          </p:nvCxnSpPr>
          <p:spPr>
            <a:xfrm flipH="1" flipV="1">
              <a:off x="5959433" y="2944225"/>
              <a:ext cx="700799" cy="520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0"/>
              <a:endCxn id="21" idx="3"/>
            </p:cNvCxnSpPr>
            <p:nvPr/>
          </p:nvCxnSpPr>
          <p:spPr>
            <a:xfrm flipV="1">
              <a:off x="4499992" y="3736313"/>
              <a:ext cx="556783" cy="4847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0"/>
              <a:endCxn id="21" idx="5"/>
            </p:cNvCxnSpPr>
            <p:nvPr/>
          </p:nvCxnSpPr>
          <p:spPr>
            <a:xfrm flipH="1" flipV="1">
              <a:off x="5311361" y="3736313"/>
              <a:ext cx="628791" cy="4847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707904" y="206084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8728" y="206084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39952" y="378904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51772" y="378904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99844" y="29249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0.4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88024" y="292494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0.11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876256" y="2276872"/>
            <a:ext cx="1569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length</a:t>
            </a:r>
            <a:br>
              <a:rPr lang="en-US" dirty="0"/>
            </a:br>
            <a:r>
              <a:rPr lang="en-US" dirty="0"/>
              <a:t>to taxa2 = 0.43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76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Newick</a:t>
            </a:r>
            <a:r>
              <a:rPr lang="en-US" dirty="0"/>
              <a:t> data: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Node attributes</a:t>
            </a:r>
          </a:p>
          <a:p>
            <a:pPr lvl="1"/>
            <a:r>
              <a:rPr lang="en-US" dirty="0"/>
              <a:t>Branch length (0.0 for root node)</a:t>
            </a:r>
          </a:p>
          <a:p>
            <a:pPr lvl="1"/>
            <a:r>
              <a:rPr lang="en-US" dirty="0"/>
              <a:t>Label: </a:t>
            </a:r>
            <a:r>
              <a:rPr lang="en-US" dirty="0" err="1"/>
              <a:t>taxa</a:t>
            </a:r>
            <a:r>
              <a:rPr lang="en-US" dirty="0"/>
              <a:t> name (only leaf nodes)</a:t>
            </a:r>
          </a:p>
          <a:p>
            <a:pPr lvl="1"/>
            <a:r>
              <a:rPr lang="en-US" dirty="0"/>
              <a:t>List of children (empty for leaf nodes)</a:t>
            </a:r>
          </a:p>
          <a:p>
            <a:r>
              <a:rPr lang="en-US" dirty="0"/>
              <a:t>Node methods</a:t>
            </a:r>
          </a:p>
          <a:p>
            <a:pPr lvl="1"/>
            <a:r>
              <a:rPr lang="en-US" dirty="0"/>
              <a:t>Set/get label</a:t>
            </a:r>
          </a:p>
          <a:p>
            <a:pPr lvl="1"/>
            <a:r>
              <a:rPr lang="en-US" dirty="0"/>
              <a:t>Set/get branch length</a:t>
            </a:r>
          </a:p>
          <a:p>
            <a:pPr lvl="1"/>
            <a:r>
              <a:rPr lang="en-US" dirty="0"/>
              <a:t>Add child node</a:t>
            </a:r>
          </a:p>
          <a:p>
            <a:pPr lvl="1"/>
            <a:r>
              <a:rPr lang="en-US" dirty="0"/>
              <a:t>Get list of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5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Attributes: Python decorators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4824536" cy="52629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NewickNode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node.Node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1  def __init__(self, name=None):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2      super().__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__()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3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self.__label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4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self.__length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5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self.__children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6 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@property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7  def label(self):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8  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self.__label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9  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label.setter</a:t>
            </a:r>
            <a:endParaRPr lang="en-US" sz="1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10  def label(self, label):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11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self.__label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label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342900" indent="-342900"/>
            <a:r>
              <a:rPr lang="en-US" sz="1400" dirty="0">
                <a:latin typeface="Courier New" pitchFamily="49" charset="0"/>
                <a:cs typeface="Courier New" pitchFamily="49" charset="0"/>
              </a:rPr>
              <a:t>12  def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add_child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(self, child):</a:t>
            </a:r>
          </a:p>
          <a:p>
            <a:pPr marL="342900" indent="-342900"/>
            <a:r>
              <a:rPr lang="en-US" sz="1400" dirty="0">
                <a:latin typeface="Courier New" pitchFamily="49" charset="0"/>
                <a:cs typeface="Courier New" pitchFamily="49" charset="0"/>
              </a:rPr>
              <a:t>13      self.__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children.append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(child)</a:t>
            </a:r>
          </a:p>
          <a:p>
            <a:pPr marL="342900" indent="-342900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342900" indent="-342900"/>
            <a:r>
              <a:rPr lang="en-US" sz="1400" dirty="0">
                <a:latin typeface="Courier New" pitchFamily="49" charset="0"/>
                <a:cs typeface="Courier New" pitchFamily="49" charset="0"/>
              </a:rPr>
              <a:t>14  def children(self):</a:t>
            </a:r>
          </a:p>
          <a:p>
            <a:pPr marL="342900" indent="-342900"/>
            <a:r>
              <a:rPr lang="en-US" sz="1400" dirty="0">
                <a:latin typeface="Courier New" pitchFamily="49" charset="0"/>
                <a:cs typeface="Courier New" pitchFamily="49" charset="0"/>
              </a:rPr>
              <a:t>15      for child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self.__children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342900" indent="-342900"/>
            <a:r>
              <a:rPr lang="en-US" sz="1400" dirty="0">
                <a:latin typeface="Courier New" pitchFamily="49" charset="0"/>
                <a:cs typeface="Courier New" pitchFamily="49" charset="0"/>
              </a:rPr>
              <a:t>16          yield child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5736" y="2566645"/>
            <a:ext cx="5407493" cy="646331"/>
            <a:chOff x="2195736" y="2420888"/>
            <a:chExt cx="540749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5508104" y="2420888"/>
              <a:ext cx="2095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Getter: provide read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access to attribute</a:t>
              </a:r>
            </a:p>
          </p:txBody>
        </p:sp>
        <p:cxnSp>
          <p:nvCxnSpPr>
            <p:cNvPr id="8" name="Straight Arrow Connector 7"/>
            <p:cNvCxnSpPr>
              <a:stCxn id="5" idx="1"/>
            </p:cNvCxnSpPr>
            <p:nvPr/>
          </p:nvCxnSpPr>
          <p:spPr>
            <a:xfrm flipH="1">
              <a:off x="2195736" y="2744054"/>
              <a:ext cx="3312368" cy="2528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67744" y="3934797"/>
            <a:ext cx="5358440" cy="646331"/>
            <a:chOff x="2267744" y="3718773"/>
            <a:chExt cx="535844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5508104" y="3718773"/>
              <a:ext cx="2118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Setter: provide write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access to attribute</a:t>
              </a: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flipH="1" flipV="1">
              <a:off x="2267744" y="3861048"/>
              <a:ext cx="3240360" cy="18089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860032" y="5118283"/>
            <a:ext cx="38924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Prevent accidental write</a:t>
            </a:r>
            <a:br>
              <a:rPr lang="en-US" sz="2400" dirty="0"/>
            </a:br>
            <a:r>
              <a:rPr lang="en-US" sz="2400" dirty="0"/>
              <a:t>to attribute, validate values,…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04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Newick</a:t>
            </a:r>
            <a:r>
              <a:rPr lang="en-US" dirty="0"/>
              <a:t> data format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79897"/>
            <a:ext cx="2528256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taxa1: 0.1,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(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(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  taxa2: 0.2,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  taxa3: 0.3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): 0.11,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taxa4: 0.4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): 0.12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5552" y="1589891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tree</a:t>
            </a:r>
            <a:r>
              <a:rPr lang="en-US" dirty="0">
                <a:latin typeface="Lucida Sans Typewriter" pitchFamily="49" charset="0"/>
              </a:rPr>
              <a:t>     := </a:t>
            </a:r>
            <a:r>
              <a:rPr lang="en-US" b="1" u="sng" dirty="0">
                <a:latin typeface="Lucida Sans Typewriter" pitchFamily="49" charset="0"/>
              </a:rPr>
              <a:t>(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siblings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b="1" u="sng" dirty="0">
                <a:latin typeface="Lucida Sans Typewriter" pitchFamily="49" charset="0"/>
              </a:rPr>
              <a:t>)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b="1" u="sng" dirty="0">
                <a:latin typeface="Lucida Sans Typewriter" pitchFamily="49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5552" y="2020390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siblings</a:t>
            </a:r>
            <a:r>
              <a:rPr lang="en-US" dirty="0">
                <a:latin typeface="Lucida Sans Typewriter" pitchFamily="49" charset="0"/>
              </a:rPr>
              <a:t> := </a:t>
            </a:r>
            <a:r>
              <a:rPr lang="en-US" i="1" dirty="0">
                <a:latin typeface="Lucida Sans Typewriter" pitchFamily="49" charset="0"/>
              </a:rPr>
              <a:t>node</a:t>
            </a:r>
            <a:r>
              <a:rPr lang="en-US" dirty="0">
                <a:latin typeface="Lucida Sans Typewriter" pitchFamily="49" charset="0"/>
              </a:rPr>
              <a:t> ( </a:t>
            </a:r>
            <a:r>
              <a:rPr lang="en-US" b="1" u="sng" dirty="0">
                <a:latin typeface="Lucida Sans Typewriter" pitchFamily="49" charset="0"/>
              </a:rPr>
              <a:t>,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node</a:t>
            </a:r>
            <a:r>
              <a:rPr lang="en-US" dirty="0">
                <a:latin typeface="Lucida Sans Typewriter" pitchFamily="49" charset="0"/>
              </a:rPr>
              <a:t> )*</a:t>
            </a:r>
            <a:endParaRPr lang="en-US" i="1" dirty="0">
              <a:latin typeface="Lucida Sans Typewriter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552" y="2450889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node</a:t>
            </a:r>
            <a:r>
              <a:rPr lang="en-US" dirty="0">
                <a:latin typeface="Lucida Sans Typewriter" pitchFamily="49" charset="0"/>
              </a:rPr>
              <a:t>     := </a:t>
            </a:r>
            <a:r>
              <a:rPr lang="en-US" i="1" dirty="0">
                <a:latin typeface="Lucida Sans Typewriter" pitchFamily="49" charset="0"/>
              </a:rPr>
              <a:t>leaf </a:t>
            </a:r>
            <a:r>
              <a:rPr lang="en-US" dirty="0">
                <a:latin typeface="Lucida Sans Typewriter" pitchFamily="49" charset="0"/>
              </a:rPr>
              <a:t>|</a:t>
            </a:r>
            <a:r>
              <a:rPr lang="en-US" i="1" dirty="0">
                <a:latin typeface="Lucida Sans Typewriter" pitchFamily="49" charset="0"/>
              </a:rPr>
              <a:t> children</a:t>
            </a:r>
            <a:r>
              <a:rPr lang="en-US" dirty="0">
                <a:latin typeface="Lucida Sans Typewriter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5552" y="2881388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leaf     </a:t>
            </a:r>
            <a:r>
              <a:rPr lang="en-US" dirty="0">
                <a:latin typeface="Lucida Sans Typewriter" pitchFamily="49" charset="0"/>
              </a:rPr>
              <a:t>:= </a:t>
            </a:r>
            <a:r>
              <a:rPr lang="en-US" i="1" dirty="0">
                <a:latin typeface="Lucida Sans Typewriter" pitchFamily="49" charset="0"/>
              </a:rPr>
              <a:t>name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b="1" u="sng" dirty="0">
                <a:latin typeface="Lucida Sans Typewriter" pitchFamily="49" charset="0"/>
              </a:rPr>
              <a:t>: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5552" y="3311887"/>
            <a:ext cx="47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children </a:t>
            </a:r>
            <a:r>
              <a:rPr lang="en-US" dirty="0">
                <a:latin typeface="Lucida Sans Typewriter" pitchFamily="49" charset="0"/>
              </a:rPr>
              <a:t>:= </a:t>
            </a:r>
            <a:r>
              <a:rPr lang="en-US" b="1" u="sng" dirty="0">
                <a:latin typeface="Lucida Sans Typewriter" pitchFamily="49" charset="0"/>
              </a:rPr>
              <a:t>(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siblings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b="1" u="sng" dirty="0">
                <a:latin typeface="Lucida Sans Typewriter" pitchFamily="49" charset="0"/>
              </a:rPr>
              <a:t>)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b="1" u="sng" dirty="0">
                <a:latin typeface="Lucida Sans Typewriter" pitchFamily="49" charset="0"/>
              </a:rPr>
              <a:t>:</a:t>
            </a:r>
            <a:r>
              <a:rPr lang="en-US" dirty="0">
                <a:latin typeface="Lucida Sans Typewriter" pitchFamily="49" charset="0"/>
              </a:rPr>
              <a:t> </a:t>
            </a:r>
            <a:r>
              <a:rPr lang="en-US" i="1" dirty="0">
                <a:latin typeface="Lucida Sans Typewriter" pitchFamily="49" charset="0"/>
              </a:rPr>
              <a:t>length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5552" y="3742386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name</a:t>
            </a:r>
            <a:r>
              <a:rPr lang="en-US" dirty="0">
                <a:latin typeface="Lucida Sans Typewriter" pitchFamily="49" charset="0"/>
              </a:rPr>
              <a:t>     := string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5552" y="417288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ucida Sans Typewriter" pitchFamily="49" charset="0"/>
              </a:rPr>
              <a:t>length   </a:t>
            </a:r>
            <a:r>
              <a:rPr lang="en-US" dirty="0">
                <a:latin typeface="Lucida Sans Typewriter" pitchFamily="49" charset="0"/>
              </a:rPr>
              <a:t>:= real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4830251"/>
            <a:ext cx="59046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Recursion: </a:t>
            </a:r>
            <a:r>
              <a:rPr lang="en-US" sz="2000" i="1" dirty="0">
                <a:latin typeface="Lucida Sans" pitchFamily="34" charset="0"/>
              </a:rPr>
              <a:t>siblings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</a:t>
            </a:r>
            <a:r>
              <a:rPr lang="en-US" sz="2000" i="1" dirty="0">
                <a:latin typeface="Lucida Sans" pitchFamily="34" charset="0"/>
              </a:rPr>
              <a:t>node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</a:t>
            </a:r>
            <a:r>
              <a:rPr lang="en-US" sz="2000" i="1" dirty="0">
                <a:latin typeface="Lucida Sans" pitchFamily="34" charset="0"/>
              </a:rPr>
              <a:t>children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</a:t>
            </a:r>
            <a:r>
              <a:rPr lang="en-US" sz="2000" i="1" dirty="0">
                <a:latin typeface="Lucida Sans" pitchFamily="34" charset="0"/>
              </a:rPr>
              <a:t>siblings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7977" y="5478323"/>
            <a:ext cx="45642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Context-free language, not regular:</a:t>
            </a:r>
            <a:br>
              <a:rPr lang="en-US" sz="2400" dirty="0"/>
            </a:br>
            <a:r>
              <a:rPr lang="en-US" sz="2400" dirty="0"/>
              <a:t>use, e.g., recursive descent parser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pyparsing</a:t>
            </a:r>
            <a:r>
              <a:rPr lang="en-US" dirty="0"/>
              <a:t>: parser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Recursive descent parser grammars are simpler</a:t>
            </a:r>
          </a:p>
          <a:p>
            <a:pPr lvl="1"/>
            <a:r>
              <a:rPr lang="en-US" dirty="0"/>
              <a:t>Lexical definitions are part of grammar</a:t>
            </a:r>
          </a:p>
          <a:p>
            <a:pPr lvl="1"/>
            <a:r>
              <a:rPr lang="en-US" dirty="0"/>
              <a:t>Grammar are Python code</a:t>
            </a:r>
          </a:p>
          <a:p>
            <a:pPr lvl="1"/>
            <a:r>
              <a:rPr lang="en-US" dirty="0"/>
              <a:t>No parser generation phase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Can only parse strings (files are read to string first)</a:t>
            </a:r>
          </a:p>
          <a:p>
            <a:pPr lvl="2"/>
            <a:r>
              <a:rPr lang="en-US" dirty="0"/>
              <a:t>Issue for large files</a:t>
            </a:r>
          </a:p>
          <a:p>
            <a:pPr lvl="1"/>
            <a:r>
              <a:rPr lang="en-US" dirty="0"/>
              <a:t>Recursive descent parser are slow compared to, e.g., LR parsers</a:t>
            </a:r>
          </a:p>
          <a:p>
            <a:pPr lvl="2"/>
            <a:r>
              <a:rPr lang="en-US" dirty="0"/>
              <a:t>Issue for large files/many files</a:t>
            </a:r>
          </a:p>
          <a:p>
            <a:pPr lvl="1"/>
            <a:r>
              <a:rPr lang="en-US" dirty="0" err="1"/>
              <a:t>pyparsing</a:t>
            </a:r>
            <a:r>
              <a:rPr lang="en-US" dirty="0"/>
              <a:t> module must be present to use</a:t>
            </a:r>
          </a:p>
          <a:p>
            <a:r>
              <a:rPr lang="en-US" dirty="0"/>
              <a:t>Alternative: 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6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pyparsing</a:t>
            </a:r>
            <a:r>
              <a:rPr lang="en-US" dirty="0"/>
              <a:t>: how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the grammar</a:t>
            </a:r>
          </a:p>
          <a:p>
            <a:pPr lvl="1"/>
            <a:r>
              <a:rPr lang="en-US" dirty="0"/>
              <a:t>Expressed in Python, using </a:t>
            </a:r>
            <a:r>
              <a:rPr lang="en-US" dirty="0" err="1"/>
              <a:t>pyparsing</a:t>
            </a:r>
            <a:r>
              <a:rPr lang="en-US" dirty="0"/>
              <a:t> objects</a:t>
            </a:r>
          </a:p>
          <a:p>
            <a:r>
              <a:rPr lang="en-US" dirty="0"/>
              <a:t>Add actions to various grammar elements</a:t>
            </a:r>
          </a:p>
          <a:p>
            <a:pPr lvl="1"/>
            <a:r>
              <a:rPr lang="en-US" dirty="0"/>
              <a:t>Python functions taking tokens as input, returning</a:t>
            </a:r>
            <a:br>
              <a:rPr lang="en-US" dirty="0"/>
            </a:br>
            <a:r>
              <a:rPr lang="en-US" dirty="0"/>
              <a:t>tokens or objects (or whatever)</a:t>
            </a:r>
          </a:p>
          <a:p>
            <a:r>
              <a:rPr lang="en-US" dirty="0"/>
              <a:t>Call </a:t>
            </a:r>
            <a:r>
              <a:rPr lang="en-US" dirty="0" err="1"/>
              <a:t>parseString</a:t>
            </a:r>
            <a:r>
              <a:rPr lang="en-US" dirty="0"/>
              <a:t>(…) method on top-level grammar element</a:t>
            </a:r>
          </a:p>
          <a:p>
            <a:pPr lvl="1"/>
            <a:r>
              <a:rPr lang="en-US" dirty="0"/>
              <a:t>Result is (nested) list of tokens, or objects (depends on actions)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0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Interactive: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</a:t>
            </a:fld>
            <a:endParaRPr lang="nl-BE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5855"/>
            <a:ext cx="76390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33937" y="1885297"/>
            <a:ext cx="6614537" cy="2655358"/>
            <a:chOff x="333951" y="3761788"/>
            <a:chExt cx="6614537" cy="265535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5380">
              <a:off x="333951" y="3761788"/>
              <a:ext cx="5092799" cy="2238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6093296"/>
              <a:ext cx="4752975" cy="323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08581" y="2420888"/>
            <a:ext cx="1799123" cy="864096"/>
            <a:chOff x="108581" y="2420888"/>
            <a:chExt cx="1799123" cy="864096"/>
          </a:xfrm>
        </p:grpSpPr>
        <p:sp>
          <p:nvSpPr>
            <p:cNvPr id="3" name="TextBox 2"/>
            <p:cNvSpPr txBox="1"/>
            <p:nvPr/>
          </p:nvSpPr>
          <p:spPr>
            <a:xfrm>
              <a:off x="108581" y="2420888"/>
              <a:ext cx="117807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Styled text</a:t>
              </a:r>
            </a:p>
          </p:txBody>
        </p:sp>
        <p:cxnSp>
          <p:nvCxnSpPr>
            <p:cNvPr id="7" name="Straight Arrow Connector 6"/>
            <p:cNvCxnSpPr>
              <a:stCxn id="3" idx="3"/>
            </p:cNvCxnSpPr>
            <p:nvPr/>
          </p:nvCxnSpPr>
          <p:spPr>
            <a:xfrm>
              <a:off x="1286660" y="2605554"/>
              <a:ext cx="621044" cy="67943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7504" y="3212976"/>
            <a:ext cx="1872208" cy="646331"/>
            <a:chOff x="108581" y="2420888"/>
            <a:chExt cx="1872208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108581" y="2420888"/>
              <a:ext cx="149739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Typeset </a:t>
              </a:r>
              <a:r>
                <a:rPr lang="en-US" dirty="0" err="1"/>
                <a:t>LaTeX</a:t>
              </a:r>
              <a:br>
                <a:rPr lang="en-US" dirty="0"/>
              </a:br>
              <a:r>
                <a:rPr lang="en-US" dirty="0"/>
                <a:t>formulas</a:t>
              </a: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1605979" y="2744054"/>
              <a:ext cx="374810" cy="25289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419873" y="4987064"/>
            <a:ext cx="2849188" cy="530168"/>
            <a:chOff x="-1339967" y="2260052"/>
            <a:chExt cx="2849188" cy="530168"/>
          </a:xfrm>
        </p:grpSpPr>
        <p:sp>
          <p:nvSpPr>
            <p:cNvPr id="18" name="TextBox 17"/>
            <p:cNvSpPr txBox="1"/>
            <p:nvPr/>
          </p:nvSpPr>
          <p:spPr>
            <a:xfrm>
              <a:off x="108581" y="2420888"/>
              <a:ext cx="140064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Python input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-1339967" y="2260052"/>
              <a:ext cx="1448548" cy="34550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419873" y="5332566"/>
            <a:ext cx="2310294" cy="665774"/>
            <a:chOff x="-1345388" y="2124446"/>
            <a:chExt cx="2310294" cy="665774"/>
          </a:xfrm>
        </p:grpSpPr>
        <p:sp>
          <p:nvSpPr>
            <p:cNvPr id="23" name="TextBox 22"/>
            <p:cNvSpPr txBox="1"/>
            <p:nvPr/>
          </p:nvSpPr>
          <p:spPr>
            <a:xfrm>
              <a:off x="108581" y="2420888"/>
              <a:ext cx="85632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</a:t>
              </a:r>
            </a:p>
          </p:txBody>
        </p:sp>
        <p:cxnSp>
          <p:nvCxnSpPr>
            <p:cNvPr id="24" name="Straight Arrow Connector 23"/>
            <p:cNvCxnSpPr>
              <a:stCxn id="23" idx="1"/>
            </p:cNvCxnSpPr>
            <p:nvPr/>
          </p:nvCxnSpPr>
          <p:spPr>
            <a:xfrm flipH="1" flipV="1">
              <a:off x="-1345388" y="2124446"/>
              <a:ext cx="1453969" cy="48110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99147" y="6141203"/>
            <a:ext cx="32963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Interface in web browser</a:t>
            </a:r>
          </a:p>
        </p:txBody>
      </p:sp>
    </p:spTree>
    <p:extLst>
      <p:ext uri="{BB962C8B-B14F-4D97-AF65-F5344CB8AC3E}">
        <p14:creationId xmlns:p14="http://schemas.microsoft.com/office/powerpoint/2010/main" val="39449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pyparsing</a:t>
            </a:r>
            <a:r>
              <a:rPr lang="en-US" dirty="0"/>
              <a:t>: </a:t>
            </a:r>
            <a:r>
              <a:rPr lang="en-US" dirty="0" err="1"/>
              <a:t>Newick</a:t>
            </a:r>
            <a:r>
              <a:rPr lang="en-US" dirty="0"/>
              <a:t> grammar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689" y="1412776"/>
            <a:ext cx="5447325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1   name = Word(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alphanums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2   length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(r'(\d+\.\d+)')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3   lb = Literal('(')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4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Literal(')')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5   end = Literal(';')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6   sep = Literal(':')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7   leaf = name + sep + length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8   node = Forward()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9   siblings = Group(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delimitedList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(node, ','))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10   children = lb + siblings 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sep + length</a:t>
            </a:r>
          </a:p>
          <a:p>
            <a:pPr marL="342900" indent="-342900">
              <a:buAutoNum type="arabicPlain" startAt="11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node &lt;&lt; (leaf | children)</a:t>
            </a:r>
          </a:p>
          <a:p>
            <a:pPr marL="342900" indent="-342900">
              <a:buAutoNum type="arabicPlain" startAt="11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tree = lb + siblings 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end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44008" y="3851756"/>
            <a:ext cx="4320480" cy="2889612"/>
            <a:chOff x="4644008" y="3851756"/>
            <a:chExt cx="4320480" cy="2889612"/>
          </a:xfrm>
        </p:grpSpPr>
        <p:sp>
          <p:nvSpPr>
            <p:cNvPr id="6" name="TextBox 5"/>
            <p:cNvSpPr txBox="1"/>
            <p:nvPr/>
          </p:nvSpPr>
          <p:spPr>
            <a:xfrm>
              <a:off x="4644008" y="6330806"/>
              <a:ext cx="3393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Lucida Sans Typewriter" pitchFamily="49" charset="0"/>
                </a:rPr>
                <a:t>tree</a:t>
              </a:r>
              <a:r>
                <a:rPr lang="en-US" sz="1600" dirty="0">
                  <a:latin typeface="Lucida Sans Typewriter" pitchFamily="49" charset="0"/>
                </a:rPr>
                <a:t>     := </a:t>
              </a:r>
              <a:r>
                <a:rPr lang="en-US" sz="1600" b="1" u="sng" dirty="0">
                  <a:latin typeface="Lucida Sans Typewriter" pitchFamily="49" charset="0"/>
                </a:rPr>
                <a:t>(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i="1" dirty="0">
                  <a:latin typeface="Lucida Sans Typewriter" pitchFamily="49" charset="0"/>
                </a:rPr>
                <a:t>siblings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b="1" u="sng" dirty="0">
                  <a:latin typeface="Lucida Sans Typewriter" pitchFamily="49" charset="0"/>
                </a:rPr>
                <a:t>)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b="1" u="sng" dirty="0">
                  <a:latin typeface="Lucida Sans Typewriter" pitchFamily="49" charset="0"/>
                </a:rPr>
                <a:t>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4008" y="5091281"/>
              <a:ext cx="364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Lucida Sans Typewriter" pitchFamily="49" charset="0"/>
                </a:rPr>
                <a:t>siblings</a:t>
              </a:r>
              <a:r>
                <a:rPr lang="en-US" sz="1600" dirty="0">
                  <a:latin typeface="Lucida Sans Typewriter" pitchFamily="49" charset="0"/>
                </a:rPr>
                <a:t> := </a:t>
              </a:r>
              <a:r>
                <a:rPr lang="en-US" sz="1600" i="1" dirty="0">
                  <a:latin typeface="Lucida Sans Typewriter" pitchFamily="49" charset="0"/>
                </a:rPr>
                <a:t>node</a:t>
              </a:r>
              <a:r>
                <a:rPr lang="en-US" sz="1600" dirty="0">
                  <a:latin typeface="Lucida Sans Typewriter" pitchFamily="49" charset="0"/>
                </a:rPr>
                <a:t> ( </a:t>
              </a:r>
              <a:r>
                <a:rPr lang="en-US" sz="1600" b="1" u="sng" dirty="0">
                  <a:latin typeface="Lucida Sans Typewriter" pitchFamily="49" charset="0"/>
                </a:rPr>
                <a:t>,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i="1" dirty="0">
                  <a:latin typeface="Lucida Sans Typewriter" pitchFamily="49" charset="0"/>
                </a:rPr>
                <a:t>node</a:t>
              </a:r>
              <a:r>
                <a:rPr lang="en-US" sz="1600" dirty="0">
                  <a:latin typeface="Lucida Sans Typewriter" pitchFamily="49" charset="0"/>
                </a:rPr>
                <a:t> )*</a:t>
              </a:r>
              <a:endParaRPr lang="en-US" sz="1600" i="1" dirty="0">
                <a:latin typeface="Lucida Sans Typewriter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5917631"/>
              <a:ext cx="364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Lucida Sans Typewriter" pitchFamily="49" charset="0"/>
                </a:rPr>
                <a:t>node</a:t>
              </a:r>
              <a:r>
                <a:rPr lang="en-US" sz="1600" dirty="0">
                  <a:latin typeface="Lucida Sans Typewriter" pitchFamily="49" charset="0"/>
                </a:rPr>
                <a:t>     := </a:t>
              </a:r>
              <a:r>
                <a:rPr lang="en-US" sz="1600" i="1" dirty="0">
                  <a:latin typeface="Lucida Sans Typewriter" pitchFamily="49" charset="0"/>
                </a:rPr>
                <a:t>leaf </a:t>
              </a:r>
              <a:r>
                <a:rPr lang="en-US" sz="1600" dirty="0">
                  <a:latin typeface="Lucida Sans Typewriter" pitchFamily="49" charset="0"/>
                </a:rPr>
                <a:t>|</a:t>
              </a:r>
              <a:r>
                <a:rPr lang="en-US" sz="1600" i="1" dirty="0">
                  <a:latin typeface="Lucida Sans Typewriter" pitchFamily="49" charset="0"/>
                </a:rPr>
                <a:t> children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4678106"/>
              <a:ext cx="3270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Lucida Sans Typewriter" pitchFamily="49" charset="0"/>
                </a:rPr>
                <a:t>leaf     </a:t>
              </a:r>
              <a:r>
                <a:rPr lang="en-US" sz="1600" dirty="0">
                  <a:latin typeface="Lucida Sans Typewriter" pitchFamily="49" charset="0"/>
                </a:rPr>
                <a:t>:= </a:t>
              </a:r>
              <a:r>
                <a:rPr lang="en-US" sz="1600" i="1" dirty="0">
                  <a:latin typeface="Lucida Sans Typewriter" pitchFamily="49" charset="0"/>
                </a:rPr>
                <a:t>name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b="1" u="sng" dirty="0">
                  <a:latin typeface="Lucida Sans Typewriter" pitchFamily="49" charset="0"/>
                </a:rPr>
                <a:t>: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i="1" dirty="0">
                  <a:latin typeface="Lucida Sans Typewriter" pitchFamily="49" charset="0"/>
                </a:rPr>
                <a:t>length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4008" y="5504456"/>
              <a:ext cx="4257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Lucida Sans Typewriter" pitchFamily="49" charset="0"/>
                </a:rPr>
                <a:t>children </a:t>
              </a:r>
              <a:r>
                <a:rPr lang="en-US" sz="1600" dirty="0">
                  <a:latin typeface="Lucida Sans Typewriter" pitchFamily="49" charset="0"/>
                </a:rPr>
                <a:t>:= </a:t>
              </a:r>
              <a:r>
                <a:rPr lang="en-US" sz="1600" b="1" u="sng" dirty="0">
                  <a:latin typeface="Lucida Sans Typewriter" pitchFamily="49" charset="0"/>
                </a:rPr>
                <a:t>(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i="1" dirty="0">
                  <a:latin typeface="Lucida Sans Typewriter" pitchFamily="49" charset="0"/>
                </a:rPr>
                <a:t>siblings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b="1" u="sng" dirty="0">
                  <a:latin typeface="Lucida Sans Typewriter" pitchFamily="49" charset="0"/>
                </a:rPr>
                <a:t>)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b="1" u="sng" dirty="0">
                  <a:latin typeface="Lucida Sans Typewriter" pitchFamily="49" charset="0"/>
                </a:rPr>
                <a:t>:</a:t>
              </a:r>
              <a:r>
                <a:rPr lang="en-US" sz="1600" dirty="0">
                  <a:latin typeface="Lucida Sans Typewriter" pitchFamily="49" charset="0"/>
                </a:rPr>
                <a:t> </a:t>
              </a:r>
              <a:r>
                <a:rPr lang="en-US" sz="1600" i="1" dirty="0">
                  <a:latin typeface="Lucida Sans Typewriter" pitchFamily="49" charset="0"/>
                </a:rPr>
                <a:t>length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3851756"/>
              <a:ext cx="24064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Lucida Sans Typewriter" pitchFamily="49" charset="0"/>
                </a:rPr>
                <a:t>name</a:t>
              </a:r>
              <a:r>
                <a:rPr lang="en-US" sz="1600" dirty="0">
                  <a:latin typeface="Lucida Sans Typewriter" pitchFamily="49" charset="0"/>
                </a:rPr>
                <a:t>     := string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008" y="4264931"/>
              <a:ext cx="2159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Lucida Sans Typewriter" pitchFamily="49" charset="0"/>
                </a:rPr>
                <a:t>length   </a:t>
              </a:r>
              <a:r>
                <a:rPr lang="en-US" sz="1600" dirty="0">
                  <a:latin typeface="Lucida Sans Typewriter" pitchFamily="49" charset="0"/>
                </a:rPr>
                <a:t>:= real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4008" y="3861048"/>
              <a:ext cx="4320480" cy="28803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200642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pyparsing</a:t>
            </a:r>
            <a:r>
              <a:rPr lang="en-US" dirty="0"/>
              <a:t>: some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559" y="2191504"/>
            <a:ext cx="8239756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1   name = Word(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alphanums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setResultsName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taxa_name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2   length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(r'(\d+\.\d+)')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setResultsName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('length')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3   lb = Literal('(')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.suppress()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4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Literal(')')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.suppress()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5   end = Literal(';')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.suppress()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6   sep = Literal(':')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.suppress()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7   leaf = name + sep + length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8   node = Forward()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9   siblings = Group(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delimitedList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(node, ','))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setResultsName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('children')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10   children = lb + siblings 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sep + length</a:t>
            </a:r>
          </a:p>
          <a:p>
            <a:pPr marL="342900" indent="-342900">
              <a:buAutoNum type="arabicPlain" startAt="11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node &lt;&lt; (leaf | children)</a:t>
            </a:r>
          </a:p>
          <a:p>
            <a:pPr marL="342900" indent="-342900">
              <a:buAutoNum type="arabicPlain" startAt="11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tree = lb + siblings 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end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26014" y="1556792"/>
            <a:ext cx="2878363" cy="646331"/>
            <a:chOff x="1475656" y="3862789"/>
            <a:chExt cx="287836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2195736" y="3862789"/>
              <a:ext cx="21582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Set a name for use in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action functions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1475656" y="4221088"/>
              <a:ext cx="668156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427983" y="2880439"/>
            <a:ext cx="4045947" cy="692577"/>
            <a:chOff x="5510082" y="2897835"/>
            <a:chExt cx="3251891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7177116" y="2897835"/>
              <a:ext cx="1584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Significant, but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uninteresting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5510082" y="3221001"/>
              <a:ext cx="1667034" cy="1283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123728" y="5301208"/>
            <a:ext cx="51006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This would just produce a list of tokens,</a:t>
            </a:r>
            <a:br>
              <a:rPr lang="en-US" sz="2400" dirty="0"/>
            </a:br>
            <a:r>
              <a:rPr lang="en-US" sz="2400" dirty="0"/>
              <a:t>we want a tree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add actions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58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pyparsing</a:t>
            </a:r>
            <a:r>
              <a:rPr lang="en-US" dirty="0"/>
              <a:t>: 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269302"/>
            <a:ext cx="5662127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children_action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toks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'''create a node, add children, length'''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parent_node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NewickNode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 'length'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toks.keys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parent_node.length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float(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toks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['length'])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for child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toks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['children']: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parent_node.add_child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(child)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parent_node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84546"/>
            <a:ext cx="568863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leaf_action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toks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'''create a node, and add label, length'''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leaf_node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NewickNode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leaf_node.label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toks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['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taxa_name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leaf_node.length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float(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toks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['length'])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leaf_node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99398" y="5385990"/>
            <a:ext cx="7000994" cy="923330"/>
            <a:chOff x="683568" y="5301208"/>
            <a:chExt cx="700099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203848" y="5408728"/>
              <a:ext cx="4480714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leaf.addParseAction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leaf_action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children.addParseAction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children_action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tree.addParseAction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children_action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568" y="5301208"/>
              <a:ext cx="18598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 actions to</a:t>
              </a:r>
              <a:br>
                <a:rPr lang="en-US" dirty="0"/>
              </a:br>
              <a:r>
                <a:rPr lang="en-US" dirty="0"/>
                <a:t>relevant grammar</a:t>
              </a:r>
              <a:br>
                <a:rPr lang="en-US" dirty="0"/>
              </a:br>
              <a:r>
                <a:rPr lang="en-US" dirty="0"/>
                <a:t>elements</a:t>
              </a:r>
            </a:p>
          </p:txBody>
        </p:sp>
        <p:sp>
          <p:nvSpPr>
            <p:cNvPr id="8" name="Left Brace 7"/>
            <p:cNvSpPr/>
            <p:nvPr/>
          </p:nvSpPr>
          <p:spPr>
            <a:xfrm>
              <a:off x="2915816" y="5408728"/>
              <a:ext cx="144016" cy="72008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7" idx="3"/>
              <a:endCxn id="8" idx="1"/>
            </p:cNvCxnSpPr>
            <p:nvPr/>
          </p:nvCxnSpPr>
          <p:spPr>
            <a:xfrm>
              <a:off x="2543373" y="5762873"/>
              <a:ext cx="372443" cy="58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8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pyparsing</a:t>
            </a:r>
            <a:r>
              <a:rPr lang="en-US" dirty="0"/>
              <a:t>: actual parsing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parseString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US" dirty="0"/>
              <a:t> method on top-level grammar element, i.e.,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tree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 dirty="0"/>
              <a:t> is list of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ParseResults</a:t>
            </a:r>
            <a:r>
              <a:rPr lang="en-US" dirty="0"/>
              <a:t> objects,</a:t>
            </a:r>
            <a:br>
              <a:rPr lang="en-US" dirty="0"/>
            </a:br>
            <a:r>
              <a:rPr lang="en-US" dirty="0"/>
              <a:t>here  the root node of the tree, i.e., a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NewickNode</a:t>
            </a:r>
            <a:r>
              <a:rPr lang="en-US" dirty="0"/>
              <a:t> instance</a:t>
            </a:r>
          </a:p>
          <a:p>
            <a:endParaRPr lang="en-US" dirty="0"/>
          </a:p>
          <a:p>
            <a:r>
              <a:rPr lang="en-US" dirty="0"/>
              <a:t>Now branch lengths can be calculated by walking tree, starting from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root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636912"/>
            <a:ext cx="568863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results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tree.parseString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4633391"/>
            <a:ext cx="568863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root = results[0]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75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204864"/>
            <a:ext cx="7488832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compute_branch_lengths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(node,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=None, length=0.0):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is None: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{}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compute_branch_lengths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(node,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length)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node.is_leaf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node.label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 = length 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node.length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node.length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is not None: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length +=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node.length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for child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node.children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compute_branch_lengths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(child,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length)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714672"/>
            <a:ext cx="748883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compute_branch_lengths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(root)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length in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branch_lengths.items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print('{taxa}: {length}'.format(taxa=taxa, length=length))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77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shell commands:</a:t>
            </a:r>
            <a:br>
              <a:rPr lang="en-US" dirty="0"/>
            </a:br>
            <a:r>
              <a:rPr lang="en-US" dirty="0"/>
              <a:t>Python </a:t>
            </a:r>
            <a:r>
              <a:rPr lang="en-US" dirty="0" err="1"/>
              <a:t>subprocess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https://github.com/gjbex/training-material/tree/master/Python/Subprocess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436012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words in a file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Using shell utilities: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subprocess</a:t>
            </a:r>
            <a:r>
              <a:rPr lang="en-US" dirty="0"/>
              <a:t> module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Convenient high-level API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subprocess.call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US" dirty="0"/>
              <a:t> returns exit code of command as integer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subprocess.check_output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US" dirty="0"/>
              <a:t> returns output of command as </a:t>
            </a:r>
            <a:r>
              <a:rPr lang="en-BE" dirty="0">
                <a:latin typeface="Courier New" panose="02070309020205020404" pitchFamily="49" charset="0"/>
                <a:cs typeface="Courier New" panose="02070309020205020404" pitchFamily="49" charset="0"/>
              </a:rPr>
              <a:t>bytes</a:t>
            </a:r>
            <a:r>
              <a:rPr lang="en-BE" dirty="0"/>
              <a:t> (decode to get Python </a:t>
            </a:r>
            <a:r>
              <a:rPr lang="en-BE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BE" dirty="0"/>
              <a:t>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924944"/>
            <a:ext cx="604867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subprocess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check_output</a:t>
            </a:r>
            <a:endParaRPr lang="en-US" sz="1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output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check_output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(['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test.txt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'])</a:t>
            </a:r>
            <a:endParaRPr lang="en-BE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BE" sz="1400" dirty="0">
                <a:latin typeface="Courier New" pitchFamily="49" charset="0"/>
                <a:cs typeface="Courier New" pitchFamily="49" charset="0"/>
              </a:rPr>
              <a:t>output_str  = output.decode(encoding=‘utf-8’)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lines, words, chars, _ = output</a:t>
            </a:r>
            <a:r>
              <a:rPr lang="en-BE" sz="1400" dirty="0">
                <a:latin typeface="Courier New" pitchFamily="49" charset="0"/>
                <a:cs typeface="Courier New" pitchFamily="49" charset="0"/>
              </a:rPr>
              <a:t>_str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.strip().split(' ')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204864"/>
            <a:ext cx="6048672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text.txt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4 12 52 text.txt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336</a:t>
            </a:fld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5796136" y="2784293"/>
            <a:ext cx="2851793" cy="681796"/>
            <a:chOff x="5436096" y="3646765"/>
            <a:chExt cx="2851793" cy="681796"/>
          </a:xfrm>
        </p:grpSpPr>
        <p:sp>
          <p:nvSpPr>
            <p:cNvPr id="9" name="TextBox 8"/>
            <p:cNvSpPr txBox="1"/>
            <p:nvPr/>
          </p:nvSpPr>
          <p:spPr>
            <a:xfrm>
              <a:off x="6594861" y="3646765"/>
              <a:ext cx="169302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BE" dirty="0"/>
                <a:t>Python 3 strings</a:t>
              </a:r>
              <a:br>
                <a:rPr lang="en-BE" dirty="0"/>
              </a:br>
              <a:r>
                <a:rPr lang="en-BE" dirty="0"/>
                <a:t>are unicode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>
              <a:off x="5436096" y="3969931"/>
              <a:ext cx="1158765" cy="3586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0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6" grpId="0" uiExpand="1" animBg="1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words in a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Low-level API: input &amp; output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204864"/>
            <a:ext cx="7488832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This is a single line.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1       5      23 -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194392"/>
            <a:ext cx="7488832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subprocess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Popen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PIPE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text = </a:t>
            </a:r>
            <a:r>
              <a:rPr lang="en-BE" sz="1400" dirty="0">
                <a:latin typeface="Courier New" pitchFamily="49" charset="0"/>
                <a:cs typeface="Courier New" pitchFamily="49" charset="0"/>
              </a:rPr>
              <a:t>bytes(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'This is a single line.\n‘</a:t>
            </a:r>
            <a:r>
              <a:rPr lang="en-BE" sz="1400" dirty="0">
                <a:latin typeface="Courier New" pitchFamily="49" charset="0"/>
                <a:cs typeface="Courier New" pitchFamily="49" charset="0"/>
              </a:rPr>
              <a:t>, encoding=‘utf-8’)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cmd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(['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'],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PIPE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PIPE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cmd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.write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text_str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cmd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.close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output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cmd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.s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tdout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.readline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BE" sz="1400" dirty="0">
                <a:latin typeface="Courier New" pitchFamily="49" charset="0"/>
                <a:cs typeface="Courier New" pitchFamily="49" charset="0"/>
              </a:rPr>
              <a:t>.decode(encoding=‘utf-8’)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lines, words, chars, _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output.strip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().split(' 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458" y="4977392"/>
            <a:ext cx="65409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Popen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(…,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=PIPE,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=PIPE)</a:t>
            </a:r>
            <a:r>
              <a:rPr lang="en-US" dirty="0"/>
              <a:t> creates file objects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stdin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dirty="0"/>
              <a:t> for writing/reading, analogous to pipes in Unix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43808" y="3646765"/>
            <a:ext cx="5666734" cy="646331"/>
            <a:chOff x="2843808" y="3646765"/>
            <a:chExt cx="5666734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6372200" y="3646765"/>
              <a:ext cx="213834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Make sure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wc</a:t>
              </a:r>
              <a:r>
                <a:rPr lang="en-US" dirty="0"/>
                <a:t> </a:t>
              </a:r>
              <a:r>
                <a:rPr lang="en-US" i="1" dirty="0"/>
                <a:t>knows</a:t>
              </a:r>
              <a:br>
                <a:rPr lang="en-US" dirty="0"/>
              </a:br>
              <a:r>
                <a:rPr lang="en-US" dirty="0"/>
                <a:t>it received all data!!!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2843808" y="3969931"/>
              <a:ext cx="3528392" cy="2511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337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27584" y="5895330"/>
            <a:ext cx="67860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BE" sz="2400" dirty="0">
                <a:cs typeface="Courier New" pitchFamily="49" charset="0"/>
              </a:rPr>
              <a:t>Remember,</a:t>
            </a:r>
            <a:r>
              <a:rPr lang="en-US" sz="2400" dirty="0"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stdin</a:t>
            </a:r>
            <a:r>
              <a:rPr lang="en-BE" sz="2400" dirty="0">
                <a:latin typeface="Courier New" pitchFamily="49" charset="0"/>
                <a:cs typeface="Courier New" pitchFamily="49" charset="0"/>
              </a:rPr>
              <a:t>/stdout/stderr</a:t>
            </a:r>
            <a:r>
              <a:rPr lang="en-US" sz="2400" dirty="0"/>
              <a:t> </a:t>
            </a:r>
            <a:r>
              <a:rPr lang="en-BE" sz="2400" dirty="0"/>
              <a:t>use </a:t>
            </a:r>
            <a:r>
              <a:rPr lang="en-B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bytes</a:t>
            </a:r>
            <a:r>
              <a:rPr lang="en-BE" sz="2400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41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for scientific computing: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https://github.com/gjbex/training-material/tree/master/Python/Matrices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3"/>
              </a:rPr>
              <a:t>https://github.com/gjbex/training-material/tree/master/Python/Numpy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768976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the box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is interpreted</a:t>
            </a:r>
          </a:p>
          <a:p>
            <a:pPr lvl="1"/>
            <a:r>
              <a:rPr lang="en-US" dirty="0"/>
              <a:t>Python is slow</a:t>
            </a:r>
          </a:p>
          <a:p>
            <a:pPr lvl="1"/>
            <a:r>
              <a:rPr lang="en-US" dirty="0"/>
              <a:t>Python is really slow</a:t>
            </a:r>
          </a:p>
          <a:p>
            <a:r>
              <a:rPr lang="en-US" dirty="0"/>
              <a:t>Okay for one-offs, prototypes, short runtimes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Not okay</a:t>
            </a:r>
            <a:r>
              <a:rPr lang="en-US" dirty="0"/>
              <a:t> for computationally intensive tasks!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167" y="4705980"/>
            <a:ext cx="66491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Don't use vanilla Python for computations!!!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71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use cases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Excellent for</a:t>
            </a:r>
          </a:p>
          <a:p>
            <a:pPr lvl="1"/>
            <a:r>
              <a:rPr lang="en-US" dirty="0"/>
              <a:t>Explorative programming</a:t>
            </a:r>
          </a:p>
          <a:p>
            <a:pPr lvl="1"/>
            <a:r>
              <a:rPr lang="en-US" dirty="0"/>
              <a:t>Data exploration</a:t>
            </a:r>
          </a:p>
          <a:p>
            <a:pPr lvl="1"/>
            <a:r>
              <a:rPr lang="en-US" dirty="0"/>
              <a:t>Communication, especially across domains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What was (re-)executed, what not?</a:t>
            </a:r>
          </a:p>
          <a:p>
            <a:pPr lvl="1"/>
            <a:r>
              <a:rPr lang="en-US" dirty="0"/>
              <a:t>Version control?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30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performance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2413711" y="2134011"/>
            <a:ext cx="5974713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init_matrix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(n):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m = []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i in range(n):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m.append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([])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j in range(n): </a:t>
            </a:r>
          </a:p>
          <a:p>
            <a:r>
              <a:rPr lang="nl-BE" dirty="0">
                <a:latin typeface="Courier New" pitchFamily="49" charset="0"/>
                <a:cs typeface="Courier New" pitchFamily="49" charset="0"/>
              </a:rPr>
              <a:t>            m[i].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append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random.random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())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return m</a:t>
            </a:r>
          </a:p>
          <a:p>
            <a:endParaRPr lang="nl-BE" dirty="0">
              <a:latin typeface="Courier New" pitchFamily="49" charset="0"/>
              <a:cs typeface="Courier New" pitchFamily="49" charset="0"/>
            </a:endParaRPr>
          </a:p>
          <a:p>
            <a:r>
              <a:rPr lang="nl-BE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matmul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(a, b, c):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n =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(a)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i in range(n):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j in range(n):</a:t>
            </a:r>
          </a:p>
          <a:p>
            <a:r>
              <a:rPr lang="nl-BE" dirty="0">
                <a:latin typeface="Courier New" pitchFamily="49" charset="0"/>
                <a:cs typeface="Courier New" pitchFamily="49" charset="0"/>
              </a:rPr>
              <a:t>            c[i][j] = 0.0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k in range(n):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            c[i][j] += a[i][k]*b[k][j]</a:t>
            </a:r>
          </a:p>
        </p:txBody>
      </p:sp>
      <p:sp>
        <p:nvSpPr>
          <p:cNvPr id="6" name="TextBox 5"/>
          <p:cNvSpPr txBox="1"/>
          <p:nvPr/>
        </p:nvSpPr>
        <p:spPr>
          <a:xfrm rot="-1800000">
            <a:off x="3473500" y="3207549"/>
            <a:ext cx="2604174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Naïve!</a:t>
            </a:r>
            <a:endParaRPr lang="nl-BE" sz="7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93050" y="4292876"/>
                <a:ext cx="2970621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𝑖𝑁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𝑁𝑗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050" y="4292876"/>
                <a:ext cx="2970621" cy="668645"/>
              </a:xfrm>
              <a:prstGeom prst="rect">
                <a:avLst/>
              </a:prstGeom>
              <a:blipFill rotWithShape="1"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94066" y="2411596"/>
            <a:ext cx="302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 matrix as list of lists</a:t>
            </a:r>
            <a:endParaRPr lang="nl-BE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9549" y="2299093"/>
            <a:ext cx="2019592" cy="3227431"/>
            <a:chOff x="349549" y="2299093"/>
            <a:chExt cx="2019592" cy="3227431"/>
          </a:xfrm>
        </p:grpSpPr>
        <p:sp>
          <p:nvSpPr>
            <p:cNvPr id="9" name="TextBox 8"/>
            <p:cNvSpPr txBox="1"/>
            <p:nvPr/>
          </p:nvSpPr>
          <p:spPr>
            <a:xfrm>
              <a:off x="349549" y="2299093"/>
              <a:ext cx="20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500 ×  500 matrices</a:t>
              </a:r>
              <a:endParaRPr lang="nl-BE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9714" y="2852936"/>
              <a:ext cx="1519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Python: 0.09 s</a:t>
              </a:r>
              <a:endParaRPr lang="nl-B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714" y="5157192"/>
              <a:ext cx="1344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Python: 32 s</a:t>
              </a:r>
              <a:endParaRPr lang="nl-BE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9714" y="3244334"/>
            <a:ext cx="1091966" cy="2637584"/>
            <a:chOff x="599714" y="3244334"/>
            <a:chExt cx="1091966" cy="2637584"/>
          </a:xfrm>
        </p:grpSpPr>
        <p:sp>
          <p:nvSpPr>
            <p:cNvPr id="12" name="TextBox 11"/>
            <p:cNvSpPr txBox="1"/>
            <p:nvPr/>
          </p:nvSpPr>
          <p:spPr>
            <a:xfrm>
              <a:off x="599714" y="3244334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C: 0.014 s</a:t>
              </a:r>
              <a:endParaRPr lang="nl-B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714" y="5512586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C: 0.49 s</a:t>
              </a:r>
              <a:endParaRPr lang="nl-BE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9714" y="3635732"/>
            <a:ext cx="1657954" cy="2601580"/>
            <a:chOff x="599714" y="3635732"/>
            <a:chExt cx="1657954" cy="2601580"/>
          </a:xfrm>
        </p:grpSpPr>
        <p:sp>
          <p:nvSpPr>
            <p:cNvPr id="14" name="TextBox 13"/>
            <p:cNvSpPr txBox="1"/>
            <p:nvPr/>
          </p:nvSpPr>
          <p:spPr>
            <a:xfrm>
              <a:off x="599714" y="3635732"/>
              <a:ext cx="1657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Fortran: 0.012 s</a:t>
              </a:r>
              <a:endParaRPr lang="nl-BE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714" y="5867980"/>
              <a:ext cx="1540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Fortran: 0.11 s</a:t>
              </a:r>
              <a:endParaRPr lang="nl-BE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0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for numeric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numpy</a:t>
            </a:r>
            <a:endParaRPr lang="en-US" dirty="0"/>
          </a:p>
          <a:p>
            <a:pPr lvl="1"/>
            <a:r>
              <a:rPr lang="en-US" dirty="0"/>
              <a:t>Fast arrays</a:t>
            </a:r>
          </a:p>
          <a:p>
            <a:pPr lvl="1"/>
            <a:r>
              <a:rPr lang="en-US" dirty="0"/>
              <a:t>Matrix operations (BLAS-like)</a:t>
            </a:r>
          </a:p>
          <a:p>
            <a:pPr lvl="1"/>
            <a:r>
              <a:rPr lang="en-US" dirty="0"/>
              <a:t>Linear algebra</a:t>
            </a:r>
          </a:p>
          <a:p>
            <a:pPr lvl="1"/>
            <a:r>
              <a:rPr lang="en-US" dirty="0"/>
              <a:t>Fast Fourier Transform</a:t>
            </a:r>
          </a:p>
          <a:p>
            <a:pPr lvl="1"/>
            <a:r>
              <a:rPr lang="en-US" dirty="0"/>
              <a:t>Mathematical functions defined on arrays</a:t>
            </a:r>
          </a:p>
          <a:p>
            <a:pPr lvl="1"/>
            <a:r>
              <a:rPr lang="en-US" dirty="0"/>
              <a:t>Pseudo-random number generation to initialize arrays</a:t>
            </a:r>
          </a:p>
          <a:p>
            <a:pPr lvl="1"/>
            <a:r>
              <a:rPr lang="en-US" dirty="0"/>
              <a:t>Simple statistics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8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using </a:t>
            </a:r>
            <a:r>
              <a:rPr lang="en-US" dirty="0" err="1"/>
              <a:t>numpy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2563885" y="1685707"/>
            <a:ext cx="6526146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np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init_matrix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np.random.uniform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(0.0, 1.0, (n, n))</a:t>
            </a:r>
          </a:p>
          <a:p>
            <a:endParaRPr lang="nl-BE" dirty="0">
              <a:latin typeface="Courier New" pitchFamily="49" charset="0"/>
              <a:cs typeface="Courier New" pitchFamily="49" charset="0"/>
            </a:endParaRPr>
          </a:p>
          <a:p>
            <a:r>
              <a:rPr lang="nl-BE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matmul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(a, b):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    return a @ 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9549" y="1723029"/>
            <a:ext cx="2019592" cy="1787271"/>
            <a:chOff x="349549" y="2299093"/>
            <a:chExt cx="2019592" cy="1787271"/>
          </a:xfrm>
        </p:grpSpPr>
        <p:sp>
          <p:nvSpPr>
            <p:cNvPr id="5" name="TextBox 4"/>
            <p:cNvSpPr txBox="1"/>
            <p:nvPr/>
          </p:nvSpPr>
          <p:spPr>
            <a:xfrm>
              <a:off x="349549" y="2299093"/>
              <a:ext cx="20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500 ×  500 matrices</a:t>
              </a:r>
              <a:endParaRPr lang="nl-BE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9714" y="2852936"/>
              <a:ext cx="1621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numpy</a:t>
              </a:r>
              <a:r>
                <a:rPr lang="en-US" dirty="0"/>
                <a:t>: 0.011 s</a:t>
              </a:r>
              <a:endParaRPr lang="nl-BE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714" y="3717032"/>
              <a:ext cx="1621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numpy</a:t>
              </a:r>
              <a:r>
                <a:rPr lang="en-US" dirty="0"/>
                <a:t>: 0.077 s</a:t>
              </a:r>
              <a:endParaRPr lang="nl-BE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28691"/>
              </p:ext>
            </p:extLst>
          </p:nvPr>
        </p:nvGraphicFramePr>
        <p:xfrm>
          <a:off x="1259632" y="3861048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Language/library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Execution time matrix multiplication (s)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0.49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Fortran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Python/</a:t>
                      </a:r>
                      <a:r>
                        <a:rPr lang="en-US" dirty="0" err="1"/>
                        <a:t>numpy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0.077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Fortran/BLAS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0.060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524328" y="4622351"/>
            <a:ext cx="1468036" cy="1152128"/>
            <a:chOff x="7524328" y="4622351"/>
            <a:chExt cx="1468036" cy="1152128"/>
          </a:xfrm>
        </p:grpSpPr>
        <p:sp>
          <p:nvSpPr>
            <p:cNvPr id="9" name="Curved Left Arrow 8"/>
            <p:cNvSpPr/>
            <p:nvPr/>
          </p:nvSpPr>
          <p:spPr>
            <a:xfrm>
              <a:off x="7524328" y="4622351"/>
              <a:ext cx="288032" cy="1152128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4368" y="4869160"/>
              <a:ext cx="11079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415 ×</a:t>
              </a:r>
              <a:endParaRPr lang="nl-BE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5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array I</a:t>
            </a:r>
            <a:endParaRPr lang="nl-BE" dirty="0"/>
          </a:p>
        </p:txBody>
      </p:sp>
      <p:grpSp>
        <p:nvGrpSpPr>
          <p:cNvPr id="47" name="Group 46"/>
          <p:cNvGrpSpPr/>
          <p:nvPr/>
        </p:nvGrpSpPr>
        <p:grpSpPr>
          <a:xfrm>
            <a:off x="547661" y="3933056"/>
            <a:ext cx="6909352" cy="2365231"/>
            <a:chOff x="547661" y="4088105"/>
            <a:chExt cx="6909352" cy="2365231"/>
          </a:xfrm>
        </p:grpSpPr>
        <p:sp>
          <p:nvSpPr>
            <p:cNvPr id="3" name="TextBox 2"/>
            <p:cNvSpPr txBox="1"/>
            <p:nvPr/>
          </p:nvSpPr>
          <p:spPr>
            <a:xfrm>
              <a:off x="547661" y="4615968"/>
              <a:ext cx="2914551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np.zeros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((2, 3))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np.ones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((2, 3))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np.eye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(2)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d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np.empty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((2, 3))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347864" y="4088105"/>
              <a:ext cx="4109149" cy="574323"/>
              <a:chOff x="1475656" y="3862789"/>
              <a:chExt cx="4109149" cy="57432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95736" y="3862789"/>
                <a:ext cx="3389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2 × 3 array, all elements 0.0</a:t>
                </a:r>
              </a:p>
            </p:txBody>
          </p:sp>
          <p:cxnSp>
            <p:nvCxnSpPr>
              <p:cNvPr id="6" name="Straight Arrow Connector 5"/>
              <p:cNvCxnSpPr>
                <a:stCxn id="5" idx="1"/>
              </p:cNvCxnSpPr>
              <p:nvPr/>
            </p:nvCxnSpPr>
            <p:spPr>
              <a:xfrm flipH="1">
                <a:off x="1475656" y="4047455"/>
                <a:ext cx="720080" cy="3896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345161" y="4870901"/>
              <a:ext cx="4109149" cy="369332"/>
              <a:chOff x="1475656" y="3862789"/>
              <a:chExt cx="4109149" cy="3693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195736" y="3862789"/>
                <a:ext cx="3389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2 × 3 array, all elements 1.0</a:t>
                </a:r>
              </a:p>
            </p:txBody>
          </p:sp>
          <p:cxnSp>
            <p:nvCxnSpPr>
              <p:cNvPr id="13" name="Straight Arrow Connector 12"/>
              <p:cNvCxnSpPr>
                <a:stCxn id="12" idx="1"/>
              </p:cNvCxnSpPr>
              <p:nvPr/>
            </p:nvCxnSpPr>
            <p:spPr>
              <a:xfrm flipH="1">
                <a:off x="1475656" y="4047455"/>
                <a:ext cx="720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483768" y="5374957"/>
              <a:ext cx="4168986" cy="369332"/>
              <a:chOff x="611560" y="3862789"/>
              <a:chExt cx="4168986" cy="36933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195736" y="3862789"/>
                <a:ext cx="258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2 × 2 identity array</a:t>
                </a:r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>
              <a:xfrm flipH="1" flipV="1">
                <a:off x="611560" y="3862789"/>
                <a:ext cx="1584176" cy="1846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275856" y="5744289"/>
              <a:ext cx="3443711" cy="709047"/>
              <a:chOff x="1403648" y="3800073"/>
              <a:chExt cx="3443711" cy="70904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195736" y="3862789"/>
                <a:ext cx="2651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2 × 3 "empty" array</a:t>
                </a:r>
                <a:br>
                  <a:rPr lang="en-US" dirty="0"/>
                </a:br>
                <a:r>
                  <a:rPr lang="en-US" dirty="0"/>
                  <a:t>initialize elements later</a:t>
                </a:r>
              </a:p>
            </p:txBody>
          </p:sp>
          <p:cxnSp>
            <p:nvCxnSpPr>
              <p:cNvPr id="21" name="Straight Arrow Connector 20"/>
              <p:cNvCxnSpPr>
                <a:stCxn id="20" idx="1"/>
              </p:cNvCxnSpPr>
              <p:nvPr/>
            </p:nvCxnSpPr>
            <p:spPr>
              <a:xfrm flipH="1" flipV="1">
                <a:off x="1403648" y="3800073"/>
                <a:ext cx="792088" cy="3858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588960" y="1556792"/>
            <a:ext cx="29005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np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60333" y="1844824"/>
            <a:ext cx="6684355" cy="2086491"/>
            <a:chOff x="560333" y="1844824"/>
            <a:chExt cx="6684355" cy="2086491"/>
          </a:xfrm>
        </p:grpSpPr>
        <p:sp>
          <p:nvSpPr>
            <p:cNvPr id="24" name="TextBox 23"/>
            <p:cNvSpPr txBox="1"/>
            <p:nvPr/>
          </p:nvSpPr>
          <p:spPr>
            <a:xfrm>
              <a:off x="560333" y="2372687"/>
              <a:ext cx="2901879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v1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np.zeros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(3)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v2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np.ones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(3)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v3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np.empty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(3)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843809" y="1844824"/>
              <a:ext cx="4215509" cy="648072"/>
              <a:chOff x="958928" y="3862789"/>
              <a:chExt cx="4215509" cy="64807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195736" y="3862789"/>
                <a:ext cx="2978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3-element array, all 0.0</a:t>
                </a:r>
              </a:p>
            </p:txBody>
          </p:sp>
          <p:cxnSp>
            <p:nvCxnSpPr>
              <p:cNvPr id="27" name="Straight Arrow Connector 26"/>
              <p:cNvCxnSpPr>
                <a:stCxn id="26" idx="1"/>
              </p:cNvCxnSpPr>
              <p:nvPr/>
            </p:nvCxnSpPr>
            <p:spPr>
              <a:xfrm flipH="1">
                <a:off x="958928" y="4047455"/>
                <a:ext cx="1236808" cy="4634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699792" y="2627620"/>
              <a:ext cx="4418861" cy="369332"/>
              <a:chOff x="1475656" y="3862789"/>
              <a:chExt cx="3826547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722774" y="3862789"/>
                <a:ext cx="2579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3-element array, all 1.0</a:t>
                </a:r>
              </a:p>
            </p:txBody>
          </p:sp>
          <p:cxnSp>
            <p:nvCxnSpPr>
              <p:cNvPr id="30" name="Straight Arrow Connector 29"/>
              <p:cNvCxnSpPr>
                <a:stCxn id="29" idx="1"/>
              </p:cNvCxnSpPr>
              <p:nvPr/>
            </p:nvCxnSpPr>
            <p:spPr>
              <a:xfrm flipH="1">
                <a:off x="1475656" y="4047455"/>
                <a:ext cx="1247118" cy="220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2843809" y="3140968"/>
              <a:ext cx="4400879" cy="790347"/>
              <a:chOff x="958928" y="3440033"/>
              <a:chExt cx="4400879" cy="79034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195736" y="3584049"/>
                <a:ext cx="316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3-element "empty" array</a:t>
                </a:r>
                <a:br>
                  <a:rPr lang="en-US" dirty="0"/>
                </a:br>
                <a:r>
                  <a:rPr lang="en-US" dirty="0"/>
                  <a:t>initialize elements later</a:t>
                </a:r>
              </a:p>
            </p:txBody>
          </p:sp>
          <p:cxnSp>
            <p:nvCxnSpPr>
              <p:cNvPr id="36" name="Straight Arrow Connector 35"/>
              <p:cNvCxnSpPr>
                <a:stCxn id="35" idx="1"/>
              </p:cNvCxnSpPr>
              <p:nvPr/>
            </p:nvCxnSpPr>
            <p:spPr>
              <a:xfrm flipH="1" flipV="1">
                <a:off x="958928" y="3440033"/>
                <a:ext cx="1236808" cy="4671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3275857" y="1198493"/>
            <a:ext cx="2047928" cy="542965"/>
            <a:chOff x="1378722" y="3862789"/>
            <a:chExt cx="2047928" cy="542965"/>
          </a:xfrm>
        </p:grpSpPr>
        <p:sp>
          <p:nvSpPr>
            <p:cNvPr id="40" name="TextBox 39"/>
            <p:cNvSpPr txBox="1"/>
            <p:nvPr/>
          </p:nvSpPr>
          <p:spPr>
            <a:xfrm>
              <a:off x="2195736" y="3862789"/>
              <a:ext cx="123091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convention</a:t>
              </a:r>
            </a:p>
          </p:txBody>
        </p:sp>
        <p:cxnSp>
          <p:nvCxnSpPr>
            <p:cNvPr id="41" name="Straight Arrow Connector 40"/>
            <p:cNvCxnSpPr>
              <a:stCxn id="40" idx="1"/>
            </p:cNvCxnSpPr>
            <p:nvPr/>
          </p:nvCxnSpPr>
          <p:spPr>
            <a:xfrm flipH="1">
              <a:off x="1378722" y="4047455"/>
              <a:ext cx="817014" cy="3582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51520" y="6226279"/>
            <a:ext cx="5210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Default type: </a:t>
            </a:r>
            <a:r>
              <a:rPr lang="en-US" sz="2400" dirty="0" err="1"/>
              <a:t>np.float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</a:t>
            </a:r>
            <a:r>
              <a:rPr lang="en-US" sz="2400" dirty="0"/>
              <a:t> double precision</a:t>
            </a:r>
            <a:endParaRPr lang="nl-BE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6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arrays II</a:t>
            </a:r>
            <a:endParaRPr lang="nl-BE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7661" y="1556792"/>
            <a:ext cx="7477657" cy="1571402"/>
            <a:chOff x="547661" y="1556792"/>
            <a:chExt cx="7477657" cy="1571402"/>
          </a:xfrm>
        </p:grpSpPr>
        <p:sp>
          <p:nvSpPr>
            <p:cNvPr id="3" name="TextBox 2"/>
            <p:cNvSpPr txBox="1"/>
            <p:nvPr/>
          </p:nvSpPr>
          <p:spPr>
            <a:xfrm>
              <a:off x="547661" y="1556792"/>
              <a:ext cx="7192691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e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np.random.uniform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(0.0, 1.0, (2, 3))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4007" y="1926124"/>
              <a:ext cx="3881311" cy="1202070"/>
              <a:chOff x="3637248" y="4437112"/>
              <a:chExt cx="3881311" cy="120207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065241" y="4715852"/>
                <a:ext cx="34533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2 × 3 array, elements </a:t>
                </a:r>
                <a:r>
                  <a:rPr lang="en-US" i="1" dirty="0"/>
                  <a:t>x</a:t>
                </a:r>
                <a:br>
                  <a:rPr lang="en-US" dirty="0"/>
                </a:br>
                <a:r>
                  <a:rPr lang="en-US" dirty="0"/>
                  <a:t>randomly drawn from  uniform</a:t>
                </a:r>
                <a:br>
                  <a:rPr lang="en-US" dirty="0"/>
                </a:br>
                <a:r>
                  <a:rPr lang="en-US" dirty="0"/>
                  <a:t>distribution such that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</a:t>
                </a:r>
                <a:r>
                  <a:rPr lang="en-US" dirty="0"/>
                  <a:t> [0.0, 1.0[</a:t>
                </a:r>
              </a:p>
            </p:txBody>
          </p:sp>
          <p:cxnSp>
            <p:nvCxnSpPr>
              <p:cNvPr id="5" name="Straight Arrow Connector 4"/>
              <p:cNvCxnSpPr>
                <a:stCxn id="4" idx="1"/>
                <a:endCxn id="3" idx="2"/>
              </p:cNvCxnSpPr>
              <p:nvPr/>
            </p:nvCxnSpPr>
            <p:spPr>
              <a:xfrm flipH="1" flipV="1">
                <a:off x="3637248" y="4437112"/>
                <a:ext cx="427993" cy="74040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539552" y="3491716"/>
            <a:ext cx="7229654" cy="1460485"/>
            <a:chOff x="539552" y="3491716"/>
            <a:chExt cx="7229654" cy="1460485"/>
          </a:xfrm>
        </p:grpSpPr>
        <p:sp>
          <p:nvSpPr>
            <p:cNvPr id="8" name="TextBox 7"/>
            <p:cNvSpPr txBox="1"/>
            <p:nvPr/>
          </p:nvSpPr>
          <p:spPr>
            <a:xfrm>
              <a:off x="539552" y="3491716"/>
              <a:ext cx="72008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f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np.array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([[3.1, 4.2, -1.1], [-0.3, 1.3, 13.1]])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139953" y="4027132"/>
              <a:ext cx="3629253" cy="925069"/>
              <a:chOff x="3637249" y="4437114"/>
              <a:chExt cx="3629253" cy="92506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065241" y="4715852"/>
                <a:ext cx="32012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2 × 3 array from a Python</a:t>
                </a:r>
                <a:br>
                  <a:rPr lang="en-US" dirty="0"/>
                </a:br>
                <a:r>
                  <a:rPr lang="en-US" dirty="0"/>
                  <a:t>list of lists</a:t>
                </a:r>
              </a:p>
            </p:txBody>
          </p:sp>
          <p:cxnSp>
            <p:nvCxnSpPr>
              <p:cNvPr id="12" name="Straight Arrow Connector 11"/>
              <p:cNvCxnSpPr>
                <a:stCxn id="11" idx="1"/>
              </p:cNvCxnSpPr>
              <p:nvPr/>
            </p:nvCxnSpPr>
            <p:spPr>
              <a:xfrm flipH="1" flipV="1">
                <a:off x="3637249" y="4437114"/>
                <a:ext cx="427992" cy="601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539552" y="5075892"/>
            <a:ext cx="7776864" cy="1375703"/>
            <a:chOff x="539552" y="5075892"/>
            <a:chExt cx="7776864" cy="1375703"/>
          </a:xfrm>
        </p:grpSpPr>
        <p:sp>
          <p:nvSpPr>
            <p:cNvPr id="14" name="TextBox 13"/>
            <p:cNvSpPr txBox="1"/>
            <p:nvPr/>
          </p:nvSpPr>
          <p:spPr>
            <a:xfrm>
              <a:off x="6615309" y="5805264"/>
              <a:ext cx="1701107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BE" dirty="0">
                  <a:latin typeface="Courier New" panose="02070309020205020404" pitchFamily="49" charset="0"/>
                  <a:cs typeface="Courier New" panose="02070309020205020404" pitchFamily="49" charset="0"/>
                </a:rPr>
                <a:t>1.2 2.3 3.4</a:t>
              </a:r>
            </a:p>
            <a:p>
              <a:r>
                <a:rPr lang="nl-BE" dirty="0">
                  <a:latin typeface="Courier New" panose="02070309020205020404" pitchFamily="49" charset="0"/>
                  <a:cs typeface="Courier New" panose="02070309020205020404" pitchFamily="49" charset="0"/>
                </a:rPr>
                <a:t>4.5 5.6 6.7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552" y="5075892"/>
              <a:ext cx="72008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f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np.genfromtxt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('matrix.txt')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139952" y="5456263"/>
              <a:ext cx="2239065" cy="925065"/>
              <a:chOff x="3637249" y="4437118"/>
              <a:chExt cx="2239065" cy="92506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065241" y="4715852"/>
                <a:ext cx="1811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2 × 3 array</a:t>
                </a:r>
                <a:br>
                  <a:rPr lang="en-US" dirty="0"/>
                </a:br>
                <a:r>
                  <a:rPr lang="en-US" dirty="0"/>
                  <a:t>from text file</a:t>
                </a:r>
              </a:p>
            </p:txBody>
          </p:sp>
          <p:cxnSp>
            <p:nvCxnSpPr>
              <p:cNvPr id="18" name="Straight Arrow Connector 17"/>
              <p:cNvCxnSpPr>
                <a:stCxn id="17" idx="1"/>
              </p:cNvCxnSpPr>
              <p:nvPr/>
            </p:nvCxnSpPr>
            <p:spPr>
              <a:xfrm flipH="1" flipV="1">
                <a:off x="3637249" y="4437118"/>
                <a:ext cx="427992" cy="601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9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arrays III</a:t>
            </a:r>
            <a:endParaRPr lang="nl-BE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7661" y="1556792"/>
            <a:ext cx="8111676" cy="1294403"/>
            <a:chOff x="547661" y="1556792"/>
            <a:chExt cx="8111676" cy="1294403"/>
          </a:xfrm>
        </p:grpSpPr>
        <p:sp>
          <p:nvSpPr>
            <p:cNvPr id="3" name="TextBox 2"/>
            <p:cNvSpPr txBox="1"/>
            <p:nvPr/>
          </p:nvSpPr>
          <p:spPr>
            <a:xfrm>
              <a:off x="547661" y="1556792"/>
              <a:ext cx="7192691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e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np.arange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(-1.0, 1.0, 0.25)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4007" y="1926124"/>
              <a:ext cx="4515330" cy="925071"/>
              <a:chOff x="3637248" y="4437112"/>
              <a:chExt cx="4515330" cy="92507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065241" y="4715852"/>
                <a:ext cx="40873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8-element array, first element -1.0,</a:t>
                </a:r>
              </a:p>
              <a:p>
                <a:r>
                  <a:rPr lang="en-US" dirty="0"/>
                  <a:t>last element less than 1.0, step 0.25  </a:t>
                </a:r>
              </a:p>
            </p:txBody>
          </p:sp>
          <p:cxnSp>
            <p:nvCxnSpPr>
              <p:cNvPr id="5" name="Straight Arrow Connector 4"/>
              <p:cNvCxnSpPr>
                <a:stCxn id="4" idx="1"/>
                <a:endCxn id="3" idx="2"/>
              </p:cNvCxnSpPr>
              <p:nvPr/>
            </p:nvCxnSpPr>
            <p:spPr>
              <a:xfrm flipH="1" flipV="1">
                <a:off x="3637248" y="4437112"/>
                <a:ext cx="427993" cy="6019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539552" y="4027132"/>
            <a:ext cx="8115730" cy="1460485"/>
            <a:chOff x="539552" y="3491716"/>
            <a:chExt cx="8115730" cy="1460485"/>
          </a:xfrm>
        </p:grpSpPr>
        <p:sp>
          <p:nvSpPr>
            <p:cNvPr id="8" name="TextBox 7"/>
            <p:cNvSpPr txBox="1"/>
            <p:nvPr/>
          </p:nvSpPr>
          <p:spPr>
            <a:xfrm>
              <a:off x="539552" y="3491716"/>
              <a:ext cx="72008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f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np.linspace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(-1.0, 1.0, 9)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139953" y="4027132"/>
              <a:ext cx="4515329" cy="925069"/>
              <a:chOff x="3637249" y="4437114"/>
              <a:chExt cx="4515329" cy="92506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065241" y="4715852"/>
                <a:ext cx="40873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create 9-element array, first element -1.0,</a:t>
                </a:r>
              </a:p>
              <a:p>
                <a:r>
                  <a:rPr lang="en-US" dirty="0"/>
                  <a:t>last element 1.0, determine step  </a:t>
                </a:r>
              </a:p>
            </p:txBody>
          </p:sp>
          <p:cxnSp>
            <p:nvCxnSpPr>
              <p:cNvPr id="12" name="Straight Arrow Connector 11"/>
              <p:cNvCxnSpPr>
                <a:stCxn id="11" idx="1"/>
              </p:cNvCxnSpPr>
              <p:nvPr/>
            </p:nvCxnSpPr>
            <p:spPr>
              <a:xfrm flipH="1" flipV="1">
                <a:off x="3637249" y="4437114"/>
                <a:ext cx="427992" cy="601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409078" y="3307050"/>
            <a:ext cx="76913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 -1.  -0.75  -0.5  -0.25  0.  0.25  0.5  0.75 ]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536" y="5733256"/>
            <a:ext cx="77048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 -1.  -0.75  -0.5  -0.25  0.  0.25  0.5  0.75  1. 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7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data types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Integers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np.int8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np.int16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np.int32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np.int64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default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np.int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np.int32</a:t>
            </a:r>
            <a:r>
              <a:rPr lang="en-US" dirty="0"/>
              <a:t> on 32-bit,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np.int64</a:t>
            </a:r>
            <a:r>
              <a:rPr lang="en-US" dirty="0"/>
              <a:t> on 64-bit architecture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np.uint</a:t>
            </a:r>
            <a:r>
              <a:rPr lang="en-US" i="1" dirty="0"/>
              <a:t>&lt;n&gt;</a:t>
            </a:r>
            <a:r>
              <a:rPr lang="en-US" dirty="0"/>
              <a:t> for unsigned integers)</a:t>
            </a:r>
          </a:p>
          <a:p>
            <a:r>
              <a:rPr lang="en-US" dirty="0"/>
              <a:t>Floating point numbers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np.float16, p.float32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np.float64</a:t>
            </a: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np.float96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default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np.float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np.float64</a:t>
            </a:r>
            <a:r>
              <a:rPr lang="en-US" dirty="0"/>
              <a:t>, i.e., double precision</a:t>
            </a:r>
          </a:p>
          <a:p>
            <a:r>
              <a:rPr lang="en-US" dirty="0"/>
              <a:t>Complex numbers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np.complex64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np.complex128</a:t>
            </a: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np.complex192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default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np.complex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np.complex128</a:t>
            </a:r>
            <a:r>
              <a:rPr lang="en-US" dirty="0"/>
              <a:t>, i.e., double precision</a:t>
            </a:r>
          </a:p>
          <a:p>
            <a:r>
              <a:rPr lang="en-US" dirty="0"/>
              <a:t>Boolean values: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np.bool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Characters/strings: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np.character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pPr lvl="2"/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386146" y="6263585"/>
            <a:ext cx="43717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v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dtype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=np.int8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3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array elements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21299"/>
          </a:xfrm>
        </p:spPr>
        <p:txBody>
          <a:bodyPr>
            <a:normAutofit/>
          </a:bodyPr>
          <a:lstStyle/>
          <a:p>
            <a:r>
              <a:rPr lang="en-US" dirty="0"/>
              <a:t>Array dimensions, strides</a:t>
            </a:r>
          </a:p>
          <a:p>
            <a:endParaRPr lang="en-US" dirty="0"/>
          </a:p>
          <a:p>
            <a:r>
              <a:rPr lang="en-US" dirty="0"/>
              <a:t>Assigning to a specific element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an element's value</a:t>
            </a:r>
            <a:endParaRPr lang="nl-BE" dirty="0"/>
          </a:p>
        </p:txBody>
      </p:sp>
      <p:grpSp>
        <p:nvGrpSpPr>
          <p:cNvPr id="13" name="Group 12"/>
          <p:cNvGrpSpPr/>
          <p:nvPr/>
        </p:nvGrpSpPr>
        <p:grpSpPr>
          <a:xfrm>
            <a:off x="721345" y="3789040"/>
            <a:ext cx="5232741" cy="576064"/>
            <a:chOff x="721345" y="3789040"/>
            <a:chExt cx="5232741" cy="576064"/>
          </a:xfrm>
        </p:grpSpPr>
        <p:sp>
          <p:nvSpPr>
            <p:cNvPr id="4" name="TextBox 3"/>
            <p:cNvSpPr txBox="1"/>
            <p:nvPr/>
          </p:nvSpPr>
          <p:spPr>
            <a:xfrm>
              <a:off x="721345" y="3789040"/>
              <a:ext cx="320258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a[1, 0] = 5.0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114800" y="3789040"/>
              <a:ext cx="1839286" cy="576064"/>
              <a:chOff x="4114800" y="3789040"/>
              <a:chExt cx="1839286" cy="576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114800" y="3789040"/>
                    <a:ext cx="1839286" cy="5542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.0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0.0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0.0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.0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0.0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0.0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nl-BE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3789040"/>
                    <a:ext cx="1839286" cy="55425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ectangle 6"/>
              <p:cNvSpPr/>
              <p:nvPr/>
            </p:nvSpPr>
            <p:spPr>
              <a:xfrm>
                <a:off x="4335194" y="4087977"/>
                <a:ext cx="360040" cy="27712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721345" y="5013176"/>
            <a:ext cx="32025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q = a[1, 0] + a[1, 2]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4869160"/>
            <a:ext cx="359649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Implicit conversion of</a:t>
            </a:r>
            <a:br>
              <a:rPr lang="en-US" sz="2800" dirty="0"/>
            </a:br>
            <a:r>
              <a:rPr lang="en-US" sz="2800" dirty="0"/>
              <a:t>tuple for indexing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0-based indexing</a:t>
            </a:r>
            <a:endParaRPr lang="nl-BE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556792"/>
            <a:ext cx="291455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((2, 3))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2636912"/>
            <a:ext cx="291455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a.shape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(2, 3)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347</a:t>
            </a:fld>
            <a:endParaRPr lang="nl-BE"/>
          </a:p>
        </p:txBody>
      </p:sp>
      <p:sp>
        <p:nvSpPr>
          <p:cNvPr id="15" name="TextBox 14"/>
          <p:cNvSpPr txBox="1"/>
          <p:nvPr/>
        </p:nvSpPr>
        <p:spPr>
          <a:xfrm>
            <a:off x="4820406" y="2633076"/>
            <a:ext cx="299195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a.strides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(24, 8)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30736" y="2996425"/>
            <a:ext cx="1346972" cy="934296"/>
            <a:chOff x="7230736" y="2996425"/>
            <a:chExt cx="1346972" cy="934296"/>
          </a:xfrm>
        </p:grpSpPr>
        <p:sp>
          <p:nvSpPr>
            <p:cNvPr id="16" name="TextBox 15"/>
            <p:cNvSpPr txBox="1"/>
            <p:nvPr/>
          </p:nvSpPr>
          <p:spPr>
            <a:xfrm>
              <a:off x="7230736" y="3284390"/>
              <a:ext cx="1346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nr</a:t>
              </a:r>
              <a:r>
                <a:rPr lang="en-US" dirty="0"/>
                <a:t>. bytes to</a:t>
              </a:r>
              <a:br>
                <a:rPr lang="en-US" dirty="0"/>
              </a:br>
              <a:r>
                <a:rPr lang="en-US" dirty="0"/>
                <a:t>next column</a:t>
              </a:r>
            </a:p>
          </p:txBody>
        </p:sp>
        <p:cxnSp>
          <p:nvCxnSpPr>
            <p:cNvPr id="18" name="Straight Arrow Connector 17"/>
            <p:cNvCxnSpPr>
              <a:stCxn id="16" idx="0"/>
            </p:cNvCxnSpPr>
            <p:nvPr/>
          </p:nvCxnSpPr>
          <p:spPr>
            <a:xfrm flipH="1" flipV="1">
              <a:off x="7524328" y="2996425"/>
              <a:ext cx="379894" cy="2879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14623" y="1701144"/>
            <a:ext cx="1260281" cy="935768"/>
            <a:chOff x="5714623" y="1701144"/>
            <a:chExt cx="1260281" cy="935768"/>
          </a:xfrm>
        </p:grpSpPr>
        <p:sp>
          <p:nvSpPr>
            <p:cNvPr id="5" name="TextBox 4"/>
            <p:cNvSpPr txBox="1"/>
            <p:nvPr/>
          </p:nvSpPr>
          <p:spPr>
            <a:xfrm>
              <a:off x="5714623" y="1701144"/>
              <a:ext cx="1260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nr</a:t>
              </a:r>
              <a:r>
                <a:rPr lang="en-US" dirty="0"/>
                <a:t>. bytes to</a:t>
              </a:r>
              <a:br>
                <a:rPr lang="en-US" dirty="0"/>
              </a:br>
              <a:r>
                <a:rPr lang="en-US" dirty="0"/>
                <a:t>next row</a:t>
              </a:r>
            </a:p>
          </p:txBody>
        </p:sp>
        <p:cxnSp>
          <p:nvCxnSpPr>
            <p:cNvPr id="20" name="Straight Arrow Connector 19"/>
            <p:cNvCxnSpPr>
              <a:stCxn id="5" idx="2"/>
            </p:cNvCxnSpPr>
            <p:nvPr/>
          </p:nvCxnSpPr>
          <p:spPr>
            <a:xfrm>
              <a:off x="6344764" y="2347475"/>
              <a:ext cx="459484" cy="28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5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5" grpId="0" animBg="1"/>
    </p:bld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5536" y="5661248"/>
            <a:ext cx="4641376" cy="1008112"/>
            <a:chOff x="395536" y="5661248"/>
            <a:chExt cx="4641376" cy="1008112"/>
          </a:xfrm>
        </p:grpSpPr>
        <p:sp>
          <p:nvSpPr>
            <p:cNvPr id="7" name="Rectangle 6"/>
            <p:cNvSpPr/>
            <p:nvPr/>
          </p:nvSpPr>
          <p:spPr>
            <a:xfrm>
              <a:off x="395536" y="5661248"/>
              <a:ext cx="4641376" cy="1008112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5536" y="5661248"/>
              <a:ext cx="3054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cfr</a:t>
              </a:r>
              <a:r>
                <a:rPr lang="en-US" sz="2800" dirty="0"/>
                <a:t>. list slicing, but…</a:t>
              </a:r>
              <a:endParaRPr lang="nl-BE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subarrays: slicing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21299"/>
          </a:xfrm>
        </p:spPr>
        <p:txBody>
          <a:bodyPr>
            <a:normAutofit/>
          </a:bodyPr>
          <a:lstStyle/>
          <a:p>
            <a:r>
              <a:rPr lang="en-US" dirty="0"/>
              <a:t>Second column</a:t>
            </a:r>
          </a:p>
          <a:p>
            <a:endParaRPr lang="en-US" dirty="0"/>
          </a:p>
          <a:p>
            <a:r>
              <a:rPr lang="en-US" dirty="0"/>
              <a:t>Third row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2D subarray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89297" y="3789040"/>
            <a:ext cx="291455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a[2, :]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297" y="5013176"/>
            <a:ext cx="449872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a[1:3, 1:3]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np.eye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556792"/>
            <a:ext cx="497897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np.arange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(1, 21).reshape(4, 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636912"/>
            <a:ext cx="28803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a[:, 1]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2636912"/>
            <a:ext cx="36724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[ 2  7  12  17 ]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3851756"/>
            <a:ext cx="36724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[ 11  12  13  14  15 ]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203848" y="3068960"/>
            <a:ext cx="3168352" cy="720080"/>
            <a:chOff x="3203848" y="3068960"/>
            <a:chExt cx="3168352" cy="720080"/>
          </a:xfrm>
        </p:grpSpPr>
        <p:sp>
          <p:nvSpPr>
            <p:cNvPr id="16" name="TextBox 15"/>
            <p:cNvSpPr txBox="1"/>
            <p:nvPr/>
          </p:nvSpPr>
          <p:spPr>
            <a:xfrm>
              <a:off x="3203848" y="3183359"/>
              <a:ext cx="2098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result: 1D array</a:t>
              </a:r>
              <a:endParaRPr lang="nl-BE" sz="2400" dirty="0"/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5302499" y="3068960"/>
              <a:ext cx="1069701" cy="3452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3"/>
            </p:cNvCxnSpPr>
            <p:nvPr/>
          </p:nvCxnSpPr>
          <p:spPr>
            <a:xfrm>
              <a:off x="5302499" y="3414192"/>
              <a:ext cx="1069701" cy="3748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364088" y="4787860"/>
            <a:ext cx="367240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 1   2   3   4   5 ]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 6   1   0   9  10 ]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[ 11   0   1  14  15 ]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[ 16  17  18  19  20 ]]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348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5364088" y="1340768"/>
            <a:ext cx="367240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 1   2   3   4   5 ]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 6   7   8   9  10 ]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[ 11  12  13  14  15 ]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[ 16  17  18  19  20 ]]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987" y="6021288"/>
            <a:ext cx="463992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      array slicing does </a:t>
            </a:r>
            <a:r>
              <a:rPr lang="en-US" sz="2800" b="1" i="1" dirty="0">
                <a:solidFill>
                  <a:srgbClr val="C00000"/>
                </a:solidFill>
              </a:rPr>
              <a:t>not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copy!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86612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11" grpId="0" animBg="1"/>
      <p:bldP spid="14" grpId="0" animBg="1"/>
      <p:bldP spid="15" grpId="0" animBg="1"/>
      <p:bldP spid="26" grpId="0" animBg="1"/>
      <p:bldP spid="20" grpId="0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Fancy indexing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21299"/>
          </a:xfrm>
        </p:spPr>
        <p:txBody>
          <a:bodyPr>
            <a:normAutofit/>
          </a:bodyPr>
          <a:lstStyle/>
          <a:p>
            <a:r>
              <a:rPr lang="en-US" dirty="0"/>
              <a:t>Conditional indexing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Conditional assignment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556792"/>
            <a:ext cx="69127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np.arange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(1, 10,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=np.int).reshape(3, 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636912"/>
            <a:ext cx="28803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a[a % 2 == 1] =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349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6977671" y="1554525"/>
            <a:ext cx="238243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 1   2   3 ]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 4   5   6 ]</a:t>
            </a:r>
            <a:b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 7   8   9 ]]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4904" y="2793702"/>
            <a:ext cx="238243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 0   2   0 ]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 4   0   6 ]</a:t>
            </a:r>
            <a:b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 0   8   0 ]]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4350" y="2932026"/>
            <a:ext cx="3289575" cy="903005"/>
            <a:chOff x="755576" y="2952808"/>
            <a:chExt cx="3289575" cy="903005"/>
          </a:xfrm>
        </p:grpSpPr>
        <p:sp>
          <p:nvSpPr>
            <p:cNvPr id="4" name="Left Brace 3"/>
            <p:cNvSpPr/>
            <p:nvPr/>
          </p:nvSpPr>
          <p:spPr>
            <a:xfrm rot="16200000">
              <a:off x="1309568" y="2398816"/>
              <a:ext cx="188160" cy="129614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1720" y="3486481"/>
              <a:ext cx="199343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3 </a:t>
              </a:r>
              <a:r>
                <a:rPr lang="en-US" dirty="0">
                  <a:sym typeface="Symbol" panose="05050102010706020507" pitchFamily="18" charset="2"/>
                </a:rPr>
                <a:t></a:t>
              </a:r>
              <a:r>
                <a:rPr lang="en-US" dirty="0"/>
                <a:t> 3 Boolean array</a:t>
              </a:r>
            </a:p>
          </p:txBody>
        </p:sp>
        <p:cxnSp>
          <p:nvCxnSpPr>
            <p:cNvPr id="8" name="Straight Arrow Connector 7"/>
            <p:cNvCxnSpPr>
              <a:stCxn id="6" idx="1"/>
              <a:endCxn id="4" idx="1"/>
            </p:cNvCxnSpPr>
            <p:nvPr/>
          </p:nvCxnSpPr>
          <p:spPr>
            <a:xfrm flipH="1" flipV="1">
              <a:off x="1403648" y="3140968"/>
              <a:ext cx="648072" cy="5301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3528" y="5013176"/>
            <a:ext cx="32403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np.where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 &gt; 0, 1, -1)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42713" y="5295692"/>
            <a:ext cx="3289575" cy="903005"/>
            <a:chOff x="755576" y="2952808"/>
            <a:chExt cx="3289575" cy="903005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1029330" y="2679054"/>
              <a:ext cx="149532" cy="69703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1720" y="3486481"/>
              <a:ext cx="199343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3 </a:t>
              </a:r>
              <a:r>
                <a:rPr lang="en-US" dirty="0">
                  <a:sym typeface="Symbol" panose="05050102010706020507" pitchFamily="18" charset="2"/>
                </a:rPr>
                <a:t></a:t>
              </a:r>
              <a:r>
                <a:rPr lang="en-US" dirty="0"/>
                <a:t> 3 Boolean array</a:t>
              </a:r>
            </a:p>
          </p:txBody>
        </p:sp>
        <p:cxnSp>
          <p:nvCxnSpPr>
            <p:cNvPr id="19" name="Straight Arrow Connector 18"/>
            <p:cNvCxnSpPr>
              <a:stCxn id="18" idx="1"/>
              <a:endCxn id="16" idx="1"/>
            </p:cNvCxnSpPr>
            <p:nvPr/>
          </p:nvCxnSpPr>
          <p:spPr>
            <a:xfrm flipH="1" flipV="1">
              <a:off x="1104097" y="3102340"/>
              <a:ext cx="947623" cy="56880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974904" y="4946031"/>
            <a:ext cx="238243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-1   1  -1 ]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 1  -1   1 ]</a:t>
            </a:r>
            <a:b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-1   1  -1 ]]</a:t>
            </a:r>
          </a:p>
        </p:txBody>
      </p:sp>
    </p:spTree>
    <p:extLst>
      <p:ext uri="{BB962C8B-B14F-4D97-AF65-F5344CB8AC3E}">
        <p14:creationId xmlns:p14="http://schemas.microsoft.com/office/powerpoint/2010/main" val="28274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21" grpId="0" animBg="1"/>
      <p:bldP spid="14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help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Built-in help: interpreter/</a:t>
            </a:r>
            <a:r>
              <a:rPr lang="en-US" dirty="0" err="1"/>
              <a:t>iPython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 also in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8180445" cy="286232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import sys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&gt;&gt;&gt; help(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sys.exit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Help on built-in function exit in module sys: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exit(...)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exit([status])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Exit the interpreter by raising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SystemExit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(status).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If the status is omitted or None, it defaults to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ze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Operations on arrays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Scalar-array operations: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Element-wise operations: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Matrix product</a:t>
            </a:r>
          </a:p>
          <a:p>
            <a:endParaRPr lang="en-US" dirty="0"/>
          </a:p>
          <a:p>
            <a:pPr lvl="1"/>
            <a:r>
              <a:rPr lang="en-US" dirty="0"/>
              <a:t>Python 3.5 style</a:t>
            </a:r>
            <a:endParaRPr lang="nl-BE" dirty="0"/>
          </a:p>
        </p:txBody>
      </p:sp>
      <p:grpSp>
        <p:nvGrpSpPr>
          <p:cNvPr id="10" name="Group 9"/>
          <p:cNvGrpSpPr/>
          <p:nvPr/>
        </p:nvGrpSpPr>
        <p:grpSpPr>
          <a:xfrm>
            <a:off x="731737" y="3729806"/>
            <a:ext cx="7944719" cy="923330"/>
            <a:chOff x="731737" y="3933056"/>
            <a:chExt cx="7944719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731737" y="3933056"/>
              <a:ext cx="578448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np.array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([[1.0, 3.0], [4.0, 5.0]])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np.array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([[2.0, 3.0], [1.0, 0.5]])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print(a*b)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56176" y="4099431"/>
              <a:ext cx="252028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[[ 2.   9.  ]</a:t>
              </a:r>
            </a:p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 [ 4.   2.5 ]]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576" y="5373216"/>
            <a:ext cx="7920880" cy="646331"/>
            <a:chOff x="755576" y="5733256"/>
            <a:chExt cx="792088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5733256"/>
              <a:ext cx="5760641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print(np.dot(a, b))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6176" y="5733256"/>
              <a:ext cx="252028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[[  5.    4.5 ]</a:t>
              </a:r>
            </a:p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 [ 13.   14.5 ]]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2182505"/>
            <a:ext cx="57844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([[1.0, 3.0], [4.0, 5.0]])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print(3.0 + 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0014" y="2204864"/>
            <a:ext cx="249644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[[ 4.   6.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[ 7.   8. ]]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350</a:t>
            </a:fld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755576" y="6372036"/>
            <a:ext cx="57746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print(a @ b)</a:t>
            </a:r>
          </a:p>
        </p:txBody>
      </p:sp>
    </p:spTree>
    <p:extLst>
      <p:ext uri="{BB962C8B-B14F-4D97-AF65-F5344CB8AC3E}">
        <p14:creationId xmlns:p14="http://schemas.microsoft.com/office/powerpoint/2010/main" val="32625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3" grpId="0" animBg="1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operating on arrays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037"/>
            <a:ext cx="8229600" cy="35261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Avoid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</a:t>
            </a:r>
          </a:p>
          <a:p>
            <a:endParaRPr lang="en-US" dirty="0"/>
          </a:p>
          <a:p>
            <a:r>
              <a:rPr lang="en-US" dirty="0"/>
              <a:t>Other functions: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np.sin</a:t>
            </a:r>
            <a:r>
              <a:rPr lang="en-US" dirty="0"/>
              <a:t>, …,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np.sinh</a:t>
            </a:r>
            <a:r>
              <a:rPr lang="en-US" dirty="0"/>
              <a:t>, …,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np.trace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np.transpose</a:t>
            </a:r>
            <a:r>
              <a:rPr lang="en-US" dirty="0">
                <a:cs typeface="Courier New" panose="02070309020205020404" pitchFamily="49" charset="0"/>
              </a:rPr>
              <a:t>,…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345" y="1700808"/>
            <a:ext cx="622691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np.empty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((500, 500))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np.random.uniform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(0.0, 1.0, (500, 500))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736" y="3140968"/>
            <a:ext cx="622691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range(500):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j in range(500):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(b[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j])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4715852"/>
            <a:ext cx="622691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np.sqrt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(b)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52320" y="3212976"/>
            <a:ext cx="1018227" cy="1872208"/>
            <a:chOff x="7452320" y="3573016"/>
            <a:chExt cx="1018227" cy="1872208"/>
          </a:xfrm>
        </p:grpSpPr>
        <p:sp>
          <p:nvSpPr>
            <p:cNvPr id="7" name="TextBox 6"/>
            <p:cNvSpPr txBox="1"/>
            <p:nvPr/>
          </p:nvSpPr>
          <p:spPr>
            <a:xfrm>
              <a:off x="7452320" y="3573016"/>
              <a:ext cx="101822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140 </a:t>
              </a:r>
              <a:r>
                <a:rPr lang="en-US" sz="2400" dirty="0">
                  <a:sym typeface="Symbol"/>
                </a:rPr>
                <a:t></a:t>
              </a:r>
              <a:r>
                <a:rPr lang="en-US" sz="2400" dirty="0"/>
                <a:t>s</a:t>
              </a:r>
              <a:endParaRPr lang="nl-BE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52320" y="4983559"/>
              <a:ext cx="939681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6.5 </a:t>
              </a:r>
              <a:r>
                <a:rPr lang="en-US" sz="2400" dirty="0">
                  <a:sym typeface="Symbol"/>
                </a:rPr>
                <a:t></a:t>
              </a:r>
              <a:r>
                <a:rPr lang="en-US" sz="2400" dirty="0"/>
                <a:t>s</a:t>
              </a:r>
              <a:endParaRPr lang="nl-BE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40352" y="3717032"/>
            <a:ext cx="1259645" cy="936104"/>
            <a:chOff x="7524328" y="4766367"/>
            <a:chExt cx="1259645" cy="936104"/>
          </a:xfrm>
        </p:grpSpPr>
        <p:sp>
          <p:nvSpPr>
            <p:cNvPr id="10" name="Curved Left Arrow 9"/>
            <p:cNvSpPr/>
            <p:nvPr/>
          </p:nvSpPr>
          <p:spPr>
            <a:xfrm>
              <a:off x="7524328" y="4766367"/>
              <a:ext cx="288032" cy="936104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4368" y="4869160"/>
              <a:ext cx="8996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21 ×</a:t>
              </a:r>
              <a:endParaRPr lang="nl-BE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8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linear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has some linear algebra operations</a:t>
            </a:r>
          </a:p>
          <a:p>
            <a:pPr lvl="1"/>
            <a:r>
              <a:rPr lang="en-US" dirty="0"/>
              <a:t>matrix power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matrix  inverse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determinant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eigen</a:t>
            </a:r>
            <a:r>
              <a:rPr lang="en-US" dirty="0"/>
              <a:t>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352</a:t>
            </a:fld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731737" y="2539411"/>
            <a:ext cx="8163703" cy="646331"/>
            <a:chOff x="731737" y="3784165"/>
            <a:chExt cx="816370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31737" y="3933056"/>
              <a:ext cx="412829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np.linalg.matrix_power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(a, 3)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2040" y="3784165"/>
              <a:ext cx="396340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[[  85.  129.]</a:t>
              </a:r>
            </a:p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 [ 172.  257.]]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1736" y="1268760"/>
            <a:ext cx="578447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([[1.0, 3.0], [4.0, 5.0]])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31737" y="3646765"/>
            <a:ext cx="8160743" cy="646331"/>
            <a:chOff x="731737" y="3646765"/>
            <a:chExt cx="8160743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731737" y="3792522"/>
              <a:ext cx="413120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np.linalg.inv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(a)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3646765"/>
              <a:ext cx="396044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[[-0.71428571  0.42857143]</a:t>
              </a:r>
            </a:p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 [ 0.57142857 -0.14285714]]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5577" y="4715852"/>
            <a:ext cx="8136903" cy="378624"/>
            <a:chOff x="755577" y="4715852"/>
            <a:chExt cx="8136903" cy="378624"/>
          </a:xfrm>
        </p:grpSpPr>
        <p:sp>
          <p:nvSpPr>
            <p:cNvPr id="9" name="TextBox 8"/>
            <p:cNvSpPr txBox="1"/>
            <p:nvPr/>
          </p:nvSpPr>
          <p:spPr>
            <a:xfrm>
              <a:off x="755577" y="4725144"/>
              <a:ext cx="410445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np.linalg.det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(a)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2040" y="4715852"/>
              <a:ext cx="396044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-7.0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576" y="5786680"/>
            <a:ext cx="8136903" cy="378624"/>
            <a:chOff x="755577" y="4715852"/>
            <a:chExt cx="8136903" cy="378624"/>
          </a:xfrm>
        </p:grpSpPr>
        <p:sp>
          <p:nvSpPr>
            <p:cNvPr id="15" name="TextBox 14"/>
            <p:cNvSpPr txBox="1"/>
            <p:nvPr/>
          </p:nvSpPr>
          <p:spPr>
            <a:xfrm>
              <a:off x="755577" y="4725144"/>
              <a:ext cx="410445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np.linalg.eigvals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(a)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2040" y="4715852"/>
              <a:ext cx="396044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[-1.  7.]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2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versus copies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Reshape: different view on same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operations return copies,</a:t>
            </a:r>
            <a:br>
              <a:rPr lang="en-US" dirty="0"/>
            </a:br>
            <a:r>
              <a:rPr lang="en-US" dirty="0"/>
              <a:t>check documentation carefully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353</a:t>
            </a:fld>
            <a:endParaRPr lang="nl-BE"/>
          </a:p>
        </p:txBody>
      </p:sp>
      <p:grpSp>
        <p:nvGrpSpPr>
          <p:cNvPr id="13" name="Group 12"/>
          <p:cNvGrpSpPr/>
          <p:nvPr/>
        </p:nvGrpSpPr>
        <p:grpSpPr>
          <a:xfrm>
            <a:off x="755577" y="3258125"/>
            <a:ext cx="7850084" cy="369332"/>
            <a:chOff x="755577" y="3258125"/>
            <a:chExt cx="785008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6157389" y="3258125"/>
              <a:ext cx="244827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[ 1. 3. 4. 5.]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77" y="3258125"/>
              <a:ext cx="42484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a.reshape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((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a.size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, ))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1737" y="2267579"/>
            <a:ext cx="7873924" cy="646332"/>
            <a:chOff x="731737" y="2267579"/>
            <a:chExt cx="7873924" cy="646332"/>
          </a:xfrm>
        </p:grpSpPr>
        <p:sp>
          <p:nvSpPr>
            <p:cNvPr id="5" name="TextBox 4"/>
            <p:cNvSpPr txBox="1"/>
            <p:nvPr/>
          </p:nvSpPr>
          <p:spPr>
            <a:xfrm>
              <a:off x="731737" y="2267580"/>
              <a:ext cx="427231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np.array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([[1.0, 3.0],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[4.0, 5.0]])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7389" y="2267579"/>
              <a:ext cx="244827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[[ 1.  3.]</a:t>
              </a:r>
            </a:p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 [ 4.  5.]]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3934159"/>
            <a:ext cx="42484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a[0, 0] = 13.0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04285" y="4006805"/>
            <a:ext cx="3200163" cy="646331"/>
            <a:chOff x="5404285" y="4006805"/>
            <a:chExt cx="3200163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6156176" y="4006805"/>
              <a:ext cx="244827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[[ 13.  3.]</a:t>
              </a:r>
            </a:p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 [  4.  5.]]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4285" y="4087454"/>
              <a:ext cx="35165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04285" y="4677352"/>
            <a:ext cx="3200163" cy="417124"/>
            <a:chOff x="5404285" y="4677352"/>
            <a:chExt cx="3200163" cy="417124"/>
          </a:xfrm>
        </p:grpSpPr>
        <p:sp>
          <p:nvSpPr>
            <p:cNvPr id="11" name="TextBox 10"/>
            <p:cNvSpPr txBox="1"/>
            <p:nvPr/>
          </p:nvSpPr>
          <p:spPr>
            <a:xfrm>
              <a:off x="6156176" y="4725144"/>
              <a:ext cx="244827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[ 13. 3. 4. 5.]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4285" y="4677352"/>
              <a:ext cx="35165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6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data I/O revisited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Reading text file with 10</a:t>
            </a:r>
            <a:r>
              <a:rPr lang="en-US" baseline="30000" dirty="0"/>
              <a:t>9</a:t>
            </a:r>
            <a:r>
              <a:rPr lang="en-US" dirty="0"/>
              <a:t> 64-bit floats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np.fromtxt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57 minutes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44 GB RAM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np.fromfile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='\n')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4.6 minutes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8 GB RAM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Reading binary file with  10</a:t>
            </a:r>
            <a:r>
              <a:rPr lang="en-US" baseline="30000" dirty="0"/>
              <a:t>9</a:t>
            </a:r>
            <a:r>
              <a:rPr lang="en-US" dirty="0"/>
              <a:t> 64-bit floats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np.fromfile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US" dirty="0"/>
              <a:t>:                               </a:t>
            </a:r>
            <a:r>
              <a:rPr lang="en-US" dirty="0">
                <a:solidFill>
                  <a:srgbClr val="FF0000"/>
                </a:solidFill>
              </a:rPr>
              <a:t>8 seconds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8 GB RAM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354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2452287" y="3822139"/>
            <a:ext cx="43519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All functions are equal, but…</a:t>
            </a:r>
          </a:p>
          <a:p>
            <a:pPr algn="ctr"/>
            <a:r>
              <a:rPr lang="en-US" sz="2400" dirty="0"/>
              <a:t>some are more equal than others</a:t>
            </a:r>
            <a:endParaRPr lang="nl-B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21288"/>
            <a:ext cx="65134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 all data formats are equal: HDF5 to the rescue</a:t>
            </a:r>
            <a:endParaRPr lang="nl-BE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848859" y="3428136"/>
            <a:ext cx="1187637" cy="1729056"/>
            <a:chOff x="7164288" y="4766367"/>
            <a:chExt cx="1187637" cy="1729056"/>
          </a:xfrm>
        </p:grpSpPr>
        <p:sp>
          <p:nvSpPr>
            <p:cNvPr id="8" name="Curved Left Arrow 7"/>
            <p:cNvSpPr/>
            <p:nvPr/>
          </p:nvSpPr>
          <p:spPr>
            <a:xfrm>
              <a:off x="7164288" y="4766367"/>
              <a:ext cx="288032" cy="1729056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52320" y="5334584"/>
              <a:ext cx="8996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35 ×</a:t>
              </a:r>
              <a:endParaRPr lang="nl-BE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22292" y="2485225"/>
            <a:ext cx="1728192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1222292" y="3294646"/>
            <a:ext cx="1542612" cy="3503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" name="Group 11"/>
          <p:cNvGrpSpPr/>
          <p:nvPr/>
        </p:nvGrpSpPr>
        <p:grpSpPr>
          <a:xfrm>
            <a:off x="7884368" y="2273380"/>
            <a:ext cx="1143744" cy="868452"/>
            <a:chOff x="7164288" y="5626971"/>
            <a:chExt cx="1143744" cy="868452"/>
          </a:xfrm>
        </p:grpSpPr>
        <p:sp>
          <p:nvSpPr>
            <p:cNvPr id="13" name="Curved Left Arrow 12"/>
            <p:cNvSpPr/>
            <p:nvPr/>
          </p:nvSpPr>
          <p:spPr>
            <a:xfrm>
              <a:off x="7164288" y="5626971"/>
              <a:ext cx="288032" cy="868452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08427" y="5765768"/>
              <a:ext cx="8996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12 ×</a:t>
              </a:r>
              <a:endParaRPr lang="nl-BE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2704564"/>
            <a:ext cx="979247" cy="868452"/>
            <a:chOff x="6473073" y="5626971"/>
            <a:chExt cx="979247" cy="868452"/>
          </a:xfrm>
        </p:grpSpPr>
        <p:sp>
          <p:nvSpPr>
            <p:cNvPr id="16" name="Curved Left Arrow 15"/>
            <p:cNvSpPr/>
            <p:nvPr/>
          </p:nvSpPr>
          <p:spPr>
            <a:xfrm flipH="1">
              <a:off x="7164288" y="5626971"/>
              <a:ext cx="288032" cy="868452"/>
            </a:xfrm>
            <a:prstGeom prst="curved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3073" y="5765768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</a:rPr>
                <a:t>5 ×</a:t>
              </a:r>
              <a:endParaRPr lang="nl-BE" sz="3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8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0" grpId="0" animBg="1"/>
      <p:bldP spid="11" grpId="0" animBg="1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Matrices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Matlab</a:t>
            </a:r>
            <a:r>
              <a:rPr lang="en-US" dirty="0"/>
              <a:t>-like initialization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Overloaded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 operators</a:t>
            </a:r>
          </a:p>
          <a:p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dirty="0"/>
              <a:t>Result is always matrix (2D)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1737" y="3429000"/>
            <a:ext cx="7944719" cy="1200329"/>
            <a:chOff x="731737" y="3933056"/>
            <a:chExt cx="7944719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731737" y="3933056"/>
              <a:ext cx="578448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np.matrix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([[1.0, 3.0], [4.0, 5.0]])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np.matrix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([[2.0, 3.0], [1.0, 0.5]])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print(a*b)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print(a**3)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56176" y="4293096"/>
              <a:ext cx="252028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[[  5.   4.5 ]</a:t>
              </a:r>
            </a:p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 [ 13.  14.5 ]]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2236222"/>
            <a:ext cx="578448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np.matrix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('1.0  3.0; 4.0  5.0')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0014" y="2420888"/>
            <a:ext cx="249644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[[ 1.   3.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[ 4.   5. ]]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4582869"/>
            <a:ext cx="252028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 85.  129. ]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[ 172.  257. ]]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7584" y="5661248"/>
            <a:ext cx="7944719" cy="923330"/>
            <a:chOff x="731737" y="3981257"/>
            <a:chExt cx="7944719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731737" y="3981257"/>
              <a:ext cx="578448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a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np.matrix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('1.0, 3.0')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np.matrix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('2.0</a:t>
              </a:r>
              <a:r>
                <a:rPr lang="en-US">
                  <a:latin typeface="Courier New" pitchFamily="49" charset="0"/>
                  <a:cs typeface="Courier New" pitchFamily="49" charset="0"/>
                </a:rPr>
                <a:t>; 4.0')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print(a*b)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6176" y="4293096"/>
              <a:ext cx="25202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[[ 14. ]]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355</a:t>
            </a:fld>
            <a:endParaRPr lang="nl-BE"/>
          </a:p>
        </p:txBody>
      </p:sp>
      <p:grpSp>
        <p:nvGrpSpPr>
          <p:cNvPr id="16" name="Group 15"/>
          <p:cNvGrpSpPr/>
          <p:nvPr/>
        </p:nvGrpSpPr>
        <p:grpSpPr>
          <a:xfrm rot="20320667">
            <a:off x="1208598" y="2907275"/>
            <a:ext cx="3672408" cy="2160240"/>
            <a:chOff x="251520" y="1268760"/>
            <a:chExt cx="3672408" cy="2160240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1268760"/>
              <a:ext cx="3666388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Don't use,</a:t>
              </a:r>
            </a:p>
            <a:p>
              <a:r>
                <a:rPr lang="en-US" sz="6600" dirty="0">
                  <a:solidFill>
                    <a:srgbClr val="C00000"/>
                  </a:solidFill>
                </a:rPr>
                <a:t>confusing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1520" y="1268760"/>
              <a:ext cx="3672408" cy="2160240"/>
            </a:xfrm>
            <a:prstGeom prst="roundRect">
              <a:avLst/>
            </a:prstGeom>
            <a:solidFill>
              <a:srgbClr val="C00000">
                <a:alpha val="29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6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2" grpId="0" animBg="1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for MATLAB users</a:t>
            </a:r>
            <a:br>
              <a:rPr lang="en-US" dirty="0"/>
            </a:br>
            <a:r>
              <a:rPr lang="en-US" sz="2400" dirty="0">
                <a:hlinkClick r:id="rId2"/>
              </a:rPr>
              <a:t>http://mathesaurus.sourceforge.net/matlab-numpy.html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046522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for scientific computing: </a:t>
            </a:r>
            <a:r>
              <a:rPr lang="en-US" dirty="0" err="1"/>
              <a:t>Scipy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https://github.com/gjbex/training-material/tree/master/Python/Numpy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3"/>
              </a:rPr>
              <a:t>https://github.com/gjbex/training-material/tree/master/Python/Birdsong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1013481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for numeric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scipy</a:t>
            </a:r>
            <a:endParaRPr lang="en-US" dirty="0"/>
          </a:p>
          <a:p>
            <a:pPr lvl="1"/>
            <a:r>
              <a:rPr lang="en-US" dirty="0"/>
              <a:t>Dense/sparse linear algebra</a:t>
            </a:r>
          </a:p>
          <a:p>
            <a:pPr lvl="1"/>
            <a:r>
              <a:rPr lang="en-US" dirty="0"/>
              <a:t>Solving ordinary differential equations</a:t>
            </a:r>
          </a:p>
          <a:p>
            <a:pPr lvl="1"/>
            <a:r>
              <a:rPr lang="en-US" dirty="0"/>
              <a:t>Numerical integration</a:t>
            </a:r>
          </a:p>
          <a:p>
            <a:pPr lvl="1"/>
            <a:r>
              <a:rPr lang="en-US" dirty="0"/>
              <a:t>Optimization</a:t>
            </a:r>
          </a:p>
          <a:p>
            <a:pPr lvl="1"/>
            <a:r>
              <a:rPr lang="en-US" dirty="0"/>
              <a:t>Interpolation</a:t>
            </a:r>
          </a:p>
          <a:p>
            <a:pPr lvl="1"/>
            <a:r>
              <a:rPr lang="en-US" dirty="0"/>
              <a:t>Signal processing</a:t>
            </a:r>
          </a:p>
          <a:p>
            <a:pPr lvl="1"/>
            <a:r>
              <a:rPr lang="en-US" dirty="0"/>
              <a:t>Statistics</a:t>
            </a:r>
          </a:p>
          <a:p>
            <a:pPr lvl="1"/>
            <a:r>
              <a:rPr lang="en-US" dirty="0"/>
              <a:t>Special mathematical functions</a:t>
            </a:r>
          </a:p>
          <a:p>
            <a:pPr lvl="1"/>
            <a:r>
              <a:rPr lang="en-US" dirty="0"/>
              <a:t>Mathematical &amp; physical constants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358</a:t>
            </a:fld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2114320" y="5213836"/>
            <a:ext cx="4734825" cy="727631"/>
            <a:chOff x="588960" y="1198493"/>
            <a:chExt cx="4734825" cy="727631"/>
          </a:xfrm>
        </p:grpSpPr>
        <p:sp>
          <p:nvSpPr>
            <p:cNvPr id="6" name="TextBox 5"/>
            <p:cNvSpPr txBox="1"/>
            <p:nvPr/>
          </p:nvSpPr>
          <p:spPr>
            <a:xfrm>
              <a:off x="588960" y="1556792"/>
              <a:ext cx="290053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import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scipy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as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sp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75857" y="1198493"/>
              <a:ext cx="2047928" cy="542965"/>
              <a:chOff x="1378722" y="3862789"/>
              <a:chExt cx="2047928" cy="5429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195736" y="3862789"/>
                <a:ext cx="123091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convention</a:t>
                </a:r>
              </a:p>
            </p:txBody>
          </p:sp>
          <p:cxnSp>
            <p:nvCxnSpPr>
              <p:cNvPr id="9" name="Straight Arrow Connector 8"/>
              <p:cNvCxnSpPr>
                <a:stCxn id="8" idx="1"/>
              </p:cNvCxnSpPr>
              <p:nvPr/>
            </p:nvCxnSpPr>
            <p:spPr>
              <a:xfrm flipH="1">
                <a:off x="1378722" y="4047455"/>
                <a:ext cx="817014" cy="3582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2136920" y="5933916"/>
            <a:ext cx="6584113" cy="727631"/>
            <a:chOff x="588960" y="1198493"/>
            <a:chExt cx="6584113" cy="727631"/>
          </a:xfrm>
        </p:grpSpPr>
        <p:sp>
          <p:nvSpPr>
            <p:cNvPr id="11" name="TextBox 10"/>
            <p:cNvSpPr txBox="1"/>
            <p:nvPr/>
          </p:nvSpPr>
          <p:spPr>
            <a:xfrm>
              <a:off x="588960" y="1556792"/>
              <a:ext cx="290053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import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scipy.linalg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275857" y="1198493"/>
              <a:ext cx="3897216" cy="542965"/>
              <a:chOff x="1378722" y="3862789"/>
              <a:chExt cx="3897216" cy="5429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195736" y="3862789"/>
                <a:ext cx="308020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import </a:t>
                </a:r>
                <a:r>
                  <a:rPr lang="en-US" dirty="0" err="1"/>
                  <a:t>subpackages</a:t>
                </a:r>
                <a:r>
                  <a:rPr lang="en-US" dirty="0"/>
                  <a:t> as needed</a:t>
                </a:r>
              </a:p>
            </p:txBody>
          </p:sp>
          <p:cxnSp>
            <p:nvCxnSpPr>
              <p:cNvPr id="14" name="Straight Arrow Connector 13"/>
              <p:cNvCxnSpPr>
                <a:stCxn id="13" idx="1"/>
              </p:cNvCxnSpPr>
              <p:nvPr/>
            </p:nvCxnSpPr>
            <p:spPr>
              <a:xfrm flipH="1">
                <a:off x="1378722" y="4047455"/>
                <a:ext cx="817014" cy="3582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91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SVD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 is not a 2D-array, it is a 1D-array</a:t>
            </a:r>
          </a:p>
          <a:p>
            <a:endParaRPr lang="en-US" dirty="0"/>
          </a:p>
          <a:p>
            <a:r>
              <a:rPr lang="en-US" dirty="0"/>
              <a:t>Let's check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731736" y="2348880"/>
            <a:ext cx="622691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scipy.linalg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([[7.3, 5.7], [-1.2, 5.3]])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u, s, v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sp.linalg.svd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078813"/>
            <a:ext cx="622691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np.diag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353" y="5291916"/>
            <a:ext cx="622691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 = u @ S @ v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delta = A -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5733256"/>
            <a:ext cx="52565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[[ 8.88178420e-16, 0.00000000e+00],</a:t>
            </a:r>
          </a:p>
          <a:p>
            <a:r>
              <a:rPr lang="fr-FR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[ 4.44089210e-16, 0.00000000e+00]]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1412776"/>
            <a:ext cx="363003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Should be fast when built against</a:t>
            </a:r>
            <a:br>
              <a:rPr lang="en-US" sz="2000" dirty="0"/>
            </a:br>
            <a:r>
              <a:rPr lang="en-US" sz="2000" dirty="0"/>
              <a:t>good BLAS/</a:t>
            </a:r>
            <a:r>
              <a:rPr lang="en-US" sz="2000" dirty="0" err="1"/>
              <a:t>Lapack</a:t>
            </a:r>
            <a:r>
              <a:rPr lang="en-US" sz="2000" dirty="0"/>
              <a:t> library</a:t>
            </a:r>
            <a:endParaRPr lang="nl-BE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16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Installing &amp; upgrading packages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pip</a:t>
            </a:r>
          </a:p>
          <a:p>
            <a:pPr lvl="1"/>
            <a:r>
              <a:rPr lang="en-US" dirty="0"/>
              <a:t>Install new package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Upgrade a package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Install a package only for yourself</a:t>
            </a:r>
          </a:p>
          <a:p>
            <a:pPr lvl="1"/>
            <a:endParaRPr lang="en-US" dirty="0"/>
          </a:p>
          <a:p>
            <a:r>
              <a:rPr lang="en-US" dirty="0"/>
              <a:t>To check for upgrades,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yolk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523100" y="2708920"/>
            <a:ext cx="48964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pip  install  pandas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3" y="3779748"/>
            <a:ext cx="487184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pip  install  -U  pandas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4797152"/>
            <a:ext cx="487184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pip  install  --user  -U  pandas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5877272"/>
            <a:ext cx="15632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yolk  -U</a:t>
            </a:r>
          </a:p>
        </p:txBody>
      </p:sp>
    </p:spTree>
    <p:extLst>
      <p:ext uri="{BB962C8B-B14F-4D97-AF65-F5344CB8AC3E}">
        <p14:creationId xmlns:p14="http://schemas.microsoft.com/office/powerpoint/2010/main" val="24505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  <p:bldP spid="6" grpId="0" animBg="1"/>
      <p:bldP spid="7" grpId="0" animBg="1"/>
      <p:bldP spid="8" grpId="0" animBg="1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 regression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736" y="2505670"/>
            <a:ext cx="736865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np.genfromtxt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('data.csv',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=[np.float64, np.float64],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delimiter=',', names=True)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24128" y="1196752"/>
            <a:ext cx="3024336" cy="1200909"/>
            <a:chOff x="755577" y="4078813"/>
            <a:chExt cx="3024336" cy="1200909"/>
          </a:xfrm>
        </p:grpSpPr>
        <p:sp>
          <p:nvSpPr>
            <p:cNvPr id="5" name="TextBox 4"/>
            <p:cNvSpPr txBox="1"/>
            <p:nvPr/>
          </p:nvSpPr>
          <p:spPr>
            <a:xfrm>
              <a:off x="755577" y="4078813"/>
              <a:ext cx="3024336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x,y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0.000e+00,1.206e+00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5.263e-02,1.207e+00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…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9868" y="4941168"/>
              <a:ext cx="86004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data.csv</a:t>
              </a:r>
              <a:endParaRPr lang="nl-BE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4725144"/>
            <a:ext cx="736865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scipy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scipy.stats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slp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r, _, _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sp.stats.linregress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(data['x'],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       data['y'])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10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1" grpId="0" animBg="1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function definitions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</a:t>
            </a:r>
          </a:p>
          <a:p>
            <a:r>
              <a:rPr lang="en-US" dirty="0"/>
              <a:t>Define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gradient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1760" y="1609636"/>
                <a:ext cx="65511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+0.1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nl-BE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609636"/>
                <a:ext cx="655115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1736" y="2780928"/>
            <a:ext cx="758468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f(X):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x = X[0]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y = X[1]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(x**2 + y**2)**2 - 2*x**2 - 2*y**2 + 0.1*x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4554994"/>
            <a:ext cx="758468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grad_f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x = X[0]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y = X[1]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f_x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4*(x**2 + y**2)*x - 4*x + 0.1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f_y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4*(x**2 + y**2)*y - 4*y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f_x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f_y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32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9" grpId="0" animBg="1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Compute minimum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methods</a:t>
            </a:r>
          </a:p>
          <a:p>
            <a:pPr lvl="1"/>
            <a:r>
              <a:rPr lang="en-US" dirty="0"/>
              <a:t>Powell</a:t>
            </a:r>
          </a:p>
          <a:p>
            <a:pPr lvl="1"/>
            <a:r>
              <a:rPr lang="en-US" dirty="0"/>
              <a:t>Conjugate gradient</a:t>
            </a:r>
          </a:p>
          <a:p>
            <a:pPr lvl="1"/>
            <a:r>
              <a:rPr lang="en-US" dirty="0"/>
              <a:t>BFGS</a:t>
            </a:r>
          </a:p>
          <a:p>
            <a:pPr lvl="1"/>
            <a:r>
              <a:rPr lang="en-US" dirty="0"/>
              <a:t>Newton conjugate gradient</a:t>
            </a:r>
          </a:p>
          <a:p>
            <a:pPr lvl="1"/>
            <a:r>
              <a:rPr lang="en-US" dirty="0"/>
              <a:t>…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095688"/>
            <a:ext cx="758468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scipy.optimize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x0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([1.0, 0.01])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xopt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scipy.optimize.fmin_cg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(f, x0,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fprime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grad_f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=False)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7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differential equations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Rewrite higher order differential equation to set of first order equations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363</a:t>
            </a:fld>
            <a:endParaRPr lang="nl-B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67333"/>
              </p:ext>
            </p:extLst>
          </p:nvPr>
        </p:nvGraphicFramePr>
        <p:xfrm>
          <a:off x="603250" y="3060700"/>
          <a:ext cx="38068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1892160" imgH="419040" progId="Equation.3">
                  <p:embed/>
                </p:oleObj>
              </mc:Choice>
              <mc:Fallback>
                <p:oleObj name="Equation" r:id="rId3" imgW="18921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060700"/>
                        <a:ext cx="380682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23105"/>
              </p:ext>
            </p:extLst>
          </p:nvPr>
        </p:nvGraphicFramePr>
        <p:xfrm>
          <a:off x="4620517" y="2636838"/>
          <a:ext cx="4271963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Vergelijking" r:id="rId5" imgW="2120760" imgH="838080" progId="Equation.3">
                  <p:embed/>
                </p:oleObj>
              </mc:Choice>
              <mc:Fallback>
                <p:oleObj name="Vergelijking" r:id="rId5" imgW="212076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517" y="2636838"/>
                        <a:ext cx="4271963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55576" y="4615968"/>
            <a:ext cx="7584680" cy="2083009"/>
            <a:chOff x="755576" y="4615968"/>
            <a:chExt cx="7584680" cy="2083009"/>
          </a:xfrm>
        </p:grpSpPr>
        <p:sp>
          <p:nvSpPr>
            <p:cNvPr id="8" name="TextBox 7"/>
            <p:cNvSpPr txBox="1"/>
            <p:nvPr/>
          </p:nvSpPr>
          <p:spPr>
            <a:xfrm>
              <a:off x="755576" y="4615968"/>
              <a:ext cx="758468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def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func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(t, y, g, l, q, F_D,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Omega_D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):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return [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y[1],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-(g/l)*y[0] - q*y[1] + F_D*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np.sin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Omega_D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*t)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5656" y="6237312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y[0]</a:t>
              </a:r>
              <a:r>
                <a:rPr lang="en-US" sz="2400" dirty="0"/>
                <a:t> </a:t>
              </a:r>
              <a:r>
                <a:rPr lang="en-US" sz="2400" dirty="0">
                  <a:sym typeface="Symbol"/>
                </a:rPr>
                <a:t></a:t>
              </a:r>
              <a:r>
                <a:rPr lang="en-US" sz="2400" dirty="0"/>
                <a:t> </a:t>
              </a:r>
              <a:r>
                <a:rPr lang="en-US" sz="2400" i="1" dirty="0">
                  <a:sym typeface="Symbol"/>
                </a:rPr>
                <a:t></a:t>
              </a:r>
              <a:endParaRPr lang="nl-BE" sz="24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9872" y="6237312"/>
              <a:ext cx="1439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y[1]</a:t>
              </a:r>
              <a:r>
                <a:rPr lang="en-US" sz="2400" dirty="0"/>
                <a:t> </a:t>
              </a:r>
              <a:r>
                <a:rPr lang="en-US" sz="2400" dirty="0">
                  <a:sym typeface="Symbol"/>
                </a:rPr>
                <a:t></a:t>
              </a:r>
              <a:r>
                <a:rPr lang="en-US" sz="2400" dirty="0"/>
                <a:t> </a:t>
              </a:r>
              <a:r>
                <a:rPr lang="en-US" sz="2400" i="1" dirty="0">
                  <a:sym typeface="Symbol"/>
                </a:rPr>
                <a:t></a:t>
              </a:r>
              <a:endParaRPr lang="nl-BE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37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for equations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methods, convergence improves by specifying Jacobian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364</a:t>
            </a:fld>
            <a:endParaRPr lang="nl-B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20640"/>
              </p:ext>
            </p:extLst>
          </p:nvPr>
        </p:nvGraphicFramePr>
        <p:xfrm>
          <a:off x="1009650" y="2816225"/>
          <a:ext cx="462915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" name="Vergelijking" r:id="rId3" imgW="2298600" imgH="660240" progId="Equation.3">
                  <p:embed/>
                </p:oleObj>
              </mc:Choice>
              <mc:Fallback>
                <p:oleObj name="Vergelijking" r:id="rId3" imgW="229860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816225"/>
                        <a:ext cx="462915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60232" y="2780928"/>
                <a:ext cx="1294008" cy="1185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nl-B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i="1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BE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BE" i="1" smtClean="0">
                                        <a:latin typeface="Cambria Math"/>
                                        <a:ea typeface="Cambria Math"/>
                                      </a:rPr>
                                      <m:t>𝜕𝜃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𝜕𝜔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𝜕𝜃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nl-BE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80928"/>
                <a:ext cx="1294008" cy="11856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6" y="4581128"/>
            <a:ext cx="758468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(t, y, g, l, q, F_D,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Omega_D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[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[0.0, 1.0],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[-g/l, -q]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]</a:t>
            </a:r>
          </a:p>
        </p:txBody>
      </p:sp>
    </p:spTree>
    <p:extLst>
      <p:ext uri="{BB962C8B-B14F-4D97-AF65-F5344CB8AC3E}">
        <p14:creationId xmlns:p14="http://schemas.microsoft.com/office/powerpoint/2010/main" val="41937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ODEs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dirty="0"/>
              <a:t>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t_max</a:t>
            </a:r>
            <a:r>
              <a:rPr lang="en-US" dirty="0"/>
              <a:t> in steps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delta_t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365</a:t>
            </a:fld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755576" y="2931909"/>
            <a:ext cx="758468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scipy.integrate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ode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ode_sys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ode(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set_integrator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('dopri5')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ode_sys.set_initial_value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([theta0, omega0], t0)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ode_sys.set_f_params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(g, l, q, F_D,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Omega_D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ode_sys.set_jac_params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(g, l, q, F_D,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Omega_D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ode_sys.successful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and ode_sys.t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t_max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ode_sys.integrate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(ode_sys.t +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delta_t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print(ode_sys.t,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ode_sys.y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[0],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ode_sys.y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[1])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76256" y="2422629"/>
            <a:ext cx="2007409" cy="1078379"/>
            <a:chOff x="6876256" y="2422629"/>
            <a:chExt cx="2007409" cy="1078379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2422629"/>
              <a:ext cx="200740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integration method</a:t>
              </a:r>
              <a:br>
                <a:rPr lang="en-US" dirty="0"/>
              </a:br>
              <a:r>
                <a:rPr lang="en-US" dirty="0"/>
                <a:t>RKF(4, 5)</a:t>
              </a: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7236296" y="3068960"/>
              <a:ext cx="643665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2937866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noise from sound file (WAV)</a:t>
            </a:r>
          </a:p>
          <a:p>
            <a:pPr lvl="1"/>
            <a:r>
              <a:rPr lang="en-US" dirty="0"/>
              <a:t>Read WAV file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Perform FFT to compute frequency spectrum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366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755576" y="2780928"/>
            <a:ext cx="758468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scipy.io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wavfile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sample_rate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signal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wavfile.read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wav_file_name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869160"/>
            <a:ext cx="758468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(signal)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freq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sample_rate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np.arange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(n)/n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Y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sp.fft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(signal)/n</a:t>
            </a:r>
          </a:p>
        </p:txBody>
      </p:sp>
    </p:spTree>
    <p:extLst>
      <p:ext uri="{BB962C8B-B14F-4D97-AF65-F5344CB8AC3E}">
        <p14:creationId xmlns:p14="http://schemas.microsoft.com/office/powerpoint/2010/main" val="8398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6" grpId="0" animBg="1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signal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367</a:t>
            </a:fld>
            <a:endParaRPr lang="nl-BE"/>
          </a:p>
        </p:txBody>
      </p:sp>
      <p:pic>
        <p:nvPicPr>
          <p:cNvPr id="3074" name="Picture 2" descr="C:\Users\lucg5005\Desktop\blue_jay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9136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lue_jay_ori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08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err="1"/>
              <a:t>highpass</a:t>
            </a:r>
            <a:r>
              <a:rPr lang="en-US" dirty="0"/>
              <a:t> filter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 signal processing package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IIR digital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755576" y="4494019"/>
            <a:ext cx="758468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b, 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sp.signal.iirfilter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(17, cutoff,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min_attenuation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highpass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analog=False,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='cheby2')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01880" y="4221088"/>
            <a:ext cx="1846036" cy="576982"/>
            <a:chOff x="6876256" y="2422629"/>
            <a:chExt cx="1846036" cy="576982"/>
          </a:xfrm>
        </p:grpSpPr>
        <p:sp>
          <p:nvSpPr>
            <p:cNvPr id="7" name="TextBox 6"/>
            <p:cNvSpPr txBox="1"/>
            <p:nvPr/>
          </p:nvSpPr>
          <p:spPr>
            <a:xfrm>
              <a:off x="6876256" y="2422629"/>
              <a:ext cx="18124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order of the filter</a:t>
              </a: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>
              <a:off x="7782498" y="2791961"/>
              <a:ext cx="939794" cy="207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932040" y="3862789"/>
            <a:ext cx="2920800" cy="862355"/>
            <a:chOff x="6876256" y="2422629"/>
            <a:chExt cx="2920800" cy="862355"/>
          </a:xfrm>
        </p:grpSpPr>
        <p:sp>
          <p:nvSpPr>
            <p:cNvPr id="10" name="TextBox 9"/>
            <p:cNvSpPr txBox="1"/>
            <p:nvPr/>
          </p:nvSpPr>
          <p:spPr>
            <a:xfrm>
              <a:off x="6876256" y="2422629"/>
              <a:ext cx="2920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fraction of </a:t>
              </a:r>
              <a:r>
                <a:rPr lang="en-US" dirty="0" err="1"/>
                <a:t>Nyquist</a:t>
              </a:r>
              <a:r>
                <a:rPr lang="en-US" dirty="0"/>
                <a:t> frequency</a:t>
              </a: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flipH="1">
              <a:off x="7596336" y="2791961"/>
              <a:ext cx="740320" cy="4930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72200" y="4423752"/>
            <a:ext cx="2237728" cy="718339"/>
            <a:chOff x="7775352" y="2422629"/>
            <a:chExt cx="2237728" cy="718339"/>
          </a:xfrm>
        </p:grpSpPr>
        <p:sp>
          <p:nvSpPr>
            <p:cNvPr id="16" name="TextBox 15"/>
            <p:cNvSpPr txBox="1"/>
            <p:nvPr/>
          </p:nvSpPr>
          <p:spPr>
            <a:xfrm>
              <a:off x="7775352" y="2422629"/>
              <a:ext cx="22377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minimum attenuation</a:t>
              </a:r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>
              <a:off x="8572920" y="2791961"/>
              <a:ext cx="321296" cy="3490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826418" y="5636855"/>
            <a:ext cx="2165556" cy="369332"/>
            <a:chOff x="6550670" y="2483604"/>
            <a:chExt cx="2165556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7320588" y="2483604"/>
              <a:ext cx="139563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IIR filter type</a:t>
              </a: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6550670" y="2668270"/>
              <a:ext cx="769918" cy="184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978818" y="5070083"/>
            <a:ext cx="1872207" cy="369332"/>
            <a:chOff x="6550670" y="2483604"/>
            <a:chExt cx="1872207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7320588" y="2483604"/>
              <a:ext cx="110228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 type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>
              <a:off x="6550670" y="2668270"/>
              <a:ext cx="769918" cy="184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55576" y="2204864"/>
            <a:ext cx="758468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scipy.signal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57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signal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filter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signal to WAV file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369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755576" y="2250738"/>
            <a:ext cx="758468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base = np.uint8(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np.mean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(signal))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filtered_signal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sp.signal.filtfilt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(b, a, signal)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wav_signal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base +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filtered_signal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=np.uint8)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5108991"/>
            <a:ext cx="758468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wavfile.write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filtered_wav_file_name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sample_rate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       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wav_signal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37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Conda</a:t>
            </a:r>
            <a:r>
              <a:rPr lang="en-US" dirty="0"/>
              <a:t>: environments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miniconda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http://conda.pydata.org/miniconda.html</a:t>
            </a:r>
            <a:r>
              <a:rPr lang="en-US" sz="2000" dirty="0"/>
              <a:t>)</a:t>
            </a:r>
          </a:p>
          <a:p>
            <a:r>
              <a:rPr lang="en-US" dirty="0"/>
              <a:t>Create new environment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environment</a:t>
            </a:r>
          </a:p>
          <a:p>
            <a:endParaRPr lang="en-US" dirty="0"/>
          </a:p>
          <a:p>
            <a:r>
              <a:rPr lang="en-US" dirty="0"/>
              <a:t>Deactivate environment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187624" y="2780928"/>
            <a:ext cx="569899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create  -n science  python=3  \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scipy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matplotlib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02271" y="2123564"/>
            <a:ext cx="3806033" cy="976569"/>
            <a:chOff x="2611539" y="1809242"/>
            <a:chExt cx="3806033" cy="976569"/>
          </a:xfrm>
        </p:grpSpPr>
        <p:sp>
          <p:nvSpPr>
            <p:cNvPr id="8" name="TextBox 7"/>
            <p:cNvSpPr txBox="1"/>
            <p:nvPr/>
          </p:nvSpPr>
          <p:spPr>
            <a:xfrm>
              <a:off x="4440812" y="1809242"/>
              <a:ext cx="1976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environment name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11539" y="2499044"/>
              <a:ext cx="1632713" cy="2867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0" name="Straight Arrow Connector 9"/>
            <p:cNvCxnSpPr>
              <a:stCxn id="8" idx="2"/>
              <a:endCxn id="9" idx="0"/>
            </p:cNvCxnSpPr>
            <p:nvPr/>
          </p:nvCxnSpPr>
          <p:spPr>
            <a:xfrm flipH="1">
              <a:off x="3427896" y="2178574"/>
              <a:ext cx="2001296" cy="32047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957307" y="3104093"/>
            <a:ext cx="3262765" cy="910263"/>
            <a:chOff x="1957307" y="3104093"/>
            <a:chExt cx="3262765" cy="910263"/>
          </a:xfrm>
        </p:grpSpPr>
        <p:sp>
          <p:nvSpPr>
            <p:cNvPr id="12" name="TextBox 11"/>
            <p:cNvSpPr txBox="1"/>
            <p:nvPr/>
          </p:nvSpPr>
          <p:spPr>
            <a:xfrm>
              <a:off x="2823254" y="3645024"/>
              <a:ext cx="189276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packages to install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307" y="3104093"/>
              <a:ext cx="3262765" cy="28676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 flipV="1">
              <a:off x="3707904" y="3400638"/>
              <a:ext cx="61731" cy="24438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187624" y="4509120"/>
            <a:ext cx="37689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source  activate science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7624" y="5733256"/>
            <a:ext cx="37689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source  deactivate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148065" y="2806769"/>
            <a:ext cx="2451124" cy="1270303"/>
            <a:chOff x="1957308" y="3104093"/>
            <a:chExt cx="2451124" cy="1270303"/>
          </a:xfrm>
        </p:grpSpPr>
        <p:sp>
          <p:nvSpPr>
            <p:cNvPr id="34" name="TextBox 33"/>
            <p:cNvSpPr txBox="1"/>
            <p:nvPr/>
          </p:nvSpPr>
          <p:spPr>
            <a:xfrm>
              <a:off x="2823254" y="4005064"/>
              <a:ext cx="1585178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Python version</a:t>
              </a:r>
              <a:endParaRPr lang="nl-BE" dirty="0">
                <a:solidFill>
                  <a:srgbClr val="0070C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57308" y="3104093"/>
              <a:ext cx="1296144" cy="28676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6" name="Straight Arrow Connector 35"/>
            <p:cNvCxnSpPr>
              <a:stCxn id="34" idx="0"/>
              <a:endCxn id="35" idx="2"/>
            </p:cNvCxnSpPr>
            <p:nvPr/>
          </p:nvCxnSpPr>
          <p:spPr>
            <a:xfrm flipH="1" flipV="1">
              <a:off x="2605380" y="3390860"/>
              <a:ext cx="1010463" cy="61420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5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31" grpId="0" animBg="1"/>
      <p:bldP spid="32" grpId="0" animBg="1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signal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370</a:t>
            </a:fld>
            <a:endParaRPr lang="nl-BE"/>
          </a:p>
        </p:txBody>
      </p:sp>
      <p:pic>
        <p:nvPicPr>
          <p:cNvPr id="4098" name="Picture 2" descr="C:\Users\lucg5005\Desktop\blue_jay_filte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lue_jay_filtere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23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Matplotlib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https://github.com/gjbex/training-material/tree/master/Python/Matplotlib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453894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some </a:t>
            </a:r>
            <a:r>
              <a:rPr lang="en-US" dirty="0" err="1"/>
              <a:t>matplotlib</a:t>
            </a:r>
            <a:r>
              <a:rPr lang="en-US" dirty="0"/>
              <a:t>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Rich Python plotting library</a:t>
            </a:r>
          </a:p>
          <a:p>
            <a:pPr lvl="1"/>
            <a:r>
              <a:rPr lang="en-US" dirty="0"/>
              <a:t>scatter plot</a:t>
            </a:r>
          </a:p>
          <a:p>
            <a:pPr lvl="1"/>
            <a:r>
              <a:rPr lang="en-US" dirty="0"/>
              <a:t>line plot</a:t>
            </a:r>
          </a:p>
          <a:p>
            <a:pPr lvl="1"/>
            <a:r>
              <a:rPr lang="en-US" dirty="0"/>
              <a:t>bar plot/histogram</a:t>
            </a:r>
          </a:p>
          <a:p>
            <a:pPr lvl="1"/>
            <a:r>
              <a:rPr lang="en-US" dirty="0" err="1"/>
              <a:t>heatmap</a:t>
            </a:r>
            <a:endParaRPr lang="en-US" dirty="0"/>
          </a:p>
          <a:p>
            <a:pPr lvl="1"/>
            <a:r>
              <a:rPr lang="en-US" dirty="0"/>
              <a:t>3D surface plot</a:t>
            </a:r>
          </a:p>
          <a:p>
            <a:r>
              <a:rPr lang="en-US" dirty="0"/>
              <a:t>Highly customizable plots</a:t>
            </a:r>
          </a:p>
          <a:p>
            <a:pPr lvl="1"/>
            <a:r>
              <a:rPr lang="en-US" dirty="0" err="1"/>
              <a:t>LaTeX</a:t>
            </a:r>
            <a:r>
              <a:rPr lang="en-US" dirty="0"/>
              <a:t> labels/annotation</a:t>
            </a:r>
          </a:p>
          <a:p>
            <a:r>
              <a:rPr lang="en-US" dirty="0"/>
              <a:t>Plot to screen, various file formats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2452884" y="6165304"/>
            <a:ext cx="564750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l-BE" dirty="0" err="1">
                <a:cs typeface="Courier New" panose="02070309020205020404" pitchFamily="49" charset="0"/>
              </a:rPr>
              <a:t>Convention</a:t>
            </a:r>
            <a:r>
              <a:rPr lang="nl-BE" dirty="0">
                <a:cs typeface="Courier New" panose="02070309020205020404" pitchFamily="49" charset="0"/>
              </a:rPr>
              <a:t>: 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matplotlib.pyplot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564904"/>
            <a:ext cx="316835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Lots of features, this barely scratches the surface.</a:t>
            </a:r>
            <a:endParaRPr lang="nl-BE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15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 plot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lists or </a:t>
            </a:r>
            <a:r>
              <a:rPr lang="en-US" dirty="0" err="1"/>
              <a:t>numpy</a:t>
            </a:r>
            <a:r>
              <a:rPr lang="en-US" dirty="0"/>
              <a:t> arrays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 plot</a:t>
            </a:r>
          </a:p>
          <a:p>
            <a:endParaRPr lang="en-US" dirty="0"/>
          </a:p>
          <a:p>
            <a:r>
              <a:rPr lang="en-US" dirty="0"/>
              <a:t>Show plot</a:t>
            </a:r>
          </a:p>
          <a:p>
            <a:endParaRPr lang="en-US" dirty="0"/>
          </a:p>
          <a:p>
            <a:r>
              <a:rPr lang="en-US" dirty="0"/>
              <a:t>Save plot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48009" y="2204864"/>
            <a:ext cx="52854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(0.0, 20.0, 500)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(-mu*x)*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(2.0*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np.pi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*x)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144" y="3429000"/>
            <a:ext cx="327699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(x, 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6409" r="7990" b="5313"/>
          <a:stretch/>
        </p:blipFill>
        <p:spPr>
          <a:xfrm>
            <a:off x="4910577" y="3284984"/>
            <a:ext cx="4197927" cy="3241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517" y="4535833"/>
            <a:ext cx="32626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733256"/>
            <a:ext cx="32175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plt.savefig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84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uiExpand="1" animBg="1"/>
      <p:bldP spid="8" grpId="0" uiExpand="1" animBg="1"/>
      <p:bldP spid="9" grpId="0" animBg="1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 labels, annotation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label for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axis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 annotation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132856"/>
            <a:ext cx="556113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plt.xlabel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r'$t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$',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=14)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plt.ylabel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(r'$\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theta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(t)$',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=14)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284984"/>
            <a:ext cx="54232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(r'$\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frac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{d^2 \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theta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}{dt^2} = ' +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r'- \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frac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{g}{l} \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theta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' +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r'- \mu \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frac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{d\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theta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}{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}$')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plt.text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(10.0, 0.65,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=18)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6842" r="7674"/>
          <a:stretch/>
        </p:blipFill>
        <p:spPr>
          <a:xfrm>
            <a:off x="5390495" y="3573016"/>
            <a:ext cx="3718009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43608" y="5229200"/>
            <a:ext cx="38513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LaTeX</a:t>
            </a:r>
            <a:r>
              <a:rPr lang="en-US" sz="2800" dirty="0"/>
              <a:t> notation, rendered</a:t>
            </a:r>
            <a:endParaRPr lang="nl-B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59077" y="2084655"/>
            <a:ext cx="29054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construct plot</a:t>
            </a:r>
          </a:p>
          <a:p>
            <a:pPr algn="ctr"/>
            <a:r>
              <a:rPr lang="en-US" sz="2400" dirty="0">
                <a:sym typeface="Symbol"/>
              </a:rPr>
              <a:t></a:t>
            </a:r>
            <a:endParaRPr lang="en-US" sz="2400" dirty="0"/>
          </a:p>
          <a:p>
            <a:pPr algn="ctr"/>
            <a:r>
              <a:rPr lang="en-US" sz="2400" dirty="0"/>
              <a:t>gradually enrich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nl-B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3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  <p:bldP spid="5" grpId="0" animBg="1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functions on line plot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endParaRPr lang="en-US" dirty="0"/>
          </a:p>
          <a:p>
            <a:r>
              <a:rPr lang="en-US" dirty="0"/>
              <a:t>Add to plot, line style, color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848009" y="2204864"/>
            <a:ext cx="34956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y_plus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(-mu*x)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-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(-mu*x)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397" y="3358733"/>
            <a:ext cx="349326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y_plus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':',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=0.8,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='red',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linewidth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=0.9)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':',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=0.8,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='red',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linewidth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=0.9)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7955" r="8116" b="2295"/>
          <a:stretch/>
        </p:blipFill>
        <p:spPr>
          <a:xfrm>
            <a:off x="4466213" y="3320166"/>
            <a:ext cx="4642291" cy="349321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611560" y="4725144"/>
            <a:ext cx="1985469" cy="1408222"/>
            <a:chOff x="611560" y="4725144"/>
            <a:chExt cx="1985469" cy="1408222"/>
          </a:xfrm>
        </p:grpSpPr>
        <p:sp>
          <p:nvSpPr>
            <p:cNvPr id="7" name="Oval 6"/>
            <p:cNvSpPr/>
            <p:nvPr/>
          </p:nvSpPr>
          <p:spPr>
            <a:xfrm>
              <a:off x="2123728" y="4725144"/>
              <a:ext cx="473301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5733256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line type</a:t>
              </a:r>
              <a:endParaRPr lang="nl-BE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3"/>
              <a:endCxn id="7" idx="3"/>
            </p:cNvCxnSpPr>
            <p:nvPr/>
          </p:nvCxnSpPr>
          <p:spPr>
            <a:xfrm flipV="1">
              <a:off x="1700320" y="5032457"/>
              <a:ext cx="492721" cy="9008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75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line plot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1163782" y="1495175"/>
            <a:ext cx="6776376" cy="5246193"/>
            <a:chOff x="1163782" y="1495175"/>
            <a:chExt cx="6776376" cy="52461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" t="7550" r="7834" b="1938"/>
            <a:stretch/>
          </p:blipFill>
          <p:spPr>
            <a:xfrm>
              <a:off x="1163782" y="1608796"/>
              <a:ext cx="6776376" cy="51325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635896" y="1495175"/>
              <a:ext cx="28083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8068452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Plot histogram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62445" y="2204864"/>
            <a:ext cx="44582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np.loadtxt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('data.txt')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bins = 50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28871"/>
            <a:ext cx="473398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plt.hist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bins,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normed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=1,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='red',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=0.6)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plt.xlabel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('$x$',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=16)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plt.ylabel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('$P(x)$',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6624" r="6619" b="2644"/>
          <a:stretch/>
        </p:blipFill>
        <p:spPr>
          <a:xfrm>
            <a:off x="4931357" y="3284984"/>
            <a:ext cx="4177147" cy="30979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724128" y="1484784"/>
            <a:ext cx="2808312" cy="1384995"/>
            <a:chOff x="6012160" y="1556792"/>
            <a:chExt cx="2808312" cy="1384995"/>
          </a:xfrm>
        </p:grpSpPr>
        <p:sp>
          <p:nvSpPr>
            <p:cNvPr id="7" name="TextBox 6"/>
            <p:cNvSpPr txBox="1"/>
            <p:nvPr/>
          </p:nvSpPr>
          <p:spPr>
            <a:xfrm>
              <a:off x="6012160" y="1556792"/>
              <a:ext cx="2808312" cy="13849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BE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13.3146868758</a:t>
              </a:r>
            </a:p>
            <a:p>
              <a:r>
                <a:rPr lang="nl-BE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9.66243828428</a:t>
              </a:r>
            </a:p>
            <a:p>
              <a:r>
                <a:rPr lang="nl-BE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6.44936354431</a:t>
              </a:r>
            </a:p>
            <a:p>
              <a:r>
                <a:rPr lang="nl-BE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2.81183151337</a:t>
              </a:r>
            </a:p>
            <a:p>
              <a:r>
                <a:rPr lang="nl-BE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9.55644862073</a:t>
              </a:r>
            </a:p>
            <a:p>
              <a:r>
                <a:rPr lang="nl-BE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84470" y="2586390"/>
              <a:ext cx="82561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data.txt</a:t>
              </a:r>
              <a:endParaRPr lang="nl-BE" sz="1600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2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plot on histogram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Reminder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48287" y="2204864"/>
            <a:ext cx="8456161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(floor(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)),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ceil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)),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200)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y = sp.stats.gamma.pdf(x, 2,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=3.0)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(x, y, linewidth=2.0,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color='black')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28" y="5325015"/>
            <a:ext cx="44582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matploblib.pyplot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7008" r="7813" b="1704"/>
          <a:stretch/>
        </p:blipFill>
        <p:spPr>
          <a:xfrm>
            <a:off x="4406808" y="3227589"/>
            <a:ext cx="4701696" cy="3585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25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 data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to plot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36883" y="2204864"/>
            <a:ext cx="865559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f(x, y, x0=0.0,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=1.0,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=0.5):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((x - x0)**2 + y**2)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*r)*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(2.0*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np.pi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*r)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610" y="4005064"/>
            <a:ext cx="865987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x_max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points)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y_max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points)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X, Y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np.meshgrid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(x, y)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z = f(X, Y, x0=x0_1, freq=f_1) + f(X, Y, x0=x0_2, freq=f_2)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379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54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Conda</a:t>
            </a:r>
            <a:r>
              <a:rPr lang="en-US" dirty="0"/>
              <a:t>: installing &amp; updating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Install new package</a:t>
            </a:r>
            <a:endParaRPr lang="nl-BE" dirty="0"/>
          </a:p>
          <a:p>
            <a:endParaRPr lang="en-US" dirty="0"/>
          </a:p>
          <a:p>
            <a:r>
              <a:rPr lang="en-US" dirty="0"/>
              <a:t>Update package</a:t>
            </a:r>
          </a:p>
          <a:p>
            <a:endParaRPr lang="en-US" dirty="0"/>
          </a:p>
          <a:p>
            <a:r>
              <a:rPr lang="en-US" dirty="0"/>
              <a:t>Update environment</a:t>
            </a:r>
          </a:p>
          <a:p>
            <a:endParaRPr lang="en-US" dirty="0"/>
          </a:p>
          <a:p>
            <a:r>
              <a:rPr lang="en-US" dirty="0"/>
              <a:t>Uninstall package</a:t>
            </a:r>
          </a:p>
          <a:p>
            <a:endParaRPr lang="en-US" dirty="0"/>
          </a:p>
          <a:p>
            <a:r>
              <a:rPr lang="en-US" dirty="0"/>
              <a:t>List all installed packages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187624" y="2060848"/>
            <a:ext cx="390683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install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holoviews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3" y="2996952"/>
            <a:ext cx="390683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update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holoviews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861048"/>
            <a:ext cx="39068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update  --all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1354" y="4797152"/>
            <a:ext cx="39131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remove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holoviews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643" y="5678500"/>
            <a:ext cx="39131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7698" y="2778408"/>
            <a:ext cx="21948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will also install</a:t>
            </a:r>
            <a:br>
              <a:rPr lang="nl-BE" dirty="0"/>
            </a:br>
            <a:r>
              <a:rPr lang="nl-BE" dirty="0" err="1"/>
              <a:t>dependencies</a:t>
            </a:r>
            <a:r>
              <a:rPr lang="nl-BE" dirty="0"/>
              <a:t> </a:t>
            </a:r>
            <a:r>
              <a:rPr lang="nl-BE" dirty="0" err="1"/>
              <a:t>locally</a:t>
            </a:r>
            <a:r>
              <a:rPr lang="nl-BE" dirty="0"/>
              <a:t>,</a:t>
            </a:r>
            <a:br>
              <a:rPr lang="en-US" dirty="0"/>
            </a:br>
            <a:r>
              <a:rPr lang="en-US" dirty="0"/>
              <a:t>including non-python</a:t>
            </a:r>
            <a:br>
              <a:rPr lang="en-US" dirty="0"/>
            </a:br>
            <a:r>
              <a:rPr lang="en-US" dirty="0"/>
              <a:t>libraries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65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 plot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map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36883" y="2132856"/>
            <a:ext cx="707757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plt.imshow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=[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x_max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y_max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plt.grid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(True)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6818" r="16761" b="3788"/>
          <a:stretch/>
        </p:blipFill>
        <p:spPr>
          <a:xfrm>
            <a:off x="4644008" y="2857024"/>
            <a:ext cx="3906060" cy="3956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5576" y="3861048"/>
            <a:ext cx="317984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Explore color maps,</a:t>
            </a:r>
            <a:br>
              <a:rPr lang="en-US" sz="2800" dirty="0"/>
            </a:br>
            <a:r>
              <a:rPr lang="en-US" sz="2800" dirty="0"/>
              <a:t>helps interpret data!</a:t>
            </a:r>
          </a:p>
          <a:p>
            <a:r>
              <a:rPr lang="en-US" sz="2800" dirty="0"/>
              <a:t>Brewer schemes</a:t>
            </a:r>
            <a:endParaRPr lang="nl-BE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636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surface plot 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extra modules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Plot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872640" y="2132856"/>
            <a:ext cx="69397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mpl_toolkits.mplot3d import Axes3D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import 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640" y="3356992"/>
            <a:ext cx="693972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figure.gca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projection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='3d')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axes.set_xlim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x_max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axes.set_ylim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y_max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axes.set_zlim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z_min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z_max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surface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axes.plot_surface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(X, Y,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rstride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=4,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cstride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=4,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cmap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cm.coolwarm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linewidth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figure.colorbar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surface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65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surface plot II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8522" r="10511" b="8144"/>
          <a:stretch/>
        </p:blipFill>
        <p:spPr>
          <a:xfrm>
            <a:off x="2122512" y="1809328"/>
            <a:ext cx="52578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8460968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ColorBrewer</a:t>
            </a:r>
            <a:r>
              <a:rPr lang="en-US" dirty="0"/>
              <a:t> 2.0: advice on choosing appropriate color maps</a:t>
            </a:r>
            <a:br>
              <a:rPr lang="en-US" sz="2400" dirty="0"/>
            </a:br>
            <a:r>
              <a:rPr lang="en-US" dirty="0">
                <a:hlinkClick r:id="rId2"/>
              </a:rPr>
              <a:t>http://colorbrewer2.org/</a:t>
            </a:r>
            <a:r>
              <a:rPr lang="en-US" dirty="0"/>
              <a:t>  </a:t>
            </a:r>
            <a:endParaRPr lang="en-US" sz="2400" dirty="0"/>
          </a:p>
          <a:p>
            <a:r>
              <a:rPr lang="en-US" dirty="0"/>
              <a:t>Overview of data visualization types &amp; libraries for Python</a:t>
            </a:r>
            <a:br>
              <a:rPr lang="en-US" dirty="0"/>
            </a:br>
            <a:r>
              <a:rPr lang="en-US" dirty="0">
                <a:hlinkClick r:id="rId3"/>
              </a:rPr>
              <a:t>https://python-graph-gallery.com/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1891787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378356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sympy</a:t>
            </a:r>
            <a:r>
              <a:rPr lang="en-US" dirty="0"/>
              <a:t>: library for computer algebra</a:t>
            </a:r>
          </a:p>
          <a:p>
            <a:pPr lvl="1"/>
            <a:r>
              <a:rPr lang="en-US" dirty="0"/>
              <a:t>symbolic computations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linear algebra</a:t>
            </a:r>
          </a:p>
          <a:p>
            <a:pPr lvl="2"/>
            <a:r>
              <a:rPr lang="en-US" dirty="0"/>
              <a:t>vectors, matrices, tensors</a:t>
            </a:r>
          </a:p>
          <a:p>
            <a:pPr lvl="2"/>
            <a:r>
              <a:rPr lang="en-US" dirty="0"/>
              <a:t>solving linear sets of equations</a:t>
            </a:r>
          </a:p>
          <a:p>
            <a:pPr lvl="2"/>
            <a:r>
              <a:rPr lang="en-US" dirty="0"/>
              <a:t>eigenvalues/eigenvectors, SVD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calculus</a:t>
            </a:r>
          </a:p>
          <a:p>
            <a:pPr lvl="2"/>
            <a:r>
              <a:rPr lang="en-US" dirty="0"/>
              <a:t>computing derivatives, series expansions</a:t>
            </a:r>
          </a:p>
          <a:p>
            <a:pPr lvl="2"/>
            <a:r>
              <a:rPr lang="en-US" dirty="0"/>
              <a:t>limits</a:t>
            </a:r>
          </a:p>
          <a:p>
            <a:pPr lvl="2"/>
            <a:r>
              <a:rPr lang="en-US" dirty="0"/>
              <a:t>integrals (indeterminate/determinate)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36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Defining multiple symbols</a:t>
            </a:r>
          </a:p>
          <a:p>
            <a:endParaRPr lang="en-US" dirty="0"/>
          </a:p>
          <a:p>
            <a:r>
              <a:rPr lang="en-US" dirty="0"/>
              <a:t>Symbol with assumptions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real</a:t>
            </a:r>
          </a:p>
          <a:p>
            <a:pPr lvl="1"/>
            <a:r>
              <a:rPr lang="en-US" dirty="0"/>
              <a:t>rational</a:t>
            </a:r>
          </a:p>
          <a:p>
            <a:pPr lvl="1"/>
            <a:r>
              <a:rPr lang="en-US" dirty="0"/>
              <a:t>integer</a:t>
            </a:r>
          </a:p>
          <a:p>
            <a:pPr lvl="1"/>
            <a:r>
              <a:rPr lang="en-US" dirty="0"/>
              <a:t>positive/negative</a:t>
            </a:r>
          </a:p>
          <a:p>
            <a:r>
              <a:rPr lang="en-US" dirty="0"/>
              <a:t>Matrices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386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72640" y="2060848"/>
            <a:ext cx="69397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a, b, c, x = sympy.symbols('a b c x')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18722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sympy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640" y="3140968"/>
            <a:ext cx="69397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y = sympy.Symbol('y', positive=True)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640" y="5860852"/>
            <a:ext cx="69397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A = sympy.Matrix([[x**2, x*y], [-x*y, y**2]])</a:t>
            </a:r>
          </a:p>
        </p:txBody>
      </p:sp>
    </p:spTree>
    <p:extLst>
      <p:ext uri="{BB962C8B-B14F-4D97-AF65-F5344CB8AC3E}">
        <p14:creationId xmlns:p14="http://schemas.microsoft.com/office/powerpoint/2010/main" val="7768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387</a:t>
            </a:fld>
            <a:endParaRPr lang="nl-B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14901"/>
              </p:ext>
            </p:extLst>
          </p:nvPr>
        </p:nvGraphicFramePr>
        <p:xfrm>
          <a:off x="1835696" y="1529672"/>
          <a:ext cx="2808311" cy="58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" name="Equation" r:id="rId3" imgW="977760" imgH="203040" progId="Equation.3">
                  <p:embed/>
                </p:oleObj>
              </mc:Choice>
              <mc:Fallback>
                <p:oleObj name="Equation" r:id="rId3" imgW="977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529672"/>
                        <a:ext cx="2808311" cy="583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2640" y="2339588"/>
            <a:ext cx="69397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sympy.solve(a*x**2 + b*x + c, x)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63688" y="2854677"/>
            <a:ext cx="6048672" cy="646331"/>
            <a:chOff x="1763688" y="2967335"/>
            <a:chExt cx="6048672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2371643" y="2967335"/>
              <a:ext cx="5440717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[ (-b +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sqrt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(-4*a*c + b**2))/(2*a),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-(b +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sqrt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(-4*a*c + b**2))/(2*a) ]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32424"/>
              </p:ext>
            </p:extLst>
          </p:nvPr>
        </p:nvGraphicFramePr>
        <p:xfrm>
          <a:off x="1979712" y="3907865"/>
          <a:ext cx="1531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" name="Equation" r:id="rId5" imgW="533160" imgH="177480" progId="Equation.3">
                  <p:embed/>
                </p:oleObj>
              </mc:Choice>
              <mc:Fallback>
                <p:oleObj name="Equation" r:id="rId5" imgW="5331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3907865"/>
                        <a:ext cx="1531938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2639" y="4604935"/>
            <a:ext cx="693972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A = sympy.Matrix([[a, b], [c, d]])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X = sympy.Matrix([x, y])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B = sympy.Matrix([1, 0])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sympy.solve(A*X - B, X)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76055" y="5985559"/>
            <a:ext cx="6036304" cy="646331"/>
            <a:chOff x="1776055" y="5985559"/>
            <a:chExt cx="6036304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2371642" y="5985559"/>
              <a:ext cx="5440717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 x:  d/(a*d - b*c),</a:t>
              </a:r>
            </a:p>
            <a:p>
              <a:r>
                <a:rPr lang="es-E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y: -c/(a*d - b*c) }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776055" y="6301843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84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2" grpId="0" animBg="1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Eigenvalues, eigenvectors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72640" y="2339588"/>
            <a:ext cx="78078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eigen = A.eigenvects()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78904" y="2986784"/>
            <a:ext cx="7807896" cy="1384995"/>
            <a:chOff x="1763688" y="2967335"/>
            <a:chExt cx="8229600" cy="1384995"/>
          </a:xfrm>
        </p:grpSpPr>
        <p:sp>
          <p:nvSpPr>
            <p:cNvPr id="16" name="TextBox 15"/>
            <p:cNvSpPr txBox="1"/>
            <p:nvPr/>
          </p:nvSpPr>
          <p:spPr>
            <a:xfrm>
              <a:off x="2371643" y="2967335"/>
              <a:ext cx="7621645" cy="138499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[(a/2 + d/2 -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sqrt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(a**2 - 2*a*d + 4*b*c + d**2)/2, 1, [Matrix([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[-b/(a/2 - d/2 +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sqrt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(a**2 - 2*a*d + 4*b*c + d**2)/2)],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[                                                   1]])]),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(a/2 + d/2 +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sqrt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(a**2 - 2*a*d + 4*b*c + d**2)/2, 1, [Matrix([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[-b/(a/2 - d/2 -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sqrt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(a**2 - 2*a*d + 4*b*c + d**2)/2)],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[                                                   1]])])]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88024" y="1925212"/>
            <a:ext cx="2448272" cy="1377623"/>
            <a:chOff x="6372200" y="3645024"/>
            <a:chExt cx="2448272" cy="1377623"/>
          </a:xfrm>
        </p:grpSpPr>
        <p:sp>
          <p:nvSpPr>
            <p:cNvPr id="9" name="Oval 8"/>
            <p:cNvSpPr/>
            <p:nvPr/>
          </p:nvSpPr>
          <p:spPr>
            <a:xfrm>
              <a:off x="8460432" y="4659089"/>
              <a:ext cx="360040" cy="3635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2200" y="3645024"/>
              <a:ext cx="1233030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multiplicity</a:t>
              </a:r>
            </a:p>
          </p:txBody>
        </p:sp>
        <p:cxnSp>
          <p:nvCxnSpPr>
            <p:cNvPr id="12" name="Straight Arrow Connector 11"/>
            <p:cNvCxnSpPr>
              <a:stCxn id="10" idx="3"/>
              <a:endCxn id="9" idx="1"/>
            </p:cNvCxnSpPr>
            <p:nvPr/>
          </p:nvCxnSpPr>
          <p:spPr>
            <a:xfrm>
              <a:off x="7605230" y="3829690"/>
              <a:ext cx="907929" cy="882641"/>
            </a:xfrm>
            <a:prstGeom prst="straightConnector1">
              <a:avLst/>
            </a:prstGeom>
            <a:ln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72640" y="4577817"/>
            <a:ext cx="78078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v1, v2 = eigen[0][2][0], eigen[1][2][0]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sympy.simplify(v1.T*v2)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72640" y="5517232"/>
            <a:ext cx="7807896" cy="307777"/>
            <a:chOff x="1763688" y="3105260"/>
            <a:chExt cx="8229600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2371643" y="3105260"/>
              <a:ext cx="7621645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Matrix([[(-b + c)/c]])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67744" y="6021288"/>
            <a:ext cx="44660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is symmetric, eigenvectors are orthogonal</a:t>
            </a:r>
          </a:p>
        </p:txBody>
      </p:sp>
    </p:spTree>
    <p:extLst>
      <p:ext uri="{BB962C8B-B14F-4D97-AF65-F5344CB8AC3E}">
        <p14:creationId xmlns:p14="http://schemas.microsoft.com/office/powerpoint/2010/main" val="34397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Derivative with respect to </a:t>
            </a:r>
            <a:r>
              <a:rPr lang="en-US" i="1" dirty="0"/>
              <a:t>x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Derivative with respect to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389</a:t>
            </a:fld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885635" y="2227900"/>
            <a:ext cx="69397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def f(x, y):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a*x**2 + b*x*y + c*y**2 + 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006" y="4006805"/>
            <a:ext cx="69723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sympy.diff(f(x, y), x)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2640" y="4581128"/>
            <a:ext cx="6952714" cy="307777"/>
            <a:chOff x="1763688" y="3105260"/>
            <a:chExt cx="8268402" cy="307777"/>
          </a:xfrm>
        </p:grpSpPr>
        <p:sp>
          <p:nvSpPr>
            <p:cNvPr id="8" name="TextBox 7"/>
            <p:cNvSpPr txBox="1"/>
            <p:nvPr/>
          </p:nvSpPr>
          <p:spPr>
            <a:xfrm>
              <a:off x="2371642" y="3105260"/>
              <a:ext cx="7660448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2*a*x + b*y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91121" y="5710080"/>
            <a:ext cx="69342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sympy.diff(f(x, y), x, y)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10755" y="6309320"/>
            <a:ext cx="6920086" cy="307777"/>
            <a:chOff x="1763688" y="3105260"/>
            <a:chExt cx="8229600" cy="307777"/>
          </a:xfrm>
        </p:grpSpPr>
        <p:sp>
          <p:nvSpPr>
            <p:cNvPr id="12" name="TextBox 11"/>
            <p:cNvSpPr txBox="1"/>
            <p:nvPr/>
          </p:nvSpPr>
          <p:spPr>
            <a:xfrm>
              <a:off x="2371643" y="3105260"/>
              <a:ext cx="7621645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9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animBg="1"/>
      <p:bldP spid="5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Conda</a:t>
            </a:r>
            <a:r>
              <a:rPr lang="en-US" dirty="0"/>
              <a:t>: multiple environments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Clone environment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List all environments</a:t>
            </a:r>
          </a:p>
          <a:p>
            <a:endParaRPr lang="en-US" dirty="0"/>
          </a:p>
          <a:p>
            <a:r>
              <a:rPr lang="en-US" dirty="0"/>
              <a:t>Remove environment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187624" y="2350621"/>
            <a:ext cx="7353295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create  -n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data_science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--clone science  \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pandas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seaborn</a:t>
            </a:r>
            <a:endParaRPr lang="en-US" b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63888" y="1700808"/>
            <a:ext cx="3806033" cy="976569"/>
            <a:chOff x="2611539" y="1809242"/>
            <a:chExt cx="3806033" cy="976569"/>
          </a:xfrm>
        </p:grpSpPr>
        <p:sp>
          <p:nvSpPr>
            <p:cNvPr id="8" name="TextBox 7"/>
            <p:cNvSpPr txBox="1"/>
            <p:nvPr/>
          </p:nvSpPr>
          <p:spPr>
            <a:xfrm>
              <a:off x="4440812" y="1809242"/>
              <a:ext cx="1976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environment name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11539" y="2499044"/>
              <a:ext cx="2088232" cy="2867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0" name="Straight Arrow Connector 9"/>
            <p:cNvCxnSpPr>
              <a:stCxn id="8" idx="2"/>
              <a:endCxn id="9" idx="0"/>
            </p:cNvCxnSpPr>
            <p:nvPr/>
          </p:nvCxnSpPr>
          <p:spPr>
            <a:xfrm flipH="1">
              <a:off x="3655655" y="2178574"/>
              <a:ext cx="1773537" cy="32047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31640" y="2662753"/>
            <a:ext cx="2889830" cy="919555"/>
            <a:chOff x="1331640" y="3104093"/>
            <a:chExt cx="2889830" cy="919555"/>
          </a:xfrm>
        </p:grpSpPr>
        <p:sp>
          <p:nvSpPr>
            <p:cNvPr id="13" name="TextBox 12"/>
            <p:cNvSpPr txBox="1"/>
            <p:nvPr/>
          </p:nvSpPr>
          <p:spPr>
            <a:xfrm>
              <a:off x="1331640" y="3654316"/>
              <a:ext cx="288983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additional packages to install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57307" y="3104093"/>
              <a:ext cx="2182645" cy="28676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5" name="Straight Arrow Connector 14"/>
            <p:cNvCxnSpPr>
              <a:stCxn id="13" idx="0"/>
            </p:cNvCxnSpPr>
            <p:nvPr/>
          </p:nvCxnSpPr>
          <p:spPr>
            <a:xfrm flipV="1">
              <a:off x="2776555" y="3390860"/>
              <a:ext cx="272074" cy="26345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937300" y="2374721"/>
            <a:ext cx="2748128" cy="1270303"/>
            <a:chOff x="1957308" y="3104093"/>
            <a:chExt cx="2748128" cy="1270303"/>
          </a:xfrm>
        </p:grpSpPr>
        <p:sp>
          <p:nvSpPr>
            <p:cNvPr id="20" name="TextBox 19"/>
            <p:cNvSpPr txBox="1"/>
            <p:nvPr/>
          </p:nvSpPr>
          <p:spPr>
            <a:xfrm>
              <a:off x="2823254" y="4005064"/>
              <a:ext cx="1882182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base environment</a:t>
              </a:r>
              <a:endParaRPr lang="nl-BE" dirty="0">
                <a:solidFill>
                  <a:srgbClr val="0070C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57308" y="3104093"/>
              <a:ext cx="2091084" cy="28676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2" name="Straight Arrow Connector 21"/>
            <p:cNvCxnSpPr>
              <a:stCxn id="20" idx="0"/>
              <a:endCxn id="21" idx="2"/>
            </p:cNvCxnSpPr>
            <p:nvPr/>
          </p:nvCxnSpPr>
          <p:spPr>
            <a:xfrm flipH="1" flipV="1">
              <a:off x="3002850" y="3390860"/>
              <a:ext cx="761495" cy="61420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187624" y="4571836"/>
            <a:ext cx="266611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list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7624" y="5733256"/>
            <a:ext cx="611257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conda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remove  --name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data_science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--all</a:t>
            </a:r>
          </a:p>
        </p:txBody>
      </p:sp>
    </p:spTree>
    <p:extLst>
      <p:ext uri="{BB962C8B-B14F-4D97-AF65-F5344CB8AC3E}">
        <p14:creationId xmlns:p14="http://schemas.microsoft.com/office/powerpoint/2010/main" val="14073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24" grpId="0" animBg="1"/>
      <p:bldP spid="25" grpId="0" animBg="1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Indefinite integral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Definite integral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integrals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390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85635" y="2227900"/>
            <a:ext cx="69397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sympy.integrate(f(x, y), x)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72640" y="2780928"/>
            <a:ext cx="6952714" cy="307777"/>
            <a:chOff x="1763688" y="3105260"/>
            <a:chExt cx="8268402" cy="307777"/>
          </a:xfrm>
        </p:grpSpPr>
        <p:sp>
          <p:nvSpPr>
            <p:cNvPr id="7" name="TextBox 6"/>
            <p:cNvSpPr txBox="1"/>
            <p:nvPr/>
          </p:nvSpPr>
          <p:spPr>
            <a:xfrm>
              <a:off x="2371642" y="3105260"/>
              <a:ext cx="7660448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a*x**3/3 + b*x**2*y/2 + x*(c*y**2 + d)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85635" y="3743523"/>
            <a:ext cx="693972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from sympy import exp, sqrt, pi, oo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sympy.integrate(exp(-x**2/2)/sqrt(2*pi),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(x, -oo, oo))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2640" y="4849415"/>
            <a:ext cx="6952714" cy="307777"/>
            <a:chOff x="1763688" y="3105260"/>
            <a:chExt cx="8268402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2371642" y="3105260"/>
              <a:ext cx="7660448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00668" y="5834654"/>
            <a:ext cx="69397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sympy.integrate(f(x, y), (x, 0, 1), (y, 0, 2))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87673" y="6387682"/>
            <a:ext cx="6952714" cy="307777"/>
            <a:chOff x="1763688" y="3105260"/>
            <a:chExt cx="8268402" cy="307777"/>
          </a:xfrm>
        </p:grpSpPr>
        <p:sp>
          <p:nvSpPr>
            <p:cNvPr id="15" name="TextBox 14"/>
            <p:cNvSpPr txBox="1"/>
            <p:nvPr/>
          </p:nvSpPr>
          <p:spPr>
            <a:xfrm>
              <a:off x="2371642" y="3105260"/>
              <a:ext cx="7660448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2*a/3 + b + 8*c/3 + 2*d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64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  <p:bldP spid="13" grpId="0" animBg="1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and series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Series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85635" y="2227900"/>
            <a:ext cx="5198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sympy.limit(sin(x)/x, x, 0)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72640" y="2780928"/>
            <a:ext cx="5211528" cy="307777"/>
            <a:chOff x="1763688" y="3105260"/>
            <a:chExt cx="6197725" cy="307777"/>
          </a:xfrm>
        </p:grpSpPr>
        <p:sp>
          <p:nvSpPr>
            <p:cNvPr id="7" name="TextBox 6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85635" y="3984711"/>
            <a:ext cx="5198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sympy.series(sin(x)/x, x, 0, n=6)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2640" y="4537739"/>
            <a:ext cx="5211528" cy="307777"/>
            <a:chOff x="1763688" y="3105260"/>
            <a:chExt cx="6197725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1 - x**2/6 + x**4/120 + O(x**6)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63688" y="3290501"/>
              <a:ext cx="43204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4766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95936" y="4476184"/>
            <a:ext cx="3245843" cy="1219565"/>
            <a:chOff x="3995936" y="4476184"/>
            <a:chExt cx="3245843" cy="1219565"/>
          </a:xfrm>
        </p:grpSpPr>
        <p:sp>
          <p:nvSpPr>
            <p:cNvPr id="14" name="TextBox 13"/>
            <p:cNvSpPr txBox="1"/>
            <p:nvPr/>
          </p:nvSpPr>
          <p:spPr>
            <a:xfrm>
              <a:off x="5220072" y="5049418"/>
              <a:ext cx="202170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Use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removeO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when not required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995936" y="4476184"/>
              <a:ext cx="792088" cy="44075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4" idx="1"/>
              <a:endCxn id="15" idx="5"/>
            </p:cNvCxnSpPr>
            <p:nvPr/>
          </p:nvCxnSpPr>
          <p:spPr>
            <a:xfrm flipH="1" flipV="1">
              <a:off x="4672025" y="4852390"/>
              <a:ext cx="548047" cy="52019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771406" y="4476184"/>
            <a:ext cx="3302106" cy="1588503"/>
            <a:chOff x="3995936" y="4476184"/>
            <a:chExt cx="3302106" cy="1588503"/>
          </a:xfrm>
        </p:grpSpPr>
        <p:sp>
          <p:nvSpPr>
            <p:cNvPr id="21" name="TextBox 20"/>
            <p:cNvSpPr txBox="1"/>
            <p:nvPr/>
          </p:nvSpPr>
          <p:spPr>
            <a:xfrm>
              <a:off x="4492274" y="5418356"/>
              <a:ext cx="280576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Use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taylor_term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to get term of specific order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995936" y="4476184"/>
              <a:ext cx="792088" cy="44075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1" idx="0"/>
              <a:endCxn id="22" idx="5"/>
            </p:cNvCxnSpPr>
            <p:nvPr/>
          </p:nvCxnSpPr>
          <p:spPr>
            <a:xfrm flipH="1" flipV="1">
              <a:off x="4672025" y="4852390"/>
              <a:ext cx="1223133" cy="56596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97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sympy</a:t>
            </a:r>
            <a:r>
              <a:rPr lang="en-US" dirty="0"/>
              <a:t> expression =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85635" y="2227900"/>
            <a:ext cx="69397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from sympy import Add, Mul, Pow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Add(Mul(a, Pow(x, 2)), Mul(b, x), c)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23799"/>
              </p:ext>
            </p:extLst>
          </p:nvPr>
        </p:nvGraphicFramePr>
        <p:xfrm>
          <a:off x="6236962" y="1878459"/>
          <a:ext cx="21526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" name="Equation" r:id="rId3" imgW="749160" imgH="203040" progId="Equation.3">
                  <p:embed/>
                </p:oleObj>
              </mc:Choice>
              <mc:Fallback>
                <p:oleObj name="Equation" r:id="rId3" imgW="749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6962" y="1878459"/>
                        <a:ext cx="215265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95536" y="3342333"/>
            <a:ext cx="7003221" cy="2658258"/>
            <a:chOff x="395536" y="3342333"/>
            <a:chExt cx="7003221" cy="2658258"/>
          </a:xfrm>
        </p:grpSpPr>
        <p:sp>
          <p:nvSpPr>
            <p:cNvPr id="7" name="TextBox 6"/>
            <p:cNvSpPr txBox="1"/>
            <p:nvPr/>
          </p:nvSpPr>
          <p:spPr>
            <a:xfrm>
              <a:off x="3913710" y="3342333"/>
              <a:ext cx="56137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Add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9678" y="4222585"/>
              <a:ext cx="5565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Mul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8519" y="4186224"/>
              <a:ext cx="5565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Mul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92787" y="4926922"/>
              <a:ext cx="5847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Pow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4578" y="4187487"/>
              <a:ext cx="12141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Symbol('c')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0771" y="4931876"/>
              <a:ext cx="121578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Symbol('x')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01388" y="4926922"/>
              <a:ext cx="123822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/>
                <a:t>Symbol('b')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4926922"/>
              <a:ext cx="12270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Symbol('a')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1787" y="5631259"/>
              <a:ext cx="121578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Symbol('x')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71313" y="5631259"/>
              <a:ext cx="111267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Integer(2)</a:t>
              </a:r>
            </a:p>
          </p:txBody>
        </p:sp>
        <p:cxnSp>
          <p:nvCxnSpPr>
            <p:cNvPr id="19" name="Straight Connector 18"/>
            <p:cNvCxnSpPr>
              <a:stCxn id="7" idx="2"/>
              <a:endCxn id="10" idx="0"/>
            </p:cNvCxnSpPr>
            <p:nvPr/>
          </p:nvCxnSpPr>
          <p:spPr>
            <a:xfrm>
              <a:off x="4194396" y="3711665"/>
              <a:ext cx="2405" cy="47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2"/>
              <a:endCxn id="9" idx="0"/>
            </p:cNvCxnSpPr>
            <p:nvPr/>
          </p:nvCxnSpPr>
          <p:spPr>
            <a:xfrm flipH="1">
              <a:off x="1817960" y="3711665"/>
              <a:ext cx="2376436" cy="510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2"/>
              <a:endCxn id="12" idx="0"/>
            </p:cNvCxnSpPr>
            <p:nvPr/>
          </p:nvCxnSpPr>
          <p:spPr>
            <a:xfrm>
              <a:off x="4194396" y="3711665"/>
              <a:ext cx="2597272" cy="475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2"/>
              <a:endCxn id="13" idx="0"/>
            </p:cNvCxnSpPr>
            <p:nvPr/>
          </p:nvCxnSpPr>
          <p:spPr>
            <a:xfrm>
              <a:off x="4196801" y="4555556"/>
              <a:ext cx="871861" cy="376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  <a:endCxn id="14" idx="0"/>
            </p:cNvCxnSpPr>
            <p:nvPr/>
          </p:nvCxnSpPr>
          <p:spPr>
            <a:xfrm flipH="1">
              <a:off x="3520500" y="4555556"/>
              <a:ext cx="676301" cy="3713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2"/>
              <a:endCxn id="11" idx="0"/>
            </p:cNvCxnSpPr>
            <p:nvPr/>
          </p:nvCxnSpPr>
          <p:spPr>
            <a:xfrm>
              <a:off x="1817960" y="4591917"/>
              <a:ext cx="467183" cy="335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9" idx="2"/>
              <a:endCxn id="15" idx="0"/>
            </p:cNvCxnSpPr>
            <p:nvPr/>
          </p:nvCxnSpPr>
          <p:spPr>
            <a:xfrm flipH="1">
              <a:off x="1009038" y="4591917"/>
              <a:ext cx="808922" cy="335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2"/>
              <a:endCxn id="17" idx="0"/>
            </p:cNvCxnSpPr>
            <p:nvPr/>
          </p:nvCxnSpPr>
          <p:spPr>
            <a:xfrm>
              <a:off x="2285143" y="5296254"/>
              <a:ext cx="742509" cy="335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" idx="2"/>
              <a:endCxn id="16" idx="0"/>
            </p:cNvCxnSpPr>
            <p:nvPr/>
          </p:nvCxnSpPr>
          <p:spPr>
            <a:xfrm flipH="1">
              <a:off x="1539678" y="5296254"/>
              <a:ext cx="745465" cy="335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8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expression apart</a:t>
            </a:r>
          </a:p>
          <a:p>
            <a:endParaRPr lang="en-US" dirty="0"/>
          </a:p>
          <a:p>
            <a:r>
              <a:rPr lang="en-US" dirty="0"/>
              <a:t>Operator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72640" y="2227900"/>
            <a:ext cx="319530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expr = 1/(a*x + b)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72000" y="1751202"/>
            <a:ext cx="4247181" cy="2564356"/>
            <a:chOff x="418752" y="3645024"/>
            <a:chExt cx="4247181" cy="2564356"/>
          </a:xfrm>
        </p:grpSpPr>
        <p:sp>
          <p:nvSpPr>
            <p:cNvPr id="10" name="TextBox 9"/>
            <p:cNvSpPr txBox="1"/>
            <p:nvPr/>
          </p:nvSpPr>
          <p:spPr>
            <a:xfrm>
              <a:off x="3004198" y="3645024"/>
              <a:ext cx="5847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Pow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6697" y="5837075"/>
              <a:ext cx="121578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Symbol('x')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8752" y="5840048"/>
              <a:ext cx="12270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Symbol('a')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82724" y="4349361"/>
              <a:ext cx="118320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Integer(-1)</a:t>
              </a:r>
            </a:p>
          </p:txBody>
        </p:sp>
        <p:cxnSp>
          <p:nvCxnSpPr>
            <p:cNvPr id="20" name="Straight Connector 19"/>
            <p:cNvCxnSpPr>
              <a:stCxn id="29" idx="2"/>
              <a:endCxn id="12" idx="0"/>
            </p:cNvCxnSpPr>
            <p:nvPr/>
          </p:nvCxnSpPr>
          <p:spPr>
            <a:xfrm>
              <a:off x="1788416" y="5457261"/>
              <a:ext cx="886172" cy="37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6" idx="2"/>
              <a:endCxn id="28" idx="0"/>
            </p:cNvCxnSpPr>
            <p:nvPr/>
          </p:nvCxnSpPr>
          <p:spPr>
            <a:xfrm>
              <a:off x="2548684" y="4735105"/>
              <a:ext cx="934040" cy="3663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6" idx="2"/>
              <a:endCxn id="29" idx="0"/>
            </p:cNvCxnSpPr>
            <p:nvPr/>
          </p:nvCxnSpPr>
          <p:spPr>
            <a:xfrm flipH="1">
              <a:off x="1788416" y="4735105"/>
              <a:ext cx="760268" cy="352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9" idx="2"/>
              <a:endCxn id="14" idx="0"/>
            </p:cNvCxnSpPr>
            <p:nvPr/>
          </p:nvCxnSpPr>
          <p:spPr>
            <a:xfrm flipH="1">
              <a:off x="1032254" y="5457261"/>
              <a:ext cx="756162" cy="3827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2"/>
              <a:endCxn id="16" idx="0"/>
            </p:cNvCxnSpPr>
            <p:nvPr/>
          </p:nvCxnSpPr>
          <p:spPr>
            <a:xfrm>
              <a:off x="3296554" y="4014356"/>
              <a:ext cx="777775" cy="335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2"/>
              <a:endCxn id="26" idx="0"/>
            </p:cNvCxnSpPr>
            <p:nvPr/>
          </p:nvCxnSpPr>
          <p:spPr>
            <a:xfrm flipH="1">
              <a:off x="2548684" y="4014356"/>
              <a:ext cx="747870" cy="351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67998" y="4365773"/>
              <a:ext cx="56137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Add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63612" y="5101424"/>
              <a:ext cx="123822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/>
                <a:t>Symbol('b')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0134" y="5087929"/>
              <a:ext cx="5565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Mul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72640" y="3396090"/>
            <a:ext cx="319530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expr.func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39552" y="3886724"/>
            <a:ext cx="3528392" cy="307777"/>
            <a:chOff x="1357569" y="3105260"/>
            <a:chExt cx="6603844" cy="307777"/>
          </a:xfrm>
        </p:grpSpPr>
        <p:sp>
          <p:nvSpPr>
            <p:cNvPr id="39" name="TextBox 38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sympy.core.power.Pow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1357569" y="3290501"/>
              <a:ext cx="838166" cy="2170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872640" y="5118470"/>
            <a:ext cx="319530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expr.args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9552" y="5609104"/>
            <a:ext cx="3528392" cy="307777"/>
            <a:chOff x="1357569" y="3105260"/>
            <a:chExt cx="6603844" cy="307777"/>
          </a:xfrm>
        </p:grpSpPr>
        <p:sp>
          <p:nvSpPr>
            <p:cNvPr id="44" name="TextBox 43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(a*x + b, -1)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357569" y="3290501"/>
              <a:ext cx="838166" cy="2170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104280" y="5118470"/>
            <a:ext cx="319530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expr.args[0].args[0]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771192" y="5609104"/>
            <a:ext cx="3528392" cy="307777"/>
            <a:chOff x="1357569" y="3105260"/>
            <a:chExt cx="6603844" cy="307777"/>
          </a:xfrm>
        </p:grpSpPr>
        <p:sp>
          <p:nvSpPr>
            <p:cNvPr id="48" name="TextBox 47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1357569" y="3290501"/>
              <a:ext cx="838166" cy="2170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37" grpId="0" animBg="1"/>
      <p:bldP spid="42" grpId="0" animBg="1"/>
      <p:bldP spid="46" grpId="0" animBg="1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Factor, expand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394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872640" y="2227900"/>
            <a:ext cx="45634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expr = x**2 + 2*a*x + y**2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expr.subs(y, a)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552" y="3068960"/>
            <a:ext cx="3528392" cy="307777"/>
            <a:chOff x="1357569" y="3105260"/>
            <a:chExt cx="6603844" cy="307777"/>
          </a:xfrm>
        </p:grpSpPr>
        <p:sp>
          <p:nvSpPr>
            <p:cNvPr id="7" name="TextBox 6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x**2 + 2*x*y + y**2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357569" y="3290501"/>
              <a:ext cx="838166" cy="2170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70987" y="3962608"/>
            <a:ext cx="43474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(x**2 + 2*x*y + y**2).factor()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6602" y="4489375"/>
            <a:ext cx="3528392" cy="307777"/>
            <a:chOff x="1357569" y="3105260"/>
            <a:chExt cx="6603844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 + y)**2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357569" y="3290501"/>
              <a:ext cx="838166" cy="2170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985815" y="3962608"/>
            <a:ext cx="39786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((x + y)**2).expand()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1736" y="4484296"/>
            <a:ext cx="3528392" cy="307777"/>
            <a:chOff x="1357569" y="3105260"/>
            <a:chExt cx="6603844" cy="307777"/>
          </a:xfrm>
        </p:grpSpPr>
        <p:sp>
          <p:nvSpPr>
            <p:cNvPr id="15" name="TextBox 14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x**2 + 2*x*y + y**2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357569" y="3290501"/>
              <a:ext cx="838166" cy="2170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70986" y="5700855"/>
            <a:ext cx="51651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x, y = symbols('x y', positive=True)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(log(x) + log(y)).simplify()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6602" y="6424126"/>
            <a:ext cx="3528392" cy="307777"/>
            <a:chOff x="1357569" y="3105260"/>
            <a:chExt cx="6603844" cy="307777"/>
          </a:xfrm>
        </p:grpSpPr>
        <p:sp>
          <p:nvSpPr>
            <p:cNvPr id="19" name="TextBox 18"/>
            <p:cNvSpPr txBox="1"/>
            <p:nvPr/>
          </p:nvSpPr>
          <p:spPr>
            <a:xfrm>
              <a:off x="2371642" y="3105260"/>
              <a:ext cx="5589771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log(x*y)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357569" y="3290501"/>
              <a:ext cx="838166" cy="2170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07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  <p:bldP spid="13" grpId="0" animBg="1"/>
      <p:bldP spid="17" grpId="0" animBg="1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Sympy</a:t>
            </a:r>
            <a:r>
              <a:rPr lang="en-US" dirty="0">
                <a:hlinkClick r:id="rId2"/>
              </a:rPr>
              <a:t>: symbolic computing in Python</a:t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err="1"/>
              <a:t>Muerer</a:t>
            </a:r>
            <a:r>
              <a:rPr lang="en-US" dirty="0"/>
              <a:t>, C.P. Smith, M. </a:t>
            </a:r>
            <a:r>
              <a:rPr lang="en-US" dirty="0" err="1"/>
              <a:t>Paprocki</a:t>
            </a:r>
            <a:r>
              <a:rPr lang="en-US" dirty="0"/>
              <a:t> et al.</a:t>
            </a:r>
            <a:br>
              <a:rPr lang="en-US" dirty="0"/>
            </a:br>
            <a:r>
              <a:rPr lang="en-US" dirty="0" err="1"/>
              <a:t>PeerJ.CompSci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6229990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HDF5:</a:t>
            </a:r>
            <a:br>
              <a:rPr lang="en-US" dirty="0"/>
            </a:br>
            <a:r>
              <a:rPr lang="en-US" dirty="0" err="1"/>
              <a:t>PyTables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hlinkClick r:id="rId2"/>
              </a:rPr>
              <a:t>https://github.com/gjbex/training-material/tree/master/Hdf5/PythonSamples</a:t>
            </a:r>
            <a:r>
              <a:rPr lang="nl-BE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3073614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HDF5: what is 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</a:t>
            </a:r>
            <a:r>
              <a:rPr lang="en-US" dirty="0"/>
              <a:t>ierarchical </a:t>
            </a:r>
            <a:r>
              <a:rPr lang="en-US" sz="4000" b="1" dirty="0"/>
              <a:t>D</a:t>
            </a:r>
            <a:r>
              <a:rPr lang="en-US" dirty="0"/>
              <a:t>ata </a:t>
            </a:r>
            <a:r>
              <a:rPr lang="en-US" sz="4000" b="1" dirty="0"/>
              <a:t>F</a:t>
            </a:r>
            <a:r>
              <a:rPr lang="en-US" dirty="0"/>
              <a:t>ormat</a:t>
            </a:r>
          </a:p>
          <a:p>
            <a:r>
              <a:rPr lang="en-US" dirty="0"/>
              <a:t>Abstract data model</a:t>
            </a:r>
          </a:p>
          <a:p>
            <a:pPr lvl="1"/>
            <a:r>
              <a:rPr lang="en-US" dirty="0"/>
              <a:t>File</a:t>
            </a:r>
          </a:p>
          <a:p>
            <a:pPr lvl="1"/>
            <a:r>
              <a:rPr lang="en-US" dirty="0"/>
              <a:t>Group</a:t>
            </a:r>
          </a:p>
          <a:p>
            <a:pPr lvl="1"/>
            <a:r>
              <a:rPr lang="en-US" dirty="0"/>
              <a:t>Dataset</a:t>
            </a:r>
          </a:p>
          <a:p>
            <a:pPr lvl="1"/>
            <a:r>
              <a:rPr lang="en-US" dirty="0"/>
              <a:t>Data type</a:t>
            </a:r>
          </a:p>
          <a:p>
            <a:pPr lvl="1"/>
            <a:r>
              <a:rPr lang="en-US" dirty="0"/>
              <a:t>Attribute</a:t>
            </a:r>
          </a:p>
          <a:p>
            <a:r>
              <a:rPr lang="en-US" dirty="0"/>
              <a:t>Storage 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39729" y="2888024"/>
            <a:ext cx="1917463" cy="2413184"/>
            <a:chOff x="3939729" y="2888024"/>
            <a:chExt cx="1917463" cy="2413184"/>
          </a:xfrm>
        </p:grpSpPr>
        <p:sp>
          <p:nvSpPr>
            <p:cNvPr id="8" name="TextBox 7"/>
            <p:cNvSpPr txBox="1"/>
            <p:nvPr/>
          </p:nvSpPr>
          <p:spPr>
            <a:xfrm>
              <a:off x="3939729" y="2888024"/>
              <a:ext cx="1784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File system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9729" y="3392080"/>
              <a:ext cx="1532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Directory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39729" y="3905014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File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39729" y="4581128"/>
              <a:ext cx="1917463" cy="720080"/>
              <a:chOff x="4067944" y="4581128"/>
              <a:chExt cx="1917463" cy="720080"/>
            </a:xfrm>
          </p:grpSpPr>
          <p:sp>
            <p:nvSpPr>
              <p:cNvPr id="11" name="Right Brace 10"/>
              <p:cNvSpPr/>
              <p:nvPr/>
            </p:nvSpPr>
            <p:spPr>
              <a:xfrm>
                <a:off x="4067944" y="4581128"/>
                <a:ext cx="216024" cy="720080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84841" y="4662014"/>
                <a:ext cx="1600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Metadata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580112" y="1340768"/>
            <a:ext cx="306911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System, OS,</a:t>
            </a:r>
            <a:br>
              <a:rPr lang="en-US" sz="2400" dirty="0"/>
            </a:br>
            <a:r>
              <a:rPr lang="en-US" sz="2400" dirty="0"/>
              <a:t>programming language</a:t>
            </a:r>
            <a:br>
              <a:rPr lang="en-US" sz="2400" dirty="0"/>
            </a:br>
            <a:r>
              <a:rPr lang="en-US" sz="2400" dirty="0"/>
              <a:t>independent way of</a:t>
            </a:r>
            <a:br>
              <a:rPr lang="en-US" sz="2400" dirty="0"/>
            </a:br>
            <a:r>
              <a:rPr lang="en-US" sz="2400" dirty="0"/>
              <a:t>storing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9992" y="5517232"/>
            <a:ext cx="40563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Documentation, comments</a:t>
            </a:r>
            <a:br>
              <a:rPr lang="en-US" sz="2400" dirty="0"/>
            </a:br>
            <a:r>
              <a:rPr lang="en-US" sz="2400" dirty="0"/>
              <a:t>in data file itself, self contained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5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uiExpand="1" animBg="1"/>
      <p:bldP spid="15" grpId="0" uiExpand="1" animBg="1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stored in dataset as </a:t>
            </a:r>
            <a:r>
              <a:rPr lang="en-US" i="1" dirty="0"/>
              <a:t>n</a:t>
            </a:r>
            <a:r>
              <a:rPr lang="en-US" dirty="0"/>
              <a:t>-dimensional arrays</a:t>
            </a:r>
          </a:p>
          <a:p>
            <a:pPr lvl="1"/>
            <a:r>
              <a:rPr lang="en-US" dirty="0" err="1"/>
              <a:t>Dataspace</a:t>
            </a:r>
            <a:r>
              <a:rPr lang="en-US" dirty="0"/>
              <a:t> describes layout of data (</a:t>
            </a:r>
            <a:r>
              <a:rPr lang="en-US" dirty="0" err="1"/>
              <a:t>rank,dimensions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 describes single data element</a:t>
            </a:r>
          </a:p>
          <a:p>
            <a:pPr lvl="2"/>
            <a:r>
              <a:rPr lang="en-US" dirty="0"/>
              <a:t>Atomic</a:t>
            </a:r>
          </a:p>
          <a:p>
            <a:pPr lvl="3"/>
            <a:r>
              <a:rPr lang="en-US" dirty="0"/>
              <a:t>Integer, float</a:t>
            </a:r>
          </a:p>
          <a:p>
            <a:pPr lvl="3"/>
            <a:r>
              <a:rPr lang="en-US" dirty="0"/>
              <a:t>String, time</a:t>
            </a:r>
          </a:p>
          <a:p>
            <a:pPr lvl="3"/>
            <a:r>
              <a:rPr lang="en-US" dirty="0"/>
              <a:t>Opaque</a:t>
            </a:r>
          </a:p>
          <a:p>
            <a:pPr lvl="2"/>
            <a:r>
              <a:rPr lang="en-US" dirty="0"/>
              <a:t>Composite</a:t>
            </a:r>
          </a:p>
          <a:p>
            <a:pPr lvl="3"/>
            <a:r>
              <a:rPr lang="en-US" dirty="0"/>
              <a:t>Compound</a:t>
            </a:r>
          </a:p>
          <a:p>
            <a:pPr lvl="3"/>
            <a:r>
              <a:rPr lang="en-US" dirty="0"/>
              <a:t>Enumeration</a:t>
            </a:r>
          </a:p>
          <a:p>
            <a:pPr lvl="3"/>
            <a:r>
              <a:rPr lang="en-US" dirty="0"/>
              <a:t>Array</a:t>
            </a:r>
          </a:p>
          <a:p>
            <a:pPr lvl="3"/>
            <a:r>
              <a:rPr lang="en-US" dirty="0"/>
              <a:t>Variable length</a:t>
            </a:r>
          </a:p>
          <a:p>
            <a:pPr lvl="1"/>
            <a:r>
              <a:rPr lang="en-US" dirty="0"/>
              <a:t>Partial read/writes, </a:t>
            </a:r>
            <a:r>
              <a:rPr lang="en-US" dirty="0" err="1"/>
              <a:t>hyperslab</a:t>
            </a:r>
            <a:r>
              <a:rPr lang="en-US" dirty="0"/>
              <a:t>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2996952"/>
            <a:ext cx="489781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Data layout &amp; type description part of</a:t>
            </a:r>
            <a:br>
              <a:rPr lang="en-US" sz="2400" dirty="0"/>
            </a:br>
            <a:r>
              <a:rPr lang="en-US" sz="2400" dirty="0"/>
              <a:t> HDF5 file: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self-documenting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discovery!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7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Filtering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Error detection</a:t>
            </a:r>
          </a:p>
          <a:p>
            <a:r>
              <a:rPr lang="en-US" dirty="0"/>
              <a:t>Datasets can be extended</a:t>
            </a:r>
          </a:p>
          <a:p>
            <a:r>
              <a:rPr lang="en-US" dirty="0"/>
              <a:t>Storage drivers</a:t>
            </a:r>
          </a:p>
          <a:p>
            <a:pPr lvl="1"/>
            <a:r>
              <a:rPr lang="en-US" dirty="0"/>
              <a:t>Single file</a:t>
            </a:r>
          </a:p>
          <a:p>
            <a:pPr lvl="1"/>
            <a:r>
              <a:rPr lang="en-US" dirty="0"/>
              <a:t>Multiple files</a:t>
            </a:r>
          </a:p>
          <a:p>
            <a:pPr lvl="1"/>
            <a:r>
              <a:rPr lang="en-US" dirty="0"/>
              <a:t>Multiple files on parallel file system</a:t>
            </a:r>
          </a:p>
          <a:p>
            <a:pPr lvl="1"/>
            <a:r>
              <a:rPr lang="en-US" dirty="0"/>
              <a:t>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399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8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Python is general purpose programming language, but strong for</a:t>
            </a:r>
          </a:p>
          <a:p>
            <a:pPr lvl="1"/>
            <a:r>
              <a:rPr lang="en-US" dirty="0"/>
              <a:t>Data transformation: rewrite data into another format</a:t>
            </a:r>
          </a:p>
          <a:p>
            <a:pPr lvl="2"/>
            <a:r>
              <a:rPr lang="en-US" dirty="0"/>
              <a:t>Preprocessing/</a:t>
            </a:r>
            <a:r>
              <a:rPr lang="en-US" dirty="0" err="1"/>
              <a:t>postprocessing</a:t>
            </a:r>
            <a:r>
              <a:rPr lang="en-US" dirty="0"/>
              <a:t>/aggregating data</a:t>
            </a:r>
          </a:p>
          <a:p>
            <a:pPr lvl="1"/>
            <a:r>
              <a:rPr lang="en-US" dirty="0"/>
              <a:t>Prototyping</a:t>
            </a:r>
          </a:p>
          <a:p>
            <a:pPr lvl="2"/>
            <a:r>
              <a:rPr lang="en-US" dirty="0"/>
              <a:t>Experiment easily in Python, fast implementation later</a:t>
            </a:r>
          </a:p>
          <a:p>
            <a:pPr lvl="2"/>
            <a:r>
              <a:rPr lang="en-US" dirty="0"/>
              <a:t>Explorative programming</a:t>
            </a:r>
          </a:p>
          <a:p>
            <a:pPr lvl="1"/>
            <a:r>
              <a:rPr lang="en-US" dirty="0"/>
              <a:t>Glue/coordination language</a:t>
            </a:r>
          </a:p>
          <a:p>
            <a:pPr lvl="2"/>
            <a:r>
              <a:rPr lang="en-US" dirty="0"/>
              <a:t>Use Python as "scaffolding" for libraries in C/C++/Fortran</a:t>
            </a:r>
          </a:p>
          <a:p>
            <a:pPr lvl="1"/>
            <a:r>
              <a:rPr lang="en-US" dirty="0"/>
              <a:t>In-application scripting language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Kitware</a:t>
            </a:r>
            <a:r>
              <a:rPr lang="en-US" dirty="0"/>
              <a:t> </a:t>
            </a:r>
            <a:r>
              <a:rPr lang="en-US" dirty="0" err="1"/>
              <a:t>ParaView</a:t>
            </a:r>
            <a:r>
              <a:rPr lang="en-US" dirty="0"/>
              <a:t>, </a:t>
            </a:r>
            <a:r>
              <a:rPr lang="en-US" dirty="0" err="1"/>
              <a:t>Dassault</a:t>
            </a:r>
            <a:r>
              <a:rPr lang="en-US" dirty="0"/>
              <a:t>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Abaqus</a:t>
            </a:r>
            <a:r>
              <a:rPr lang="en-US" dirty="0"/>
              <a:t>™, Adobe Photoshop™</a:t>
            </a:r>
          </a:p>
          <a:p>
            <a:pPr lvl="1"/>
            <a:r>
              <a:rPr lang="en-US" dirty="0"/>
              <a:t>Graphical user interfaces</a:t>
            </a:r>
          </a:p>
          <a:p>
            <a:pPr lvl="2"/>
            <a:r>
              <a:rPr lang="en-US" dirty="0"/>
              <a:t>Wrap GUI around C/C++/Fortran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1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Conda</a:t>
            </a:r>
            <a:r>
              <a:rPr lang="en-US" dirty="0"/>
              <a:t>: sharing environments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environment description</a:t>
            </a:r>
          </a:p>
          <a:p>
            <a:pPr lvl="1"/>
            <a:r>
              <a:rPr lang="en-US" dirty="0"/>
              <a:t>Export to YAML file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Create new environment based on description, portable across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043608" y="2782669"/>
            <a:ext cx="666400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source activate  science</a:t>
            </a:r>
            <a:b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conda env  export  &gt;  science_environment.yml</a:t>
            </a:r>
            <a:endParaRPr lang="nl-BE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859868"/>
            <a:ext cx="666400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conda env  create  -n science_env  \</a:t>
            </a:r>
          </a:p>
          <a:p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-f science_environment.yml</a:t>
            </a:r>
            <a:endParaRPr lang="nl-BE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HDF5: how to use it?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C/C++</a:t>
            </a:r>
          </a:p>
          <a:p>
            <a:r>
              <a:rPr lang="en-US" dirty="0"/>
              <a:t>Fortran 90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PyTables</a:t>
            </a:r>
            <a:r>
              <a:rPr lang="en-US" dirty="0"/>
              <a:t>, h5py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851166" y="4725144"/>
            <a:ext cx="73932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HDF5 file can be read by program in any language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714092"/>
            <a:ext cx="76706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Not so easy in C/C++/Fortran, fairly trivial in Python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39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modules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work with HDF5 files</a:t>
            </a:r>
          </a:p>
          <a:p>
            <a:pPr lvl="1"/>
            <a:r>
              <a:rPr lang="en-US" dirty="0"/>
              <a:t>import tables</a:t>
            </a:r>
          </a:p>
          <a:p>
            <a:pPr lvl="1"/>
            <a:r>
              <a:rPr lang="en-US" dirty="0"/>
              <a:t>if necessary (usually not, unless when </a:t>
            </a:r>
            <a:r>
              <a:rPr lang="en-US"/>
              <a:t>using compounds), </a:t>
            </a:r>
            <a:r>
              <a:rPr lang="en-US" dirty="0"/>
              <a:t>import specific functions, classes</a:t>
            </a:r>
          </a:p>
          <a:p>
            <a:pPr lvl="1"/>
            <a:r>
              <a:rPr lang="en-US" dirty="0"/>
              <a:t>if necessary (almost certainly), import </a:t>
            </a:r>
            <a:r>
              <a:rPr lang="en-US" dirty="0" err="1"/>
              <a:t>numpy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070260" y="4172887"/>
            <a:ext cx="5561138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tables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tables import Int32Col, Float64Col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745819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&amp; close HDF5 file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Create new HDF5 file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/>
              <a:t> for write)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 HDF5 file for modification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for append)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 HDF5 file for reading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/>
              <a:t> for read)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Close file</a:t>
            </a:r>
          </a:p>
          <a:p>
            <a:endParaRPr lang="en-US" dirty="0"/>
          </a:p>
          <a:p>
            <a:r>
              <a:rPr lang="en-US" dirty="0"/>
              <a:t>Preferred alternative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27712" y="1988840"/>
            <a:ext cx="8042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tables.open_file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('data.h5', mode='w',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'simulation input and results')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275692"/>
            <a:ext cx="65261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tables.open_file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('data.h5', mode='a')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985" y="4077072"/>
            <a:ext cx="65261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tables.open_file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('data.h5', mode='r')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985" y="4869160"/>
            <a:ext cx="21146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h5file.close()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300" y="5733256"/>
            <a:ext cx="749115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with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tables.open_file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('data.h5', 'w', '…') as h5file: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36859" y="2025238"/>
            <a:ext cx="2171245" cy="942866"/>
            <a:chOff x="3180432" y="2025238"/>
            <a:chExt cx="2171245" cy="942866"/>
          </a:xfrm>
        </p:grpSpPr>
        <p:sp>
          <p:nvSpPr>
            <p:cNvPr id="9" name="TextBox 8"/>
            <p:cNvSpPr txBox="1"/>
            <p:nvPr/>
          </p:nvSpPr>
          <p:spPr>
            <a:xfrm>
              <a:off x="3180432" y="259877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file name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27541" y="2025238"/>
              <a:ext cx="1224136" cy="2867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2" name="Straight Arrow Connector 11"/>
            <p:cNvCxnSpPr>
              <a:stCxn id="9" idx="3"/>
              <a:endCxn id="10" idx="2"/>
            </p:cNvCxnSpPr>
            <p:nvPr/>
          </p:nvCxnSpPr>
          <p:spPr>
            <a:xfrm flipV="1">
              <a:off x="4241941" y="2312005"/>
              <a:ext cx="497668" cy="47143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233887" y="2314095"/>
            <a:ext cx="4154537" cy="838675"/>
            <a:chOff x="-138845" y="1637175"/>
            <a:chExt cx="4154537" cy="838675"/>
          </a:xfrm>
        </p:grpSpPr>
        <p:sp>
          <p:nvSpPr>
            <p:cNvPr id="15" name="TextBox 14"/>
            <p:cNvSpPr txBox="1"/>
            <p:nvPr/>
          </p:nvSpPr>
          <p:spPr>
            <a:xfrm>
              <a:off x="3455923" y="2106518"/>
              <a:ext cx="5597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title</a:t>
              </a:r>
              <a:endParaRPr lang="nl-BE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38845" y="1637175"/>
              <a:ext cx="4116867" cy="28676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1"/>
              <a:endCxn id="16" idx="2"/>
            </p:cNvCxnSpPr>
            <p:nvPr/>
          </p:nvCxnSpPr>
          <p:spPr>
            <a:xfrm flipH="1" flipV="1">
              <a:off x="1919589" y="1923942"/>
              <a:ext cx="1536334" cy="36724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340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uiExpand="1" animBg="1"/>
      <p:bldP spid="7" grpId="0" uiExpand="1" animBg="1"/>
      <p:bldP spid="8" grpId="0" animBg="1"/>
    </p:bld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group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start in root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Creating a subgroup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44300" y="2276872"/>
            <a:ext cx="79601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input_group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h5file.create_group(h5file.root, 'input',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'input data')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300" y="4725144"/>
            <a:ext cx="79601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field_group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h5file.create_group(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input_group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'fields',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'various fields')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4300" y="2959254"/>
            <a:ext cx="7960148" cy="972061"/>
            <a:chOff x="644300" y="2959254"/>
            <a:chExt cx="7960148" cy="972061"/>
          </a:xfrm>
        </p:grpSpPr>
        <p:sp>
          <p:nvSpPr>
            <p:cNvPr id="5" name="TextBox 4"/>
            <p:cNvSpPr txBox="1"/>
            <p:nvPr/>
          </p:nvSpPr>
          <p:spPr>
            <a:xfrm>
              <a:off x="644300" y="3284984"/>
              <a:ext cx="7960148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input_group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= h5file.create_group('/', 'input',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                    'input data')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4497112" y="2922064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>
                  <a:sym typeface="Symbol"/>
                </a:rPr>
                <a:t></a:t>
              </a:r>
              <a:endParaRPr lang="nl-BE" sz="20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568" y="5445224"/>
            <a:ext cx="7920880" cy="1008112"/>
            <a:chOff x="683568" y="5445224"/>
            <a:chExt cx="7920880" cy="1008112"/>
          </a:xfrm>
        </p:grpSpPr>
        <p:sp>
          <p:nvSpPr>
            <p:cNvPr id="7" name="TextBox 6"/>
            <p:cNvSpPr txBox="1"/>
            <p:nvPr/>
          </p:nvSpPr>
          <p:spPr>
            <a:xfrm>
              <a:off x="683568" y="5807005"/>
              <a:ext cx="792088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field_group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= h5file.create_group('/input', 'fields',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                    'various fields')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4497112" y="5408034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>
                  <a:sym typeface="Symbol"/>
                </a:rPr>
                <a:t></a:t>
              </a:r>
              <a:endParaRPr lang="nl-BE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98273" y="1556792"/>
            <a:ext cx="2694007" cy="1041980"/>
            <a:chOff x="4267010" y="1556792"/>
            <a:chExt cx="2694007" cy="1041980"/>
          </a:xfrm>
        </p:grpSpPr>
        <p:sp>
          <p:nvSpPr>
            <p:cNvPr id="13" name="TextBox 12"/>
            <p:cNvSpPr txBox="1"/>
            <p:nvPr/>
          </p:nvSpPr>
          <p:spPr>
            <a:xfrm>
              <a:off x="4267010" y="1556792"/>
              <a:ext cx="269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group location in hierarchy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20072" y="2312005"/>
              <a:ext cx="1512168" cy="2867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5" name="Straight Arrow Connector 14"/>
            <p:cNvCxnSpPr>
              <a:stCxn id="13" idx="2"/>
              <a:endCxn id="14" idx="0"/>
            </p:cNvCxnSpPr>
            <p:nvPr/>
          </p:nvCxnSpPr>
          <p:spPr>
            <a:xfrm>
              <a:off x="5614014" y="1926124"/>
              <a:ext cx="362142" cy="38588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132102" y="1563936"/>
            <a:ext cx="1544354" cy="1026726"/>
            <a:chOff x="4927351" y="1995984"/>
            <a:chExt cx="1544354" cy="1026726"/>
          </a:xfrm>
        </p:grpSpPr>
        <p:sp>
          <p:nvSpPr>
            <p:cNvPr id="22" name="TextBox 21"/>
            <p:cNvSpPr txBox="1"/>
            <p:nvPr/>
          </p:nvSpPr>
          <p:spPr>
            <a:xfrm>
              <a:off x="5151022" y="1995984"/>
              <a:ext cx="13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group name</a:t>
              </a:r>
              <a:endParaRPr lang="nl-BE" dirty="0">
                <a:solidFill>
                  <a:srgbClr val="0070C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27351" y="2735943"/>
              <a:ext cx="953546" cy="28676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4" name="Straight Arrow Connector 23"/>
            <p:cNvCxnSpPr>
              <a:stCxn id="22" idx="2"/>
              <a:endCxn id="23" idx="0"/>
            </p:cNvCxnSpPr>
            <p:nvPr/>
          </p:nvCxnSpPr>
          <p:spPr>
            <a:xfrm flipH="1">
              <a:off x="5404124" y="2365316"/>
              <a:ext cx="407240" cy="37062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220072" y="2600092"/>
            <a:ext cx="3342648" cy="684892"/>
            <a:chOff x="2992193" y="2879740"/>
            <a:chExt cx="3342648" cy="684892"/>
          </a:xfrm>
        </p:grpSpPr>
        <p:sp>
          <p:nvSpPr>
            <p:cNvPr id="28" name="TextBox 27"/>
            <p:cNvSpPr txBox="1"/>
            <p:nvPr/>
          </p:nvSpPr>
          <p:spPr>
            <a:xfrm>
              <a:off x="5251724" y="3195300"/>
              <a:ext cx="1083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comment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92193" y="2879740"/>
              <a:ext cx="1647972" cy="28676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0" name="Straight Arrow Connector 29"/>
            <p:cNvCxnSpPr>
              <a:stCxn id="28" idx="1"/>
              <a:endCxn id="29" idx="3"/>
            </p:cNvCxnSpPr>
            <p:nvPr/>
          </p:nvCxnSpPr>
          <p:spPr>
            <a:xfrm flipH="1" flipV="1">
              <a:off x="4640165" y="3023124"/>
              <a:ext cx="611559" cy="35684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8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6" grpId="0" animBg="1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array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dirty="0"/>
              <a:t> arrays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it to HDF5 file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76872"/>
            <a:ext cx="693972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magn_field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lambda x, y: x**2 + 2*x*y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X, Y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np.meshgrid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np.linspace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(-1.0, 1.0,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x_dim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np.linspace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(-1.0, 1.0,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y_dim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field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magn_field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(X, 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665910"/>
            <a:ext cx="859401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h5file.create_array(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field_group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'magnetic', field,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'static magnetic field')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h5file.flush()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32362" y="3861048"/>
            <a:ext cx="3627870" cy="1157011"/>
            <a:chOff x="2611539" y="1628800"/>
            <a:chExt cx="3627870" cy="1157011"/>
          </a:xfrm>
        </p:grpSpPr>
        <p:sp>
          <p:nvSpPr>
            <p:cNvPr id="7" name="TextBox 6"/>
            <p:cNvSpPr txBox="1"/>
            <p:nvPr/>
          </p:nvSpPr>
          <p:spPr>
            <a:xfrm>
              <a:off x="3619653" y="1628800"/>
              <a:ext cx="2619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array location in hierarchy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11539" y="2499044"/>
              <a:ext cx="1632713" cy="2867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9" name="Straight Arrow Connector 8"/>
            <p:cNvCxnSpPr>
              <a:stCxn id="7" idx="2"/>
              <a:endCxn id="8" idx="0"/>
            </p:cNvCxnSpPr>
            <p:nvPr/>
          </p:nvCxnSpPr>
          <p:spPr>
            <a:xfrm flipH="1">
              <a:off x="3427896" y="1998132"/>
              <a:ext cx="1501635" cy="50091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60032" y="4139788"/>
            <a:ext cx="3024336" cy="878271"/>
            <a:chOff x="2336262" y="2339588"/>
            <a:chExt cx="3024336" cy="878271"/>
          </a:xfrm>
        </p:grpSpPr>
        <p:sp>
          <p:nvSpPr>
            <p:cNvPr id="11" name="TextBox 10"/>
            <p:cNvSpPr txBox="1"/>
            <p:nvPr/>
          </p:nvSpPr>
          <p:spPr>
            <a:xfrm>
              <a:off x="4114167" y="2339588"/>
              <a:ext cx="1246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array name</a:t>
              </a:r>
              <a:endParaRPr lang="nl-BE" dirty="0">
                <a:solidFill>
                  <a:srgbClr val="0070C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36262" y="2931092"/>
              <a:ext cx="1368152" cy="28676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3" name="Straight Arrow Connector 12"/>
            <p:cNvCxnSpPr>
              <a:stCxn id="11" idx="1"/>
              <a:endCxn id="12" idx="0"/>
            </p:cNvCxnSpPr>
            <p:nvPr/>
          </p:nvCxnSpPr>
          <p:spPr>
            <a:xfrm flipH="1">
              <a:off x="3020338" y="2524254"/>
              <a:ext cx="1093829" cy="40683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59830" y="5013176"/>
            <a:ext cx="3168354" cy="1120717"/>
            <a:chOff x="2992193" y="2879740"/>
            <a:chExt cx="3168354" cy="1120717"/>
          </a:xfrm>
        </p:grpSpPr>
        <p:sp>
          <p:nvSpPr>
            <p:cNvPr id="15" name="TextBox 14"/>
            <p:cNvSpPr txBox="1"/>
            <p:nvPr/>
          </p:nvSpPr>
          <p:spPr>
            <a:xfrm>
              <a:off x="3826062" y="3631125"/>
              <a:ext cx="1083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comment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92193" y="2879740"/>
              <a:ext cx="3168354" cy="28676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7" name="Straight Arrow Connector 16"/>
            <p:cNvCxnSpPr>
              <a:stCxn id="15" idx="0"/>
            </p:cNvCxnSpPr>
            <p:nvPr/>
          </p:nvCxnSpPr>
          <p:spPr>
            <a:xfrm flipV="1">
              <a:off x="4367621" y="3166507"/>
              <a:ext cx="257287" cy="46461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453240" y="4731291"/>
            <a:ext cx="1071088" cy="1287318"/>
            <a:chOff x="3704414" y="1421602"/>
            <a:chExt cx="1071088" cy="1287318"/>
          </a:xfrm>
        </p:grpSpPr>
        <p:sp>
          <p:nvSpPr>
            <p:cNvPr id="30" name="TextBox 29"/>
            <p:cNvSpPr txBox="1"/>
            <p:nvPr/>
          </p:nvSpPr>
          <p:spPr>
            <a:xfrm>
              <a:off x="4114167" y="2339588"/>
              <a:ext cx="66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array</a:t>
              </a:r>
              <a:endParaRPr lang="nl-BE" dirty="0">
                <a:solidFill>
                  <a:srgbClr val="7030A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04414" y="1421602"/>
              <a:ext cx="767231" cy="28676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2" name="Straight Arrow Connector 31"/>
            <p:cNvCxnSpPr>
              <a:stCxn id="30" idx="0"/>
              <a:endCxn id="31" idx="2"/>
            </p:cNvCxnSpPr>
            <p:nvPr/>
          </p:nvCxnSpPr>
          <p:spPr>
            <a:xfrm flipH="1" flipV="1">
              <a:off x="4088030" y="1708369"/>
              <a:ext cx="356805" cy="631219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31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2D array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29" y="1556792"/>
            <a:ext cx="8229600" cy="4525963"/>
          </a:xfrm>
        </p:spPr>
        <p:txBody>
          <a:bodyPr/>
          <a:lstStyle/>
          <a:p>
            <a:r>
              <a:rPr lang="en-US" dirty="0"/>
              <a:t>Create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dirty="0"/>
              <a:t> array</a:t>
            </a:r>
          </a:p>
          <a:p>
            <a:endParaRPr lang="en-US" dirty="0"/>
          </a:p>
          <a:p>
            <a:r>
              <a:rPr lang="en-US" dirty="0"/>
              <a:t>Add array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76872"/>
            <a:ext cx="76290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positions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np.random.normal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(scale=10.0, size=(20, 2))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501008"/>
            <a:ext cx="859401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h5file.create_array('/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'positions', positions,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'particle positions',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createparents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=True)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h5file.flush()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43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unit annotation to array</a:t>
            </a:r>
          </a:p>
          <a:p>
            <a:endParaRPr lang="en-US" dirty="0"/>
          </a:p>
          <a:p>
            <a:r>
              <a:rPr lang="en-US" dirty="0"/>
              <a:t>Adding annotation to a group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attrs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v_attrs</a:t>
            </a:r>
            <a:r>
              <a:rPr lang="en-US" dirty="0"/>
              <a:t> behave mostly like Python dictionaries, to set, get, remove an annotation</a:t>
            </a:r>
          </a:p>
          <a:p>
            <a:pPr lvl="1"/>
            <a:r>
              <a:rPr lang="en-US" dirty="0"/>
              <a:t>list of attributes: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348880"/>
            <a:ext cx="73448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field_group.magnetic.attrs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['units'] =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3429000"/>
            <a:ext cx="73448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field_group._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v_attrs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['warning'] = 'do not modify'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6156012"/>
            <a:ext cx="73448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field_group._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f_list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('user')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4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6" grpId="0" uiExpand="1" animBg="1"/>
      <p:bldP spid="7" grpId="0" animBg="1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&amp; tables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class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table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83837"/>
            <a:ext cx="8594019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tables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IsDescription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Int32Col, Float64Col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Particle(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IsDescription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particle_id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Int32Col()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mass        = Float64Col()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x_pos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    = Float64Col()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y_pos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    = Float64Col()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x_vel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    = Float64Col()    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y_vel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    = Float64Col()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685055"/>
            <a:ext cx="859401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initial_state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h5file.create_table(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'/', 'particles', Particle, 'initial state of particles'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73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 table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new particles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94870"/>
            <a:ext cx="8594019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particle = h5file.root.particles.row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particle_id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range(100):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particle['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particle_id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particle_id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particle['mass']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random.gauss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(0.0, 1.0)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particle['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x_pos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random.gauss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(0.0, 1.0)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particle['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y_pos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random.gauss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(0.0, 1.0)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particle['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x_vel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random.gauss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(0.0, 1.0)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particle['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y_vel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random.gauss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(0.0, 1.0)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particle.append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h5file.flush()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5752" y="4528755"/>
            <a:ext cx="6804980" cy="1287542"/>
            <a:chOff x="3704413" y="1421602"/>
            <a:chExt cx="6804980" cy="1287542"/>
          </a:xfrm>
        </p:grpSpPr>
        <p:sp>
          <p:nvSpPr>
            <p:cNvPr id="6" name="TextBox 5"/>
            <p:cNvSpPr txBox="1"/>
            <p:nvPr/>
          </p:nvSpPr>
          <p:spPr>
            <a:xfrm>
              <a:off x="4550774" y="2339812"/>
              <a:ext cx="5958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append particles one by one, unlimited (except by disk space)</a:t>
              </a:r>
              <a:endParaRPr lang="nl-BE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04413" y="1421602"/>
              <a:ext cx="2348095" cy="28676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8" name="Straight Arrow Connector 7"/>
            <p:cNvCxnSpPr>
              <a:stCxn id="6" idx="0"/>
              <a:endCxn id="7" idx="2"/>
            </p:cNvCxnSpPr>
            <p:nvPr/>
          </p:nvCxnSpPr>
          <p:spPr>
            <a:xfrm flipH="1" flipV="1">
              <a:off x="4878461" y="1708369"/>
              <a:ext cx="2651623" cy="63144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26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 array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entire dataset, i.e., array</a:t>
            </a:r>
          </a:p>
          <a:p>
            <a:endParaRPr lang="en-US" dirty="0"/>
          </a:p>
          <a:p>
            <a:r>
              <a:rPr lang="en-US" dirty="0"/>
              <a:t>Read slice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 non-consecutive data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85940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magn_field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h5file.root.input.fields.magnetic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np.average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magn_field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284984"/>
            <a:ext cx="859401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h5file.root.coords.positions[3:7, :]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73604" y="3324254"/>
            <a:ext cx="3414820" cy="1256874"/>
            <a:chOff x="3704414" y="1421602"/>
            <a:chExt cx="3414820" cy="1256874"/>
          </a:xfrm>
        </p:grpSpPr>
        <p:sp>
          <p:nvSpPr>
            <p:cNvPr id="7" name="TextBox 6"/>
            <p:cNvSpPr txBox="1"/>
            <p:nvPr/>
          </p:nvSpPr>
          <p:spPr>
            <a:xfrm>
              <a:off x="4550774" y="2032145"/>
              <a:ext cx="2568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read x- and y-coordinates</a:t>
              </a:r>
              <a:br>
                <a:rPr lang="en-US" dirty="0">
                  <a:solidFill>
                    <a:srgbClr val="7030A0"/>
                  </a:solidFill>
                </a:rPr>
              </a:br>
              <a:r>
                <a:rPr lang="en-US" dirty="0">
                  <a:solidFill>
                    <a:srgbClr val="7030A0"/>
                  </a:solidFill>
                </a:rPr>
                <a:t>of 4 particles</a:t>
              </a:r>
              <a:endParaRPr lang="nl-BE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04414" y="1421602"/>
              <a:ext cx="1071088" cy="28676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9" name="Straight Arrow Connector 8"/>
            <p:cNvCxnSpPr>
              <a:stCxn id="7" idx="0"/>
              <a:endCxn id="8" idx="2"/>
            </p:cNvCxnSpPr>
            <p:nvPr/>
          </p:nvCxnSpPr>
          <p:spPr>
            <a:xfrm flipH="1" flipV="1">
              <a:off x="4239958" y="1708369"/>
              <a:ext cx="1595046" cy="32377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51520" y="4725144"/>
            <a:ext cx="85940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indices = [2, 4, 6]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h5file.root.coords.positions[indices, :]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04048" y="5052446"/>
            <a:ext cx="3414820" cy="1256874"/>
            <a:chOff x="3704414" y="1421602"/>
            <a:chExt cx="3414820" cy="1256874"/>
          </a:xfrm>
        </p:grpSpPr>
        <p:sp>
          <p:nvSpPr>
            <p:cNvPr id="13" name="TextBox 12"/>
            <p:cNvSpPr txBox="1"/>
            <p:nvPr/>
          </p:nvSpPr>
          <p:spPr>
            <a:xfrm>
              <a:off x="4550774" y="2032145"/>
              <a:ext cx="2568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read x- and y-coordinates</a:t>
              </a:r>
              <a:br>
                <a:rPr lang="en-US" dirty="0">
                  <a:solidFill>
                    <a:srgbClr val="7030A0"/>
                  </a:solidFill>
                </a:rPr>
              </a:br>
              <a:r>
                <a:rPr lang="en-US" dirty="0">
                  <a:solidFill>
                    <a:srgbClr val="7030A0"/>
                  </a:solidFill>
                </a:rPr>
                <a:t>of 3</a:t>
              </a:r>
              <a:r>
                <a:rPr lang="en-US" baseline="30000" dirty="0">
                  <a:solidFill>
                    <a:srgbClr val="7030A0"/>
                  </a:solidFill>
                </a:rPr>
                <a:t>rd</a:t>
              </a:r>
              <a:r>
                <a:rPr lang="en-US" dirty="0">
                  <a:solidFill>
                    <a:srgbClr val="7030A0"/>
                  </a:solidFill>
                </a:rPr>
                <a:t>, 5</a:t>
              </a:r>
              <a:r>
                <a:rPr lang="en-US" baseline="30000" dirty="0">
                  <a:solidFill>
                    <a:srgbClr val="7030A0"/>
                  </a:solidFill>
                </a:rPr>
                <a:t>th</a:t>
              </a:r>
              <a:r>
                <a:rPr lang="en-US" dirty="0">
                  <a:solidFill>
                    <a:srgbClr val="7030A0"/>
                  </a:solidFill>
                </a:rPr>
                <a:t>, and 7</a:t>
              </a:r>
              <a:r>
                <a:rPr lang="en-US" baseline="30000" dirty="0">
                  <a:solidFill>
                    <a:srgbClr val="7030A0"/>
                  </a:solidFill>
                </a:rPr>
                <a:t>th</a:t>
              </a:r>
              <a:r>
                <a:rPr lang="en-US" dirty="0">
                  <a:solidFill>
                    <a:srgbClr val="7030A0"/>
                  </a:solidFill>
                </a:rPr>
                <a:t> particle</a:t>
              </a:r>
              <a:endParaRPr lang="nl-BE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04414" y="1421602"/>
              <a:ext cx="1584176" cy="28676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5" name="Straight Arrow Connector 14"/>
            <p:cNvCxnSpPr>
              <a:stCxn id="13" idx="0"/>
              <a:endCxn id="14" idx="2"/>
            </p:cNvCxnSpPr>
            <p:nvPr/>
          </p:nvCxnSpPr>
          <p:spPr>
            <a:xfrm flipH="1" flipV="1">
              <a:off x="4496502" y="1708369"/>
              <a:ext cx="1338502" cy="32377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595079" y="5858108"/>
            <a:ext cx="18968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Hyperslabs</a:t>
            </a:r>
            <a:r>
              <a:rPr lang="en-US" sz="2800" dirty="0"/>
              <a:t>!</a:t>
            </a:r>
            <a:endParaRPr lang="nl-BE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409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8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1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Conda</a:t>
            </a:r>
            <a:r>
              <a:rPr lang="en-US" dirty="0"/>
              <a:t>: caveats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Conda</a:t>
            </a:r>
            <a:r>
              <a:rPr lang="en-US" dirty="0"/>
              <a:t> installs dependencies</a:t>
            </a:r>
          </a:p>
          <a:p>
            <a:pPr lvl="1"/>
            <a:r>
              <a:rPr lang="en-US" dirty="0"/>
              <a:t>Easy &amp; fast</a:t>
            </a:r>
          </a:p>
          <a:p>
            <a:pPr lvl="1"/>
            <a:r>
              <a:rPr lang="en-US" dirty="0"/>
              <a:t>System specific distribution: no compiles</a:t>
            </a:r>
          </a:p>
          <a:p>
            <a:pPr lvl="1"/>
            <a:r>
              <a:rPr lang="en-US" dirty="0"/>
              <a:t>Library dependencies, 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zlib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mpich</a:t>
            </a:r>
            <a:r>
              <a:rPr lang="en-US"/>
              <a:t>,…</a:t>
            </a:r>
            <a:endParaRPr lang="en-US" dirty="0"/>
          </a:p>
          <a:p>
            <a:r>
              <a:rPr lang="en-US" dirty="0"/>
              <a:t>Upgrading Python version: clone first!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table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center of mass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348880"/>
            <a:ext cx="8594019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x, y = 0.0, 0.0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mass = 0.0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particle in h5file.root.particles: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mass = particle['mass']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x += particle['mass']*particle['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x_pos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y += particle['mass']*particle['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y_pos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']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x /= mass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y /= mass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9978768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command line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h5dump</a:t>
            </a:r>
          </a:p>
          <a:p>
            <a:pPr lvl="1"/>
            <a:r>
              <a:rPr lang="en-US" dirty="0"/>
              <a:t>Print a textual representation of HDF5 file</a:t>
            </a:r>
          </a:p>
          <a:p>
            <a:r>
              <a:rPr lang="en-US" dirty="0"/>
              <a:t>h5ls</a:t>
            </a:r>
          </a:p>
          <a:p>
            <a:pPr lvl="1"/>
            <a:r>
              <a:rPr lang="en-US" dirty="0"/>
              <a:t>Explore structure of HDF5 file</a:t>
            </a:r>
          </a:p>
          <a:p>
            <a:r>
              <a:rPr lang="en-US" dirty="0"/>
              <a:t>h5copy</a:t>
            </a:r>
          </a:p>
          <a:p>
            <a:pPr lvl="1"/>
            <a:r>
              <a:rPr lang="en-US" dirty="0"/>
              <a:t>Copy data set from one HDF5 file to another</a:t>
            </a:r>
          </a:p>
          <a:p>
            <a:r>
              <a:rPr lang="en-US" dirty="0"/>
              <a:t>h5mkgrp</a:t>
            </a:r>
          </a:p>
          <a:p>
            <a:pPr lvl="1"/>
            <a:r>
              <a:rPr lang="en-US" dirty="0"/>
              <a:t>Create a group in an HDF5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61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Pandas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hlinkClick r:id="rId2"/>
              </a:rPr>
              <a:t>https://github.com/gjbex/training-material/tree/master/Python/Pandas</a:t>
            </a:r>
            <a:r>
              <a:rPr lang="nl-BE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4127425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Library for data science</a:t>
            </a:r>
          </a:p>
          <a:p>
            <a:pPr lvl="1"/>
            <a:r>
              <a:rPr lang="en-US" dirty="0"/>
              <a:t>defines </a:t>
            </a:r>
            <a:r>
              <a:rPr lang="en-US" dirty="0" err="1"/>
              <a:t>datastructures</a:t>
            </a:r>
            <a:endParaRPr lang="en-US" dirty="0"/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Series</a:t>
            </a:r>
            <a:r>
              <a:rPr lang="en-US" dirty="0">
                <a:cs typeface="Courier New" panose="02070309020205020404" pitchFamily="49" charset="0"/>
              </a:rPr>
              <a:t> (1D)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DataFrame</a:t>
            </a:r>
            <a:r>
              <a:rPr lang="en-US" dirty="0">
                <a:cs typeface="Courier New" panose="02070309020205020404" pitchFamily="49" charset="0"/>
              </a:rPr>
              <a:t> (2D)</a:t>
            </a:r>
          </a:p>
          <a:p>
            <a:pPr lvl="1"/>
            <a:r>
              <a:rPr lang="en-US" dirty="0"/>
              <a:t>defines algorithms</a:t>
            </a:r>
          </a:p>
          <a:p>
            <a:pPr lvl="2"/>
            <a:r>
              <a:rPr lang="en-US" dirty="0"/>
              <a:t>selection</a:t>
            </a:r>
          </a:p>
          <a:p>
            <a:pPr lvl="2"/>
            <a:r>
              <a:rPr lang="en-US" dirty="0"/>
              <a:t>pivot tables</a:t>
            </a:r>
          </a:p>
          <a:p>
            <a:pPr lvl="1"/>
            <a:r>
              <a:rPr lang="en-US" dirty="0"/>
              <a:t>defines utilities</a:t>
            </a:r>
          </a:p>
          <a:p>
            <a:pPr lvl="2"/>
            <a:r>
              <a:rPr lang="en-US" dirty="0"/>
              <a:t>visualization, 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scatter_matrix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Backed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Nice to experiment with data, </a:t>
            </a:r>
            <a:r>
              <a:rPr lang="en-US" dirty="0" err="1">
                <a:cs typeface="Courier New" panose="02070309020205020404" pitchFamily="49" charset="0"/>
              </a:rPr>
              <a:t>jupyter</a:t>
            </a:r>
            <a:r>
              <a:rPr lang="en-US" dirty="0">
                <a:cs typeface="Courier New" panose="02070309020205020404" pitchFamily="49" charset="0"/>
              </a:rPr>
              <a:t> notebooks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6444208" y="3485500"/>
            <a:ext cx="210871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R </a:t>
            </a:r>
            <a:r>
              <a:rPr lang="en-US" sz="2800" dirty="0" err="1"/>
              <a:t>dataframes</a:t>
            </a:r>
            <a:endParaRPr lang="en-US" sz="2800" dirty="0"/>
          </a:p>
          <a:p>
            <a:r>
              <a:rPr lang="en-US" sz="2800" dirty="0"/>
              <a:t>for Python</a:t>
            </a:r>
            <a:endParaRPr lang="nl-BE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39952" y="2557353"/>
            <a:ext cx="4734825" cy="727631"/>
            <a:chOff x="588960" y="1198493"/>
            <a:chExt cx="4734825" cy="727631"/>
          </a:xfrm>
        </p:grpSpPr>
        <p:sp>
          <p:nvSpPr>
            <p:cNvPr id="7" name="TextBox 6"/>
            <p:cNvSpPr txBox="1"/>
            <p:nvPr/>
          </p:nvSpPr>
          <p:spPr>
            <a:xfrm>
              <a:off x="588960" y="1556792"/>
              <a:ext cx="290053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import pandas as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pd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89492" y="1198493"/>
              <a:ext cx="1834293" cy="542965"/>
              <a:chOff x="1592357" y="3862789"/>
              <a:chExt cx="1834293" cy="5429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95736" y="3862789"/>
                <a:ext cx="123091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convention</a:t>
                </a:r>
              </a:p>
            </p:txBody>
          </p:sp>
          <p:cxnSp>
            <p:nvCxnSpPr>
              <p:cNvPr id="10" name="Straight Arrow Connector 9"/>
              <p:cNvCxnSpPr>
                <a:stCxn id="9" idx="1"/>
                <a:endCxn id="7" idx="3"/>
              </p:cNvCxnSpPr>
              <p:nvPr/>
            </p:nvCxnSpPr>
            <p:spPr>
              <a:xfrm flipH="1">
                <a:off x="1592357" y="4047455"/>
                <a:ext cx="603379" cy="3582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202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Excel spreadsheet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414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61195"/>
            <a:ext cx="38481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07665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 err="1"/>
              <a:t>dataframe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err="1"/>
              <a:t>DataFrame</a:t>
            </a:r>
            <a:r>
              <a:rPr lang="en-US" dirty="0"/>
              <a:t> from Excel file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Also tabular data,</a:t>
            </a:r>
            <a:br>
              <a:rPr lang="en-US" dirty="0"/>
            </a:br>
            <a:r>
              <a:rPr lang="en-US" dirty="0"/>
              <a:t>CSV, HDF5, SQL</a:t>
            </a:r>
            <a:br>
              <a:rPr lang="en-US" dirty="0"/>
            </a:br>
            <a:r>
              <a:rPr lang="en-US" dirty="0"/>
              <a:t>query, HTML page,…</a:t>
            </a:r>
            <a:endParaRPr lang="nl-BE" dirty="0"/>
          </a:p>
          <a:p>
            <a:r>
              <a:rPr lang="en-US" dirty="0"/>
              <a:t>Show in notebook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415</a:t>
            </a:fld>
            <a:endParaRPr lang="nl-BE"/>
          </a:p>
        </p:txBody>
      </p:sp>
      <p:pic>
        <p:nvPicPr>
          <p:cNvPr id="3074" name="Picture 2" descr="C:\Users\lucg5005\Downloads\pandas_shots\read_exc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04603"/>
            <a:ext cx="4162425" cy="4276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49955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cg5005\Downloads\pandas_shots\pivot_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3" y="2687538"/>
            <a:ext cx="5915025" cy="3333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</a:t>
            </a:r>
            <a:r>
              <a:rPr lang="en-US" dirty="0" err="1"/>
              <a:t>dataframe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data as columns, date as index:</a:t>
            </a:r>
            <a:br>
              <a:rPr lang="en-US" dirty="0"/>
            </a:br>
            <a:r>
              <a:rPr lang="en-US" dirty="0"/>
              <a:t>pivot table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5A209D72-2E9D-49B0-8977-41DCCC66C0BB}" type="slidenum">
              <a:rPr lang="nl-BE" smtClean="0"/>
              <a:t>416</a:t>
            </a:fld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4479086" y="4108430"/>
            <a:ext cx="4191078" cy="976754"/>
            <a:chOff x="2699792" y="1804174"/>
            <a:chExt cx="4191078" cy="976754"/>
          </a:xfrm>
        </p:grpSpPr>
        <p:sp>
          <p:nvSpPr>
            <p:cNvPr id="8" name="Oval 7"/>
            <p:cNvSpPr/>
            <p:nvPr/>
          </p:nvSpPr>
          <p:spPr>
            <a:xfrm>
              <a:off x="2699792" y="2564904"/>
              <a:ext cx="432048" cy="216024"/>
            </a:xfrm>
            <a:prstGeom prst="ellipse">
              <a:avLst/>
            </a:prstGeom>
            <a:solidFill>
              <a:srgbClr val="C00000">
                <a:alpha val="38824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3131841" y="1988840"/>
              <a:ext cx="2319404" cy="684076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51245" y="1804174"/>
              <a:ext cx="1439625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missing value</a:t>
              </a:r>
              <a:endParaRPr lang="nl-B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8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data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417</a:t>
            </a:fld>
            <a:endParaRPr lang="nl-BE"/>
          </a:p>
        </p:txBody>
      </p:sp>
      <p:pic>
        <p:nvPicPr>
          <p:cNvPr id="5122" name="Picture 2" descr="C:\Users\lucg5005\Downloads\pandas_shots\plot_all_tem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0" y="1397496"/>
            <a:ext cx="4410076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ucg5005\Downloads\pandas_shots\plot_mis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34" y="3861048"/>
            <a:ext cx="4400550" cy="2847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22729" y="4859868"/>
            <a:ext cx="4528929" cy="588233"/>
            <a:chOff x="194661" y="4571836"/>
            <a:chExt cx="4528929" cy="588233"/>
          </a:xfrm>
        </p:grpSpPr>
        <p:sp>
          <p:nvSpPr>
            <p:cNvPr id="5" name="Oval 4"/>
            <p:cNvSpPr/>
            <p:nvPr/>
          </p:nvSpPr>
          <p:spPr>
            <a:xfrm>
              <a:off x="4291542" y="4944045"/>
              <a:ext cx="432048" cy="216024"/>
            </a:xfrm>
            <a:prstGeom prst="ellipse">
              <a:avLst/>
            </a:prstGeom>
            <a:solidFill>
              <a:srgbClr val="C00000">
                <a:alpha val="38824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7" name="Straight Arrow Connector 6"/>
            <p:cNvCxnSpPr>
              <a:stCxn id="8" idx="3"/>
              <a:endCxn id="5" idx="2"/>
            </p:cNvCxnSpPr>
            <p:nvPr/>
          </p:nvCxnSpPr>
          <p:spPr>
            <a:xfrm>
              <a:off x="1634286" y="4756502"/>
              <a:ext cx="2657256" cy="295555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94661" y="4571836"/>
              <a:ext cx="1439625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missing value</a:t>
              </a:r>
              <a:endParaRPr lang="nl-B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9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cg5005\Downloads\pandas_shots\interpolated_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78" y="2996952"/>
            <a:ext cx="5353050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data: </a:t>
            </a:r>
            <a:r>
              <a:rPr lang="en-US" dirty="0" err="1"/>
              <a:t>NaNs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filled with 0, other value, or interpolated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418</a:t>
            </a:fld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475119" y="4149080"/>
            <a:ext cx="4528929" cy="646331"/>
            <a:chOff x="194661" y="4571836"/>
            <a:chExt cx="4528929" cy="646331"/>
          </a:xfrm>
        </p:grpSpPr>
        <p:sp>
          <p:nvSpPr>
            <p:cNvPr id="7" name="Oval 6"/>
            <p:cNvSpPr/>
            <p:nvPr/>
          </p:nvSpPr>
          <p:spPr>
            <a:xfrm>
              <a:off x="4291542" y="4944045"/>
              <a:ext cx="432048" cy="216024"/>
            </a:xfrm>
            <a:prstGeom prst="ellipse">
              <a:avLst/>
            </a:prstGeom>
            <a:solidFill>
              <a:srgbClr val="C00000">
                <a:alpha val="38824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8" name="Straight Arrow Connector 7"/>
            <p:cNvCxnSpPr>
              <a:stCxn id="9" idx="3"/>
              <a:endCxn id="7" idx="2"/>
            </p:cNvCxnSpPr>
            <p:nvPr/>
          </p:nvCxnSpPr>
          <p:spPr>
            <a:xfrm>
              <a:off x="1538683" y="4895002"/>
              <a:ext cx="2752859" cy="157055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94661" y="4571836"/>
              <a:ext cx="1344022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interpolated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value</a:t>
              </a:r>
              <a:endParaRPr lang="nl-B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2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In-place changes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produce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good to experiment</a:t>
            </a:r>
          </a:p>
          <a:p>
            <a:pPr lvl="1"/>
            <a:r>
              <a:rPr lang="en-US" dirty="0"/>
              <a:t>bad for performance/memory usage</a:t>
            </a:r>
          </a:p>
          <a:p>
            <a:r>
              <a:rPr lang="en-US" dirty="0"/>
              <a:t>Use in place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419</a:t>
            </a:fld>
            <a:endParaRPr lang="nl-BE"/>
          </a:p>
        </p:txBody>
      </p:sp>
      <p:pic>
        <p:nvPicPr>
          <p:cNvPr id="7170" name="Picture 2" descr="C:\Users\lucg5005\Downloads\pandas_shots\interpo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44552"/>
            <a:ext cx="5486400" cy="335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Conda</a:t>
            </a:r>
            <a:r>
              <a:rPr lang="en-US" dirty="0"/>
              <a:t> cheat sheet</a:t>
            </a:r>
            <a:br>
              <a:rPr lang="en-US" dirty="0"/>
            </a:br>
            <a:r>
              <a:rPr lang="en-US" sz="2000" dirty="0">
                <a:hlinkClick r:id="rId2"/>
              </a:rPr>
              <a:t>https://conda.io/docs/_downloads/conda-cheatsheet.pdf</a:t>
            </a:r>
            <a:r>
              <a:rPr lang="en-US" sz="2000" dirty="0"/>
              <a:t> </a:t>
            </a:r>
          </a:p>
          <a:p>
            <a:r>
              <a:rPr lang="en-US" dirty="0" err="1"/>
              <a:t>Jupyter</a:t>
            </a:r>
            <a:r>
              <a:rPr lang="en-US" dirty="0"/>
              <a:t> notebook tips</a:t>
            </a:r>
            <a:br>
              <a:rPr lang="en-US" dirty="0"/>
            </a:br>
            <a:r>
              <a:rPr lang="en-US" sz="2000" dirty="0">
                <a:hlinkClick r:id="rId3"/>
              </a:rPr>
              <a:t>https://www.dataquest.io/blog/jupyter-notebook-tips-tricks-shortcuts/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5584299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&amp; adding columns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average temperature and add as column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420</a:t>
            </a:fld>
            <a:endParaRPr lang="nl-BE"/>
          </a:p>
        </p:txBody>
      </p:sp>
      <p:pic>
        <p:nvPicPr>
          <p:cNvPr id="8194" name="Picture 2" descr="C:\Users\lucg5005\Downloads\pandas_shots\add_colum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5" y="2852936"/>
            <a:ext cx="6465887" cy="3057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660232" y="2134597"/>
            <a:ext cx="2088232" cy="1006371"/>
            <a:chOff x="6660232" y="2134597"/>
            <a:chExt cx="2088232" cy="1006371"/>
          </a:xfrm>
        </p:grpSpPr>
        <p:grpSp>
          <p:nvGrpSpPr>
            <p:cNvPr id="10" name="Group 9"/>
            <p:cNvGrpSpPr/>
            <p:nvPr/>
          </p:nvGrpSpPr>
          <p:grpSpPr>
            <a:xfrm>
              <a:off x="7200292" y="2134597"/>
              <a:ext cx="1548172" cy="718339"/>
              <a:chOff x="5126674" y="1733907"/>
              <a:chExt cx="1548172" cy="718339"/>
            </a:xfrm>
          </p:grpSpPr>
          <p:cxnSp>
            <p:nvCxnSpPr>
              <p:cNvPr id="12" name="Straight Arrow Connector 11"/>
              <p:cNvCxnSpPr>
                <a:stCxn id="13" idx="1"/>
                <a:endCxn id="5" idx="0"/>
              </p:cNvCxnSpPr>
              <p:nvPr/>
            </p:nvCxnSpPr>
            <p:spPr>
              <a:xfrm flipH="1">
                <a:off x="5126674" y="2057073"/>
                <a:ext cx="527956" cy="39517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654630" y="1733907"/>
                <a:ext cx="1020216" cy="64633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compute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statistics</a:t>
                </a:r>
                <a:endParaRPr lang="nl-BE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660232" y="2852936"/>
              <a:ext cx="1080120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27984" y="2132856"/>
            <a:ext cx="2070402" cy="1006371"/>
            <a:chOff x="6948264" y="2134597"/>
            <a:chExt cx="2070402" cy="1006371"/>
          </a:xfrm>
        </p:grpSpPr>
        <p:grpSp>
          <p:nvGrpSpPr>
            <p:cNvPr id="14" name="Group 13"/>
            <p:cNvGrpSpPr/>
            <p:nvPr/>
          </p:nvGrpSpPr>
          <p:grpSpPr>
            <a:xfrm>
              <a:off x="7056276" y="2134597"/>
              <a:ext cx="1962390" cy="718339"/>
              <a:chOff x="4982658" y="1733907"/>
              <a:chExt cx="1962390" cy="718339"/>
            </a:xfrm>
          </p:grpSpPr>
          <p:cxnSp>
            <p:nvCxnSpPr>
              <p:cNvPr id="17" name="Straight Arrow Connector 16"/>
              <p:cNvCxnSpPr>
                <a:stCxn id="18" idx="1"/>
                <a:endCxn id="16" idx="0"/>
              </p:cNvCxnSpPr>
              <p:nvPr/>
            </p:nvCxnSpPr>
            <p:spPr>
              <a:xfrm flipH="1">
                <a:off x="4982658" y="1918573"/>
                <a:ext cx="671972" cy="53367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654630" y="1733907"/>
                <a:ext cx="1290418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add column</a:t>
                </a:r>
                <a:endParaRPr lang="nl-BE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48264" y="2852936"/>
              <a:ext cx="216024" cy="2880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9588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sum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Dose is better expressed cumulatively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421</a:t>
            </a:fld>
            <a:endParaRPr lang="nl-BE"/>
          </a:p>
        </p:txBody>
      </p:sp>
      <p:pic>
        <p:nvPicPr>
          <p:cNvPr id="9218" name="Picture 2" descr="C:\Users\lucg5005\Downloads\pandas_shots\cum_s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0" y="2487513"/>
            <a:ext cx="7304088" cy="3533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483493" y="1484784"/>
            <a:ext cx="1349083" cy="1440160"/>
            <a:chOff x="6907429" y="1700808"/>
            <a:chExt cx="1349083" cy="1440160"/>
          </a:xfrm>
        </p:grpSpPr>
        <p:grpSp>
          <p:nvGrpSpPr>
            <p:cNvPr id="7" name="Group 6"/>
            <p:cNvGrpSpPr/>
            <p:nvPr/>
          </p:nvGrpSpPr>
          <p:grpSpPr>
            <a:xfrm>
              <a:off x="7236296" y="1700808"/>
              <a:ext cx="1020216" cy="1152128"/>
              <a:chOff x="5162678" y="1300118"/>
              <a:chExt cx="1020216" cy="1152128"/>
            </a:xfrm>
          </p:grpSpPr>
          <p:cxnSp>
            <p:nvCxnSpPr>
              <p:cNvPr id="9" name="Straight Arrow Connector 8"/>
              <p:cNvCxnSpPr>
                <a:stCxn id="10" idx="2"/>
                <a:endCxn id="8" idx="0"/>
              </p:cNvCxnSpPr>
              <p:nvPr/>
            </p:nvCxnSpPr>
            <p:spPr>
              <a:xfrm flipH="1">
                <a:off x="5193851" y="1946449"/>
                <a:ext cx="478935" cy="50579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162678" y="1300118"/>
                <a:ext cx="1020216" cy="64633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compute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sums</a:t>
                </a:r>
                <a:endParaRPr lang="nl-BE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907429" y="2852936"/>
              <a:ext cx="720080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95463" y="2083088"/>
            <a:ext cx="2372921" cy="881679"/>
            <a:chOff x="6948264" y="2259289"/>
            <a:chExt cx="2372921" cy="881679"/>
          </a:xfrm>
        </p:grpSpPr>
        <p:grpSp>
          <p:nvGrpSpPr>
            <p:cNvPr id="12" name="Group 11"/>
            <p:cNvGrpSpPr/>
            <p:nvPr/>
          </p:nvGrpSpPr>
          <p:grpSpPr>
            <a:xfrm>
              <a:off x="7056276" y="2259289"/>
              <a:ext cx="2264909" cy="593647"/>
              <a:chOff x="4982658" y="1858599"/>
              <a:chExt cx="2264909" cy="593647"/>
            </a:xfrm>
          </p:grpSpPr>
          <p:cxnSp>
            <p:nvCxnSpPr>
              <p:cNvPr id="14" name="Straight Arrow Connector 13"/>
              <p:cNvCxnSpPr>
                <a:stCxn id="15" idx="1"/>
                <a:endCxn id="13" idx="0"/>
              </p:cNvCxnSpPr>
              <p:nvPr/>
            </p:nvCxnSpPr>
            <p:spPr>
              <a:xfrm flipH="1">
                <a:off x="4982658" y="2043265"/>
                <a:ext cx="671972" cy="40898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654630" y="1858599"/>
                <a:ext cx="1592937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modify column</a:t>
                </a:r>
                <a:endParaRPr lang="nl-BE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948264" y="2852936"/>
              <a:ext cx="216024" cy="2880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8999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pivot &amp; query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pivot_table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query</a:t>
            </a:r>
            <a:r>
              <a:rPr lang="en-US" dirty="0"/>
              <a:t> are powerful!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422</a:t>
            </a:fld>
            <a:endParaRPr lang="nl-BE"/>
          </a:p>
        </p:txBody>
      </p:sp>
      <p:pic>
        <p:nvPicPr>
          <p:cNvPr id="6146" name="Picture 2" descr="C:\Users\lucg5005\Downloads\pandas_shots\pivot_aggfu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4178"/>
            <a:ext cx="6286500" cy="2266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ucg5005\Downloads\pandas_shots\qu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18590"/>
            <a:ext cx="6865938" cy="1504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9063" y="2998693"/>
            <a:ext cx="47573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What is total dose versus maximum temperature</a:t>
            </a:r>
            <a:br>
              <a:rPr lang="en-US" dirty="0"/>
            </a:br>
            <a:r>
              <a:rPr lang="en-US" dirty="0"/>
              <a:t>for each patient?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4917670" y="5220105"/>
            <a:ext cx="37587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Which patients had temperature &gt; 39,</a:t>
            </a:r>
            <a:br>
              <a:rPr lang="en-US" dirty="0"/>
            </a:br>
            <a:r>
              <a:rPr lang="en-US" dirty="0"/>
              <a:t>and when?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26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ucg5005\Downloads\pandas_shots\read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1" y="1484784"/>
            <a:ext cx="6305551" cy="2628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HTML tables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423</a:t>
            </a:fld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5816189" y="982469"/>
            <a:ext cx="2579290" cy="791928"/>
            <a:chOff x="6855474" y="2328258"/>
            <a:chExt cx="2579290" cy="791928"/>
          </a:xfrm>
        </p:grpSpPr>
        <p:grpSp>
          <p:nvGrpSpPr>
            <p:cNvPr id="7" name="Group 6"/>
            <p:cNvGrpSpPr/>
            <p:nvPr/>
          </p:nvGrpSpPr>
          <p:grpSpPr>
            <a:xfrm>
              <a:off x="7575554" y="2328258"/>
              <a:ext cx="1859210" cy="647912"/>
              <a:chOff x="5501936" y="1927568"/>
              <a:chExt cx="1859210" cy="647912"/>
            </a:xfrm>
          </p:grpSpPr>
          <p:cxnSp>
            <p:nvCxnSpPr>
              <p:cNvPr id="9" name="Straight Arrow Connector 8"/>
              <p:cNvCxnSpPr>
                <a:stCxn id="10" idx="1"/>
                <a:endCxn id="8" idx="3"/>
              </p:cNvCxnSpPr>
              <p:nvPr/>
            </p:nvCxnSpPr>
            <p:spPr>
              <a:xfrm flipH="1">
                <a:off x="5501936" y="2250734"/>
                <a:ext cx="975955" cy="324746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477891" y="1927568"/>
                <a:ext cx="883255" cy="64633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column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names</a:t>
                </a:r>
                <a:endParaRPr lang="nl-BE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855474" y="2832154"/>
              <a:ext cx="720080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88023" y="1484784"/>
            <a:ext cx="3024337" cy="1224136"/>
            <a:chOff x="6410427" y="1896050"/>
            <a:chExt cx="3024337" cy="1224136"/>
          </a:xfrm>
        </p:grpSpPr>
        <p:grpSp>
          <p:nvGrpSpPr>
            <p:cNvPr id="14" name="Group 13"/>
            <p:cNvGrpSpPr/>
            <p:nvPr/>
          </p:nvGrpSpPr>
          <p:grpSpPr>
            <a:xfrm>
              <a:off x="6924510" y="2184082"/>
              <a:ext cx="2510254" cy="936104"/>
              <a:chOff x="4850892" y="1783392"/>
              <a:chExt cx="2510254" cy="936104"/>
            </a:xfrm>
          </p:grpSpPr>
          <p:cxnSp>
            <p:nvCxnSpPr>
              <p:cNvPr id="16" name="Straight Arrow Connector 15"/>
              <p:cNvCxnSpPr>
                <a:stCxn id="17" idx="1"/>
                <a:endCxn id="15" idx="2"/>
              </p:cNvCxnSpPr>
              <p:nvPr/>
            </p:nvCxnSpPr>
            <p:spPr>
              <a:xfrm flipH="1" flipV="1">
                <a:off x="4850892" y="1783392"/>
                <a:ext cx="1626999" cy="612939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477891" y="2073165"/>
                <a:ext cx="883255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index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column</a:t>
                </a:r>
                <a:endParaRPr lang="nl-BE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410427" y="1896050"/>
              <a:ext cx="1028165" cy="2880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70492" y="4510861"/>
            <a:ext cx="45459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read_html</a:t>
            </a:r>
            <a:r>
              <a:rPr lang="en-US" dirty="0"/>
              <a:t> produces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DataFrame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one per HTML table on page</a:t>
            </a:r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5446965"/>
            <a:ext cx="346011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Column names are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/>
              <a:t> by default,</a:t>
            </a:r>
            <a:br>
              <a:rPr lang="en-US" dirty="0"/>
            </a:br>
            <a:r>
              <a:rPr lang="en-US" dirty="0"/>
              <a:t>converted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for consistency</a:t>
            </a:r>
            <a:br>
              <a:rPr lang="en-US" dirty="0"/>
            </a:br>
            <a:r>
              <a:rPr lang="en-US" dirty="0"/>
              <a:t>with running example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63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matrix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424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1" y="1205503"/>
            <a:ext cx="7962081" cy="52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8137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correlations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425</a:t>
            </a:fld>
            <a:endParaRPr lang="nl-BE"/>
          </a:p>
        </p:txBody>
      </p:sp>
      <p:pic>
        <p:nvPicPr>
          <p:cNvPr id="5122" name="Picture 2" descr="C:\Users\lucg5005\Downloads\pandas_shots\pearson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89937" cy="4933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9657" y="3142709"/>
            <a:ext cx="39068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</a:t>
            </a:r>
            <a:br>
              <a:rPr lang="nl-BE" dirty="0"/>
            </a:b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59633" y="1180780"/>
            <a:ext cx="7338601" cy="923330"/>
            <a:chOff x="2298918" y="2312126"/>
            <a:chExt cx="7338601" cy="923330"/>
          </a:xfrm>
        </p:grpSpPr>
        <p:grpSp>
          <p:nvGrpSpPr>
            <p:cNvPr id="8" name="Group 7"/>
            <p:cNvGrpSpPr/>
            <p:nvPr/>
          </p:nvGrpSpPr>
          <p:grpSpPr>
            <a:xfrm>
              <a:off x="7267470" y="2312126"/>
              <a:ext cx="2370049" cy="923330"/>
              <a:chOff x="5193852" y="1911436"/>
              <a:chExt cx="2370049" cy="923330"/>
            </a:xfrm>
          </p:grpSpPr>
          <p:cxnSp>
            <p:nvCxnSpPr>
              <p:cNvPr id="10" name="Straight Arrow Connector 9"/>
              <p:cNvCxnSpPr>
                <a:stCxn id="11" idx="1"/>
                <a:endCxn id="9" idx="3"/>
              </p:cNvCxnSpPr>
              <p:nvPr/>
            </p:nvCxnSpPr>
            <p:spPr>
              <a:xfrm flipH="1">
                <a:off x="5193852" y="2373101"/>
                <a:ext cx="854891" cy="9436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048743" y="1911436"/>
                <a:ext cx="1515158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Creating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DataFrame</a:t>
                </a:r>
                <a:r>
                  <a:rPr lang="en-US" dirty="0" err="1">
                    <a:solidFill>
                      <a:srgbClr val="FF0000"/>
                    </a:solidFill>
                  </a:rPr>
                  <a:t>s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by hand</a:t>
                </a:r>
                <a:endParaRPr lang="nl-BE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298918" y="2616130"/>
              <a:ext cx="4968552" cy="50405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1827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HoloViews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hlinkClick r:id="rId2"/>
              </a:rPr>
              <a:t>https://github.com/gjbex/training-material/tree/master/Python/HoloViews</a:t>
            </a:r>
            <a:r>
              <a:rPr lang="nl-BE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5208093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Library for exploratory data visualization</a:t>
            </a:r>
          </a:p>
          <a:p>
            <a:pPr lvl="1"/>
            <a:r>
              <a:rPr lang="en-US" dirty="0"/>
              <a:t>Easy to create overlays</a:t>
            </a:r>
          </a:p>
          <a:p>
            <a:pPr lvl="1"/>
            <a:r>
              <a:rPr lang="en-US" dirty="0"/>
              <a:t>Parameter exploration</a:t>
            </a:r>
          </a:p>
          <a:p>
            <a:pPr lvl="2"/>
            <a:r>
              <a:rPr lang="en-US" dirty="0" err="1"/>
              <a:t>GridSpace</a:t>
            </a:r>
            <a:endParaRPr lang="en-US" dirty="0"/>
          </a:p>
          <a:p>
            <a:pPr lvl="2"/>
            <a:r>
              <a:rPr lang="en-US" dirty="0" err="1"/>
              <a:t>HoloMap</a:t>
            </a:r>
            <a:endParaRPr lang="en-US" dirty="0"/>
          </a:p>
          <a:p>
            <a:pPr lvl="1"/>
            <a:r>
              <a:rPr lang="en-US" dirty="0"/>
              <a:t>Interfaces with </a:t>
            </a:r>
            <a:r>
              <a:rPr lang="en-US" dirty="0" err="1"/>
              <a:t>numpy</a:t>
            </a:r>
            <a:r>
              <a:rPr lang="en-US" dirty="0"/>
              <a:t>, pandas</a:t>
            </a:r>
          </a:p>
          <a:p>
            <a:r>
              <a:rPr lang="en-US" dirty="0">
                <a:cs typeface="Courier New" panose="02070309020205020404" pitchFamily="49" charset="0"/>
              </a:rPr>
              <a:t>Nice to experiment with/explore data, </a:t>
            </a:r>
            <a:r>
              <a:rPr lang="en-US" dirty="0" err="1">
                <a:cs typeface="Courier New" panose="02070309020205020404" pitchFamily="49" charset="0"/>
              </a:rPr>
              <a:t>jupyter</a:t>
            </a:r>
            <a:r>
              <a:rPr lang="en-US" dirty="0">
                <a:cs typeface="Courier New" panose="02070309020205020404" pitchFamily="49" charset="0"/>
              </a:rPr>
              <a:t> notebooks</a:t>
            </a:r>
          </a:p>
          <a:p>
            <a:r>
              <a:rPr lang="en-US" i="1" dirty="0">
                <a:solidFill>
                  <a:srgbClr val="C00000"/>
                </a:solidFill>
                <a:cs typeface="Courier New" panose="02070309020205020404" pitchFamily="49" charset="0"/>
              </a:rPr>
              <a:t>Very simple</a:t>
            </a:r>
            <a:r>
              <a:rPr lang="en-US" dirty="0">
                <a:cs typeface="Courier New" panose="02070309020205020404" pitchFamily="49" charset="0"/>
              </a:rPr>
              <a:t> for complex things</a:t>
            </a:r>
            <a:endParaRPr lang="en-US" dirty="0"/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427</a:t>
            </a:fld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3779912" y="2845385"/>
            <a:ext cx="5094865" cy="727631"/>
            <a:chOff x="228920" y="1198493"/>
            <a:chExt cx="5094865" cy="727631"/>
          </a:xfrm>
        </p:grpSpPr>
        <p:sp>
          <p:nvSpPr>
            <p:cNvPr id="6" name="TextBox 5"/>
            <p:cNvSpPr txBox="1"/>
            <p:nvPr/>
          </p:nvSpPr>
          <p:spPr>
            <a:xfrm>
              <a:off x="228920" y="1556792"/>
              <a:ext cx="32605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import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holoviews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as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hv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489492" y="1198493"/>
              <a:ext cx="1834293" cy="542965"/>
              <a:chOff x="1592357" y="3862789"/>
              <a:chExt cx="1834293" cy="5429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195736" y="3862789"/>
                <a:ext cx="123091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convention</a:t>
                </a:r>
              </a:p>
            </p:txBody>
          </p:sp>
          <p:cxnSp>
            <p:nvCxnSpPr>
              <p:cNvPr id="9" name="Straight Arrow Connector 8"/>
              <p:cNvCxnSpPr>
                <a:stCxn id="8" idx="1"/>
                <a:endCxn id="6" idx="3"/>
              </p:cNvCxnSpPr>
              <p:nvPr/>
            </p:nvCxnSpPr>
            <p:spPr>
              <a:xfrm flipH="1">
                <a:off x="1592357" y="4047455"/>
                <a:ext cx="603379" cy="3582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22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Trivial example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Plotting </a:t>
            </a:r>
            <a:r>
              <a:rPr lang="en-US" dirty="0" err="1"/>
              <a:t>numpy</a:t>
            </a:r>
            <a:r>
              <a:rPr lang="en-US" dirty="0"/>
              <a:t> arrays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428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0770"/>
            <a:ext cx="365760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153"/>
            <a:ext cx="6301705" cy="3961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39752" y="3212976"/>
            <a:ext cx="1099981" cy="1355378"/>
            <a:chOff x="3976770" y="2613620"/>
            <a:chExt cx="1099981" cy="1355378"/>
          </a:xfrm>
        </p:grpSpPr>
        <p:cxnSp>
          <p:nvCxnSpPr>
            <p:cNvPr id="8" name="Straight Arrow Connector 7"/>
            <p:cNvCxnSpPr>
              <a:stCxn id="9" idx="0"/>
            </p:cNvCxnSpPr>
            <p:nvPr/>
          </p:nvCxnSpPr>
          <p:spPr>
            <a:xfrm flipV="1">
              <a:off x="4526761" y="2613620"/>
              <a:ext cx="242097" cy="432048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76770" y="3045668"/>
              <a:ext cx="1099981" cy="92333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plot tuple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of </a:t>
              </a:r>
              <a:r>
                <a:rPr lang="en-US" i="1" dirty="0">
                  <a:solidFill>
                    <a:srgbClr val="0070C0"/>
                  </a:solidFill>
                </a:rPr>
                <a:t>x</a:t>
              </a:r>
              <a:r>
                <a:rPr lang="en-US" dirty="0">
                  <a:solidFill>
                    <a:srgbClr val="0070C0"/>
                  </a:solidFill>
                </a:rPr>
                <a:t> and </a:t>
              </a:r>
              <a:r>
                <a:rPr lang="en-US" i="1" dirty="0">
                  <a:solidFill>
                    <a:srgbClr val="0070C0"/>
                  </a:solidFill>
                </a:rPr>
                <a:t>y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values</a:t>
              </a:r>
              <a:endParaRPr lang="nl-BE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plots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data &amp; two plots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429</a:t>
            </a:fld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9134"/>
            <a:ext cx="546735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779287" y="5013176"/>
            <a:ext cx="1268617" cy="1078379"/>
            <a:chOff x="3976770" y="2613620"/>
            <a:chExt cx="1268617" cy="1078379"/>
          </a:xfrm>
        </p:grpSpPr>
        <p:cxnSp>
          <p:nvCxnSpPr>
            <p:cNvPr id="9" name="Straight Arrow Connector 8"/>
            <p:cNvCxnSpPr>
              <a:stCxn id="10" idx="0"/>
            </p:cNvCxnSpPr>
            <p:nvPr/>
          </p:nvCxnSpPr>
          <p:spPr>
            <a:xfrm flipV="1">
              <a:off x="4611079" y="2613620"/>
              <a:ext cx="157779" cy="432048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76770" y="3045668"/>
              <a:ext cx="1268617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label plots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using </a:t>
              </a:r>
              <a:r>
                <a:rPr lang="en-US" dirty="0" err="1">
                  <a:solidFill>
                    <a:srgbClr val="0070C0"/>
                  </a:solidFill>
                </a:rPr>
                <a:t>LaTeX</a:t>
              </a:r>
              <a:endParaRPr lang="nl-BE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03648" y="5013176"/>
            <a:ext cx="1787733" cy="1078379"/>
            <a:chOff x="3976770" y="2613620"/>
            <a:chExt cx="1787733" cy="1078379"/>
          </a:xfrm>
        </p:grpSpPr>
        <p:cxnSp>
          <p:nvCxnSpPr>
            <p:cNvPr id="13" name="Straight Arrow Connector 12"/>
            <p:cNvCxnSpPr>
              <a:stCxn id="14" idx="0"/>
            </p:cNvCxnSpPr>
            <p:nvPr/>
          </p:nvCxnSpPr>
          <p:spPr>
            <a:xfrm flipH="1" flipV="1">
              <a:off x="4768860" y="2613620"/>
              <a:ext cx="101777" cy="432048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76770" y="3045668"/>
              <a:ext cx="1787733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create two plots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not yet displayed</a:t>
              </a:r>
              <a:endParaRPr lang="nl-BE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4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Python using Anaconda?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https://github.com/gjbex/training-material/tree/master/Python/Jupyter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9546042"/>
      </p:ext>
    </p:extLst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by side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430</a:t>
            </a:fld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1114"/>
            <a:ext cx="8748464" cy="3650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520" y="2247199"/>
            <a:ext cx="1350641" cy="2321155"/>
            <a:chOff x="6050388" y="2048533"/>
            <a:chExt cx="1350641" cy="2321155"/>
          </a:xfrm>
        </p:grpSpPr>
        <p:grpSp>
          <p:nvGrpSpPr>
            <p:cNvPr id="7" name="Group 6"/>
            <p:cNvGrpSpPr/>
            <p:nvPr/>
          </p:nvGrpSpPr>
          <p:grpSpPr>
            <a:xfrm>
              <a:off x="6050388" y="2192549"/>
              <a:ext cx="1291622" cy="2177139"/>
              <a:chOff x="3976770" y="1791859"/>
              <a:chExt cx="1291622" cy="2177139"/>
            </a:xfrm>
          </p:grpSpPr>
          <p:cxnSp>
            <p:nvCxnSpPr>
              <p:cNvPr id="9" name="Straight Arrow Connector 8"/>
              <p:cNvCxnSpPr>
                <a:stCxn id="10" idx="0"/>
                <a:endCxn id="8" idx="2"/>
              </p:cNvCxnSpPr>
              <p:nvPr/>
            </p:nvCxnSpPr>
            <p:spPr>
              <a:xfrm flipV="1">
                <a:off x="4517143" y="1791859"/>
                <a:ext cx="751249" cy="1253809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976770" y="3045668"/>
                <a:ext cx="1080745" cy="9233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combine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plots side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by side</a:t>
                </a:r>
                <a:endParaRPr lang="nl-BE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282991" y="2048533"/>
              <a:ext cx="118038" cy="14401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2613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431</a:t>
            </a:fld>
            <a:endParaRPr lang="nl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238"/>
            <a:ext cx="8257805" cy="4358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02183" y="1764349"/>
            <a:ext cx="1350641" cy="2321155"/>
            <a:chOff x="6050388" y="2048533"/>
            <a:chExt cx="1350641" cy="2321155"/>
          </a:xfrm>
        </p:grpSpPr>
        <p:grpSp>
          <p:nvGrpSpPr>
            <p:cNvPr id="7" name="Group 6"/>
            <p:cNvGrpSpPr/>
            <p:nvPr/>
          </p:nvGrpSpPr>
          <p:grpSpPr>
            <a:xfrm>
              <a:off x="6050388" y="2192549"/>
              <a:ext cx="1291622" cy="2177139"/>
              <a:chOff x="3976770" y="1791859"/>
              <a:chExt cx="1291622" cy="2177139"/>
            </a:xfrm>
          </p:grpSpPr>
          <p:cxnSp>
            <p:nvCxnSpPr>
              <p:cNvPr id="9" name="Straight Arrow Connector 8"/>
              <p:cNvCxnSpPr>
                <a:stCxn id="10" idx="0"/>
                <a:endCxn id="8" idx="2"/>
              </p:cNvCxnSpPr>
              <p:nvPr/>
            </p:nvCxnSpPr>
            <p:spPr>
              <a:xfrm flipV="1">
                <a:off x="4551832" y="1791859"/>
                <a:ext cx="716560" cy="1253809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976770" y="3045668"/>
                <a:ext cx="1150123" cy="9233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combine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plots by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overlaying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282991" y="2048533"/>
              <a:ext cx="118038" cy="14401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1254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pandas &amp; </a:t>
            </a:r>
            <a:r>
              <a:rPr lang="en-US" dirty="0" err="1"/>
              <a:t>HoloViews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data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432</a:t>
            </a:fld>
            <a:endParaRPr lang="nl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112218"/>
            <a:ext cx="6210300" cy="462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32197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</a:t>
            </a:r>
            <a:r>
              <a:rPr lang="en-US" dirty="0" err="1"/>
              <a:t>DataFrame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433</a:t>
            </a:fld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709465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02183" y="1476317"/>
            <a:ext cx="2169184" cy="2332188"/>
            <a:chOff x="6050388" y="1760501"/>
            <a:chExt cx="2169184" cy="2332188"/>
          </a:xfrm>
        </p:grpSpPr>
        <p:grpSp>
          <p:nvGrpSpPr>
            <p:cNvPr id="7" name="Group 6"/>
            <p:cNvGrpSpPr/>
            <p:nvPr/>
          </p:nvGrpSpPr>
          <p:grpSpPr>
            <a:xfrm>
              <a:off x="6050388" y="1968058"/>
              <a:ext cx="2169184" cy="2124631"/>
              <a:chOff x="3976770" y="1567368"/>
              <a:chExt cx="2169184" cy="2124631"/>
            </a:xfrm>
          </p:grpSpPr>
          <p:cxnSp>
            <p:nvCxnSpPr>
              <p:cNvPr id="9" name="Straight Arrow Connector 8"/>
              <p:cNvCxnSpPr>
                <a:stCxn id="10" idx="0"/>
                <a:endCxn id="8" idx="2"/>
              </p:cNvCxnSpPr>
              <p:nvPr/>
            </p:nvCxnSpPr>
            <p:spPr>
              <a:xfrm flipH="1" flipV="1">
                <a:off x="4677780" y="1567368"/>
                <a:ext cx="383582" cy="1478300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976770" y="3045668"/>
                <a:ext cx="2169184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"bridge" between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pandas &amp;  </a:t>
                </a:r>
                <a:r>
                  <a:rPr lang="en-US" dirty="0" err="1">
                    <a:solidFill>
                      <a:srgbClr val="0070C0"/>
                    </a:solidFill>
                  </a:rPr>
                  <a:t>HoloViews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355354" y="1760501"/>
              <a:ext cx="792088" cy="20755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5161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overlays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434</a:t>
            </a:fld>
            <a:endParaRPr lang="nl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9" y="1340768"/>
            <a:ext cx="7106369" cy="539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47048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distributions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435</a:t>
            </a:fld>
            <a:endParaRPr lang="nl-B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4604"/>
            <a:ext cx="7139706" cy="5374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09543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670963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GridSpace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436</a:t>
            </a:fld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4860032" y="188640"/>
            <a:ext cx="3587705" cy="1368152"/>
            <a:chOff x="2092095" y="3045668"/>
            <a:chExt cx="3587705" cy="1368152"/>
          </a:xfrm>
        </p:grpSpPr>
        <p:cxnSp>
          <p:nvCxnSpPr>
            <p:cNvPr id="7" name="Straight Arrow Connector 6"/>
            <p:cNvCxnSpPr>
              <a:stCxn id="8" idx="1"/>
            </p:cNvCxnSpPr>
            <p:nvPr/>
          </p:nvCxnSpPr>
          <p:spPr>
            <a:xfrm flipH="1">
              <a:off x="2092095" y="3368834"/>
              <a:ext cx="1884675" cy="1044986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76770" y="3045668"/>
              <a:ext cx="1703030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create key pairs,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gene, agent</a:t>
              </a:r>
              <a:endParaRPr lang="nl-BE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80112" y="980728"/>
            <a:ext cx="3017204" cy="936104"/>
            <a:chOff x="2659775" y="3045668"/>
            <a:chExt cx="3017204" cy="936104"/>
          </a:xfrm>
        </p:grpSpPr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>
              <a:off x="2659775" y="3368834"/>
              <a:ext cx="1316995" cy="612938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76770" y="3045668"/>
              <a:ext cx="170020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create plots,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one per key pair</a:t>
              </a:r>
              <a:endParaRPr lang="nl-BE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8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019503" cy="5071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HoloMap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437</a:t>
            </a:fld>
            <a:endParaRPr lang="nl-BE"/>
          </a:p>
        </p:txBody>
      </p:sp>
      <p:sp>
        <p:nvSpPr>
          <p:cNvPr id="4" name="Oval 3"/>
          <p:cNvSpPr/>
          <p:nvPr/>
        </p:nvSpPr>
        <p:spPr>
          <a:xfrm>
            <a:off x="6516217" y="3535512"/>
            <a:ext cx="504056" cy="313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l 5"/>
          <p:cNvSpPr/>
          <p:nvPr/>
        </p:nvSpPr>
        <p:spPr>
          <a:xfrm>
            <a:off x="3779913" y="6080726"/>
            <a:ext cx="504056" cy="313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6504591" y="4120202"/>
            <a:ext cx="504056" cy="313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 rot="16200000">
            <a:off x="1452394" y="3827447"/>
            <a:ext cx="504056" cy="313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9" name="Group 8"/>
          <p:cNvGrpSpPr/>
          <p:nvPr/>
        </p:nvGrpSpPr>
        <p:grpSpPr>
          <a:xfrm>
            <a:off x="6372201" y="1990581"/>
            <a:ext cx="1999715" cy="1294403"/>
            <a:chOff x="3976770" y="3983513"/>
            <a:chExt cx="1999715" cy="1294403"/>
          </a:xfrm>
        </p:grpSpPr>
        <p:cxnSp>
          <p:nvCxnSpPr>
            <p:cNvPr id="10" name="Straight Arrow Connector 9"/>
            <p:cNvCxnSpPr>
              <a:stCxn id="11" idx="2"/>
            </p:cNvCxnSpPr>
            <p:nvPr/>
          </p:nvCxnSpPr>
          <p:spPr>
            <a:xfrm flipH="1">
              <a:off x="4639997" y="4629844"/>
              <a:ext cx="336631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76770" y="3983513"/>
              <a:ext cx="199971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select parameters</a:t>
              </a:r>
              <a:br>
                <a:rPr lang="nl-BE" dirty="0"/>
              </a:br>
              <a:r>
                <a:rPr lang="nl-BE" dirty="0" err="1"/>
                <a:t>to</a:t>
              </a:r>
              <a:r>
                <a:rPr lang="nl-BE" dirty="0"/>
                <a:t> plot </a:t>
              </a:r>
              <a:r>
                <a:rPr lang="nl-BE" dirty="0" err="1"/>
                <a:t>from</a:t>
              </a:r>
              <a:r>
                <a:rPr lang="nl-BE" dirty="0"/>
                <a:t> </a:t>
              </a:r>
              <a:r>
                <a:rPr lang="nl-BE" dirty="0" err="1"/>
                <a:t>menus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6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Bokeh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https://github.com/gjbex/training-material/tree/master/Python/Bokeh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4153618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Plot library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Integrates with Pandas</a:t>
            </a:r>
          </a:p>
          <a:p>
            <a:pPr lvl="1"/>
            <a:r>
              <a:rPr lang="en-US" dirty="0"/>
              <a:t>Interactive demos in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</a:p>
          <a:p>
            <a:pPr lvl="1"/>
            <a:r>
              <a:rPr lang="en-US" dirty="0"/>
              <a:t>Export to HTML pages, interactive plots using </a:t>
            </a:r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No (convenient) </a:t>
            </a:r>
            <a:r>
              <a:rPr lang="en-US" dirty="0" err="1"/>
              <a:t>LaTeX</a:t>
            </a:r>
            <a:r>
              <a:rPr lang="en-US" dirty="0"/>
              <a:t> labels</a:t>
            </a:r>
          </a:p>
          <a:p>
            <a:r>
              <a:rPr lang="en-US" dirty="0"/>
              <a:t>More oriented towards information visualization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39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0020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: Anaconda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spyder</a:t>
            </a:r>
            <a:r>
              <a:rPr lang="en-US" dirty="0"/>
              <a:t> IDE</a:t>
            </a:r>
          </a:p>
          <a:p>
            <a:pPr lvl="1"/>
            <a:r>
              <a:rPr lang="en-US" dirty="0"/>
              <a:t>Editor: write scripts/modules</a:t>
            </a:r>
          </a:p>
          <a:p>
            <a:pPr lvl="1"/>
            <a:r>
              <a:rPr lang="en-US" dirty="0"/>
              <a:t>Console, i.e., </a:t>
            </a:r>
            <a:r>
              <a:rPr lang="en-US" dirty="0" err="1"/>
              <a:t>iPython</a:t>
            </a:r>
            <a:r>
              <a:rPr lang="en-US" dirty="0"/>
              <a:t> interpreter: execute code snippets, run scripts</a:t>
            </a:r>
          </a:p>
          <a:p>
            <a:pPr lvl="1"/>
            <a:r>
              <a:rPr lang="en-US" dirty="0"/>
              <a:t>Object inspector: from editor/console</a:t>
            </a:r>
          </a:p>
          <a:p>
            <a:r>
              <a:rPr lang="en-US" dirty="0"/>
              <a:t>Standalone </a:t>
            </a:r>
            <a:r>
              <a:rPr lang="en-US" dirty="0" err="1"/>
              <a:t>Qt</a:t>
            </a:r>
            <a:r>
              <a:rPr lang="en-US" dirty="0"/>
              <a:t> </a:t>
            </a:r>
            <a:r>
              <a:rPr lang="en-US" dirty="0" err="1"/>
              <a:t>iPython</a:t>
            </a:r>
            <a:r>
              <a:rPr lang="en-US" dirty="0"/>
              <a:t> console</a:t>
            </a:r>
          </a:p>
          <a:p>
            <a:r>
              <a:rPr lang="en-US" dirty="0" err="1"/>
              <a:t>jupyter</a:t>
            </a:r>
            <a:r>
              <a:rPr lang="en-US" dirty="0"/>
              <a:t> notebooks</a:t>
            </a:r>
          </a:p>
          <a:p>
            <a:r>
              <a:rPr lang="en-US" dirty="0"/>
              <a:t>Manage environments</a:t>
            </a:r>
          </a:p>
          <a:p>
            <a:r>
              <a:rPr lang="en-US" dirty="0"/>
              <a:t>Platforms: Windows/</a:t>
            </a:r>
            <a:r>
              <a:rPr lang="en-US" dirty="0" err="1"/>
              <a:t>macOS</a:t>
            </a:r>
            <a:r>
              <a:rPr lang="en-US" dirty="0"/>
              <a:t>/Linux</a:t>
            </a:r>
          </a:p>
          <a:p>
            <a:r>
              <a:rPr lang="en-US" dirty="0"/>
              <a:t>License: free for academic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</a:t>
            </a:fld>
            <a:endParaRPr lang="nl-BE"/>
          </a:p>
        </p:txBody>
      </p:sp>
      <p:pic>
        <p:nvPicPr>
          <p:cNvPr id="512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2" y="72736"/>
            <a:ext cx="44005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06" y="4008918"/>
            <a:ext cx="192040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plot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440</a:t>
            </a:fld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251521" y="1556792"/>
            <a:ext cx="7992888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bokeh.plotting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figure,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output_file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show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np.linspace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(0.0, 20.0, 500)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y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(-mu*x)*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np.cos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(2.0*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np.pi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*x)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y_plus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(-mu*x)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y_min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(-mu*x)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output_file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('plot.html', title='damped pendulum')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fig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figure(title='damped pendulum',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x_axis_label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='t',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y_axis_label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='theta')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fig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(x, y)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fig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y_min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line_color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='red',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line_width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=0.6,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=(2, 2))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fig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y_plus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line_color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='red',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line_width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=0.6,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line_dash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=(2, 2))</a:t>
            </a:r>
          </a:p>
          <a:p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76784" y="260648"/>
            <a:ext cx="3563723" cy="1368152"/>
            <a:chOff x="2092096" y="3045668"/>
            <a:chExt cx="3563723" cy="1368152"/>
          </a:xfrm>
        </p:grpSpPr>
        <p:cxnSp>
          <p:nvCxnSpPr>
            <p:cNvPr id="6" name="Straight Arrow Connector 5"/>
            <p:cNvCxnSpPr>
              <a:stCxn id="7" idx="1"/>
            </p:cNvCxnSpPr>
            <p:nvPr/>
          </p:nvCxnSpPr>
          <p:spPr>
            <a:xfrm flipH="1">
              <a:off x="2092096" y="3368834"/>
              <a:ext cx="1884674" cy="10449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976770" y="3045668"/>
              <a:ext cx="167904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import required</a:t>
              </a:r>
              <a:br>
                <a:rPr lang="en-US" dirty="0"/>
              </a:br>
              <a:r>
                <a:rPr lang="en-US" dirty="0"/>
                <a:t>functions</a:t>
              </a:r>
              <a:endParaRPr lang="nl-BE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4079" y="2132856"/>
            <a:ext cx="3388997" cy="1368152"/>
            <a:chOff x="2092096" y="3045668"/>
            <a:chExt cx="3388997" cy="1368152"/>
          </a:xfrm>
        </p:grpSpPr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2092096" y="3230334"/>
              <a:ext cx="1884674" cy="1183486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76770" y="3045668"/>
              <a:ext cx="150432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set output file</a:t>
              </a:r>
              <a:endParaRPr lang="nl-BE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6901" y="3424570"/>
            <a:ext cx="2033606" cy="508486"/>
            <a:chOff x="3316232" y="3045668"/>
            <a:chExt cx="2033606" cy="508486"/>
          </a:xfrm>
        </p:grpSpPr>
        <p:cxnSp>
          <p:nvCxnSpPr>
            <p:cNvPr id="12" name="Straight Arrow Connector 11"/>
            <p:cNvCxnSpPr>
              <a:stCxn id="13" idx="1"/>
            </p:cNvCxnSpPr>
            <p:nvPr/>
          </p:nvCxnSpPr>
          <p:spPr>
            <a:xfrm flipH="1">
              <a:off x="3316232" y="3230334"/>
              <a:ext cx="660538" cy="3238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76770" y="3045668"/>
              <a:ext cx="13730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figure</a:t>
              </a:r>
              <a:endParaRPr lang="nl-BE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76784" y="4596695"/>
            <a:ext cx="3563723" cy="1231421"/>
            <a:chOff x="5376784" y="4596695"/>
            <a:chExt cx="3563723" cy="1231421"/>
          </a:xfrm>
        </p:grpSpPr>
        <p:cxnSp>
          <p:nvCxnSpPr>
            <p:cNvPr id="16" name="Straight Arrow Connector 15"/>
            <p:cNvCxnSpPr>
              <a:stCxn id="17" idx="1"/>
            </p:cNvCxnSpPr>
            <p:nvPr/>
          </p:nvCxnSpPr>
          <p:spPr>
            <a:xfrm flipH="1" flipV="1">
              <a:off x="5376784" y="4596695"/>
              <a:ext cx="2537608" cy="53350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914392" y="4945538"/>
              <a:ext cx="10261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plot data</a:t>
              </a:r>
              <a:endParaRPr lang="nl-BE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7" idx="1"/>
            </p:cNvCxnSpPr>
            <p:nvPr/>
          </p:nvCxnSpPr>
          <p:spPr>
            <a:xfrm flipH="1" flipV="1">
              <a:off x="5376784" y="5084692"/>
              <a:ext cx="2537608" cy="4551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1"/>
            </p:cNvCxnSpPr>
            <p:nvPr/>
          </p:nvCxnSpPr>
          <p:spPr>
            <a:xfrm flipH="1">
              <a:off x="5376784" y="5130204"/>
              <a:ext cx="2537608" cy="69791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35896" y="5777569"/>
            <a:ext cx="5295076" cy="697912"/>
            <a:chOff x="-200308" y="3045668"/>
            <a:chExt cx="5295076" cy="697912"/>
          </a:xfrm>
        </p:grpSpPr>
        <p:cxnSp>
          <p:nvCxnSpPr>
            <p:cNvPr id="26" name="Straight Arrow Connector 25"/>
            <p:cNvCxnSpPr>
              <a:stCxn id="27" idx="1"/>
            </p:cNvCxnSpPr>
            <p:nvPr/>
          </p:nvCxnSpPr>
          <p:spPr>
            <a:xfrm flipH="1">
              <a:off x="-200308" y="3230334"/>
              <a:ext cx="4177078" cy="513246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976770" y="3045668"/>
              <a:ext cx="11179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create file</a:t>
              </a:r>
              <a:endParaRPr lang="nl-BE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441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5445"/>
            <a:ext cx="5167339" cy="50082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64090" y="1546481"/>
            <a:ext cx="2037849" cy="766829"/>
            <a:chOff x="3261463" y="3045668"/>
            <a:chExt cx="2037849" cy="766829"/>
          </a:xfrm>
        </p:grpSpPr>
        <p:cxnSp>
          <p:nvCxnSpPr>
            <p:cNvPr id="6" name="Straight Arrow Connector 5"/>
            <p:cNvCxnSpPr>
              <a:stCxn id="7" idx="1"/>
            </p:cNvCxnSpPr>
            <p:nvPr/>
          </p:nvCxnSpPr>
          <p:spPr>
            <a:xfrm flipH="1">
              <a:off x="3261463" y="3230334"/>
              <a:ext cx="715306" cy="58216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976769" y="3045668"/>
              <a:ext cx="132254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pan tool</a:t>
              </a:r>
              <a:endParaRPr lang="nl-BE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64089" y="2020178"/>
            <a:ext cx="2037850" cy="544726"/>
            <a:chOff x="3316233" y="3046469"/>
            <a:chExt cx="2037850" cy="544726"/>
          </a:xfrm>
        </p:grpSpPr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3316233" y="3231135"/>
              <a:ext cx="715308" cy="36006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31541" y="3046469"/>
              <a:ext cx="132254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box zoom</a:t>
              </a:r>
              <a:endParaRPr lang="nl-BE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64090" y="2491927"/>
            <a:ext cx="2037849" cy="369332"/>
            <a:chOff x="3261463" y="3045668"/>
            <a:chExt cx="2037849" cy="369332"/>
          </a:xfrm>
        </p:grpSpPr>
        <p:cxnSp>
          <p:nvCxnSpPr>
            <p:cNvPr id="12" name="Straight Arrow Connector 11"/>
            <p:cNvCxnSpPr>
              <a:stCxn id="13" idx="1"/>
            </p:cNvCxnSpPr>
            <p:nvPr/>
          </p:nvCxnSpPr>
          <p:spPr>
            <a:xfrm flipH="1">
              <a:off x="3261463" y="3230334"/>
              <a:ext cx="715307" cy="10433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76770" y="3045668"/>
              <a:ext cx="132254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wheel zoom</a:t>
              </a:r>
              <a:endParaRPr lang="nl-BE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64089" y="2969643"/>
            <a:ext cx="2037850" cy="369332"/>
            <a:chOff x="3261462" y="3045668"/>
            <a:chExt cx="2037850" cy="369332"/>
          </a:xfrm>
        </p:grpSpPr>
        <p:cxnSp>
          <p:nvCxnSpPr>
            <p:cNvPr id="15" name="Straight Arrow Connector 14"/>
            <p:cNvCxnSpPr>
              <a:stCxn id="16" idx="1"/>
            </p:cNvCxnSpPr>
            <p:nvPr/>
          </p:nvCxnSpPr>
          <p:spPr>
            <a:xfrm flipH="1" flipV="1">
              <a:off x="3261462" y="3124678"/>
              <a:ext cx="715308" cy="10565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770" y="3045668"/>
              <a:ext cx="132254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save image</a:t>
              </a:r>
              <a:endParaRPr lang="nl-BE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64090" y="3338976"/>
            <a:ext cx="2037849" cy="484128"/>
            <a:chOff x="3260260" y="2930872"/>
            <a:chExt cx="2037849" cy="484128"/>
          </a:xfrm>
        </p:grpSpPr>
        <p:cxnSp>
          <p:nvCxnSpPr>
            <p:cNvPr id="18" name="Straight Arrow Connector 17"/>
            <p:cNvCxnSpPr>
              <a:stCxn id="19" idx="1"/>
            </p:cNvCxnSpPr>
            <p:nvPr/>
          </p:nvCxnSpPr>
          <p:spPr>
            <a:xfrm flipH="1" flipV="1">
              <a:off x="3260260" y="2930872"/>
              <a:ext cx="716510" cy="2994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76770" y="3045668"/>
              <a:ext cx="132133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reset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16516" y="5037121"/>
            <a:ext cx="36120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Interactive in web browser!</a:t>
            </a:r>
          </a:p>
        </p:txBody>
      </p:sp>
    </p:spTree>
    <p:extLst>
      <p:ext uri="{BB962C8B-B14F-4D97-AF65-F5344CB8AC3E}">
        <p14:creationId xmlns:p14="http://schemas.microsoft.com/office/powerpoint/2010/main" val="39636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file with widget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442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4547213" cy="49285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5576" y="5764175"/>
            <a:ext cx="7013054" cy="617153"/>
            <a:chOff x="755576" y="5764175"/>
            <a:chExt cx="7013054" cy="617153"/>
          </a:xfrm>
        </p:grpSpPr>
        <p:grpSp>
          <p:nvGrpSpPr>
            <p:cNvPr id="5" name="Group 4"/>
            <p:cNvGrpSpPr/>
            <p:nvPr/>
          </p:nvGrpSpPr>
          <p:grpSpPr>
            <a:xfrm>
              <a:off x="4932040" y="5764175"/>
              <a:ext cx="2836590" cy="369332"/>
              <a:chOff x="2884184" y="3045668"/>
              <a:chExt cx="2836590" cy="369332"/>
            </a:xfrm>
          </p:grpSpPr>
          <p:cxnSp>
            <p:nvCxnSpPr>
              <p:cNvPr id="6" name="Straight Arrow Connector 5"/>
              <p:cNvCxnSpPr>
                <a:stCxn id="7" idx="1"/>
                <a:endCxn id="9" idx="3"/>
              </p:cNvCxnSpPr>
              <p:nvPr/>
            </p:nvCxnSpPr>
            <p:spPr>
              <a:xfrm flipH="1">
                <a:off x="2884184" y="3230334"/>
                <a:ext cx="1092586" cy="12391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976770" y="3045668"/>
                <a:ext cx="1744004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interactive slider</a:t>
                </a:r>
                <a:endParaRPr lang="nl-BE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755576" y="5764175"/>
              <a:ext cx="4176464" cy="61715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56547" y="2868964"/>
            <a:ext cx="30477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Required: callback function</a:t>
            </a:r>
          </a:p>
          <a:p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</a:t>
            </a:r>
            <a:r>
              <a:rPr lang="en-US" dirty="0"/>
              <a:t> modifies data</a:t>
            </a:r>
          </a:p>
          <a:p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</a:t>
            </a:r>
            <a:r>
              <a:rPr lang="en-US" dirty="0"/>
              <a:t> triggers update</a:t>
            </a:r>
          </a:p>
          <a:p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 involves </a:t>
            </a:r>
            <a:r>
              <a:rPr lang="en-US" dirty="0" err="1">
                <a:sym typeface="Symbol" panose="05050102010706020507" pitchFamily="18" charset="2"/>
              </a:rPr>
              <a:t>Javascript</a:t>
            </a:r>
            <a:r>
              <a:rPr lang="en-US" dirty="0">
                <a:sym typeface="Symbol" panose="05050102010706020507" pitchFamily="18" charset="2"/>
              </a:rPr>
              <a:t> tinkering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figures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443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74"/>
          <a:stretch/>
        </p:blipFill>
        <p:spPr>
          <a:xfrm>
            <a:off x="395536" y="1340769"/>
            <a:ext cx="7418611" cy="48245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83768" y="2112470"/>
            <a:ext cx="6509336" cy="1436575"/>
            <a:chOff x="3628678" y="4432293"/>
            <a:chExt cx="6509336" cy="1436575"/>
          </a:xfrm>
        </p:grpSpPr>
        <p:cxnSp>
          <p:nvCxnSpPr>
            <p:cNvPr id="6" name="Straight Arrow Connector 5"/>
            <p:cNvCxnSpPr>
              <a:stCxn id="7" idx="1"/>
            </p:cNvCxnSpPr>
            <p:nvPr/>
          </p:nvCxnSpPr>
          <p:spPr>
            <a:xfrm flipH="1" flipV="1">
              <a:off x="3628678" y="4432293"/>
              <a:ext cx="4285714" cy="97491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914392" y="4945538"/>
              <a:ext cx="222362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linked figures for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</a:t>
              </a:r>
              <a:r>
                <a:rPr lang="en-US" dirty="0">
                  <a:solidFill>
                    <a:srgbClr val="C00000"/>
                  </a:solidFill>
                  <a:sym typeface="Symbol" panose="05050102010706020507" pitchFamily="18" charset="2"/>
                </a:rPr>
                <a:t> </a:t>
              </a:r>
              <a:r>
                <a:rPr lang="en-US" dirty="0">
                  <a:solidFill>
                    <a:srgbClr val="C00000"/>
                  </a:solidFill>
                </a:rPr>
                <a:t>panning, zooming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</a:t>
              </a:r>
              <a:r>
                <a:rPr lang="en-US" dirty="0">
                  <a:solidFill>
                    <a:srgbClr val="C00000"/>
                  </a:solidFill>
                  <a:sym typeface="Symbol" panose="05050102010706020507" pitchFamily="18" charset="2"/>
                </a:rPr>
                <a:t> </a:t>
              </a:r>
              <a:r>
                <a:rPr lang="en-US" dirty="0">
                  <a:solidFill>
                    <a:srgbClr val="C00000"/>
                  </a:solidFill>
                </a:rPr>
                <a:t>interactive settings</a:t>
              </a:r>
              <a:endParaRPr lang="nl-BE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 flipV="1">
              <a:off x="5376784" y="5084693"/>
              <a:ext cx="2537608" cy="32251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5376784" y="5407203"/>
              <a:ext cx="2537608" cy="42091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563888" y="1628800"/>
            <a:ext cx="1062737" cy="36004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1600" y="5013176"/>
            <a:ext cx="2088232" cy="11571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brushing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444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5555930" cy="484343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03648" y="1340768"/>
            <a:ext cx="7113316" cy="3401580"/>
            <a:chOff x="1403648" y="1340768"/>
            <a:chExt cx="7113316" cy="3401580"/>
          </a:xfrm>
        </p:grpSpPr>
        <p:sp>
          <p:nvSpPr>
            <p:cNvPr id="5" name="Rounded Rectangle 4"/>
            <p:cNvSpPr/>
            <p:nvPr/>
          </p:nvSpPr>
          <p:spPr>
            <a:xfrm>
              <a:off x="4716016" y="1340768"/>
              <a:ext cx="360040" cy="36004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03648" y="2178967"/>
              <a:ext cx="7113316" cy="2563381"/>
              <a:chOff x="2839326" y="4562610"/>
              <a:chExt cx="7113316" cy="2563381"/>
            </a:xfrm>
          </p:grpSpPr>
          <p:cxnSp>
            <p:nvCxnSpPr>
              <p:cNvPr id="7" name="Straight Arrow Connector 6"/>
              <p:cNvCxnSpPr>
                <a:stCxn id="8" idx="1"/>
              </p:cNvCxnSpPr>
              <p:nvPr/>
            </p:nvCxnSpPr>
            <p:spPr>
              <a:xfrm flipH="1" flipV="1">
                <a:off x="2839326" y="4562610"/>
                <a:ext cx="5075066" cy="993359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914392" y="5371303"/>
                <a:ext cx="203825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consistent selection</a:t>
                </a:r>
                <a:endParaRPr lang="nl-BE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" name="Straight Arrow Connector 8"/>
              <p:cNvCxnSpPr>
                <a:stCxn id="8" idx="1"/>
              </p:cNvCxnSpPr>
              <p:nvPr/>
            </p:nvCxnSpPr>
            <p:spPr>
              <a:xfrm flipH="1" flipV="1">
                <a:off x="5647638" y="5371303"/>
                <a:ext cx="2266754" cy="184666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8" idx="1"/>
              </p:cNvCxnSpPr>
              <p:nvPr/>
            </p:nvCxnSpPr>
            <p:spPr>
              <a:xfrm flipH="1">
                <a:off x="6331714" y="5555969"/>
                <a:ext cx="1582678" cy="157002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789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Hover tool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445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51" y="1628800"/>
            <a:ext cx="5773275" cy="34282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10015" y="2276872"/>
            <a:ext cx="7006401" cy="2158499"/>
            <a:chOff x="755576" y="2276872"/>
            <a:chExt cx="7006401" cy="2158499"/>
          </a:xfrm>
        </p:grpSpPr>
        <p:cxnSp>
          <p:nvCxnSpPr>
            <p:cNvPr id="6" name="Straight Arrow Connector 5"/>
            <p:cNvCxnSpPr>
              <a:stCxn id="7" idx="1"/>
              <a:endCxn id="9" idx="3"/>
            </p:cNvCxnSpPr>
            <p:nvPr/>
          </p:nvCxnSpPr>
          <p:spPr>
            <a:xfrm flipH="1" flipV="1">
              <a:off x="3779912" y="2564904"/>
              <a:ext cx="2659522" cy="154730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439434" y="3789040"/>
              <a:ext cx="132254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hover for details</a:t>
              </a:r>
              <a:endParaRPr lang="nl-BE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5576" y="2276872"/>
              <a:ext cx="3024336" cy="57606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5548" y="5601805"/>
            <a:ext cx="39483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Any information can be added</a:t>
            </a:r>
          </a:p>
        </p:txBody>
      </p:sp>
    </p:spTree>
    <p:extLst>
      <p:ext uri="{BB962C8B-B14F-4D97-AF65-F5344CB8AC3E}">
        <p14:creationId xmlns:p14="http://schemas.microsoft.com/office/powerpoint/2010/main" val="32976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&amp; video 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https://github.com/gjbex/training-material/tree/master/Python/ImageProcessing</a:t>
            </a:r>
            <a:r>
              <a:rPr lang="en-US" sz="1800" dirty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498386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&amp; video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dedicated software, e.g., GIMP, </a:t>
            </a:r>
            <a:r>
              <a:rPr lang="en-US" dirty="0" err="1"/>
              <a:t>OpenShot</a:t>
            </a:r>
            <a:endParaRPr lang="en-US" dirty="0"/>
          </a:p>
          <a:p>
            <a:pPr lvl="1"/>
            <a:r>
              <a:rPr lang="en-US" dirty="0"/>
              <a:t>use Python for plugins</a:t>
            </a:r>
          </a:p>
          <a:p>
            <a:pPr lvl="1"/>
            <a:r>
              <a:rPr lang="en-US" dirty="0"/>
              <a:t>use Python for scripting</a:t>
            </a:r>
          </a:p>
          <a:p>
            <a:r>
              <a:rPr lang="en-US" dirty="0"/>
              <a:t>Image processing</a:t>
            </a:r>
          </a:p>
          <a:p>
            <a:pPr lvl="1"/>
            <a:r>
              <a:rPr lang="en-US" dirty="0"/>
              <a:t>pillow: basic image processing (successor to PIL)</a:t>
            </a:r>
          </a:p>
          <a:p>
            <a:pPr lvl="1"/>
            <a:r>
              <a:rPr lang="en-US" dirty="0" err="1"/>
              <a:t>scikit</a:t>
            </a:r>
            <a:r>
              <a:rPr lang="en-US" dirty="0"/>
              <a:t>-image: more sophisticated algorithms</a:t>
            </a:r>
          </a:p>
          <a:p>
            <a:pPr lvl="1"/>
            <a:r>
              <a:rPr lang="en-US" dirty="0" err="1"/>
              <a:t>OpenCV</a:t>
            </a:r>
            <a:r>
              <a:rPr lang="en-US" dirty="0"/>
              <a:t>: comparable to </a:t>
            </a:r>
            <a:r>
              <a:rPr lang="en-US" dirty="0" err="1"/>
              <a:t>scikit</a:t>
            </a:r>
            <a:r>
              <a:rPr lang="en-US" dirty="0"/>
              <a:t>-image</a:t>
            </a:r>
          </a:p>
          <a:p>
            <a:r>
              <a:rPr lang="en-US" dirty="0"/>
              <a:t>Video processing</a:t>
            </a:r>
          </a:p>
          <a:p>
            <a:pPr lvl="1"/>
            <a:r>
              <a:rPr lang="en-US" dirty="0" err="1"/>
              <a:t>OpenCV</a:t>
            </a:r>
            <a:r>
              <a:rPr lang="en-US" dirty="0"/>
              <a:t>: many useful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447</a:t>
            </a:fld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1259632" y="4149080"/>
            <a:ext cx="187220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9632" y="5589240"/>
            <a:ext cx="129614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restoration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point spread function</a:t>
            </a:r>
          </a:p>
          <a:p>
            <a:endParaRPr lang="en-US" dirty="0"/>
          </a:p>
          <a:p>
            <a:r>
              <a:rPr lang="en-US" dirty="0"/>
              <a:t>Perform deconvolution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76872"/>
            <a:ext cx="75711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point_spread_f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np.ones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((5, 5))/25.0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411759"/>
            <a:ext cx="757118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skimage.restoration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unsupervised_wiener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denoised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_ =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unsupervised_wiener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point_spread_f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9051" r="48738" b="13775"/>
          <a:stretch/>
        </p:blipFill>
        <p:spPr>
          <a:xfrm>
            <a:off x="680011" y="4361834"/>
            <a:ext cx="2091790" cy="221463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48064" y="3994186"/>
            <a:ext cx="3519770" cy="974645"/>
            <a:chOff x="2211763" y="2967703"/>
            <a:chExt cx="3519770" cy="974645"/>
          </a:xfrm>
        </p:grpSpPr>
        <p:sp>
          <p:nvSpPr>
            <p:cNvPr id="9" name="Rectangle 8"/>
            <p:cNvSpPr/>
            <p:nvPr/>
          </p:nvSpPr>
          <p:spPr>
            <a:xfrm>
              <a:off x="2211763" y="2967703"/>
              <a:ext cx="533661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3888" y="3573016"/>
              <a:ext cx="216764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3D </a:t>
              </a:r>
              <a:r>
                <a:rPr lang="en-US" dirty="0" err="1"/>
                <a:t>numpy</a:t>
              </a:r>
              <a:r>
                <a:rPr lang="en-US" dirty="0"/>
                <a:t> array, RGB</a:t>
              </a:r>
            </a:p>
          </p:txBody>
        </p:sp>
        <p:cxnSp>
          <p:nvCxnSpPr>
            <p:cNvPr id="11" name="Straight Arrow Connector 10"/>
            <p:cNvCxnSpPr>
              <a:stCxn id="10" idx="1"/>
              <a:endCxn id="9" idx="3"/>
            </p:cNvCxnSpPr>
            <p:nvPr/>
          </p:nvCxnSpPr>
          <p:spPr>
            <a:xfrm flipH="1" flipV="1">
              <a:off x="2745424" y="3111719"/>
              <a:ext cx="818464" cy="64596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580112" y="5301208"/>
            <a:ext cx="172354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For image I/O:</a:t>
            </a:r>
            <a:br>
              <a:rPr lang="en-US" sz="2000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skimage.io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3" t="9051" r="1766" b="13775"/>
          <a:stretch/>
        </p:blipFill>
        <p:spPr>
          <a:xfrm>
            <a:off x="2958608" y="4361834"/>
            <a:ext cx="2088233" cy="221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2" grpId="0" animBg="1"/>
    </p:bld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initial contour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Compute snake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449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156663"/>
            <a:ext cx="757118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theta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np.linspace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(0, 2*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np.pi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n)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x = x0 + radius*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np.cos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(theta)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y = y0 + radius*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np.sin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(theta)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initial_snake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([x, y]).T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97540"/>
            <a:ext cx="757118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skimage.segmentation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active_contour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snake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active_contour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smoothed_image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initial_snake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alpha=alpha, beta=beta,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gamma=gamma)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t="11751" r="10625" b="11751"/>
          <a:stretch/>
        </p:blipFill>
        <p:spPr>
          <a:xfrm>
            <a:off x="6516216" y="1269862"/>
            <a:ext cx="2304256" cy="2304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t="11751" r="10625" b="11751"/>
          <a:stretch/>
        </p:blipFill>
        <p:spPr>
          <a:xfrm>
            <a:off x="755576" y="4497704"/>
            <a:ext cx="2386608" cy="2386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8715" y="5584794"/>
            <a:ext cx="51949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skimage.filters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Gaussian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smoothed_image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gaussian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(image, 3)</a:t>
            </a:r>
          </a:p>
        </p:txBody>
      </p:sp>
    </p:spTree>
    <p:extLst>
      <p:ext uri="{BB962C8B-B14F-4D97-AF65-F5344CB8AC3E}">
        <p14:creationId xmlns:p14="http://schemas.microsoft.com/office/powerpoint/2010/main" val="35396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 navigator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6" y="1417638"/>
            <a:ext cx="8000007" cy="485209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1356" y="3069689"/>
            <a:ext cx="936104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18668" y="3069689"/>
            <a:ext cx="936104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80012" y="3065645"/>
            <a:ext cx="936104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3568" y="2708920"/>
            <a:ext cx="1152128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from camera, show in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450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316936"/>
            <a:ext cx="7571184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cv2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capture = cv2.VideoCapture(0)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status, frame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capture.read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if not status: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# oops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cv2.imshow('frame', frame)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if cv2.waitKey(1) &amp; 0xFF ==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ord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('q'):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break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cv2.destroyAllWindows()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capture.release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69360" y="3157225"/>
            <a:ext cx="3564289" cy="945396"/>
            <a:chOff x="2169360" y="2996952"/>
            <a:chExt cx="3564289" cy="945396"/>
          </a:xfrm>
        </p:grpSpPr>
        <p:sp>
          <p:nvSpPr>
            <p:cNvPr id="6" name="Rectangle 5"/>
            <p:cNvSpPr/>
            <p:nvPr/>
          </p:nvSpPr>
          <p:spPr>
            <a:xfrm>
              <a:off x="2169360" y="2996952"/>
              <a:ext cx="720080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3888" y="3573016"/>
              <a:ext cx="216976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3D </a:t>
              </a:r>
              <a:r>
                <a:rPr lang="en-US" dirty="0" err="1"/>
                <a:t>numpy</a:t>
              </a:r>
              <a:r>
                <a:rPr lang="en-US" dirty="0"/>
                <a:t> array, BGR</a:t>
              </a:r>
            </a:p>
          </p:txBody>
        </p:sp>
        <p:cxnSp>
          <p:nvCxnSpPr>
            <p:cNvPr id="9" name="Straight Arrow Connector 8"/>
            <p:cNvCxnSpPr>
              <a:stCxn id="7" idx="1"/>
              <a:endCxn id="6" idx="3"/>
            </p:cNvCxnSpPr>
            <p:nvPr/>
          </p:nvCxnSpPr>
          <p:spPr>
            <a:xfrm flipH="1" flipV="1">
              <a:off x="2889440" y="3140968"/>
              <a:ext cx="674448" cy="61671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09489" y="4835875"/>
            <a:ext cx="1995644" cy="801380"/>
            <a:chOff x="2889440" y="3140968"/>
            <a:chExt cx="1995644" cy="801380"/>
          </a:xfrm>
        </p:grpSpPr>
        <p:sp>
          <p:nvSpPr>
            <p:cNvPr id="14" name="TextBox 13"/>
            <p:cNvSpPr txBox="1"/>
            <p:nvPr/>
          </p:nvSpPr>
          <p:spPr>
            <a:xfrm>
              <a:off x="3563888" y="3573016"/>
              <a:ext cx="13211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quit on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'q'</a:t>
              </a: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 flipV="1">
              <a:off x="2889440" y="3140968"/>
              <a:ext cx="674448" cy="61671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99992" y="2869193"/>
            <a:ext cx="3085482" cy="478169"/>
            <a:chOff x="2067752" y="3464179"/>
            <a:chExt cx="3085482" cy="478169"/>
          </a:xfrm>
        </p:grpSpPr>
        <p:sp>
          <p:nvSpPr>
            <p:cNvPr id="17" name="TextBox 16"/>
            <p:cNvSpPr txBox="1"/>
            <p:nvPr/>
          </p:nvSpPr>
          <p:spPr>
            <a:xfrm>
              <a:off x="3563888" y="3573016"/>
              <a:ext cx="15893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device number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 flipV="1">
              <a:off x="2067752" y="3464179"/>
              <a:ext cx="1496136" cy="29350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27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Reading/writing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my_video.avi</a:t>
            </a:r>
          </a:p>
          <a:p>
            <a:endParaRPr lang="en-US" dirty="0"/>
          </a:p>
          <a:p>
            <a:r>
              <a:rPr lang="en-US" dirty="0"/>
              <a:t>Writing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my_video.avi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51518"/>
            <a:ext cx="75711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capture = cv2.VideoCapture('my_video.avi')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78947"/>
            <a:ext cx="7571184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fourcc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cv2.VideoWriter_fourcc(*'XVID')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writer = cv2.VideoWriter('my_video.avi',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fourcc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frames_per_second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(width, height))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frame in frames: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writer.write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(frame)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writer.release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24128" y="2687527"/>
            <a:ext cx="2342454" cy="719026"/>
            <a:chOff x="2835658" y="3573016"/>
            <a:chExt cx="2342454" cy="719026"/>
          </a:xfrm>
        </p:grpSpPr>
        <p:sp>
          <p:nvSpPr>
            <p:cNvPr id="8" name="TextBox 7"/>
            <p:cNvSpPr txBox="1"/>
            <p:nvPr/>
          </p:nvSpPr>
          <p:spPr>
            <a:xfrm>
              <a:off x="3563888" y="3573016"/>
              <a:ext cx="16142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video encoding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2835658" y="3757682"/>
              <a:ext cx="728230" cy="53436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07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ball: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Hue histogram of ROI (region of interest)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7571184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status, frame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capture.read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track_window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(x, y, width, height)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hsv_frame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cv2.cvtColor(frame, cv2.COLOR_BGR2HSV)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mask = cv2.inRange(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hsv_frame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min_hue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 50,  50)),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max_hue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255, 255)))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roi_hist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cv2.calcHist([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hsv_frame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], [0],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mask, 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max_hue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], [0,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max_hue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cv2.normalize(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roi_hist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roi_hist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0, 255,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cv2.NORM_MINMAX)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210185"/>
            <a:ext cx="376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HSV = Hue, Saturation, Value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19672" y="5631829"/>
            <a:ext cx="2533268" cy="788474"/>
            <a:chOff x="3339714" y="3246207"/>
            <a:chExt cx="2533268" cy="788474"/>
          </a:xfrm>
        </p:grpSpPr>
        <p:sp>
          <p:nvSpPr>
            <p:cNvPr id="9" name="TextBox 8"/>
            <p:cNvSpPr txBox="1"/>
            <p:nvPr/>
          </p:nvSpPr>
          <p:spPr>
            <a:xfrm>
              <a:off x="3563888" y="3573016"/>
              <a:ext cx="230909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determines color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3339714" y="3246207"/>
              <a:ext cx="224174" cy="55764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42427" y="3429000"/>
            <a:ext cx="2873581" cy="707886"/>
            <a:chOff x="2420845" y="3573016"/>
            <a:chExt cx="2873581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3563888" y="3573016"/>
              <a:ext cx="1730538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only histogram</a:t>
              </a:r>
              <a:br>
                <a:rPr lang="en-US" sz="2000" dirty="0"/>
              </a:br>
              <a:r>
                <a:rPr lang="en-US" sz="2000" dirty="0"/>
                <a:t>for hue on ROI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>
              <a:off x="2420845" y="3926959"/>
              <a:ext cx="1143043" cy="25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7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frames and update track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453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457200" y="2089879"/>
            <a:ext cx="8435280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termin_cond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(cv2.TERM_CRITERIA_EPS |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cv2.TERM_CRITERIA_COUNT,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iterations, pixels)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status, frame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capture.read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hsv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cv2.cvtColor(frame, cv2.COLOR_BGR2HSV)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back_proj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cv2.calcBackProject([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hsv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], [0],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roi_hist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  [0,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max_hue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], 1)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status,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track_window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cv2.meanShift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back_proj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track_window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termin_cond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dirty="0"/>
          </a:p>
        </p:txBody>
      </p:sp>
      <p:pic>
        <p:nvPicPr>
          <p:cNvPr id="7" name="ba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4728525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 depends on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i="1" dirty="0">
                <a:solidFill>
                  <a:srgbClr val="C00000"/>
                </a:solidFill>
              </a:rPr>
              <a:t>understanding algorithms!</a:t>
            </a:r>
          </a:p>
          <a:p>
            <a:r>
              <a:rPr lang="en-US" dirty="0"/>
              <a:t>Many things to explore</a:t>
            </a:r>
          </a:p>
          <a:p>
            <a:r>
              <a:rPr lang="en-US" dirty="0"/>
              <a:t>Check out</a:t>
            </a:r>
          </a:p>
          <a:p>
            <a:pPr lvl="1"/>
            <a:r>
              <a:rPr lang="en-US" sz="2000" dirty="0">
                <a:hlinkClick r:id="rId2"/>
              </a:rPr>
              <a:t>http://scikit-image.org/docs/0.12.x/user_guide.html</a:t>
            </a:r>
            <a:r>
              <a:rPr lang="en-US" sz="2000" dirty="0"/>
              <a:t> </a:t>
            </a:r>
            <a:endParaRPr lang="en-US" sz="2400" dirty="0"/>
          </a:p>
          <a:p>
            <a:pPr lvl="1"/>
            <a:r>
              <a:rPr lang="en-US" sz="2000" dirty="0">
                <a:hlinkClick r:id="rId3"/>
              </a:rPr>
              <a:t>http://docs.opencv.org/3.2.0/d6/d00/tutorial_py_root.html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0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https://github.com/gjbex/training-material/tree/master/Python/ScikitLearn</a:t>
            </a:r>
            <a:r>
              <a:rPr lang="en-US" sz="1800" dirty="0"/>
              <a:t>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713159"/>
      </p:ext>
    </p:extLst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Machine learning is making great strides</a:t>
            </a:r>
          </a:p>
          <a:p>
            <a:pPr lvl="1"/>
            <a:r>
              <a:rPr lang="en-US" dirty="0"/>
              <a:t>Large, good data sets</a:t>
            </a:r>
          </a:p>
          <a:p>
            <a:pPr lvl="1"/>
            <a:r>
              <a:rPr lang="en-US" dirty="0"/>
              <a:t>Progress in algorithms</a:t>
            </a:r>
          </a:p>
          <a:p>
            <a:r>
              <a:rPr lang="en-US" dirty="0"/>
              <a:t>Many libraries</a:t>
            </a:r>
          </a:p>
          <a:p>
            <a:pPr lvl="1"/>
            <a:r>
              <a:rPr lang="en-US" dirty="0" err="1"/>
              <a:t>scikit</a:t>
            </a:r>
            <a:r>
              <a:rPr lang="en-US" dirty="0"/>
              <a:t>-learn</a:t>
            </a:r>
          </a:p>
          <a:p>
            <a:pPr lvl="1"/>
            <a:r>
              <a:rPr lang="en-US" dirty="0" err="1"/>
              <a:t>theano</a:t>
            </a:r>
            <a:endParaRPr lang="en-US" dirty="0"/>
          </a:p>
          <a:p>
            <a:pPr lvl="1"/>
            <a:r>
              <a:rPr lang="en-US" dirty="0" err="1"/>
              <a:t>TensorFlow</a:t>
            </a:r>
            <a:endParaRPr lang="en-US" dirty="0"/>
          </a:p>
          <a:p>
            <a:pPr lvl="1"/>
            <a:r>
              <a:rPr lang="en-US" dirty="0" err="1"/>
              <a:t>Keras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456</a:t>
            </a:fld>
            <a:endParaRPr lang="nl-BE"/>
          </a:p>
        </p:txBody>
      </p:sp>
      <p:grpSp>
        <p:nvGrpSpPr>
          <p:cNvPr id="9" name="Group 8"/>
          <p:cNvGrpSpPr/>
          <p:nvPr/>
        </p:nvGrpSpPr>
        <p:grpSpPr>
          <a:xfrm>
            <a:off x="3881784" y="3212976"/>
            <a:ext cx="4434632" cy="535693"/>
            <a:chOff x="3059833" y="3327488"/>
            <a:chExt cx="4434632" cy="535693"/>
          </a:xfrm>
        </p:grpSpPr>
        <p:sp>
          <p:nvSpPr>
            <p:cNvPr id="5" name="TextBox 4"/>
            <p:cNvSpPr txBox="1"/>
            <p:nvPr/>
          </p:nvSpPr>
          <p:spPr>
            <a:xfrm>
              <a:off x="4542137" y="3327488"/>
              <a:ext cx="295232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classic machine learning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3059833" y="3527543"/>
              <a:ext cx="1482304" cy="33563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63888" y="4133876"/>
            <a:ext cx="4752528" cy="1311348"/>
            <a:chOff x="3563888" y="4133876"/>
            <a:chExt cx="4752528" cy="1311348"/>
          </a:xfrm>
        </p:grpSpPr>
        <p:grpSp>
          <p:nvGrpSpPr>
            <p:cNvPr id="10" name="Group 9"/>
            <p:cNvGrpSpPr/>
            <p:nvPr/>
          </p:nvGrpSpPr>
          <p:grpSpPr>
            <a:xfrm>
              <a:off x="3881784" y="4133876"/>
              <a:ext cx="4434632" cy="663276"/>
              <a:chOff x="3059833" y="3327488"/>
              <a:chExt cx="4434632" cy="66327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42137" y="3327488"/>
                <a:ext cx="295232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deep learning frameworks</a:t>
                </a:r>
              </a:p>
            </p:txBody>
          </p:sp>
          <p:cxnSp>
            <p:nvCxnSpPr>
              <p:cNvPr id="12" name="Straight Arrow Connector 11"/>
              <p:cNvCxnSpPr>
                <a:stCxn id="11" idx="1"/>
              </p:cNvCxnSpPr>
              <p:nvPr/>
            </p:nvCxnSpPr>
            <p:spPr>
              <a:xfrm flipH="1">
                <a:off x="3059833" y="3527543"/>
                <a:ext cx="1482304" cy="4632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ight Brace 14"/>
            <p:cNvSpPr/>
            <p:nvPr/>
          </p:nvSpPr>
          <p:spPr>
            <a:xfrm>
              <a:off x="3563888" y="4133876"/>
              <a:ext cx="216024" cy="131134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11960" y="5451142"/>
            <a:ext cx="32701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Fast-evolving ecosystem!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59632" y="3613086"/>
            <a:ext cx="1656184" cy="39197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20" grpId="0" animBg="1"/>
    </p:bld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-learn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Nice end-to-end framework</a:t>
            </a:r>
          </a:p>
          <a:p>
            <a:pPr lvl="1"/>
            <a:r>
              <a:rPr lang="en-US" dirty="0"/>
              <a:t>data exploration (+ pandas + </a:t>
            </a:r>
            <a:r>
              <a:rPr lang="en-US" dirty="0" err="1"/>
              <a:t>holoviews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preprocessing (+ pandas)</a:t>
            </a:r>
          </a:p>
          <a:p>
            <a:pPr lvl="2"/>
            <a:r>
              <a:rPr lang="en-US" dirty="0"/>
              <a:t>cleaning/missing values</a:t>
            </a:r>
          </a:p>
          <a:p>
            <a:pPr lvl="2"/>
            <a:r>
              <a:rPr lang="en-US" dirty="0"/>
              <a:t>normalization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application</a:t>
            </a:r>
          </a:p>
          <a:p>
            <a:r>
              <a:rPr lang="en-US" dirty="0"/>
              <a:t>Classic only?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457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383996" y="5333100"/>
            <a:ext cx="527381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Sure, but don't jump into deep end</a:t>
            </a:r>
            <a:br>
              <a:rPr lang="en-US" sz="2800" dirty="0"/>
            </a:br>
            <a:r>
              <a:rPr lang="en-US" sz="2800" i="1" dirty="0"/>
              <a:t>unless</a:t>
            </a:r>
            <a:r>
              <a:rPr lang="en-US" sz="2800" dirty="0"/>
              <a:t> you can swim!</a:t>
            </a:r>
          </a:p>
        </p:txBody>
      </p:sp>
    </p:spTree>
    <p:extLst>
      <p:ext uri="{BB962C8B-B14F-4D97-AF65-F5344CB8AC3E}">
        <p14:creationId xmlns:p14="http://schemas.microsoft.com/office/powerpoint/2010/main" val="3768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regression</a:t>
            </a:r>
            <a:r>
              <a:rPr lang="en-US" dirty="0"/>
              <a:t>: predict numerical values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classification</a:t>
            </a:r>
            <a:r>
              <a:rPr lang="en-US" dirty="0"/>
              <a:t>: predict categorical values, i.e., labels</a:t>
            </a:r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clustering</a:t>
            </a:r>
            <a:r>
              <a:rPr lang="en-US" dirty="0"/>
              <a:t>: group data according to "distance"</a:t>
            </a:r>
          </a:p>
          <a:p>
            <a:pPr lvl="1"/>
            <a:r>
              <a:rPr lang="en-US" dirty="0"/>
              <a:t>association: find frequent co-occurrences</a:t>
            </a:r>
          </a:p>
          <a:p>
            <a:pPr lvl="1"/>
            <a:r>
              <a:rPr lang="en-US" dirty="0"/>
              <a:t>link prediction: discover relationships in data</a:t>
            </a:r>
          </a:p>
          <a:p>
            <a:pPr lvl="1"/>
            <a:r>
              <a:rPr lang="en-US" dirty="0"/>
              <a:t>data reduction: project features to fewer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47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World happiness index 2015 &amp; 2016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http://worldhappiness.report/</a:t>
            </a:r>
            <a:r>
              <a:rPr lang="en-US" sz="2400" dirty="0"/>
              <a:t>)</a:t>
            </a:r>
            <a:endParaRPr lang="en-US" dirty="0"/>
          </a:p>
          <a:p>
            <a:r>
              <a:rPr lang="en-US" dirty="0"/>
              <a:t>Happiness score for country based on</a:t>
            </a:r>
          </a:p>
          <a:p>
            <a:pPr lvl="1"/>
            <a:r>
              <a:rPr lang="en-US" dirty="0"/>
              <a:t>economic factors (GDP)</a:t>
            </a:r>
          </a:p>
          <a:p>
            <a:pPr lvl="1"/>
            <a:r>
              <a:rPr lang="en-US" dirty="0"/>
              <a:t>family situation (social network)</a:t>
            </a:r>
          </a:p>
          <a:p>
            <a:pPr lvl="1"/>
            <a:r>
              <a:rPr lang="en-US" dirty="0"/>
              <a:t>health care (life expectancy)</a:t>
            </a:r>
          </a:p>
          <a:p>
            <a:pPr lvl="1"/>
            <a:r>
              <a:rPr lang="en-US" dirty="0"/>
              <a:t>freedom</a:t>
            </a:r>
          </a:p>
          <a:p>
            <a:pPr lvl="1"/>
            <a:r>
              <a:rPr lang="en-US" dirty="0"/>
              <a:t>trust (government corruption)</a:t>
            </a:r>
          </a:p>
          <a:p>
            <a:pPr lvl="1"/>
            <a:r>
              <a:rPr lang="en-US" dirty="0"/>
              <a:t>generosity</a:t>
            </a:r>
          </a:p>
          <a:p>
            <a:pPr lvl="1"/>
            <a:r>
              <a:rPr lang="en-US" dirty="0"/>
              <a:t>dystopia residual</a:t>
            </a:r>
          </a:p>
          <a:p>
            <a:r>
              <a:rPr lang="en-US" dirty="0"/>
              <a:t>Geographical region, e.g., Western Europe, Southern Asia,…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459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6015684" y="3671335"/>
            <a:ext cx="26711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quantitative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5684" y="5798440"/>
            <a:ext cx="26711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categorical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2619" y="1324227"/>
            <a:ext cx="19176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training: 2015</a:t>
            </a:r>
            <a:br>
              <a:rPr lang="en-US" sz="2400" dirty="0"/>
            </a:br>
            <a:r>
              <a:rPr lang="en-US" sz="2400" dirty="0"/>
              <a:t>test: 2016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46984" y="1739725"/>
            <a:ext cx="1725344" cy="1465088"/>
            <a:chOff x="6746984" y="1739725"/>
            <a:chExt cx="1725344" cy="1465088"/>
          </a:xfrm>
        </p:grpSpPr>
        <p:sp>
          <p:nvSpPr>
            <p:cNvPr id="8" name="Rounded Rectangle 7"/>
            <p:cNvSpPr/>
            <p:nvPr/>
          </p:nvSpPr>
          <p:spPr>
            <a:xfrm>
              <a:off x="6974904" y="1739725"/>
              <a:ext cx="1341512" cy="41549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6984" y="2743148"/>
              <a:ext cx="1725344" cy="46166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don't touch!</a:t>
              </a:r>
            </a:p>
          </p:txBody>
        </p:sp>
        <p:cxnSp>
          <p:nvCxnSpPr>
            <p:cNvPr id="11" name="Straight Arrow Connector 10"/>
            <p:cNvCxnSpPr>
              <a:stCxn id="9" idx="0"/>
              <a:endCxn id="8" idx="2"/>
            </p:cNvCxnSpPr>
            <p:nvPr/>
          </p:nvCxnSpPr>
          <p:spPr>
            <a:xfrm flipV="1">
              <a:off x="7609656" y="2155224"/>
              <a:ext cx="36004" cy="5879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17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spyder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6349"/>
            <a:ext cx="8572797" cy="52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3609009"/>
            <a:ext cx="9398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editor</a:t>
            </a:r>
            <a:endParaRPr lang="nl-B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46124" y="5487615"/>
            <a:ext cx="11423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console</a:t>
            </a:r>
            <a:endParaRPr lang="nl-B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47678" y="3356992"/>
            <a:ext cx="22046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object inspector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2150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happiness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460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" b="1001"/>
          <a:stretch/>
        </p:blipFill>
        <p:spPr>
          <a:xfrm>
            <a:off x="276225" y="1844824"/>
            <a:ext cx="8591550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6093296"/>
            <a:ext cx="4307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https://en.wikipedia.org/wiki/World_Happiness_Report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223821"/>
      </p:ext>
    </p:extLst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freedom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generosity</a:t>
            </a:r>
          </a:p>
          <a:p>
            <a:pPr lvl="1"/>
            <a:r>
              <a:rPr lang="en-US" dirty="0"/>
              <a:t>dystopia residual</a:t>
            </a:r>
          </a:p>
          <a:p>
            <a:pPr lvl="1"/>
            <a:r>
              <a:rPr lang="en-US" dirty="0"/>
              <a:t>region</a:t>
            </a:r>
          </a:p>
          <a:p>
            <a:r>
              <a:rPr lang="en-US" dirty="0"/>
              <a:t>Predict happiness score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148064" y="5492749"/>
            <a:ext cx="22110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2707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peek…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462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1"/>
          <a:stretch/>
        </p:blipFill>
        <p:spPr>
          <a:xfrm>
            <a:off x="363247" y="1844824"/>
            <a:ext cx="8316416" cy="33075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23928" y="4653136"/>
            <a:ext cx="4896544" cy="1465088"/>
            <a:chOff x="6746984" y="1739725"/>
            <a:chExt cx="4896544" cy="1465088"/>
          </a:xfrm>
        </p:grpSpPr>
        <p:sp>
          <p:nvSpPr>
            <p:cNvPr id="8" name="Rounded Rectangle 7"/>
            <p:cNvSpPr/>
            <p:nvPr/>
          </p:nvSpPr>
          <p:spPr>
            <a:xfrm>
              <a:off x="6974904" y="1739725"/>
              <a:ext cx="4668624" cy="41549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6984" y="2743148"/>
              <a:ext cx="1342099" cy="46166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Rescaling</a:t>
              </a:r>
            </a:p>
          </p:txBody>
        </p:sp>
        <p:cxnSp>
          <p:nvCxnSpPr>
            <p:cNvPr id="10" name="Straight Arrow Connector 9"/>
            <p:cNvCxnSpPr>
              <a:stCxn id="9" idx="0"/>
              <a:endCxn id="8" idx="2"/>
            </p:cNvCxnSpPr>
            <p:nvPr/>
          </p:nvCxnSpPr>
          <p:spPr>
            <a:xfrm flipV="1">
              <a:off x="7418034" y="2155224"/>
              <a:ext cx="1891182" cy="5879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28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463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0" y="1484784"/>
            <a:ext cx="5818262" cy="3546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37296"/>
            <a:ext cx="4616202" cy="2813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3568" y="5668523"/>
            <a:ext cx="53626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No </a:t>
            </a:r>
            <a:r>
              <a:rPr lang="en-US" sz="2800" dirty="0" err="1"/>
              <a:t>NaNs</a:t>
            </a:r>
            <a:r>
              <a:rPr lang="en-US" sz="2800" dirty="0"/>
              <a:t>, otherwise, use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Imputer</a:t>
            </a:r>
          </a:p>
        </p:txBody>
      </p:sp>
    </p:spTree>
    <p:extLst>
      <p:ext uri="{BB962C8B-B14F-4D97-AF65-F5344CB8AC3E}">
        <p14:creationId xmlns:p14="http://schemas.microsoft.com/office/powerpoint/2010/main" val="41737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machine learning pipeline</a:t>
            </a:r>
          </a:p>
          <a:p>
            <a:pPr lvl="1"/>
            <a:r>
              <a:rPr lang="en-US" dirty="0"/>
              <a:t>fit + transform</a:t>
            </a:r>
          </a:p>
          <a:p>
            <a:r>
              <a:rPr lang="en-US" dirty="0"/>
              <a:t>Extracting columns from pandas data frame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464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13184" y="3181032"/>
            <a:ext cx="8363272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sklearn.base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BaseEstimator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TransformerMixin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DataFrameSelector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BaseEstimator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TransformerMixin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__(self,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attr_names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self.attribute_names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attr_names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fit(self, X, y=None):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self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transform(self, X):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return X[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self.attribute_names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].values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4008" y="4437112"/>
            <a:ext cx="4406520" cy="936104"/>
            <a:chOff x="4644008" y="4149080"/>
            <a:chExt cx="4406520" cy="936104"/>
          </a:xfrm>
        </p:grpSpPr>
        <p:sp>
          <p:nvSpPr>
            <p:cNvPr id="6" name="TextBox 5"/>
            <p:cNvSpPr txBox="1"/>
            <p:nvPr/>
          </p:nvSpPr>
          <p:spPr>
            <a:xfrm>
              <a:off x="6963738" y="4149080"/>
              <a:ext cx="20867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no-op: nothing to fit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4644008" y="4333746"/>
              <a:ext cx="2319730" cy="75143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84168" y="5165596"/>
            <a:ext cx="2966360" cy="999708"/>
            <a:chOff x="6084168" y="4149080"/>
            <a:chExt cx="2966360" cy="999708"/>
          </a:xfrm>
        </p:grpSpPr>
        <p:sp>
          <p:nvSpPr>
            <p:cNvPr id="11" name="TextBox 10"/>
            <p:cNvSpPr txBox="1"/>
            <p:nvPr/>
          </p:nvSpPr>
          <p:spPr>
            <a:xfrm>
              <a:off x="6963738" y="4149080"/>
              <a:ext cx="208679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numpy</a:t>
              </a:r>
              <a:r>
                <a:rPr lang="en-US" dirty="0"/>
                <a:t> array of</a:t>
              </a:r>
              <a:br>
                <a:rPr lang="en-US" dirty="0"/>
              </a:br>
              <a:r>
                <a:rPr lang="en-US" dirty="0"/>
                <a:t>selected columns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6084168" y="4472246"/>
              <a:ext cx="879570" cy="67654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attributes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Extract, then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465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88477" y="2294870"/>
            <a:ext cx="8363272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sklearn.pipeline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Pipeline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sklearn.preprocessing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MinMaxScaler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num_attrs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data_2015.columns[5:13]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num_attrs_pipeline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Pipeline([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num_attrs_selector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DataFrameSelector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num_attrs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('scaling',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MinMaxScaler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])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309" y="4610977"/>
            <a:ext cx="1931491" cy="1266295"/>
            <a:chOff x="6963738" y="3252117"/>
            <a:chExt cx="1931491" cy="1266295"/>
          </a:xfrm>
        </p:grpSpPr>
        <p:sp>
          <p:nvSpPr>
            <p:cNvPr id="7" name="TextBox 6"/>
            <p:cNvSpPr txBox="1"/>
            <p:nvPr/>
          </p:nvSpPr>
          <p:spPr>
            <a:xfrm>
              <a:off x="6963738" y="4149080"/>
              <a:ext cx="19314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name of operation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8044102" y="3252117"/>
              <a:ext cx="216023" cy="89696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131840" y="4633638"/>
            <a:ext cx="2234138" cy="1243634"/>
            <a:chOff x="6963738" y="3274778"/>
            <a:chExt cx="2234138" cy="1243634"/>
          </a:xfrm>
        </p:grpSpPr>
        <p:sp>
          <p:nvSpPr>
            <p:cNvPr id="12" name="TextBox 11"/>
            <p:cNvSpPr txBox="1"/>
            <p:nvPr/>
          </p:nvSpPr>
          <p:spPr>
            <a:xfrm>
              <a:off x="6963738" y="4149080"/>
              <a:ext cx="223413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operation constructor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7611810" y="3274778"/>
              <a:ext cx="432292" cy="87430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36378" y="3405987"/>
            <a:ext cx="2556102" cy="576064"/>
            <a:chOff x="6244564" y="4149080"/>
            <a:chExt cx="2556102" cy="576064"/>
          </a:xfrm>
        </p:grpSpPr>
        <p:sp>
          <p:nvSpPr>
            <p:cNvPr id="16" name="TextBox 15"/>
            <p:cNvSpPr txBox="1"/>
            <p:nvPr/>
          </p:nvSpPr>
          <p:spPr>
            <a:xfrm>
              <a:off x="6963738" y="4149080"/>
              <a:ext cx="18369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first operation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>
              <a:off x="6244564" y="4333746"/>
              <a:ext cx="719174" cy="39139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32040" y="4425717"/>
            <a:ext cx="3960440" cy="587459"/>
            <a:chOff x="4823861" y="3930953"/>
            <a:chExt cx="3960440" cy="587459"/>
          </a:xfrm>
        </p:grpSpPr>
        <p:sp>
          <p:nvSpPr>
            <p:cNvPr id="20" name="TextBox 19"/>
            <p:cNvSpPr txBox="1"/>
            <p:nvPr/>
          </p:nvSpPr>
          <p:spPr>
            <a:xfrm>
              <a:off x="6963738" y="4149080"/>
              <a:ext cx="182056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second operation</a:t>
              </a:r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>
            <a:xfrm flipH="1" flipV="1">
              <a:off x="4823861" y="3930953"/>
              <a:ext cx="2139877" cy="40279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62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attribute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Extract, then create one-hot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466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4677824"/>
            <a:ext cx="836327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sklearn.preprocessing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LabelBinarizer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region_attr_pipeline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Pipeline([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(‘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region_selector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DataFrameSelector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(['Region'])),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('one-hot',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LabelBinarizer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])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36823"/>
              </p:ext>
            </p:extLst>
          </p:nvPr>
        </p:nvGraphicFramePr>
        <p:xfrm>
          <a:off x="107504" y="2204864"/>
          <a:ext cx="310340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Western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Western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6839"/>
              </p:ext>
            </p:extLst>
          </p:nvPr>
        </p:nvGraphicFramePr>
        <p:xfrm>
          <a:off x="3419872" y="2204864"/>
          <a:ext cx="56166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Western</a:t>
                      </a:r>
                      <a:r>
                        <a:rPr lang="en-US" baseline="0" dirty="0"/>
                        <a:t>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Northren</a:t>
                      </a:r>
                      <a:r>
                        <a:rPr lang="en-US" dirty="0"/>
                        <a:t>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urved Up Arrow 8"/>
          <p:cNvSpPr/>
          <p:nvPr/>
        </p:nvSpPr>
        <p:spPr>
          <a:xfrm>
            <a:off x="2699792" y="3861048"/>
            <a:ext cx="3168352" cy="432048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pipelines &amp;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pipelines must be executed, results combined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 data through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467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636912"/>
            <a:ext cx="836327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sklearn.pipeline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FeatureUnion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preparation_pipeline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FeatureUnion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transformer_list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=[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region_attr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region_attr_pipeline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num_attrs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num_attrs_pipeline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])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104784"/>
            <a:ext cx="836327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train_data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preparation_pipeline.fit_transform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(data_2015)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52" y="5561705"/>
            <a:ext cx="1367106" cy="698212"/>
            <a:chOff x="6963738" y="3820200"/>
            <a:chExt cx="1367106" cy="698212"/>
          </a:xfrm>
        </p:grpSpPr>
        <p:sp>
          <p:nvSpPr>
            <p:cNvPr id="8" name="TextBox 7"/>
            <p:cNvSpPr txBox="1"/>
            <p:nvPr/>
          </p:nvSpPr>
          <p:spPr>
            <a:xfrm>
              <a:off x="6963738" y="4149080"/>
              <a:ext cx="136710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numpy</a:t>
              </a:r>
              <a:r>
                <a:rPr lang="en-US" dirty="0"/>
                <a:t> array</a:t>
              </a:r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V="1">
              <a:off x="7647291" y="3820200"/>
              <a:ext cx="180543" cy="32888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491880" y="5900653"/>
            <a:ext cx="40169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Ready to start training!</a:t>
            </a:r>
          </a:p>
        </p:txBody>
      </p:sp>
    </p:spTree>
    <p:extLst>
      <p:ext uri="{BB962C8B-B14F-4D97-AF65-F5344CB8AC3E}">
        <p14:creationId xmlns:p14="http://schemas.microsoft.com/office/powerpoint/2010/main" val="3935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3" grpId="0" animBg="1"/>
    </p:bld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learning algorithm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728315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from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sklearn.linear_model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import Ridge</a:t>
            </a:r>
          </a:p>
          <a:p>
            <a:endParaRPr lang="fr-FR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ridge_regr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= Ridge(alpha=0.5,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fit_intercept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=False)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003391"/>
            <a:ext cx="728315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>
                <a:latin typeface="Courier New" pitchFamily="49" charset="0"/>
                <a:cs typeface="Courier New" pitchFamily="49" charset="0"/>
              </a:rPr>
              <a:t>train_data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Y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np.array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(data_2015['Happiness Score'])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ridge_regr.</a:t>
            </a:r>
            <a:r>
              <a:rPr lang="fr-FR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(X, Y);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07483"/>
            <a:ext cx="72831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Y_ridge_regr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ridge_regr.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predict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23928" y="3128194"/>
            <a:ext cx="1796582" cy="716252"/>
            <a:chOff x="3923928" y="3128194"/>
            <a:chExt cx="1796582" cy="716252"/>
          </a:xfrm>
        </p:grpSpPr>
        <p:grpSp>
          <p:nvGrpSpPr>
            <p:cNvPr id="8" name="Group 7"/>
            <p:cNvGrpSpPr/>
            <p:nvPr/>
          </p:nvGrpSpPr>
          <p:grpSpPr>
            <a:xfrm>
              <a:off x="3923928" y="3128194"/>
              <a:ext cx="1796582" cy="716252"/>
              <a:chOff x="6963738" y="3802160"/>
              <a:chExt cx="1796582" cy="71625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963738" y="4149080"/>
                <a:ext cx="179658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hyperparameters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>
                <a:stCxn id="9" idx="0"/>
              </p:cNvCxnSpPr>
              <p:nvPr/>
            </p:nvCxnSpPr>
            <p:spPr>
              <a:xfrm flipH="1" flipV="1">
                <a:off x="7323778" y="3802160"/>
                <a:ext cx="538251" cy="3469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flipV="1">
              <a:off x="4822219" y="3128194"/>
              <a:ext cx="542113" cy="34692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35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&amp;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Score</a:t>
            </a:r>
          </a:p>
          <a:p>
            <a:endParaRPr lang="en-US" dirty="0"/>
          </a:p>
          <a:p>
            <a:r>
              <a:rPr lang="en-US" dirty="0"/>
              <a:t>Better: cross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469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457200" y="2204864"/>
            <a:ext cx="36827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ridge_regr.score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(X, Y)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27984" y="2204864"/>
            <a:ext cx="3240360" cy="369332"/>
            <a:chOff x="4427984" y="2204864"/>
            <a:chExt cx="324036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5148064" y="2204864"/>
              <a:ext cx="25202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0.9984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427984" y="2409040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3501995"/>
            <a:ext cx="836327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scores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cross_val_score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ridge_regr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X, Y,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scoring='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neg_mean_squared_error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cv=10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712635"/>
            <a:ext cx="36827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np.sqrt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(-scores)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27984" y="5048016"/>
            <a:ext cx="3240360" cy="1477328"/>
            <a:chOff x="4427984" y="1673919"/>
            <a:chExt cx="3240360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5148064" y="1673919"/>
              <a:ext cx="2520280" cy="147732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0.1954,  0.0215,</a:t>
              </a:r>
              <a:b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0.0579,  0.0478,</a:t>
              </a:r>
              <a:b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0.0551,  0.0649,</a:t>
              </a:r>
              <a:b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0.0591,  0.0451,</a:t>
              </a:r>
              <a:b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0.0729,  0.0803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27984" y="2409040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87624" y="4691886"/>
            <a:ext cx="851452" cy="835477"/>
            <a:chOff x="7612053" y="3333026"/>
            <a:chExt cx="851452" cy="835477"/>
          </a:xfrm>
        </p:grpSpPr>
        <p:sp>
          <p:nvSpPr>
            <p:cNvPr id="17" name="TextBox 16"/>
            <p:cNvSpPr txBox="1"/>
            <p:nvPr/>
          </p:nvSpPr>
          <p:spPr>
            <a:xfrm>
              <a:off x="7612053" y="3799171"/>
              <a:ext cx="8514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10-fold</a:t>
              </a: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V="1">
              <a:off x="8037779" y="3333026"/>
              <a:ext cx="425726" cy="46614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43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spyder</a:t>
            </a:r>
            <a:r>
              <a:rPr lang="en-US" dirty="0"/>
              <a:t>: work cycle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until done</a:t>
            </a:r>
          </a:p>
          <a:p>
            <a:pPr lvl="1"/>
            <a:r>
              <a:rPr lang="en-US" dirty="0"/>
              <a:t>Edit code</a:t>
            </a:r>
            <a:endParaRPr lang="nl-BE" dirty="0"/>
          </a:p>
          <a:p>
            <a:pPr lvl="1"/>
            <a:r>
              <a:rPr lang="en-US" dirty="0"/>
              <a:t>Safe file</a:t>
            </a:r>
          </a:p>
          <a:p>
            <a:pPr lvl="1"/>
            <a:r>
              <a:rPr lang="en-US" dirty="0"/>
              <a:t>Run file</a:t>
            </a:r>
          </a:p>
          <a:p>
            <a:pPr lvl="1"/>
            <a:r>
              <a:rPr lang="en-US" dirty="0"/>
              <a:t>Check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</a:t>
            </a:fld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419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 bwMode="auto">
          <a:xfrm>
            <a:off x="1763688" y="4208365"/>
            <a:ext cx="6915150" cy="260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807804" y="2470464"/>
            <a:ext cx="3348372" cy="1534600"/>
            <a:chOff x="2807804" y="2470464"/>
            <a:chExt cx="3348372" cy="1534600"/>
          </a:xfrm>
        </p:grpSpPr>
        <p:cxnSp>
          <p:nvCxnSpPr>
            <p:cNvPr id="7" name="Straight Arrow Connector 6"/>
            <p:cNvCxnSpPr>
              <a:endCxn id="18" idx="0"/>
            </p:cNvCxnSpPr>
            <p:nvPr/>
          </p:nvCxnSpPr>
          <p:spPr>
            <a:xfrm>
              <a:off x="2807804" y="2470464"/>
              <a:ext cx="2448272" cy="110255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355976" y="3573016"/>
              <a:ext cx="180020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7784" y="1818482"/>
            <a:ext cx="2453564" cy="1178470"/>
            <a:chOff x="2627784" y="1818482"/>
            <a:chExt cx="2453564" cy="1178470"/>
          </a:xfrm>
        </p:grpSpPr>
        <p:cxnSp>
          <p:nvCxnSpPr>
            <p:cNvPr id="9" name="Straight Arrow Connector 8"/>
            <p:cNvCxnSpPr>
              <a:endCxn id="21" idx="2"/>
            </p:cNvCxnSpPr>
            <p:nvPr/>
          </p:nvCxnSpPr>
          <p:spPr>
            <a:xfrm flipV="1">
              <a:off x="2627784" y="1998502"/>
              <a:ext cx="2237540" cy="99845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865324" y="1818482"/>
              <a:ext cx="216024" cy="36004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27784" y="1769307"/>
            <a:ext cx="3029628" cy="1731701"/>
            <a:chOff x="2051720" y="1818482"/>
            <a:chExt cx="3029628" cy="1731701"/>
          </a:xfrm>
        </p:grpSpPr>
        <p:cxnSp>
          <p:nvCxnSpPr>
            <p:cNvPr id="28" name="Straight Arrow Connector 27"/>
            <p:cNvCxnSpPr>
              <a:endCxn id="29" idx="2"/>
            </p:cNvCxnSpPr>
            <p:nvPr/>
          </p:nvCxnSpPr>
          <p:spPr>
            <a:xfrm flipV="1">
              <a:off x="2051720" y="1998502"/>
              <a:ext cx="2813604" cy="155168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865324" y="1818482"/>
              <a:ext cx="216024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63688" y="4005064"/>
            <a:ext cx="1656184" cy="2520280"/>
            <a:chOff x="1763688" y="4005064"/>
            <a:chExt cx="1656184" cy="2520280"/>
          </a:xfrm>
        </p:grpSpPr>
        <p:cxnSp>
          <p:nvCxnSpPr>
            <p:cNvPr id="17" name="Straight Arrow Connector 16"/>
            <p:cNvCxnSpPr>
              <a:endCxn id="26" idx="0"/>
            </p:cNvCxnSpPr>
            <p:nvPr/>
          </p:nvCxnSpPr>
          <p:spPr>
            <a:xfrm flipH="1">
              <a:off x="2231740" y="4005064"/>
              <a:ext cx="1188132" cy="22322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763688" y="6237312"/>
              <a:ext cx="936104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7423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Define hyper parameter search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grid searcher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</a:t>
            </a:r>
          </a:p>
          <a:p>
            <a:endParaRPr lang="en-US" dirty="0"/>
          </a:p>
          <a:p>
            <a:r>
              <a:rPr lang="en-US" dirty="0"/>
              <a:t>Best hyper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470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023680"/>
            <a:ext cx="84352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grid_params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[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{'alpha': [0.0005, 0.001, 0.005, 0.01, 0.05, 0.1, 0.5],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fit_intercept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': [True, False]},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91232"/>
            <a:ext cx="84352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grid_search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GridSearchCV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ridge_regr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grid_params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cv=10, 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scoring='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neg_mean_squared_error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908697"/>
            <a:ext cx="84352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grid_search.fit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(X, 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04620"/>
            <a:ext cx="84352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grid_search.best_params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15616" y="6235632"/>
            <a:ext cx="6552728" cy="369332"/>
            <a:chOff x="4427984" y="2204864"/>
            <a:chExt cx="6552728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5148064" y="2204864"/>
              <a:ext cx="583264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{'alpha': 0.0005, '</a:t>
              </a:r>
              <a:r>
                <a:rPr lang="fr-FR" b="1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fit_intercept</a:t>
              </a:r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': </a:t>
              </a:r>
              <a:r>
                <a:rPr lang="fr-FR" b="1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True</a:t>
              </a:r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427984" y="2409040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471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4827100" cy="33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45063"/>
      </p:ext>
    </p:extLst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pipeline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</a:t>
            </a:r>
          </a:p>
          <a:p>
            <a:endParaRPr lang="en-US" dirty="0"/>
          </a:p>
          <a:p>
            <a:r>
              <a:rPr lang="en-US" dirty="0"/>
              <a:t>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76431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test_data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preparation_pipeline.transform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(data_2016)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2852936"/>
            <a:ext cx="624709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Note: only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transform</a:t>
            </a:r>
            <a:r>
              <a:rPr lang="en-US" sz="2400" dirty="0"/>
              <a:t>, no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fit_transform</a:t>
            </a:r>
            <a:r>
              <a:rPr lang="en-US" sz="2400" dirty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980847"/>
            <a:ext cx="76431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Y_test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ridge_regr.predict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X_test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214549"/>
            <a:ext cx="46908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ridge_regr.score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X_test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Y_test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54724" y="5214549"/>
            <a:ext cx="2745668" cy="369332"/>
            <a:chOff x="4427984" y="2204864"/>
            <a:chExt cx="2745668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5148064" y="2204864"/>
              <a:ext cx="202558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0.9950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427984" y="2409040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43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473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75" y="1772816"/>
            <a:ext cx="4827100" cy="33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83078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freedom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generosity</a:t>
            </a:r>
          </a:p>
          <a:p>
            <a:pPr lvl="1"/>
            <a:r>
              <a:rPr lang="en-US" dirty="0"/>
              <a:t>dystopia residual</a:t>
            </a:r>
          </a:p>
          <a:p>
            <a:r>
              <a:rPr lang="en-US" dirty="0"/>
              <a:t>Predict whether country</a:t>
            </a:r>
            <a:br>
              <a:rPr lang="en-US" dirty="0"/>
            </a:br>
            <a:r>
              <a:rPr lang="en-US" dirty="0"/>
              <a:t>in Western Europe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474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414190" y="5323737"/>
            <a:ext cx="26275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660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pipeline is same as in task 1</a:t>
            </a:r>
          </a:p>
          <a:p>
            <a:pPr lvl="1"/>
            <a:r>
              <a:rPr lang="en-US" dirty="0"/>
              <a:t>select from pandas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scale</a:t>
            </a:r>
          </a:p>
          <a:p>
            <a:endParaRPr lang="en-US" dirty="0"/>
          </a:p>
          <a:p>
            <a:r>
              <a:rPr lang="en-US" dirty="0"/>
              <a:t>Add column for class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if in Western Europe,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 otherwise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475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5014917"/>
            <a:ext cx="829126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data_2015['Western Europe'] = (data_2015['Region'] ==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'Western Europe')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245" y="3347700"/>
            <a:ext cx="82912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prepared_data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num_attrs_pipeline.fit_transform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(data_2015)</a:t>
            </a:r>
          </a:p>
        </p:txBody>
      </p:sp>
    </p:spTree>
    <p:extLst>
      <p:ext uri="{BB962C8B-B14F-4D97-AF65-F5344CB8AC3E}">
        <p14:creationId xmlns:p14="http://schemas.microsoft.com/office/powerpoint/2010/main" val="1025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learning algorithm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476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728315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from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sklearn.naive_bayes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GaussianNB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endParaRPr lang="fr-FR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nb =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GaussianNB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003391"/>
            <a:ext cx="72831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nb.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prepared_data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data_2015['Western Europe'])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219908"/>
            <a:ext cx="72831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nb.score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prepared_data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data_2015['Western Europe'])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27984" y="5805264"/>
            <a:ext cx="3240360" cy="369332"/>
            <a:chOff x="4427984" y="2204864"/>
            <a:chExt cx="324036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5148064" y="2204864"/>
              <a:ext cx="25202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0.9367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27984" y="2409040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051988" y="6048141"/>
            <a:ext cx="207762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Seems reasonable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67745" y="3128194"/>
            <a:ext cx="4937608" cy="565337"/>
            <a:chOff x="4107987" y="3177997"/>
            <a:chExt cx="4937608" cy="565337"/>
          </a:xfrm>
        </p:grpSpPr>
        <p:sp>
          <p:nvSpPr>
            <p:cNvPr id="16" name="TextBox 15"/>
            <p:cNvSpPr txBox="1"/>
            <p:nvPr/>
          </p:nvSpPr>
          <p:spPr>
            <a:xfrm>
              <a:off x="4683375" y="3281669"/>
              <a:ext cx="4362220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attributes: approx. Gaussian distr.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4107987" y="3177997"/>
              <a:ext cx="575388" cy="3345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7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6" grpId="0" uiExpand="1" animBg="1"/>
      <p:bldP spid="7" grpId="0" animBg="1"/>
      <p:bldP spid="11" grpId="0" animBg="1"/>
    </p:bld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pipeline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</a:t>
            </a:r>
          </a:p>
          <a:p>
            <a:endParaRPr lang="en-US" dirty="0"/>
          </a:p>
          <a:p>
            <a:r>
              <a:rPr lang="en-US" dirty="0"/>
              <a:t>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477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76431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test_data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num_attrs_pipeline.transform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(data_2016)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2852936"/>
            <a:ext cx="624709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Note: only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transform</a:t>
            </a:r>
            <a:r>
              <a:rPr lang="en-US" sz="2400" dirty="0"/>
              <a:t>, no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fit_transform</a:t>
            </a:r>
            <a:r>
              <a:rPr lang="en-US" sz="2400" dirty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980847"/>
            <a:ext cx="76431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Y_test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nb.predict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214549"/>
            <a:ext cx="46908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nb.score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Y_test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54724" y="5214549"/>
            <a:ext cx="2745668" cy="369332"/>
            <a:chOff x="4427984" y="2204864"/>
            <a:chExt cx="2745668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5148064" y="2204864"/>
              <a:ext cx="202558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0.8662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427984" y="2409040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51988" y="6048141"/>
            <a:ext cx="14444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 so good</a:t>
            </a:r>
          </a:p>
        </p:txBody>
      </p:sp>
    </p:spTree>
    <p:extLst>
      <p:ext uri="{BB962C8B-B14F-4D97-AF65-F5344CB8AC3E}">
        <p14:creationId xmlns:p14="http://schemas.microsoft.com/office/powerpoint/2010/main" val="30187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confusion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76431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confusion_matrix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(data_2016['Western Europe'],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nb.predict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test_data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5656" y="3864596"/>
            <a:ext cx="3744416" cy="646331"/>
            <a:chOff x="4427984" y="2204864"/>
            <a:chExt cx="3744416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5148064" y="2204864"/>
              <a:ext cx="3024336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array([[132,   4],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      [ 17,   4]])</a:t>
              </a:r>
              <a:endParaRPr lang="fr-FR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427984" y="2409040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123053" y="4437112"/>
            <a:ext cx="2016899" cy="808585"/>
            <a:chOff x="4683375" y="2934749"/>
            <a:chExt cx="2016899" cy="808585"/>
          </a:xfrm>
        </p:grpSpPr>
        <p:sp>
          <p:nvSpPr>
            <p:cNvPr id="12" name="TextBox 11"/>
            <p:cNvSpPr txBox="1"/>
            <p:nvPr/>
          </p:nvSpPr>
          <p:spPr>
            <a:xfrm>
              <a:off x="4683375" y="3281669"/>
              <a:ext cx="2016899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false negatives</a:t>
              </a:r>
            </a:p>
          </p:txBody>
        </p:sp>
        <p:cxnSp>
          <p:nvCxnSpPr>
            <p:cNvPr id="11" name="Straight Arrow Connector 10"/>
            <p:cNvCxnSpPr>
              <a:stCxn id="12" idx="0"/>
            </p:cNvCxnSpPr>
            <p:nvPr/>
          </p:nvCxnSpPr>
          <p:spPr>
            <a:xfrm flipV="1">
              <a:off x="5691825" y="2934749"/>
              <a:ext cx="431954" cy="34692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44008" y="3111351"/>
            <a:ext cx="2076533" cy="809629"/>
            <a:chOff x="4467351" y="3413609"/>
            <a:chExt cx="2076533" cy="809629"/>
          </a:xfrm>
        </p:grpSpPr>
        <p:sp>
          <p:nvSpPr>
            <p:cNvPr id="15" name="TextBox 14"/>
            <p:cNvSpPr txBox="1"/>
            <p:nvPr/>
          </p:nvSpPr>
          <p:spPr>
            <a:xfrm>
              <a:off x="4611367" y="3413609"/>
              <a:ext cx="1932517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false positives</a:t>
              </a:r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 flipH="1">
              <a:off x="4467351" y="3875274"/>
              <a:ext cx="1110275" cy="3479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999805" y="5537872"/>
            <a:ext cx="72884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Massive exit from Western Europe: </a:t>
            </a:r>
            <a:r>
              <a:rPr lang="en-US" sz="2400" i="1" dirty="0"/>
              <a:t>17</a:t>
            </a:r>
            <a:r>
              <a:rPr lang="en-US" sz="2400" dirty="0"/>
              <a:t> countries just left!</a:t>
            </a:r>
          </a:p>
        </p:txBody>
      </p:sp>
    </p:spTree>
    <p:extLst>
      <p:ext uri="{BB962C8B-B14F-4D97-AF65-F5344CB8AC3E}">
        <p14:creationId xmlns:p14="http://schemas.microsoft.com/office/powerpoint/2010/main" val="6511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properties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479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" y="1829147"/>
            <a:ext cx="8963025" cy="40481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00192" y="3068960"/>
            <a:ext cx="2664296" cy="3509300"/>
            <a:chOff x="6300192" y="3068960"/>
            <a:chExt cx="2664296" cy="3509300"/>
          </a:xfrm>
        </p:grpSpPr>
        <p:sp>
          <p:nvSpPr>
            <p:cNvPr id="5" name="Oval 4"/>
            <p:cNvSpPr/>
            <p:nvPr/>
          </p:nvSpPr>
          <p:spPr>
            <a:xfrm>
              <a:off x="7740352" y="3068960"/>
              <a:ext cx="1224136" cy="2448272"/>
            </a:xfrm>
            <a:prstGeom prst="ellipse">
              <a:avLst/>
            </a:prstGeom>
            <a:solidFill>
              <a:srgbClr val="C00000">
                <a:alpha val="39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00192" y="5747263"/>
              <a:ext cx="2220993" cy="83099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small class,</a:t>
              </a:r>
              <a:br>
                <a:rPr lang="en-US" sz="2400" dirty="0">
                  <a:solidFill>
                    <a:srgbClr val="C00000"/>
                  </a:solidFill>
                </a:rPr>
              </a:br>
              <a:r>
                <a:rPr lang="en-US" sz="2400" dirty="0">
                  <a:solidFill>
                    <a:srgbClr val="C00000"/>
                  </a:solidFill>
                </a:rPr>
                <a:t>many detractors</a:t>
              </a:r>
            </a:p>
          </p:txBody>
        </p:sp>
        <p:cxnSp>
          <p:nvCxnSpPr>
            <p:cNvPr id="8" name="Straight Arrow Connector 7"/>
            <p:cNvCxnSpPr>
              <a:stCxn id="6" idx="0"/>
              <a:endCxn id="5" idx="4"/>
            </p:cNvCxnSpPr>
            <p:nvPr/>
          </p:nvCxnSpPr>
          <p:spPr>
            <a:xfrm flipV="1">
              <a:off x="7410689" y="5517232"/>
              <a:ext cx="941731" cy="23003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2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spyder</a:t>
            </a:r>
            <a:r>
              <a:rPr lang="en-US" dirty="0"/>
              <a:t>: object inspector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code snippets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Variable values in inspector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48</a:t>
            </a:fld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01" y="2348880"/>
            <a:ext cx="3124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2" y="4653136"/>
            <a:ext cx="4838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465265" y="2924944"/>
            <a:ext cx="750524" cy="2386655"/>
            <a:chOff x="1465265" y="2924944"/>
            <a:chExt cx="750524" cy="2386655"/>
          </a:xfrm>
        </p:grpSpPr>
        <p:sp>
          <p:nvSpPr>
            <p:cNvPr id="5" name="Oval 4"/>
            <p:cNvSpPr/>
            <p:nvPr/>
          </p:nvSpPr>
          <p:spPr>
            <a:xfrm>
              <a:off x="1999765" y="2924944"/>
              <a:ext cx="216024" cy="2097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Oval 7"/>
            <p:cNvSpPr/>
            <p:nvPr/>
          </p:nvSpPr>
          <p:spPr>
            <a:xfrm>
              <a:off x="1465265" y="5101851"/>
              <a:ext cx="216024" cy="2097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7" name="Elbow Connector 6"/>
            <p:cNvCxnSpPr>
              <a:stCxn id="5" idx="2"/>
              <a:endCxn id="8" idx="2"/>
            </p:cNvCxnSpPr>
            <p:nvPr/>
          </p:nvCxnSpPr>
          <p:spPr>
            <a:xfrm rot="10800000" flipV="1">
              <a:off x="1465265" y="3029817"/>
              <a:ext cx="534500" cy="2176907"/>
            </a:xfrm>
            <a:prstGeom prst="bentConnector3">
              <a:avLst>
                <a:gd name="adj1" fmla="val 311900"/>
              </a:avLst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475656" y="3182532"/>
            <a:ext cx="781697" cy="2397046"/>
            <a:chOff x="1434092" y="2924944"/>
            <a:chExt cx="781697" cy="2397046"/>
          </a:xfrm>
        </p:grpSpPr>
        <p:sp>
          <p:nvSpPr>
            <p:cNvPr id="16" name="Oval 15"/>
            <p:cNvSpPr/>
            <p:nvPr/>
          </p:nvSpPr>
          <p:spPr>
            <a:xfrm>
              <a:off x="1999765" y="2924944"/>
              <a:ext cx="216024" cy="2097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Oval 16"/>
            <p:cNvSpPr/>
            <p:nvPr/>
          </p:nvSpPr>
          <p:spPr>
            <a:xfrm>
              <a:off x="1434092" y="5112242"/>
              <a:ext cx="216024" cy="2097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8" name="Elbow Connector 17"/>
            <p:cNvCxnSpPr>
              <a:stCxn id="16" idx="2"/>
              <a:endCxn id="17" idx="2"/>
            </p:cNvCxnSpPr>
            <p:nvPr/>
          </p:nvCxnSpPr>
          <p:spPr>
            <a:xfrm rot="10800000" flipV="1">
              <a:off x="1434093" y="3029818"/>
              <a:ext cx="565673" cy="2187298"/>
            </a:xfrm>
            <a:prstGeom prst="bentConnector3">
              <a:avLst>
                <a:gd name="adj1" fmla="val 272670"/>
              </a:avLst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4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freedom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generosity</a:t>
            </a:r>
          </a:p>
          <a:p>
            <a:pPr lvl="1"/>
            <a:r>
              <a:rPr lang="en-US" dirty="0"/>
              <a:t>dystopia residual</a:t>
            </a:r>
          </a:p>
          <a:p>
            <a:r>
              <a:rPr lang="en-US" dirty="0"/>
              <a:t>Find countries that are</a:t>
            </a:r>
            <a:br>
              <a:rPr lang="en-US" dirty="0"/>
            </a:br>
            <a:r>
              <a:rPr lang="en-US" dirty="0"/>
              <a:t>"close"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480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414190" y="5323737"/>
            <a:ext cx="20596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37412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preparation &amp;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preprocessing same as task 2</a:t>
            </a:r>
          </a:p>
          <a:p>
            <a:r>
              <a:rPr lang="en-US" dirty="0"/>
              <a:t>Create learning algorithm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Train</a:t>
            </a:r>
          </a:p>
          <a:p>
            <a:endParaRPr lang="en-US" dirty="0"/>
          </a:p>
          <a:p>
            <a:r>
              <a:rPr lang="en-US" dirty="0"/>
              <a:t>Add cluster label to data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481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57200" y="2773309"/>
            <a:ext cx="80752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sklearn.cluster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KMeans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k_means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KMeans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n_clusters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71836"/>
            <a:ext cx="80752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k_means.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prepared_data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43133" y="3356992"/>
            <a:ext cx="2680798" cy="904984"/>
            <a:chOff x="4683375" y="2838350"/>
            <a:chExt cx="2680798" cy="904984"/>
          </a:xfrm>
        </p:grpSpPr>
        <p:sp>
          <p:nvSpPr>
            <p:cNvPr id="16" name="TextBox 15"/>
            <p:cNvSpPr txBox="1"/>
            <p:nvPr/>
          </p:nvSpPr>
          <p:spPr>
            <a:xfrm>
              <a:off x="4683375" y="3281669"/>
              <a:ext cx="2680798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How many clusters?</a:t>
              </a:r>
            </a:p>
          </p:txBody>
        </p:sp>
        <p:cxnSp>
          <p:nvCxnSpPr>
            <p:cNvPr id="17" name="Straight Arrow Connector 16"/>
            <p:cNvCxnSpPr>
              <a:stCxn id="16" idx="0"/>
            </p:cNvCxnSpPr>
            <p:nvPr/>
          </p:nvCxnSpPr>
          <p:spPr>
            <a:xfrm flipV="1">
              <a:off x="6023774" y="2838350"/>
              <a:ext cx="172444" cy="443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57200" y="5696889"/>
            <a:ext cx="807524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data_2015['Cluster'] =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range(3):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data_2015.loc[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clusterer.labels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 ==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'Cluster']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6" grpId="0" animBg="1"/>
      <p:bldP spid="18" grpId="0" animBg="1"/>
    </p:bld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clusters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482</a:t>
            </a:fld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457200" y="1259468"/>
            <a:ext cx="80752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data_2015.boxplot(by='Cluster', column=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num_attr_names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/>
          <a:stretch/>
        </p:blipFill>
        <p:spPr>
          <a:xfrm>
            <a:off x="107504" y="1700808"/>
            <a:ext cx="6545378" cy="51004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3768" y="5229200"/>
            <a:ext cx="6266656" cy="1609291"/>
            <a:chOff x="2483768" y="5229200"/>
            <a:chExt cx="6266656" cy="1609291"/>
          </a:xfrm>
        </p:grpSpPr>
        <p:sp>
          <p:nvSpPr>
            <p:cNvPr id="7" name="TextBox 6"/>
            <p:cNvSpPr txBox="1"/>
            <p:nvPr/>
          </p:nvSpPr>
          <p:spPr>
            <a:xfrm>
              <a:off x="2483768" y="5229200"/>
              <a:ext cx="6266656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data_2015.loc[:, ('Cluster', 'Country')].</a:t>
              </a:r>
              <a:r>
                <a:rPr lang="en-US" dirty="0" err="1"/>
                <a:t>groupby</a:t>
              </a:r>
              <a:r>
                <a:rPr lang="en-US" dirty="0"/>
                <a:t>('Cluster').count()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009" y="5638568"/>
              <a:ext cx="1146423" cy="119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9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winners are…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Switzerland</a:t>
            </a:r>
          </a:p>
          <a:p>
            <a:r>
              <a:rPr lang="en-US" dirty="0"/>
              <a:t>Iceland</a:t>
            </a:r>
          </a:p>
          <a:p>
            <a:r>
              <a:rPr lang="en-US" dirty="0"/>
              <a:t>Denmark</a:t>
            </a:r>
          </a:p>
          <a:p>
            <a:r>
              <a:rPr lang="en-US" dirty="0"/>
              <a:t>Norway</a:t>
            </a:r>
          </a:p>
          <a:p>
            <a:r>
              <a:rPr lang="en-US" dirty="0"/>
              <a:t>Canada</a:t>
            </a:r>
          </a:p>
          <a:p>
            <a:r>
              <a:rPr lang="en-US" dirty="0"/>
              <a:t>Finland</a:t>
            </a:r>
          </a:p>
          <a:p>
            <a:r>
              <a:rPr lang="en-US" dirty="0"/>
              <a:t>Netherlands</a:t>
            </a:r>
          </a:p>
          <a:p>
            <a:r>
              <a:rPr lang="en-US" dirty="0"/>
              <a:t>Sweden</a:t>
            </a:r>
          </a:p>
          <a:p>
            <a:r>
              <a:rPr lang="en-US" dirty="0"/>
              <a:t>New Zealand</a:t>
            </a:r>
          </a:p>
          <a:p>
            <a:r>
              <a:rPr lang="en-US" dirty="0"/>
              <a:t>Australia</a:t>
            </a:r>
          </a:p>
          <a:p>
            <a:r>
              <a:rPr lang="en-US" dirty="0"/>
              <a:t>Austria</a:t>
            </a:r>
          </a:p>
          <a:p>
            <a:r>
              <a:rPr lang="en-US" dirty="0"/>
              <a:t>United States</a:t>
            </a:r>
          </a:p>
          <a:p>
            <a:r>
              <a:rPr lang="en-US" dirty="0"/>
              <a:t>Luxembourg</a:t>
            </a:r>
          </a:p>
          <a:p>
            <a:r>
              <a:rPr lang="en-US" dirty="0"/>
              <a:t>Ireland</a:t>
            </a:r>
          </a:p>
          <a:p>
            <a:r>
              <a:rPr lang="en-US" dirty="0"/>
              <a:t>Belgium</a:t>
            </a:r>
          </a:p>
          <a:p>
            <a:r>
              <a:rPr lang="en-US" dirty="0"/>
              <a:t>United Arab Emirates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United Kingdom</a:t>
            </a:r>
          </a:p>
          <a:p>
            <a:r>
              <a:rPr lang="en-US" dirty="0"/>
              <a:t>Oman</a:t>
            </a:r>
          </a:p>
          <a:p>
            <a:r>
              <a:rPr lang="en-US" dirty="0"/>
              <a:t>Singapore</a:t>
            </a:r>
          </a:p>
          <a:p>
            <a:r>
              <a:rPr lang="en-US" dirty="0"/>
              <a:t>Germany</a:t>
            </a:r>
          </a:p>
          <a:p>
            <a:r>
              <a:rPr lang="en-US" dirty="0"/>
              <a:t>Qatar</a:t>
            </a:r>
          </a:p>
          <a:p>
            <a:r>
              <a:rPr lang="en-US" dirty="0"/>
              <a:t>France</a:t>
            </a:r>
          </a:p>
          <a:p>
            <a:r>
              <a:rPr lang="en-US" dirty="0"/>
              <a:t>Uruguay</a:t>
            </a:r>
          </a:p>
          <a:p>
            <a:r>
              <a:rPr lang="en-US" dirty="0"/>
              <a:t>Saudi Arabia</a:t>
            </a:r>
          </a:p>
          <a:p>
            <a:r>
              <a:rPr lang="en-US" dirty="0"/>
              <a:t>Malta</a:t>
            </a:r>
          </a:p>
          <a:p>
            <a:r>
              <a:rPr lang="en-US" dirty="0"/>
              <a:t>Kuwait</a:t>
            </a:r>
          </a:p>
          <a:p>
            <a:r>
              <a:rPr lang="en-US" dirty="0"/>
              <a:t>Uzbekistan</a:t>
            </a:r>
          </a:p>
          <a:p>
            <a:r>
              <a:rPr lang="en-US" dirty="0"/>
              <a:t>Japan</a:t>
            </a:r>
          </a:p>
          <a:p>
            <a:r>
              <a:rPr lang="en-US" dirty="0"/>
              <a:t>Bahrain</a:t>
            </a:r>
          </a:p>
          <a:p>
            <a:r>
              <a:rPr lang="en-US" dirty="0"/>
              <a:t>Turkmenistan</a:t>
            </a:r>
          </a:p>
          <a:p>
            <a:r>
              <a:rPr lang="en-US" dirty="0"/>
              <a:t>Hong Kong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483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060947"/>
      </p:ext>
    </p:extLst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InspiroBot</a:t>
            </a:r>
            <a:r>
              <a:rPr lang="en-US" dirty="0"/>
              <a:t> </a:t>
            </a:r>
            <a:r>
              <a:rPr lang="en-US" sz="1500" dirty="0"/>
              <a:t>(</a:t>
            </a:r>
            <a:r>
              <a:rPr lang="en-US" sz="1500" dirty="0">
                <a:hlinkClick r:id="rId2"/>
              </a:rPr>
              <a:t>http://inspirobot.me/</a:t>
            </a:r>
            <a:r>
              <a:rPr lang="en-US" sz="1500" dirty="0"/>
              <a:t>)</a:t>
            </a:r>
            <a:endParaRPr lang="en-US" dirty="0"/>
          </a:p>
          <a:p>
            <a:pPr lvl="1"/>
            <a:r>
              <a:rPr lang="en-US" sz="1500" i="1" dirty="0"/>
              <a:t>"I am an artificial intelligence dedicated to generating unlimited amounts of unique inspirational quotes for endless enrichment of pointless human existence".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484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42" y="3266982"/>
            <a:ext cx="2085696" cy="208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43" y="3645024"/>
            <a:ext cx="2247714" cy="2247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25" y="2996952"/>
            <a:ext cx="2193708" cy="2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-learn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consistent, elegant API</a:t>
            </a:r>
          </a:p>
          <a:p>
            <a:pPr lvl="1"/>
            <a:r>
              <a:rPr lang="en-US" dirty="0"/>
              <a:t>restricted to classic machine learning</a:t>
            </a:r>
          </a:p>
          <a:p>
            <a:r>
              <a:rPr lang="en-US" dirty="0"/>
              <a:t>Consider using pre-trained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485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426774"/>
      </p:ext>
    </p:extLst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Success depends on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i="1" dirty="0">
                <a:solidFill>
                  <a:srgbClr val="C00000"/>
                </a:solidFill>
              </a:rPr>
              <a:t>understanding algorithms!</a:t>
            </a:r>
          </a:p>
          <a:p>
            <a:r>
              <a:rPr lang="en-US" dirty="0"/>
              <a:t>Success also depends on</a:t>
            </a:r>
            <a:br>
              <a:rPr lang="en-US" dirty="0"/>
            </a:br>
            <a:r>
              <a:rPr lang="en-US" dirty="0"/>
              <a:t>       </a:t>
            </a:r>
            <a:r>
              <a:rPr lang="en-US" i="1" dirty="0">
                <a:solidFill>
                  <a:srgbClr val="C00000"/>
                </a:solidFill>
              </a:rPr>
              <a:t>understanding data &amp; domain!</a:t>
            </a:r>
            <a:endParaRPr lang="en-US" dirty="0"/>
          </a:p>
          <a:p>
            <a:r>
              <a:rPr lang="en-US" dirty="0"/>
              <a:t>Many things to explore</a:t>
            </a:r>
          </a:p>
          <a:p>
            <a:r>
              <a:rPr lang="en-US" i="1" dirty="0"/>
              <a:t>Hands-on machine learning with </a:t>
            </a:r>
            <a:r>
              <a:rPr lang="en-US" i="1" dirty="0" err="1"/>
              <a:t>scikit</a:t>
            </a:r>
            <a:r>
              <a:rPr lang="en-US" i="1" dirty="0"/>
              <a:t>-learn &amp; </a:t>
            </a:r>
            <a:r>
              <a:rPr lang="en-US" i="1" dirty="0" err="1"/>
              <a:t>TensorFlow</a:t>
            </a:r>
            <a:br>
              <a:rPr lang="en-US" dirty="0"/>
            </a:br>
            <a:r>
              <a:rPr lang="en-US" dirty="0" err="1"/>
              <a:t>Aurélien</a:t>
            </a:r>
            <a:r>
              <a:rPr lang="en-US" dirty="0"/>
              <a:t> </a:t>
            </a:r>
            <a:r>
              <a:rPr lang="en-US" dirty="0" err="1"/>
              <a:t>Géron</a:t>
            </a:r>
            <a:br>
              <a:rPr lang="en-US" dirty="0"/>
            </a:br>
            <a:r>
              <a:rPr lang="en-US" dirty="0"/>
              <a:t>O'Reilly, 2017</a:t>
            </a:r>
          </a:p>
          <a:p>
            <a:r>
              <a:rPr lang="en-US" dirty="0"/>
              <a:t>Excellent </a:t>
            </a:r>
            <a:r>
              <a:rPr lang="en-US" dirty="0" err="1"/>
              <a:t>keras</a:t>
            </a:r>
            <a:r>
              <a:rPr lang="en-US" dirty="0"/>
              <a:t> tutorial</a:t>
            </a:r>
            <a:br>
              <a:rPr lang="en-US" dirty="0"/>
            </a:br>
            <a:r>
              <a:rPr lang="en-US" sz="2400" dirty="0">
                <a:hlinkClick r:id="rId2"/>
              </a:rPr>
              <a:t>https://github.com/leriomaggio/deep-learning-keras-tensorflow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486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37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 Information Systems data 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https://github.com/gjbex/training-material/tree/master/Python/Gis</a:t>
            </a:r>
            <a:r>
              <a:rPr lang="en-US" sz="18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487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23052"/>
      </p:ext>
    </p:extLst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Graphical Information System (GIS), e.g.,</a:t>
            </a:r>
          </a:p>
          <a:p>
            <a:pPr lvl="1"/>
            <a:r>
              <a:rPr lang="en-US" dirty="0"/>
              <a:t>ArcGIS</a:t>
            </a:r>
          </a:p>
          <a:p>
            <a:pPr lvl="1"/>
            <a:r>
              <a:rPr lang="en-US" dirty="0"/>
              <a:t>QGIS</a:t>
            </a:r>
          </a:p>
          <a:p>
            <a:r>
              <a:rPr lang="en-US" dirty="0"/>
              <a:t>Many data formats, e.g.,</a:t>
            </a:r>
          </a:p>
          <a:p>
            <a:pPr lvl="1"/>
            <a:r>
              <a:rPr lang="en-US" dirty="0"/>
              <a:t>shape files</a:t>
            </a:r>
          </a:p>
          <a:p>
            <a:pPr lvl="1"/>
            <a:r>
              <a:rPr lang="en-US" dirty="0" err="1"/>
              <a:t>GeoJSON</a:t>
            </a:r>
            <a:endParaRPr lang="en-US" dirty="0"/>
          </a:p>
          <a:p>
            <a:pPr lvl="1"/>
            <a:r>
              <a:rPr lang="en-US" dirty="0" err="1"/>
              <a:t>GeoTIFF</a:t>
            </a:r>
            <a:endParaRPr lang="en-US" dirty="0"/>
          </a:p>
          <a:p>
            <a:r>
              <a:rPr lang="en-US" dirty="0"/>
              <a:t>Python &amp; GIS</a:t>
            </a:r>
          </a:p>
          <a:p>
            <a:pPr lvl="1"/>
            <a:r>
              <a:rPr lang="en-US" dirty="0"/>
              <a:t>I/O library: Fiona, </a:t>
            </a:r>
            <a:r>
              <a:rPr lang="en-US" dirty="0" err="1"/>
              <a:t>gdal</a:t>
            </a:r>
            <a:endParaRPr lang="en-US" dirty="0"/>
          </a:p>
          <a:p>
            <a:pPr lvl="1"/>
            <a:r>
              <a:rPr lang="en-US" dirty="0"/>
              <a:t>visualization: Folium</a:t>
            </a:r>
          </a:p>
          <a:p>
            <a:pPr lvl="1"/>
            <a:r>
              <a:rPr lang="en-US" dirty="0"/>
              <a:t>data processing/modeling: Shapely, </a:t>
            </a:r>
            <a:r>
              <a:rPr lang="en-US" dirty="0" err="1"/>
              <a:t>GeoPandas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488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2606" y="2160573"/>
            <a:ext cx="36970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Can be scripted with Python</a:t>
            </a:r>
          </a:p>
        </p:txBody>
      </p:sp>
    </p:spTree>
    <p:extLst>
      <p:ext uri="{BB962C8B-B14F-4D97-AF65-F5344CB8AC3E}">
        <p14:creationId xmlns:p14="http://schemas.microsoft.com/office/powerpoint/2010/main" val="29104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Happiness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World Happiness information: CSV file</a:t>
            </a:r>
          </a:p>
          <a:p>
            <a:pPr lvl="2"/>
            <a:r>
              <a:rPr lang="en-US" dirty="0"/>
              <a:t>relevant columns: Country, Happiness Score</a:t>
            </a:r>
          </a:p>
          <a:p>
            <a:pPr lvl="2"/>
            <a:r>
              <a:rPr lang="en-US" dirty="0"/>
              <a:t>data on 157 countries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country names, borders,… : </a:t>
            </a:r>
            <a:r>
              <a:rPr lang="en-US" dirty="0" err="1"/>
              <a:t>GeoJSON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489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175" y="3609779"/>
            <a:ext cx="69397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pandas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happiness_data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pd.read_csv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happiness_filename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19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spyder</a:t>
            </a:r>
            <a:r>
              <a:rPr lang="en-US" dirty="0"/>
              <a:t>: getting help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function/method/… in editor/console, press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ctrl-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Help in object inspector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49</a:t>
            </a:fld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3745582" y="2276872"/>
            <a:ext cx="2914650" cy="1485900"/>
            <a:chOff x="3114675" y="2686050"/>
            <a:chExt cx="2914650" cy="14859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75" y="2686050"/>
              <a:ext cx="291465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067944" y="3593798"/>
              <a:ext cx="432048" cy="144016"/>
            </a:xfrm>
            <a:prstGeom prst="rect">
              <a:avLst/>
            </a:prstGeom>
            <a:solidFill>
              <a:srgbClr val="A6A6A6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34" y="4509120"/>
            <a:ext cx="6953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Folium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world map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</a:t>
            </a:r>
            <a:r>
              <a:rPr lang="en-US" dirty="0" err="1"/>
              <a:t>chloropleth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174" y="2174280"/>
            <a:ext cx="611257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world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folium.Map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location=[0.0, 0.0],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tiles='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Mapbox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Bright',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zoom_start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=2)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53616" y="1779209"/>
            <a:ext cx="4392489" cy="1008112"/>
            <a:chOff x="2753616" y="1779209"/>
            <a:chExt cx="4392489" cy="1008112"/>
          </a:xfrm>
        </p:grpSpPr>
        <p:grpSp>
          <p:nvGrpSpPr>
            <p:cNvPr id="6" name="Group 5"/>
            <p:cNvGrpSpPr/>
            <p:nvPr/>
          </p:nvGrpSpPr>
          <p:grpSpPr>
            <a:xfrm>
              <a:off x="2753616" y="1779209"/>
              <a:ext cx="3249759" cy="1008112"/>
              <a:chOff x="3697513" y="2492896"/>
              <a:chExt cx="3249759" cy="100811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97513" y="3212976"/>
                <a:ext cx="500861" cy="2880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68130" y="2492896"/>
                <a:ext cx="107914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longitude</a:t>
                </a:r>
                <a:endParaRPr lang="nl-BE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9" name="Straight Arrow Connector 8"/>
              <p:cNvCxnSpPr>
                <a:stCxn id="8" idx="1"/>
                <a:endCxn id="7" idx="0"/>
              </p:cNvCxnSpPr>
              <p:nvPr/>
            </p:nvCxnSpPr>
            <p:spPr>
              <a:xfrm flipH="1">
                <a:off x="3947944" y="2677562"/>
                <a:ext cx="1920186" cy="535414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465847" y="2046916"/>
              <a:ext cx="3680258" cy="740405"/>
              <a:chOff x="3697513" y="2760603"/>
              <a:chExt cx="3680258" cy="74040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97513" y="3212976"/>
                <a:ext cx="500861" cy="2880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92180" y="2760603"/>
                <a:ext cx="98559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00B050"/>
                    </a:solidFill>
                  </a:rPr>
                  <a:t>lattitude</a:t>
                </a:r>
                <a:endParaRPr lang="nl-BE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5" name="Straight Arrow Connector 14"/>
              <p:cNvCxnSpPr>
                <a:stCxn id="14" idx="1"/>
                <a:endCxn id="13" idx="3"/>
              </p:cNvCxnSpPr>
              <p:nvPr/>
            </p:nvCxnSpPr>
            <p:spPr>
              <a:xfrm flipH="1">
                <a:off x="4198374" y="2945269"/>
                <a:ext cx="2193806" cy="41172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2910348" y="2880950"/>
            <a:ext cx="4524416" cy="455470"/>
            <a:chOff x="4041665" y="3045538"/>
            <a:chExt cx="4524416" cy="455470"/>
          </a:xfrm>
        </p:grpSpPr>
        <p:sp>
          <p:nvSpPr>
            <p:cNvPr id="20" name="Rectangle 19"/>
            <p:cNvSpPr/>
            <p:nvPr/>
          </p:nvSpPr>
          <p:spPr>
            <a:xfrm>
              <a:off x="4041665" y="3212976"/>
              <a:ext cx="156709" cy="2880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93040" y="3045538"/>
              <a:ext cx="197304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shows entire world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1"/>
              <a:endCxn id="20" idx="3"/>
            </p:cNvCxnSpPr>
            <p:nvPr/>
          </p:nvCxnSpPr>
          <p:spPr>
            <a:xfrm flipH="1">
              <a:off x="4198374" y="3230204"/>
              <a:ext cx="2394666" cy="1267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82175" y="3910023"/>
            <a:ext cx="6112571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world.choropleth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name='world happiness',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happiness_data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columns=['Country', 'Happiness Score'],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geo_data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country_geo_filename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key_on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='properties.name',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fill_color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YlGn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fill_opacity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=0.7,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line_opacity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=0.2,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legend_name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='Happiness Score')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368433" y="4101120"/>
            <a:ext cx="7430449" cy="952609"/>
            <a:chOff x="3697513" y="2837067"/>
            <a:chExt cx="7430449" cy="952609"/>
          </a:xfrm>
        </p:grpSpPr>
        <p:sp>
          <p:nvSpPr>
            <p:cNvPr id="27" name="Rectangle 26"/>
            <p:cNvSpPr/>
            <p:nvPr/>
          </p:nvSpPr>
          <p:spPr>
            <a:xfrm>
              <a:off x="3697513" y="3212976"/>
              <a:ext cx="5445322" cy="5767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79277" y="2837067"/>
              <a:ext cx="104868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pandas</a:t>
              </a:r>
              <a:endParaRPr lang="nl-BE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8" idx="1"/>
              <a:endCxn id="27" idx="3"/>
            </p:cNvCxnSpPr>
            <p:nvPr/>
          </p:nvCxnSpPr>
          <p:spPr>
            <a:xfrm flipH="1">
              <a:off x="9142835" y="3021733"/>
              <a:ext cx="936442" cy="479593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368433" y="5086028"/>
            <a:ext cx="7430449" cy="604594"/>
            <a:chOff x="3697513" y="3212976"/>
            <a:chExt cx="7430449" cy="604594"/>
          </a:xfrm>
        </p:grpSpPr>
        <p:sp>
          <p:nvSpPr>
            <p:cNvPr id="33" name="Rectangle 32"/>
            <p:cNvSpPr/>
            <p:nvPr/>
          </p:nvSpPr>
          <p:spPr>
            <a:xfrm>
              <a:off x="3697513" y="3212976"/>
              <a:ext cx="5445322" cy="576700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079277" y="3448238"/>
              <a:ext cx="104868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</a:rPr>
                <a:t>GeoJSON</a:t>
              </a:r>
              <a:endParaRPr lang="nl-BE" dirty="0">
                <a:solidFill>
                  <a:srgbClr val="0070C0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1"/>
              <a:endCxn id="33" idx="3"/>
            </p:cNvCxnSpPr>
            <p:nvPr/>
          </p:nvCxnSpPr>
          <p:spPr>
            <a:xfrm flipH="1" flipV="1">
              <a:off x="9142835" y="3501326"/>
              <a:ext cx="936442" cy="131578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641854" y="1500679"/>
            <a:ext cx="20694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folium</a:t>
            </a:r>
          </a:p>
        </p:txBody>
      </p:sp>
    </p:spTree>
    <p:extLst>
      <p:ext uri="{BB962C8B-B14F-4D97-AF65-F5344CB8AC3E}">
        <p14:creationId xmlns:p14="http://schemas.microsoft.com/office/powerpoint/2010/main" val="41951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5" grpId="0" animBg="1"/>
    </p:bld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Folium in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970"/>
          <a:stretch/>
        </p:blipFill>
        <p:spPr>
          <a:xfrm>
            <a:off x="285133" y="1193872"/>
            <a:ext cx="8534402" cy="51774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91381" y="2202426"/>
            <a:ext cx="4508090" cy="3315582"/>
            <a:chOff x="1091381" y="2202426"/>
            <a:chExt cx="4508090" cy="3315582"/>
          </a:xfrm>
        </p:grpSpPr>
        <p:sp>
          <p:nvSpPr>
            <p:cNvPr id="6" name="Rounded Rectangle 5"/>
            <p:cNvSpPr/>
            <p:nvPr/>
          </p:nvSpPr>
          <p:spPr>
            <a:xfrm>
              <a:off x="1091381" y="2202426"/>
              <a:ext cx="2035277" cy="106188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0" y="3363529"/>
              <a:ext cx="1027471" cy="106188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3471" y="4994788"/>
              <a:ext cx="2188741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Missing data?</a:t>
              </a:r>
            </a:p>
          </p:txBody>
        </p:sp>
        <p:cxnSp>
          <p:nvCxnSpPr>
            <p:cNvPr id="9" name="Straight Arrow Connector 8"/>
            <p:cNvCxnSpPr>
              <a:stCxn id="8" idx="0"/>
              <a:endCxn id="6" idx="2"/>
            </p:cNvCxnSpPr>
            <p:nvPr/>
          </p:nvCxnSpPr>
          <p:spPr>
            <a:xfrm flipH="1" flipV="1">
              <a:off x="2109020" y="3264310"/>
              <a:ext cx="2298822" cy="17304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0"/>
            </p:cNvCxnSpPr>
            <p:nvPr/>
          </p:nvCxnSpPr>
          <p:spPr>
            <a:xfrm flipV="1">
              <a:off x="4407842" y="4425413"/>
              <a:ext cx="822919" cy="5693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4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linkage issue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World Happiness Index: </a:t>
            </a:r>
            <a:r>
              <a:rPr lang="en-US" dirty="0">
                <a:solidFill>
                  <a:srgbClr val="C00000"/>
                </a:solidFill>
              </a:rPr>
              <a:t>United States</a:t>
            </a:r>
          </a:p>
          <a:p>
            <a:r>
              <a:rPr lang="en-US" dirty="0"/>
              <a:t>In </a:t>
            </a:r>
            <a:r>
              <a:rPr lang="en-US" dirty="0" err="1"/>
              <a:t>GeoJSON</a:t>
            </a:r>
            <a:r>
              <a:rPr lang="en-US" dirty="0"/>
              <a:t> file: </a:t>
            </a:r>
            <a:r>
              <a:rPr lang="en-US" dirty="0">
                <a:solidFill>
                  <a:srgbClr val="00B050"/>
                </a:solidFill>
              </a:rPr>
              <a:t>United States of America</a:t>
            </a:r>
          </a:p>
          <a:p>
            <a:r>
              <a:rPr lang="en-US" dirty="0"/>
              <a:t>Fix: change names, e.g.,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53774"/>
            <a:ext cx="87113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happiness_data.at[12, 'Country'] = 'United States of America'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90" y="3990596"/>
            <a:ext cx="4404852" cy="2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Shapely: geometric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96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/>
              <a:t>: 2D or 3D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MultiPoint</a:t>
            </a:r>
            <a:r>
              <a:rPr lang="en-US" dirty="0"/>
              <a:t>: collection of Point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LineString</a:t>
            </a:r>
            <a:r>
              <a:rPr lang="en-US" dirty="0"/>
              <a:t>: sequence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MultiLineString</a:t>
            </a:r>
            <a:r>
              <a:rPr lang="en-US" dirty="0"/>
              <a:t>: multiple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LineString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LinearRing</a:t>
            </a:r>
            <a:r>
              <a:rPr lang="en-US" dirty="0"/>
              <a:t>: closed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LineString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should not cross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Polygon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LinearRing</a:t>
            </a:r>
            <a:r>
              <a:rPr lang="en-US" dirty="0"/>
              <a:t> as outer boundary, optionally multiple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LinearRing</a:t>
            </a:r>
            <a:r>
              <a:rPr lang="en-US" dirty="0"/>
              <a:t> as "holes"</a:t>
            </a:r>
          </a:p>
          <a:p>
            <a:pPr lvl="1"/>
            <a:r>
              <a:rPr lang="en-US" dirty="0"/>
              <a:t>should not touch in more than one point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MultiPolygon</a:t>
            </a:r>
            <a:r>
              <a:rPr lang="en-US" dirty="0"/>
              <a:t>: multiple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Polygon</a:t>
            </a:r>
          </a:p>
          <a:p>
            <a:pPr lvl="1"/>
            <a:r>
              <a:rPr lang="en-US" dirty="0"/>
              <a:t>should not touch in more than one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83" y="2108924"/>
            <a:ext cx="1033374" cy="555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1" y="2796381"/>
            <a:ext cx="125730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1" y="3800858"/>
            <a:ext cx="801402" cy="795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70" y="5154613"/>
            <a:ext cx="1228725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Shapely: object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LineString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LinearRing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Polygon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174" y="2174280"/>
            <a:ext cx="81553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line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LineString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([(0.0, 0.0), (1.0, 1.0), (2.0, 0.5)])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32" y="1457406"/>
            <a:ext cx="1033374" cy="555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2173" y="3411557"/>
            <a:ext cx="815534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outer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LinearRing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([(3.0, 2.0), (3.0, 5.0), (6.0, 5.0),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(6.0, 2.0)])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inner1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LinearRing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([(3.5, 2.5), (3.5, 4.5), (4.5, 4.5),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(4.5, 2.5)])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inner2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LinearRing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([(5.0, 2.5), (5.0, 4.5), (5.5, 4.5),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(5.5, 2.5)])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172" y="5782463"/>
            <a:ext cx="81553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polygon = Polygon(outer, [inner1, inner2])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31" y="5504882"/>
            <a:ext cx="801402" cy="795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7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</p:bld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Shapely: 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a.within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b.contains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a.intersects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a.disjoint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a.crosses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a.almostequals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decimal=3)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a.is_valid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Shapely lets you create invalid objects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line.is_ring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Shapely: spatial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a.intersection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a.union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a.difference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a.symmetric_difference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a.boundary</a:t>
            </a:r>
            <a:r>
              <a:rPr lang="en-US" dirty="0">
                <a:cs typeface="Courier New" panose="02070309020205020404" pitchFamily="49" charset="0"/>
              </a:rPr>
              <a:t>: one dimension less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a.centroid</a:t>
            </a:r>
            <a:r>
              <a:rPr lang="en-US" dirty="0">
                <a:cs typeface="Courier New" panose="02070309020205020404" pitchFamily="49" charset="0"/>
              </a:rPr>
              <a:t>: "mean"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5364" y="1740928"/>
            <a:ext cx="20547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Set theoretic</a:t>
            </a:r>
            <a:br>
              <a:rPr lang="en-US" sz="2800" dirty="0"/>
            </a:br>
            <a:r>
              <a:rPr lang="en-US" sz="2800" dirty="0"/>
              <a:t>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351" y="3536848"/>
            <a:ext cx="828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</a:t>
            </a:r>
            <a:r>
              <a:rPr lang="en-US" sz="2000" dirty="0"/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a.intersection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(b).union(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a.symmetric_difference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(b))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351" y="39369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a.symmetric_difference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</a:t>
            </a:r>
            <a:r>
              <a:rPr lang="en-US" sz="2000" dirty="0"/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a.difference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(b).union(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b.difference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(a))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7917" y="5895330"/>
            <a:ext cx="63335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Note: use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cascading_union</a:t>
            </a:r>
            <a:r>
              <a:rPr lang="en-US" sz="2400" dirty="0"/>
              <a:t>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6663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 animBg="1"/>
    </p:bld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Shapely: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/>
              <a:t>: 0D,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LineString</a:t>
            </a:r>
            <a:r>
              <a:rPr lang="en-US" dirty="0"/>
              <a:t>: 1D</a:t>
            </a:r>
          </a:p>
          <a:p>
            <a:pPr lvl="1"/>
            <a:r>
              <a:rPr lang="en-US" dirty="0"/>
              <a:t>buffer operation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1922" y="2799091"/>
            <a:ext cx="8437195" cy="1398699"/>
            <a:chOff x="301922" y="2799091"/>
            <a:chExt cx="8437195" cy="1398699"/>
          </a:xfrm>
        </p:grpSpPr>
        <p:sp>
          <p:nvSpPr>
            <p:cNvPr id="5" name="TextBox 4"/>
            <p:cNvSpPr txBox="1"/>
            <p:nvPr/>
          </p:nvSpPr>
          <p:spPr>
            <a:xfrm>
              <a:off x="301922" y="2799091"/>
              <a:ext cx="8437195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line1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LineString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([(0.0, 1.0), (1.0, 0.5), (2.0, 1.5)])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line2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LineString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([(1.0, 0.5), (0.0, 2.0), ((-1.5, 1.0))])</a:t>
              </a:r>
            </a:p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multi_line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MultiLineString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([line1, line2]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315" y="3569140"/>
              <a:ext cx="1285875" cy="628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301921" y="4382354"/>
            <a:ext cx="8437195" cy="744920"/>
            <a:chOff x="301921" y="4382354"/>
            <a:chExt cx="8437195" cy="744920"/>
          </a:xfrm>
        </p:grpSpPr>
        <p:sp>
          <p:nvSpPr>
            <p:cNvPr id="7" name="TextBox 6"/>
            <p:cNvSpPr txBox="1"/>
            <p:nvPr/>
          </p:nvSpPr>
          <p:spPr>
            <a:xfrm>
              <a:off x="301921" y="4382354"/>
              <a:ext cx="843719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buff1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multi_line.buffer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(0.1)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515" y="4517674"/>
              <a:ext cx="1209675" cy="60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301921" y="5322897"/>
            <a:ext cx="8437195" cy="1257673"/>
            <a:chOff x="301921" y="5322897"/>
            <a:chExt cx="8437195" cy="1257673"/>
          </a:xfrm>
        </p:grpSpPr>
        <p:sp>
          <p:nvSpPr>
            <p:cNvPr id="9" name="TextBox 8"/>
            <p:cNvSpPr txBox="1"/>
            <p:nvPr/>
          </p:nvSpPr>
          <p:spPr>
            <a:xfrm>
              <a:off x="301921" y="5322897"/>
              <a:ext cx="8437195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buff2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multi_line.buffer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(0.1,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cap_style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CAP_STYLE.flat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,</a:t>
              </a:r>
              <a:br>
                <a:rPr lang="en-US" dirty="0">
                  <a:latin typeface="Courier New" pitchFamily="49" charset="0"/>
                  <a:cs typeface="Courier New" pitchFamily="49" charset="0"/>
                </a:rPr>
              </a:br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             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join_style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JOIN_STYLE.mitre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515" y="5942395"/>
              <a:ext cx="1209675" cy="6381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364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Shapely: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Create island</a:t>
            </a:r>
          </a:p>
          <a:p>
            <a:pPr lvl="1"/>
            <a:r>
              <a:rPr lang="en-US" dirty="0"/>
              <a:t>create coast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LinearRing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create lake contour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LinearRing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check whether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lake.within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(coast)</a:t>
            </a:r>
          </a:p>
          <a:p>
            <a:pPr lvl="1"/>
            <a:r>
              <a:rPr lang="en-US" dirty="0"/>
              <a:t>create island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Polygon</a:t>
            </a:r>
            <a:r>
              <a:rPr lang="en-US" dirty="0">
                <a:cs typeface="Courier New" panose="02070309020205020404" pitchFamily="49" charset="0"/>
              </a:rPr>
              <a:t>, coast as boundary, lake as hole</a:t>
            </a:r>
          </a:p>
          <a:p>
            <a:r>
              <a:rPr lang="en-US" dirty="0"/>
              <a:t>Create cities</a:t>
            </a:r>
          </a:p>
          <a:p>
            <a:pPr lvl="1"/>
            <a:r>
              <a:rPr lang="en-US" dirty="0"/>
              <a:t>create city position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</a:p>
          <a:p>
            <a:pPr lvl="1"/>
            <a:r>
              <a:rPr lang="en-US" dirty="0"/>
              <a:t>extend proportional to size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city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city.buffer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(population)</a:t>
            </a:r>
          </a:p>
          <a:p>
            <a:pPr lvl="1"/>
            <a:r>
              <a:rPr lang="en-US" dirty="0"/>
              <a:t>retain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city.within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(island)</a:t>
            </a:r>
          </a:p>
          <a:p>
            <a:r>
              <a:rPr lang="en-US" dirty="0"/>
              <a:t>Create roads</a:t>
            </a:r>
          </a:p>
          <a:p>
            <a:pPr lvl="1"/>
            <a:r>
              <a:rPr lang="en-US" dirty="0"/>
              <a:t>create road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LineString</a:t>
            </a:r>
            <a:r>
              <a:rPr lang="en-US" dirty="0"/>
              <a:t> between cities</a:t>
            </a:r>
          </a:p>
          <a:p>
            <a:pPr lvl="1"/>
            <a:r>
              <a:rPr lang="en-US" dirty="0"/>
              <a:t>retain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road.within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(island)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80" y="1600200"/>
            <a:ext cx="1227376" cy="1155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22" y="3701006"/>
            <a:ext cx="2328390" cy="23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Shapely: other constructions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shape.convex_hull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Polygon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shape.envelope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Polygon</a:t>
            </a:r>
            <a:endParaRPr lang="en-US" dirty="0"/>
          </a:p>
          <a:p>
            <a:pPr lvl="1"/>
            <a:r>
              <a:rPr lang="en-US" dirty="0"/>
              <a:t>rectangle, sides parallel to axes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shape.minimum_rotated_rectangle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Polygon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line.parallel_offset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499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4917" y="4781750"/>
            <a:ext cx="8834166" cy="1850140"/>
            <a:chOff x="154917" y="4781750"/>
            <a:chExt cx="8834166" cy="1850140"/>
          </a:xfrm>
        </p:grpSpPr>
        <p:sp>
          <p:nvSpPr>
            <p:cNvPr id="7" name="TextBox 6"/>
            <p:cNvSpPr txBox="1"/>
            <p:nvPr/>
          </p:nvSpPr>
          <p:spPr>
            <a:xfrm>
              <a:off x="154917" y="5985559"/>
              <a:ext cx="8437195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parallel =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line.parallel_offset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(0.5, 'left',</a:t>
              </a:r>
              <a:br>
                <a:rPr lang="en-US" dirty="0">
                  <a:latin typeface="Courier New" pitchFamily="49" charset="0"/>
                  <a:cs typeface="Courier New" pitchFamily="49" charset="0"/>
                </a:rPr>
              </a:br>
              <a:r>
                <a:rPr lang="en-US" dirty="0">
                  <a:latin typeface="Courier New" pitchFamily="49" charset="0"/>
                  <a:cs typeface="Courier New" pitchFamily="49" charset="0"/>
                </a:rPr>
                <a:t>                               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join_style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JOIN_STYLE.mitre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878" y="4781750"/>
              <a:ext cx="2105205" cy="13444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70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3.x</a:t>
            </a:r>
          </a:p>
          <a:p>
            <a:pPr lvl="1"/>
            <a:r>
              <a:rPr lang="en-US" dirty="0"/>
              <a:t>More clean than 2.x</a:t>
            </a:r>
          </a:p>
          <a:p>
            <a:pPr lvl="1"/>
            <a:r>
              <a:rPr lang="en-US" dirty="0"/>
              <a:t>Almost all Python libraries supported</a:t>
            </a:r>
          </a:p>
          <a:p>
            <a:r>
              <a:rPr lang="en-US" dirty="0"/>
              <a:t>Version 2.7.x</a:t>
            </a:r>
          </a:p>
          <a:p>
            <a:pPr lvl="1"/>
            <a:r>
              <a:rPr lang="en-US" dirty="0"/>
              <a:t>Last of the 2.x releases</a:t>
            </a:r>
          </a:p>
          <a:p>
            <a:pPr lvl="1"/>
            <a:r>
              <a:rPr lang="en-US" dirty="0"/>
              <a:t>Many Python 3.x features have been retrofitted</a:t>
            </a:r>
          </a:p>
          <a:p>
            <a:pPr lvl="1"/>
            <a:r>
              <a:rPr lang="en-US" dirty="0"/>
              <a:t>All libraries support it</a:t>
            </a:r>
            <a:endParaRPr lang="en-BE" dirty="0"/>
          </a:p>
          <a:p>
            <a:pPr lvl="1"/>
            <a:endParaRPr lang="en-US" dirty="0"/>
          </a:p>
          <a:p>
            <a:r>
              <a:rPr lang="en-US" dirty="0"/>
              <a:t>Here, version 3.6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292080" y="3356992"/>
            <a:ext cx="2898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in-application scripting</a:t>
            </a:r>
            <a:br>
              <a:rPr lang="en-US" dirty="0"/>
            </a:br>
            <a:r>
              <a:rPr lang="en-US" dirty="0"/>
              <a:t>may be stuck at Python 2.7!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5624222" y="4581128"/>
            <a:ext cx="25668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BE" dirty="0"/>
              <a:t>Python 2 countdown:</a:t>
            </a:r>
            <a:br>
              <a:rPr lang="en-BE" dirty="0"/>
            </a:br>
            <a:r>
              <a:rPr lang="en-US" dirty="0">
                <a:hlinkClick r:id="rId2"/>
              </a:rPr>
              <a:t>https://pythonclock.org/</a:t>
            </a:r>
            <a:r>
              <a:rPr lang="en-B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spyder</a:t>
            </a:r>
            <a:r>
              <a:rPr lang="en-US" dirty="0"/>
              <a:t>: more features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Project/file manager</a:t>
            </a:r>
          </a:p>
          <a:p>
            <a:r>
              <a:rPr lang="en-US" dirty="0"/>
              <a:t>Debug code</a:t>
            </a:r>
          </a:p>
          <a:p>
            <a:r>
              <a:rPr lang="en-US" dirty="0"/>
              <a:t>Profile code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69249"/>
      </p:ext>
    </p:extLst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Shapely: interpolation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point at given distance from point along a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29888"/>
            <a:ext cx="508958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point1 = Point((1.0, 1.0))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point2 = Point((3.0, 3.0))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line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LineString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([point1, point2])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point3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line.interpolate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(1.0)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9" y="2994390"/>
            <a:ext cx="3209925" cy="2990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146098" y="4587351"/>
            <a:ext cx="1147770" cy="556910"/>
            <a:chOff x="5516369" y="5415487"/>
            <a:chExt cx="1147770" cy="556910"/>
          </a:xfrm>
        </p:grpSpPr>
        <p:sp>
          <p:nvSpPr>
            <p:cNvPr id="7" name="Left Brace 6"/>
            <p:cNvSpPr/>
            <p:nvPr/>
          </p:nvSpPr>
          <p:spPr>
            <a:xfrm rot="2700000">
              <a:off x="6001734" y="5309993"/>
              <a:ext cx="177039" cy="114777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1862" y="5415487"/>
              <a:ext cx="745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d</a:t>
              </a:r>
              <a:r>
                <a:rPr lang="en-US" sz="1600" dirty="0"/>
                <a:t> = 1.0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4353520"/>
            <a:ext cx="5089585" cy="738664"/>
            <a:chOff x="457200" y="4353520"/>
            <a:chExt cx="5089585" cy="738664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4353520"/>
              <a:ext cx="508958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point1.distance(point3)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2221" y="4722852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 </a:t>
              </a:r>
              <a:r>
                <a:rPr lang="en-US" dirty="0"/>
                <a:t>1.0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2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GeoPandas</a:t>
            </a:r>
            <a:r>
              <a:rPr lang="en-US" dirty="0"/>
              <a:t>: shape files &amp; </a:t>
            </a:r>
            <a:r>
              <a:rPr lang="en-US" dirty="0" err="1"/>
              <a:t>GeoJSON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 err="1"/>
              <a:t>GeoJSON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Coordinate reference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8375" y="1278112"/>
            <a:ext cx="33784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geopandas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gpd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matplotlib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934" y="2126427"/>
            <a:ext cx="564959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gdf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gdp.read_file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geo_json_filename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print(gdf.info())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9695" y="2803727"/>
            <a:ext cx="6388287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&lt;class '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geopandas.geodataframe.GeoDataFrame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'&gt;</a:t>
            </a:r>
          </a:p>
          <a:p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RangeIndex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180 entries, 0 to 179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columns (total 3 columns):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          180 non-null object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name        180 non-null object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geometry    180 non-null object</a:t>
            </a:r>
          </a:p>
          <a:p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dtypes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object(3)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memory usage: 4.3+ KB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934" y="5662394"/>
            <a:ext cx="564959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gdf.crs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GeoPandas</a:t>
            </a:r>
            <a:r>
              <a:rPr lang="en-US" dirty="0"/>
              <a:t>: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selection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024" y="2203435"/>
            <a:ext cx="520900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western_europe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gdf.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cx[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0:10, 50:55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60024" y="2609172"/>
            <a:ext cx="8081676" cy="2031325"/>
            <a:chOff x="860024" y="2609172"/>
            <a:chExt cx="8081676" cy="2031325"/>
          </a:xfrm>
        </p:grpSpPr>
        <p:sp>
          <p:nvSpPr>
            <p:cNvPr id="6" name="TextBox 5"/>
            <p:cNvSpPr txBox="1"/>
            <p:nvPr/>
          </p:nvSpPr>
          <p:spPr>
            <a:xfrm>
              <a:off x="5253999" y="2609172"/>
              <a:ext cx="3687701" cy="203132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id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BEL           Belgium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DEU           Germany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DNK           Denmark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FRA            France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GBR    United Kingdom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LUX        Luxembourg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NLD       Netherlands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Name: name, </a:t>
              </a:r>
              <a:r>
                <a:rPr lang="en-US" sz="1400" b="1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dtype</a:t>
              </a:r>
              <a:r>
                <a:rPr lang="en-US" sz="1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: object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0024" y="3547781"/>
              <a:ext cx="430269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print(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western_europe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['name'])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0024" y="4574576"/>
            <a:ext cx="6064734" cy="2238800"/>
            <a:chOff x="860024" y="4574576"/>
            <a:chExt cx="6064734" cy="2238800"/>
          </a:xfrm>
        </p:grpSpPr>
        <p:sp>
          <p:nvSpPr>
            <p:cNvPr id="8" name="TextBox 7"/>
            <p:cNvSpPr txBox="1"/>
            <p:nvPr/>
          </p:nvSpPr>
          <p:spPr>
            <a:xfrm>
              <a:off x="860024" y="4574576"/>
              <a:ext cx="309425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western_Europe</a:t>
              </a:r>
              <a:r>
                <a:rPr lang="en-US" b="1" dirty="0" err="1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.plot</a:t>
              </a:r>
              <a:r>
                <a:rPr lang="en-US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()</a:t>
              </a:r>
            </a:p>
          </p:txBody>
        </p:sp>
        <p:pic>
          <p:nvPicPr>
            <p:cNvPr id="9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419" y="4610687"/>
              <a:ext cx="2920339" cy="22026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201254" y="1417638"/>
            <a:ext cx="4563250" cy="1123072"/>
            <a:chOff x="2405659" y="1687068"/>
            <a:chExt cx="4563250" cy="1123072"/>
          </a:xfrm>
        </p:grpSpPr>
        <p:grpSp>
          <p:nvGrpSpPr>
            <p:cNvPr id="11" name="Group 10"/>
            <p:cNvGrpSpPr/>
            <p:nvPr/>
          </p:nvGrpSpPr>
          <p:grpSpPr>
            <a:xfrm>
              <a:off x="2405659" y="1687068"/>
              <a:ext cx="3145762" cy="1123072"/>
              <a:chOff x="3349556" y="2400755"/>
              <a:chExt cx="3145762" cy="112307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349556" y="3235795"/>
                <a:ext cx="597323" cy="2880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32940" y="2400755"/>
                <a:ext cx="166237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longitude range</a:t>
                </a:r>
                <a:endParaRPr lang="nl-BE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8" name="Straight Arrow Connector 17"/>
              <p:cNvCxnSpPr>
                <a:stCxn id="17" idx="1"/>
                <a:endCxn id="16" idx="0"/>
              </p:cNvCxnSpPr>
              <p:nvPr/>
            </p:nvCxnSpPr>
            <p:spPr>
              <a:xfrm flipH="1">
                <a:off x="3648218" y="2585421"/>
                <a:ext cx="1184722" cy="650374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237651" y="2129957"/>
              <a:ext cx="3731258" cy="657364"/>
              <a:chOff x="3469317" y="2843644"/>
              <a:chExt cx="3731258" cy="65736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69317" y="3212976"/>
                <a:ext cx="729057" cy="2880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05422" y="2843644"/>
                <a:ext cx="14951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latitude range</a:t>
                </a:r>
                <a:endParaRPr lang="nl-BE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5" name="Straight Arrow Connector 14"/>
              <p:cNvCxnSpPr>
                <a:stCxn id="14" idx="1"/>
                <a:endCxn id="13" idx="3"/>
              </p:cNvCxnSpPr>
              <p:nvPr/>
            </p:nvCxnSpPr>
            <p:spPr>
              <a:xfrm flipH="1">
                <a:off x="4198374" y="3028310"/>
                <a:ext cx="1507048" cy="328682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/>
          <p:cNvSpPr txBox="1"/>
          <p:nvPr/>
        </p:nvSpPr>
        <p:spPr>
          <a:xfrm>
            <a:off x="2245218" y="2825583"/>
            <a:ext cx="24386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Based on intersection</a:t>
            </a:r>
          </a:p>
        </p:txBody>
      </p:sp>
    </p:spTree>
    <p:extLst>
      <p:ext uri="{BB962C8B-B14F-4D97-AF65-F5344CB8AC3E}">
        <p14:creationId xmlns:p14="http://schemas.microsoft.com/office/powerpoint/2010/main" val="41155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5" grpId="0" animBg="1"/>
    </p:bld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GeoPandas</a:t>
            </a:r>
            <a:r>
              <a:rPr lang="en-US" dirty="0"/>
              <a:t>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Shapely operations, 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buffer(…)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boundary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rotate(…)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GeoSeries</a:t>
            </a:r>
            <a:r>
              <a:rPr lang="en-US" dirty="0"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GeoDataFrame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GeoSeries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unary_union</a:t>
            </a:r>
            <a:r>
              <a:rPr lang="en-US" dirty="0">
                <a:cs typeface="Courier New" panose="02070309020205020404" pitchFamily="49" charset="0"/>
              </a:rPr>
              <a:t>: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GeoDataFrame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GeoSeries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Polygon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MultiPolygon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Overlay operations: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overlay(…)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intersection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difference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symmetric_difference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661" y="5817674"/>
            <a:ext cx="845388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southern_europe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gdf.cx[-10:20, 40:45]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intersection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gpd.overlay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western_europe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southern_europe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how='intersection'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71" y="5132510"/>
            <a:ext cx="1398833" cy="9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GeoPandas</a:t>
            </a:r>
            <a:r>
              <a:rPr lang="en-US" dirty="0"/>
              <a:t>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Merging </a:t>
            </a:r>
            <a:r>
              <a:rPr lang="en-US" dirty="0" err="1"/>
              <a:t>dataframes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934" y="2212687"/>
            <a:ext cx="564959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pd.read_csv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csv_filename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df.rename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(columns={'Country': 'name'})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df_merged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gdf.merge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on='name')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df_merged.plot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(column='Happiness Score',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cmap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OrRd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38158" y="1752074"/>
            <a:ext cx="3489735" cy="820244"/>
            <a:chOff x="5195773" y="3040395"/>
            <a:chExt cx="3489735" cy="820244"/>
          </a:xfrm>
        </p:grpSpPr>
        <p:sp>
          <p:nvSpPr>
            <p:cNvPr id="9" name="TextBox 8"/>
            <p:cNvSpPr txBox="1"/>
            <p:nvPr/>
          </p:nvSpPr>
          <p:spPr>
            <a:xfrm>
              <a:off x="6118587" y="3040395"/>
              <a:ext cx="256692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consistent column names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>
              <a:off x="5195773" y="3225061"/>
              <a:ext cx="922814" cy="63557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840083" y="2932954"/>
            <a:ext cx="3187810" cy="369332"/>
            <a:chOff x="5370932" y="3040395"/>
            <a:chExt cx="3187810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6118587" y="3040395"/>
              <a:ext cx="244015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merge on country name</a:t>
              </a:r>
              <a:endParaRPr lang="nl-BE" dirty="0">
                <a:solidFill>
                  <a:srgbClr val="00B05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 flipV="1">
              <a:off x="5370932" y="3129132"/>
              <a:ext cx="747655" cy="9592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7200" y="4045646"/>
            <a:ext cx="7949085" cy="2356464"/>
            <a:chOff x="524775" y="3863181"/>
            <a:chExt cx="7949085" cy="23564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75" y="3863181"/>
              <a:ext cx="5578568" cy="23564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16282" y="4555111"/>
              <a:ext cx="2157578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Cholopleth</a:t>
              </a:r>
              <a:r>
                <a:rPr lang="en-US" sz="2000" dirty="0"/>
                <a:t> plot</a:t>
              </a:r>
            </a:p>
            <a:p>
              <a:r>
                <a:rPr lang="en-US" sz="2000" dirty="0"/>
                <a:t>by happiness score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4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GeoPandas</a:t>
            </a:r>
            <a:r>
              <a:rPr lang="en-US" dirty="0"/>
              <a:t> dissolve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GIS information based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933" y="2212687"/>
            <a:ext cx="77010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world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df_merged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[['name', 'Region', 'geometry']]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regions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world.dissolve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(by='Region')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western_Europe_shape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regions.at['Western Europe',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         'geometry']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56" y="3664318"/>
            <a:ext cx="3025916" cy="2545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8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GeoTIFF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Raster data, e.g., satellite imagery</a:t>
            </a:r>
          </a:p>
          <a:p>
            <a:pPr lvl="1"/>
            <a:r>
              <a:rPr lang="en-US" dirty="0"/>
              <a:t>TIFF image file</a:t>
            </a:r>
          </a:p>
          <a:p>
            <a:pPr lvl="2"/>
            <a:r>
              <a:rPr lang="en-US" dirty="0"/>
              <a:t>1 or more raster bands</a:t>
            </a:r>
          </a:p>
          <a:p>
            <a:pPr lvl="1"/>
            <a:r>
              <a:rPr lang="en-US" dirty="0"/>
              <a:t>meta-data in tags</a:t>
            </a:r>
          </a:p>
          <a:p>
            <a:pPr lvl="2"/>
            <a:r>
              <a:rPr lang="en-US" dirty="0"/>
              <a:t>coordinate reference system</a:t>
            </a:r>
          </a:p>
          <a:p>
            <a:pPr lvl="2"/>
            <a:r>
              <a:rPr lang="en-US" dirty="0" err="1"/>
              <a:t>geotransform</a:t>
            </a:r>
            <a:endParaRPr lang="en-US" dirty="0"/>
          </a:p>
          <a:p>
            <a:r>
              <a:rPr lang="en-US" dirty="0"/>
              <a:t>I/O: GDAL library with Python wrapper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</a:t>
            </a:r>
            <a:r>
              <a:rPr lang="en-US" dirty="0" err="1"/>
              <a:t>GeoTIFF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 &amp; read </a:t>
            </a:r>
            <a:r>
              <a:rPr lang="en-US" dirty="0" err="1"/>
              <a:t>GeoTIFF</a:t>
            </a:r>
            <a:endParaRPr lang="en-US" dirty="0"/>
          </a:p>
          <a:p>
            <a:endParaRPr lang="en-US" dirty="0"/>
          </a:p>
          <a:p>
            <a:r>
              <a:rPr lang="en-US" dirty="0"/>
              <a:t>Number raster bands: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data.RasterCount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Raster band as </a:t>
            </a:r>
            <a:r>
              <a:rPr lang="en-US" dirty="0" err="1">
                <a:cs typeface="Courier New" panose="02070309020205020404" pitchFamily="49" charset="0"/>
              </a:rPr>
              <a:t>numpy</a:t>
            </a:r>
            <a:r>
              <a:rPr lang="en-US" dirty="0">
                <a:cs typeface="Courier New" panose="02070309020205020404" pitchFamily="49" charset="0"/>
              </a:rPr>
              <a:t> array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/>
              <a:t>Projection: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data.GetProjection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Geo-transform: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data.GetGeoTransform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838" y="2079397"/>
            <a:ext cx="508958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gdal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gdal.Open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838" y="3732789"/>
            <a:ext cx="71685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raster_band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data.GetRasterBand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(1).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ReadAsArray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19916" y="3226035"/>
            <a:ext cx="2919327" cy="835436"/>
            <a:chOff x="4999197" y="3383033"/>
            <a:chExt cx="2919327" cy="835436"/>
          </a:xfrm>
        </p:grpSpPr>
        <p:sp>
          <p:nvSpPr>
            <p:cNvPr id="9" name="Rectangle 8"/>
            <p:cNvSpPr/>
            <p:nvPr/>
          </p:nvSpPr>
          <p:spPr>
            <a:xfrm>
              <a:off x="4999197" y="3930437"/>
              <a:ext cx="156709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6390" y="3383033"/>
              <a:ext cx="147213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count from 1!</a:t>
              </a:r>
              <a:endParaRPr lang="nl-BE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1"/>
              <a:endCxn id="9" idx="3"/>
            </p:cNvCxnSpPr>
            <p:nvPr/>
          </p:nvCxnSpPr>
          <p:spPr>
            <a:xfrm flipH="1">
              <a:off x="5155906" y="3567699"/>
              <a:ext cx="1290484" cy="5067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2200" r="2331" b="8702"/>
          <a:stretch/>
        </p:blipFill>
        <p:spPr>
          <a:xfrm>
            <a:off x="6573328" y="4770407"/>
            <a:ext cx="2035834" cy="20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7" grpId="0" uiExpand="1" animBg="1"/>
    </p:bld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</a:t>
            </a:r>
            <a:r>
              <a:rPr lang="en-US" dirty="0" err="1"/>
              <a:t>GeoTIFF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file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 projection/geo-transform</a:t>
            </a:r>
          </a:p>
          <a:p>
            <a:endParaRPr lang="en-US" dirty="0"/>
          </a:p>
          <a:p>
            <a:r>
              <a:rPr lang="en-US" dirty="0"/>
              <a:t>Write </a:t>
            </a:r>
            <a:r>
              <a:rPr lang="en-US" dirty="0" err="1"/>
              <a:t>numpy</a:t>
            </a:r>
            <a:r>
              <a:rPr lang="en-US" dirty="0"/>
              <a:t> array data</a:t>
            </a:r>
          </a:p>
          <a:p>
            <a:endParaRPr lang="en-US" dirty="0"/>
          </a:p>
          <a:p>
            <a:r>
              <a:rPr lang="en-US" dirty="0"/>
              <a:t>Flush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838" y="2079397"/>
            <a:ext cx="837624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driver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gdal.GetDriverByName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('GTIFF')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new_data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driver.Create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new_file_name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data.RasterXSize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data.RasterYSize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           1,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gdal.GDT_Byte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62085" y="2838134"/>
            <a:ext cx="2229093" cy="376995"/>
            <a:chOff x="1546586" y="2750368"/>
            <a:chExt cx="2229093" cy="376995"/>
          </a:xfrm>
        </p:grpSpPr>
        <p:sp>
          <p:nvSpPr>
            <p:cNvPr id="7" name="Rectangle 6"/>
            <p:cNvSpPr/>
            <p:nvPr/>
          </p:nvSpPr>
          <p:spPr>
            <a:xfrm>
              <a:off x="3618970" y="2839331"/>
              <a:ext cx="156709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46586" y="2750368"/>
              <a:ext cx="1285160" cy="3052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</a:rPr>
                <a:t>nr</a:t>
              </a:r>
              <a:r>
                <a:rPr lang="en-US" dirty="0">
                  <a:solidFill>
                    <a:srgbClr val="C00000"/>
                  </a:solidFill>
                </a:rPr>
                <a:t>. of bands</a:t>
              </a:r>
              <a:endParaRPr lang="nl-BE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3"/>
              <a:endCxn id="7" idx="1"/>
            </p:cNvCxnSpPr>
            <p:nvPr/>
          </p:nvCxnSpPr>
          <p:spPr>
            <a:xfrm>
              <a:off x="2831746" y="2947466"/>
              <a:ext cx="787224" cy="3588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34837" y="3699167"/>
            <a:ext cx="83762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new_data.SetProjection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data.GetProjection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new_data.SetGeoTransform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data.GetGeoTransform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836" y="4765807"/>
            <a:ext cx="83762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new_data.GetRasterBand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(1).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WriteArray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new_raster_band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835" y="5884187"/>
            <a:ext cx="83762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new_data.Flush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00221" y="2938003"/>
            <a:ext cx="3837116" cy="995053"/>
            <a:chOff x="4710074" y="3095001"/>
            <a:chExt cx="3837116" cy="995053"/>
          </a:xfrm>
        </p:grpSpPr>
        <p:sp>
          <p:nvSpPr>
            <p:cNvPr id="20" name="Rectangle 19"/>
            <p:cNvSpPr/>
            <p:nvPr/>
          </p:nvSpPr>
          <p:spPr>
            <a:xfrm>
              <a:off x="4710074" y="3095001"/>
              <a:ext cx="1167114" cy="2880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74141" y="3166724"/>
              <a:ext cx="1773049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many types, e.g.,</a:t>
              </a:r>
            </a:p>
            <a:p>
              <a:r>
                <a:rPr lang="en-US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GDT_Float32</a:t>
              </a:r>
            </a:p>
            <a:p>
              <a:r>
                <a:rPr lang="en-US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GDT_Int16</a:t>
              </a:r>
              <a:endParaRPr lang="nl-BE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2" name="Straight Arrow Connector 21"/>
            <p:cNvCxnSpPr>
              <a:stCxn id="21" idx="1"/>
              <a:endCxn id="20" idx="3"/>
            </p:cNvCxnSpPr>
            <p:nvPr/>
          </p:nvCxnSpPr>
          <p:spPr>
            <a:xfrm flipH="1" flipV="1">
              <a:off x="5877188" y="3239017"/>
              <a:ext cx="896953" cy="38937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6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2" grpId="0" animBg="1"/>
      <p:bldP spid="13" grpId="0" animBg="1"/>
      <p:bldP spid="17" grpId="0" animBg="1"/>
    </p:bld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GeoTIFF</a:t>
            </a:r>
            <a:r>
              <a:rPr lang="en-US" dirty="0"/>
              <a:t> geo-transformation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Geo-transformation: pixels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509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12350" y="2321947"/>
          <a:ext cx="4384933" cy="128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Equation" r:id="rId3" imgW="2082600" imgH="609480" progId="Equation.3">
                  <p:embed/>
                </p:oleObj>
              </mc:Choice>
              <mc:Fallback>
                <p:oleObj name="Equation" r:id="rId3" imgW="208260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2350" y="2321947"/>
                        <a:ext cx="4384933" cy="1283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53326" y="4586497"/>
          <a:ext cx="7302501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Equation" r:id="rId5" imgW="3466800" imgH="634680" progId="Equation.3">
                  <p:embed/>
                </p:oleObj>
              </mc:Choice>
              <mc:Fallback>
                <p:oleObj name="Equation" r:id="rId5" imgW="34668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3326" y="4586497"/>
                        <a:ext cx="7302501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53326" y="3872665"/>
          <a:ext cx="57213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Equation" r:id="rId7" imgW="2717640" imgH="228600" progId="Equation.3">
                  <p:embed/>
                </p:oleObj>
              </mc:Choice>
              <mc:Fallback>
                <p:oleObj name="Equation" r:id="rId7" imgW="2717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3326" y="3872665"/>
                        <a:ext cx="5721350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7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0982"/>
            <a:ext cx="8370290" cy="5076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 environments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</a:t>
            </a:fld>
            <a:endParaRPr lang="nl-BE"/>
          </a:p>
        </p:txBody>
      </p:sp>
      <p:sp>
        <p:nvSpPr>
          <p:cNvPr id="5" name="Rounded Rectangle 4"/>
          <p:cNvSpPr/>
          <p:nvPr/>
        </p:nvSpPr>
        <p:spPr>
          <a:xfrm>
            <a:off x="581116" y="2832154"/>
            <a:ext cx="1152128" cy="360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3796" y="2534460"/>
            <a:ext cx="1440160" cy="2966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81309" y="4481902"/>
            <a:ext cx="739030" cy="22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87686" y="6114641"/>
            <a:ext cx="504767" cy="2966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Folium manual</a:t>
            </a:r>
            <a:br>
              <a:rPr lang="en-US" dirty="0"/>
            </a:br>
            <a:r>
              <a:rPr lang="en-US" dirty="0">
                <a:hlinkClick r:id="rId2"/>
              </a:rPr>
              <a:t>http://python-visualization.github.io/folium/docs-master/</a:t>
            </a:r>
            <a:r>
              <a:rPr lang="en-US" dirty="0"/>
              <a:t> </a:t>
            </a:r>
          </a:p>
          <a:p>
            <a:r>
              <a:rPr lang="en-US" dirty="0"/>
              <a:t>Shapely manual</a:t>
            </a:r>
            <a:br>
              <a:rPr lang="en-US" dirty="0"/>
            </a:br>
            <a:r>
              <a:rPr lang="en-US" dirty="0">
                <a:hlinkClick r:id="rId3"/>
              </a:rPr>
              <a:t>https://shapely.readthedocs.io/en/latest/</a:t>
            </a:r>
            <a:endParaRPr lang="en-US" dirty="0"/>
          </a:p>
          <a:p>
            <a:r>
              <a:rPr lang="en-US" dirty="0" err="1"/>
              <a:t>GeoPandas</a:t>
            </a:r>
            <a:r>
              <a:rPr lang="en-US" dirty="0"/>
              <a:t> manual</a:t>
            </a:r>
            <a:br>
              <a:rPr lang="en-US" dirty="0"/>
            </a:br>
            <a:r>
              <a:rPr lang="en-US" dirty="0">
                <a:hlinkClick r:id="rId4"/>
              </a:rPr>
              <a:t>http://geopandas.org/index.html</a:t>
            </a:r>
            <a:r>
              <a:rPr lang="en-US" dirty="0"/>
              <a:t> </a:t>
            </a:r>
          </a:p>
          <a:p>
            <a:r>
              <a:rPr lang="en-US" dirty="0"/>
              <a:t>GIS &amp; Python introduction</a:t>
            </a:r>
            <a:br>
              <a:rPr lang="en-US" dirty="0"/>
            </a:br>
            <a:r>
              <a:rPr lang="en-US" sz="2000" dirty="0">
                <a:hlinkClick r:id="rId5"/>
              </a:rPr>
              <a:t>https://macwright.org/2012/10/31/gis-with-python-shapely-fiona.html</a:t>
            </a:r>
            <a:r>
              <a:rPr lang="en-US" sz="2000" dirty="0"/>
              <a:t> </a:t>
            </a:r>
            <a:endParaRPr lang="en-US" dirty="0"/>
          </a:p>
          <a:p>
            <a:r>
              <a:rPr lang="en-US" dirty="0"/>
              <a:t>Fiona manual</a:t>
            </a:r>
            <a:br>
              <a:rPr lang="en-US" dirty="0"/>
            </a:br>
            <a:r>
              <a:rPr lang="en-US" sz="2000" dirty="0">
                <a:hlinkClick r:id="rId6"/>
              </a:rPr>
              <a:t>http://toblerity.org/fiona/index.html</a:t>
            </a:r>
            <a:endParaRPr lang="en-US" sz="2000" dirty="0"/>
          </a:p>
          <a:p>
            <a:r>
              <a:rPr lang="en-US" dirty="0"/>
              <a:t>Editing/displaying </a:t>
            </a:r>
            <a:r>
              <a:rPr lang="en-US" dirty="0" err="1"/>
              <a:t>GeoJSON</a:t>
            </a:r>
            <a:br>
              <a:rPr lang="en-US" dirty="0"/>
            </a:br>
            <a:r>
              <a:rPr lang="en-US" sz="2000" dirty="0">
                <a:hlinkClick r:id="rId7"/>
              </a:rPr>
              <a:t>http://geojson.io/</a:t>
            </a:r>
            <a:r>
              <a:rPr lang="en-US" sz="2000" dirty="0"/>
              <a:t> </a:t>
            </a:r>
            <a:endParaRPr lang="en-US" dirty="0"/>
          </a:p>
          <a:p>
            <a:r>
              <a:rPr lang="en-US" dirty="0"/>
              <a:t>GIS data sources</a:t>
            </a:r>
            <a:br>
              <a:rPr lang="en-US" sz="2000" dirty="0"/>
            </a:br>
            <a:r>
              <a:rPr lang="en-US" sz="2000" dirty="0">
                <a:hlinkClick r:id="rId8"/>
              </a:rPr>
              <a:t>http://gisgeography.com/best-free-gis-data-sources-raster-vector/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510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62621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6884041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pros</a:t>
            </a:r>
          </a:p>
          <a:p>
            <a:pPr lvl="1"/>
            <a:r>
              <a:rPr lang="en-US" dirty="0"/>
              <a:t>Versatile &amp; expressive</a:t>
            </a:r>
          </a:p>
          <a:p>
            <a:pPr lvl="1"/>
            <a:r>
              <a:rPr lang="en-US" dirty="0"/>
              <a:t>Easy to read</a:t>
            </a:r>
          </a:p>
          <a:p>
            <a:pPr lvl="1"/>
            <a:r>
              <a:rPr lang="en-US" dirty="0"/>
              <a:t>Good &amp; extensive standard library</a:t>
            </a:r>
          </a:p>
          <a:p>
            <a:r>
              <a:rPr lang="en-US" dirty="0"/>
              <a:t>Python cons</a:t>
            </a:r>
          </a:p>
          <a:p>
            <a:pPr lvl="1"/>
            <a:r>
              <a:rPr lang="en-US" dirty="0"/>
              <a:t>Fairly slow</a:t>
            </a:r>
          </a:p>
          <a:p>
            <a:pPr lvl="1"/>
            <a:r>
              <a:rPr lang="en-US" dirty="0"/>
              <a:t>Some weird idiosyncrasies</a:t>
            </a:r>
          </a:p>
          <a:p>
            <a:pPr lvl="1"/>
            <a:r>
              <a:rPr lang="en-US" dirty="0"/>
              <a:t>Python 2 to 3: disruptive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1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Migrating from 2.x to 3.x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8858107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 Python 3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exec</a:t>
            </a:r>
            <a:r>
              <a:rPr lang="en-US" dirty="0"/>
              <a:t> are functions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dict.keys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dict.items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return views, not lists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map()</a:t>
            </a:r>
            <a:r>
              <a:rPr lang="en-US" dirty="0">
                <a:cs typeface="Courier New" pitchFamily="49" charset="0"/>
              </a:rPr>
              <a:t>,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filter()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zip()</a:t>
            </a:r>
            <a:r>
              <a:rPr lang="en-US" dirty="0"/>
              <a:t> return iterators, not lists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xrange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no longer exists, just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1/2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0.5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1//2 == 0</a:t>
            </a:r>
          </a:p>
          <a:p>
            <a:r>
              <a:rPr lang="en-US" dirty="0"/>
              <a:t>nonlocal makes scoping somewhat more sane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a, *rest = [1, 2, 3, 4]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 == 1, rest == [2, 3, 4]</a:t>
            </a:r>
          </a:p>
          <a:p>
            <a:r>
              <a:rPr lang="en-US" dirty="0"/>
              <a:t>dictionary &amp; set comprehensions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super(…)</a:t>
            </a:r>
            <a:r>
              <a:rPr lang="en-US" dirty="0"/>
              <a:t> is more sane</a:t>
            </a:r>
          </a:p>
          <a:p>
            <a:r>
              <a:rPr lang="en-US" dirty="0"/>
              <a:t>strings: UTF-8, so can't be compared to or written as bytes directly (binary I/O)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514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827584" y="3068960"/>
            <a:ext cx="1800200" cy="504056"/>
          </a:xfrm>
          <a:prstGeom prst="rect">
            <a:avLst/>
          </a:prstGeom>
          <a:solidFill>
            <a:srgbClr val="FF0000">
              <a:alpha val="3215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827584" y="5229200"/>
            <a:ext cx="1872208" cy="504056"/>
          </a:xfrm>
          <a:prstGeom prst="rect">
            <a:avLst/>
          </a:prstGeom>
          <a:solidFill>
            <a:srgbClr val="FF0000">
              <a:alpha val="3215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2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help migration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Create (lots of) tests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doctest</a:t>
            </a:r>
            <a:r>
              <a:rPr lang="en-US" dirty="0"/>
              <a:t>, or, better,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unittest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Prepare 2.x code: import from the future</a:t>
            </a: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__future__ import division,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print_function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future_buildins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map, filter, zip</a:t>
            </a:r>
          </a:p>
          <a:p>
            <a:r>
              <a:rPr lang="en-US" dirty="0">
                <a:cs typeface="Courier New" panose="02070309020205020404" pitchFamily="49" charset="0"/>
              </a:rPr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2to3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Shows a diff in patch format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convert file in place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-n -w</a:t>
            </a:r>
            <a:r>
              <a:rPr lang="en-US" dirty="0">
                <a:cs typeface="Courier New" panose="02070309020205020404" pitchFamily="49" charset="0"/>
              </a:rPr>
              <a:t> flags)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pylint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flake8</a:t>
            </a:r>
            <a:r>
              <a:rPr lang="en-US" dirty="0">
                <a:cs typeface="Courier New" panose="02070309020205020404" pitchFamily="49" charset="0"/>
              </a:rPr>
              <a:t> for syntax/semantic checks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7529063"/>
      </p:ext>
    </p:extLst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Division of integers return float:</a:t>
            </a:r>
          </a:p>
          <a:p>
            <a:pPr lvl="1"/>
            <a:r>
              <a:rPr lang="en-US" dirty="0"/>
              <a:t>Python 2.x: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3/4</a:t>
            </a:r>
          </a:p>
          <a:p>
            <a:pPr lvl="1"/>
            <a:r>
              <a:rPr lang="en-US" dirty="0"/>
              <a:t>Python 3.x: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3//4</a:t>
            </a:r>
          </a:p>
          <a:p>
            <a:r>
              <a:rPr lang="en-US" dirty="0">
                <a:cs typeface="Courier New" panose="02070309020205020404" pitchFamily="49" charset="0"/>
              </a:rPr>
              <a:t>Universal newlines mode for text file reading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Python 2.x: line ending not translated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Python 3.x: line endings translation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</a:p>
          <a:p>
            <a:r>
              <a:rPr lang="en-US" dirty="0">
                <a:cs typeface="Courier New" panose="02070309020205020404" pitchFamily="49" charset="0"/>
              </a:rPr>
              <a:t>Binary I/O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Python 2.x: strings and bytes mix easily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Python 3.x: strings are UTF-8, so can't be compared or concatenated to binary reads (bytes)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8283260"/>
      </p:ext>
    </p:extLst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pitfalls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sort</a:t>
            </a:r>
          </a:p>
          <a:p>
            <a:pPr lvl="1"/>
            <a:r>
              <a:rPr lang="en-US" dirty="0"/>
              <a:t>Python 2: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dirty="0"/>
              <a:t> keyword</a:t>
            </a:r>
          </a:p>
          <a:p>
            <a:pPr lvl="1"/>
            <a:r>
              <a:rPr lang="en-US" dirty="0"/>
              <a:t>Python 3: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dirty="0"/>
              <a:t> keyword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608729"/>
      </p:ext>
    </p:extLst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for both 2.x and 3.x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future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module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six</a:t>
            </a: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518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859401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future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__ import (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absolute_import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division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print_function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unicode_literals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builtins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import (bytes,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int, list, object, range,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ascii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input, next,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oct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open,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 super, filter, map,</a:t>
            </a:r>
          </a:p>
          <a:p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zip)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09292"/>
      </p:ext>
    </p:extLst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Migrating to Python 3 with pleasure</a:t>
            </a:r>
            <a:br>
              <a:rPr lang="en-US" dirty="0"/>
            </a:br>
            <a:r>
              <a:rPr lang="en-US" sz="2000" dirty="0">
                <a:hlinkClick r:id="rId2"/>
              </a:rPr>
              <a:t>https://github.com/arogozhnikov/python3_with_pleasure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351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fundamentals:</a:t>
            </a:r>
            <a:br>
              <a:rPr lang="en-US" dirty="0"/>
            </a:br>
            <a:r>
              <a:rPr lang="en-US" dirty="0"/>
              <a:t>data types &amp; statements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hlinkClick r:id="rId2"/>
              </a:rPr>
              <a:t>https://github.com/gjbex/training-material/tree/master/Python/Fundamentals</a:t>
            </a:r>
            <a:r>
              <a:rPr lang="nl-BE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4491150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0540568"/>
      </p:ext>
    </p:extLst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learning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Python tutorial:</a:t>
            </a:r>
            <a:br>
              <a:rPr lang="en-US" dirty="0"/>
            </a:br>
            <a:r>
              <a:rPr lang="en-US" dirty="0">
                <a:hlinkClick r:id="rId2"/>
              </a:rPr>
              <a:t>https://docs.python.org/3.6/tutorial/ </a:t>
            </a:r>
            <a:endParaRPr lang="en-US" dirty="0"/>
          </a:p>
          <a:p>
            <a:r>
              <a:rPr lang="en-US" dirty="0"/>
              <a:t>Library reference:</a:t>
            </a:r>
            <a:br>
              <a:rPr lang="en-US" dirty="0"/>
            </a:br>
            <a:r>
              <a:rPr lang="en-US" dirty="0">
                <a:hlinkClick r:id="rId3"/>
              </a:rPr>
              <a:t>https://docs.python.org/3.6/library/</a:t>
            </a:r>
            <a:r>
              <a:rPr lang="en-US" dirty="0"/>
              <a:t> </a:t>
            </a:r>
          </a:p>
          <a:p>
            <a:r>
              <a:rPr lang="en-US" dirty="0"/>
              <a:t>Language reference:</a:t>
            </a:r>
            <a:br>
              <a:rPr lang="en-US" dirty="0"/>
            </a:br>
            <a:r>
              <a:rPr lang="en-US" dirty="0">
                <a:hlinkClick r:id="rId4"/>
              </a:rPr>
              <a:t>https://docs.python.org/3.6/reference/</a:t>
            </a:r>
            <a:r>
              <a:rPr lang="en-US" dirty="0"/>
              <a:t> </a:t>
            </a:r>
          </a:p>
          <a:p>
            <a:r>
              <a:rPr lang="en-US" dirty="0"/>
              <a:t>Think Python:</a:t>
            </a:r>
            <a:br>
              <a:rPr lang="en-US" dirty="0"/>
            </a:br>
            <a:r>
              <a:rPr lang="en-US" dirty="0">
                <a:hlinkClick r:id="rId5"/>
              </a:rPr>
              <a:t>http://www.greenteapress.com/thinkpython/thinkpython.pdf</a:t>
            </a:r>
            <a:endParaRPr lang="en-US" dirty="0"/>
          </a:p>
          <a:p>
            <a:r>
              <a:rPr lang="en-US" dirty="0"/>
              <a:t>Python style guides:</a:t>
            </a:r>
          </a:p>
          <a:p>
            <a:pPr lvl="1"/>
            <a:r>
              <a:rPr lang="en-US" dirty="0"/>
              <a:t>Idioms and anti-idioms in Python:</a:t>
            </a:r>
            <a:br>
              <a:rPr lang="en-US" dirty="0"/>
            </a:br>
            <a:r>
              <a:rPr lang="en-US" dirty="0">
                <a:hlinkClick r:id="rId6"/>
              </a:rPr>
              <a:t>http://docs.python.org/2/howto/doanddont.html</a:t>
            </a:r>
            <a:endParaRPr lang="en-US" dirty="0"/>
          </a:p>
          <a:p>
            <a:pPr lvl="1"/>
            <a:r>
              <a:rPr lang="en-US" dirty="0"/>
              <a:t>PEP 8: </a:t>
            </a:r>
            <a:r>
              <a:rPr lang="en-US" dirty="0">
                <a:hlinkClick r:id="rId7"/>
              </a:rPr>
              <a:t>http://www.python.org/dev/peps/pep-0008/</a:t>
            </a:r>
            <a:endParaRPr lang="en-US" dirty="0"/>
          </a:p>
          <a:p>
            <a:pPr lvl="1"/>
            <a:r>
              <a:rPr lang="en-US" dirty="0"/>
              <a:t>Google:</a:t>
            </a:r>
            <a:br>
              <a:rPr lang="en-US" dirty="0"/>
            </a:br>
            <a:r>
              <a:rPr lang="en-US" dirty="0">
                <a:hlinkClick r:id="rId8"/>
              </a:rPr>
              <a:t>http://google-styleguide.googlecode.com/svn/trunk/pyguide.html</a:t>
            </a:r>
            <a:endParaRPr lang="en-US" dirty="0"/>
          </a:p>
          <a:p>
            <a:r>
              <a:rPr lang="en-US" dirty="0"/>
              <a:t>Python </a:t>
            </a:r>
            <a:r>
              <a:rPr lang="en-US" dirty="0" err="1"/>
              <a:t>Youtube</a:t>
            </a:r>
            <a:r>
              <a:rPr lang="en-US" dirty="0"/>
              <a:t> channels:</a:t>
            </a:r>
            <a:br>
              <a:rPr lang="en-US" dirty="0"/>
            </a:br>
            <a:r>
              <a:rPr lang="en-US" dirty="0">
                <a:hlinkClick r:id="rId9"/>
              </a:rPr>
              <a:t>https://realpython.com/python-youtube-channels/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521</a:t>
            </a:fld>
            <a:endParaRPr lang="nl-BE"/>
          </a:p>
        </p:txBody>
      </p:sp>
      <p:sp>
        <p:nvSpPr>
          <p:cNvPr id="5" name="Rounded Rectangle 4"/>
          <p:cNvSpPr/>
          <p:nvPr/>
        </p:nvSpPr>
        <p:spPr>
          <a:xfrm>
            <a:off x="755576" y="2161319"/>
            <a:ext cx="4032448" cy="5760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0429"/>
      </p:ext>
    </p:extLst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How to make mistakes in Python</a:t>
            </a:r>
            <a:br>
              <a:rPr lang="en-US" dirty="0"/>
            </a:br>
            <a:r>
              <a:rPr lang="en-US" dirty="0"/>
              <a:t>Mike </a:t>
            </a:r>
            <a:r>
              <a:rPr lang="en-US" dirty="0" err="1"/>
              <a:t>Pirnat</a:t>
            </a:r>
            <a:r>
              <a:rPr lang="en-US" dirty="0"/>
              <a:t>, O'Reilly, 2015</a:t>
            </a:r>
          </a:p>
          <a:p>
            <a:r>
              <a:rPr lang="en-US" i="1" dirty="0"/>
              <a:t>Writing idiomatic Python 3.3</a:t>
            </a:r>
            <a:br>
              <a:rPr lang="en-US" i="1" dirty="0"/>
            </a:br>
            <a:r>
              <a:rPr lang="en-US" dirty="0"/>
              <a:t>Jeff </a:t>
            </a:r>
            <a:r>
              <a:rPr lang="en-US" dirty="0" err="1"/>
              <a:t>Knupp</a:t>
            </a:r>
            <a:r>
              <a:rPr lang="en-US" dirty="0"/>
              <a:t>, 2013</a:t>
            </a:r>
            <a:endParaRPr lang="en-US" i="1" dirty="0"/>
          </a:p>
          <a:p>
            <a:r>
              <a:rPr lang="en-US" i="1" dirty="0"/>
              <a:t>Fluent Python: clear, concise and effective programming</a:t>
            </a:r>
            <a:br>
              <a:rPr lang="en-US" dirty="0"/>
            </a:br>
            <a:r>
              <a:rPr lang="en-US" dirty="0"/>
              <a:t>Luciano </a:t>
            </a:r>
            <a:r>
              <a:rPr lang="en-US" dirty="0" err="1"/>
              <a:t>Ramalho</a:t>
            </a:r>
            <a:r>
              <a:rPr lang="en-US" dirty="0"/>
              <a:t>, O'Reilly, 2015</a:t>
            </a:r>
          </a:p>
          <a:p>
            <a:r>
              <a:rPr lang="en-US" i="1" dirty="0"/>
              <a:t>Python tricks: a buffet of awesome Python features</a:t>
            </a:r>
            <a:br>
              <a:rPr lang="en-US" dirty="0"/>
            </a:br>
            <a:r>
              <a:rPr lang="en-US" dirty="0"/>
              <a:t>Dan Bader, 2017</a:t>
            </a:r>
          </a:p>
          <a:p>
            <a:r>
              <a:rPr lang="en-US" dirty="0">
                <a:hlinkClick r:id="rId2"/>
              </a:rPr>
              <a:t>https://realpython.com/best-python-books/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522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076056" y="4941168"/>
            <a:ext cx="31933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Many, many more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004717219"/>
      </p:ext>
    </p:extLst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Official Python website:</a:t>
            </a:r>
            <a:br>
              <a:rPr lang="en-US" dirty="0"/>
            </a:br>
            <a:r>
              <a:rPr lang="en-US" dirty="0">
                <a:hlinkClick r:id="rId2"/>
              </a:rPr>
              <a:t>http://www.python.org/</a:t>
            </a:r>
            <a:endParaRPr lang="en-US" dirty="0"/>
          </a:p>
          <a:p>
            <a:r>
              <a:rPr lang="en-US" dirty="0" err="1"/>
              <a:t>PyPI</a:t>
            </a:r>
            <a:r>
              <a:rPr lang="en-US" dirty="0"/>
              <a:t> (Python Package Index):</a:t>
            </a:r>
            <a:br>
              <a:rPr lang="en-US" dirty="0"/>
            </a:br>
            <a:r>
              <a:rPr lang="en-US" dirty="0">
                <a:hlinkClick r:id="rId3"/>
              </a:rPr>
              <a:t>https://pypi.python.org/pypi</a:t>
            </a:r>
            <a:endParaRPr lang="en-US" dirty="0"/>
          </a:p>
          <a:p>
            <a:r>
              <a:rPr lang="en-US" dirty="0"/>
              <a:t>Continuum Anaconda (fully loaded Python distribution, free for academic use) :</a:t>
            </a:r>
            <a:br>
              <a:rPr lang="en-US" dirty="0"/>
            </a:br>
            <a:r>
              <a:rPr lang="en-US" dirty="0">
                <a:hlinkClick r:id="rId4"/>
              </a:rPr>
              <a:t>https://store.continuum.io/cshop/anaconda/</a:t>
            </a:r>
            <a:endParaRPr lang="en-US" sz="3000" dirty="0"/>
          </a:p>
          <a:p>
            <a:r>
              <a:rPr lang="en-US" sz="3000" dirty="0" err="1"/>
              <a:t>Miniconda</a:t>
            </a:r>
            <a:r>
              <a:rPr lang="en-US" sz="3000" dirty="0"/>
              <a:t>:</a:t>
            </a:r>
            <a:br>
              <a:rPr lang="en-US" sz="3000" dirty="0"/>
            </a:br>
            <a:r>
              <a:rPr lang="en-US" sz="3000" dirty="0">
                <a:hlinkClick r:id="rId5"/>
              </a:rPr>
              <a:t>http://conda.pydata.org/miniconda.html</a:t>
            </a:r>
            <a:r>
              <a:rPr lang="en-US" sz="3000" dirty="0"/>
              <a:t> </a:t>
            </a:r>
          </a:p>
          <a:p>
            <a:r>
              <a:rPr lang="en-US" sz="3000" dirty="0" err="1"/>
              <a:t>PyLint</a:t>
            </a:r>
            <a:r>
              <a:rPr lang="en-US" sz="3000" dirty="0"/>
              <a:t> (check syntax before running script):</a:t>
            </a:r>
            <a:br>
              <a:rPr lang="en-US" sz="3000" dirty="0"/>
            </a:br>
            <a:r>
              <a:rPr lang="en-US" dirty="0">
                <a:hlinkClick r:id="rId6"/>
              </a:rPr>
              <a:t>http://www.pylint.org/</a:t>
            </a:r>
            <a:endParaRPr lang="en-US" dirty="0"/>
          </a:p>
          <a:p>
            <a:r>
              <a:rPr lang="en-US" dirty="0"/>
              <a:t>Flake8 (another syntax/semantics checker)</a:t>
            </a:r>
            <a:br>
              <a:rPr lang="en-US" dirty="0"/>
            </a:br>
            <a:r>
              <a:rPr lang="en-US" dirty="0">
                <a:hlinkClick r:id="rId7"/>
              </a:rPr>
              <a:t>https://pypi.python.org/pypi/flake8</a:t>
            </a:r>
            <a:r>
              <a:rPr lang="en-US" dirty="0"/>
              <a:t> </a:t>
            </a:r>
          </a:p>
          <a:p>
            <a:r>
              <a:rPr lang="en-US" dirty="0" err="1"/>
              <a:t>PyDev</a:t>
            </a:r>
            <a:r>
              <a:rPr lang="en-US" dirty="0"/>
              <a:t> (Eclipse plugin for Python development):</a:t>
            </a:r>
            <a:br>
              <a:rPr lang="en-US" dirty="0"/>
            </a:br>
            <a:r>
              <a:rPr lang="en-US" dirty="0">
                <a:hlinkClick r:id="rId8"/>
              </a:rPr>
              <a:t>http://pydev.org/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0238"/>
      </p:ext>
    </p:extLst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Useful non-standard Python libraries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Numerical computations, especially linear algebra: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br>
              <a:rPr lang="en-US" dirty="0"/>
            </a:br>
            <a:r>
              <a:rPr lang="en-US" dirty="0">
                <a:hlinkClick r:id="rId2"/>
              </a:rPr>
              <a:t>http://www.numpy.org/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http://www.scipy.org/</a:t>
            </a:r>
            <a:endParaRPr lang="en-US" dirty="0"/>
          </a:p>
          <a:p>
            <a:r>
              <a:rPr lang="en-US" dirty="0"/>
              <a:t>Image processing: </a:t>
            </a:r>
            <a:r>
              <a:rPr lang="en-US" dirty="0" err="1"/>
              <a:t>scikit</a:t>
            </a:r>
            <a:r>
              <a:rPr lang="en-US" dirty="0"/>
              <a:t>-image</a:t>
            </a:r>
            <a:br>
              <a:rPr lang="en-US" dirty="0"/>
            </a:br>
            <a:r>
              <a:rPr lang="en-US" dirty="0">
                <a:hlinkClick r:id="rId4"/>
              </a:rPr>
              <a:t>http://scikit-image.org/</a:t>
            </a:r>
            <a:endParaRPr lang="en-US" dirty="0"/>
          </a:p>
          <a:p>
            <a:r>
              <a:rPr lang="en-US" dirty="0"/>
              <a:t>Parsing context free languages: </a:t>
            </a:r>
            <a:r>
              <a:rPr lang="en-US" dirty="0" err="1"/>
              <a:t>pyparsing</a:t>
            </a:r>
            <a:br>
              <a:rPr lang="en-US" dirty="0"/>
            </a:br>
            <a:r>
              <a:rPr lang="en-US" dirty="0">
                <a:hlinkClick r:id="rId5"/>
              </a:rPr>
              <a:t>http://pyparsing.wikispaces.com/</a:t>
            </a:r>
            <a:endParaRPr lang="en-US" dirty="0"/>
          </a:p>
          <a:p>
            <a:r>
              <a:rPr lang="en-US" dirty="0"/>
              <a:t>HDF5: </a:t>
            </a:r>
            <a:r>
              <a:rPr lang="en-US" dirty="0" err="1"/>
              <a:t>PyTables</a:t>
            </a:r>
            <a:br>
              <a:rPr lang="en-US" dirty="0"/>
            </a:br>
            <a:r>
              <a:rPr lang="en-US" dirty="0">
                <a:hlinkClick r:id="rId6"/>
              </a:rPr>
              <a:t>http://www.pytables.org/</a:t>
            </a:r>
            <a:endParaRPr lang="en-US" dirty="0"/>
          </a:p>
          <a:p>
            <a:r>
              <a:rPr lang="en-US" dirty="0"/>
              <a:t>Data analysis: pandas</a:t>
            </a:r>
            <a:br>
              <a:rPr lang="en-US" dirty="0"/>
            </a:br>
            <a:r>
              <a:rPr lang="en-US" dirty="0">
                <a:hlinkClick r:id="rId7"/>
              </a:rPr>
              <a:t>http://pandas.pydata.org/</a:t>
            </a:r>
            <a:endParaRPr lang="en-US" dirty="0"/>
          </a:p>
          <a:p>
            <a:r>
              <a:rPr lang="en-US" dirty="0"/>
              <a:t>Plots: </a:t>
            </a:r>
            <a:r>
              <a:rPr lang="en-US" dirty="0" err="1"/>
              <a:t>matplotlib</a:t>
            </a:r>
            <a:r>
              <a:rPr lang="en-US" dirty="0"/>
              <a:t>, </a:t>
            </a:r>
            <a:r>
              <a:rPr lang="en-US" dirty="0" err="1"/>
              <a:t>Bokeh</a:t>
            </a:r>
            <a:r>
              <a:rPr lang="en-US" dirty="0"/>
              <a:t>, </a:t>
            </a:r>
            <a:r>
              <a:rPr lang="en-US" dirty="0" err="1"/>
              <a:t>HoloViews</a:t>
            </a:r>
            <a:br>
              <a:rPr lang="en-US" dirty="0"/>
            </a:br>
            <a:r>
              <a:rPr lang="en-US" dirty="0">
                <a:hlinkClick r:id="rId8"/>
              </a:rPr>
              <a:t>http://matplotlib.org/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http://bokeh.pydata.org</a:t>
            </a:r>
            <a:r>
              <a:rPr lang="en-US" dirty="0"/>
              <a:t>/, </a:t>
            </a:r>
            <a:r>
              <a:rPr lang="en-US" dirty="0">
                <a:hlinkClick r:id="rId10"/>
              </a:rPr>
              <a:t>http://ioam.github.io/holoviews/</a:t>
            </a:r>
            <a:r>
              <a:rPr lang="en-US" dirty="0"/>
              <a:t> </a:t>
            </a:r>
          </a:p>
          <a:p>
            <a:r>
              <a:rPr lang="en-US" dirty="0"/>
              <a:t>Bioinformatics: </a:t>
            </a:r>
            <a:r>
              <a:rPr lang="en-US" dirty="0" err="1"/>
              <a:t>BioPython</a:t>
            </a:r>
            <a:br>
              <a:rPr lang="en-US" dirty="0"/>
            </a:br>
            <a:r>
              <a:rPr lang="en-US" dirty="0">
                <a:hlinkClick r:id="rId11"/>
              </a:rPr>
              <a:t>http://biopython.org/</a:t>
            </a:r>
            <a:endParaRPr lang="en-US" dirty="0"/>
          </a:p>
          <a:p>
            <a:r>
              <a:rPr lang="en-US" dirty="0"/>
              <a:t>Graphs: </a:t>
            </a:r>
            <a:r>
              <a:rPr lang="en-US" dirty="0" err="1"/>
              <a:t>NetworkX</a:t>
            </a:r>
            <a:br>
              <a:rPr lang="en-US" dirty="0"/>
            </a:br>
            <a:r>
              <a:rPr lang="en-US" dirty="0">
                <a:hlinkClick r:id="rId12"/>
              </a:rPr>
              <a:t>http://networkx.github.io/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1928313"/>
      </p:ext>
    </p:extLst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Easter eggs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__future__ import braces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__hello__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this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antigravity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world!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Minimal code for Python script</a:t>
            </a:r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1523100" y="2887776"/>
            <a:ext cx="37689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#!/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python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__name__ == '__main__':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print('hello world!')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16016" y="2241445"/>
            <a:ext cx="3672408" cy="755507"/>
            <a:chOff x="4716016" y="2241445"/>
            <a:chExt cx="3672408" cy="755507"/>
          </a:xfrm>
        </p:grpSpPr>
        <p:sp>
          <p:nvSpPr>
            <p:cNvPr id="5" name="TextBox 4"/>
            <p:cNvSpPr txBox="1"/>
            <p:nvPr/>
          </p:nvSpPr>
          <p:spPr>
            <a:xfrm>
              <a:off x="5724128" y="2241445"/>
              <a:ext cx="26642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“shebang”: tells the shell this is python code</a:t>
              </a:r>
              <a:endParaRPr lang="nl-BE" sz="2000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4716016" y="2595388"/>
              <a:ext cx="1008112" cy="4015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27270" y="3933056"/>
            <a:ext cx="2880320" cy="1572370"/>
            <a:chOff x="4644008" y="1694060"/>
            <a:chExt cx="2880320" cy="1572370"/>
          </a:xfrm>
        </p:grpSpPr>
        <p:sp>
          <p:nvSpPr>
            <p:cNvPr id="10" name="TextBox 9"/>
            <p:cNvSpPr txBox="1"/>
            <p:nvPr/>
          </p:nvSpPr>
          <p:spPr>
            <a:xfrm>
              <a:off x="4644008" y="2558544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Indentation is relevant!</a:t>
              </a:r>
            </a:p>
            <a:p>
              <a:r>
                <a:rPr lang="en-US" sz="2000" dirty="0"/>
                <a:t>Code structure</a:t>
              </a:r>
              <a:endParaRPr lang="nl-BE" sz="2000" dirty="0"/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6084168" y="1694060"/>
              <a:ext cx="84290" cy="864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220072" y="3789040"/>
            <a:ext cx="3581463" cy="851902"/>
            <a:chOff x="5508104" y="1726820"/>
            <a:chExt cx="3581463" cy="851902"/>
          </a:xfrm>
        </p:grpSpPr>
        <p:sp>
          <p:nvSpPr>
            <p:cNvPr id="23" name="TextBox 22"/>
            <p:cNvSpPr txBox="1"/>
            <p:nvPr/>
          </p:nvSpPr>
          <p:spPr>
            <a:xfrm>
              <a:off x="5921215" y="1870836"/>
              <a:ext cx="31683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Python interpreter executes all code in body</a:t>
              </a:r>
              <a:endParaRPr lang="nl-BE" sz="2000" dirty="0"/>
            </a:p>
          </p:txBody>
        </p:sp>
        <p:cxnSp>
          <p:nvCxnSpPr>
            <p:cNvPr id="24" name="Straight Arrow Connector 23"/>
            <p:cNvCxnSpPr>
              <a:stCxn id="23" idx="1"/>
            </p:cNvCxnSpPr>
            <p:nvPr/>
          </p:nvCxnSpPr>
          <p:spPr>
            <a:xfrm flipH="1" flipV="1">
              <a:off x="5508104" y="1726820"/>
              <a:ext cx="413111" cy="497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784291" y="5505426"/>
            <a:ext cx="32440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Python Is case-sensitive!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8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hello!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script in file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hello_world.py</a:t>
            </a:r>
          </a:p>
          <a:p>
            <a:r>
              <a:rPr lang="en-US" dirty="0"/>
              <a:t>Run script using Python interpreter</a:t>
            </a:r>
          </a:p>
          <a:p>
            <a:endParaRPr lang="en-US" dirty="0"/>
          </a:p>
          <a:p>
            <a:r>
              <a:rPr lang="en-US" dirty="0"/>
              <a:t>Make script executable</a:t>
            </a:r>
          </a:p>
          <a:p>
            <a:endParaRPr lang="en-US" dirty="0"/>
          </a:p>
          <a:p>
            <a:r>
              <a:rPr lang="en-US" dirty="0"/>
              <a:t>Run script directly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780928"/>
            <a:ext cx="376898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hello_world.py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hello world!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3934797"/>
            <a:ext cx="37689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u+x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hello_world.py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5086925"/>
            <a:ext cx="266611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./hello_world.py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hello world!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025370"/>
            <a:ext cx="34163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That's what the shebang is for:</a:t>
            </a:r>
            <a:br>
              <a:rPr lang="en-US" sz="2000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#!/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python</a:t>
            </a:r>
            <a:endParaRPr lang="nl-BE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63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again!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Encapsulate script in main function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523100" y="2492896"/>
            <a:ext cx="376898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#!/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python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print('hello world!')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0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__name__ == '__main__':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status = main()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sys.exit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(status)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83968" y="5229201"/>
            <a:ext cx="4680520" cy="1060375"/>
            <a:chOff x="2843808" y="1898279"/>
            <a:chExt cx="4680520" cy="1060375"/>
          </a:xfrm>
        </p:grpSpPr>
        <p:sp>
          <p:nvSpPr>
            <p:cNvPr id="10" name="TextBox 9"/>
            <p:cNvSpPr txBox="1"/>
            <p:nvPr/>
          </p:nvSpPr>
          <p:spPr>
            <a:xfrm>
              <a:off x="4644008" y="2558544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Function call</a:t>
              </a:r>
              <a:endParaRPr lang="nl-BE" sz="2000" dirty="0"/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 flipV="1">
              <a:off x="2843808" y="1898279"/>
              <a:ext cx="1800200" cy="8603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292080" y="3538176"/>
            <a:ext cx="3312368" cy="1015663"/>
            <a:chOff x="5292080" y="3538176"/>
            <a:chExt cx="3312368" cy="1015663"/>
          </a:xfrm>
        </p:grpSpPr>
        <p:grpSp>
          <p:nvGrpSpPr>
            <p:cNvPr id="22" name="Group 21"/>
            <p:cNvGrpSpPr/>
            <p:nvPr/>
          </p:nvGrpSpPr>
          <p:grpSpPr>
            <a:xfrm>
              <a:off x="5508104" y="3538176"/>
              <a:ext cx="3096344" cy="1015663"/>
              <a:chOff x="5796136" y="1870836"/>
              <a:chExt cx="3096344" cy="101566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16216" y="1870836"/>
                <a:ext cx="23762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Simple function, no arguments, return</a:t>
                </a:r>
                <a:br>
                  <a:rPr lang="en-US" sz="2000" dirty="0"/>
                </a:br>
                <a:r>
                  <a:rPr lang="en-US" sz="2000" dirty="0"/>
                  <a:t>status only</a:t>
                </a:r>
                <a:endParaRPr lang="nl-BE" sz="2000" dirty="0"/>
              </a:p>
            </p:txBody>
          </p:sp>
          <p:cxnSp>
            <p:nvCxnSpPr>
              <p:cNvPr id="24" name="Straight Arrow Connector 23"/>
              <p:cNvCxnSpPr>
                <a:stCxn id="23" idx="1"/>
                <a:endCxn id="14" idx="1"/>
              </p:cNvCxnSpPr>
              <p:nvPr/>
            </p:nvCxnSpPr>
            <p:spPr>
              <a:xfrm flipH="1" flipV="1">
                <a:off x="5796136" y="2373728"/>
                <a:ext cx="720080" cy="49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ight Brace 13"/>
            <p:cNvSpPr/>
            <p:nvPr/>
          </p:nvSpPr>
          <p:spPr>
            <a:xfrm>
              <a:off x="5292080" y="3645024"/>
              <a:ext cx="216024" cy="79208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3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data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some data?</a:t>
            </a:r>
          </a:p>
          <a:p>
            <a:pPr lvl="1"/>
            <a:r>
              <a:rPr lang="en-US" dirty="0"/>
              <a:t>first column, case number: sequential number</a:t>
            </a:r>
          </a:p>
          <a:p>
            <a:pPr lvl="1"/>
            <a:r>
              <a:rPr lang="en-US" dirty="0"/>
              <a:t>second column, dimension number: integer 1, 2, 3</a:t>
            </a:r>
          </a:p>
          <a:p>
            <a:pPr lvl="1"/>
            <a:r>
              <a:rPr lang="en-US" dirty="0"/>
              <a:t>third column, temperature: float value -0.5, 0.0, 0.5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277995"/>
            <a:ext cx="569899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print('case', 'dim', 'temp')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[1, 2, 3]: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for temp in [-0.5, 0.0, 0.5]: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+=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1775" y="4077072"/>
            <a:ext cx="197682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case dim temp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1 -0.5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2 1 0.0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3 1 0.5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4 2 -0.5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5 2 0.0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9 3 0.5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8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Semantics: for each element in list do…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Actually, not only lists, anything one can iterate over (e.g., sets, dictionaries, I/O streams,…)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009146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in [1, 2, 3]: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 …</a:t>
            </a:r>
            <a:endParaRPr lang="nl-BE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83768" y="2276872"/>
            <a:ext cx="1080120" cy="765799"/>
            <a:chOff x="2483768" y="2276872"/>
            <a:chExt cx="1080120" cy="765799"/>
          </a:xfrm>
        </p:grpSpPr>
        <p:grpSp>
          <p:nvGrpSpPr>
            <p:cNvPr id="5" name="Group 4"/>
            <p:cNvGrpSpPr/>
            <p:nvPr/>
          </p:nvGrpSpPr>
          <p:grpSpPr>
            <a:xfrm>
              <a:off x="2483768" y="2646204"/>
              <a:ext cx="1080120" cy="396467"/>
              <a:chOff x="4139952" y="2862228"/>
              <a:chExt cx="1080120" cy="396467"/>
            </a:xfrm>
          </p:grpSpPr>
          <p:sp>
            <p:nvSpPr>
              <p:cNvPr id="6" name="Left Brace 5"/>
              <p:cNvSpPr/>
              <p:nvPr/>
            </p:nvSpPr>
            <p:spPr>
              <a:xfrm rot="5400000" flipV="1">
                <a:off x="4657152" y="2695776"/>
                <a:ext cx="45719" cy="108012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7" name="Straight Arrow Connector 6"/>
              <p:cNvCxnSpPr>
                <a:stCxn id="16" idx="2"/>
                <a:endCxn id="6" idx="1"/>
              </p:cNvCxnSpPr>
              <p:nvPr/>
            </p:nvCxnSpPr>
            <p:spPr>
              <a:xfrm flipH="1">
                <a:off x="4680012" y="2862228"/>
                <a:ext cx="3117" cy="3507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562010" y="2276872"/>
              <a:ext cx="929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variable</a:t>
              </a:r>
              <a:endParaRPr lang="nl-BE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11962" y="2276872"/>
            <a:ext cx="1296144" cy="765805"/>
            <a:chOff x="4211962" y="2276872"/>
            <a:chExt cx="1296144" cy="765805"/>
          </a:xfrm>
        </p:grpSpPr>
        <p:grpSp>
          <p:nvGrpSpPr>
            <p:cNvPr id="10" name="Group 9"/>
            <p:cNvGrpSpPr/>
            <p:nvPr/>
          </p:nvGrpSpPr>
          <p:grpSpPr>
            <a:xfrm>
              <a:off x="4211962" y="2646204"/>
              <a:ext cx="1296144" cy="396473"/>
              <a:chOff x="3995938" y="2862228"/>
              <a:chExt cx="1296144" cy="396473"/>
            </a:xfrm>
          </p:grpSpPr>
          <p:sp>
            <p:nvSpPr>
              <p:cNvPr id="11" name="Left Brace 10"/>
              <p:cNvSpPr/>
              <p:nvPr/>
            </p:nvSpPr>
            <p:spPr>
              <a:xfrm rot="5400000" flipV="1">
                <a:off x="4621148" y="2587768"/>
                <a:ext cx="45723" cy="1296144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2" name="Straight Arrow Connector 11"/>
              <p:cNvCxnSpPr>
                <a:stCxn id="21" idx="2"/>
                <a:endCxn id="11" idx="1"/>
              </p:cNvCxnSpPr>
              <p:nvPr/>
            </p:nvCxnSpPr>
            <p:spPr>
              <a:xfrm>
                <a:off x="4632726" y="2862228"/>
                <a:ext cx="11284" cy="3507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621444" y="2276872"/>
              <a:ext cx="454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</a:t>
              </a:r>
              <a:endParaRPr lang="nl-BE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6136" y="3356992"/>
            <a:ext cx="1947658" cy="648072"/>
            <a:chOff x="5796136" y="3356992"/>
            <a:chExt cx="1947658" cy="648072"/>
          </a:xfrm>
        </p:grpSpPr>
        <p:grpSp>
          <p:nvGrpSpPr>
            <p:cNvPr id="25" name="Group 24"/>
            <p:cNvGrpSpPr/>
            <p:nvPr/>
          </p:nvGrpSpPr>
          <p:grpSpPr>
            <a:xfrm rot="5400000">
              <a:off x="5760132" y="3392996"/>
              <a:ext cx="648072" cy="576064"/>
              <a:chOff x="4355976" y="2708920"/>
              <a:chExt cx="648072" cy="576064"/>
            </a:xfrm>
          </p:grpSpPr>
          <p:sp>
            <p:nvSpPr>
              <p:cNvPr id="26" name="Left Brace 25"/>
              <p:cNvSpPr/>
              <p:nvPr/>
            </p:nvSpPr>
            <p:spPr>
              <a:xfrm rot="5400000" flipV="1">
                <a:off x="4644008" y="2924944"/>
                <a:ext cx="72008" cy="648072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27" name="Straight Arrow Connector 26"/>
              <p:cNvCxnSpPr>
                <a:stCxn id="28" idx="1"/>
                <a:endCxn id="26" idx="1"/>
              </p:cNvCxnSpPr>
              <p:nvPr/>
            </p:nvCxnSpPr>
            <p:spPr>
              <a:xfrm rot="16200000" flipH="1">
                <a:off x="4427549" y="2960513"/>
                <a:ext cx="504056" cy="8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372200" y="3356992"/>
              <a:ext cx="1371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loop body</a:t>
              </a:r>
            </a:p>
            <a:p>
              <a:r>
                <a:rPr lang="en-US" dirty="0"/>
                <a:t>statement(s)</a:t>
              </a:r>
              <a:endParaRPr lang="nl-BE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64088" y="2740093"/>
            <a:ext cx="3160125" cy="648072"/>
            <a:chOff x="2771800" y="3861048"/>
            <a:chExt cx="3160125" cy="648072"/>
          </a:xfrm>
        </p:grpSpPr>
        <p:sp>
          <p:nvSpPr>
            <p:cNvPr id="32" name="Oval 31"/>
            <p:cNvSpPr/>
            <p:nvPr/>
          </p:nvSpPr>
          <p:spPr>
            <a:xfrm>
              <a:off x="2771800" y="4149080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4008" y="3861048"/>
              <a:ext cx="128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 colon!</a:t>
              </a:r>
              <a:endParaRPr lang="nl-BE" dirty="0"/>
            </a:p>
          </p:txBody>
        </p:sp>
        <p:cxnSp>
          <p:nvCxnSpPr>
            <p:cNvPr id="34" name="Straight Arrow Connector 33"/>
            <p:cNvCxnSpPr>
              <a:stCxn id="33" idx="1"/>
              <a:endCxn id="32" idx="6"/>
            </p:cNvCxnSpPr>
            <p:nvPr/>
          </p:nvCxnSpPr>
          <p:spPr>
            <a:xfrm flipH="1">
              <a:off x="3131840" y="4045714"/>
              <a:ext cx="1512168" cy="2833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7544" y="3388165"/>
            <a:ext cx="2007291" cy="1058239"/>
            <a:chOff x="467544" y="3388165"/>
            <a:chExt cx="2007291" cy="1058239"/>
          </a:xfrm>
        </p:grpSpPr>
        <p:sp>
          <p:nvSpPr>
            <p:cNvPr id="35" name="Rectangle 34"/>
            <p:cNvSpPr/>
            <p:nvPr/>
          </p:nvSpPr>
          <p:spPr>
            <a:xfrm>
              <a:off x="1970779" y="3388165"/>
              <a:ext cx="504056" cy="6151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6" name="Straight Arrow Connector 35"/>
            <p:cNvCxnSpPr>
              <a:stCxn id="39" idx="0"/>
            </p:cNvCxnSpPr>
            <p:nvPr/>
          </p:nvCxnSpPr>
          <p:spPr>
            <a:xfrm flipV="1">
              <a:off x="1360609" y="3717032"/>
              <a:ext cx="610170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67544" y="4077072"/>
              <a:ext cx="178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 indentation</a:t>
              </a:r>
              <a:endParaRPr lang="nl-BE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Semantics: while </a:t>
            </a:r>
            <a:r>
              <a:rPr lang="en-US" dirty="0" err="1"/>
              <a:t>boolean</a:t>
            </a:r>
            <a:r>
              <a:rPr lang="en-US" dirty="0"/>
              <a:t> condition holds do…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009146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while n &gt; 0: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 …</a:t>
            </a:r>
            <a:endParaRPr lang="nl-BE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98957" y="2276872"/>
            <a:ext cx="1072409" cy="789582"/>
            <a:chOff x="2661133" y="2276872"/>
            <a:chExt cx="1072409" cy="789582"/>
          </a:xfrm>
        </p:grpSpPr>
        <p:grpSp>
          <p:nvGrpSpPr>
            <p:cNvPr id="5" name="Group 4"/>
            <p:cNvGrpSpPr/>
            <p:nvPr/>
          </p:nvGrpSpPr>
          <p:grpSpPr>
            <a:xfrm>
              <a:off x="2843809" y="2646204"/>
              <a:ext cx="712528" cy="420250"/>
              <a:chOff x="4499993" y="2862228"/>
              <a:chExt cx="712528" cy="420250"/>
            </a:xfrm>
          </p:grpSpPr>
          <p:sp>
            <p:nvSpPr>
              <p:cNvPr id="6" name="Left Brace 5"/>
              <p:cNvSpPr/>
              <p:nvPr/>
            </p:nvSpPr>
            <p:spPr>
              <a:xfrm rot="5400000" flipV="1">
                <a:off x="4821506" y="2891464"/>
                <a:ext cx="69501" cy="71252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7" name="Straight Arrow Connector 6"/>
              <p:cNvCxnSpPr>
                <a:stCxn id="16" idx="2"/>
                <a:endCxn id="6" idx="1"/>
              </p:cNvCxnSpPr>
              <p:nvPr/>
            </p:nvCxnSpPr>
            <p:spPr>
              <a:xfrm>
                <a:off x="4853522" y="2862228"/>
                <a:ext cx="2735" cy="3507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661133" y="2276872"/>
              <a:ext cx="1072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condition</a:t>
              </a:r>
              <a:endParaRPr lang="nl-BE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95936" y="3356992"/>
            <a:ext cx="1947658" cy="648072"/>
            <a:chOff x="5796136" y="3356992"/>
            <a:chExt cx="1947658" cy="648072"/>
          </a:xfrm>
        </p:grpSpPr>
        <p:grpSp>
          <p:nvGrpSpPr>
            <p:cNvPr id="25" name="Group 24"/>
            <p:cNvGrpSpPr/>
            <p:nvPr/>
          </p:nvGrpSpPr>
          <p:grpSpPr>
            <a:xfrm rot="5400000">
              <a:off x="5760132" y="3392996"/>
              <a:ext cx="648072" cy="576064"/>
              <a:chOff x="4355976" y="2708920"/>
              <a:chExt cx="648072" cy="576064"/>
            </a:xfrm>
          </p:grpSpPr>
          <p:sp>
            <p:nvSpPr>
              <p:cNvPr id="26" name="Left Brace 25"/>
              <p:cNvSpPr/>
              <p:nvPr/>
            </p:nvSpPr>
            <p:spPr>
              <a:xfrm rot="5400000" flipV="1">
                <a:off x="4644008" y="2924944"/>
                <a:ext cx="72008" cy="648072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27" name="Straight Arrow Connector 26"/>
              <p:cNvCxnSpPr>
                <a:stCxn id="28" idx="1"/>
                <a:endCxn id="26" idx="1"/>
              </p:cNvCxnSpPr>
              <p:nvPr/>
            </p:nvCxnSpPr>
            <p:spPr>
              <a:xfrm rot="16200000" flipH="1">
                <a:off x="4427549" y="2960513"/>
                <a:ext cx="504056" cy="8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372200" y="3356992"/>
              <a:ext cx="1371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loop body</a:t>
              </a:r>
            </a:p>
            <a:p>
              <a:r>
                <a:rPr lang="en-US" dirty="0"/>
                <a:t>statement(s)</a:t>
              </a:r>
              <a:endParaRPr lang="nl-BE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63888" y="2740093"/>
            <a:ext cx="3160125" cy="648072"/>
            <a:chOff x="2771800" y="3861048"/>
            <a:chExt cx="3160125" cy="648072"/>
          </a:xfrm>
        </p:grpSpPr>
        <p:sp>
          <p:nvSpPr>
            <p:cNvPr id="32" name="Oval 31"/>
            <p:cNvSpPr/>
            <p:nvPr/>
          </p:nvSpPr>
          <p:spPr>
            <a:xfrm>
              <a:off x="2771800" y="4149080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4008" y="3861048"/>
              <a:ext cx="128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 colon!</a:t>
              </a:r>
              <a:endParaRPr lang="nl-BE" dirty="0"/>
            </a:p>
          </p:txBody>
        </p:sp>
        <p:cxnSp>
          <p:nvCxnSpPr>
            <p:cNvPr id="34" name="Straight Arrow Connector 33"/>
            <p:cNvCxnSpPr>
              <a:stCxn id="33" idx="1"/>
              <a:endCxn id="32" idx="6"/>
            </p:cNvCxnSpPr>
            <p:nvPr/>
          </p:nvCxnSpPr>
          <p:spPr>
            <a:xfrm flipH="1">
              <a:off x="3131840" y="4045714"/>
              <a:ext cx="1512168" cy="2833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7544" y="3388165"/>
            <a:ext cx="2007291" cy="1058239"/>
            <a:chOff x="467544" y="3388165"/>
            <a:chExt cx="2007291" cy="1058239"/>
          </a:xfrm>
        </p:grpSpPr>
        <p:sp>
          <p:nvSpPr>
            <p:cNvPr id="35" name="Rectangle 34"/>
            <p:cNvSpPr/>
            <p:nvPr/>
          </p:nvSpPr>
          <p:spPr>
            <a:xfrm>
              <a:off x="1970779" y="3388165"/>
              <a:ext cx="504056" cy="6151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6" name="Straight Arrow Connector 35"/>
            <p:cNvCxnSpPr>
              <a:stCxn id="39" idx="0"/>
            </p:cNvCxnSpPr>
            <p:nvPr/>
          </p:nvCxnSpPr>
          <p:spPr>
            <a:xfrm flipV="1">
              <a:off x="1360609" y="3717032"/>
              <a:ext cx="610170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67544" y="4077072"/>
              <a:ext cx="178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 indentation</a:t>
              </a:r>
              <a:endParaRPr lang="nl-BE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32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 and quitting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Skipping loop iterations: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continue</a:t>
            </a:r>
            <a:br>
              <a:rPr lang="en-US" dirty="0"/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for n in range(100):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is_prime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(n):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continue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  print(n)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Ending loop execution: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break</a:t>
            </a:r>
            <a:br>
              <a:rPr lang="en-US" dirty="0"/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n = 100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while n &lt; 1000: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is_prime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(n):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break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  n += 1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3356992"/>
            <a:ext cx="25446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Works for both</a:t>
            </a:r>
            <a:br>
              <a:rPr lang="en-US" sz="2000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/>
              <a:t> and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dirty="0"/>
              <a:t> loops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63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Teach programming in Python</a:t>
            </a:r>
          </a:p>
          <a:p>
            <a:pPr lvl="1"/>
            <a:r>
              <a:rPr lang="en-US" dirty="0"/>
              <a:t>prerequisite: you should know how to program in some other language</a:t>
            </a:r>
            <a:r>
              <a:rPr lang="nl-BE" dirty="0"/>
              <a:t>,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consider</a:t>
            </a:r>
            <a:r>
              <a:rPr lang="nl-BE" dirty="0"/>
              <a:t> first </a:t>
            </a:r>
            <a:r>
              <a:rPr lang="nl-BE" dirty="0" err="1"/>
              <a:t>completing</a:t>
            </a:r>
            <a:endParaRPr lang="nl-BE" dirty="0"/>
          </a:p>
          <a:p>
            <a:pPr lvl="2"/>
            <a:r>
              <a:rPr lang="en-US" dirty="0" err="1"/>
              <a:t>CodeAcademy</a:t>
            </a:r>
            <a:br>
              <a:rPr lang="en-US" dirty="0"/>
            </a:br>
            <a:r>
              <a:rPr lang="en-US" dirty="0">
                <a:hlinkClick r:id="rId2"/>
              </a:rPr>
              <a:t>http://www.codecademy.com/tracks/python</a:t>
            </a:r>
            <a:endParaRPr lang="en-US" dirty="0"/>
          </a:p>
          <a:p>
            <a:pPr lvl="2"/>
            <a:r>
              <a:rPr lang="en-US" dirty="0" err="1"/>
              <a:t>LearnPython</a:t>
            </a:r>
            <a:br>
              <a:rPr lang="en-US" dirty="0"/>
            </a:br>
            <a:r>
              <a:rPr lang="en-US" dirty="0">
                <a:hlinkClick r:id="rId3"/>
              </a:rPr>
              <a:t>http://www.learnpython.org/</a:t>
            </a:r>
            <a:endParaRPr lang="en-US" dirty="0"/>
          </a:p>
          <a:p>
            <a:r>
              <a:rPr lang="en-US" dirty="0"/>
              <a:t>Highlight Python's strong points</a:t>
            </a:r>
          </a:p>
          <a:p>
            <a:r>
              <a:rPr lang="en-US" dirty="0"/>
              <a:t>Discuss Python's weak points and how to mitigate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661248"/>
            <a:ext cx="726448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These sessions won't teach you how to program,</a:t>
            </a:r>
            <a:br>
              <a:rPr lang="en-US" sz="2800" dirty="0"/>
            </a:br>
            <a:r>
              <a:rPr lang="en-US" sz="2800" dirty="0"/>
              <a:t>how to find algorithms, that's beyond the scope</a:t>
            </a:r>
            <a:endParaRPr lang="nl-B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8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: sequence of characters, 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'temp'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: integer, 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-1234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1_203_107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/>
              <a:t>: floating point number, 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-0.5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complex</a:t>
            </a:r>
            <a:r>
              <a:rPr lang="en-US" dirty="0">
                <a:cs typeface="Courier New" pitchFamily="49" charset="0"/>
              </a:rPr>
              <a:t>: complex number, 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1.3 + 4.8j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269883"/>
            <a:ext cx="5698996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print('case', 'dim', 'temp')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[1, 2, 3]: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for temp in [-0.5, 0.0, 0.5]: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+=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60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7596336" y="2060848"/>
            <a:ext cx="5020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3.6+</a:t>
            </a:r>
          </a:p>
        </p:txBody>
      </p:sp>
    </p:spTree>
    <p:extLst>
      <p:ext uri="{BB962C8B-B14F-4D97-AF65-F5344CB8AC3E}">
        <p14:creationId xmlns:p14="http://schemas.microsoft.com/office/powerpoint/2010/main" val="39367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Very useful data structure</a:t>
            </a:r>
          </a:p>
          <a:p>
            <a:r>
              <a:rPr lang="en-US" dirty="0"/>
              <a:t>Elements can be of same, or different type</a:t>
            </a:r>
          </a:p>
          <a:p>
            <a:r>
              <a:rPr lang="en-US" dirty="0"/>
              <a:t>Literal list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[-0.5, 0.0, 0.5]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['alpha', 'beta', 'gamma', 'delta']</a:t>
            </a:r>
          </a:p>
          <a:p>
            <a:r>
              <a:rPr lang="en-US" dirty="0"/>
              <a:t>Empty list: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list()</a:t>
            </a:r>
          </a:p>
          <a:p>
            <a:r>
              <a:rPr lang="en-US" dirty="0"/>
              <a:t>List constructor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list(range(3))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[0, 1, 2]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list(range(1, 4))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[1, 2, 3]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list(range(1, 8, 2))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[1, 3, 5, 7]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list(range(0, -9, -3))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[0, -3, -6]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275427" y="5961474"/>
            <a:ext cx="560082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Note: explicit list construction can often be avoided,</a:t>
            </a:r>
            <a:br>
              <a:rPr lang="en-US" sz="2000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range(…)</a:t>
            </a:r>
            <a:r>
              <a:rPr lang="en-US" sz="2000" dirty="0"/>
              <a:t> returns </a:t>
            </a:r>
            <a:r>
              <a:rPr lang="en-US" sz="2000" dirty="0" err="1"/>
              <a:t>iterable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0432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list operations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Example list: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 = ['a', 'b']</a:t>
            </a:r>
            <a:endParaRPr lang="en-US" dirty="0"/>
          </a:p>
          <a:p>
            <a:r>
              <a:rPr lang="en-US" dirty="0"/>
              <a:t>Number of elements: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(l) == 2</a:t>
            </a:r>
          </a:p>
          <a:p>
            <a:r>
              <a:rPr lang="en-US" dirty="0"/>
              <a:t>Append to a list: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l.append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('c')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['a', 'b', 'c']</a:t>
            </a:r>
          </a:p>
          <a:p>
            <a:r>
              <a:rPr lang="en-US" dirty="0"/>
              <a:t>Remove last element: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l.pop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== 'c'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['a', 'b']</a:t>
            </a:r>
          </a:p>
          <a:p>
            <a:r>
              <a:rPr lang="en-US" dirty="0"/>
              <a:t>Insert element at position: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l.insert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(1, 'c')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['a', 'c', 'b']</a:t>
            </a:r>
          </a:p>
          <a:p>
            <a:r>
              <a:rPr lang="en-US" dirty="0"/>
              <a:t>Remove element at: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l.pop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(1) == 'c'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['a', 'b']</a:t>
            </a:r>
          </a:p>
          <a:p>
            <a:r>
              <a:rPr lang="nl-BE" dirty="0" err="1"/>
              <a:t>Extend</a:t>
            </a:r>
            <a:r>
              <a:rPr lang="nl-BE" dirty="0"/>
              <a:t> a list:</a:t>
            </a:r>
            <a:br>
              <a:rPr lang="nl-BE" dirty="0"/>
            </a:br>
            <a:r>
              <a:rPr lang="nl-BE" dirty="0" err="1">
                <a:latin typeface="Courier New" pitchFamily="49" charset="0"/>
                <a:cs typeface="Courier New" pitchFamily="49" charset="0"/>
              </a:rPr>
              <a:t>l.extend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(['c', 'd'])</a:t>
            </a:r>
            <a:r>
              <a:rPr lang="nl-BE" dirty="0">
                <a:cs typeface="Courier New" pitchFamily="49" charset="0"/>
              </a:rPr>
              <a:t>,</a:t>
            </a:r>
            <a:br>
              <a:rPr lang="nl-BE" dirty="0"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l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 ['a', 'b', 'c', 'd']</a:t>
            </a:r>
          </a:p>
          <a:p>
            <a:endParaRPr lang="nl-B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8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list elements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 list: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 = ['a', 'b', 'c']</a:t>
            </a:r>
          </a:p>
          <a:p>
            <a:r>
              <a:rPr lang="en-US" dirty="0">
                <a:cs typeface="Courier New" pitchFamily="49" charset="0"/>
              </a:rPr>
              <a:t>Use first element: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a = l[0]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 == 'a'</a:t>
            </a:r>
          </a:p>
          <a:p>
            <a:r>
              <a:rPr lang="en-US" dirty="0">
                <a:cs typeface="Courier New" pitchFamily="49" charset="0"/>
              </a:rPr>
              <a:t>Use second element: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l[1]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== 'b'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Use last element: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l[-1]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== 'c'</a:t>
            </a:r>
          </a:p>
          <a:p>
            <a:r>
              <a:rPr lang="en-US" dirty="0">
                <a:cs typeface="Courier New" panose="02070309020205020404" pitchFamily="49" charset="0"/>
              </a:rPr>
              <a:t>One before last: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l[-2]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== 'b'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Assignment: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l[2] = 'de'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itchFamily="49" charset="0"/>
                <a:sym typeface="Symbol"/>
              </a:rPr>
              <a:t>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['a', 'b', 'de']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811897" y="3399383"/>
            <a:ext cx="34801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Note: list index is 0-based!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7181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&amp; dicing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Example list: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 = list(range(1, 6))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[1, 2, 3, 4, 5]</a:t>
            </a:r>
          </a:p>
          <a:p>
            <a:r>
              <a:rPr lang="en-US" dirty="0"/>
              <a:t>Creating </a:t>
            </a:r>
            <a:r>
              <a:rPr lang="en-US" dirty="0" err="1"/>
              <a:t>sublists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l[2:4]</a:t>
            </a:r>
            <a:r>
              <a:rPr lang="en-US" dirty="0"/>
              <a:t>,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l_sub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[3, 4]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 = l[:4]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,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 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[1, 2, 3, 4]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 = l[2:]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,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 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[3, 4, 5]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 = l[0:4:3]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,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 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[1, 4]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 = l[::2]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,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 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[1, 3, 5]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 = l[4:1:-1]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l_sub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 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[5, 4, 3]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 = l[::-1]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l_r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 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[5, 4, 3, 2, 1]</a:t>
            </a:r>
          </a:p>
          <a:p>
            <a:r>
              <a:rPr lang="en-US" dirty="0">
                <a:cs typeface="Courier New" panose="02070309020205020404" pitchFamily="49" charset="0"/>
                <a:sym typeface="Symbol"/>
              </a:rPr>
              <a:t>Assigning to slices: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l[::2] = ['a', 'b'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'c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'],</a:t>
            </a:r>
            <a:br>
              <a:rPr lang="nl-BE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</a:b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             l</a:t>
            </a:r>
            <a:r>
              <a:rPr lang="nl-BE" dirty="0">
                <a:cs typeface="Courier New" panose="02070309020205020404" pitchFamily="49" charset="0"/>
                <a:sym typeface="Symbol"/>
              </a:rPr>
              <a:t> </a:t>
            </a:r>
            <a:r>
              <a:rPr lang="en-US" dirty="0">
                <a:cs typeface="Courier New" panose="02070309020205020404" pitchFamily="49" charset="0"/>
                <a:sym typeface="Symbol"/>
              </a:rPr>
              <a:t>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['a', 2, 'b', 4, 'c']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55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over lists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 list: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 = list(range(1, 6))</a:t>
            </a:r>
            <a:endParaRPr lang="en-US" dirty="0"/>
          </a:p>
          <a:p>
            <a:r>
              <a:rPr lang="en-US" dirty="0"/>
              <a:t>Straightforward iteration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 in data: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f(e)</a:t>
            </a:r>
          </a:p>
          <a:p>
            <a:r>
              <a:rPr lang="en-US" dirty="0"/>
              <a:t>Need index?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(data)):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data[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dirty="0"/>
              <a:t>Better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e in enumerate(data):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e)</a:t>
            </a:r>
            <a:br>
              <a:rPr lang="en-US" dirty="0"/>
            </a:br>
            <a:r>
              <a:rPr lang="en-US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65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7740352" y="2420888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b="1" i="1" dirty="0">
                <a:solidFill>
                  <a:srgbClr val="00B050"/>
                </a:solidFill>
                <a:sym typeface="Symbol"/>
              </a:rPr>
              <a:t></a:t>
            </a:r>
            <a:endParaRPr lang="nl-BE" sz="5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4809926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b="1" i="1" dirty="0">
                <a:solidFill>
                  <a:srgbClr val="00B050"/>
                </a:solidFill>
                <a:sym typeface="Symbol"/>
              </a:rPr>
              <a:t></a:t>
            </a:r>
            <a:endParaRPr lang="nl-BE" sz="5400" b="1" i="1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84368" y="3717032"/>
            <a:ext cx="648072" cy="504056"/>
            <a:chOff x="179512" y="548680"/>
            <a:chExt cx="648072" cy="50405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79512" y="548680"/>
              <a:ext cx="648072" cy="50405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86943" y="548680"/>
              <a:ext cx="496625" cy="50405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05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data revisited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range(…)</a:t>
            </a:r>
          </a:p>
          <a:p>
            <a:r>
              <a:rPr lang="en-US" dirty="0"/>
              <a:t>How to do lists of floats?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[0.5*x for x in range(-1, 2)]</a:t>
            </a:r>
          </a:p>
          <a:p>
            <a:pPr lvl="1"/>
            <a:r>
              <a:rPr lang="en-US" dirty="0"/>
              <a:t>list comprehensions: construct list from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133979"/>
            <a:ext cx="7077579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print('case', 'dim', 'temp')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range(1, 4):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for temp in [0.5*x for x in range(-1, 2)]: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+=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3658" y="2236802"/>
            <a:ext cx="226677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looks a lot like math</a:t>
            </a:r>
            <a:endParaRPr lang="nl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4489956"/>
            <a:ext cx="33747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consider using </a:t>
            </a:r>
            <a:r>
              <a:rPr lang="en-US" sz="2800" dirty="0" err="1"/>
              <a:t>numpy</a:t>
            </a:r>
            <a:endParaRPr lang="nl-BE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strings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tabs as separator</a:t>
            </a:r>
          </a:p>
          <a:p>
            <a:r>
              <a:rPr lang="en-US" dirty="0"/>
              <a:t>Increase number of digits after decimal point to 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cs typeface="Courier New" pitchFamily="49" charset="0"/>
              </a:rPr>
              <a:t>f-string: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f'{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case_nr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}\t{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dim_nr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}\t{temp:.4f}'</a:t>
            </a:r>
            <a:endParaRPr lang="en-US" sz="2800" dirty="0"/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  <a:p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619672" y="3737906"/>
            <a:ext cx="187220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915816" y="3809914"/>
            <a:ext cx="2088232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39952" y="3737906"/>
            <a:ext cx="3024336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885590" y="3737906"/>
            <a:ext cx="1656184" cy="1243332"/>
            <a:chOff x="1885590" y="3284984"/>
            <a:chExt cx="1656184" cy="1243332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2123728" y="3140969"/>
              <a:ext cx="72008" cy="36004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5590" y="4128206"/>
              <a:ext cx="526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tab</a:t>
              </a:r>
              <a:endParaRPr lang="nl-BE" sz="2000" dirty="0"/>
            </a:p>
          </p:txBody>
        </p:sp>
        <p:cxnSp>
          <p:nvCxnSpPr>
            <p:cNvPr id="13" name="Straight Arrow Connector 12"/>
            <p:cNvCxnSpPr>
              <a:stCxn id="12" idx="0"/>
              <a:endCxn id="11" idx="1"/>
            </p:cNvCxnSpPr>
            <p:nvPr/>
          </p:nvCxnSpPr>
          <p:spPr>
            <a:xfrm flipV="1">
              <a:off x="2148675" y="3356993"/>
              <a:ext cx="11057" cy="7712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eft Brace 18"/>
            <p:cNvSpPr/>
            <p:nvPr/>
          </p:nvSpPr>
          <p:spPr>
            <a:xfrm rot="16200000">
              <a:off x="3325750" y="3140968"/>
              <a:ext cx="72008" cy="36004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1" name="Straight Arrow Connector 20"/>
            <p:cNvCxnSpPr>
              <a:stCxn id="12" idx="0"/>
              <a:endCxn id="19" idx="1"/>
            </p:cNvCxnSpPr>
            <p:nvPr/>
          </p:nvCxnSpPr>
          <p:spPr>
            <a:xfrm flipV="1">
              <a:off x="2148675" y="3356992"/>
              <a:ext cx="1213079" cy="7712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355976" y="2780928"/>
            <a:ext cx="648072" cy="504056"/>
            <a:chOff x="4355976" y="2780928"/>
            <a:chExt cx="648072" cy="504056"/>
          </a:xfrm>
        </p:grpSpPr>
        <p:sp>
          <p:nvSpPr>
            <p:cNvPr id="26" name="Left Brace 25"/>
            <p:cNvSpPr/>
            <p:nvPr/>
          </p:nvSpPr>
          <p:spPr>
            <a:xfrm rot="5400000" flipV="1">
              <a:off x="4644008" y="2924944"/>
              <a:ext cx="72008" cy="648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7" name="Straight Arrow Connector 26"/>
            <p:cNvCxnSpPr>
              <a:endCxn id="26" idx="1"/>
            </p:cNvCxnSpPr>
            <p:nvPr/>
          </p:nvCxnSpPr>
          <p:spPr>
            <a:xfrm>
              <a:off x="4680012" y="2780928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67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683568" y="3181890"/>
            <a:ext cx="7590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itchFamily="49" charset="0"/>
                <a:cs typeface="Courier New" pitchFamily="49" charset="0"/>
              </a:rPr>
              <a:t>'{0}\t{1}\t{2:.4f}'.format(</a:t>
            </a: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r>
              <a:rPr lang="en-US" sz="32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, temp)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39643" y="5979429"/>
            <a:ext cx="5020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3.6+</a:t>
            </a:r>
          </a:p>
        </p:txBody>
      </p:sp>
    </p:spTree>
    <p:extLst>
      <p:ext uri="{BB962C8B-B14F-4D97-AF65-F5344CB8AC3E}">
        <p14:creationId xmlns:p14="http://schemas.microsoft.com/office/powerpoint/2010/main" val="31864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&amp; methods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string is an object (class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),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format</a:t>
            </a:r>
            <a:r>
              <a:rPr lang="en-US" dirty="0"/>
              <a:t> is a method on that object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1259632" y="3822139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'{0}\t{1}\t{2:.4f}'.format(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temp)</a:t>
            </a:r>
            <a:endParaRPr lang="nl-BE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03648" y="2852936"/>
            <a:ext cx="3384378" cy="969205"/>
            <a:chOff x="1403648" y="2996952"/>
            <a:chExt cx="3384378" cy="969205"/>
          </a:xfrm>
        </p:grpSpPr>
        <p:grpSp>
          <p:nvGrpSpPr>
            <p:cNvPr id="5" name="Group 4"/>
            <p:cNvGrpSpPr/>
            <p:nvPr/>
          </p:nvGrpSpPr>
          <p:grpSpPr>
            <a:xfrm>
              <a:off x="1403648" y="3397062"/>
              <a:ext cx="3384378" cy="569095"/>
              <a:chOff x="3131840" y="2751895"/>
              <a:chExt cx="3384378" cy="569095"/>
            </a:xfrm>
          </p:grpSpPr>
          <p:sp>
            <p:nvSpPr>
              <p:cNvPr id="6" name="Left Brace 5"/>
              <p:cNvSpPr/>
              <p:nvPr/>
            </p:nvSpPr>
            <p:spPr>
              <a:xfrm rot="5400000" flipV="1">
                <a:off x="4783166" y="1587939"/>
                <a:ext cx="81725" cy="338437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7" name="Straight Arrow Connector 6"/>
              <p:cNvCxnSpPr>
                <a:stCxn id="10" idx="2"/>
                <a:endCxn id="6" idx="1"/>
              </p:cNvCxnSpPr>
              <p:nvPr/>
            </p:nvCxnSpPr>
            <p:spPr>
              <a:xfrm flipH="1">
                <a:off x="4824029" y="2751895"/>
                <a:ext cx="3248" cy="4873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679739" y="2996952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object</a:t>
              </a:r>
              <a:endParaRPr lang="nl-BE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56004" y="2852936"/>
            <a:ext cx="1054143" cy="933200"/>
            <a:chOff x="5056004" y="2996952"/>
            <a:chExt cx="1054143" cy="933200"/>
          </a:xfrm>
        </p:grpSpPr>
        <p:grpSp>
          <p:nvGrpSpPr>
            <p:cNvPr id="12" name="Group 11"/>
            <p:cNvGrpSpPr/>
            <p:nvPr/>
          </p:nvGrpSpPr>
          <p:grpSpPr>
            <a:xfrm>
              <a:off x="5056004" y="3397062"/>
              <a:ext cx="1054143" cy="533090"/>
              <a:chOff x="4407932" y="2751895"/>
              <a:chExt cx="1054143" cy="533090"/>
            </a:xfrm>
          </p:grpSpPr>
          <p:sp>
            <p:nvSpPr>
              <p:cNvPr id="13" name="Left Brace 12"/>
              <p:cNvSpPr/>
              <p:nvPr/>
            </p:nvSpPr>
            <p:spPr>
              <a:xfrm rot="5400000" flipV="1">
                <a:off x="4912144" y="2735054"/>
                <a:ext cx="45719" cy="1054143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4" name="Straight Arrow Connector 13"/>
              <p:cNvCxnSpPr>
                <a:stCxn id="15" idx="2"/>
                <a:endCxn id="13" idx="1"/>
              </p:cNvCxnSpPr>
              <p:nvPr/>
            </p:nvCxnSpPr>
            <p:spPr>
              <a:xfrm>
                <a:off x="4930887" y="2751895"/>
                <a:ext cx="4117" cy="4873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5075327" y="2996952"/>
              <a:ext cx="1007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method</a:t>
              </a:r>
              <a:endParaRPr lang="nl-BE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03850" y="4653131"/>
            <a:ext cx="3816424" cy="1008117"/>
            <a:chOff x="3203850" y="4797147"/>
            <a:chExt cx="3816424" cy="1008117"/>
          </a:xfrm>
        </p:grpSpPr>
        <p:grpSp>
          <p:nvGrpSpPr>
            <p:cNvPr id="18" name="Group 17"/>
            <p:cNvGrpSpPr/>
            <p:nvPr/>
          </p:nvGrpSpPr>
          <p:grpSpPr>
            <a:xfrm flipV="1">
              <a:off x="3203850" y="4797147"/>
              <a:ext cx="3816424" cy="608007"/>
              <a:chOff x="2771802" y="2712988"/>
              <a:chExt cx="3816424" cy="608007"/>
            </a:xfrm>
          </p:grpSpPr>
          <p:sp>
            <p:nvSpPr>
              <p:cNvPr id="19" name="Left Brace 18"/>
              <p:cNvSpPr/>
              <p:nvPr/>
            </p:nvSpPr>
            <p:spPr>
              <a:xfrm rot="5400000" flipV="1">
                <a:off x="4639150" y="1371919"/>
                <a:ext cx="81728" cy="3816424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20" name="Straight Arrow Connector 19"/>
              <p:cNvCxnSpPr>
                <a:stCxn id="23" idx="0"/>
                <a:endCxn id="19" idx="1"/>
              </p:cNvCxnSpPr>
              <p:nvPr/>
            </p:nvCxnSpPr>
            <p:spPr>
              <a:xfrm flipH="1">
                <a:off x="4680014" y="2712988"/>
                <a:ext cx="78444" cy="5262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099117" y="5405154"/>
              <a:ext cx="2182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method arguments</a:t>
              </a:r>
              <a:endParaRPr lang="nl-BE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3688" y="5949280"/>
            <a:ext cx="51742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methods on strings produce new strings</a:t>
            </a:r>
            <a:endParaRPr lang="nl-BE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7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data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negative temperatures by 0.0 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178927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case dim temp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 1 -0.5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2 1 0.0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3 1 0.5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4 2 -0.5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5 2 0.0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3888" y="2204864"/>
            <a:ext cx="3635031" cy="1815882"/>
            <a:chOff x="3563888" y="2204864"/>
            <a:chExt cx="3635031" cy="1815882"/>
          </a:xfrm>
        </p:grpSpPr>
        <p:sp>
          <p:nvSpPr>
            <p:cNvPr id="5" name="TextBox 4"/>
            <p:cNvSpPr txBox="1"/>
            <p:nvPr/>
          </p:nvSpPr>
          <p:spPr>
            <a:xfrm>
              <a:off x="5409647" y="2204864"/>
              <a:ext cx="1789272" cy="18158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case dim temp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1 1 0.0000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2 1 0.0000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3 1 0.5000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4 2 0.0000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5 2 0.0000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…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563888" y="3220526"/>
              <a:ext cx="10081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95536" y="4133979"/>
            <a:ext cx="6801862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float(data[2]) &lt; 0.0: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data[2] = '0.0'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print('{0} {1} {2:.4f}'.format(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  data[0], data[1], float(data[2])))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69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29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material available on GitHub</a:t>
            </a:r>
          </a:p>
          <a:p>
            <a:pPr lvl="1"/>
            <a:r>
              <a:rPr lang="en-US" dirty="0"/>
              <a:t>Google for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gjbex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</a:t>
            </a:r>
            <a:r>
              <a:rPr lang="en-US" dirty="0"/>
              <a:t>'</a:t>
            </a:r>
          </a:p>
          <a:p>
            <a:pPr lvl="1"/>
            <a:r>
              <a:rPr lang="en-US" dirty="0">
                <a:hlinkClick r:id="rId2"/>
              </a:rPr>
              <a:t>https://github.com/gjbex/training-material/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repository name: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training-material</a:t>
            </a:r>
          </a:p>
          <a:p>
            <a:pPr lvl="2"/>
            <a:r>
              <a:rPr lang="en-US" dirty="0"/>
              <a:t>Python directory</a:t>
            </a:r>
          </a:p>
          <a:p>
            <a:r>
              <a:rPr lang="en-US" dirty="0"/>
              <a:t>Slides</a:t>
            </a:r>
          </a:p>
          <a:p>
            <a:pPr lvl="1"/>
            <a:r>
              <a:rPr lang="en-US" sz="1600" dirty="0">
                <a:hlinkClick r:id="rId3"/>
              </a:rPr>
              <a:t>https://github.com/gjbex/training-material/blob/master/Python/python_intro.pptx</a:t>
            </a:r>
            <a:r>
              <a:rPr lang="en-US" sz="1600" dirty="0"/>
              <a:t> </a:t>
            </a:r>
          </a:p>
          <a:p>
            <a:pPr lvl="1"/>
            <a:r>
              <a:rPr lang="en-US" dirty="0"/>
              <a:t>click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Download</a:t>
            </a:r>
            <a:r>
              <a:rPr lang="en-US" dirty="0"/>
              <a:t> button</a:t>
            </a:r>
          </a:p>
          <a:p>
            <a:pPr lvl="1"/>
            <a:r>
              <a:rPr lang="en-US" dirty="0"/>
              <a:t>section title slides have links to relevant material for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09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things in and out:</a:t>
            </a:r>
            <a:br>
              <a:rPr lang="en-US" dirty="0"/>
            </a:br>
            <a:r>
              <a:rPr lang="en-US" dirty="0"/>
              <a:t>I/O &amp; command line arguments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0266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lines from file handles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Standard file handles: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/>
              <a:t>: standard input (keyboard, pipe in)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sys.stdout</a:t>
            </a:r>
            <a:r>
              <a:rPr lang="en-US" dirty="0"/>
              <a:t>: standard output (screen, pipe out)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sys.stderr</a:t>
            </a:r>
            <a:r>
              <a:rPr lang="en-US" dirty="0"/>
              <a:t>: standard error (screen, pipe out)</a:t>
            </a:r>
          </a:p>
          <a:p>
            <a:r>
              <a:rPr lang="en-US" dirty="0"/>
              <a:t>Reading a single line: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: returns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Reading all lines at once: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sym typeface="Wingdings" pitchFamily="2" charset="2"/>
              </a:rPr>
              <a:t>returns 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list</a:t>
            </a:r>
            <a:r>
              <a:rPr lang="en-US" dirty="0">
                <a:sym typeface="Wingdings" pitchFamily="2" charset="2"/>
              </a:rPr>
              <a:t> of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str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4797152"/>
            <a:ext cx="2160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line endings,</a:t>
            </a:r>
          </a:p>
          <a:p>
            <a:r>
              <a:rPr lang="en-US" dirty="0"/>
              <a:t>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\r\n</a:t>
            </a:r>
            <a:r>
              <a:rPr lang="en-US" dirty="0"/>
              <a:t> are</a:t>
            </a:r>
            <a:br>
              <a:rPr lang="en-US" dirty="0"/>
            </a:br>
            <a:r>
              <a:rPr lang="en-US" dirty="0"/>
              <a:t>included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021288"/>
            <a:ext cx="64966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readline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readlines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are methods on file handles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64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memory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readlines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method reads whole file at once</a:t>
            </a:r>
          </a:p>
          <a:p>
            <a:pPr lvl="1"/>
            <a:r>
              <a:rPr lang="en-US" dirty="0"/>
              <a:t>For large files, creates long list = lots of memory</a:t>
            </a:r>
          </a:p>
          <a:p>
            <a:r>
              <a:rPr lang="en-US" dirty="0"/>
              <a:t>Avoid: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6992" y="3861048"/>
            <a:ext cx="487184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6992" y="5457998"/>
            <a:ext cx="321754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5046275"/>
            <a:ext cx="351153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Returns iterator, not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list</a:t>
            </a:r>
            <a:br>
              <a:rPr lang="en-US" sz="2400" dirty="0"/>
            </a:br>
            <a:r>
              <a:rPr lang="en-US" sz="2400" dirty="0"/>
              <a:t>Memory friendly!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73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5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file handles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/>
              <a:t> function writes objects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sys.stdout</a:t>
            </a:r>
            <a:r>
              <a:rPr lang="en-US" dirty="0"/>
              <a:t>, adds 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dirty="0"/>
              <a:t>' (or 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\r\n</a:t>
            </a:r>
            <a:r>
              <a:rPr lang="en-US" dirty="0"/>
              <a:t>') and applies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conversion function by default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write(…)</a:t>
            </a:r>
            <a:r>
              <a:rPr lang="en-US" dirty="0"/>
              <a:t> method writes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to file handle, e.g.,</a:t>
            </a: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sys.stderr.write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('### error: number is negative\n')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sys.stdout.write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output_str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flush()</a:t>
            </a:r>
            <a:r>
              <a:rPr lang="en-US" dirty="0"/>
              <a:t> method flushes output to disk</a:t>
            </a:r>
          </a:p>
          <a:p>
            <a:pPr lvl="1"/>
            <a:r>
              <a:rPr lang="en-US" dirty="0"/>
              <a:t>At least, tells OS to do 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0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print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/>
              <a:t> has some useful optional arguments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dirty="0"/>
              <a:t>: allows to print to any open file handle, 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dirty="0"/>
              <a:t> (default: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sys.stdout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print("# error: number should be positive",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file=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US" dirty="0"/>
              <a:t>: character to separate multiple objects to print</a:t>
            </a:r>
            <a:br>
              <a:rPr lang="en-US" dirty="0"/>
            </a:br>
            <a:r>
              <a:rPr lang="en-US" dirty="0"/>
              <a:t>(default: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dirty="0"/>
              <a:t>), e.g.,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print('alpha', 3, 5.7,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='\t')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/>
              <a:t>: character to add when all arguments are printed</a:t>
            </a:r>
            <a:br>
              <a:rPr lang="en-US" dirty="0"/>
            </a:br>
            <a:r>
              <a:rPr lang="en-US" dirty="0"/>
              <a:t>(default: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  <a:r>
              <a:rPr lang="en-US" dirty="0"/>
              <a:t>), e.g.,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print('next print will be on same line',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end='')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flush</a:t>
            </a:r>
            <a:r>
              <a:rPr lang="en-US" dirty="0"/>
              <a:t>: whether to combine print with a flush on the file handle (default: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),</a:t>
            </a:r>
            <a:br>
              <a:rPr lang="nl-BE" dirty="0"/>
            </a:b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print('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', file=</a:t>
            </a:r>
            <a:r>
              <a:rPr 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     flush=True)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44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command line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Script name &amp; command line arguments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sys.argv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2780928"/>
            <a:ext cx="316835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if __name__ == '__main__':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907" y="3987061"/>
            <a:ext cx="6112571" cy="175432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 python  cla_printer.py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['cla_printer.py']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 python  cla_printer.py  alpha  beta  3.5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['cla_printer.py', 'alpha', 'beta', '3.5']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$ python  cla_printer.py  'alpha beta'  3.5</a:t>
            </a:r>
          </a:p>
          <a:p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['cla_printer.py', 'alpha beta', '3.5']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72200" y="3501008"/>
            <a:ext cx="2123222" cy="1363216"/>
            <a:chOff x="6372200" y="3735035"/>
            <a:chExt cx="2123222" cy="1363216"/>
          </a:xfrm>
        </p:grpSpPr>
        <p:sp>
          <p:nvSpPr>
            <p:cNvPr id="6" name="TextBox 5"/>
            <p:cNvSpPr txBox="1"/>
            <p:nvPr/>
          </p:nvSpPr>
          <p:spPr>
            <a:xfrm>
              <a:off x="7164288" y="3735035"/>
              <a:ext cx="1331134" cy="120032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Note: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all values</a:t>
              </a:r>
              <a:br>
                <a:rPr lang="en-US" sz="2400" dirty="0">
                  <a:solidFill>
                    <a:srgbClr val="FF0000"/>
                  </a:solidFill>
                </a:rPr>
              </a:br>
              <a:r>
                <a:rPr lang="en-US" sz="2400" dirty="0">
                  <a:solidFill>
                    <a:srgbClr val="FF0000"/>
                  </a:solidFill>
                </a:rPr>
                <a:t>are </a:t>
              </a:r>
              <a:r>
                <a:rPr lang="en-US" sz="240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str</a:t>
              </a:r>
              <a:endPara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6372200" y="4335200"/>
              <a:ext cx="792088" cy="76305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403648" y="6021288"/>
            <a:ext cx="61218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Okay for very simple cases, better: use </a:t>
            </a:r>
            <a:r>
              <a:rPr lang="en-US" sz="2400" dirty="0" err="1"/>
              <a:t>argparse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70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fundamentals continued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hlinkClick r:id="rId2"/>
              </a:rPr>
              <a:t>https://github.com/gjbex/training-material/tree/master/Python/Fundamentals</a:t>
            </a:r>
            <a:r>
              <a:rPr lang="nl-BE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8762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methods: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strip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rid of line endings: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</a:t>
            </a:r>
          </a:p>
          <a:p>
            <a:pPr lvl="1"/>
            <a:r>
              <a:rPr lang="en-US" dirty="0"/>
              <a:t>method will strip all combinations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\r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dirty="0"/>
              <a:t> from right end of string</a:t>
            </a:r>
          </a:p>
          <a:p>
            <a:pPr lvl="1"/>
            <a:r>
              <a:rPr lang="en-US" dirty="0"/>
              <a:t>Similar methods: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lstrip</a:t>
            </a:r>
            <a:r>
              <a:rPr lang="en-US" dirty="0"/>
              <a:t>: strips from left end of string</a:t>
            </a:r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strip</a:t>
            </a:r>
            <a:r>
              <a:rPr lang="en-US" dirty="0"/>
              <a:t>: strips from both ends of string</a:t>
            </a:r>
          </a:p>
          <a:p>
            <a:pPr lvl="1"/>
            <a:r>
              <a:rPr lang="en-US" dirty="0"/>
              <a:t>no arguments, strips: space,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\t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\r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dirty="0">
                <a:latin typeface="Calibri" pitchFamily="34" charset="0"/>
                <a:cs typeface="Courier New" pitchFamily="49" charset="0"/>
              </a:rPr>
              <a:t>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877272"/>
            <a:ext cx="72586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Note that strings are not modified, new string is created!</a:t>
            </a:r>
            <a:endParaRPr lang="nl-B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58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method: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split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itchFamily="49" charset="0"/>
              </a:rPr>
              <a:t>Splitting string: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split()</a:t>
            </a:r>
            <a:r>
              <a:rPr lang="en-US" dirty="0">
                <a:cs typeface="Courier New" pitchFamily="49" charset="0"/>
              </a:rPr>
              <a:t>returns list of strings</a:t>
            </a:r>
          </a:p>
          <a:p>
            <a:pPr lvl="1"/>
            <a:r>
              <a:rPr lang="en-US" dirty="0">
                <a:cs typeface="Courier New" pitchFamily="49" charset="0"/>
              </a:rPr>
              <a:t>no argument: split on (multiple) whitespace</a:t>
            </a:r>
          </a:p>
          <a:p>
            <a:pPr lvl="1"/>
            <a:r>
              <a:rPr lang="en-US" dirty="0">
                <a:cs typeface="Courier New" pitchFamily="49" charset="0"/>
              </a:rPr>
              <a:t>otherwise, split on provided string</a:t>
            </a:r>
          </a:p>
          <a:p>
            <a:pPr lvl="1"/>
            <a:r>
              <a:rPr lang="en-US" dirty="0">
                <a:cs typeface="Courier New" pitchFamily="49" charset="0"/>
              </a:rPr>
              <a:t>limit number of splits by providing extra argument</a:t>
            </a:r>
          </a:p>
          <a:p>
            <a:r>
              <a:rPr lang="en-US" dirty="0">
                <a:cs typeface="Courier New" pitchFamily="49" charset="0"/>
              </a:rPr>
              <a:t>E.g., read file, and print only end times</a:t>
            </a:r>
          </a:p>
          <a:p>
            <a:pPr lvl="1"/>
            <a:endParaRPr lang="en-US" dirty="0"/>
          </a:p>
          <a:p>
            <a:pPr lvl="1"/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247383" y="4422011"/>
            <a:ext cx="404469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start 1: 2013-03-27 14:20:13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1: 2013-03-28 03:05:57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start 2: 2013-03-28 04:30:17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start 3: 2013-03-28 04:30:17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2: 2013-03-28 05:45:17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 3: 2013-03-28 09:15:38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4869160"/>
            <a:ext cx="273010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Split on '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400" dirty="0"/>
              <a:t>', but note</a:t>
            </a:r>
            <a:br>
              <a:rPr lang="en-US" sz="2400" dirty="0"/>
            </a:br>
            <a:r>
              <a:rPr lang="en-US" sz="2400" dirty="0"/>
              <a:t>time format!!!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38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methods: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startswith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endswith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startswith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(prefix)</a:t>
            </a:r>
            <a:r>
              <a:rPr lang="en-US" dirty="0"/>
              <a:t>,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endswith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(suffix)</a:t>
            </a:r>
            <a:r>
              <a:rPr lang="en-US" dirty="0"/>
              <a:t> return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starts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prefix</a:t>
            </a:r>
            <a:r>
              <a:rPr lang="en-US" dirty="0"/>
              <a:t>/ends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suffix</a:t>
            </a:r>
            <a:r>
              <a:rPr lang="en-US" dirty="0"/>
              <a:t> respectively,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/>
              <a:t> otherwise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573016"/>
            <a:ext cx="693972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event_str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event_str.startswith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('end'):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event,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time_str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event_str.split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(':',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time_str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99792" y="5013176"/>
            <a:ext cx="5040560" cy="1017404"/>
            <a:chOff x="2699792" y="5013176"/>
            <a:chExt cx="5040560" cy="1017404"/>
          </a:xfrm>
        </p:grpSpPr>
        <p:sp>
          <p:nvSpPr>
            <p:cNvPr id="5" name="TextBox 4"/>
            <p:cNvSpPr txBox="1"/>
            <p:nvPr/>
          </p:nvSpPr>
          <p:spPr>
            <a:xfrm>
              <a:off x="2699792" y="5661248"/>
              <a:ext cx="4524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Only single split, otherwise time is split as well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7224557" y="5013176"/>
              <a:ext cx="515795" cy="832738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79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78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Typographical conventions 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 commands are rendered as</a:t>
            </a:r>
          </a:p>
          <a:p>
            <a:endParaRPr lang="en-US" dirty="0"/>
          </a:p>
          <a:p>
            <a:pPr lvl="1"/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type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dirty="0"/>
              <a:t>, it represents your shell prompt!</a:t>
            </a:r>
          </a:p>
          <a:p>
            <a:r>
              <a:rPr lang="en-US" dirty="0"/>
              <a:t>Python shell commands are rendered as</a:t>
            </a:r>
          </a:p>
          <a:p>
            <a:endParaRPr lang="en-US" dirty="0"/>
          </a:p>
          <a:p>
            <a:pPr lvl="1"/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type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dirty="0"/>
              <a:t>, it represents the prompt!</a:t>
            </a:r>
          </a:p>
          <a:p>
            <a:r>
              <a:rPr lang="en-US" dirty="0" err="1"/>
              <a:t>iPython</a:t>
            </a:r>
            <a:r>
              <a:rPr lang="en-US" dirty="0"/>
              <a:t> interpreter is rendered 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1" y="2204864"/>
            <a:ext cx="542328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 python  –m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doctest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data_parsing.py</a:t>
            </a:r>
            <a:endParaRPr lang="nl-BE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A05A-A776-4391-ACD7-D6BC34D3145C}" type="slidenum">
              <a:rPr lang="nl-BE" smtClean="0"/>
              <a:t>8</a:t>
            </a:fld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1331640" y="3933056"/>
            <a:ext cx="542328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&gt;&gt;&gt;  names = 'bob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alice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carol'.split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nl-BE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661248"/>
            <a:ext cx="583685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In[3]: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names = 'bob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alice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carol'.split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nl-BE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 more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methods: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is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&lt;something&gt;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Test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is uppercase/lowercase: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s.isupper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s.islower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'ABC'.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isupper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== True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'A19'.isupper() == True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'.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isupper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== False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'19'.isupper()  == False</a:t>
            </a:r>
          </a:p>
          <a:p>
            <a:r>
              <a:rPr lang="en-US" dirty="0"/>
              <a:t>Test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has only whitespace: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s.isspace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/>
              <a:t>Test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has only digits: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s.isdigit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/>
              <a:t>Test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is </a:t>
            </a:r>
            <a:r>
              <a:rPr lang="en-US" dirty="0" err="1"/>
              <a:t>alphabethic</a:t>
            </a:r>
            <a:r>
              <a:rPr lang="en-US" dirty="0"/>
              <a:t>/alphanumeric: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s.isalpha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s.isalnum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8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&amp; replacing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Does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contain substring?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 in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ABabCD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 == True</a:t>
            </a:r>
          </a:p>
          <a:p>
            <a:r>
              <a:rPr lang="en-US" dirty="0"/>
              <a:t>Find position of first occurrence of substring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ABabCD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'.find('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') == 2</a:t>
            </a:r>
          </a:p>
          <a:p>
            <a:pPr lvl="1"/>
            <a:r>
              <a:rPr lang="en-US" dirty="0"/>
              <a:t>returns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-1</a:t>
            </a:r>
            <a:r>
              <a:rPr lang="en-US" dirty="0"/>
              <a:t> when not found</a:t>
            </a:r>
          </a:p>
          <a:p>
            <a:pPr lvl="1"/>
            <a:r>
              <a:rPr lang="en-US" dirty="0"/>
              <a:t>can search between given start and final position</a:t>
            </a:r>
          </a:p>
          <a:p>
            <a:r>
              <a:rPr lang="en-US" dirty="0"/>
              <a:t>Replace all occurrences of substring by other substring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'3.14'.replace('.', ',') == '3,14'</a:t>
            </a:r>
          </a:p>
          <a:p>
            <a:pPr lvl="1"/>
            <a:r>
              <a:rPr lang="en-US" dirty="0"/>
              <a:t>maximum number of replacements can be specified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485241" y="5589240"/>
            <a:ext cx="4030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More methods, but this will do</a:t>
            </a:r>
            <a:endParaRPr lang="nl-B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9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Concatenating strings: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 +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 ==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pPr lvl="1"/>
            <a:r>
              <a:rPr lang="en-US" dirty="0">
                <a:cs typeface="Courier New" pitchFamily="49" charset="0"/>
              </a:rPr>
              <a:t>Works 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>
                <a:cs typeface="Courier New" pitchFamily="49" charset="0"/>
              </a:rPr>
              <a:t> as well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[0, 1] + [3, 4] == [0, 1, 3, 4]</a:t>
            </a:r>
          </a:p>
          <a:p>
            <a:r>
              <a:rPr lang="en-US" dirty="0"/>
              <a:t>Multiplying strings: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'x' * 4 ==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xxxx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pPr lvl="1"/>
            <a:r>
              <a:rPr lang="en-US" dirty="0"/>
              <a:t>Works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as well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[0.0] * 4 == [0.0, 0.0, 0.0, 0.0]</a:t>
            </a:r>
          </a:p>
          <a:p>
            <a:pPr lvl="2"/>
            <a:r>
              <a:rPr lang="en-US" dirty="0"/>
              <a:t>However, bear in mind that this may </a:t>
            </a:r>
            <a:r>
              <a:rPr lang="en-US" i="1" dirty="0"/>
              <a:t>not</a:t>
            </a:r>
            <a:r>
              <a:rPr lang="en-US" dirty="0"/>
              <a:t> always do what you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00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list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data contained in list data structure</a:t>
            </a:r>
          </a:p>
          <a:p>
            <a:pPr lvl="1"/>
            <a:r>
              <a:rPr lang="en-US" dirty="0"/>
              <a:t>Needs to be represented as delimited string</a:t>
            </a:r>
          </a:p>
          <a:p>
            <a:pPr lvl="1"/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[3.1745, 18.14, -6.49043]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3.1745,18.14,-6.49043</a:t>
            </a:r>
          </a:p>
          <a:p>
            <a:r>
              <a:rPr lang="en-US" dirty="0"/>
              <a:t>Use list comprehension,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function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 err="1"/>
              <a:t>'s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join(…)</a:t>
            </a:r>
            <a:r>
              <a:rPr lang="en-US" dirty="0"/>
              <a:t> 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229200"/>
            <a:ext cx="7491153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data = [3.1745, 18.14, -6.49043]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&gt;&gt;&gt; print(','.join(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(number) for number in data]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3.1745,18.14,-6.49043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9592" y="3789040"/>
            <a:ext cx="432048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524328" y="5877272"/>
            <a:ext cx="864096" cy="657364"/>
            <a:chOff x="5796136" y="3573016"/>
            <a:chExt cx="864096" cy="657364"/>
          </a:xfrm>
        </p:grpSpPr>
        <p:sp>
          <p:nvSpPr>
            <p:cNvPr id="8" name="TextBox 7"/>
            <p:cNvSpPr txBox="1"/>
            <p:nvPr/>
          </p:nvSpPr>
          <p:spPr>
            <a:xfrm>
              <a:off x="6057182" y="386104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type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5796136" y="3573016"/>
              <a:ext cx="360040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19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/>
              <a:t>&amp;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/>
              <a:t> are sequences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characters (elements 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/>
              <a:t>) accessed by position, 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 =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s[0] == 'a'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s[2] == 'c'</a:t>
            </a:r>
            <a:r>
              <a:rPr lang="en-US" dirty="0">
                <a:cs typeface="Courier New" pitchFamily="49" charset="0"/>
              </a:rPr>
              <a:t>,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s[-1] == 'c'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s[-2] == 'b'</a:t>
            </a:r>
          </a:p>
          <a:p>
            <a:r>
              <a:rPr lang="en-US" dirty="0"/>
              <a:t>Substrings (slices 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/>
              <a:t>), e.g.,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s =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s[0:3] ==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s[2:4] == 'cd'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s[1:] ==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bcde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s[:3] ==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br>
              <a:rPr lang="nl-BE" dirty="0">
                <a:latin typeface="Courier New" pitchFamily="49" charset="0"/>
                <a:cs typeface="Courier New" pitchFamily="49" charset="0"/>
              </a:rPr>
            </a:br>
            <a:r>
              <a:rPr lang="nl-BE" dirty="0">
                <a:latin typeface="Courier New" pitchFamily="49" charset="0"/>
                <a:cs typeface="Courier New" pitchFamily="49" charset="0"/>
              </a:rPr>
              <a:t>s[::-1] == '</a:t>
            </a:r>
            <a:r>
              <a:rPr lang="nl-BE" dirty="0" err="1">
                <a:latin typeface="Courier New" pitchFamily="49" charset="0"/>
                <a:cs typeface="Courier New" pitchFamily="49" charset="0"/>
              </a:rPr>
              <a:t>edcba</a:t>
            </a:r>
            <a:r>
              <a:rPr lang="nl-BE" dirty="0">
                <a:latin typeface="Courier New" pitchFamily="49" charset="0"/>
                <a:cs typeface="Courier New" pitchFamily="49" charset="0"/>
              </a:rPr>
              <a:t>'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9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&amp;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/>
              <a:t> length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computes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 length (number of elements 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/>
              <a:t>)</a:t>
            </a:r>
            <a:br>
              <a:rPr lang="en-US" dirty="0"/>
            </a:b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('') == 0</a:t>
            </a:r>
            <a:r>
              <a:rPr lang="en-US" sz="2800" dirty="0"/>
              <a:t>,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') == 3</a:t>
            </a:r>
            <a:br>
              <a:rPr lang="en-US" sz="2800" dirty="0"/>
            </a:b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([]) == 0</a:t>
            </a:r>
            <a:r>
              <a:rPr lang="en-US" sz="2800" dirty="0"/>
              <a:t>,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([3, 5, 7]) == 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Length &amp; truth</a:t>
            </a:r>
          </a:p>
          <a:p>
            <a:pPr lvl="1"/>
            <a:r>
              <a:rPr lang="en-US" dirty="0"/>
              <a:t>Empty string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/>
              <a:t>, non-empty string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lvl="1"/>
            <a:r>
              <a:rPr lang="en-US" dirty="0"/>
              <a:t>Empty list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/>
              <a:t>, non-empty list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434" y="5530006"/>
            <a:ext cx="36311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()) &gt; 0: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2044" y="5530006"/>
            <a:ext cx="2888923" cy="923330"/>
            <a:chOff x="4372004" y="5530006"/>
            <a:chExt cx="2888923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4870529" y="5530006"/>
              <a:ext cx="2390398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…</a:t>
              </a:r>
              <a:br>
                <a:rPr lang="en-US" dirty="0">
                  <a:latin typeface="Courier New" pitchFamily="49" charset="0"/>
                  <a:cs typeface="Courier New" pitchFamily="49" charset="0"/>
                </a:rPr>
              </a:br>
              <a:r>
                <a:rPr lang="en-US" dirty="0">
                  <a:latin typeface="Courier New" pitchFamily="49" charset="0"/>
                  <a:cs typeface="Courier New" pitchFamily="49" charset="0"/>
                </a:rPr>
                <a:t>if </a:t>
              </a:r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line.strip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():</a:t>
              </a:r>
              <a:br>
                <a:rPr lang="en-US" dirty="0">
                  <a:latin typeface="Courier New" pitchFamily="49" charset="0"/>
                  <a:cs typeface="Courier New" pitchFamily="49" charset="0"/>
                </a:rPr>
              </a:br>
              <a:r>
                <a:rPr lang="en-US" dirty="0">
                  <a:latin typeface="Courier New" pitchFamily="49" charset="0"/>
                  <a:cs typeface="Courier New" pitchFamily="49" charset="0"/>
                </a:rPr>
                <a:t>    …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72004" y="573325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ym typeface="Symbol"/>
                </a:rPr>
                <a:t></a:t>
              </a:r>
              <a:endParaRPr lang="en-US" b="1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62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to floating point: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float(s)</a:t>
            </a:r>
          </a:p>
          <a:p>
            <a:pPr lvl="1"/>
            <a:r>
              <a:rPr lang="en-US" dirty="0"/>
              <a:t>necessary for comparison: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float(data[2]) &lt; 0.0</a:t>
            </a:r>
            <a:endParaRPr lang="en-US" dirty="0"/>
          </a:p>
          <a:p>
            <a:r>
              <a:rPr lang="en-US" dirty="0"/>
              <a:t>Convert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to integer: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(s)</a:t>
            </a:r>
          </a:p>
          <a:p>
            <a:r>
              <a:rPr lang="en-US" dirty="0"/>
              <a:t>Convert number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r>
              <a:rPr lang="en-US" dirty="0"/>
              <a:t>Convert float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to integer: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pPr lvl="1"/>
            <a:r>
              <a:rPr lang="en-US" dirty="0"/>
              <a:t>takes integer part of float, e.g.,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(-3.8) == -3</a:t>
            </a:r>
          </a:p>
          <a:p>
            <a:r>
              <a:rPr lang="en-US" dirty="0"/>
              <a:t>Determining type of expression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type(e)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type(3 + 0.1) == float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 statement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form:</a:t>
            </a:r>
            <a:br>
              <a:rPr lang="en-US" dirty="0"/>
            </a:br>
            <a:endParaRPr lang="en-US" dirty="0"/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r>
              <a:rPr lang="en-US" dirty="0"/>
              <a:t>Nesting: structure through indentation</a:t>
            </a:r>
          </a:p>
          <a:p>
            <a:r>
              <a:rPr lang="en-US" dirty="0"/>
              <a:t>Conditional expression:</a:t>
            </a:r>
          </a:p>
          <a:p>
            <a:endParaRPr lang="en-US" dirty="0"/>
          </a:p>
          <a:p>
            <a:endParaRPr lang="nl-BE" dirty="0"/>
          </a:p>
        </p:txBody>
      </p:sp>
      <p:grpSp>
        <p:nvGrpSpPr>
          <p:cNvPr id="25" name="Group 24"/>
          <p:cNvGrpSpPr/>
          <p:nvPr/>
        </p:nvGrpSpPr>
        <p:grpSpPr>
          <a:xfrm>
            <a:off x="971600" y="1774557"/>
            <a:ext cx="4104456" cy="2590547"/>
            <a:chOff x="-324544" y="2564904"/>
            <a:chExt cx="4104456" cy="2590547"/>
          </a:xfrm>
        </p:grpSpPr>
        <p:grpSp>
          <p:nvGrpSpPr>
            <p:cNvPr id="9" name="Group 8"/>
            <p:cNvGrpSpPr/>
            <p:nvPr/>
          </p:nvGrpSpPr>
          <p:grpSpPr>
            <a:xfrm>
              <a:off x="-324544" y="2564904"/>
              <a:ext cx="4104456" cy="1318796"/>
              <a:chOff x="-252536" y="3388165"/>
              <a:chExt cx="4104456" cy="131879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78891" y="3388165"/>
                <a:ext cx="873029" cy="6151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1" name="Straight Arrow Connector 10"/>
              <p:cNvCxnSpPr>
                <a:stCxn id="12" idx="3"/>
              </p:cNvCxnSpPr>
              <p:nvPr/>
            </p:nvCxnSpPr>
            <p:spPr>
              <a:xfrm flipV="1">
                <a:off x="2062457" y="3695745"/>
                <a:ext cx="783155" cy="78038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-252536" y="4245296"/>
                <a:ext cx="2314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Note indentation</a:t>
                </a:r>
                <a:endParaRPr lang="nl-BE" sz="2400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906883" y="3532181"/>
              <a:ext cx="873029" cy="6151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4" name="Straight Arrow Connector 13"/>
            <p:cNvCxnSpPr>
              <a:stCxn id="12" idx="3"/>
              <a:endCxn id="13" idx="1"/>
            </p:cNvCxnSpPr>
            <p:nvPr/>
          </p:nvCxnSpPr>
          <p:spPr>
            <a:xfrm>
              <a:off x="1990449" y="3652868"/>
              <a:ext cx="916434" cy="1868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906883" y="4540293"/>
              <a:ext cx="873029" cy="6151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6" name="Straight Arrow Connector 15"/>
            <p:cNvCxnSpPr>
              <a:stCxn id="12" idx="3"/>
              <a:endCxn id="15" idx="1"/>
            </p:cNvCxnSpPr>
            <p:nvPr/>
          </p:nvCxnSpPr>
          <p:spPr>
            <a:xfrm>
              <a:off x="1990449" y="3652868"/>
              <a:ext cx="916434" cy="11950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71885" y="1423167"/>
            <a:ext cx="3644330" cy="2345342"/>
            <a:chOff x="3763055" y="2212456"/>
            <a:chExt cx="3644330" cy="2345342"/>
          </a:xfrm>
        </p:grpSpPr>
        <p:grpSp>
          <p:nvGrpSpPr>
            <p:cNvPr id="8" name="Group 7"/>
            <p:cNvGrpSpPr/>
            <p:nvPr/>
          </p:nvGrpSpPr>
          <p:grpSpPr>
            <a:xfrm>
              <a:off x="4220344" y="3108552"/>
              <a:ext cx="3187041" cy="461665"/>
              <a:chOff x="2771800" y="4085491"/>
              <a:chExt cx="3187041" cy="461665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771800" y="4149080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06914" y="4085491"/>
                <a:ext cx="1651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Note colon!</a:t>
                </a:r>
                <a:endParaRPr lang="nl-BE" sz="2400" dirty="0"/>
              </a:p>
            </p:txBody>
          </p:sp>
          <p:cxnSp>
            <p:nvCxnSpPr>
              <p:cNvPr id="7" name="Straight Arrow Connector 6"/>
              <p:cNvCxnSpPr>
                <a:stCxn id="5" idx="1"/>
              </p:cNvCxnSpPr>
              <p:nvPr/>
            </p:nvCxnSpPr>
            <p:spPr>
              <a:xfrm flipH="1">
                <a:off x="3131840" y="4316324"/>
                <a:ext cx="1175074" cy="2859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3779912" y="4197758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7" name="Straight Arrow Connector 26"/>
            <p:cNvCxnSpPr>
              <a:stCxn id="5" idx="1"/>
              <a:endCxn id="26" idx="6"/>
            </p:cNvCxnSpPr>
            <p:nvPr/>
          </p:nvCxnSpPr>
          <p:spPr>
            <a:xfrm flipH="1">
              <a:off x="4139952" y="3339385"/>
              <a:ext cx="1615506" cy="10383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763055" y="2212456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3" name="Straight Arrow Connector 32"/>
            <p:cNvCxnSpPr>
              <a:stCxn id="5" idx="1"/>
            </p:cNvCxnSpPr>
            <p:nvPr/>
          </p:nvCxnSpPr>
          <p:spPr>
            <a:xfrm flipH="1" flipV="1">
              <a:off x="4123095" y="2392476"/>
              <a:ext cx="1632363" cy="9469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168386" y="1318116"/>
            <a:ext cx="19127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itchFamily="49" charset="0"/>
                <a:cs typeface="Courier New" pitchFamily="49" charset="0"/>
              </a:rPr>
              <a:t>if …:</a:t>
            </a: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r>
              <a:rPr lang="en-US" sz="3200" dirty="0">
                <a:latin typeface="Courier New" pitchFamily="49" charset="0"/>
                <a:cs typeface="Courier New" pitchFamily="49" charset="0"/>
              </a:rPr>
              <a:t>    …</a:t>
            </a: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…:</a:t>
            </a: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r>
              <a:rPr lang="en-US" sz="3200" dirty="0">
                <a:latin typeface="Courier New" pitchFamily="49" charset="0"/>
                <a:cs typeface="Courier New" pitchFamily="49" charset="0"/>
              </a:rPr>
              <a:t>    …</a:t>
            </a: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r>
              <a:rPr lang="en-US" sz="3200" dirty="0">
                <a:latin typeface="Courier New" pitchFamily="49" charset="0"/>
                <a:cs typeface="Courier New" pitchFamily="49" charset="0"/>
              </a:rPr>
              <a:t>else:</a:t>
            </a: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r>
              <a:rPr lang="en-US" sz="3200" dirty="0">
                <a:latin typeface="Courier New" pitchFamily="49" charset="0"/>
                <a:cs typeface="Courier New" pitchFamily="49" charset="0"/>
              </a:rPr>
              <a:t>    …</a:t>
            </a:r>
            <a:endParaRPr lang="nl-BE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942832" y="5674022"/>
            <a:ext cx="349326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n = 10 if r &gt; 1.0 else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99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r>
              <a:rPr lang="en-US" dirty="0"/>
              <a:t>Boolean values: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US" dirty="0"/>
              <a:t>Boolean operators: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not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or</a:t>
            </a:r>
          </a:p>
          <a:p>
            <a:r>
              <a:rPr lang="en-US" dirty="0"/>
              <a:t>Comparison operators: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&gt;=</a:t>
            </a:r>
          </a:p>
          <a:p>
            <a:pPr lvl="1"/>
            <a:r>
              <a:rPr lang="en-US" dirty="0">
                <a:cs typeface="Courier New" pitchFamily="49" charset="0"/>
              </a:rPr>
              <a:t>work on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cs typeface="Courier New" pitchFamily="49" charset="0"/>
              </a:rPr>
              <a:t>,…</a:t>
            </a:r>
          </a:p>
          <a:p>
            <a:r>
              <a:rPr lang="en-US" dirty="0"/>
              <a:t>List membership: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cs typeface="Courier New" pitchFamily="49" charset="0"/>
              </a:rPr>
              <a:t>, e.g.,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'a' in ['c', 'a', 'd'] == True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'e' not in ['c', 'a', 'd'] == True</a:t>
            </a:r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02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dimension numbers?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dimension numbers occur in file?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790472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set()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dim_nrs.add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('\r\n').split()[1]))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89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155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Typographical conventions II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Inline code fragments and file names are rendered as, e.g.,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hello_world.py</a:t>
            </a:r>
          </a:p>
          <a:p>
            <a:r>
              <a:rPr lang="en-US" dirty="0"/>
              <a:t>Longer code fragments are rendered as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Data files are rendered as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331640" y="3236783"/>
            <a:ext cx="528542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#!/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python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__name__ == '__main__':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print('hello world!')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39" y="4941168"/>
            <a:ext cx="528542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case dim temp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 1 -0.5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2 1 0.0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3 1 0.5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4 2 -0.5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21249" y="3584213"/>
            <a:ext cx="3564285" cy="2926615"/>
            <a:chOff x="1321249" y="3584213"/>
            <a:chExt cx="3564285" cy="2926615"/>
          </a:xfrm>
        </p:grpSpPr>
        <p:sp>
          <p:nvSpPr>
            <p:cNvPr id="7" name="Oval 6"/>
            <p:cNvSpPr/>
            <p:nvPr/>
          </p:nvSpPr>
          <p:spPr>
            <a:xfrm>
              <a:off x="1331639" y="6237312"/>
              <a:ext cx="360041" cy="273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9" name="Straight Arrow Connector 8"/>
            <p:cNvCxnSpPr>
              <a:stCxn id="10" idx="1"/>
              <a:endCxn id="7" idx="6"/>
            </p:cNvCxnSpPr>
            <p:nvPr/>
          </p:nvCxnSpPr>
          <p:spPr>
            <a:xfrm flipH="1">
              <a:off x="1691680" y="5858572"/>
              <a:ext cx="2016224" cy="51549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07904" y="5535406"/>
              <a:ext cx="117763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fragment</a:t>
              </a:r>
              <a:br>
                <a:rPr lang="en-US" dirty="0"/>
              </a:br>
              <a:r>
                <a:rPr lang="en-US" dirty="0"/>
                <a:t>not shown</a:t>
              </a:r>
              <a:endParaRPr lang="nl-BE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21249" y="3584213"/>
              <a:ext cx="360041" cy="273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2" name="Straight Arrow Connector 11"/>
            <p:cNvCxnSpPr>
              <a:stCxn id="10" idx="1"/>
              <a:endCxn id="11" idx="6"/>
            </p:cNvCxnSpPr>
            <p:nvPr/>
          </p:nvCxnSpPr>
          <p:spPr>
            <a:xfrm flipH="1" flipV="1">
              <a:off x="1681290" y="3720971"/>
              <a:ext cx="2026614" cy="21376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4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Yuck, what's that?!?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539552" y="19888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('\r\n').split()[1])</a:t>
            </a:r>
            <a:endParaRPr lang="nl-BE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9552" y="2564904"/>
            <a:ext cx="8352928" cy="2088232"/>
            <a:chOff x="539552" y="2564904"/>
            <a:chExt cx="8352928" cy="2088232"/>
          </a:xfrm>
        </p:grpSpPr>
        <p:sp>
          <p:nvSpPr>
            <p:cNvPr id="5" name="Rectangle 4"/>
            <p:cNvSpPr/>
            <p:nvPr/>
          </p:nvSpPr>
          <p:spPr>
            <a:xfrm>
              <a:off x="539552" y="3083476"/>
              <a:ext cx="83529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line_str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line.rstrip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('\r\n')</a:t>
              </a:r>
            </a:p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data     = 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line_str.split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()</a:t>
              </a:r>
            </a:p>
            <a:p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dim_str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 = data[1]</a:t>
              </a:r>
            </a:p>
            <a:p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dim_nr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  = 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dim_str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)</a:t>
              </a:r>
              <a:endParaRPr lang="nl-BE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3413775" y="2498993"/>
              <a:ext cx="576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ym typeface="Symbol"/>
                </a:rPr>
                <a:t></a:t>
              </a:r>
              <a:endParaRPr lang="nl-BE" sz="4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5013176"/>
            <a:ext cx="77265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Python can be terse, but stick to what's comfortable for you!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2472477" y="5949280"/>
            <a:ext cx="38277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However, use functions…</a:t>
            </a:r>
            <a:endParaRPr lang="nl-BE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4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Reasonable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additional variable simplifies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5974713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sys.stdin.readline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set()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dim_nrs.add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9430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/>
              <a:t> is Python data type, acts like set in math</a:t>
            </a:r>
          </a:p>
          <a:p>
            <a:pPr lvl="1"/>
            <a:r>
              <a:rPr lang="en-US" dirty="0"/>
              <a:t>empty set: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 = set()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 of elements: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(s)</a:t>
            </a:r>
          </a:p>
          <a:p>
            <a:pPr lvl="1"/>
            <a:r>
              <a:rPr lang="en-US" dirty="0"/>
              <a:t>add element: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('a')</a:t>
            </a:r>
          </a:p>
          <a:p>
            <a:pPr lvl="1"/>
            <a:r>
              <a:rPr lang="en-US" dirty="0"/>
              <a:t>check membership: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'b' in s</a:t>
            </a:r>
          </a:p>
          <a:p>
            <a:pPr lvl="1"/>
            <a:r>
              <a:rPr lang="en-US" dirty="0"/>
              <a:t>remove element: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s.remove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('b')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s.discard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('b')</a:t>
            </a:r>
          </a:p>
          <a:p>
            <a:pPr lvl="1"/>
            <a:r>
              <a:rPr lang="en-US" dirty="0"/>
              <a:t>remove and return arbitrary element: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iterating over elements:</a:t>
            </a:r>
            <a:br>
              <a:rPr lang="en-US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for element in s: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  …</a:t>
            </a:r>
          </a:p>
          <a:p>
            <a:r>
              <a:rPr lang="en-US" dirty="0">
                <a:cs typeface="Courier New" pitchFamily="49" charset="0"/>
              </a:rPr>
              <a:t>No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>
                <a:cs typeface="Courier New" pitchFamily="49" charset="0"/>
              </a:rPr>
              <a:t>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>
                <a:cs typeface="Courier New" pitchFamily="49" charset="0"/>
              </a:rPr>
              <a:t>s,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>
                <a:cs typeface="Courier New" pitchFamily="49" charset="0"/>
              </a:rPr>
              <a:t>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>
                <a:cs typeface="Courier New" pitchFamily="49" charset="0"/>
              </a:rPr>
              <a:t>s</a:t>
            </a:r>
          </a:p>
          <a:p>
            <a:r>
              <a:rPr lang="en-US" dirty="0">
                <a:cs typeface="Courier New" pitchFamily="49" charset="0"/>
              </a:rPr>
              <a:t>Set comprehensions:</a:t>
            </a:r>
            <a:br>
              <a:rPr lang="nl-BE" dirty="0">
                <a:cs typeface="Courier New" pitchFamily="49" charset="0"/>
              </a:rPr>
            </a:br>
            <a:r>
              <a:rPr lang="nl-BE" dirty="0">
                <a:cs typeface="Courier New" pitchFamily="49" charset="0"/>
              </a:rPr>
              <a:t>              </a:t>
            </a:r>
            <a:r>
              <a:rPr lang="nl-B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{i </a:t>
            </a:r>
            <a:r>
              <a:rPr lang="nl-B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B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 in range(3)}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 {0, 1, 2}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25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Intersection: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s1.intersection(s2) == {7}</a:t>
            </a:r>
          </a:p>
          <a:p>
            <a:r>
              <a:rPr lang="en-US" dirty="0"/>
              <a:t>Union: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s1.union(s2) == {3, 5, 7, 11}</a:t>
            </a:r>
          </a:p>
          <a:p>
            <a:r>
              <a:rPr lang="en-US" dirty="0"/>
              <a:t>Difference: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s1.difference(s2) == {3, 5}</a:t>
            </a:r>
          </a:p>
          <a:p>
            <a:r>
              <a:rPr lang="en-US" dirty="0"/>
              <a:t>Symmetric difference: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s1.symmetric_difference(s2) == {3, 5, 11}</a:t>
            </a:r>
          </a:p>
          <a:p>
            <a:r>
              <a:rPr lang="en-US" dirty="0"/>
              <a:t>Is subset of?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s1.issubset(s2) == False</a:t>
            </a:r>
          </a:p>
          <a:p>
            <a:r>
              <a:rPr lang="en-US" dirty="0"/>
              <a:t>Is disjoint from?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s1.isdisjoint(s2) == False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93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s1 = {3, 5, 7}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s2 = {7, 11}</a:t>
            </a:r>
            <a:endParaRPr lang="nl-B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1606" y="1484784"/>
            <a:ext cx="350288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To modify set, use: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s1.&lt;op&gt;_update(s2)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For union, use: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s1.update(s2)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7101" y="232912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&amp; s2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7101" y="293126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| 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7101" y="354309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s1 - 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7101" y="414443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^ s2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7101" y="471542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&lt;= 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1839" y="31159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|= s2</a:t>
            </a:r>
          </a:p>
        </p:txBody>
      </p:sp>
    </p:spTree>
    <p:extLst>
      <p:ext uri="{BB962C8B-B14F-4D97-AF65-F5344CB8AC3E}">
        <p14:creationId xmlns:p14="http://schemas.microsoft.com/office/powerpoint/2010/main" val="13726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modularity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code copied and pasted, modified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Make it generic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311712"/>
            <a:ext cx="776687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</a:t>
            </a:r>
            <a:endParaRPr lang="nl-BE" dirty="0"/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505052"/>
            <a:ext cx="776687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(data[0]),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(data[1]), float(data[2]))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3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by reference</a:t>
            </a:r>
          </a:p>
          <a:p>
            <a:pPr lvl="1"/>
            <a:r>
              <a:rPr lang="en-US" dirty="0"/>
              <a:t>however, remember that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/>
              <a:t> et al. are immutable</a:t>
            </a:r>
          </a:p>
          <a:p>
            <a:r>
              <a:rPr lang="en-US" dirty="0"/>
              <a:t>Arguments can have default values</a:t>
            </a:r>
          </a:p>
          <a:p>
            <a:r>
              <a:rPr lang="en-US" dirty="0"/>
              <a:t>Arguments can be positional, or by keyword</a:t>
            </a:r>
          </a:p>
          <a:p>
            <a:r>
              <a:rPr lang="en-US" dirty="0"/>
              <a:t>Higher order</a:t>
            </a:r>
          </a:p>
          <a:p>
            <a:pPr lvl="1"/>
            <a:r>
              <a:rPr lang="en-US" dirty="0"/>
              <a:t>functions can have functions as arguments</a:t>
            </a:r>
            <a:endParaRPr lang="nl-BE" dirty="0"/>
          </a:p>
          <a:p>
            <a:pPr lvl="1"/>
            <a:r>
              <a:rPr lang="en-US" dirty="0"/>
              <a:t>function can return functions (closures)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30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function definition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Function definition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/>
              <a:t> statement to… return results, if any, and return control to caller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215878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(line):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 …</a:t>
            </a:r>
            <a:endParaRPr lang="nl-BE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3728" y="2483604"/>
            <a:ext cx="1800202" cy="789582"/>
            <a:chOff x="2195736" y="2276872"/>
            <a:chExt cx="1800202" cy="789582"/>
          </a:xfrm>
        </p:grpSpPr>
        <p:grpSp>
          <p:nvGrpSpPr>
            <p:cNvPr id="6" name="Group 5"/>
            <p:cNvGrpSpPr/>
            <p:nvPr/>
          </p:nvGrpSpPr>
          <p:grpSpPr>
            <a:xfrm>
              <a:off x="2483768" y="2646204"/>
              <a:ext cx="1512170" cy="420250"/>
              <a:chOff x="4139952" y="2862228"/>
              <a:chExt cx="1512170" cy="420250"/>
            </a:xfrm>
          </p:grpSpPr>
          <p:sp>
            <p:nvSpPr>
              <p:cNvPr id="8" name="Left Brace 7"/>
              <p:cNvSpPr/>
              <p:nvPr/>
            </p:nvSpPr>
            <p:spPr>
              <a:xfrm rot="5400000" flipV="1">
                <a:off x="4861286" y="2491643"/>
                <a:ext cx="69501" cy="151217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9" name="Straight Arrow Connector 8"/>
              <p:cNvCxnSpPr>
                <a:stCxn id="7" idx="2"/>
                <a:endCxn id="8" idx="1"/>
              </p:cNvCxnSpPr>
              <p:nvPr/>
            </p:nvCxnSpPr>
            <p:spPr>
              <a:xfrm>
                <a:off x="4629537" y="2862228"/>
                <a:ext cx="266500" cy="3507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2195736" y="2276872"/>
              <a:ext cx="155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function name</a:t>
              </a:r>
              <a:endParaRPr lang="nl-BE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0540" y="2483604"/>
            <a:ext cx="1422377" cy="765802"/>
            <a:chOff x="4192548" y="2276872"/>
            <a:chExt cx="1422377" cy="765802"/>
          </a:xfrm>
        </p:grpSpPr>
        <p:grpSp>
          <p:nvGrpSpPr>
            <p:cNvPr id="11" name="Group 10"/>
            <p:cNvGrpSpPr/>
            <p:nvPr/>
          </p:nvGrpSpPr>
          <p:grpSpPr>
            <a:xfrm>
              <a:off x="4211962" y="2646204"/>
              <a:ext cx="691775" cy="396470"/>
              <a:chOff x="3995938" y="2862228"/>
              <a:chExt cx="691775" cy="396470"/>
            </a:xfrm>
          </p:grpSpPr>
          <p:sp>
            <p:nvSpPr>
              <p:cNvPr id="13" name="Left Brace 12"/>
              <p:cNvSpPr/>
              <p:nvPr/>
            </p:nvSpPr>
            <p:spPr>
              <a:xfrm rot="5400000" flipV="1">
                <a:off x="4291473" y="2917444"/>
                <a:ext cx="45719" cy="63679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4" name="Straight Arrow Connector 13"/>
              <p:cNvCxnSpPr>
                <a:stCxn id="12" idx="2"/>
                <a:endCxn id="13" idx="1"/>
              </p:cNvCxnSpPr>
              <p:nvPr/>
            </p:nvCxnSpPr>
            <p:spPr>
              <a:xfrm flipH="1">
                <a:off x="4314333" y="2862228"/>
                <a:ext cx="373380" cy="3507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192548" y="2276872"/>
              <a:ext cx="1422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argument list</a:t>
              </a:r>
              <a:endParaRPr lang="nl-BE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24128" y="3563724"/>
            <a:ext cx="2068780" cy="648072"/>
            <a:chOff x="5796136" y="3356992"/>
            <a:chExt cx="2068780" cy="648072"/>
          </a:xfrm>
        </p:grpSpPr>
        <p:grpSp>
          <p:nvGrpSpPr>
            <p:cNvPr id="16" name="Group 15"/>
            <p:cNvGrpSpPr/>
            <p:nvPr/>
          </p:nvGrpSpPr>
          <p:grpSpPr>
            <a:xfrm rot="5400000">
              <a:off x="5760132" y="3392996"/>
              <a:ext cx="648072" cy="576064"/>
              <a:chOff x="4355976" y="2708920"/>
              <a:chExt cx="648072" cy="576064"/>
            </a:xfrm>
          </p:grpSpPr>
          <p:sp>
            <p:nvSpPr>
              <p:cNvPr id="18" name="Left Brace 17"/>
              <p:cNvSpPr/>
              <p:nvPr/>
            </p:nvSpPr>
            <p:spPr>
              <a:xfrm rot="5400000" flipV="1">
                <a:off x="4644008" y="2924944"/>
                <a:ext cx="72008" cy="648072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9" name="Straight Arrow Connector 18"/>
              <p:cNvCxnSpPr>
                <a:stCxn id="17" idx="1"/>
                <a:endCxn id="18" idx="1"/>
              </p:cNvCxnSpPr>
              <p:nvPr/>
            </p:nvCxnSpPr>
            <p:spPr>
              <a:xfrm rot="16200000" flipH="1">
                <a:off x="4427549" y="2960513"/>
                <a:ext cx="504056" cy="8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6372200" y="3356992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function body</a:t>
              </a:r>
            </a:p>
            <a:p>
              <a:r>
                <a:rPr lang="en-US" dirty="0"/>
                <a:t>statement(s)</a:t>
              </a:r>
              <a:endParaRPr lang="nl-BE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68259" y="2946825"/>
            <a:ext cx="3160125" cy="648072"/>
            <a:chOff x="2771800" y="3861048"/>
            <a:chExt cx="3160125" cy="648072"/>
          </a:xfrm>
        </p:grpSpPr>
        <p:sp>
          <p:nvSpPr>
            <p:cNvPr id="21" name="Oval 20"/>
            <p:cNvSpPr/>
            <p:nvPr/>
          </p:nvSpPr>
          <p:spPr>
            <a:xfrm>
              <a:off x="2771800" y="4149080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4008" y="3861048"/>
              <a:ext cx="128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 colon!</a:t>
              </a:r>
              <a:endParaRPr lang="nl-BE" dirty="0"/>
            </a:p>
          </p:txBody>
        </p:sp>
        <p:cxnSp>
          <p:nvCxnSpPr>
            <p:cNvPr id="23" name="Straight Arrow Connector 22"/>
            <p:cNvCxnSpPr>
              <a:stCxn id="22" idx="1"/>
              <a:endCxn id="21" idx="6"/>
            </p:cNvCxnSpPr>
            <p:nvPr/>
          </p:nvCxnSpPr>
          <p:spPr>
            <a:xfrm flipH="1">
              <a:off x="3131840" y="4045714"/>
              <a:ext cx="1512168" cy="2833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95536" y="3594897"/>
            <a:ext cx="2007291" cy="1058239"/>
            <a:chOff x="467544" y="3388165"/>
            <a:chExt cx="2007291" cy="1058239"/>
          </a:xfrm>
        </p:grpSpPr>
        <p:sp>
          <p:nvSpPr>
            <p:cNvPr id="25" name="Rectangle 24"/>
            <p:cNvSpPr/>
            <p:nvPr/>
          </p:nvSpPr>
          <p:spPr>
            <a:xfrm>
              <a:off x="1970779" y="3388165"/>
              <a:ext cx="504056" cy="6151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6" name="Straight Arrow Connector 25"/>
            <p:cNvCxnSpPr>
              <a:stCxn id="27" idx="0"/>
            </p:cNvCxnSpPr>
            <p:nvPr/>
          </p:nvCxnSpPr>
          <p:spPr>
            <a:xfrm flipV="1">
              <a:off x="1360609" y="3717032"/>
              <a:ext cx="610170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7544" y="4077072"/>
              <a:ext cx="178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 indentation</a:t>
              </a:r>
              <a:endParaRPr lang="nl-BE" dirty="0"/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0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flexibility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column separator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765827"/>
            <a:ext cx="784887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(line,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=None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(data[0]),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(data[1]), float(data[2]))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temp)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7664" y="2195572"/>
            <a:ext cx="2050626" cy="945396"/>
            <a:chOff x="1035381" y="3563724"/>
            <a:chExt cx="2050626" cy="945396"/>
          </a:xfrm>
        </p:grpSpPr>
        <p:sp>
          <p:nvSpPr>
            <p:cNvPr id="6" name="Oval 5"/>
            <p:cNvSpPr/>
            <p:nvPr/>
          </p:nvSpPr>
          <p:spPr>
            <a:xfrm>
              <a:off x="2813364" y="4149080"/>
              <a:ext cx="18002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5381" y="3563724"/>
              <a:ext cx="2050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argument separator</a:t>
              </a:r>
              <a:endParaRPr lang="nl-BE" dirty="0"/>
            </a:p>
          </p:txBody>
        </p:sp>
        <p:cxnSp>
          <p:nvCxnSpPr>
            <p:cNvPr id="8" name="Straight Arrow Connector 7"/>
            <p:cNvCxnSpPr>
              <a:stCxn id="7" idx="2"/>
              <a:endCxn id="6" idx="0"/>
            </p:cNvCxnSpPr>
            <p:nvPr/>
          </p:nvCxnSpPr>
          <p:spPr>
            <a:xfrm>
              <a:off x="2060694" y="3933056"/>
              <a:ext cx="84268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958339" y="2189478"/>
            <a:ext cx="1402628" cy="565164"/>
            <a:chOff x="4030347" y="2477510"/>
            <a:chExt cx="1402628" cy="565164"/>
          </a:xfrm>
        </p:grpSpPr>
        <p:grpSp>
          <p:nvGrpSpPr>
            <p:cNvPr id="13" name="Group 12"/>
            <p:cNvGrpSpPr/>
            <p:nvPr/>
          </p:nvGrpSpPr>
          <p:grpSpPr>
            <a:xfrm>
              <a:off x="4211962" y="2846842"/>
              <a:ext cx="636790" cy="195832"/>
              <a:chOff x="3995938" y="3062866"/>
              <a:chExt cx="636790" cy="195832"/>
            </a:xfrm>
          </p:grpSpPr>
          <p:sp>
            <p:nvSpPr>
              <p:cNvPr id="15" name="Left Brace 14"/>
              <p:cNvSpPr/>
              <p:nvPr/>
            </p:nvSpPr>
            <p:spPr>
              <a:xfrm rot="5400000" flipV="1">
                <a:off x="4291473" y="2917444"/>
                <a:ext cx="45719" cy="63679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6" name="Straight Arrow Connector 15"/>
              <p:cNvCxnSpPr>
                <a:stCxn id="14" idx="2"/>
                <a:endCxn id="15" idx="1"/>
              </p:cNvCxnSpPr>
              <p:nvPr/>
            </p:nvCxnSpPr>
            <p:spPr>
              <a:xfrm flipH="1">
                <a:off x="4314333" y="3062866"/>
                <a:ext cx="201304" cy="1501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4030347" y="2477510"/>
              <a:ext cx="1402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default value</a:t>
              </a:r>
              <a:endParaRPr lang="nl-BE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60032" y="4437113"/>
            <a:ext cx="3672408" cy="1067925"/>
            <a:chOff x="4860032" y="4581129"/>
            <a:chExt cx="3672408" cy="1067925"/>
          </a:xfrm>
        </p:grpSpPr>
        <p:grpSp>
          <p:nvGrpSpPr>
            <p:cNvPr id="18" name="Group 17"/>
            <p:cNvGrpSpPr/>
            <p:nvPr/>
          </p:nvGrpSpPr>
          <p:grpSpPr>
            <a:xfrm flipV="1">
              <a:off x="4860032" y="4581129"/>
              <a:ext cx="2160240" cy="360039"/>
              <a:chOff x="4427984" y="3176974"/>
              <a:chExt cx="2160240" cy="360039"/>
            </a:xfrm>
          </p:grpSpPr>
          <p:sp>
            <p:nvSpPr>
              <p:cNvPr id="20" name="Left Brace 19"/>
              <p:cNvSpPr/>
              <p:nvPr/>
            </p:nvSpPr>
            <p:spPr>
              <a:xfrm rot="5400000" flipV="1">
                <a:off x="5467240" y="2416029"/>
                <a:ext cx="81728" cy="216024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21" name="Straight Arrow Connector 20"/>
              <p:cNvCxnSpPr>
                <a:stCxn id="19" idx="0"/>
                <a:endCxn id="20" idx="1"/>
              </p:cNvCxnSpPr>
              <p:nvPr/>
            </p:nvCxnSpPr>
            <p:spPr>
              <a:xfrm flipH="1">
                <a:off x="5508104" y="3176974"/>
                <a:ext cx="848766" cy="2783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045395" y="4941168"/>
              <a:ext cx="3487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call with single argument,</a:t>
              </a:r>
              <a:br>
                <a:rPr lang="en-US" sz="2000" dirty="0"/>
              </a:br>
              <a:r>
                <a:rPr lang="en-US" sz="2000" dirty="0"/>
                <a:t>use default for </a:t>
              </a:r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sep</a:t>
              </a:r>
              <a:r>
                <a:rPr lang="en-US" sz="2000" dirty="0"/>
                <a:t> (i.e.,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None</a:t>
              </a:r>
              <a:r>
                <a:rPr lang="en-US" sz="2000" dirty="0"/>
                <a:t>)</a:t>
              </a:r>
              <a:endParaRPr lang="nl-BE" sz="20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97</a:t>
            </a:fld>
            <a:endParaRPr lang="nl-BE"/>
          </a:p>
        </p:txBody>
      </p:sp>
      <p:sp>
        <p:nvSpPr>
          <p:cNvPr id="26" name="TextBox 25"/>
          <p:cNvSpPr txBox="1"/>
          <p:nvPr/>
        </p:nvSpPr>
        <p:spPr>
          <a:xfrm>
            <a:off x="678616" y="5674022"/>
            <a:ext cx="776687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temp)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(line,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=';'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</p:spTree>
    <p:extLst>
      <p:ext uri="{BB962C8B-B14F-4D97-AF65-F5344CB8AC3E}">
        <p14:creationId xmlns:p14="http://schemas.microsoft.com/office/powerpoint/2010/main" val="37110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value pitfall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98</a:t>
            </a:fld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848872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filter(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new_values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values=[]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new_value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new_values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new_value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&gt; 0: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values.append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new_value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values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__name__ == '__main__':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value_list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[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[1, -3, 5],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[13, 33, -15],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for values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value_list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f'filtering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{values}')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filtered_values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filter(values)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f'filtered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{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filtered_values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}')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3151078"/>
            <a:ext cx="3493264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filtering [1, -3, 5]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filtered: </a:t>
            </a:r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 5]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filtering [13, 33, -15]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filtered: [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1, 5,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13, 33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64088" y="1412776"/>
            <a:ext cx="3621306" cy="1200329"/>
            <a:chOff x="107504" y="5557338"/>
            <a:chExt cx="3621306" cy="1200329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107504" y="5589240"/>
              <a:ext cx="3621306" cy="11521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Picture 2" descr="C:\Users\lucg5005\AppData\Local\Microsoft\Windows\Temporary Internet Files\Content.IE5\CWZUAEH4\lgi01a201309290600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703226"/>
              <a:ext cx="731055" cy="750110"/>
            </a:xfrm>
            <a:prstGeom prst="rect">
              <a:avLst/>
            </a:prstGeom>
            <a:grpFill/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1038265" y="5557338"/>
              <a:ext cx="26905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default values are</a:t>
              </a:r>
              <a:br>
                <a:rPr lang="en-US" dirty="0"/>
              </a:br>
              <a:r>
                <a:rPr lang="en-US" dirty="0"/>
                <a:t>created on import,</a:t>
              </a:r>
              <a:br>
                <a:rPr lang="en-US" dirty="0"/>
              </a:br>
              <a:r>
                <a:rPr lang="en-US" dirty="0"/>
                <a:t>reused for calls:</a:t>
              </a:r>
              <a:br>
                <a:rPr lang="en-US" dirty="0"/>
              </a:br>
              <a:r>
                <a:rPr lang="en-US" dirty="0"/>
                <a:t>mutable types == surprise!</a:t>
              </a:r>
              <a:endParaRPr lang="nl-BE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482" y="5505065"/>
            <a:ext cx="78488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filter(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new_values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values=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if values is None: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values = []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</p:spTree>
    <p:extLst>
      <p:ext uri="{BB962C8B-B14F-4D97-AF65-F5344CB8AC3E}">
        <p14:creationId xmlns:p14="http://schemas.microsoft.com/office/powerpoint/2010/main" val="12631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Tuples (YADS </a:t>
            </a:r>
            <a:r>
              <a:rPr lang="en-US" dirty="0">
                <a:sym typeface="Wingdings" pitchFamily="2" charset="2"/>
              </a:rPr>
              <a:t>)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tuple</a:t>
            </a:r>
            <a:r>
              <a:rPr lang="en-US" dirty="0"/>
              <a:t> is (kind of) fixed length list, </a:t>
            </a:r>
            <a:r>
              <a:rPr lang="en-US" i="1" dirty="0"/>
              <a:t>immutable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tuple</a:t>
            </a:r>
            <a:r>
              <a:rPr lang="en-US" dirty="0"/>
              <a:t> with two elements: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t = ('a', 'b')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first element: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t[0] == 'a'</a:t>
            </a:r>
            <a:r>
              <a:rPr lang="en-US" dirty="0"/>
              <a:t>, second element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t[1] == 'b'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717032"/>
            <a:ext cx="776687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=None):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data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line.rstrip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('\r\n').split(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return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(data[0]),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(data[1]), float(data[2]))</a:t>
            </a:r>
            <a:endParaRPr lang="nl-B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sys.stdin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case_nr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dim_nr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temp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parse_line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(line)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39752" y="4581128"/>
            <a:ext cx="6654202" cy="616134"/>
            <a:chOff x="2339752" y="4581129"/>
            <a:chExt cx="6654202" cy="616134"/>
          </a:xfrm>
        </p:grpSpPr>
        <p:grpSp>
          <p:nvGrpSpPr>
            <p:cNvPr id="6" name="Group 5"/>
            <p:cNvGrpSpPr/>
            <p:nvPr/>
          </p:nvGrpSpPr>
          <p:grpSpPr>
            <a:xfrm flipV="1">
              <a:off x="2339752" y="4581129"/>
              <a:ext cx="5904658" cy="416079"/>
              <a:chOff x="1907704" y="3120934"/>
              <a:chExt cx="5904658" cy="416079"/>
            </a:xfrm>
          </p:grpSpPr>
          <p:sp>
            <p:nvSpPr>
              <p:cNvPr id="8" name="Left Brace 7"/>
              <p:cNvSpPr/>
              <p:nvPr/>
            </p:nvSpPr>
            <p:spPr>
              <a:xfrm rot="5400000" flipV="1">
                <a:off x="4819168" y="543820"/>
                <a:ext cx="81729" cy="590465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9" name="Straight Arrow Connector 8"/>
              <p:cNvCxnSpPr>
                <a:stCxn id="7" idx="1"/>
                <a:endCxn id="8" idx="1"/>
              </p:cNvCxnSpPr>
              <p:nvPr/>
            </p:nvCxnSpPr>
            <p:spPr>
              <a:xfrm flipH="1">
                <a:off x="4860033" y="3120934"/>
                <a:ext cx="482722" cy="334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5774803" y="4797153"/>
              <a:ext cx="321915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tuple</a:t>
              </a:r>
              <a:r>
                <a:rPr lang="en-US" sz="2000" dirty="0"/>
                <a:t> of </a:t>
              </a:r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dirty="0"/>
                <a:t>, </a:t>
              </a:r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dirty="0"/>
                <a:t>,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float</a:t>
              </a:r>
              <a:endParaRPr lang="nl-BE" sz="2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03777" y="5661248"/>
            <a:ext cx="6248543" cy="864096"/>
            <a:chOff x="2339752" y="4477183"/>
            <a:chExt cx="6248543" cy="864096"/>
          </a:xfrm>
        </p:grpSpPr>
        <p:grpSp>
          <p:nvGrpSpPr>
            <p:cNvPr id="14" name="Group 13"/>
            <p:cNvGrpSpPr/>
            <p:nvPr/>
          </p:nvGrpSpPr>
          <p:grpSpPr>
            <a:xfrm flipV="1">
              <a:off x="2339752" y="4477183"/>
              <a:ext cx="3096346" cy="664041"/>
              <a:chOff x="1907704" y="2976918"/>
              <a:chExt cx="3096346" cy="664041"/>
            </a:xfrm>
          </p:grpSpPr>
          <p:sp>
            <p:nvSpPr>
              <p:cNvPr id="16" name="Left Brace 15"/>
              <p:cNvSpPr/>
              <p:nvPr/>
            </p:nvSpPr>
            <p:spPr>
              <a:xfrm rot="5400000" flipV="1">
                <a:off x="3363039" y="1999949"/>
                <a:ext cx="185675" cy="3096346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7" name="Straight Arrow Connector 16"/>
              <p:cNvCxnSpPr>
                <a:stCxn id="15" idx="1"/>
                <a:endCxn id="16" idx="1"/>
              </p:cNvCxnSpPr>
              <p:nvPr/>
            </p:nvCxnSpPr>
            <p:spPr>
              <a:xfrm flipH="1">
                <a:off x="3455877" y="2976918"/>
                <a:ext cx="828091" cy="4783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4716016" y="4941169"/>
              <a:ext cx="387227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3-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tuple</a:t>
              </a:r>
              <a:r>
                <a:rPr lang="en-US" sz="2000" dirty="0"/>
                <a:t> unpacked into 3 variables</a:t>
              </a:r>
              <a:endParaRPr lang="nl-BE" sz="2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6237312"/>
            <a:ext cx="236635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1-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en-US" sz="2000" dirty="0"/>
              <a:t>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('a', )</a:t>
            </a:r>
            <a:endParaRPr lang="nl-B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9D72-2E9D-49B0-8977-41DCCC66C0BB}" type="slidenum">
              <a:rPr lang="nl-BE" smtClean="0"/>
              <a:t>99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0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32022</Words>
  <Application>Microsoft Macintosh PowerPoint</Application>
  <PresentationFormat>On-screen Show (4:3)</PresentationFormat>
  <Paragraphs>6457</Paragraphs>
  <Slides>525</Slides>
  <Notes>4</Notes>
  <HiddenSlides>0</HiddenSlides>
  <MMClips>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525</vt:i4>
      </vt:variant>
    </vt:vector>
  </HeadingPairs>
  <TitlesOfParts>
    <vt:vector size="537" baseType="lpstr">
      <vt:lpstr>Arial</vt:lpstr>
      <vt:lpstr>Calibri</vt:lpstr>
      <vt:lpstr>Cambria Math</vt:lpstr>
      <vt:lpstr>Courier New</vt:lpstr>
      <vt:lpstr>Informal Roman</vt:lpstr>
      <vt:lpstr>Lucida Sans</vt:lpstr>
      <vt:lpstr>Lucida Sans Typewriter</vt:lpstr>
      <vt:lpstr>Symbol</vt:lpstr>
      <vt:lpstr>Wingdings</vt:lpstr>
      <vt:lpstr>Office Theme</vt:lpstr>
      <vt:lpstr>Equation</vt:lpstr>
      <vt:lpstr>Vergelijking</vt:lpstr>
      <vt:lpstr>Python for data processing &amp; analysis</vt:lpstr>
      <vt:lpstr>Introduction</vt:lpstr>
      <vt:lpstr>Motivation</vt:lpstr>
      <vt:lpstr>Python applications</vt:lpstr>
      <vt:lpstr>Python versions</vt:lpstr>
      <vt:lpstr>Scope</vt:lpstr>
      <vt:lpstr>Training material</vt:lpstr>
      <vt:lpstr>Typographical conventions I</vt:lpstr>
      <vt:lpstr>Typographical conventions II</vt:lpstr>
      <vt:lpstr>Syntax versus semantics</vt:lpstr>
      <vt:lpstr>What do you want to do today?</vt:lpstr>
      <vt:lpstr>Running Python I</vt:lpstr>
      <vt:lpstr>Running Python II</vt:lpstr>
      <vt:lpstr>Basic Python programming</vt:lpstr>
      <vt:lpstr>Intermediate Python programming</vt:lpstr>
      <vt:lpstr>Software engineering I</vt:lpstr>
      <vt:lpstr>Software engineering II</vt:lpstr>
      <vt:lpstr>Development I</vt:lpstr>
      <vt:lpstr>Development II</vt:lpstr>
      <vt:lpstr>Application development I</vt:lpstr>
      <vt:lpstr>Application development II</vt:lpstr>
      <vt:lpstr>File formats</vt:lpstr>
      <vt:lpstr>Numerical computing</vt:lpstr>
      <vt:lpstr>Symbolic computing</vt:lpstr>
      <vt:lpstr>Data analysis I</vt:lpstr>
      <vt:lpstr>Data analysis II</vt:lpstr>
      <vt:lpstr>Data analysis III</vt:lpstr>
      <vt:lpstr>Other training sessions</vt:lpstr>
      <vt:lpstr>How to run Python from the terminal?</vt:lpstr>
      <vt:lpstr>Say hello to Python: terminal</vt:lpstr>
      <vt:lpstr>Interactive: interpreter in terminal</vt:lpstr>
      <vt:lpstr>Interactive: iPython</vt:lpstr>
      <vt:lpstr>Interactive: jupyter notebooks</vt:lpstr>
      <vt:lpstr>Jupyter use cases</vt:lpstr>
      <vt:lpstr>Python help</vt:lpstr>
      <vt:lpstr>Installing &amp; upgrading packages</vt:lpstr>
      <vt:lpstr>Conda: environments</vt:lpstr>
      <vt:lpstr>Conda: installing &amp; updating</vt:lpstr>
      <vt:lpstr>Conda: multiple environments</vt:lpstr>
      <vt:lpstr>Conda: sharing environments</vt:lpstr>
      <vt:lpstr>Conda: caveats</vt:lpstr>
      <vt:lpstr>Further reading</vt:lpstr>
      <vt:lpstr>How to run Python using Anaconda?</vt:lpstr>
      <vt:lpstr>                              : Anaconda</vt:lpstr>
      <vt:lpstr>Anaconda navigator</vt:lpstr>
      <vt:lpstr>spyder</vt:lpstr>
      <vt:lpstr>spyder: work cycle</vt:lpstr>
      <vt:lpstr>spyder: object inspector</vt:lpstr>
      <vt:lpstr>spyder: getting help</vt:lpstr>
      <vt:lpstr>spyder: more features</vt:lpstr>
      <vt:lpstr>Anaconda environments</vt:lpstr>
      <vt:lpstr>Python fundamentals: data types &amp; statements</vt:lpstr>
      <vt:lpstr>Hello world!</vt:lpstr>
      <vt:lpstr>Say hello!</vt:lpstr>
      <vt:lpstr>Hello again!</vt:lpstr>
      <vt:lpstr>Generating data</vt:lpstr>
      <vt:lpstr>for loop</vt:lpstr>
      <vt:lpstr>while loop</vt:lpstr>
      <vt:lpstr>Skipping and quitting</vt:lpstr>
      <vt:lpstr>Data types</vt:lpstr>
      <vt:lpstr>Lists</vt:lpstr>
      <vt:lpstr>More list operations</vt:lpstr>
      <vt:lpstr>Using list elements</vt:lpstr>
      <vt:lpstr>Slicing &amp; dicing</vt:lpstr>
      <vt:lpstr>Iterating over lists</vt:lpstr>
      <vt:lpstr>Generating data revisited</vt:lpstr>
      <vt:lpstr>Formatting strings</vt:lpstr>
      <vt:lpstr>Objects &amp; methods</vt:lpstr>
      <vt:lpstr>Modifying data</vt:lpstr>
      <vt:lpstr>Getting things in and out: I/O &amp; command line arguments</vt:lpstr>
      <vt:lpstr>Reading lines from file handles</vt:lpstr>
      <vt:lpstr>Reading &amp; memory consumption</vt:lpstr>
      <vt:lpstr>Writing to file handles</vt:lpstr>
      <vt:lpstr>More on print</vt:lpstr>
      <vt:lpstr>Simple command line arguments</vt:lpstr>
      <vt:lpstr>Python fundamentals continued</vt:lpstr>
      <vt:lpstr>Some more str methods: strip</vt:lpstr>
      <vt:lpstr>str method: split</vt:lpstr>
      <vt:lpstr>More str methods: startswith, endswith</vt:lpstr>
      <vt:lpstr>Even more str methods: is&lt;something&gt;</vt:lpstr>
      <vt:lpstr>Searching &amp; replacing in str</vt:lpstr>
      <vt:lpstr>str operations</vt:lpstr>
      <vt:lpstr>Joining list elements</vt:lpstr>
      <vt:lpstr>str &amp; list are sequences</vt:lpstr>
      <vt:lpstr>str &amp;  list length revisited</vt:lpstr>
      <vt:lpstr>Type conversion</vt:lpstr>
      <vt:lpstr>if statement</vt:lpstr>
      <vt:lpstr>Conditionals</vt:lpstr>
      <vt:lpstr>Which dimension numbers?</vt:lpstr>
      <vt:lpstr>Yuck, what's that?!?</vt:lpstr>
      <vt:lpstr>Reasonable compromise</vt:lpstr>
      <vt:lpstr>Sets</vt:lpstr>
      <vt:lpstr>Set operations</vt:lpstr>
      <vt:lpstr>More modularity</vt:lpstr>
      <vt:lpstr>Functions</vt:lpstr>
      <vt:lpstr>Anatomy of function definition</vt:lpstr>
      <vt:lpstr>Adding flexibility</vt:lpstr>
      <vt:lpstr>Default value pitfall</vt:lpstr>
      <vt:lpstr>Tuples (YADS )</vt:lpstr>
      <vt:lpstr>Returning to dimension numbers…</vt:lpstr>
      <vt:lpstr>Named tuples, Python 2.6+</vt:lpstr>
      <vt:lpstr>Named tuples, Python 3.5+</vt:lpstr>
      <vt:lpstr>Using named tuples</vt:lpstr>
      <vt:lpstr>Counting dimension numbers</vt:lpstr>
      <vt:lpstr>Dictionaries</vt:lpstr>
      <vt:lpstr>Using dictionaries</vt:lpstr>
      <vt:lpstr>Iterating over dictionaries</vt:lpstr>
      <vt:lpstr>Counting again…</vt:lpstr>
      <vt:lpstr>More special data types</vt:lpstr>
      <vt:lpstr>Summary: data types</vt:lpstr>
      <vt:lpstr>Summary: control structures</vt:lpstr>
      <vt:lpstr>Summary: mathematics</vt:lpstr>
      <vt:lpstr>Code organization</vt:lpstr>
      <vt:lpstr>Python modules &amp; packages</vt:lpstr>
      <vt:lpstr>Example module &amp; use</vt:lpstr>
      <vt:lpstr>Importing functions directly</vt:lpstr>
      <vt:lpstr>Double duty</vt:lpstr>
      <vt:lpstr>Package layout &amp; use example</vt:lpstr>
      <vt:lpstr>Writing documentation &amp; simple testing</vt:lpstr>
      <vt:lpstr>Writing documentation</vt:lpstr>
      <vt:lpstr>Formatting docstrings</vt:lpstr>
      <vt:lpstr>What to document and how?</vt:lpstr>
      <vt:lpstr>Assertions</vt:lpstr>
      <vt:lpstr>Assert use cases</vt:lpstr>
      <vt:lpstr>Testing: meeting expectations</vt:lpstr>
      <vt:lpstr>Failing tests</vt:lpstr>
      <vt:lpstr>Further reading: documentation</vt:lpstr>
      <vt:lpstr>Object-oriented Python</vt:lpstr>
      <vt:lpstr>Object-orientation</vt:lpstr>
      <vt:lpstr>Value versus object identity</vt:lpstr>
      <vt:lpstr>Defining your own classes</vt:lpstr>
      <vt:lpstr>A simple point…</vt:lpstr>
      <vt:lpstr>Making a point… or two</vt:lpstr>
      <vt:lpstr>More to the point…</vt:lpstr>
      <vt:lpstr>Making a definite point</vt:lpstr>
      <vt:lpstr>Object attributes</vt:lpstr>
      <vt:lpstr>Object attributes: control</vt:lpstr>
      <vt:lpstr>Object attribute: setter</vt:lpstr>
      <vt:lpstr>Non-trivial getter/setter</vt:lpstr>
      <vt:lpstr>More object methods</vt:lpstr>
      <vt:lpstr>Object methods</vt:lpstr>
      <vt:lpstr>Static methods</vt:lpstr>
      <vt:lpstr>Variable length argument lists</vt:lpstr>
      <vt:lpstr>More elegant solution</vt:lpstr>
      <vt:lpstr>Quick interlude</vt:lpstr>
      <vt:lpstr>Inheritance</vt:lpstr>
      <vt:lpstr>Points with mass</vt:lpstr>
      <vt:lpstr>Base classes &amp; derivation</vt:lpstr>
      <vt:lpstr>Point with mass is still Point</vt:lpstr>
      <vt:lpstr>Class attributes</vt:lpstr>
      <vt:lpstr>All those methods</vt:lpstr>
      <vt:lpstr>Files: I/O and data formats</vt:lpstr>
      <vt:lpstr>Reading from files</vt:lpstr>
      <vt:lpstr>Libraries &amp; data formats</vt:lpstr>
      <vt:lpstr>Data formats: CSV</vt:lpstr>
      <vt:lpstr>Writing to files</vt:lpstr>
      <vt:lpstr>... unless you have to</vt:lpstr>
      <vt:lpstr>Data formats: XML output</vt:lpstr>
      <vt:lpstr>Data formats: creating XML</vt:lpstr>
      <vt:lpstr>Web scraping: gathering data from the web</vt:lpstr>
      <vt:lpstr>Introduction</vt:lpstr>
      <vt:lpstr>Beautiful Soup</vt:lpstr>
      <vt:lpstr>Finding stuff</vt:lpstr>
      <vt:lpstr>Errors: dealing with exceptions</vt:lpstr>
      <vt:lpstr>Errors</vt:lpstr>
      <vt:lpstr>Playing catch</vt:lpstr>
      <vt:lpstr>More trouble</vt:lpstr>
      <vt:lpstr>Catching more</vt:lpstr>
      <vt:lpstr>All handled!</vt:lpstr>
      <vt:lpstr>Unit testing</vt:lpstr>
      <vt:lpstr>Unit testing</vt:lpstr>
      <vt:lpstr>Test case</vt:lpstr>
      <vt:lpstr>Running tests</vt:lpstr>
      <vt:lpstr>Assert methods</vt:lpstr>
      <vt:lpstr>Checking for expected failure</vt:lpstr>
      <vt:lpstr>Subtests</vt:lpstr>
      <vt:lpstr>Fixtures</vt:lpstr>
      <vt:lpstr>Module-level</vt:lpstr>
      <vt:lpstr>Test case-level</vt:lpstr>
      <vt:lpstr>Test-level</vt:lpstr>
      <vt:lpstr>Flow for fixtures</vt:lpstr>
      <vt:lpstr>Running all tests</vt:lpstr>
      <vt:lpstr>Test coverage</vt:lpstr>
      <vt:lpstr>Coverage usage</vt:lpstr>
      <vt:lpstr>Coverage usage</vt:lpstr>
      <vt:lpstr>Further reading</vt:lpstr>
      <vt:lpstr>Icing on application: Python's argparse, ConfigParser</vt:lpstr>
      <vt:lpstr>Handling command line arguments</vt:lpstr>
      <vt:lpstr>Defining command line arguments</vt:lpstr>
      <vt:lpstr>Using command line arguments</vt:lpstr>
      <vt:lpstr>ConfigParser configuration files</vt:lpstr>
      <vt:lpstr>Reading &amp; using configurations</vt:lpstr>
      <vt:lpstr>Further reading: argparse</vt:lpstr>
      <vt:lpstr>More icing on application: GUI on the cheap</vt:lpstr>
      <vt:lpstr>Introduction</vt:lpstr>
      <vt:lpstr>PowerPoint Presentation</vt:lpstr>
      <vt:lpstr>Hello Flask</vt:lpstr>
      <vt:lpstr>Hello yourself</vt:lpstr>
      <vt:lpstr>Templates</vt:lpstr>
      <vt:lpstr>Form template</vt:lpstr>
      <vt:lpstr>Form handling</vt:lpstr>
      <vt:lpstr>Sessions</vt:lpstr>
      <vt:lpstr>Further reading</vt:lpstr>
      <vt:lpstr>Debugging Python</vt:lpstr>
      <vt:lpstr>Errors &amp; warnings: pylint, flake8</vt:lpstr>
      <vt:lpstr>Use debugger</vt:lpstr>
      <vt:lpstr>Okay, what's this?!?</vt:lpstr>
      <vt:lpstr>Starting &amp; viewing source</vt:lpstr>
      <vt:lpstr>Stepping</vt:lpstr>
      <vt:lpstr>Printing values: variables</vt:lpstr>
      <vt:lpstr>Using external functions</vt:lpstr>
      <vt:lpstr>And now it gets weird…</vt:lpstr>
      <vt:lpstr>Alternative: watch for change</vt:lpstr>
      <vt:lpstr>Let's see…</vt:lpstr>
      <vt:lpstr>Try a fix</vt:lpstr>
      <vt:lpstr>Let's check</vt:lpstr>
      <vt:lpstr>Managing breakpoints</vt:lpstr>
      <vt:lpstr>In practice</vt:lpstr>
      <vt:lpstr>Last, but not least: call traces</vt:lpstr>
      <vt:lpstr>In closing…</vt:lpstr>
      <vt:lpstr>Fixed program</vt:lpstr>
      <vt:lpstr>Further reading</vt:lpstr>
      <vt:lpstr>Profiling</vt:lpstr>
      <vt:lpstr>If you don't profile…</vt:lpstr>
      <vt:lpstr>Profiling approaches</vt:lpstr>
      <vt:lpstr>Timing functions</vt:lpstr>
      <vt:lpstr>Profiler</vt:lpstr>
      <vt:lpstr>Visual profiles: snakeviz</vt:lpstr>
      <vt:lpstr>line_profiler</vt:lpstr>
      <vt:lpstr>Logging</vt:lpstr>
      <vt:lpstr>Logging: motivation</vt:lpstr>
      <vt:lpstr>Initialize &amp; configure logging</vt:lpstr>
      <vt:lpstr>Log levels</vt:lpstr>
      <vt:lpstr>Selecting log level</vt:lpstr>
      <vt:lpstr>Log messages</vt:lpstr>
      <vt:lpstr>Logging destinations</vt:lpstr>
      <vt:lpstr>Further reading: logging</vt:lpstr>
      <vt:lpstr>File system operations: Handling files and directories</vt:lpstr>
      <vt:lpstr>Working with files in directories</vt:lpstr>
      <vt:lpstr>Using glob</vt:lpstr>
      <vt:lpstr>Path operations</vt:lpstr>
      <vt:lpstr>File system tests</vt:lpstr>
      <vt:lpstr>Copying, moving, deleting</vt:lpstr>
      <vt:lpstr>Temporary files</vt:lpstr>
      <vt:lpstr>Walking the tree</vt:lpstr>
      <vt:lpstr>Manipulating strings: Python regular expressions</vt:lpstr>
      <vt:lpstr>Regular expressions: definition</vt:lpstr>
      <vt:lpstr>Regular expressions: expressive power</vt:lpstr>
      <vt:lpstr>Regular expressions: examples I</vt:lpstr>
      <vt:lpstr>Regular expressions: examples II</vt:lpstr>
      <vt:lpstr>Regular expressions: characters</vt:lpstr>
      <vt:lpstr>Regular expressions: character classes</vt:lpstr>
      <vt:lpstr>Regular expressions: operators</vt:lpstr>
      <vt:lpstr>Greedy vs. non-greedy operators</vt:lpstr>
      <vt:lpstr>Why not parse XML with REs?</vt:lpstr>
      <vt:lpstr>Regular expressions: examples III</vt:lpstr>
      <vt:lpstr>Regular expressions: anchors</vt:lpstr>
      <vt:lpstr>Regular expressions: matching</vt:lpstr>
      <vt:lpstr>Raw strings</vt:lpstr>
      <vt:lpstr>Ignoring case</vt:lpstr>
      <vt:lpstr>More readable regular expressions</vt:lpstr>
      <vt:lpstr>Regular expression performance</vt:lpstr>
      <vt:lpstr>Regular expressions: extracting I</vt:lpstr>
      <vt:lpstr>Capturing vs. grouping</vt:lpstr>
      <vt:lpstr>Named groups</vt:lpstr>
      <vt:lpstr>Finding repetitions</vt:lpstr>
      <vt:lpstr>Regular expressions: extracting II</vt:lpstr>
      <vt:lpstr>Regular expressions: extracting III</vt:lpstr>
      <vt:lpstr>Regular expressions: substitution</vt:lpstr>
      <vt:lpstr>Named group substitution</vt:lpstr>
      <vt:lpstr>Further reading: regular expressions</vt:lpstr>
      <vt:lpstr>Formatting data: revisiting string formatting</vt:lpstr>
      <vt:lpstr>Formatting: templates</vt:lpstr>
      <vt:lpstr>Formatting: format specifiers</vt:lpstr>
      <vt:lpstr>Formatting: types</vt:lpstr>
      <vt:lpstr>Relational databases: Python DB API &amp; SQLAlchemy ORM</vt:lpstr>
      <vt:lpstr>Accessing relational databases</vt:lpstr>
      <vt:lpstr>SQL</vt:lpstr>
      <vt:lpstr>Python DB access: inserting data</vt:lpstr>
      <vt:lpstr>Python DB access: querying</vt:lpstr>
      <vt:lpstr>SQLAlchemy: ORM</vt:lpstr>
      <vt:lpstr>SQLAlchemy: relationships</vt:lpstr>
      <vt:lpstr>SQLAlchemy: create tables</vt:lpstr>
      <vt:lpstr>SQLAlchemy: inserts</vt:lpstr>
      <vt:lpstr>SQLAlchemy: inserting relationships</vt:lpstr>
      <vt:lpstr>SQLAlchemy: queries</vt:lpstr>
      <vt:lpstr>SQLAlchemy: updates</vt:lpstr>
      <vt:lpstr>SQLAlchemy: just classes</vt:lpstr>
      <vt:lpstr>Pitfalls</vt:lpstr>
      <vt:lpstr>Further reading: relational databases</vt:lpstr>
      <vt:lpstr>Transforming list data: Python sorting &amp; list comprehensions</vt:lpstr>
      <vt:lpstr>Sorting a simple list</vt:lpstr>
      <vt:lpstr>Sorting a complex list: key function</vt:lpstr>
      <vt:lpstr>Reversing a list</vt:lpstr>
      <vt:lpstr>Going functional: mapping</vt:lpstr>
      <vt:lpstr>Going functional: filtering</vt:lpstr>
      <vt:lpstr>Going functional: aggregating</vt:lpstr>
      <vt:lpstr>Going functional: zip it</vt:lpstr>
      <vt:lpstr>Further reading: functional style</vt:lpstr>
      <vt:lpstr>Facing infinity: iterators</vt:lpstr>
      <vt:lpstr>Large data (structures)</vt:lpstr>
      <vt:lpstr>Primes version 1.0: iterator</vt:lpstr>
      <vt:lpstr>List comprehensions vs. generators</vt:lpstr>
      <vt:lpstr>Primes version 2.0: yield</vt:lpstr>
      <vt:lpstr>yield statement</vt:lpstr>
      <vt:lpstr>Primes version 3.0: filter</vt:lpstr>
      <vt:lpstr>Other useful functions in itertools</vt:lpstr>
      <vt:lpstr>Generating data (again)</vt:lpstr>
      <vt:lpstr>Further reading: functional style</vt:lpstr>
      <vt:lpstr>Data representation: Python classes case study</vt:lpstr>
      <vt:lpstr>Going OO: data abstraction</vt:lpstr>
      <vt:lpstr>Class Block: attributes</vt:lpstr>
      <vt:lpstr>Class Block: methods</vt:lpstr>
      <vt:lpstr>Class Block: method implementations</vt:lpstr>
      <vt:lpstr>Parsing an (almost) regular language: finite state automata</vt:lpstr>
      <vt:lpstr>Task: convert data</vt:lpstr>
      <vt:lpstr>Model the data</vt:lpstr>
      <vt:lpstr>Annotated data</vt:lpstr>
      <vt:lpstr>Improved model</vt:lpstr>
      <vt:lpstr>Computable model</vt:lpstr>
      <vt:lpstr>Class BlockParser</vt:lpstr>
      <vt:lpstr>From model to code</vt:lpstr>
      <vt:lpstr>Parsing a context-free language: pyparsing</vt:lpstr>
      <vt:lpstr>Task: computing branch lengths</vt:lpstr>
      <vt:lpstr>Model Newick data: nodes</vt:lpstr>
      <vt:lpstr>Attributes: Python decorators</vt:lpstr>
      <vt:lpstr>Model Newick data format</vt:lpstr>
      <vt:lpstr>pyparsing: parser generator</vt:lpstr>
      <vt:lpstr>pyparsing: how to use?</vt:lpstr>
      <vt:lpstr>pyparsing: Newick grammar</vt:lpstr>
      <vt:lpstr>pyparsing: some details</vt:lpstr>
      <vt:lpstr>pyparsing: actions</vt:lpstr>
      <vt:lpstr>pyparsing: actual parsing</vt:lpstr>
      <vt:lpstr>Task solved</vt:lpstr>
      <vt:lpstr>Using shell commands: Python subprocess</vt:lpstr>
      <vt:lpstr>Counting words in a file</vt:lpstr>
      <vt:lpstr>Counting words in a string</vt:lpstr>
      <vt:lpstr>Python for scientific computing: numpy</vt:lpstr>
      <vt:lpstr>Out of the box</vt:lpstr>
      <vt:lpstr>Python performance</vt:lpstr>
      <vt:lpstr>Libraries for numeric computation</vt:lpstr>
      <vt:lpstr>Python using numpy</vt:lpstr>
      <vt:lpstr>Creating array I</vt:lpstr>
      <vt:lpstr>Creating arrays II</vt:lpstr>
      <vt:lpstr>Creating arrays III</vt:lpstr>
      <vt:lpstr>Numpy data types</vt:lpstr>
      <vt:lpstr>Accessing array elements</vt:lpstr>
      <vt:lpstr>Accessing subarrays: slicing</vt:lpstr>
      <vt:lpstr>Fancy indexing</vt:lpstr>
      <vt:lpstr>Operations on arrays</vt:lpstr>
      <vt:lpstr>Functions operating on arrays</vt:lpstr>
      <vt:lpstr>Some linear algebra</vt:lpstr>
      <vt:lpstr>References versus copies</vt:lpstr>
      <vt:lpstr>numpy data I/O revisited</vt:lpstr>
      <vt:lpstr>Matrices</vt:lpstr>
      <vt:lpstr>References</vt:lpstr>
      <vt:lpstr>Python for scientific computing: Scipy</vt:lpstr>
      <vt:lpstr>Libraries for numeric computation</vt:lpstr>
      <vt:lpstr>Singular Value Decomposition</vt:lpstr>
      <vt:lpstr>Linear regression</vt:lpstr>
      <vt:lpstr>Optimization: function definitions</vt:lpstr>
      <vt:lpstr>Optimization</vt:lpstr>
      <vt:lpstr>Ordinary differential equations</vt:lpstr>
      <vt:lpstr>Jacobian for equations</vt:lpstr>
      <vt:lpstr>Integrate ODEs</vt:lpstr>
      <vt:lpstr>Signal processing</vt:lpstr>
      <vt:lpstr>Original signal</vt:lpstr>
      <vt:lpstr>Create highpass filter</vt:lpstr>
      <vt:lpstr>Filter signal</vt:lpstr>
      <vt:lpstr>Filtered signal</vt:lpstr>
      <vt:lpstr>Matplotlib</vt:lpstr>
      <vt:lpstr>And some matplotlib…</vt:lpstr>
      <vt:lpstr>Simple line plot</vt:lpstr>
      <vt:lpstr>Axis labels, annotation</vt:lpstr>
      <vt:lpstr>Multiple functions on line plot</vt:lpstr>
      <vt:lpstr>Complete line plot</vt:lpstr>
      <vt:lpstr>Histogram</vt:lpstr>
      <vt:lpstr>Line plot on histogram</vt:lpstr>
      <vt:lpstr>Heat map data</vt:lpstr>
      <vt:lpstr>Heat map plot</vt:lpstr>
      <vt:lpstr>3D surface plot I</vt:lpstr>
      <vt:lpstr>3D surface plot II</vt:lpstr>
      <vt:lpstr>References</vt:lpstr>
      <vt:lpstr>Sympy</vt:lpstr>
      <vt:lpstr>Introduction</vt:lpstr>
      <vt:lpstr>Defining symbols</vt:lpstr>
      <vt:lpstr>Solving equations</vt:lpstr>
      <vt:lpstr>Eigenvalues, eigenvectors</vt:lpstr>
      <vt:lpstr>Derivatives</vt:lpstr>
      <vt:lpstr>Integration</vt:lpstr>
      <vt:lpstr>Limits and series expansion</vt:lpstr>
      <vt:lpstr>Expression representation</vt:lpstr>
      <vt:lpstr>Parts of expressions</vt:lpstr>
      <vt:lpstr>Expression manipulation</vt:lpstr>
      <vt:lpstr>Further reading</vt:lpstr>
      <vt:lpstr>HDF5: PyTables</vt:lpstr>
      <vt:lpstr>HDF5: what is it?</vt:lpstr>
      <vt:lpstr>HDF5 data</vt:lpstr>
      <vt:lpstr>HDF5 storage</vt:lpstr>
      <vt:lpstr>HDF5: how to use it?</vt:lpstr>
      <vt:lpstr>Importing modules</vt:lpstr>
      <vt:lpstr>Open &amp; close HDF5 file</vt:lpstr>
      <vt:lpstr>Creating a group</vt:lpstr>
      <vt:lpstr>Adding an array</vt:lpstr>
      <vt:lpstr>Adding an 2D array</vt:lpstr>
      <vt:lpstr>Annotations</vt:lpstr>
      <vt:lpstr>Objects &amp; tables</vt:lpstr>
      <vt:lpstr>Populate table</vt:lpstr>
      <vt:lpstr>Reading an array </vt:lpstr>
      <vt:lpstr>Reading a table</vt:lpstr>
      <vt:lpstr>HDF5 command line utilities</vt:lpstr>
      <vt:lpstr>Pandas</vt:lpstr>
      <vt:lpstr>What is it?</vt:lpstr>
      <vt:lpstr>Example data</vt:lpstr>
      <vt:lpstr>Read dataframe</vt:lpstr>
      <vt:lpstr>Transform dataframe</vt:lpstr>
      <vt:lpstr>Plot data</vt:lpstr>
      <vt:lpstr>Missing data: NaNs</vt:lpstr>
      <vt:lpstr>In-place changes</vt:lpstr>
      <vt:lpstr>Statistics &amp; adding columns</vt:lpstr>
      <vt:lpstr>Cumulative sum</vt:lpstr>
      <vt:lpstr>More pivot &amp; query</vt:lpstr>
      <vt:lpstr>Reading HTML tables</vt:lpstr>
      <vt:lpstr>Scatter matrix</vt:lpstr>
      <vt:lpstr>Computing correlations</vt:lpstr>
      <vt:lpstr>HoloViews</vt:lpstr>
      <vt:lpstr>What is it?</vt:lpstr>
      <vt:lpstr>Trivial example</vt:lpstr>
      <vt:lpstr>Combining plots</vt:lpstr>
      <vt:lpstr>Side by side</vt:lpstr>
      <vt:lpstr>Overlay</vt:lpstr>
      <vt:lpstr>pandas &amp; HoloViews</vt:lpstr>
      <vt:lpstr>Plotting DataFrame</vt:lpstr>
      <vt:lpstr>More overlays</vt:lpstr>
      <vt:lpstr>Plotting distributions</vt:lpstr>
      <vt:lpstr>GridSpace</vt:lpstr>
      <vt:lpstr>HoloMap</vt:lpstr>
      <vt:lpstr>Bokeh</vt:lpstr>
      <vt:lpstr>What is it?</vt:lpstr>
      <vt:lpstr>Simple plot</vt:lpstr>
      <vt:lpstr>HTML file</vt:lpstr>
      <vt:lpstr>HTML file with widget</vt:lpstr>
      <vt:lpstr>Linked figures</vt:lpstr>
      <vt:lpstr>Linked brushing</vt:lpstr>
      <vt:lpstr>Hover tool</vt:lpstr>
      <vt:lpstr>Image &amp; video processing</vt:lpstr>
      <vt:lpstr>Image &amp; video processing</vt:lpstr>
      <vt:lpstr>Image restoration</vt:lpstr>
      <vt:lpstr>Segmentation</vt:lpstr>
      <vt:lpstr>Capturing video</vt:lpstr>
      <vt:lpstr>Reading/writing video</vt:lpstr>
      <vt:lpstr>Follow the ball: setup</vt:lpstr>
      <vt:lpstr>Follow the ball</vt:lpstr>
      <vt:lpstr>Further reading</vt:lpstr>
      <vt:lpstr>Machine learning</vt:lpstr>
      <vt:lpstr>Introduction</vt:lpstr>
      <vt:lpstr>scikit-learn</vt:lpstr>
      <vt:lpstr>Machine learning tasks</vt:lpstr>
      <vt:lpstr>Data set</vt:lpstr>
      <vt:lpstr>World happiness</vt:lpstr>
      <vt:lpstr>Task 1</vt:lpstr>
      <vt:lpstr>Let's peek…</vt:lpstr>
      <vt:lpstr>Missing values?</vt:lpstr>
      <vt:lpstr>Extracting data</vt:lpstr>
      <vt:lpstr>Numerical attributes pipeline</vt:lpstr>
      <vt:lpstr>Categorical attribute pipeline</vt:lpstr>
      <vt:lpstr>Combining pipelines &amp; execution</vt:lpstr>
      <vt:lpstr>Training &amp; prediction</vt:lpstr>
      <vt:lpstr>Score &amp; errors</vt:lpstr>
      <vt:lpstr>Fine tuning</vt:lpstr>
      <vt:lpstr>Training result</vt:lpstr>
      <vt:lpstr>Testing the model</vt:lpstr>
      <vt:lpstr>Test result</vt:lpstr>
      <vt:lpstr>Task 2</vt:lpstr>
      <vt:lpstr>Data preparation</vt:lpstr>
      <vt:lpstr>Training &amp; scoring</vt:lpstr>
      <vt:lpstr>Testing the model</vt:lpstr>
      <vt:lpstr>Actually…</vt:lpstr>
      <vt:lpstr>Data set properties</vt:lpstr>
      <vt:lpstr>Task 3</vt:lpstr>
      <vt:lpstr>Data preparation &amp; Training</vt:lpstr>
      <vt:lpstr>Examine clusters</vt:lpstr>
      <vt:lpstr>And the winners are…</vt:lpstr>
      <vt:lpstr>Caveat</vt:lpstr>
      <vt:lpstr>Conclusions</vt:lpstr>
      <vt:lpstr>Further reading</vt:lpstr>
      <vt:lpstr>Graphical Information Systems data processing</vt:lpstr>
      <vt:lpstr>Introduction</vt:lpstr>
      <vt:lpstr>World Happiness Index</vt:lpstr>
      <vt:lpstr>Folium visualization</vt:lpstr>
      <vt:lpstr>Folium in Jupyter Notebook</vt:lpstr>
      <vt:lpstr>Data linkage issue</vt:lpstr>
      <vt:lpstr>Shapely: geometric objects</vt:lpstr>
      <vt:lpstr>Shapely: object examples</vt:lpstr>
      <vt:lpstr>Shapely: predicates</vt:lpstr>
      <vt:lpstr>Shapely: spatial analysis</vt:lpstr>
      <vt:lpstr>Shapely: buffer</vt:lpstr>
      <vt:lpstr>Shapely: example</vt:lpstr>
      <vt:lpstr>Shapely: other constructions</vt:lpstr>
      <vt:lpstr>Shapely: interpolation</vt:lpstr>
      <vt:lpstr>GeoPandas: shape files &amp; GeoJSON</vt:lpstr>
      <vt:lpstr>GeoPandas: selection</vt:lpstr>
      <vt:lpstr>GeoPandas operations</vt:lpstr>
      <vt:lpstr>GeoPandas merge</vt:lpstr>
      <vt:lpstr>GeoPandas dissolve</vt:lpstr>
      <vt:lpstr>GeoTIFF</vt:lpstr>
      <vt:lpstr>Reading GeoTIFF</vt:lpstr>
      <vt:lpstr>Writing GeoTIFF</vt:lpstr>
      <vt:lpstr>GeoTIFF geo-transformation</vt:lpstr>
      <vt:lpstr>Further reading</vt:lpstr>
      <vt:lpstr>Conclusions</vt:lpstr>
      <vt:lpstr>Conclusions</vt:lpstr>
      <vt:lpstr>Migrating from 2.x to 3.x</vt:lpstr>
      <vt:lpstr>New in Python 3</vt:lpstr>
      <vt:lpstr>Tools to help migration</vt:lpstr>
      <vt:lpstr>Pitfalls</vt:lpstr>
      <vt:lpstr>More pitfalls</vt:lpstr>
      <vt:lpstr>Writing for both 2.x and 3.x</vt:lpstr>
      <vt:lpstr>Further reading</vt:lpstr>
      <vt:lpstr>References</vt:lpstr>
      <vt:lpstr>Some useful learning references</vt:lpstr>
      <vt:lpstr>Books</vt:lpstr>
      <vt:lpstr>Python software</vt:lpstr>
      <vt:lpstr>Useful non-standard Python libraries</vt:lpstr>
      <vt:lpstr>Python Easter eggs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data processing &amp; integration</dc:title>
  <dc:creator>Geert Jan Bex</dc:creator>
  <cp:lastModifiedBy>Microsoft Office User</cp:lastModifiedBy>
  <cp:revision>1063</cp:revision>
  <cp:lastPrinted>2013-05-30T07:55:36Z</cp:lastPrinted>
  <dcterms:created xsi:type="dcterms:W3CDTF">2013-02-08T06:04:20Z</dcterms:created>
  <dcterms:modified xsi:type="dcterms:W3CDTF">2019-01-16T12:07:37Z</dcterms:modified>
</cp:coreProperties>
</file>