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378" r:id="rId13"/>
    <p:sldId id="267" r:id="rId14"/>
    <p:sldId id="275" r:id="rId15"/>
    <p:sldId id="270" r:id="rId16"/>
    <p:sldId id="271" r:id="rId17"/>
    <p:sldId id="343" r:id="rId18"/>
    <p:sldId id="344" r:id="rId19"/>
    <p:sldId id="345" r:id="rId20"/>
    <p:sldId id="346" r:id="rId21"/>
    <p:sldId id="352" r:id="rId22"/>
    <p:sldId id="558" r:id="rId23"/>
    <p:sldId id="354" r:id="rId24"/>
    <p:sldId id="696" r:id="rId25"/>
    <p:sldId id="561" r:id="rId26"/>
    <p:sldId id="562" r:id="rId27"/>
    <p:sldId id="375" r:id="rId28"/>
    <p:sldId id="372" r:id="rId29"/>
    <p:sldId id="457" r:id="rId30"/>
    <p:sldId id="717" r:id="rId31"/>
    <p:sldId id="559" r:id="rId32"/>
    <p:sldId id="560" r:id="rId33"/>
    <p:sldId id="477" r:id="rId34"/>
    <p:sldId id="719" r:id="rId35"/>
    <p:sldId id="718" r:id="rId36"/>
    <p:sldId id="412" r:id="rId37"/>
    <p:sldId id="413" r:id="rId38"/>
    <p:sldId id="416" r:id="rId39"/>
    <p:sldId id="417" r:id="rId40"/>
    <p:sldId id="419" r:id="rId41"/>
    <p:sldId id="722" r:id="rId42"/>
    <p:sldId id="723" r:id="rId43"/>
    <p:sldId id="724" r:id="rId44"/>
    <p:sldId id="720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67C8F-2FE8-4A6C-B470-C8ABE30A5041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7238"/>
            <a:ext cx="4949825" cy="3713162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698529"/>
            <a:ext cx="4994275" cy="4470678"/>
          </a:xfrm>
        </p:spPr>
        <p:txBody>
          <a:bodyPr/>
          <a:lstStyle/>
          <a:p>
            <a:r>
              <a:rPr lang="en-US" altLang="ja-JP"/>
              <a:t>Tungsten M-alpha and Silicon K-alpha are very close in energy. EDS can not separate these elements. WDS can separate them clearly. In this example, tungsten thin film of sub micron thickness is clearly detected.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DF9A2E-2564-4089-90E3-099B707E284F}" type="datetime1">
              <a:rPr lang="nl-BE" altLang="ja-JP" smtClean="0"/>
              <a:pPr>
                <a:defRPr/>
              </a:pPr>
              <a:t>7/01/2022</a:t>
            </a:fld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ja-JP"/>
              <a:t>B2012-032 UA 12 062 Bijlage B</a:t>
            </a:r>
            <a:endParaRPr lang="en-US" altLang="ja-JP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ja-JP"/>
              <a:t>JSM-7100F_series_UA</a:t>
            </a:r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EDS </a:t>
            </a:r>
            <a:r>
              <a:rPr lang="de-DE" dirty="0" err="1"/>
              <a:t>condition</a:t>
            </a:r>
            <a:r>
              <a:rPr lang="de-DE" dirty="0"/>
              <a:t>: </a:t>
            </a:r>
            <a:r>
              <a:rPr lang="de-DE" dirty="0" err="1"/>
              <a:t>Specimen</a:t>
            </a:r>
            <a:r>
              <a:rPr lang="de-DE" dirty="0"/>
              <a:t> </a:t>
            </a:r>
            <a:r>
              <a:rPr lang="de-DE" dirty="0" err="1"/>
              <a:t>incident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4kV, Probe </a:t>
            </a:r>
            <a:r>
              <a:rPr lang="de-DE" dirty="0" err="1"/>
              <a:t>current</a:t>
            </a:r>
            <a:r>
              <a:rPr lang="de-DE" dirty="0"/>
              <a:t> 440 </a:t>
            </a:r>
            <a:r>
              <a:rPr lang="de-DE" dirty="0" err="1"/>
              <a:t>pA</a:t>
            </a:r>
            <a:r>
              <a:rPr lang="de-DE" dirty="0"/>
              <a:t>,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acquisition</a:t>
            </a:r>
            <a:r>
              <a:rPr lang="de-DE" dirty="0"/>
              <a:t> time 50 min.</a:t>
            </a:r>
          </a:p>
          <a:p>
            <a:r>
              <a:rPr lang="de-DE" dirty="0"/>
              <a:t>EDS </a:t>
            </a:r>
            <a:r>
              <a:rPr lang="de-DE" dirty="0" err="1"/>
              <a:t>detector</a:t>
            </a:r>
            <a:r>
              <a:rPr lang="de-DE" dirty="0"/>
              <a:t>: Oxford X-</a:t>
            </a:r>
            <a:r>
              <a:rPr lang="de-DE" dirty="0" err="1"/>
              <a:t>max</a:t>
            </a:r>
            <a:r>
              <a:rPr lang="de-DE" dirty="0"/>
              <a:t> 150 mm²</a:t>
            </a:r>
          </a:p>
          <a:p>
            <a:r>
              <a:rPr lang="de-DE" dirty="0"/>
              <a:t>Sample</a:t>
            </a:r>
            <a:r>
              <a:rPr lang="de-DE"/>
              <a:t>: Au@TiO2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FAD40-FCCF-4807-8321-D74F818C521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96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5BA3EAE3-AFAA-4834-B770-63EDF9D695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2450"/>
            <a:ext cx="29479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9" tIns="45775" rIns="91549" bIns="45775" anchor="b"/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2A6E0D7-F3F7-4064-B722-5DE1541B5C45}" type="slidenum">
              <a:rPr lang="en-US" altLang="ja-JP" sz="1200"/>
              <a:pPr algn="r" eaLnBrk="1" hangingPunct="1"/>
              <a:t>30</a:t>
            </a:fld>
            <a:endParaRPr lang="en-US" altLang="ja-JP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AB38476F-CAC9-4C2A-AD46-E9405AEA4D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72050" cy="3729037"/>
          </a:xfrm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7ED4CD5A-6BA6-4F98-8682-960D1C325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9" tIns="45775" rIns="91549" bIns="45775"/>
          <a:lstStyle/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This is an EDS analysis.</a:t>
            </a:r>
          </a:p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I analyzed the same area as the previous page by using 1.2kV.</a:t>
            </a:r>
          </a:p>
          <a:p>
            <a:pPr eaLnBrk="1" hangingPunct="1"/>
            <a:endParaRPr lang="en-US" altLang="ja-JP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I selected two areas of different gray levels on the composition image.</a:t>
            </a:r>
          </a:p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The darker area 001 has more oxygen than the lighter area 002.</a:t>
            </a:r>
          </a:p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The oxygen map shows that this darker area is rich in oxygen.</a:t>
            </a:r>
          </a:p>
          <a:p>
            <a:pPr eaLnBrk="1" hangingPunct="1">
              <a:spcBef>
                <a:spcPct val="0"/>
              </a:spcBef>
            </a:pPr>
            <a:endParaRPr lang="en-US" altLang="ja-JP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>
                <a:latin typeface="Calibri" panose="020F0502020204030204" pitchFamily="34" charset="0"/>
                <a:ea typeface="ＭＳ Ｐゴシック" panose="020B0600070205080204" pitchFamily="34" charset="-128"/>
              </a:rPr>
              <a:t>You can get a high probe current and a fine probe diameter even at 1.2kV by using the Gentle Beam with TTLSystem.</a:t>
            </a:r>
            <a:endParaRPr lang="ja-JP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ja-JP">
                <a:latin typeface="Times New Roman" panose="02020603050405020304" pitchFamily="18" charset="0"/>
              </a:rPr>
              <a:t>The EDS analysis by using the Gentle Beam mode can be a strong point of the TTL system.</a:t>
            </a:r>
          </a:p>
          <a:p>
            <a:pPr eaLnBrk="1" hangingPunct="1"/>
            <a:endParaRPr lang="ja-JP" altLang="en-US">
              <a:latin typeface="Times New Roman" panose="02020603050405020304" pitchFamily="18" charset="0"/>
            </a:endParaRPr>
          </a:p>
          <a:p>
            <a:pPr eaLnBrk="1" hangingPunct="1"/>
            <a:r>
              <a:rPr lang="ja-JP" altLang="ja-JP" sz="1000">
                <a:latin typeface="Times New Roman" panose="02020603050405020304" pitchFamily="18" charset="0"/>
              </a:rPr>
              <a:t>次に、低加速電圧でのE</a:t>
            </a:r>
            <a:r>
              <a:rPr lang="en-US" altLang="ja-JP" sz="1000">
                <a:latin typeface="Times New Roman" panose="02020603050405020304" pitchFamily="18" charset="0"/>
              </a:rPr>
              <a:t>DS</a:t>
            </a:r>
            <a:r>
              <a:rPr lang="ja-JP" altLang="ja-JP" sz="1000">
                <a:latin typeface="Times New Roman" panose="02020603050405020304" pitchFamily="18" charset="0"/>
              </a:rPr>
              <a:t>分析結果を示します。</a:t>
            </a:r>
            <a:endParaRPr lang="ja-JP" altLang="en-US" sz="1000">
              <a:latin typeface="Times New Roman" panose="02020603050405020304" pitchFamily="18" charset="0"/>
            </a:endParaRPr>
          </a:p>
          <a:p>
            <a:pPr eaLnBrk="1" hangingPunct="1"/>
            <a:r>
              <a:rPr lang="ja-JP" altLang="ja-JP" sz="1000">
                <a:latin typeface="Times New Roman" panose="02020603050405020304" pitchFamily="18" charset="0"/>
              </a:rPr>
              <a:t>同一視野を加速電圧1.2kVでEDS分析を実施しました。</a:t>
            </a:r>
            <a:endParaRPr lang="ja-JP" altLang="en-US" sz="1000">
              <a:latin typeface="Times New Roman" panose="02020603050405020304" pitchFamily="18" charset="0"/>
            </a:endParaRPr>
          </a:p>
          <a:p>
            <a:pPr eaLnBrk="1" hangingPunct="1"/>
            <a:r>
              <a:rPr lang="ja-JP" altLang="ja-JP" sz="1000">
                <a:latin typeface="Times New Roman" panose="02020603050405020304" pitchFamily="18" charset="0"/>
              </a:rPr>
              <a:t>反射電子像でコントラストの異なる2点の定性スペクトルを示します。</a:t>
            </a:r>
            <a:endParaRPr lang="ja-JP" altLang="en-US" sz="1000">
              <a:latin typeface="Times New Roman" panose="02020603050405020304" pitchFamily="18" charset="0"/>
            </a:endParaRPr>
          </a:p>
          <a:p>
            <a:pPr eaLnBrk="1" hangingPunct="1"/>
            <a:r>
              <a:rPr lang="ja-JP" altLang="ja-JP" sz="1000">
                <a:latin typeface="Times New Roman" panose="02020603050405020304" pitchFamily="18" charset="0"/>
              </a:rPr>
              <a:t>001では</a:t>
            </a:r>
            <a:r>
              <a:rPr lang="ja-JP" altLang="en-US" sz="1000">
                <a:latin typeface="Times New Roman" panose="02020603050405020304" pitchFamily="18" charset="0"/>
              </a:rPr>
              <a:t>酸素の強度が強く検出されています。酸素のマッピングを見てください。</a:t>
            </a:r>
            <a:endParaRPr lang="en-US" altLang="ja-JP" sz="1000">
              <a:latin typeface="Times New Roman" panose="02020603050405020304" pitchFamily="18" charset="0"/>
            </a:endParaRPr>
          </a:p>
          <a:p>
            <a:pPr eaLnBrk="1" hangingPunct="1"/>
            <a:r>
              <a:rPr lang="ja-JP" altLang="en-US" sz="1000">
                <a:latin typeface="Times New Roman" panose="02020603050405020304" pitchFamily="18" charset="0"/>
              </a:rPr>
              <a:t>反射電子像で灰色に見える部分に酸素が多いことがわかります。</a:t>
            </a:r>
          </a:p>
          <a:p>
            <a:pPr eaLnBrk="1" hangingPunct="1"/>
            <a:r>
              <a:rPr lang="en-US" altLang="ja-JP" sz="1000">
                <a:latin typeface="Times New Roman" panose="02020603050405020304" pitchFamily="18" charset="0"/>
              </a:rPr>
              <a:t>TTLS</a:t>
            </a:r>
            <a:r>
              <a:rPr lang="ja-JP" altLang="en-US" sz="1000">
                <a:latin typeface="Times New Roman" panose="02020603050405020304" pitchFamily="18" charset="0"/>
              </a:rPr>
              <a:t>では加速電圧1.2</a:t>
            </a:r>
            <a:r>
              <a:rPr lang="en-US" altLang="ja-JP" sz="1000">
                <a:latin typeface="Times New Roman" panose="02020603050405020304" pitchFamily="18" charset="0"/>
              </a:rPr>
              <a:t>kV</a:t>
            </a:r>
            <a:r>
              <a:rPr lang="ja-JP" altLang="en-US" sz="1000">
                <a:latin typeface="Times New Roman" panose="02020603050405020304" pitchFamily="18" charset="0"/>
              </a:rPr>
              <a:t>であっても</a:t>
            </a:r>
            <a:r>
              <a:rPr lang="en-US" altLang="ja-JP" sz="1000">
                <a:latin typeface="Times New Roman" panose="02020603050405020304" pitchFamily="18" charset="0"/>
              </a:rPr>
              <a:t>GB</a:t>
            </a:r>
            <a:r>
              <a:rPr lang="ja-JP" altLang="en-US" sz="1000">
                <a:latin typeface="Times New Roman" panose="02020603050405020304" pitchFamily="18" charset="0"/>
              </a:rPr>
              <a:t>モードを使用することにより、大照射電流が得られ</a:t>
            </a:r>
          </a:p>
          <a:p>
            <a:pPr eaLnBrk="1" hangingPunct="1"/>
            <a:r>
              <a:rPr lang="ja-JP" altLang="en-US" sz="1000">
                <a:latin typeface="Times New Roman" panose="02020603050405020304" pitchFamily="18" charset="0"/>
              </a:rPr>
              <a:t>かつ、細い電子プローブが実現できます。</a:t>
            </a:r>
          </a:p>
          <a:p>
            <a:pPr eaLnBrk="1" hangingPunct="1"/>
            <a:r>
              <a:rPr lang="en-US" altLang="ja-JP" sz="1000">
                <a:latin typeface="Times New Roman" panose="02020603050405020304" pitchFamily="18" charset="0"/>
              </a:rPr>
              <a:t>GB</a:t>
            </a:r>
            <a:r>
              <a:rPr lang="ja-JP" altLang="en-US" sz="1000">
                <a:latin typeface="Times New Roman" panose="02020603050405020304" pitchFamily="18" charset="0"/>
              </a:rPr>
              <a:t>モードでの</a:t>
            </a:r>
            <a:r>
              <a:rPr lang="en-US" altLang="ja-JP" sz="1000">
                <a:latin typeface="Times New Roman" panose="02020603050405020304" pitchFamily="18" charset="0"/>
              </a:rPr>
              <a:t>EDS</a:t>
            </a:r>
            <a:r>
              <a:rPr lang="ja-JP" altLang="en-US" sz="1000">
                <a:latin typeface="Times New Roman" panose="02020603050405020304" pitchFamily="18" charset="0"/>
              </a:rPr>
              <a:t>分析は良い特徴です。</a:t>
            </a:r>
            <a:endParaRPr lang="ja-JP" altLang="ja-JP" sz="1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Wikipedia. </a:t>
            </a:r>
          </a:p>
          <a:p>
            <a:r>
              <a:rPr lang="en-US" dirty="0"/>
              <a:t>Fluorescence and Auger electron yields as a function of atomic number for K shell vacancies. Auger transitions (red curve) are more probable for lighter elements, while X-ray yield (dotted blue curve) becomes dominant at higher atomic numbers. Similar plots can be obtained for L and M shell transitions. </a:t>
            </a:r>
            <a:r>
              <a:rPr lang="en-US" dirty="0" err="1"/>
              <a:t>Coster</a:t>
            </a:r>
            <a:r>
              <a:rPr lang="en-US" dirty="0"/>
              <a:t> – </a:t>
            </a:r>
            <a:r>
              <a:rPr lang="en-US" dirty="0" err="1"/>
              <a:t>Kronig</a:t>
            </a:r>
            <a:r>
              <a:rPr lang="en-US" dirty="0"/>
              <a:t> (i.e. intra-shell) transitions are ignored in this analysis.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FAD40-FCCF-4807-8321-D74F818C5217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47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2C3E4-E7FA-4A52-91C9-9A8FE79ED8C2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2C3E4-E7FA-4A52-91C9-9A8FE79ED8C2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65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2C3E4-E7FA-4A52-91C9-9A8FE79ED8C2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71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"/>
          <p:cNvSpPr/>
          <p:nvPr/>
        </p:nvSpPr>
        <p:spPr>
          <a:xfrm>
            <a:off x="-1" y="9382899"/>
            <a:ext cx="13004801" cy="368981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66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8" name="図 9" descr="図 9"/>
          <p:cNvPicPr>
            <a:picLocks noChangeAspect="1"/>
          </p:cNvPicPr>
          <p:nvPr/>
        </p:nvPicPr>
        <p:blipFill>
          <a:blip r:embed="rId2"/>
          <a:srcRect l="10625" t="19757" r="10626" b="19757"/>
          <a:stretch>
            <a:fillRect/>
          </a:stretch>
        </p:blipFill>
        <p:spPr>
          <a:xfrm>
            <a:off x="12093575" y="9430314"/>
            <a:ext cx="716801" cy="28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図 12" descr="図 12"/>
          <p:cNvPicPr>
            <a:picLocks noChangeAspect="1"/>
          </p:cNvPicPr>
          <p:nvPr/>
        </p:nvPicPr>
        <p:blipFill>
          <a:blip r:embed="rId3"/>
          <a:srcRect l="3537" t="20790" r="3538" b="20790"/>
          <a:stretch>
            <a:fillRect/>
          </a:stretch>
        </p:blipFill>
        <p:spPr>
          <a:xfrm>
            <a:off x="10593993" y="9493719"/>
            <a:ext cx="1433601" cy="1457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 1"/>
          <p:cNvSpPr/>
          <p:nvPr/>
        </p:nvSpPr>
        <p:spPr>
          <a:xfrm>
            <a:off x="3532469" y="-1"/>
            <a:ext cx="9472331" cy="980778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9C9C9C"/>
              </a:gs>
            </a:gsLst>
            <a:lin ang="1626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" name="Rectangle 2"/>
          <p:cNvSpPr/>
          <p:nvPr/>
        </p:nvSpPr>
        <p:spPr>
          <a:xfrm>
            <a:off x="-1" y="-1"/>
            <a:ext cx="3565486" cy="9834882"/>
          </a:xfrm>
          <a:prstGeom prst="rect">
            <a:avLst/>
          </a:prstGeom>
          <a:gradFill>
            <a:gsLst>
              <a:gs pos="0">
                <a:srgbClr val="484848"/>
              </a:gs>
              <a:gs pos="100000">
                <a:srgbClr val="CACACA"/>
              </a:gs>
            </a:gsLst>
            <a:lin ang="1674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" name="Line 6"/>
          <p:cNvSpPr/>
          <p:nvPr/>
        </p:nvSpPr>
        <p:spPr>
          <a:xfrm>
            <a:off x="4351761" y="5184034"/>
            <a:ext cx="8653040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3" name="図 9" descr="図 9"/>
          <p:cNvPicPr>
            <a:picLocks noChangeAspect="1"/>
          </p:cNvPicPr>
          <p:nvPr/>
        </p:nvPicPr>
        <p:blipFill>
          <a:blip r:embed="rId4"/>
          <a:srcRect l="10523" t="19608" r="10523" b="19609"/>
          <a:stretch>
            <a:fillRect/>
          </a:stretch>
        </p:blipFill>
        <p:spPr>
          <a:xfrm>
            <a:off x="767362" y="8563609"/>
            <a:ext cx="2048001" cy="8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4077178" y="4100704"/>
            <a:ext cx="8922201" cy="982332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1300480">
              <a:defRPr sz="7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37656" y="8599614"/>
            <a:ext cx="2401248" cy="30641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4978044" y="7782916"/>
            <a:ext cx="7120469" cy="463923"/>
          </a:xfrm>
          <a:prstGeom prst="rect">
            <a:avLst/>
          </a:prstGeom>
        </p:spPr>
        <p:txBody>
          <a:bodyPr lIns="56319" tIns="56319" rIns="56319" bIns="56319" anchor="t"/>
          <a:lstStyle/>
          <a:p>
            <a:pPr marL="0" indent="0" algn="ctr" defTabSz="1300480">
              <a:spcBef>
                <a:spcPts val="500"/>
              </a:spcBef>
              <a:buSzTx/>
              <a:buNone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ユーザー設定レイアウト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"/>
          <p:cNvSpPr/>
          <p:nvPr/>
        </p:nvSpPr>
        <p:spPr>
          <a:xfrm>
            <a:off x="-1" y="9382899"/>
            <a:ext cx="13004801" cy="368981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66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5" name="図 9" descr="図 9"/>
          <p:cNvPicPr>
            <a:picLocks noChangeAspect="1"/>
          </p:cNvPicPr>
          <p:nvPr/>
        </p:nvPicPr>
        <p:blipFill>
          <a:blip r:embed="rId2"/>
          <a:srcRect l="10625" t="19757" r="10626" b="19757"/>
          <a:stretch>
            <a:fillRect/>
          </a:stretch>
        </p:blipFill>
        <p:spPr>
          <a:xfrm>
            <a:off x="12093575" y="9430314"/>
            <a:ext cx="716801" cy="28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図 12" descr="図 12"/>
          <p:cNvPicPr>
            <a:picLocks noChangeAspect="1"/>
          </p:cNvPicPr>
          <p:nvPr/>
        </p:nvPicPr>
        <p:blipFill>
          <a:blip r:embed="rId3"/>
          <a:srcRect l="3537" t="20790" r="3538" b="20790"/>
          <a:stretch>
            <a:fillRect/>
          </a:stretch>
        </p:blipFill>
        <p:spPr>
          <a:xfrm>
            <a:off x="10593993" y="9493719"/>
            <a:ext cx="1433601" cy="14579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678991" y="1960924"/>
            <a:ext cx="11873469" cy="706704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894079" y="519288"/>
            <a:ext cx="11179296" cy="1062377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l" defTabSz="1300480">
              <a:defRPr sz="6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Line 6"/>
          <p:cNvSpPr/>
          <p:nvPr/>
        </p:nvSpPr>
        <p:spPr>
          <a:xfrm>
            <a:off x="-1" y="1581665"/>
            <a:ext cx="13004801" cy="581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1" y="9382900"/>
            <a:ext cx="451717" cy="498349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Text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541866" y="-1"/>
            <a:ext cx="11812695" cy="1661726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algn="l" defTabSz="914400">
              <a:defRPr sz="3800" b="1">
                <a:solidFill>
                  <a:srgbClr val="EACF08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Eurostile LT Std Ext Two"/>
                <a:ea typeface="Eurostile LT Std Ext Two"/>
                <a:cs typeface="Eurostile LT Std Ext Two"/>
                <a:sym typeface="Eurostile LT Std Ext Two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541866" y="1697848"/>
            <a:ext cx="11812695" cy="805575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293784" indent="-293784" defTabSz="914400">
              <a:spcBef>
                <a:spcPts val="500"/>
              </a:spcBef>
              <a:buSzPct val="100000"/>
              <a:buFont typeface="Arial"/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  <a:lvl2pPr marL="851217" indent="-394017" defTabSz="914400">
              <a:spcBef>
                <a:spcPts val="500"/>
              </a:spcBef>
              <a:buSzPct val="100000"/>
              <a:buFont typeface="Arial"/>
              <a:defRPr sz="3400" b="1">
                <a:latin typeface="Calibri"/>
                <a:ea typeface="Calibri"/>
                <a:cs typeface="Calibri"/>
                <a:sym typeface="Calibri"/>
              </a:defRPr>
            </a:lvl2pPr>
            <a:lvl3pPr marL="1275358" indent="-360958" defTabSz="914400">
              <a:spcBef>
                <a:spcPts val="500"/>
              </a:spcBef>
              <a:buSzPct val="100000"/>
              <a:buFont typeface="Arial"/>
              <a:defRPr sz="3000" b="1">
                <a:latin typeface="Calibri"/>
                <a:ea typeface="Calibri"/>
                <a:cs typeface="Calibri"/>
                <a:sym typeface="Calibri"/>
              </a:defRPr>
            </a:lvl3pPr>
            <a:lvl4pPr marL="1926771" indent="-555171" defTabSz="914400">
              <a:spcBef>
                <a:spcPts val="500"/>
              </a:spcBef>
              <a:buSzPct val="100000"/>
              <a:buFont typeface="Arial"/>
              <a:defRPr sz="3000" b="1">
                <a:latin typeface="Calibri"/>
                <a:ea typeface="Calibri"/>
                <a:cs typeface="Calibri"/>
                <a:sym typeface="Calibri"/>
              </a:defRPr>
            </a:lvl4pPr>
            <a:lvl5pPr marL="2383971" indent="-555171" defTabSz="914400">
              <a:spcBef>
                <a:spcPts val="500"/>
              </a:spcBef>
              <a:buSzPct val="100000"/>
              <a:buFont typeface="Arial"/>
              <a:defRPr sz="3000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8240" y="8923612"/>
            <a:ext cx="1842347" cy="3459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1950719" y="1946204"/>
            <a:ext cx="10837335" cy="112890"/>
          </a:xfrm>
          <a:prstGeom prst="rect">
            <a:avLst/>
          </a:prstGeom>
          <a:gradFill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58" name="JEOL logo1" descr="JEOL 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m bar_half" descr="pam bar_hal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53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JEOL logo1" descr="JEOL 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1300479" y="216746"/>
            <a:ext cx="11487575" cy="1517228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defRPr sz="5000" b="1">
                <a:solidFill>
                  <a:srgbClr val="0066B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xfrm>
            <a:off x="1300479" y="2275839"/>
            <a:ext cx="11487575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52894" y="8886613"/>
            <a:ext cx="392333" cy="409449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1950719" y="1946204"/>
            <a:ext cx="10855397" cy="112890"/>
          </a:xfrm>
          <a:prstGeom prst="rect">
            <a:avLst/>
          </a:prstGeom>
          <a:gradFill>
            <a:gsLst>
              <a:gs pos="0">
                <a:srgbClr val="011995"/>
              </a:gs>
              <a:gs pos="15000">
                <a:srgbClr val="7B21A0"/>
              </a:gs>
              <a:gs pos="32499">
                <a:srgbClr val="C92479"/>
              </a:gs>
              <a:gs pos="45000">
                <a:srgbClr val="FF2600"/>
              </a:gs>
              <a:gs pos="50000">
                <a:srgbClr val="FF9500"/>
              </a:gs>
              <a:gs pos="55001">
                <a:srgbClr val="FF2600"/>
              </a:gs>
              <a:gs pos="67501">
                <a:srgbClr val="C92479"/>
              </a:gs>
              <a:gs pos="85000">
                <a:srgbClr val="7B21A0"/>
              </a:gs>
              <a:gs pos="100000">
                <a:srgbClr val="011995"/>
              </a:gs>
            </a:gsLst>
          </a:gradFill>
          <a:ln w="12700">
            <a:miter lim="400000"/>
          </a:ln>
        </p:spPr>
        <p:txBody>
          <a:bodyPr lIns="54186" tIns="54186" rIns="54186" bIns="54186" anchor="ctr"/>
          <a:lstStyle/>
          <a:p>
            <a:pPr algn="l" defTabSz="130048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71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pic>
        <p:nvPicPr>
          <p:cNvPr id="172" name="image2.jpg" descr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537352"/>
          </a:xfrm>
          <a:prstGeom prst="rect">
            <a:avLst/>
          </a:prstGeom>
          <a:ln w="12700"/>
        </p:spPr>
      </p:pic>
      <p:pic>
        <p:nvPicPr>
          <p:cNvPr id="17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1300479" y="-1"/>
            <a:ext cx="11487575" cy="1733975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>
            <a:noAutofit/>
          </a:bodyPr>
          <a:lstStyle>
            <a:lvl1pPr defTabSz="1300480">
              <a:defRPr sz="5000" b="1">
                <a:solidFill>
                  <a:srgbClr val="007BC1"/>
                </a:solidFill>
                <a:uFill>
                  <a:solidFill>
                    <a:srgbClr val="007BC1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idx="1"/>
          </p:nvPr>
        </p:nvSpPr>
        <p:spPr>
          <a:xfrm>
            <a:off x="1300479" y="2275839"/>
            <a:ext cx="11487575" cy="7477762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000000"/>
              </a:buClr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45003" indent="-387803" defTabSz="130048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8250" indent="-323850" defTabSz="1300480">
              <a:spcBef>
                <a:spcPts val="800"/>
              </a:spcBef>
              <a:buClr>
                <a:srgbClr val="000000"/>
              </a:buClr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74568" y="9148516"/>
            <a:ext cx="370659" cy="387774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/>
          <a:lstStyle>
            <a:lvl1pPr algn="r" defTabSz="130048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1950719" y="1946204"/>
            <a:ext cx="10855397" cy="112890"/>
          </a:xfrm>
          <a:prstGeom prst="rect">
            <a:avLst/>
          </a:prstGeom>
          <a:gradFill>
            <a:gsLst>
              <a:gs pos="0">
                <a:srgbClr val="011995"/>
              </a:gs>
              <a:gs pos="15000">
                <a:srgbClr val="7B21A0"/>
              </a:gs>
              <a:gs pos="32499">
                <a:srgbClr val="C92479"/>
              </a:gs>
              <a:gs pos="45000">
                <a:srgbClr val="FF2600"/>
              </a:gs>
              <a:gs pos="50000">
                <a:srgbClr val="FF9500"/>
              </a:gs>
              <a:gs pos="55001">
                <a:srgbClr val="FF2600"/>
              </a:gs>
              <a:gs pos="67501">
                <a:srgbClr val="C92479"/>
              </a:gs>
              <a:gs pos="85000">
                <a:srgbClr val="7B21A0"/>
              </a:gs>
              <a:gs pos="100000">
                <a:srgbClr val="011995"/>
              </a:gs>
            </a:gsLst>
          </a:gradFill>
          <a:ln w="12700">
            <a:miter lim="400000"/>
          </a:ln>
        </p:spPr>
        <p:txBody>
          <a:bodyPr lIns="54186" tIns="54186" rIns="54186" bIns="54186" anchor="ctr"/>
          <a:lstStyle/>
          <a:p>
            <a:pPr algn="l" defTabSz="130048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8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pic>
        <p:nvPicPr>
          <p:cNvPr id="185" name="image2.jpg" descr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537352"/>
          </a:xfrm>
          <a:prstGeom prst="rect">
            <a:avLst/>
          </a:prstGeom>
          <a:ln w="12700"/>
        </p:spPr>
      </p:pic>
      <p:pic>
        <p:nvPicPr>
          <p:cNvPr id="18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sp>
        <p:nvSpPr>
          <p:cNvPr id="187" name="Click to edit Master text styles"/>
          <p:cNvSpPr txBox="1">
            <a:spLocks noGrp="1"/>
          </p:cNvSpPr>
          <p:nvPr>
            <p:ph type="body" sz="half" idx="13"/>
          </p:nvPr>
        </p:nvSpPr>
        <p:spPr>
          <a:xfrm>
            <a:off x="7152640" y="2275839"/>
            <a:ext cx="5635414" cy="643692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>
            <a:noAutofit/>
          </a:bodyPr>
          <a:lstStyle>
            <a:lvl1pPr marL="465364" indent="-465364" defTabSz="1300480">
              <a:spcBef>
                <a:spcPts val="900"/>
              </a:spcBef>
              <a:buClr>
                <a:srgbClr val="000000"/>
              </a:buClr>
              <a:buSzPct val="100000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1300479" y="-1"/>
            <a:ext cx="11487575" cy="1733975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>
            <a:noAutofit/>
          </a:bodyPr>
          <a:lstStyle>
            <a:lvl1pPr defTabSz="1300480">
              <a:defRPr sz="5000" b="1">
                <a:solidFill>
                  <a:srgbClr val="007BC1"/>
                </a:solidFill>
                <a:uFill>
                  <a:solidFill>
                    <a:srgbClr val="007BC1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00479" y="2275839"/>
            <a:ext cx="5635415" cy="7477762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000000"/>
              </a:buClr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45003" indent="-387803" defTabSz="130048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8250" indent="-323850" defTabSz="1300480">
              <a:spcBef>
                <a:spcPts val="800"/>
              </a:spcBef>
              <a:buClr>
                <a:srgbClr val="000000"/>
              </a:buClr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74568" y="9148516"/>
            <a:ext cx="370659" cy="387774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/>
          <a:lstStyle>
            <a:lvl1pPr algn="r" defTabSz="130048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kySidebar" descr="SkySideb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12908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Rectangle"/>
          <p:cNvSpPr/>
          <p:nvPr/>
        </p:nvSpPr>
        <p:spPr>
          <a:xfrm>
            <a:off x="1950719" y="1946204"/>
            <a:ext cx="10837335" cy="112890"/>
          </a:xfrm>
          <a:prstGeom prst="rect">
            <a:avLst/>
          </a:prstGeom>
          <a:gradFill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99" name="JEOL 200 web" descr="JEOL 200 w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9103359"/>
            <a:ext cx="1697850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1300479" y="216746"/>
            <a:ext cx="11487575" cy="1517228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defRPr sz="5000" b="1">
                <a:solidFill>
                  <a:srgbClr val="0066B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52894" y="8886613"/>
            <a:ext cx="392333" cy="409449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2173528" cy="9817100"/>
          </a:xfrm>
          <a:prstGeom prst="rect">
            <a:avLst/>
          </a:prstGeom>
        </p:spPr>
      </p:pic>
      <p:sp>
        <p:nvSpPr>
          <p:cNvPr id="209" name="Rectangle"/>
          <p:cNvSpPr/>
          <p:nvPr/>
        </p:nvSpPr>
        <p:spPr>
          <a:xfrm>
            <a:off x="1955800" y="1512711"/>
            <a:ext cx="10833100" cy="112890"/>
          </a:xfrm>
          <a:prstGeom prst="rect">
            <a:avLst/>
          </a:prstGeom>
          <a:gradFill>
            <a:gsLst>
              <a:gs pos="0">
                <a:srgbClr val="011995"/>
              </a:gs>
              <a:gs pos="14999">
                <a:srgbClr val="7B21A0"/>
              </a:gs>
              <a:gs pos="32499">
                <a:srgbClr val="C92479"/>
              </a:gs>
              <a:gs pos="44999">
                <a:srgbClr val="FF2600"/>
              </a:gs>
              <a:gs pos="50000">
                <a:srgbClr val="FF9500"/>
              </a:gs>
              <a:gs pos="55000">
                <a:srgbClr val="FF2600"/>
              </a:gs>
              <a:gs pos="67500">
                <a:srgbClr val="C92479"/>
              </a:gs>
              <a:gs pos="85000">
                <a:srgbClr val="7B21A0"/>
              </a:gs>
              <a:gs pos="100000">
                <a:srgbClr val="011995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0" name="logo.png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585" y="8636000"/>
            <a:ext cx="1780415" cy="10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1892300" y="304800"/>
            <a:ext cx="10833100" cy="1117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400">
                <a:solidFill>
                  <a:srgbClr val="0079C3"/>
                </a:solidFill>
                <a:effectLst>
                  <a:outerShdw blurRad="12700" dist="38100" dir="2700000" rotWithShape="0">
                    <a:srgbClr val="92B7CC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idx="1"/>
          </p:nvPr>
        </p:nvSpPr>
        <p:spPr>
          <a:xfrm>
            <a:off x="1917700" y="1765300"/>
            <a:ext cx="10960100" cy="6781800"/>
          </a:xfrm>
          <a:prstGeom prst="rect">
            <a:avLst/>
          </a:prstGeom>
        </p:spPr>
        <p:txBody>
          <a:bodyPr lIns="0" tIns="0" rIns="0" bIns="0" anchor="t"/>
          <a:lstStyle>
            <a:lvl1pPr marL="774700">
              <a:lnSpc>
                <a:spcPct val="70000"/>
              </a:lnSpc>
              <a:spcBef>
                <a:spcPts val="2400"/>
              </a:spcBef>
              <a:buSzPct val="136000"/>
              <a:defRPr sz="4800">
                <a:solidFill>
                  <a:srgbClr val="0079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92200">
              <a:lnSpc>
                <a:spcPct val="70000"/>
              </a:lnSpc>
              <a:spcBef>
                <a:spcPts val="2400"/>
              </a:spcBef>
              <a:buSzPct val="136000"/>
              <a:defRPr sz="4000">
                <a:solidFill>
                  <a:srgbClr val="0079C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09700">
              <a:lnSpc>
                <a:spcPct val="70000"/>
              </a:lnSpc>
              <a:spcBef>
                <a:spcPts val="2400"/>
              </a:spcBef>
              <a:buSzPct val="136000"/>
              <a:defRPr sz="3600">
                <a:solidFill>
                  <a:srgbClr val="0079C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>
              <a:lnSpc>
                <a:spcPct val="70000"/>
              </a:lnSpc>
              <a:spcBef>
                <a:spcPts val="2400"/>
              </a:spcBef>
              <a:buSzPct val="136000"/>
              <a:defRPr sz="3200">
                <a:solidFill>
                  <a:srgbClr val="0079C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44700">
              <a:lnSpc>
                <a:spcPct val="70000"/>
              </a:lnSpc>
              <a:spcBef>
                <a:spcPts val="2400"/>
              </a:spcBef>
              <a:buSzPct val="136000"/>
              <a:defRPr sz="3200">
                <a:solidFill>
                  <a:srgbClr val="0079C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"/>
          <p:cNvSpPr/>
          <p:nvPr/>
        </p:nvSpPr>
        <p:spPr>
          <a:xfrm>
            <a:off x="1950719" y="1946204"/>
            <a:ext cx="681264" cy="112890"/>
          </a:xfrm>
          <a:prstGeom prst="rect">
            <a:avLst/>
          </a:prstGeom>
          <a:gradFill>
            <a:gsLst>
              <a:gs pos="0">
                <a:srgbClr val="011995"/>
              </a:gs>
              <a:gs pos="14999">
                <a:srgbClr val="7B21A0"/>
              </a:gs>
              <a:gs pos="32499">
                <a:srgbClr val="C92479"/>
              </a:gs>
              <a:gs pos="45000">
                <a:srgbClr val="FF2600"/>
              </a:gs>
              <a:gs pos="50000">
                <a:srgbClr val="FF9500"/>
              </a:gs>
              <a:gs pos="55000">
                <a:srgbClr val="FF2600"/>
              </a:gs>
              <a:gs pos="67500">
                <a:srgbClr val="C92479"/>
              </a:gs>
              <a:gs pos="85001">
                <a:srgbClr val="7B21A0"/>
              </a:gs>
              <a:gs pos="100000">
                <a:srgbClr val="011995"/>
              </a:gs>
            </a:gsLst>
          </a:gradFill>
          <a:ln w="12700"/>
        </p:spPr>
        <p:txBody>
          <a:bodyPr wrap="none" lIns="54186" tIns="54186" rIns="54186" bIns="54186" anchor="ctr">
            <a:spAutoFit/>
          </a:bodyPr>
          <a:lstStyle/>
          <a:p>
            <a:pPr algn="l" defTabSz="130048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4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pic>
        <p:nvPicPr>
          <p:cNvPr id="244" name="image2.jpg" descr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537352"/>
          </a:xfrm>
          <a:prstGeom prst="rect">
            <a:avLst/>
          </a:prstGeom>
          <a:ln w="12700"/>
        </p:spPr>
      </p:pic>
      <p:pic>
        <p:nvPicPr>
          <p:cNvPr id="245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822" y="9216249"/>
            <a:ext cx="1336605" cy="338667"/>
          </a:xfrm>
          <a:prstGeom prst="rect">
            <a:avLst/>
          </a:prstGeom>
          <a:ln w="12700"/>
        </p:spPr>
      </p:pic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300479" y="-1"/>
            <a:ext cx="11487575" cy="1733975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>
            <a:noAutofit/>
          </a:bodyPr>
          <a:lstStyle>
            <a:lvl1pPr defTabSz="1300480">
              <a:defRPr sz="5000" b="1">
                <a:solidFill>
                  <a:srgbClr val="007BC1"/>
                </a:solidFill>
                <a:uFill>
                  <a:solidFill>
                    <a:srgbClr val="007BC1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1300479" y="2275839"/>
            <a:ext cx="11487575" cy="7477762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000000"/>
              </a:buClr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45003" indent="-387803" defTabSz="130048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8250" indent="-323850" defTabSz="1300480">
              <a:spcBef>
                <a:spcPts val="800"/>
              </a:spcBef>
              <a:buClr>
                <a:srgbClr val="000000"/>
              </a:buClr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74568" y="9176173"/>
            <a:ext cx="370659" cy="387774"/>
          </a:xfrm>
          <a:prstGeom prst="rect">
            <a:avLst/>
          </a:prstGeom>
          <a:ln>
            <a:round/>
          </a:ln>
        </p:spPr>
        <p:txBody>
          <a:bodyPr lIns="54186" tIns="54186" rIns="54186" bIns="54186"/>
          <a:lstStyle>
            <a:lvl1pPr algn="r" defTabSz="130048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通常スライド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325333" y="9397036"/>
            <a:ext cx="450444" cy="24070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64">
                <a:solidFill>
                  <a:srgbClr val="32323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78F4D491-20E9-4030-BB34-226338CFB697}" type="slidenum">
              <a:rPr lang="ja-JP" altLang="en-US" smtClean="0"/>
              <a:pPr/>
              <a:t>‹nr.›</a:t>
            </a:fld>
            <a:endParaRPr lang="ja-JP" alt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04" y="0"/>
            <a:ext cx="128873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77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A5D8C-C27A-4135-9EB7-A5A366448513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62189" y="548899"/>
            <a:ext cx="11880425" cy="5180905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384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1" r:id="rId21"/>
    <p:sldLayoutId id="2147483672" r:id="rId22"/>
    <p:sldLayoutId id="2147483673" r:id="rId2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png"/><Relationship Id="rId9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../../2181/&#36009;&#20419;&#36039;&#26009;/&#12458;&#12540;&#12488;&#27231;&#33021;/15kV%20Auto.mp4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3"/>
          <p:cNvSpPr txBox="1">
            <a:spLocks noGrp="1"/>
          </p:cNvSpPr>
          <p:nvPr>
            <p:ph type="title"/>
          </p:nvPr>
        </p:nvSpPr>
        <p:spPr>
          <a:xfrm>
            <a:off x="3950178" y="2242160"/>
            <a:ext cx="8922201" cy="2877240"/>
          </a:xfrm>
          <a:prstGeom prst="rect">
            <a:avLst/>
          </a:prstGeom>
        </p:spPr>
        <p:txBody>
          <a:bodyPr>
            <a:normAutofit/>
          </a:bodyPr>
          <a:lstStyle>
            <a:lvl1pPr defTabSz="728268">
              <a:defRPr sz="4256"/>
            </a:lvl1pPr>
          </a:lstStyle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latest developments on analytical techniques in 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Resolution Scanning Electron Microscopy.</a:t>
            </a:r>
            <a:endParaRPr kumimoji="1" lang="ja-JP" altLang="en-US" sz="6600" b="1" dirty="0"/>
          </a:p>
        </p:txBody>
      </p:sp>
      <p:sp>
        <p:nvSpPr>
          <p:cNvPr id="258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978044" y="7782916"/>
            <a:ext cx="7120469" cy="814104"/>
          </a:xfrm>
          <a:prstGeom prst="rect">
            <a:avLst/>
          </a:prstGeom>
        </p:spPr>
        <p:txBody>
          <a:bodyPr lIns="56319" tIns="56319" rIns="56319" bIns="56319"/>
          <a:lstStyle/>
          <a:p>
            <a:pPr defTabSz="1209446">
              <a:spcBef>
                <a:spcPts val="500"/>
              </a:spcBef>
              <a:defRPr sz="2046"/>
            </a:pPr>
            <a:r>
              <a:rPr lang="en-US" dirty="0"/>
              <a:t>Ir. Arnold Kruize</a:t>
            </a:r>
            <a:endParaRPr dirty="0"/>
          </a:p>
          <a:p>
            <a:pPr defTabSz="1209446">
              <a:spcBef>
                <a:spcPts val="500"/>
              </a:spcBef>
              <a:defRPr sz="2046"/>
            </a:pPr>
            <a:r>
              <a:rPr lang="en-US" dirty="0"/>
              <a:t>JEOL (Europe) B.V.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A759312-7223-4BF0-8B94-71C4CD49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5" t="23371" r="57805" b="18266"/>
          <a:stretch/>
        </p:blipFill>
        <p:spPr>
          <a:xfrm>
            <a:off x="1253993" y="1866378"/>
            <a:ext cx="10296395" cy="65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53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664952" y="2111694"/>
            <a:ext cx="3833257" cy="3070457"/>
            <a:chOff x="424136" y="2465462"/>
            <a:chExt cx="2079589" cy="1665761"/>
          </a:xfrm>
        </p:grpSpPr>
        <p:pic>
          <p:nvPicPr>
            <p:cNvPr id="14" name="図 13" descr="tm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136" y="2465462"/>
              <a:ext cx="2057400" cy="1543050"/>
            </a:xfrm>
            <a:prstGeom prst="rect">
              <a:avLst/>
            </a:prstGeom>
          </p:spPr>
        </p:pic>
        <p:sp>
          <p:nvSpPr>
            <p:cNvPr id="17" name="正方形/長方形 16"/>
            <p:cNvSpPr/>
            <p:nvPr/>
          </p:nvSpPr>
          <p:spPr>
            <a:xfrm>
              <a:off x="1639629" y="4040109"/>
              <a:ext cx="396000" cy="36000"/>
            </a:xfrm>
            <a:prstGeom prst="rect">
              <a:avLst/>
            </a:prstGeom>
            <a:solidFill>
              <a:srgbClr val="000000"/>
            </a:solidFill>
            <a:ln w="9525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404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080320" y="4026865"/>
              <a:ext cx="423405" cy="10435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eaLnBrk="0">
                <a:lnSpc>
                  <a:spcPts val="1536"/>
                </a:lnSpc>
              </a:pPr>
              <a:r>
                <a:rPr kumimoji="1" lang="en-US" sz="1707" dirty="0">
                  <a:solidFill>
                    <a:srgbClr val="000000"/>
                  </a:solidFill>
                  <a:latin typeface="Meiryo UI"/>
                  <a:ea typeface="Meiryo UI"/>
                </a:rPr>
                <a:t>50 µm</a:t>
              </a: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48024" y="2111694"/>
            <a:ext cx="3191681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99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Backscattered electron composition image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1119355" y="1163667"/>
            <a:ext cx="10766089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13" b="1" dirty="0">
                <a:solidFill>
                  <a:schemeClr val="tx2">
                    <a:lumMod val="10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EDS: Mineral distribution in processed cheese</a:t>
            </a:r>
          </a:p>
        </p:txBody>
      </p:sp>
      <p:pic>
        <p:nvPicPr>
          <p:cNvPr id="1026" name="Picture 2" descr="C:\Users\ytakasim\Documents\2018\EPBU\M503\03カタログデータ\000追加変更\P5-6チーズ差替\Map_0031_PlayBack_001(2)_WholeSpectru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952" y="5286446"/>
            <a:ext cx="3842974" cy="2882230"/>
          </a:xfrm>
          <a:prstGeom prst="rect">
            <a:avLst/>
          </a:prstGeom>
          <a:noFill/>
        </p:spPr>
      </p:pic>
      <p:sp>
        <p:nvSpPr>
          <p:cNvPr id="19" name="正方形/長方形 18"/>
          <p:cNvSpPr/>
          <p:nvPr/>
        </p:nvSpPr>
        <p:spPr>
          <a:xfrm>
            <a:off x="664952" y="8358788"/>
            <a:ext cx="11435937" cy="114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76" dirty="0">
                <a:solidFill>
                  <a:prstClr val="black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Elemental maps can reveal the distribution of minerals contained in cheese.</a:t>
            </a:r>
          </a:p>
          <a:p>
            <a:pPr algn="ctr"/>
            <a:r>
              <a:rPr lang="en-US" sz="2276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 cooling holder (option) can be used for observation and analysis of the food while preserving its structure.</a:t>
            </a:r>
          </a:p>
        </p:txBody>
      </p: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4761405" y="2111693"/>
            <a:ext cx="7339483" cy="5632626"/>
            <a:chOff x="3347863" y="1916832"/>
            <a:chExt cx="5160574" cy="3960440"/>
          </a:xfrm>
        </p:grpSpPr>
        <p:pic>
          <p:nvPicPr>
            <p:cNvPr id="1027" name="Picture 3" descr="C:\Users\ytakasim\Documents\2018\EPBU\M503\03カタログデータ\000追加変更\P5-6チーズ差替\Map_0031_PlayBack_001(2)_CountMap_Ca-K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4005064"/>
              <a:ext cx="2496277" cy="1872208"/>
            </a:xfrm>
            <a:prstGeom prst="rect">
              <a:avLst/>
            </a:prstGeom>
            <a:noFill/>
          </p:spPr>
        </p:pic>
        <p:pic>
          <p:nvPicPr>
            <p:cNvPr id="1028" name="Picture 4" descr="C:\Users\ytakasim\Documents\2018\EPBU\M503\03カタログデータ\000追加変更\P5-6チーズ差替\Map_0031_PlayBack_001(2)_CountMap_C-K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7863" y="1916832"/>
              <a:ext cx="2496277" cy="1872208"/>
            </a:xfrm>
            <a:prstGeom prst="rect">
              <a:avLst/>
            </a:prstGeom>
            <a:noFill/>
          </p:spPr>
        </p:pic>
        <p:pic>
          <p:nvPicPr>
            <p:cNvPr id="1029" name="Picture 5" descr="C:\Users\ytakasim\Documents\2018\EPBU\M503\03カタログデータ\000追加変更\P5-6チーズ差替\Map_0031_PlayBack_001(2)_CountMap_O-K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2160" y="1916832"/>
              <a:ext cx="2496277" cy="1872208"/>
            </a:xfrm>
            <a:prstGeom prst="rect">
              <a:avLst/>
            </a:prstGeom>
            <a:noFill/>
          </p:spPr>
        </p:pic>
        <p:pic>
          <p:nvPicPr>
            <p:cNvPr id="1030" name="Picture 6" descr="C:\Users\ytakasim\Documents\2018\EPBU\M503\03カタログデータ\000追加変更\P5-6チーズ差替\Map_0031_PlayBack_001(2)_CountMap_P-K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47863" y="4005064"/>
              <a:ext cx="2496277" cy="1872208"/>
            </a:xfrm>
            <a:prstGeom prst="rect">
              <a:avLst/>
            </a:prstGeom>
            <a:noFill/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6067343" y="1988840"/>
              <a:ext cx="1168953" cy="216024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eaLnBrk="0">
                <a:lnSpc>
                  <a:spcPts val="2010"/>
                </a:lnSpc>
              </a:pPr>
              <a:r>
                <a:rPr kumimoji="1" lang="en-US" sz="227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O-K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403047" y="4077072"/>
              <a:ext cx="1168953" cy="216024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eaLnBrk="0">
                <a:lnSpc>
                  <a:spcPts val="2010"/>
                </a:lnSpc>
              </a:pPr>
              <a:r>
                <a:rPr kumimoji="1" lang="en-US" sz="227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P-K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067343" y="4077072"/>
              <a:ext cx="1168953" cy="216024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eaLnBrk="0">
                <a:lnSpc>
                  <a:spcPts val="2010"/>
                </a:lnSpc>
              </a:pPr>
              <a:r>
                <a:rPr kumimoji="1" lang="en-US" sz="227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Ca-K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403047" y="1988840"/>
              <a:ext cx="1192988" cy="202634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eaLnBrk="0">
                <a:lnSpc>
                  <a:spcPts val="2010"/>
                </a:lnSpc>
              </a:pPr>
              <a:r>
                <a:rPr kumimoji="1" lang="en-US" sz="227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C-K</a:t>
              </a: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8629111" y="1774776"/>
            <a:ext cx="3505916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1707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Specimen: Processed cheese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16747" y="5310293"/>
          <a:ext cx="3802098" cy="307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ビットマップ イメージ" r:id="rId4" imgW="6687483" imgH="5401429" progId="PBrush">
                  <p:embed/>
                </p:oleObj>
              </mc:Choice>
              <mc:Fallback>
                <p:oleObj name="ビットマップ イメージ" r:id="rId4" imgW="6687483" imgH="5401429" progId="PBrush">
                  <p:embed/>
                  <p:pic>
                    <p:nvPicPr>
                      <p:cNvPr id="47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47" y="5310293"/>
                        <a:ext cx="3802098" cy="3070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 type="none" w="sm" len="lg"/>
                            <a:tailEnd type="none" w="sm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535472" y="4660054"/>
            <a:ext cx="1550424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Arial" charset="0"/>
                <a:ea typeface="ＭＳ 明朝" pitchFamily="17" charset="-128"/>
              </a:rPr>
              <a:t>WDS W-M</a:t>
            </a:r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Symbol" pitchFamily="18" charset="2"/>
                <a:ea typeface="ＭＳ 明朝" pitchFamily="17" charset="-128"/>
              </a:rPr>
              <a:t>a</a:t>
            </a:r>
            <a:endParaRPr lang="en-US" altLang="ja-JP" sz="1991" b="1" dirty="0">
              <a:solidFill>
                <a:schemeClr val="tx2">
                  <a:lumMod val="10000"/>
                </a:schemeClr>
              </a:solidFill>
              <a:latin typeface="Arial" charset="0"/>
              <a:ea typeface="ＭＳ 明朝" pitchFamily="17" charset="-128"/>
            </a:endParaRPr>
          </a:p>
        </p:txBody>
      </p:sp>
      <p:sp>
        <p:nvSpPr>
          <p:cNvPr id="40" name="スライド番号プレースホルダ 13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0EC768E6-86FA-4D26-B131-9978BE80EE23}" type="slidenum">
              <a:rPr lang="en-US" altLang="ja-JP" smtClean="0"/>
              <a:pPr>
                <a:defRPr/>
              </a:pPr>
              <a:t>12</a:t>
            </a:fld>
            <a:endParaRPr lang="en-US" altLang="ja-JP" dirty="0">
              <a:latin typeface="Arial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0762914" y="4671978"/>
            <a:ext cx="1521570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Arial" charset="0"/>
                <a:ea typeface="ＭＳ 明朝" pitchFamily="17" charset="-128"/>
              </a:rPr>
              <a:t>WDS Si-K</a:t>
            </a:r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Symbol" pitchFamily="18" charset="2"/>
                <a:ea typeface="ＭＳ 明朝" pitchFamily="17" charset="-128"/>
              </a:rPr>
              <a:t>a</a:t>
            </a:r>
            <a:endParaRPr lang="en-US" altLang="ja-JP" sz="1991" b="1" dirty="0">
              <a:solidFill>
                <a:schemeClr val="tx2">
                  <a:lumMod val="10000"/>
                </a:schemeClr>
              </a:solidFill>
              <a:latin typeface="Arial" charset="0"/>
              <a:ea typeface="ＭＳ 明朝" pitchFamily="17" charset="-128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758326" y="8311143"/>
            <a:ext cx="1479892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Arial" charset="0"/>
                <a:ea typeface="ＭＳ 明朝" pitchFamily="17" charset="-128"/>
              </a:rPr>
              <a:t>EDS W-M</a:t>
            </a:r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Symbol" pitchFamily="18" charset="2"/>
                <a:ea typeface="ＭＳ 明朝" pitchFamily="17" charset="-128"/>
              </a:rPr>
              <a:t>a</a:t>
            </a:r>
            <a:endParaRPr lang="en-US" altLang="ja-JP" sz="1991" b="1" dirty="0">
              <a:solidFill>
                <a:schemeClr val="tx2">
                  <a:lumMod val="10000"/>
                </a:schemeClr>
              </a:solidFill>
              <a:latin typeface="Arial" charset="0"/>
              <a:ea typeface="ＭＳ 明朝" pitchFamily="17" charset="-128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0762914" y="8336521"/>
            <a:ext cx="1451038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Arial" charset="0"/>
                <a:ea typeface="ＭＳ 明朝" pitchFamily="17" charset="-128"/>
              </a:rPr>
              <a:t>EDS Si-K</a:t>
            </a:r>
            <a:r>
              <a:rPr lang="en-US" altLang="ja-JP" sz="1991" b="1" dirty="0">
                <a:solidFill>
                  <a:schemeClr val="tx2">
                    <a:lumMod val="10000"/>
                  </a:schemeClr>
                </a:solidFill>
                <a:latin typeface="Symbol" pitchFamily="18" charset="2"/>
                <a:ea typeface="ＭＳ 明朝" pitchFamily="17" charset="-128"/>
              </a:rPr>
              <a:t>a</a:t>
            </a:r>
            <a:endParaRPr lang="en-US" altLang="ja-JP" sz="1991" b="1" dirty="0">
              <a:solidFill>
                <a:schemeClr val="tx2">
                  <a:lumMod val="10000"/>
                </a:schemeClr>
              </a:solidFill>
              <a:latin typeface="Arial" charset="0"/>
              <a:ea typeface="ＭＳ 明朝" pitchFamily="17" charset="-128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25930" y="1169530"/>
            <a:ext cx="3360214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276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Specimen: Wire bonding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8922717" y="1146952"/>
            <a:ext cx="686405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276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7kV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2311031" y="5310294"/>
            <a:ext cx="864339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276">
                <a:solidFill>
                  <a:srgbClr val="FF0000"/>
                </a:solidFill>
                <a:latin typeface="Arial" charset="0"/>
              </a:rPr>
              <a:t>WDS</a:t>
            </a: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2528014" y="6610774"/>
            <a:ext cx="782587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276">
                <a:solidFill>
                  <a:srgbClr val="FF9933"/>
                </a:solidFill>
                <a:latin typeface="Arial" charset="0"/>
              </a:rPr>
              <a:t>EDS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1304713" y="8563610"/>
            <a:ext cx="2977097" cy="70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991" dirty="0">
                <a:latin typeface="Arial" charset="0"/>
              </a:rPr>
              <a:t>2 spectra superimposed</a:t>
            </a:r>
          </a:p>
          <a:p>
            <a:pPr algn="ctr"/>
            <a:r>
              <a:rPr lang="en-US" altLang="ja-JP" sz="1991" dirty="0">
                <a:latin typeface="Arial" charset="0"/>
              </a:rPr>
              <a:t>(yellow: EDS, red: WDS)</a:t>
            </a:r>
          </a:p>
        </p:txBody>
      </p:sp>
      <p:pic>
        <p:nvPicPr>
          <p:cNvPr id="47122" name="Picture 18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216747" y="1625600"/>
            <a:ext cx="3793067" cy="30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3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0401" y="1625601"/>
            <a:ext cx="4061743" cy="313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1494" y="1625601"/>
            <a:ext cx="4097867" cy="31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2339" y="5201921"/>
            <a:ext cx="4097867" cy="31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6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61494" y="5201921"/>
            <a:ext cx="4097867" cy="31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1826544" y="3418276"/>
            <a:ext cx="986648" cy="765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5404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677529" y="4334933"/>
            <a:ext cx="3793067" cy="1950720"/>
            <a:chOff x="912" y="1920"/>
            <a:chExt cx="1680" cy="864"/>
          </a:xfrm>
        </p:grpSpPr>
        <p:sp>
          <p:nvSpPr>
            <p:cNvPr id="47137" name="Freeform 33"/>
            <p:cNvSpPr>
              <a:spLocks/>
            </p:cNvSpPr>
            <p:nvPr/>
          </p:nvSpPr>
          <p:spPr bwMode="auto">
            <a:xfrm>
              <a:off x="912" y="1968"/>
              <a:ext cx="1632" cy="816"/>
            </a:xfrm>
            <a:custGeom>
              <a:avLst/>
              <a:gdLst/>
              <a:ahLst/>
              <a:cxnLst>
                <a:cxn ang="0">
                  <a:pos x="0" y="816"/>
                </a:cxn>
                <a:cxn ang="0">
                  <a:pos x="144" y="672"/>
                </a:cxn>
                <a:cxn ang="0">
                  <a:pos x="672" y="576"/>
                </a:cxn>
                <a:cxn ang="0">
                  <a:pos x="1248" y="288"/>
                </a:cxn>
                <a:cxn ang="0">
                  <a:pos x="1632" y="0"/>
                </a:cxn>
              </a:cxnLst>
              <a:rect l="0" t="0" r="r" b="b"/>
              <a:pathLst>
                <a:path w="1632" h="816">
                  <a:moveTo>
                    <a:pt x="0" y="816"/>
                  </a:moveTo>
                  <a:cubicBezTo>
                    <a:pt x="16" y="764"/>
                    <a:pt x="32" y="712"/>
                    <a:pt x="144" y="672"/>
                  </a:cubicBezTo>
                  <a:cubicBezTo>
                    <a:pt x="256" y="632"/>
                    <a:pt x="488" y="640"/>
                    <a:pt x="672" y="576"/>
                  </a:cubicBezTo>
                  <a:cubicBezTo>
                    <a:pt x="856" y="512"/>
                    <a:pt x="1088" y="384"/>
                    <a:pt x="1248" y="288"/>
                  </a:cubicBezTo>
                  <a:cubicBezTo>
                    <a:pt x="1408" y="192"/>
                    <a:pt x="1520" y="96"/>
                    <a:pt x="1632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 flipV="1">
              <a:off x="2496" y="1920"/>
              <a:ext cx="96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5840" y="6502400"/>
            <a:ext cx="2492587" cy="993422"/>
            <a:chOff x="1104" y="2872"/>
            <a:chExt cx="1104" cy="440"/>
          </a:xfrm>
        </p:grpSpPr>
        <p:sp>
          <p:nvSpPr>
            <p:cNvPr id="47140" name="Freeform 36"/>
            <p:cNvSpPr>
              <a:spLocks/>
            </p:cNvSpPr>
            <p:nvPr/>
          </p:nvSpPr>
          <p:spPr bwMode="auto">
            <a:xfrm>
              <a:off x="1104" y="2872"/>
              <a:ext cx="1056" cy="440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56"/>
                </a:cxn>
                <a:cxn ang="0">
                  <a:pos x="528" y="56"/>
                </a:cxn>
                <a:cxn ang="0">
                  <a:pos x="864" y="392"/>
                </a:cxn>
                <a:cxn ang="0">
                  <a:pos x="1056" y="344"/>
                </a:cxn>
              </a:cxnLst>
              <a:rect l="0" t="0" r="r" b="b"/>
              <a:pathLst>
                <a:path w="1056" h="440">
                  <a:moveTo>
                    <a:pt x="0" y="248"/>
                  </a:moveTo>
                  <a:cubicBezTo>
                    <a:pt x="52" y="168"/>
                    <a:pt x="104" y="88"/>
                    <a:pt x="192" y="56"/>
                  </a:cubicBezTo>
                  <a:cubicBezTo>
                    <a:pt x="280" y="24"/>
                    <a:pt x="416" y="0"/>
                    <a:pt x="528" y="56"/>
                  </a:cubicBezTo>
                  <a:cubicBezTo>
                    <a:pt x="640" y="112"/>
                    <a:pt x="776" y="344"/>
                    <a:pt x="864" y="392"/>
                  </a:cubicBezTo>
                  <a:cubicBezTo>
                    <a:pt x="952" y="440"/>
                    <a:pt x="1004" y="392"/>
                    <a:pt x="1056" y="344"/>
                  </a:cubicBezTo>
                </a:path>
              </a:pathLst>
            </a:custGeom>
            <a:noFill/>
            <a:ln w="19050" cmpd="sng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 flipV="1">
              <a:off x="2112" y="3168"/>
              <a:ext cx="96" cy="96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</p:grp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1880402" y="6610774"/>
            <a:ext cx="425116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991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7143" name="Text Box 39"/>
          <p:cNvSpPr txBox="1">
            <a:spLocks noChangeArrowheads="1"/>
          </p:cNvSpPr>
          <p:nvPr/>
        </p:nvSpPr>
        <p:spPr bwMode="auto">
          <a:xfrm>
            <a:off x="1338975" y="5418667"/>
            <a:ext cx="410689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991">
                <a:solidFill>
                  <a:schemeClr val="bg1"/>
                </a:solidFill>
                <a:latin typeface="Arial" charset="0"/>
              </a:rPr>
              <a:t>Si</a:t>
            </a:r>
          </a:p>
        </p:txBody>
      </p:sp>
      <p:sp>
        <p:nvSpPr>
          <p:cNvPr id="41" name="The Scale of Things">
            <a:extLst>
              <a:ext uri="{FF2B5EF4-FFF2-40B4-BE49-F238E27FC236}">
                <a16:creationId xmlns:a16="http://schemas.microsoft.com/office/drawing/2014/main" id="{FA90BBF3-0F83-4145-AB8F-7FFBC1764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8" y="468488"/>
            <a:ext cx="10737207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SEM: WDS</a:t>
            </a:r>
            <a:br>
              <a:rPr lang="en-US" sz="6600" dirty="0"/>
            </a:br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  <p:bldP spid="47113" grpId="0" autoUpdateAnimBg="0"/>
      <p:bldP spid="47114" grpId="0" autoUpdateAnimBg="0"/>
      <p:bldP spid="47115" grpId="0" autoUpdateAnimBg="0"/>
      <p:bldP spid="47118" grpId="0" autoUpdateAnimBg="0"/>
      <p:bldP spid="47119" grpId="0" autoUpdateAnimBg="0"/>
      <p:bldP spid="47120" grpId="0" autoUpdateAnimBg="0"/>
      <p:bldP spid="47142" grpId="0" autoUpdateAnimBg="0"/>
      <p:bldP spid="4714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EBSD</a:t>
            </a:r>
          </a:p>
          <a:p>
            <a:r>
              <a:rPr lang="en-US" sz="2400" dirty="0"/>
              <a:t>Electron beam diffracted by crystal structure</a:t>
            </a:r>
          </a:p>
          <a:p>
            <a:r>
              <a:rPr lang="en-US" sz="2400" dirty="0"/>
              <a:t>Crystal structure type and </a:t>
            </a:r>
            <a:r>
              <a:rPr lang="en-US" sz="2400" dirty="0" err="1"/>
              <a:t>paramets</a:t>
            </a:r>
            <a:r>
              <a:rPr lang="en-US" sz="2400" dirty="0"/>
              <a:t> can be identified</a:t>
            </a:r>
            <a:endParaRPr lang="en-NL" sz="2400" dirty="0"/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27BB5C-E0CB-48D7-BC62-288B0039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513" y="4365922"/>
            <a:ext cx="6989556" cy="4489980"/>
          </a:xfrm>
          <a:prstGeom prst="rect">
            <a:avLst/>
          </a:prstGeom>
        </p:spPr>
      </p:pic>
      <p:pic>
        <p:nvPicPr>
          <p:cNvPr id="7" name="Afbeelding 6" descr="ebsd-fig2.jpg">
            <a:extLst>
              <a:ext uri="{FF2B5EF4-FFF2-40B4-BE49-F238E27FC236}">
                <a16:creationId xmlns:a16="http://schemas.microsoft.com/office/drawing/2014/main" id="{32B7FA16-2312-4139-96C0-0C7B3EB4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36" y="4985677"/>
            <a:ext cx="3456384" cy="34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3569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EBSD</a:t>
            </a:r>
          </a:p>
          <a:p>
            <a:r>
              <a:rPr lang="en-US" sz="2400" dirty="0"/>
              <a:t>EBSD map:</a:t>
            </a:r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8" name="Afbeelding 7" descr="MEDIUM_410_2008_370_Fig6_HTML.jpg">
            <a:extLst>
              <a:ext uri="{FF2B5EF4-FFF2-40B4-BE49-F238E27FC236}">
                <a16:creationId xmlns:a16="http://schemas.microsoft.com/office/drawing/2014/main" id="{A8381E0E-1720-4982-8737-98F172A0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27" y="3345860"/>
            <a:ext cx="6851405" cy="53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710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2DF3E7-F1B7-45A4-B00C-ECA1A2E4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3" t="22831" r="58001" b="19292"/>
          <a:stretch/>
        </p:blipFill>
        <p:spPr>
          <a:xfrm>
            <a:off x="1991638" y="2820690"/>
            <a:ext cx="9043792" cy="5836158"/>
          </a:xfrm>
          <a:prstGeom prst="rect">
            <a:avLst/>
          </a:prstGeom>
        </p:spPr>
      </p:pic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2E8AC2BE-A2D3-4B17-A43F-7E53F5EEE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960924"/>
            <a:ext cx="11873469" cy="7067046"/>
          </a:xfrm>
        </p:spPr>
        <p:txBody>
          <a:bodyPr/>
          <a:lstStyle/>
          <a:p>
            <a:r>
              <a:rPr lang="en-US" dirty="0"/>
              <a:t>SXES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131817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Market demands and development over the last decade has focused on the following aspects:</a:t>
            </a:r>
          </a:p>
          <a:p>
            <a:pPr lvl="1"/>
            <a:r>
              <a:rPr lang="en-US" sz="3200" dirty="0"/>
              <a:t>Low voltage imaging for surface analysis</a:t>
            </a:r>
          </a:p>
          <a:p>
            <a:pPr lvl="1"/>
            <a:r>
              <a:rPr lang="en-US" sz="3200" dirty="0"/>
              <a:t>The push for resolution, in imaging and EDX (at low voltage)</a:t>
            </a:r>
          </a:p>
          <a:p>
            <a:pPr lvl="1"/>
            <a:r>
              <a:rPr lang="en-US" sz="3200" dirty="0"/>
              <a:t>Wide range of applications</a:t>
            </a:r>
          </a:p>
          <a:p>
            <a:pPr lvl="1"/>
            <a:r>
              <a:rPr lang="en-US" sz="3200" dirty="0"/>
              <a:t>Reducing time to answer</a:t>
            </a:r>
          </a:p>
          <a:p>
            <a:pPr lvl="1"/>
            <a:r>
              <a:rPr lang="en-US" sz="3200" dirty="0"/>
              <a:t>Making SEM accessible for less experienced users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Our solution: JEOL JSM-IT800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NL" sz="3200" dirty="0"/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A7CE8F-5C96-42BE-A7C1-11444081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944" y="6029651"/>
            <a:ext cx="3101823" cy="31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020481" y="5974425"/>
            <a:ext cx="4856481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pPr>
              <a:buSzPct val="100000"/>
            </a:pPr>
            <a:r>
              <a:rPr lang="en-US" altLang="ja-JP" sz="199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Incident electron energy: 3.0kV</a:t>
            </a: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31" y="2001186"/>
            <a:ext cx="5093608" cy="38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81" y="2001187"/>
            <a:ext cx="5094091" cy="38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982689" y="5975523"/>
            <a:ext cx="4407182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pPr>
              <a:buSzPct val="100000"/>
            </a:pPr>
            <a:r>
              <a:rPr lang="en-US" altLang="ja-JP" sz="199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Incident electron energy: 0.5kV</a:t>
            </a: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05" y="6486437"/>
            <a:ext cx="3087183" cy="26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4" y="6486437"/>
            <a:ext cx="3061234" cy="266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 rot="16200000">
            <a:off x="752429" y="7553324"/>
            <a:ext cx="2486578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de-DE" sz="2276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6806857" y="7598611"/>
            <a:ext cx="2486578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de-DE" sz="2276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27869" y="5418555"/>
            <a:ext cx="1255324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pPr>
              <a:buSzPct val="100000"/>
            </a:pPr>
            <a:r>
              <a:rPr lang="en-US" altLang="ja-JP" sz="2276" dirty="0">
                <a:latin typeface="Tahoma" pitchFamily="34" charset="0"/>
              </a:rPr>
              <a:t>500nm</a:t>
            </a: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5081793" y="5465424"/>
            <a:ext cx="84839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5404" dirty="0">
              <a:latin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87766" y="1544747"/>
            <a:ext cx="6056466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(and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he Scale of Things">
            <a:extLst>
              <a:ext uri="{FF2B5EF4-FFF2-40B4-BE49-F238E27FC236}">
                <a16:creationId xmlns:a16="http://schemas.microsoft.com/office/drawing/2014/main" id="{17C261C4-D864-4E1A-92CD-10F5EFFBF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9807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テキスト ボックス 3"/>
          <p:cNvSpPr txBox="1"/>
          <p:nvPr/>
        </p:nvSpPr>
        <p:spPr>
          <a:xfrm>
            <a:off x="4719847" y="7182051"/>
            <a:ext cx="2262158" cy="923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4" dirty="0" err="1">
                <a:latin typeface="Arial" panose="020B0604020202020204" pitchFamily="34" charset="0"/>
              </a:rPr>
              <a:t>Zeolite</a:t>
            </a:r>
            <a:endParaRPr kumimoji="1" lang="ja-JP" altLang="en-US" sz="5404" dirty="0">
              <a:latin typeface="Arial" panose="020B0604020202020204" pitchFamily="34" charset="0"/>
            </a:endParaRPr>
          </a:p>
        </p:txBody>
      </p:sp>
      <p:pic>
        <p:nvPicPr>
          <p:cNvPr id="13" name="図 6" descr="80V-GBSH-11.bmp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2574695"/>
            <a:ext cx="6865434" cy="5492346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/>
        </p:nvSpPr>
        <p:spPr>
          <a:xfrm>
            <a:off x="8188788" y="4692440"/>
            <a:ext cx="4157328" cy="3780304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Experiment: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Zeolite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at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200.000x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Can 1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kV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change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the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structure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?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pic>
        <p:nvPicPr>
          <p:cNvPr id="17" name="図 6" descr="80V-GBSH-11.bmp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2" t="63291" r="40772" b="15278"/>
          <a:stretch/>
        </p:blipFill>
        <p:spPr>
          <a:xfrm>
            <a:off x="8242004" y="2589391"/>
            <a:ext cx="1700335" cy="158298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413760" y="6123093"/>
            <a:ext cx="1347647" cy="1211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 dirty="0"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242004" y="2574694"/>
            <a:ext cx="1700335" cy="15976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 dirty="0">
              <a:latin typeface="Arial" panose="020B0604020202020204" pitchFamily="34" charset="0"/>
            </a:endParaRPr>
          </a:p>
        </p:txBody>
      </p:sp>
      <p:sp>
        <p:nvSpPr>
          <p:cNvPr id="19" name="Untertitel 2"/>
          <p:cNvSpPr txBox="1">
            <a:spLocks/>
          </p:cNvSpPr>
          <p:nvPr/>
        </p:nvSpPr>
        <p:spPr>
          <a:xfrm>
            <a:off x="10432728" y="2877229"/>
            <a:ext cx="2319202" cy="1066830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1st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80V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21" name="The Scale of Things">
            <a:extLst>
              <a:ext uri="{FF2B5EF4-FFF2-40B4-BE49-F238E27FC236}">
                <a16:creationId xmlns:a16="http://schemas.microsoft.com/office/drawing/2014/main" id="{69381605-3D27-4A9B-B1F6-89D308A50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20382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図 7" descr="1kV-GBSH-02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2616649"/>
            <a:ext cx="6812991" cy="5450392"/>
          </a:xfrm>
          <a:prstGeom prst="rect">
            <a:avLst/>
          </a:prstGeom>
        </p:spPr>
      </p:pic>
      <p:sp>
        <p:nvSpPr>
          <p:cNvPr id="16" name="Untertitel 2"/>
          <p:cNvSpPr txBox="1">
            <a:spLocks/>
          </p:cNvSpPr>
          <p:nvPr/>
        </p:nvSpPr>
        <p:spPr>
          <a:xfrm>
            <a:off x="10432728" y="2877229"/>
            <a:ext cx="2319202" cy="1066830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1st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80V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17" name="Untertitel 2"/>
          <p:cNvSpPr txBox="1">
            <a:spLocks/>
          </p:cNvSpPr>
          <p:nvPr/>
        </p:nvSpPr>
        <p:spPr>
          <a:xfrm>
            <a:off x="10432728" y="4667499"/>
            <a:ext cx="2319202" cy="1066830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2nd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1kV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b="1" dirty="0">
                <a:solidFill>
                  <a:schemeClr val="bg2"/>
                </a:solidFill>
                <a:latin typeface="Arial" panose="020B0604020202020204" pitchFamily="34" charset="0"/>
              </a:rPr>
              <a:t>Irradiation!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18" name="Pfeil nach unten 17"/>
          <p:cNvSpPr/>
          <p:nvPr/>
        </p:nvSpPr>
        <p:spPr>
          <a:xfrm>
            <a:off x="11127737" y="4197397"/>
            <a:ext cx="692463" cy="2702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 dirty="0">
              <a:latin typeface="Arial" panose="020B0604020202020204" pitchFamily="34" charset="0"/>
            </a:endParaRPr>
          </a:p>
        </p:txBody>
      </p:sp>
      <p:pic>
        <p:nvPicPr>
          <p:cNvPr id="19" name="図 6" descr="80V-GBSH-11.bmp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2" t="63291" r="40772" b="15278"/>
          <a:stretch/>
        </p:blipFill>
        <p:spPr>
          <a:xfrm>
            <a:off x="8242004" y="2589391"/>
            <a:ext cx="1700335" cy="1582983"/>
          </a:xfrm>
          <a:prstGeom prst="rect">
            <a:avLst/>
          </a:prstGeom>
        </p:spPr>
      </p:pic>
      <p:pic>
        <p:nvPicPr>
          <p:cNvPr id="21" name="図 7" descr="1kV-GBSH-02.bmp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63797" r="35279" b="11777"/>
          <a:stretch/>
        </p:blipFill>
        <p:spPr>
          <a:xfrm>
            <a:off x="8242004" y="4623943"/>
            <a:ext cx="1700335" cy="1528412"/>
          </a:xfrm>
          <a:prstGeom prst="rect">
            <a:avLst/>
          </a:prstGeom>
        </p:spPr>
      </p:pic>
      <p:sp>
        <p:nvSpPr>
          <p:cNvPr id="20" name="The Scale of Things">
            <a:extLst>
              <a:ext uri="{FF2B5EF4-FFF2-40B4-BE49-F238E27FC236}">
                <a16:creationId xmlns:a16="http://schemas.microsoft.com/office/drawing/2014/main" id="{415CFA59-90CD-42A9-B22A-A215D5E2CC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6441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About me 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1261465">
              <a:defRPr sz="6014"/>
            </a:lvl1pPr>
          </a:lstStyle>
          <a:p>
            <a:r>
              <a:rPr sz="4000" dirty="0"/>
              <a:t>About me</a:t>
            </a:r>
          </a:p>
        </p:txBody>
      </p:sp>
      <p:sp>
        <p:nvSpPr>
          <p:cNvPr id="262" name="Jaap Brink…"/>
          <p:cNvSpPr txBox="1"/>
          <p:nvPr/>
        </p:nvSpPr>
        <p:spPr>
          <a:xfrm>
            <a:off x="429125" y="2456082"/>
            <a:ext cx="8940344" cy="527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Arnold Kruize</a:t>
            </a:r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From </a:t>
            </a:r>
            <a:r>
              <a:rPr lang="en-US" dirty="0" err="1"/>
              <a:t>Harkstede</a:t>
            </a:r>
            <a:r>
              <a:rPr lang="en-US" dirty="0"/>
              <a:t>, Netherlands</a:t>
            </a:r>
          </a:p>
          <a:p>
            <a:pPr algn="l" defTabSz="457200">
              <a:buSzPct val="75000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2005</a:t>
            </a:r>
            <a:r>
              <a:rPr dirty="0"/>
              <a:t>: </a:t>
            </a:r>
            <a:r>
              <a:rPr lang="en-US" dirty="0" err="1"/>
              <a:t>Msc</a:t>
            </a:r>
            <a:r>
              <a:rPr lang="en-US" dirty="0"/>
              <a:t>. Applied Physics </a:t>
            </a:r>
            <a:r>
              <a:rPr dirty="0"/>
              <a:t>from the </a:t>
            </a:r>
            <a:r>
              <a:rPr dirty="0" err="1"/>
              <a:t>Rijksuniversiteit</a:t>
            </a:r>
            <a:r>
              <a:rPr dirty="0"/>
              <a:t> Groningen (the Netherlands) under </a:t>
            </a:r>
            <a:r>
              <a:rPr dirty="0" err="1"/>
              <a:t>prof.dr</a:t>
            </a:r>
            <a:r>
              <a:rPr dirty="0"/>
              <a:t>. </a:t>
            </a:r>
            <a:r>
              <a:rPr lang="en-US" dirty="0"/>
              <a:t>J.T.M. De </a:t>
            </a:r>
            <a:r>
              <a:rPr lang="en-US" dirty="0" err="1"/>
              <a:t>Hosson</a:t>
            </a: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W</a:t>
            </a:r>
            <a:r>
              <a:rPr dirty="0"/>
              <a:t>orked on </a:t>
            </a:r>
            <a:r>
              <a:rPr lang="en-US" dirty="0"/>
              <a:t>SEM and TEM </a:t>
            </a:r>
            <a:r>
              <a:rPr dirty="0"/>
              <a:t>in </a:t>
            </a:r>
            <a:r>
              <a:rPr lang="en-US" dirty="0"/>
              <a:t>Materials </a:t>
            </a:r>
            <a:r>
              <a:rPr lang="en-US" dirty="0" err="1"/>
              <a:t>Sciencs</a:t>
            </a:r>
            <a:r>
              <a:rPr dirty="0" err="1"/>
              <a:t>es</a:t>
            </a:r>
            <a:r>
              <a:rPr dirty="0"/>
              <a:t> on:</a:t>
            </a:r>
          </a:p>
          <a:p>
            <a:pPr marL="697831" lvl="1" indent="-240631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Automated Crystallography for TEM</a:t>
            </a:r>
            <a:endParaRPr dirty="0"/>
          </a:p>
          <a:p>
            <a:pPr marL="697831" lvl="1" indent="-240631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EDS and EBSD</a:t>
            </a:r>
            <a:endParaRPr dirty="0"/>
          </a:p>
          <a:p>
            <a:pPr marL="697831" lvl="1" indent="-240631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Characterization of vacuum plasma sprayed W-</a:t>
            </a:r>
            <a:r>
              <a:rPr lang="en-US" dirty="0" err="1"/>
              <a:t>HfC</a:t>
            </a:r>
            <a:r>
              <a:rPr lang="en-US" dirty="0"/>
              <a:t> using FIB and TEM </a:t>
            </a: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20</a:t>
            </a:r>
            <a:r>
              <a:rPr lang="en-US" dirty="0"/>
              <a:t>11</a:t>
            </a:r>
            <a:r>
              <a:rPr dirty="0"/>
              <a:t>: joined JEOL</a:t>
            </a:r>
            <a:r>
              <a:rPr lang="en-US" dirty="0"/>
              <a:t> BV as sales executive for Electron Optics</a:t>
            </a:r>
            <a:endParaRPr dirty="0"/>
          </a:p>
          <a:p>
            <a:pPr marL="355600" indent="-355600" algn="l" defTabSz="457200">
              <a:buSzPct val="75000"/>
              <a:buChar char="•"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lang="en-US" dirty="0"/>
              <a:t>2018: Sales manager for Electron Optics @ JEOL BV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704CF5-46F3-4081-A171-419AF0B5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41" y="1751626"/>
            <a:ext cx="3251200" cy="23672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1" name="図 9" descr="80V-GBSH-after02.bmp"/>
          <p:cNvPicPr>
            <a:picLocks noChangeAspect="1"/>
          </p:cNvPicPr>
          <p:nvPr/>
        </p:nvPicPr>
        <p:blipFill>
          <a:blip r:embed="rId2" cstate="print">
            <a:lum bright="17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8" y="2574696"/>
            <a:ext cx="6865432" cy="5492345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/>
        </p:nvSpPr>
        <p:spPr>
          <a:xfrm>
            <a:off x="9777660" y="6471641"/>
            <a:ext cx="3227140" cy="1087041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3rd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80V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b="1" dirty="0">
                <a:solidFill>
                  <a:schemeClr val="bg2"/>
                </a:solidFill>
                <a:latin typeface="Arial" panose="020B0604020202020204" pitchFamily="34" charset="0"/>
              </a:rPr>
              <a:t>Visible 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b="1" dirty="0" err="1">
                <a:solidFill>
                  <a:schemeClr val="bg2"/>
                </a:solidFill>
                <a:latin typeface="Arial" panose="020B0604020202020204" pitchFamily="34" charset="0"/>
              </a:rPr>
              <a:t>changes</a:t>
            </a:r>
            <a:r>
              <a:rPr lang="de-DE" sz="2276" b="1" dirty="0">
                <a:solidFill>
                  <a:schemeClr val="bg2"/>
                </a:solidFill>
                <a:latin typeface="Arial" panose="020B0604020202020204" pitchFamily="34" charset="0"/>
              </a:rPr>
              <a:t>!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9" name="Pfeil nach unten 18"/>
          <p:cNvSpPr/>
          <p:nvPr/>
        </p:nvSpPr>
        <p:spPr>
          <a:xfrm>
            <a:off x="11163861" y="6036726"/>
            <a:ext cx="692463" cy="2702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 dirty="0">
              <a:latin typeface="Arial" panose="020B0604020202020204" pitchFamily="34" charset="0"/>
            </a:endParaRPr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255085" y="8137363"/>
            <a:ext cx="10023741" cy="783425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latin typeface="Arial" panose="020B0604020202020204" pitchFamily="34" charset="0"/>
              </a:rPr>
              <a:t>Even 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1kV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imaging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can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cause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beam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damage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 in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materials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!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10278826" y="2660482"/>
            <a:ext cx="2041866" cy="1087041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1st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80V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22" name="Untertitel 2"/>
          <p:cNvSpPr txBox="1">
            <a:spLocks/>
          </p:cNvSpPr>
          <p:nvPr/>
        </p:nvSpPr>
        <p:spPr>
          <a:xfrm>
            <a:off x="10121030" y="4450752"/>
            <a:ext cx="2292263" cy="1478792"/>
          </a:xfrm>
          <a:prstGeom prst="rect">
            <a:avLst/>
          </a:prstGeom>
        </p:spPr>
        <p:txBody>
          <a:bodyPr/>
          <a:lstStyle/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2nd </a:t>
            </a:r>
            <a:r>
              <a:rPr lang="de-DE" sz="2276" dirty="0" err="1">
                <a:solidFill>
                  <a:schemeClr val="bg2"/>
                </a:solidFill>
                <a:latin typeface="Arial" panose="020B0604020202020204" pitchFamily="34" charset="0"/>
              </a:rPr>
              <a:t>step</a:t>
            </a: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chemeClr val="bg2"/>
                </a:solidFill>
                <a:latin typeface="Arial" panose="020B0604020202020204" pitchFamily="34" charset="0"/>
              </a:rPr>
              <a:t>Image @ 1kV</a:t>
            </a:r>
          </a:p>
          <a:p>
            <a:pPr marL="487672" indent="-4876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b="1" dirty="0">
                <a:solidFill>
                  <a:schemeClr val="bg2"/>
                </a:solidFill>
                <a:latin typeface="Arial" panose="020B0604020202020204" pitchFamily="34" charset="0"/>
              </a:rPr>
              <a:t>Irradiation!</a:t>
            </a:r>
          </a:p>
          <a:p>
            <a:pPr algn="l" defTabSz="1300460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2276" dirty="0">
              <a:latin typeface="Arial" panose="020B0604020202020204" pitchFamily="34" charset="0"/>
            </a:endParaRPr>
          </a:p>
        </p:txBody>
      </p:sp>
      <p:sp>
        <p:nvSpPr>
          <p:cNvPr id="23" name="Pfeil nach unten 22"/>
          <p:cNvSpPr/>
          <p:nvPr/>
        </p:nvSpPr>
        <p:spPr>
          <a:xfrm>
            <a:off x="11163861" y="3980651"/>
            <a:ext cx="692463" cy="2702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 dirty="0">
              <a:latin typeface="Arial" panose="020B0604020202020204" pitchFamily="34" charset="0"/>
            </a:endParaRPr>
          </a:p>
        </p:txBody>
      </p:sp>
      <p:pic>
        <p:nvPicPr>
          <p:cNvPr id="24" name="図 9" descr="80V-GBSH-after02.bmp"/>
          <p:cNvPicPr>
            <a:picLocks noChangeAspect="1"/>
          </p:cNvPicPr>
          <p:nvPr/>
        </p:nvPicPr>
        <p:blipFill rotWithShape="1">
          <a:blip r:embed="rId2" cstate="print">
            <a:lum bright="17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2" t="60344" r="39983" b="12043"/>
          <a:stretch/>
        </p:blipFill>
        <p:spPr>
          <a:xfrm>
            <a:off x="8242004" y="6523703"/>
            <a:ext cx="1700335" cy="1604065"/>
          </a:xfrm>
          <a:prstGeom prst="rect">
            <a:avLst/>
          </a:prstGeom>
        </p:spPr>
      </p:pic>
      <p:pic>
        <p:nvPicPr>
          <p:cNvPr id="25" name="図 6" descr="80V-GBSH-11.bmp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2" t="63291" r="40772" b="15278"/>
          <a:stretch/>
        </p:blipFill>
        <p:spPr>
          <a:xfrm>
            <a:off x="8242004" y="2589391"/>
            <a:ext cx="1700335" cy="1582983"/>
          </a:xfrm>
          <a:prstGeom prst="rect">
            <a:avLst/>
          </a:prstGeom>
        </p:spPr>
      </p:pic>
      <p:pic>
        <p:nvPicPr>
          <p:cNvPr id="26" name="図 7" descr="1kV-GBSH-02.bmp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63797" r="35279" b="11777"/>
          <a:stretch/>
        </p:blipFill>
        <p:spPr>
          <a:xfrm>
            <a:off x="8242004" y="4623943"/>
            <a:ext cx="1700335" cy="1528412"/>
          </a:xfrm>
          <a:prstGeom prst="rect">
            <a:avLst/>
          </a:prstGeom>
        </p:spPr>
      </p:pic>
      <p:sp>
        <p:nvSpPr>
          <p:cNvPr id="17" name="The Scale of Things">
            <a:extLst>
              <a:ext uri="{FF2B5EF4-FFF2-40B4-BE49-F238E27FC236}">
                <a16:creationId xmlns:a16="http://schemas.microsoft.com/office/drawing/2014/main" id="{0C4A3CFE-05C3-4842-81C8-5DD8C2140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929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Picture 2" descr="\\JSM-7800f\Images\DEMO\U of Houston\CS431-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67" y="3012804"/>
            <a:ext cx="6144000" cy="491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JSM-7800f\Images\DEMO\U of Houston\CS431-1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1" y="3012804"/>
            <a:ext cx="6144000" cy="491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096855" y="2254506"/>
            <a:ext cx="2757485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de-DE" sz="2844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nano-</a:t>
            </a:r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endParaRPr lang="de-DE" sz="2844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e Scale of Things">
            <a:extLst>
              <a:ext uri="{FF2B5EF4-FFF2-40B4-BE49-F238E27FC236}">
                <a16:creationId xmlns:a16="http://schemas.microsoft.com/office/drawing/2014/main" id="{E32AC452-A6A9-41F4-9548-90C7CD5882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1F9EFA3-979D-40D8-B06F-915E031E8140}"/>
              </a:ext>
            </a:extLst>
          </p:cNvPr>
          <p:cNvSpPr txBox="1">
            <a:spLocks/>
          </p:cNvSpPr>
          <p:nvPr/>
        </p:nvSpPr>
        <p:spPr>
          <a:xfrm>
            <a:off x="1094268" y="1849327"/>
            <a:ext cx="4002587" cy="81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92500"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sz="3200" dirty="0"/>
              <a:t>Low-kV </a:t>
            </a:r>
            <a:r>
              <a:rPr lang="de-DE" sz="3200" dirty="0" err="1"/>
              <a:t>imaging</a:t>
            </a:r>
            <a:r>
              <a:rPr lang="de-DE" sz="3200" dirty="0"/>
              <a:t> (0.2kV)</a:t>
            </a:r>
          </a:p>
        </p:txBody>
      </p:sp>
    </p:spTree>
    <p:extLst>
      <p:ext uri="{BB962C8B-B14F-4D97-AF65-F5344CB8AC3E}">
        <p14:creationId xmlns:p14="http://schemas.microsoft.com/office/powerpoint/2010/main" val="11650843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969495" y="2189968"/>
            <a:ext cx="506580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</a:t>
            </a:r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nanoparticles</a:t>
            </a:r>
            <a:endParaRPr lang="de-DE" sz="2844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グループ化 1">
            <a:extLst>
              <a:ext uri="{FF2B5EF4-FFF2-40B4-BE49-F238E27FC236}">
                <a16:creationId xmlns:a16="http://schemas.microsoft.com/office/drawing/2014/main" id="{C3F8EC10-F63C-4AEA-8618-515BEE81DAE2}"/>
              </a:ext>
            </a:extLst>
          </p:cNvPr>
          <p:cNvGrpSpPr>
            <a:grpSpLocks noChangeAspect="1"/>
          </p:cNvGrpSpPr>
          <p:nvPr/>
        </p:nvGrpSpPr>
        <p:grpSpPr>
          <a:xfrm>
            <a:off x="292218" y="3338316"/>
            <a:ext cx="5946798" cy="4841449"/>
            <a:chOff x="1305059" y="2149452"/>
            <a:chExt cx="8262973" cy="6727110"/>
          </a:xfrm>
        </p:grpSpPr>
        <p:pic>
          <p:nvPicPr>
            <p:cNvPr id="12" name="図 8">
              <a:extLst>
                <a:ext uri="{FF2B5EF4-FFF2-40B4-BE49-F238E27FC236}">
                  <a16:creationId xmlns:a16="http://schemas.microsoft.com/office/drawing/2014/main" id="{B60A4631-65AA-49FE-B76E-F666C73DB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059" y="2149452"/>
              <a:ext cx="8262973" cy="6236206"/>
            </a:xfrm>
            <a:prstGeom prst="rect">
              <a:avLst/>
            </a:prstGeom>
          </p:spPr>
        </p:pic>
        <p:pic>
          <p:nvPicPr>
            <p:cNvPr id="13" name="図 9">
              <a:extLst>
                <a:ext uri="{FF2B5EF4-FFF2-40B4-BE49-F238E27FC236}">
                  <a16:creationId xmlns:a16="http://schemas.microsoft.com/office/drawing/2014/main" id="{30C6DF9B-48E9-4FEF-8A00-916DE2455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1" t="92213" r="1846" b="1323"/>
            <a:stretch/>
          </p:blipFill>
          <p:spPr>
            <a:xfrm>
              <a:off x="7362453" y="8474873"/>
              <a:ext cx="2068240" cy="401689"/>
            </a:xfrm>
            <a:prstGeom prst="rect">
              <a:avLst/>
            </a:prstGeom>
          </p:spPr>
        </p:pic>
      </p:grpSp>
      <p:grpSp>
        <p:nvGrpSpPr>
          <p:cNvPr id="14" name="グループ化 6">
            <a:extLst>
              <a:ext uri="{FF2B5EF4-FFF2-40B4-BE49-F238E27FC236}">
                <a16:creationId xmlns:a16="http://schemas.microsoft.com/office/drawing/2014/main" id="{9F521F17-79C0-485D-99DB-A3CD936361DD}"/>
              </a:ext>
            </a:extLst>
          </p:cNvPr>
          <p:cNvGrpSpPr>
            <a:grpSpLocks noChangeAspect="1"/>
          </p:cNvGrpSpPr>
          <p:nvPr/>
        </p:nvGrpSpPr>
        <p:grpSpPr>
          <a:xfrm>
            <a:off x="6502401" y="3338316"/>
            <a:ext cx="6046610" cy="4865754"/>
            <a:chOff x="10562013" y="2132215"/>
            <a:chExt cx="8401663" cy="6760881"/>
          </a:xfrm>
        </p:grpSpPr>
        <p:pic>
          <p:nvPicPr>
            <p:cNvPr id="15" name="図 11">
              <a:extLst>
                <a:ext uri="{FF2B5EF4-FFF2-40B4-BE49-F238E27FC236}">
                  <a16:creationId xmlns:a16="http://schemas.microsoft.com/office/drawing/2014/main" id="{02F47DF5-D775-4959-9DCD-6ACA7A13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013" y="2132215"/>
              <a:ext cx="8401663" cy="6306909"/>
            </a:xfrm>
            <a:prstGeom prst="rect">
              <a:avLst/>
            </a:prstGeom>
          </p:spPr>
        </p:pic>
        <p:pic>
          <p:nvPicPr>
            <p:cNvPr id="16" name="図 12">
              <a:extLst>
                <a:ext uri="{FF2B5EF4-FFF2-40B4-BE49-F238E27FC236}">
                  <a16:creationId xmlns:a16="http://schemas.microsoft.com/office/drawing/2014/main" id="{4DE3F372-1809-48E2-8D05-96E8AE6FD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68" t="93041" r="1983" b="1274"/>
            <a:stretch/>
          </p:blipFill>
          <p:spPr>
            <a:xfrm>
              <a:off x="17219560" y="8535821"/>
              <a:ext cx="1587816" cy="357275"/>
            </a:xfrm>
            <a:prstGeom prst="rect">
              <a:avLst/>
            </a:prstGeom>
          </p:spPr>
        </p:pic>
      </p:grpSp>
      <p:sp>
        <p:nvSpPr>
          <p:cNvPr id="17" name="Titel 1">
            <a:extLst>
              <a:ext uri="{FF2B5EF4-FFF2-40B4-BE49-F238E27FC236}">
                <a16:creationId xmlns:a16="http://schemas.microsoft.com/office/drawing/2014/main" id="{1DEF52C0-B310-4844-B9A0-3633D1EC193D}"/>
              </a:ext>
            </a:extLst>
          </p:cNvPr>
          <p:cNvSpPr txBox="1">
            <a:spLocks/>
          </p:cNvSpPr>
          <p:nvPr/>
        </p:nvSpPr>
        <p:spPr>
          <a:xfrm>
            <a:off x="1094268" y="1849327"/>
            <a:ext cx="4002587" cy="81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92500"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sz="3200" dirty="0"/>
              <a:t>Low-kV </a:t>
            </a:r>
            <a:r>
              <a:rPr lang="de-DE" sz="3200" dirty="0" err="1"/>
              <a:t>imaging</a:t>
            </a:r>
            <a:r>
              <a:rPr lang="de-DE" sz="3200" dirty="0"/>
              <a:t> (0.5kV)</a:t>
            </a:r>
          </a:p>
        </p:txBody>
      </p:sp>
      <p:sp>
        <p:nvSpPr>
          <p:cNvPr id="18" name="The Scale of Things">
            <a:extLst>
              <a:ext uri="{FF2B5EF4-FFF2-40B4-BE49-F238E27FC236}">
                <a16:creationId xmlns:a16="http://schemas.microsoft.com/office/drawing/2014/main" id="{C3C28D83-138C-417D-A1E0-00447ED550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70256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6487157" y="2489484"/>
            <a:ext cx="6000361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Mesoporous</a:t>
            </a:r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Silica</a:t>
            </a:r>
            <a:r>
              <a:rPr lang="de-DE" sz="2844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(non-</a:t>
            </a:r>
            <a:r>
              <a:rPr lang="de-DE" sz="2844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</a:t>
            </a:r>
            <a:r>
              <a:rPr lang="de-DE" sz="2844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図 5" descr="300V GBSH 7.7pA 2nd location-02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2588334"/>
            <a:ext cx="5349783" cy="42798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図 3" descr="300V specimen bias-5kV Ar ion 500V 10min-09.bmp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79" y="3332480"/>
            <a:ext cx="5884332" cy="47074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he Scale of Things">
            <a:extLst>
              <a:ext uri="{FF2B5EF4-FFF2-40B4-BE49-F238E27FC236}">
                <a16:creationId xmlns:a16="http://schemas.microsoft.com/office/drawing/2014/main" id="{BA2E5451-0C42-420D-A8A0-A683E05CD3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62B50E5-5E6A-4243-8619-93AF2472C0A5}"/>
              </a:ext>
            </a:extLst>
          </p:cNvPr>
          <p:cNvSpPr txBox="1">
            <a:spLocks/>
          </p:cNvSpPr>
          <p:nvPr/>
        </p:nvSpPr>
        <p:spPr>
          <a:xfrm>
            <a:off x="1094268" y="1849327"/>
            <a:ext cx="4002587" cy="81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92500"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sz="3200" dirty="0"/>
              <a:t>Low-kV </a:t>
            </a:r>
            <a:r>
              <a:rPr lang="de-DE" sz="3200" dirty="0" err="1"/>
              <a:t>imaging</a:t>
            </a:r>
            <a:r>
              <a:rPr lang="de-DE" sz="3200" dirty="0"/>
              <a:t> (0.3kV)</a:t>
            </a:r>
          </a:p>
        </p:txBody>
      </p:sp>
    </p:spTree>
    <p:extLst>
      <p:ext uri="{BB962C8B-B14F-4D97-AF65-F5344CB8AC3E}">
        <p14:creationId xmlns:p14="http://schemas.microsoft.com/office/powerpoint/2010/main" val="264199257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C65952-B418-4183-99BF-FBC61FC62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530865"/>
            <a:ext cx="11873469" cy="7497105"/>
          </a:xfrm>
        </p:spPr>
        <p:txBody>
          <a:bodyPr/>
          <a:lstStyle/>
          <a:p>
            <a:r>
              <a:rPr lang="en-US" dirty="0"/>
              <a:t>Live-AI filter</a:t>
            </a:r>
            <a:endParaRPr lang="en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8D2450E-E72B-412E-95FA-67E2335B82A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3EA5D8C-C27A-4135-9EB7-A5A366448513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09D34903-35CF-42F3-B6D8-111F72E641AF}"/>
              </a:ext>
            </a:extLst>
          </p:cNvPr>
          <p:cNvSpPr txBox="1"/>
          <p:nvPr/>
        </p:nvSpPr>
        <p:spPr>
          <a:xfrm>
            <a:off x="601252" y="4562926"/>
            <a:ext cx="3072341" cy="1002932"/>
          </a:xfrm>
          <a:prstGeom prst="rect">
            <a:avLst/>
          </a:prstGeom>
          <a:noFill/>
        </p:spPr>
        <p:txBody>
          <a:bodyPr vert="horz" wrap="square" lIns="0" tIns="18062" rIns="0" bIns="0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62"/>
            <a:r>
              <a:rPr lang="en-US" altLang="ja-JP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between </a:t>
            </a:r>
          </a:p>
          <a:p>
            <a:pPr marL="18062"/>
            <a:r>
              <a:rPr lang="en-US" altLang="ja-JP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mode and </a:t>
            </a:r>
          </a:p>
          <a:p>
            <a:pPr marL="18062"/>
            <a:r>
              <a:rPr lang="en-US" altLang="ja-JP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LIVE-AI filter live images </a:t>
            </a:r>
            <a:endParaRPr lang="ja-JP" altLang="en-US" sz="2133" spc="-7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9DF813-8476-48D9-BE50-472D2EFCE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83" t="1643" r="4878" b="1788"/>
          <a:stretch/>
        </p:blipFill>
        <p:spPr bwMode="auto">
          <a:xfrm>
            <a:off x="3257636" y="2137423"/>
            <a:ext cx="7609741" cy="62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he Scale of Things">
            <a:extLst>
              <a:ext uri="{FF2B5EF4-FFF2-40B4-BE49-F238E27FC236}">
                <a16:creationId xmlns:a16="http://schemas.microsoft.com/office/drawing/2014/main" id="{2F7853CC-B55E-471E-B04B-7475F4690C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Low voltage imaging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963329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19" name="テキスト ボックス 23"/>
          <p:cNvSpPr txBox="1"/>
          <p:nvPr/>
        </p:nvSpPr>
        <p:spPr>
          <a:xfrm>
            <a:off x="8042457" y="3575837"/>
            <a:ext cx="44755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28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24"/>
          <p:cNvSpPr txBox="1"/>
          <p:nvPr/>
        </p:nvSpPr>
        <p:spPr>
          <a:xfrm>
            <a:off x="8042615" y="6592767"/>
            <a:ext cx="52931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kumimoji="1" lang="ja-JP" altLang="en-US" sz="28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he Scale of Things">
            <a:extLst>
              <a:ext uri="{FF2B5EF4-FFF2-40B4-BE49-F238E27FC236}">
                <a16:creationId xmlns:a16="http://schemas.microsoft.com/office/drawing/2014/main" id="{5DE50FE8-35F0-4E26-9D5F-0A30E531A1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46" y="464474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  <p:sp>
        <p:nvSpPr>
          <p:cNvPr id="18" name="Tijdelijke aanduiding voor tekst 1">
            <a:extLst>
              <a:ext uri="{FF2B5EF4-FFF2-40B4-BE49-F238E27FC236}">
                <a16:creationId xmlns:a16="http://schemas.microsoft.com/office/drawing/2014/main" id="{8E7F3CD6-AD6A-4765-87A9-5318CDE41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960924"/>
            <a:ext cx="11873469" cy="7067046"/>
          </a:xfrm>
        </p:spPr>
        <p:txBody>
          <a:bodyPr/>
          <a:lstStyle/>
          <a:p>
            <a:r>
              <a:rPr lang="en-US" sz="3200" dirty="0"/>
              <a:t>As described before, the interaction volume depends on the acceleration voltage and on the material atomic weight.</a:t>
            </a:r>
          </a:p>
          <a:p>
            <a:r>
              <a:rPr lang="en-US" sz="3200" dirty="0"/>
              <a:t>The resolution in EDX mappings (typically around 1 micron) can be improved by lowering the voltage, but:</a:t>
            </a:r>
          </a:p>
          <a:p>
            <a:pPr lvl="1"/>
            <a:r>
              <a:rPr lang="en-US" sz="3200" dirty="0"/>
              <a:t>It is harder to achieve a good resolution and beam current and lower voltages. Not only for SEMs with a thermionic source, but also for some FEG-SEMs</a:t>
            </a:r>
          </a:p>
          <a:p>
            <a:pPr lvl="1"/>
            <a:r>
              <a:rPr lang="en-US" sz="3200" dirty="0"/>
              <a:t>Lowering voltage also means less peaks will</a:t>
            </a:r>
          </a:p>
          <a:p>
            <a:pPr marL="457200" lvl="1" indent="0">
              <a:buNone/>
            </a:pPr>
            <a:r>
              <a:rPr lang="en-US" sz="3200" dirty="0"/>
              <a:t>     be visible in the spectrum, simply because high </a:t>
            </a:r>
          </a:p>
          <a:p>
            <a:pPr marL="457200" lvl="1" indent="0">
              <a:buNone/>
            </a:pPr>
            <a:r>
              <a:rPr lang="en-US" sz="3200" dirty="0"/>
              <a:t>     energy excitations will not take place.</a:t>
            </a:r>
          </a:p>
          <a:p>
            <a:pPr lvl="1"/>
            <a:r>
              <a:rPr lang="en-US" sz="3200" dirty="0"/>
              <a:t>For heavier elements we have to look at low </a:t>
            </a:r>
          </a:p>
          <a:p>
            <a:pPr marL="457200" lvl="1" indent="0">
              <a:buNone/>
            </a:pPr>
            <a:r>
              <a:rPr lang="en-US" sz="3200" dirty="0"/>
              <a:t>     energy transitions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NL" sz="3200" dirty="0"/>
          </a:p>
        </p:txBody>
      </p:sp>
      <p:pic>
        <p:nvPicPr>
          <p:cNvPr id="7" name="Picture 2" descr="http://www4.nau.edu/microanalysis/Microprobe-SEM/Images/Seigbahn.jpg">
            <a:extLst>
              <a:ext uri="{FF2B5EF4-FFF2-40B4-BE49-F238E27FC236}">
                <a16:creationId xmlns:a16="http://schemas.microsoft.com/office/drawing/2014/main" id="{D36007BA-F085-4174-A7C0-F2B1AEAA5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1129"/>
          <a:stretch/>
        </p:blipFill>
        <p:spPr bwMode="auto">
          <a:xfrm>
            <a:off x="9632713" y="5654398"/>
            <a:ext cx="3120390" cy="364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275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19" name="テキスト ボックス 23"/>
          <p:cNvSpPr txBox="1"/>
          <p:nvPr/>
        </p:nvSpPr>
        <p:spPr>
          <a:xfrm>
            <a:off x="8042457" y="3575837"/>
            <a:ext cx="44755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28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24"/>
          <p:cNvSpPr txBox="1"/>
          <p:nvPr/>
        </p:nvSpPr>
        <p:spPr>
          <a:xfrm>
            <a:off x="8042615" y="6592767"/>
            <a:ext cx="52931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kumimoji="1" lang="ja-JP" altLang="en-US" sz="28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he Scale of Things">
            <a:extLst>
              <a:ext uri="{FF2B5EF4-FFF2-40B4-BE49-F238E27FC236}">
                <a16:creationId xmlns:a16="http://schemas.microsoft.com/office/drawing/2014/main" id="{5DE50FE8-35F0-4E26-9D5F-0A30E531A1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46" y="464474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10" name="Grafik 34">
            <a:extLst>
              <a:ext uri="{FF2B5EF4-FFF2-40B4-BE49-F238E27FC236}">
                <a16:creationId xmlns:a16="http://schemas.microsoft.com/office/drawing/2014/main" id="{B87BA179-864C-4117-87CD-D6CA79DE1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2" y="3840845"/>
            <a:ext cx="4551539" cy="3364900"/>
          </a:xfrm>
          <a:prstGeom prst="rect">
            <a:avLst/>
          </a:prstGeom>
        </p:spPr>
      </p:pic>
      <p:grpSp>
        <p:nvGrpSpPr>
          <p:cNvPr id="11" name="Gruppieren 25">
            <a:extLst>
              <a:ext uri="{FF2B5EF4-FFF2-40B4-BE49-F238E27FC236}">
                <a16:creationId xmlns:a16="http://schemas.microsoft.com/office/drawing/2014/main" id="{7DE46E54-1880-4DC1-AE2E-B0E0373086AB}"/>
              </a:ext>
            </a:extLst>
          </p:cNvPr>
          <p:cNvGrpSpPr/>
          <p:nvPr/>
        </p:nvGrpSpPr>
        <p:grpSpPr>
          <a:xfrm>
            <a:off x="6407938" y="2174171"/>
            <a:ext cx="3038365" cy="3593665"/>
            <a:chOff x="5914192" y="1315225"/>
            <a:chExt cx="2351449" cy="2781206"/>
          </a:xfrm>
        </p:grpSpPr>
        <p:sp>
          <p:nvSpPr>
            <p:cNvPr id="12" name="Rechteck 26">
              <a:extLst>
                <a:ext uri="{FF2B5EF4-FFF2-40B4-BE49-F238E27FC236}">
                  <a16:creationId xmlns:a16="http://schemas.microsoft.com/office/drawing/2014/main" id="{F309DA85-CEBE-45B4-AF11-A2934BAAA255}"/>
                </a:ext>
              </a:extLst>
            </p:cNvPr>
            <p:cNvSpPr/>
            <p:nvPr/>
          </p:nvSpPr>
          <p:spPr>
            <a:xfrm>
              <a:off x="7394890" y="2103061"/>
              <a:ext cx="8707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 descr="C:\Users\reinhard\Desktop\ACL ohne.png">
              <a:extLst>
                <a:ext uri="{FF2B5EF4-FFF2-40B4-BE49-F238E27FC236}">
                  <a16:creationId xmlns:a16="http://schemas.microsoft.com/office/drawing/2014/main" id="{1B02481E-7664-4870-87B3-41E8E17E3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92" y="1315225"/>
              <a:ext cx="1523203" cy="278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hteck 26">
            <a:extLst>
              <a:ext uri="{FF2B5EF4-FFF2-40B4-BE49-F238E27FC236}">
                <a16:creationId xmlns:a16="http://schemas.microsoft.com/office/drawing/2014/main" id="{4A2083D1-7602-4397-8F6B-39D573A98A37}"/>
              </a:ext>
            </a:extLst>
          </p:cNvPr>
          <p:cNvSpPr/>
          <p:nvPr/>
        </p:nvSpPr>
        <p:spPr>
          <a:xfrm>
            <a:off x="8402616" y="3238077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20">
            <a:extLst>
              <a:ext uri="{FF2B5EF4-FFF2-40B4-BE49-F238E27FC236}">
                <a16:creationId xmlns:a16="http://schemas.microsoft.com/office/drawing/2014/main" id="{BB08C483-E2AF-42FE-8149-EBA40AB582E4}"/>
              </a:ext>
            </a:extLst>
          </p:cNvPr>
          <p:cNvSpPr txBox="1"/>
          <p:nvPr/>
        </p:nvSpPr>
        <p:spPr>
          <a:xfrm>
            <a:off x="5294834" y="3254877"/>
            <a:ext cx="10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ACL</a:t>
            </a:r>
          </a:p>
        </p:txBody>
      </p:sp>
      <p:grpSp>
        <p:nvGrpSpPr>
          <p:cNvPr id="16" name="Gruppieren 29">
            <a:extLst>
              <a:ext uri="{FF2B5EF4-FFF2-40B4-BE49-F238E27FC236}">
                <a16:creationId xmlns:a16="http://schemas.microsoft.com/office/drawing/2014/main" id="{ECE9BDAA-C81B-4056-B43B-971FF8B8E820}"/>
              </a:ext>
            </a:extLst>
          </p:cNvPr>
          <p:cNvGrpSpPr/>
          <p:nvPr/>
        </p:nvGrpSpPr>
        <p:grpSpPr>
          <a:xfrm>
            <a:off x="9122279" y="4021746"/>
            <a:ext cx="2940140" cy="4359752"/>
            <a:chOff x="7010200" y="2612406"/>
            <a:chExt cx="2038832" cy="3134444"/>
          </a:xfrm>
        </p:grpSpPr>
        <p:sp>
          <p:nvSpPr>
            <p:cNvPr id="17" name="Rechteck 30">
              <a:extLst>
                <a:ext uri="{FF2B5EF4-FFF2-40B4-BE49-F238E27FC236}">
                  <a16:creationId xmlns:a16="http://schemas.microsoft.com/office/drawing/2014/main" id="{C64B70D0-CC01-48B5-8AF9-B23DF2F97FBD}"/>
                </a:ext>
              </a:extLst>
            </p:cNvPr>
            <p:cNvSpPr/>
            <p:nvPr/>
          </p:nvSpPr>
          <p:spPr>
            <a:xfrm>
              <a:off x="8265641" y="3497814"/>
              <a:ext cx="783391" cy="287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3" descr="C:\Users\reinhard\Desktop\ACL mit.png">
              <a:extLst>
                <a:ext uri="{FF2B5EF4-FFF2-40B4-BE49-F238E27FC236}">
                  <a16:creationId xmlns:a16="http://schemas.microsoft.com/office/drawing/2014/main" id="{933C4187-9B21-489A-902F-B8588A1E8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200" y="2612406"/>
              <a:ext cx="1292017" cy="3134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feld 35">
            <a:extLst>
              <a:ext uri="{FF2B5EF4-FFF2-40B4-BE49-F238E27FC236}">
                <a16:creationId xmlns:a16="http://schemas.microsoft.com/office/drawing/2014/main" id="{F3BB02BE-8C1A-4D63-AFF3-1CD70F7825C6}"/>
              </a:ext>
            </a:extLst>
          </p:cNvPr>
          <p:cNvSpPr txBox="1"/>
          <p:nvPr/>
        </p:nvSpPr>
        <p:spPr>
          <a:xfrm>
            <a:off x="5845377" y="7423206"/>
            <a:ext cx="303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90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 </a:t>
            </a:r>
          </a:p>
          <a:p>
            <a:pPr algn="r"/>
            <a:r>
              <a:rPr lang="de-DE" sz="2000" dirty="0">
                <a:solidFill>
                  <a:srgbClr val="090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90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  <a:r>
              <a:rPr lang="de-DE" sz="2000" dirty="0">
                <a:solidFill>
                  <a:srgbClr val="090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Lens)</a:t>
            </a:r>
          </a:p>
        </p:txBody>
      </p:sp>
      <p:cxnSp>
        <p:nvCxnSpPr>
          <p:cNvPr id="23" name="Gerade Verbindung mit Pfeil 21">
            <a:extLst>
              <a:ext uri="{FF2B5EF4-FFF2-40B4-BE49-F238E27FC236}">
                <a16:creationId xmlns:a16="http://schemas.microsoft.com/office/drawing/2014/main" id="{2592CD85-153C-414C-BD9D-C43143D69EC4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8307271" y="6163762"/>
            <a:ext cx="1437978" cy="959022"/>
          </a:xfrm>
          <a:prstGeom prst="straightConnector1">
            <a:avLst/>
          </a:prstGeom>
          <a:ln w="31750">
            <a:solidFill>
              <a:srgbClr val="090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32">
            <a:extLst>
              <a:ext uri="{FF2B5EF4-FFF2-40B4-BE49-F238E27FC236}">
                <a16:creationId xmlns:a16="http://schemas.microsoft.com/office/drawing/2014/main" id="{F5239AE2-BFF6-49BA-A69E-6364C86C894E}"/>
              </a:ext>
            </a:extLst>
          </p:cNvPr>
          <p:cNvSpPr/>
          <p:nvPr/>
        </p:nvSpPr>
        <p:spPr>
          <a:xfrm>
            <a:off x="10321235" y="8065352"/>
            <a:ext cx="1885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Minimized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aberration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6">
            <a:extLst>
              <a:ext uri="{FF2B5EF4-FFF2-40B4-BE49-F238E27FC236}">
                <a16:creationId xmlns:a16="http://schemas.microsoft.com/office/drawing/2014/main" id="{E1D107FF-957C-4CB0-B13A-C6EE864AB1EB}"/>
              </a:ext>
            </a:extLst>
          </p:cNvPr>
          <p:cNvSpPr/>
          <p:nvPr/>
        </p:nvSpPr>
        <p:spPr>
          <a:xfrm>
            <a:off x="11034236" y="529903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9B37C681-A93C-47F1-9302-ABCE4523D806}"/>
              </a:ext>
            </a:extLst>
          </p:cNvPr>
          <p:cNvSpPr txBox="1">
            <a:spLocks/>
          </p:cNvSpPr>
          <p:nvPr/>
        </p:nvSpPr>
        <p:spPr>
          <a:xfrm>
            <a:off x="672834" y="2280976"/>
            <a:ext cx="8353426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25000" lnSpcReduction="20000"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dirty="0"/>
              <a:t>High </a:t>
            </a:r>
            <a:r>
              <a:rPr lang="de-DE" dirty="0" err="1"/>
              <a:t>resolution</a:t>
            </a:r>
            <a:r>
              <a:rPr lang="de-DE" dirty="0"/>
              <a:t> @ high </a:t>
            </a:r>
            <a:r>
              <a:rPr lang="de-DE" dirty="0" err="1"/>
              <a:t>current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9436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618632" y="1932899"/>
            <a:ext cx="5099473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56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Ceramics</a:t>
            </a:r>
          </a:p>
          <a:p>
            <a:r>
              <a:rPr lang="en-US" altLang="ja-JP" sz="256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5 kV, 110nA, 60sec mapping time</a:t>
            </a:r>
          </a:p>
        </p:txBody>
      </p:sp>
      <p:grpSp>
        <p:nvGrpSpPr>
          <p:cNvPr id="10" name="Gruppieren 13"/>
          <p:cNvGrpSpPr>
            <a:grpSpLocks/>
          </p:cNvGrpSpPr>
          <p:nvPr/>
        </p:nvGrpSpPr>
        <p:grpSpPr bwMode="auto">
          <a:xfrm>
            <a:off x="618632" y="3219189"/>
            <a:ext cx="9895792" cy="5400280"/>
            <a:chOff x="0" y="1143000"/>
            <a:chExt cx="9144000" cy="5002213"/>
          </a:xfrm>
        </p:grpSpPr>
        <p:pic>
          <p:nvPicPr>
            <p:cNvPr id="11" name="Picture 19" descr="C:\Documents and Settings\Administrator\My Documents\カタログ作成中\JED-2300新\JED-2300_高速マップ_7001F\5kV 110nA fff IMG1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430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0" descr="C:\Documents and Settings\Administrator\My Documents\カタログ作成中\JED-2300新\JED-2300_高速マップ_7001F\5kV 110nA fff O K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6413" y="11430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1" descr="C:\Documents and Settings\Administrator\My Documents\カタログ作成中\JED-2300新\JED-2300_高速マップ_7001F\5kV 110nA fff Al K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2825" y="11430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2" descr="C:\Documents and Settings\Administrator\My Documents\カタログ作成中\JED-2300新\JED-2300_高速マップ_7001F\5kV 110nA fff Si K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7338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3" descr="C:\Documents and Settings\Administrator\My Documents\カタログ作成中\JED-2300新\JED-2300_高速マップ_7001F\5kV 110nA fff Fe L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6413" y="37338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4" descr="C:\Documents and Settings\Administrator\My Documents\カタログ作成中\JED-2300新\JED-2300_高速マップ_7001F\5kV 110nA fff Zr L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2825" y="3733800"/>
              <a:ext cx="305117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he Scale of Things">
            <a:extLst>
              <a:ext uri="{FF2B5EF4-FFF2-40B4-BE49-F238E27FC236}">
                <a16:creationId xmlns:a16="http://schemas.microsoft.com/office/drawing/2014/main" id="{11DC5CAD-44AB-412A-9865-7E64300630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46" y="464474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75554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64" y="3563730"/>
            <a:ext cx="4078305" cy="403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93" y="3556511"/>
            <a:ext cx="4078305" cy="403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7" y="3563730"/>
            <a:ext cx="4078305" cy="403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19"/>
          <p:cNvSpPr txBox="1"/>
          <p:nvPr/>
        </p:nvSpPr>
        <p:spPr>
          <a:xfrm>
            <a:off x="6139165" y="3529210"/>
            <a:ext cx="75533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60" b="1" dirty="0">
                <a:solidFill>
                  <a:srgbClr val="002060"/>
                </a:solidFill>
              </a:rPr>
              <a:t>2nA</a:t>
            </a:r>
            <a:endParaRPr kumimoji="1" lang="ja-JP" altLang="en-US" sz="2560" b="1" dirty="0">
              <a:solidFill>
                <a:srgbClr val="002060"/>
              </a:solidFill>
            </a:endParaRPr>
          </a:p>
        </p:txBody>
      </p:sp>
      <p:sp>
        <p:nvSpPr>
          <p:cNvPr id="8" name="テキスト ボックス 19"/>
          <p:cNvSpPr txBox="1"/>
          <p:nvPr/>
        </p:nvSpPr>
        <p:spPr>
          <a:xfrm>
            <a:off x="1747540" y="3529210"/>
            <a:ext cx="75533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60" b="1" dirty="0">
                <a:solidFill>
                  <a:srgbClr val="002060"/>
                </a:solidFill>
              </a:rPr>
              <a:t>1nA</a:t>
            </a:r>
            <a:endParaRPr kumimoji="1" lang="ja-JP" altLang="en-US" sz="2560" b="1" dirty="0">
              <a:solidFill>
                <a:srgbClr val="002060"/>
              </a:solidFill>
            </a:endParaRPr>
          </a:p>
        </p:txBody>
      </p:sp>
      <p:sp>
        <p:nvSpPr>
          <p:cNvPr id="9" name="テキスト ボックス 19"/>
          <p:cNvSpPr txBox="1"/>
          <p:nvPr/>
        </p:nvSpPr>
        <p:spPr>
          <a:xfrm>
            <a:off x="4978981" y="7277397"/>
            <a:ext cx="320792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44" dirty="0">
                <a:solidFill>
                  <a:srgbClr val="FF00FF"/>
                </a:solidFill>
              </a:rPr>
              <a:t>12 Frames : 60 sec</a:t>
            </a:r>
            <a:endParaRPr kumimoji="1" lang="ja-JP" altLang="en-US" sz="2844" dirty="0">
              <a:solidFill>
                <a:srgbClr val="FF00FF"/>
              </a:solidFill>
            </a:endParaRPr>
          </a:p>
        </p:txBody>
      </p:sp>
      <p:sp>
        <p:nvSpPr>
          <p:cNvPr id="10" name="テキスト ボックス 21"/>
          <p:cNvSpPr txBox="1"/>
          <p:nvPr/>
        </p:nvSpPr>
        <p:spPr>
          <a:xfrm>
            <a:off x="10282529" y="3529210"/>
            <a:ext cx="93807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60" b="1" dirty="0">
                <a:solidFill>
                  <a:srgbClr val="002060"/>
                </a:solidFill>
              </a:rPr>
              <a:t>50nA</a:t>
            </a:r>
            <a:endParaRPr kumimoji="1" lang="ja-JP" altLang="en-US" sz="2560" b="1" dirty="0">
              <a:solidFill>
                <a:srgbClr val="002060"/>
              </a:solidFill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1106095" y="7807414"/>
            <a:ext cx="950589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>
                <a:solidFill>
                  <a:srgbClr val="000000"/>
                </a:solidFill>
              </a:rPr>
              <a:t>By simply increasing probe current, the user can enhance significantly the S/N ratio in the EDS map, without sacrificing time or resolution.</a:t>
            </a:r>
          </a:p>
        </p:txBody>
      </p:sp>
      <p:pic>
        <p:nvPicPr>
          <p:cNvPr id="12" name="図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20" y="1593546"/>
            <a:ext cx="2669812" cy="2002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/>
          <p:cNvSpPr/>
          <p:nvPr/>
        </p:nvSpPr>
        <p:spPr>
          <a:xfrm>
            <a:off x="2772928" y="2485837"/>
            <a:ext cx="2206053" cy="398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91" b="1" dirty="0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Sample : </a:t>
            </a:r>
            <a:r>
              <a:rPr lang="en-GB" sz="1991" b="1" dirty="0" err="1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AlN</a:t>
            </a:r>
            <a:r>
              <a:rPr lang="en-GB" sz="1991" b="1" dirty="0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/Pt/Ni</a:t>
            </a:r>
            <a:endParaRPr lang="de-DE" sz="5404" dirty="0">
              <a:solidFill>
                <a:schemeClr val="bg2"/>
              </a:solidFill>
            </a:endParaRPr>
          </a:p>
        </p:txBody>
      </p:sp>
      <p:sp>
        <p:nvSpPr>
          <p:cNvPr id="16" name="The Scale of Things">
            <a:extLst>
              <a:ext uri="{FF2B5EF4-FFF2-40B4-BE49-F238E27FC236}">
                <a16:creationId xmlns:a16="http://schemas.microsoft.com/office/drawing/2014/main" id="{E42747E4-91BB-4999-A011-B58A92F28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46" y="464474"/>
            <a:ext cx="12002336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932C6D7-4D57-4F1C-B272-CFB6DAC434B0}"/>
              </a:ext>
            </a:extLst>
          </p:cNvPr>
          <p:cNvSpPr txBox="1">
            <a:spLocks/>
          </p:cNvSpPr>
          <p:nvPr/>
        </p:nvSpPr>
        <p:spPr>
          <a:xfrm>
            <a:off x="561208" y="1867082"/>
            <a:ext cx="8495109" cy="579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92500" lnSpcReduction="20000"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sz="1800" dirty="0"/>
              <a:t>High </a:t>
            </a:r>
            <a:r>
              <a:rPr lang="de-DE" sz="1800" dirty="0" err="1"/>
              <a:t>speed</a:t>
            </a:r>
            <a:r>
              <a:rPr lang="de-DE" sz="1800" dirty="0"/>
              <a:t> EDS – 3.5kV</a:t>
            </a:r>
            <a:br>
              <a:rPr lang="de-DE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6054065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2752" y="1794861"/>
            <a:ext cx="11179296" cy="1062377"/>
          </a:xfrm>
        </p:spPr>
        <p:txBody>
          <a:bodyPr>
            <a:normAutofit/>
          </a:bodyPr>
          <a:lstStyle/>
          <a:p>
            <a:pPr algn="ctr" defTabSz="584200" hangingPunct="0"/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High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resolution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 EDS –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using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 GB (Beam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deceleration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pic>
        <p:nvPicPr>
          <p:cNvPr id="6" name="Picture 2" descr="C:\Users\asahina\Documents\Demo results\Au at TiO2 GBSH EDS\４ｋV UED filter-2k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7" y="3323657"/>
            <a:ext cx="3955449" cy="31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12"/>
          <p:cNvSpPr txBox="1"/>
          <p:nvPr/>
        </p:nvSpPr>
        <p:spPr>
          <a:xfrm>
            <a:off x="1274447" y="6720205"/>
            <a:ext cx="203292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BSE Image</a:t>
            </a:r>
            <a:endParaRPr kumimoji="1" lang="ja-JP" altLang="en-US" sz="284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26780" y="2951998"/>
            <a:ext cx="4185745" cy="3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1035" y="2951998"/>
            <a:ext cx="4185745" cy="3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7"/>
          <p:cNvSpPr/>
          <p:nvPr/>
        </p:nvSpPr>
        <p:spPr>
          <a:xfrm>
            <a:off x="8562602" y="6046291"/>
            <a:ext cx="3914101" cy="229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404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8"/>
          <p:cNvSpPr/>
          <p:nvPr/>
        </p:nvSpPr>
        <p:spPr>
          <a:xfrm>
            <a:off x="4376857" y="6046293"/>
            <a:ext cx="3914101" cy="229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404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テキスト ボックス 19"/>
          <p:cNvSpPr txBox="1"/>
          <p:nvPr/>
        </p:nvSpPr>
        <p:spPr>
          <a:xfrm>
            <a:off x="9419707" y="6753515"/>
            <a:ext cx="231826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Gentle Beam</a:t>
            </a:r>
            <a:endParaRPr kumimoji="1" lang="ja-JP" altLang="en-US" sz="284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20"/>
          <p:cNvSpPr txBox="1"/>
          <p:nvPr/>
        </p:nvSpPr>
        <p:spPr>
          <a:xfrm>
            <a:off x="4972777" y="6753515"/>
            <a:ext cx="2885726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Gentle Beam</a:t>
            </a:r>
            <a:endParaRPr kumimoji="1" lang="ja-JP" altLang="en-US" sz="284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9BE8091-0D18-401B-A63D-56C1E2880245}"/>
              </a:ext>
            </a:extLst>
          </p:cNvPr>
          <p:cNvSpPr txBox="1">
            <a:spLocks/>
          </p:cNvSpPr>
          <p:nvPr/>
        </p:nvSpPr>
        <p:spPr>
          <a:xfrm>
            <a:off x="744259" y="8129673"/>
            <a:ext cx="1117929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/>
          </a:bodyPr>
          <a:lstStyle>
            <a:lvl1pPr marL="0" marR="0" indent="0" algn="l" defTabSz="13004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584200" hangingPunct="0"/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Gold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particles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about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 10nm in </a:t>
            </a:r>
            <a:r>
              <a:rPr lang="de-DE" sz="2560" b="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size</a:t>
            </a:r>
            <a:r>
              <a:rPr lang="de-DE" sz="256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Helvetica Light"/>
              </a:rPr>
              <a:t> visible in EDS</a:t>
            </a:r>
          </a:p>
        </p:txBody>
      </p:sp>
      <p:sp>
        <p:nvSpPr>
          <p:cNvPr id="17" name="The Scale of Things">
            <a:extLst>
              <a:ext uri="{FF2B5EF4-FFF2-40B4-BE49-F238E27FC236}">
                <a16:creationId xmlns:a16="http://schemas.microsoft.com/office/drawing/2014/main" id="{C2C8FF97-9836-420B-94C8-0F23B3A9BD36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340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lectron microscopy looks at what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220000"/>
              </a:lnSpc>
            </a:pPr>
            <a:r>
              <a:rPr lang="en-US" sz="3200" dirty="0"/>
              <a:t>Some basics about SEM</a:t>
            </a:r>
            <a:endParaRPr sz="3200" dirty="0"/>
          </a:p>
          <a:p>
            <a:pPr>
              <a:lnSpc>
                <a:spcPct val="220000"/>
              </a:lnSpc>
            </a:pPr>
            <a:r>
              <a:rPr lang="en-US" sz="3200" dirty="0"/>
              <a:t>Analytical techniques in SEM</a:t>
            </a:r>
            <a:endParaRPr sz="3200" dirty="0"/>
          </a:p>
          <a:p>
            <a:pPr>
              <a:lnSpc>
                <a:spcPct val="220000"/>
              </a:lnSpc>
            </a:pPr>
            <a:r>
              <a:rPr lang="en-US" sz="3200" dirty="0"/>
              <a:t>Latest developments in SEM</a:t>
            </a:r>
          </a:p>
          <a:p>
            <a:pPr>
              <a:lnSpc>
                <a:spcPct val="220000"/>
              </a:lnSpc>
            </a:pPr>
            <a:r>
              <a:rPr lang="en-US" sz="3200" dirty="0"/>
              <a:t>Soft X-ray detection in SEM</a:t>
            </a:r>
            <a:endParaRPr sz="3200" dirty="0"/>
          </a:p>
        </p:txBody>
      </p:sp>
      <p:sp>
        <p:nvSpPr>
          <p:cNvPr id="265" name="Couple of questions to answer …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1465">
              <a:defRPr sz="6014"/>
            </a:lvl1pPr>
          </a:lstStyle>
          <a:p>
            <a:r>
              <a:rPr lang="en-US" sz="4000" dirty="0"/>
              <a:t>Outline</a:t>
            </a:r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>
            <a:extLst>
              <a:ext uri="{FF2B5EF4-FFF2-40B4-BE49-F238E27FC236}">
                <a16:creationId xmlns:a16="http://schemas.microsoft.com/office/drawing/2014/main" id="{375ECD44-7084-4C9D-93BB-9ECFFD97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5" y="5133351"/>
            <a:ext cx="3975946" cy="3142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299" name="Object 8">
            <a:extLst>
              <a:ext uri="{FF2B5EF4-FFF2-40B4-BE49-F238E27FC236}">
                <a16:creationId xmlns:a16="http://schemas.microsoft.com/office/drawing/2014/main" id="{40CB3C6F-B50D-46E7-AA5A-5DF2BDC09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033313"/>
              </p:ext>
            </p:extLst>
          </p:nvPr>
        </p:nvGraphicFramePr>
        <p:xfrm>
          <a:off x="8412481" y="4389120"/>
          <a:ext cx="4592320" cy="3732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nalysis Program" r:id="rId5" imgW="5760000" imgH="4680000" progId="Analysis_Program.Spectrum">
                  <p:embed/>
                </p:oleObj>
              </mc:Choice>
              <mc:Fallback>
                <p:oleObj name="Analysis Program" r:id="rId5" imgW="5760000" imgH="4680000" progId="Analysis_Program.Spectrum">
                  <p:embed/>
                  <p:pic>
                    <p:nvPicPr>
                      <p:cNvPr id="55299" name="Object 8">
                        <a:extLst>
                          <a:ext uri="{FF2B5EF4-FFF2-40B4-BE49-F238E27FC236}">
                            <a16:creationId xmlns:a16="http://schemas.microsoft.com/office/drawing/2014/main" id="{40CB3C6F-B50D-46E7-AA5A-5DF2BDC099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2481" y="4389120"/>
                        <a:ext cx="4592320" cy="3732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1" name="Picture 10">
            <a:extLst>
              <a:ext uri="{FF2B5EF4-FFF2-40B4-BE49-F238E27FC236}">
                <a16:creationId xmlns:a16="http://schemas.microsoft.com/office/drawing/2014/main" id="{98CE3EEB-33D4-4C7B-90F0-35175389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1841511"/>
            <a:ext cx="3975946" cy="3142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11">
            <a:extLst>
              <a:ext uri="{FF2B5EF4-FFF2-40B4-BE49-F238E27FC236}">
                <a16:creationId xmlns:a16="http://schemas.microsoft.com/office/drawing/2014/main" id="{43E21A59-978F-45F4-AF3E-A245A6C6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5128836"/>
            <a:ext cx="3975946" cy="3142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12">
            <a:extLst>
              <a:ext uri="{FF2B5EF4-FFF2-40B4-BE49-F238E27FC236}">
                <a16:creationId xmlns:a16="http://schemas.microsoft.com/office/drawing/2014/main" id="{55816CFC-9231-42FF-BC6A-538DFF58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15" y="1753457"/>
            <a:ext cx="3163146" cy="316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テキスト ボックス 14">
            <a:extLst>
              <a:ext uri="{FF2B5EF4-FFF2-40B4-BE49-F238E27FC236}">
                <a16:creationId xmlns:a16="http://schemas.microsoft.com/office/drawing/2014/main" id="{76BF00B2-30E1-42CF-B612-4F7681891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03" y="2708498"/>
            <a:ext cx="4188178" cy="140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</a:rPr>
              <a:t>ZnS powder at 1.2 kV</a:t>
            </a:r>
          </a:p>
          <a:p>
            <a:pPr eaLnBrk="1" hangingPunct="1"/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</a:rPr>
              <a:t>Probe current : 5 </a:t>
            </a:r>
            <a:r>
              <a:rPr lang="en-US" altLang="ja-JP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</a:rPr>
              <a:t>Magnification : x 5,000</a:t>
            </a:r>
          </a:p>
        </p:txBody>
      </p:sp>
      <p:sp>
        <p:nvSpPr>
          <p:cNvPr id="55305" name="Rectangle 3">
            <a:extLst>
              <a:ext uri="{FF2B5EF4-FFF2-40B4-BE49-F238E27FC236}">
                <a16:creationId xmlns:a16="http://schemas.microsoft.com/office/drawing/2014/main" id="{A878ACAC-105D-4987-9875-E250631B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050" y="8395011"/>
            <a:ext cx="10598009" cy="89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276" dirty="0">
                <a:solidFill>
                  <a:srgbClr val="000000"/>
                </a:solidFill>
                <a:latin typeface="Arial" panose="020B0604020202020204" pitchFamily="34" charset="0"/>
              </a:rPr>
              <a:t>Surface Oxygen clusters are detected for the first time at very low voltages.</a:t>
            </a:r>
            <a:endParaRPr lang="ja-JP" altLang="en-US" sz="2276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ja-JP" sz="2276" dirty="0">
                <a:solidFill>
                  <a:srgbClr val="000000"/>
                </a:solidFill>
                <a:latin typeface="Arial" panose="020B0604020202020204" pitchFamily="34" charset="0"/>
              </a:rPr>
              <a:t>Due to High probe current and a fine probe diameter even at 1.2kV.</a:t>
            </a:r>
            <a:endParaRPr lang="ja-JP" altLang="en-US" sz="2276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6" name="Text Box 7">
            <a:extLst>
              <a:ext uri="{FF2B5EF4-FFF2-40B4-BE49-F238E27FC236}">
                <a16:creationId xmlns:a16="http://schemas.microsoft.com/office/drawing/2014/main" id="{122AC095-141E-42AB-A625-F724BB882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512" y="1672178"/>
            <a:ext cx="1192107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991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r>
              <a:rPr lang="en-US" altLang="ja-JP" sz="1991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.2 kV</a:t>
            </a:r>
          </a:p>
        </p:txBody>
      </p:sp>
      <p:sp>
        <p:nvSpPr>
          <p:cNvPr id="55307" name="テキスト ボックス 14">
            <a:extLst>
              <a:ext uri="{FF2B5EF4-FFF2-40B4-BE49-F238E27FC236}">
                <a16:creationId xmlns:a16="http://schemas.microsoft.com/office/drawing/2014/main" id="{95A04243-9EA4-46B3-A4B6-1B49E229B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299" y="3148765"/>
            <a:ext cx="939680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ja-JP" altLang="en-US" sz="1991" b="1">
                <a:solidFill>
                  <a:srgbClr val="FF0000"/>
                </a:solidFill>
                <a:latin typeface="Arial" panose="020B0604020202020204" pitchFamily="34" charset="0"/>
              </a:rPr>
              <a:t>□ 001</a:t>
            </a:r>
            <a:endParaRPr lang="en-US" altLang="ja-JP" sz="1991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8" name="テキスト ボックス 14">
            <a:extLst>
              <a:ext uri="{FF2B5EF4-FFF2-40B4-BE49-F238E27FC236}">
                <a16:creationId xmlns:a16="http://schemas.microsoft.com/office/drawing/2014/main" id="{2A198EE7-EA5C-490D-9B99-E2AF5656F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645" y="2717530"/>
            <a:ext cx="939680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ja-JP" altLang="en-US" sz="1991" b="1">
                <a:solidFill>
                  <a:srgbClr val="0000FF"/>
                </a:solidFill>
                <a:latin typeface="Arial" panose="020B0604020202020204" pitchFamily="34" charset="0"/>
              </a:rPr>
              <a:t>□ 002</a:t>
            </a:r>
            <a:endParaRPr lang="en-US" altLang="ja-JP" sz="1991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5309" name="テキスト ボックス 14">
            <a:extLst>
              <a:ext uri="{FF2B5EF4-FFF2-40B4-BE49-F238E27FC236}">
                <a16:creationId xmlns:a16="http://schemas.microsoft.com/office/drawing/2014/main" id="{FD79FBB7-E7FF-45E8-BE23-816A309A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4059" y="5173992"/>
            <a:ext cx="612667" cy="7050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ja-JP" altLang="en-US" sz="1991" b="1" dirty="0">
                <a:solidFill>
                  <a:srgbClr val="FF0000"/>
                </a:solidFill>
                <a:latin typeface="Arial" panose="020B0604020202020204" pitchFamily="34" charset="0"/>
              </a:rPr>
              <a:t>001</a:t>
            </a:r>
          </a:p>
          <a:p>
            <a:pPr eaLnBrk="1" hangingPunct="1"/>
            <a:r>
              <a:rPr lang="en-US" altLang="ja-JP" sz="1991" b="1" dirty="0">
                <a:solidFill>
                  <a:srgbClr val="0000FF"/>
                </a:solidFill>
                <a:latin typeface="Arial" panose="020B0604020202020204" pitchFamily="34" charset="0"/>
              </a:rPr>
              <a:t>002</a:t>
            </a:r>
          </a:p>
        </p:txBody>
      </p:sp>
      <p:sp>
        <p:nvSpPr>
          <p:cNvPr id="18" name="The Scale of Things">
            <a:extLst>
              <a:ext uri="{FF2B5EF4-FFF2-40B4-BE49-F238E27FC236}">
                <a16:creationId xmlns:a16="http://schemas.microsoft.com/office/drawing/2014/main" id="{5F653663-B01A-438F-A45A-416E8EA4EE65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EDX at low voltage</a:t>
            </a:r>
            <a:br>
              <a:rPr lang="en-US" sz="6600" dirty="0"/>
            </a:br>
            <a:endParaRPr lang="nl-NL" dirty="0"/>
          </a:p>
        </p:txBody>
      </p:sp>
    </p:spTree>
  </p:cSld>
  <p:clrMapOvr>
    <a:masterClrMapping/>
  </p:clrMapOvr>
  <p:transition spd="med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1AA06C78-92D8-4227-8B48-A0B7A55D1EB1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Easy of use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4317A76-FF1E-4F09-8BFE-419C5971D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97" y="1765710"/>
            <a:ext cx="3519262" cy="2431309"/>
          </a:xfrm>
          <a:prstGeom prst="rect">
            <a:avLst/>
          </a:prstGeom>
        </p:spPr>
      </p:pic>
      <p:pic>
        <p:nvPicPr>
          <p:cNvPr id="6" name="Grafik 39">
            <a:extLst>
              <a:ext uri="{FF2B5EF4-FFF2-40B4-BE49-F238E27FC236}">
                <a16:creationId xmlns:a16="http://schemas.microsoft.com/office/drawing/2014/main" id="{521E63C8-F1E7-4B50-B2EA-B4B25B31C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97" y="4668613"/>
            <a:ext cx="3519262" cy="4692350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1F07498A-714F-46BE-A4C5-2008F610F1BC}"/>
              </a:ext>
            </a:extLst>
          </p:cNvPr>
          <p:cNvSpPr txBox="1"/>
          <p:nvPr/>
        </p:nvSpPr>
        <p:spPr>
          <a:xfrm>
            <a:off x="363446" y="4064073"/>
            <a:ext cx="5128619" cy="309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1300480">
              <a:spcBef>
                <a:spcPts val="1000"/>
              </a:spcBef>
              <a:buSzPct val="100000"/>
              <a:buFont typeface="Arial"/>
              <a:buChar char="•"/>
            </a:pP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camera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automatically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aquires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stage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pumping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airlock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indent="-342900" algn="l" defTabSz="1300480">
              <a:spcBef>
                <a:spcPts val="1000"/>
              </a:spcBef>
              <a:buSzPct val="100000"/>
              <a:buFont typeface="Arial"/>
              <a:buChar char="•"/>
            </a:pPr>
            <a:endParaRPr lang="de-DE"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l" defTabSz="1300480">
              <a:spcBef>
                <a:spcPts val="1000"/>
              </a:spcBef>
              <a:buSzPct val="100000"/>
              <a:buFont typeface="Arial"/>
              <a:buChar char="•"/>
            </a:pP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SEM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(„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ZeroMag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“): Scroll </a:t>
            </a:r>
            <a:r>
              <a:rPr lang="de-DE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zoom in!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903AC6C-9F22-41C4-AB62-9D7C815FBB5F}"/>
              </a:ext>
            </a:extLst>
          </p:cNvPr>
          <p:cNvSpPr txBox="1"/>
          <p:nvPr/>
        </p:nvSpPr>
        <p:spPr>
          <a:xfrm>
            <a:off x="639018" y="1948489"/>
            <a:ext cx="650727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1300480">
              <a:spcBef>
                <a:spcPts val="1000"/>
              </a:spcBef>
              <a:buSzPct val="100000"/>
            </a:pPr>
            <a:r>
              <a:rPr lang="de-DE" sz="32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Stage Navigation System</a:t>
            </a:r>
            <a:endParaRPr lang="en-NL" sz="320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024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Neo</a:t>
            </a:r>
            <a:r>
              <a:rPr lang="de-DE" sz="2800" dirty="0"/>
              <a:t> Engine: Fast </a:t>
            </a:r>
            <a:r>
              <a:rPr lang="de-DE" sz="2800" dirty="0" err="1"/>
              <a:t>image</a:t>
            </a:r>
            <a:r>
              <a:rPr lang="de-DE" sz="2800" dirty="0"/>
              <a:t> </a:t>
            </a:r>
            <a:r>
              <a:rPr lang="de-DE" sz="2800" dirty="0" err="1"/>
              <a:t>optimization</a:t>
            </a:r>
            <a:r>
              <a:rPr lang="de-DE" sz="2800" dirty="0"/>
              <a:t> </a:t>
            </a:r>
            <a:r>
              <a:rPr lang="de-DE" sz="2800" dirty="0" err="1"/>
              <a:t>even</a:t>
            </a:r>
            <a:r>
              <a:rPr lang="de-DE" sz="2800" dirty="0"/>
              <a:t> at high </a:t>
            </a:r>
            <a:r>
              <a:rPr lang="de-DE" sz="2800" dirty="0" err="1"/>
              <a:t>magnifications</a:t>
            </a:r>
            <a:r>
              <a:rPr lang="de-DE" sz="2800" dirty="0"/>
              <a:t>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B9E738D4-26BD-40D6-A1CB-7F4628E3FD82}"/>
              </a:ext>
            </a:extLst>
          </p:cNvPr>
          <p:cNvSpPr txBox="1">
            <a:spLocks noChangeAspect="1"/>
          </p:cNvSpPr>
          <p:nvPr/>
        </p:nvSpPr>
        <p:spPr>
          <a:xfrm>
            <a:off x="0" y="7197559"/>
            <a:ext cx="12641365" cy="1810845"/>
          </a:xfrm>
          <a:prstGeom prst="rect">
            <a:avLst/>
          </a:prstGeom>
        </p:spPr>
        <p:txBody>
          <a:bodyPr vert="horz" wrap="square" lIns="0" tIns="310670" rIns="0" bIns="0" rtlCol="0">
            <a:spAutoFit/>
          </a:bodyPr>
          <a:lstStyle/>
          <a:p>
            <a:pPr>
              <a:lnSpc>
                <a:spcPts val="5120"/>
              </a:lnSpc>
              <a:spcBef>
                <a:spcPts val="2446"/>
              </a:spcBef>
            </a:pPr>
            <a:r>
              <a:rPr lang="fr-FR" altLang="ja-JP" sz="1991" b="1" dirty="0">
                <a:solidFill>
                  <a:srgbClr val="050101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Specimen: Sn nanoparticles on carbon</a:t>
            </a:r>
          </a:p>
          <a:p>
            <a:pPr>
              <a:lnSpc>
                <a:spcPts val="5120"/>
              </a:lnSpc>
              <a:spcBef>
                <a:spcPts val="2318"/>
              </a:spcBef>
            </a:pPr>
            <a:r>
              <a:rPr lang="en-US" altLang="ja-JP" sz="1991" dirty="0">
                <a:solidFill>
                  <a:srgbClr val="050101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15 kV, WD: 2 mm, Magnification: x200,000</a:t>
            </a:r>
          </a:p>
        </p:txBody>
      </p:sp>
      <p:grpSp>
        <p:nvGrpSpPr>
          <p:cNvPr id="12" name="グループ化 1">
            <a:extLst>
              <a:ext uri="{FF2B5EF4-FFF2-40B4-BE49-F238E27FC236}">
                <a16:creationId xmlns:a16="http://schemas.microsoft.com/office/drawing/2014/main" id="{187319FD-720E-48C7-9911-14CBB3B453EE}"/>
              </a:ext>
            </a:extLst>
          </p:cNvPr>
          <p:cNvGrpSpPr>
            <a:grpSpLocks noChangeAspect="1"/>
          </p:cNvGrpSpPr>
          <p:nvPr/>
        </p:nvGrpSpPr>
        <p:grpSpPr>
          <a:xfrm>
            <a:off x="117660" y="3246891"/>
            <a:ext cx="12826112" cy="3997605"/>
            <a:chOff x="1802040" y="3816000"/>
            <a:chExt cx="16854370" cy="5253120"/>
          </a:xfrm>
        </p:grpSpPr>
        <p:pic>
          <p:nvPicPr>
            <p:cNvPr id="13" name="図 8" descr="__SMV_tmp.png">
              <a:hlinkClick r:id="rId2" action="ppaction://hlinkfile"/>
              <a:extLst>
                <a:ext uri="{FF2B5EF4-FFF2-40B4-BE49-F238E27FC236}">
                  <a16:creationId xmlns:a16="http://schemas.microsoft.com/office/drawing/2014/main" id="{E41AF3E4-ED1D-401F-8564-2B09B7A0B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2040" y="3816000"/>
              <a:ext cx="7004160" cy="5253120"/>
            </a:xfrm>
            <a:prstGeom prst="rect">
              <a:avLst/>
            </a:prstGeom>
          </p:spPr>
        </p:pic>
        <p:pic>
          <p:nvPicPr>
            <p:cNvPr id="14" name="図 9" descr="__SMV_tmp.png">
              <a:extLst>
                <a:ext uri="{FF2B5EF4-FFF2-40B4-BE49-F238E27FC236}">
                  <a16:creationId xmlns:a16="http://schemas.microsoft.com/office/drawing/2014/main" id="{5BFE7655-5B5E-4572-AF36-32840C5F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52250" y="3816000"/>
              <a:ext cx="7004160" cy="5253120"/>
            </a:xfrm>
            <a:prstGeom prst="rect">
              <a:avLst/>
            </a:prstGeom>
          </p:spPr>
        </p:pic>
        <p:sp>
          <p:nvSpPr>
            <p:cNvPr id="15" name="テキスト ボックス 11">
              <a:extLst>
                <a:ext uri="{FF2B5EF4-FFF2-40B4-BE49-F238E27FC236}">
                  <a16:creationId xmlns:a16="http://schemas.microsoft.com/office/drawing/2014/main" id="{22877B37-76E7-462B-9DC5-36F3EE805EEA}"/>
                </a:ext>
              </a:extLst>
            </p:cNvPr>
            <p:cNvSpPr txBox="1"/>
            <p:nvPr/>
          </p:nvSpPr>
          <p:spPr>
            <a:xfrm>
              <a:off x="8832850" y="5457142"/>
              <a:ext cx="2743200" cy="426551"/>
            </a:xfrm>
            <a:prstGeom prst="rect">
              <a:avLst/>
            </a:prstGeom>
          </p:spPr>
          <p:txBody>
            <a:bodyPr vert="horz" wrap="square" lIns="0" tIns="18062" rIns="0" bIns="0" rtlCol="0" anchor="ctr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lang="en-US" altLang="ja-JP" sz="1991" b="1" spc="-7" dirty="0">
                  <a:solidFill>
                    <a:srgbClr val="323232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Auto</a:t>
              </a:r>
              <a:endParaRPr lang="en-US" altLang="ja-JP" sz="3982" b="1" spc="-7" dirty="0">
                <a:solidFill>
                  <a:srgbClr val="32323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6" name="テキスト ボックス 12">
              <a:extLst>
                <a:ext uri="{FF2B5EF4-FFF2-40B4-BE49-F238E27FC236}">
                  <a16:creationId xmlns:a16="http://schemas.microsoft.com/office/drawing/2014/main" id="{0603B632-49D8-4DDE-A0AD-166F8EE6EFAC}"/>
                </a:ext>
              </a:extLst>
            </p:cNvPr>
            <p:cNvSpPr txBox="1"/>
            <p:nvPr/>
          </p:nvSpPr>
          <p:spPr>
            <a:xfrm>
              <a:off x="9067690" y="6355972"/>
              <a:ext cx="2333433" cy="1006584"/>
            </a:xfrm>
            <a:prstGeom prst="rect">
              <a:avLst/>
            </a:prstGeom>
          </p:spPr>
          <p:txBody>
            <a:bodyPr vert="horz" wrap="square" lIns="0" tIns="18062" rIns="0" bIns="0" rtlCol="0" anchor="ctr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lang="en-US" altLang="ja-JP" sz="1564" b="1" dirty="0">
                  <a:solidFill>
                    <a:srgbClr val="323232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Focus</a:t>
              </a:r>
            </a:p>
            <a:p>
              <a:pPr marL="18062">
                <a:spcBef>
                  <a:spcPts val="142"/>
                </a:spcBef>
              </a:pPr>
              <a:r>
                <a:rPr lang="en-US" altLang="ja-JP" sz="1564" b="1" dirty="0">
                  <a:solidFill>
                    <a:srgbClr val="323232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Astigmatism</a:t>
              </a:r>
            </a:p>
            <a:p>
              <a:pPr marL="18062">
                <a:spcBef>
                  <a:spcPts val="142"/>
                </a:spcBef>
              </a:pPr>
              <a:r>
                <a:rPr lang="en-US" altLang="ja-JP" sz="1564" b="1" dirty="0">
                  <a:solidFill>
                    <a:srgbClr val="323232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Brightness</a:t>
              </a:r>
              <a:endParaRPr kumimoji="1" lang="ja-JP" altLang="en-US" sz="1564" b="1" dirty="0">
                <a:solidFill>
                  <a:srgbClr val="32323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7" name="直線矢印コネクタ 17">
              <a:extLst>
                <a:ext uri="{FF2B5EF4-FFF2-40B4-BE49-F238E27FC236}">
                  <a16:creationId xmlns:a16="http://schemas.microsoft.com/office/drawing/2014/main" id="{029B5944-D672-4C10-9C53-C3E72D8F36E6}"/>
                </a:ext>
              </a:extLst>
            </p:cNvPr>
            <p:cNvCxnSpPr/>
            <p:nvPr/>
          </p:nvCxnSpPr>
          <p:spPr>
            <a:xfrm>
              <a:off x="9213850" y="5654675"/>
              <a:ext cx="2133600" cy="1588"/>
            </a:xfrm>
            <a:prstGeom prst="straightConnector1">
              <a:avLst/>
            </a:prstGeom>
            <a:ln w="209550">
              <a:gradFill>
                <a:gsLst>
                  <a:gs pos="0">
                    <a:srgbClr val="0070C0">
                      <a:alpha val="36000"/>
                    </a:srgbClr>
                  </a:gs>
                  <a:gs pos="25000">
                    <a:srgbClr val="0070C0">
                      <a:alpha val="73000"/>
                    </a:srgbClr>
                  </a:gs>
                  <a:gs pos="75000">
                    <a:srgbClr val="0070C0"/>
                  </a:gs>
                  <a:gs pos="100000">
                    <a:srgbClr val="005CBF"/>
                  </a:gs>
                </a:gsLst>
                <a:lin ang="0" scaled="0"/>
              </a:gra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he Scale of Things">
            <a:extLst>
              <a:ext uri="{FF2B5EF4-FFF2-40B4-BE49-F238E27FC236}">
                <a16:creationId xmlns:a16="http://schemas.microsoft.com/office/drawing/2014/main" id="{108B203E-AA50-44E3-9E63-0DE6BD098078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Easy of use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652122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pic>
        <p:nvPicPr>
          <p:cNvPr id="2" name="NeoEngine - Change kV">
            <a:hlinkClick r:id="" action="ppaction://media"/>
            <a:extLst>
              <a:ext uri="{FF2B5EF4-FFF2-40B4-BE49-F238E27FC236}">
                <a16:creationId xmlns:a16="http://schemas.microsoft.com/office/drawing/2014/main" id="{2E3BC3DC-3F9B-473E-A27F-F6A22F31F8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95" end="838.3333"/>
                </p14:media>
              </p:ext>
            </p:extLst>
          </p:nvPr>
        </p:nvPicPr>
        <p:blipFill rotWithShape="1">
          <a:blip r:embed="rId4"/>
          <a:srcRect t="2871"/>
          <a:stretch/>
        </p:blipFill>
        <p:spPr>
          <a:xfrm>
            <a:off x="0" y="2119546"/>
            <a:ext cx="13004800" cy="7105193"/>
          </a:xfrm>
          <a:prstGeom prst="rect">
            <a:avLst/>
          </a:prstGeom>
        </p:spPr>
      </p:pic>
      <p:sp>
        <p:nvSpPr>
          <p:cNvPr id="9" name="The Scale of Things">
            <a:extLst>
              <a:ext uri="{FF2B5EF4-FFF2-40B4-BE49-F238E27FC236}">
                <a16:creationId xmlns:a16="http://schemas.microsoft.com/office/drawing/2014/main" id="{3BC700BE-3E71-42FA-9925-A4E470762C7A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Easy of use</a:t>
            </a:r>
            <a:br>
              <a:rPr lang="en-US" sz="6600" dirty="0"/>
            </a:br>
            <a:endParaRPr lang="nl-NL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22AEDC07-AF60-4BA3-BDF8-C0103653A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13" y="1722930"/>
            <a:ext cx="11873469" cy="7067046"/>
          </a:xfrm>
        </p:spPr>
        <p:txBody>
          <a:bodyPr>
            <a:normAutofit/>
          </a:bodyPr>
          <a:lstStyle/>
          <a:p>
            <a:r>
              <a:rPr lang="de-DE" sz="2800" dirty="0" err="1"/>
              <a:t>Neo</a:t>
            </a:r>
            <a:r>
              <a:rPr lang="de-DE" sz="2800" dirty="0"/>
              <a:t> Engine: Fast </a:t>
            </a:r>
            <a:r>
              <a:rPr lang="de-DE" sz="2800" dirty="0" err="1"/>
              <a:t>image</a:t>
            </a:r>
            <a:r>
              <a:rPr lang="de-DE" sz="2800" dirty="0"/>
              <a:t> </a:t>
            </a:r>
            <a:r>
              <a:rPr lang="de-DE" sz="2800" dirty="0" err="1"/>
              <a:t>optimization</a:t>
            </a:r>
            <a:r>
              <a:rPr lang="de-DE" sz="2800" dirty="0"/>
              <a:t> </a:t>
            </a:r>
            <a:r>
              <a:rPr lang="de-DE" sz="2800" dirty="0" err="1"/>
              <a:t>even</a:t>
            </a:r>
            <a:r>
              <a:rPr lang="de-DE" sz="2800" dirty="0"/>
              <a:t> at high </a:t>
            </a:r>
            <a:r>
              <a:rPr lang="de-DE" sz="2800" dirty="0" err="1"/>
              <a:t>magnifications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0983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4DB98A-19C7-4EC5-844E-E0A709830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64E3E1-A4B2-4CCF-B432-3C0FCA68936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3EA5D8C-C27A-4135-9EB7-A5A366448513}" type="datetime1">
              <a:rPr lang="de-DE" smtClean="0"/>
              <a:t>07.01.2022</a:t>
            </a:fld>
            <a:endParaRPr lang="de-DE" dirty="0"/>
          </a:p>
        </p:txBody>
      </p:sp>
      <p:pic>
        <p:nvPicPr>
          <p:cNvPr id="5" name="Eng. Zeromag⇒AF⇒point ana.⇒report_movie">
            <a:hlinkClick r:id="" action="ppaction://media"/>
            <a:extLst>
              <a:ext uri="{FF2B5EF4-FFF2-40B4-BE49-F238E27FC236}">
                <a16:creationId xmlns:a16="http://schemas.microsoft.com/office/drawing/2014/main" id="{34C63383-4795-4DAB-AE2D-C641E0B50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0101"/>
            <a:ext cx="13004800" cy="7315200"/>
          </a:xfrm>
          <a:prstGeom prst="rect">
            <a:avLst/>
          </a:prstGeom>
        </p:spPr>
      </p:pic>
      <p:sp>
        <p:nvSpPr>
          <p:cNvPr id="8" name="The Scale of Things">
            <a:extLst>
              <a:ext uri="{FF2B5EF4-FFF2-40B4-BE49-F238E27FC236}">
                <a16:creationId xmlns:a16="http://schemas.microsoft.com/office/drawing/2014/main" id="{D883EAC1-3ED1-4D18-81A7-76CCC9DA9FAC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Latest developments in SEM: Easy of use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358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F32FF1C3-B071-4488-8010-CDEEE8867608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5" name="Picture 2" descr="C:\Users\reinhard\Copy\Bildbearbeitung\SXES.png">
            <a:extLst>
              <a:ext uri="{FF2B5EF4-FFF2-40B4-BE49-F238E27FC236}">
                <a16:creationId xmlns:a16="http://schemas.microsoft.com/office/drawing/2014/main" id="{92AD91A5-66FD-40FB-A215-835555B4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086" y="3242497"/>
            <a:ext cx="3423095" cy="38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e 8">
            <a:extLst>
              <a:ext uri="{FF2B5EF4-FFF2-40B4-BE49-F238E27FC236}">
                <a16:creationId xmlns:a16="http://schemas.microsoft.com/office/drawing/2014/main" id="{3FD998FB-6BE6-4B4F-ACD0-4A694287E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737490"/>
              </p:ext>
            </p:extLst>
          </p:nvPr>
        </p:nvGraphicFramePr>
        <p:xfrm>
          <a:off x="664746" y="3602185"/>
          <a:ext cx="7488832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34">
                <a:tc>
                  <a:txBody>
                    <a:bodyPr/>
                    <a:lstStyle/>
                    <a:p>
                      <a:endParaRPr lang="de-DE" sz="16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WDS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784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125 eV</a:t>
                      </a:r>
                    </a:p>
                    <a:p>
                      <a:r>
                        <a:rPr lang="de-DE" sz="10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de-DE" sz="1000" baseline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l-G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de-DE" sz="10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8 eV</a:t>
                      </a:r>
                    </a:p>
                    <a:p>
                      <a:r>
                        <a:rPr lang="de-DE" sz="10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de-DE" sz="10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l-G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de-DE" sz="10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LiF220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0,3 eV</a:t>
                      </a:r>
                    </a:p>
                    <a:p>
                      <a:r>
                        <a:rPr lang="de-DE" sz="10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Al L Fermi </a:t>
                      </a:r>
                      <a:r>
                        <a:rPr lang="de-DE" sz="1000" baseline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edge</a:t>
                      </a:r>
                      <a:endParaRPr lang="de-DE" sz="10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66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Chemical State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impossible</a:t>
                      </a:r>
                      <a:endParaRPr lang="de-DE" sz="16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, but 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excellent</a:t>
                      </a:r>
                      <a:endParaRPr lang="de-DE" sz="16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34"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de-DE" sz="16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Parallel - 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Serial -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slow</a:t>
                      </a:r>
                      <a:endParaRPr lang="de-DE" sz="16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Parallel - 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66"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Sensitivity</a:t>
                      </a:r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@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1000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100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20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le 11">
            <a:extLst>
              <a:ext uri="{FF2B5EF4-FFF2-40B4-BE49-F238E27FC236}">
                <a16:creationId xmlns:a16="http://schemas.microsoft.com/office/drawing/2014/main" id="{29AE073C-17E1-4972-8EE0-0A080239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99249"/>
              </p:ext>
            </p:extLst>
          </p:nvPr>
        </p:nvGraphicFramePr>
        <p:xfrm>
          <a:off x="655221" y="3602185"/>
          <a:ext cx="5616624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434">
                <a:tc>
                  <a:txBody>
                    <a:bodyPr/>
                    <a:lstStyle/>
                    <a:p>
                      <a:endParaRPr lang="de-DE" sz="160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WDS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784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123 eV</a:t>
                      </a:r>
                    </a:p>
                    <a:p>
                      <a:r>
                        <a:rPr lang="de-DE" sz="10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de-DE" sz="10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de-DE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8 eV</a:t>
                      </a:r>
                    </a:p>
                    <a:p>
                      <a:r>
                        <a:rPr lang="de-DE" sz="10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LiF220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66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Chemical State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impossible</a:t>
                      </a:r>
                      <a:endParaRPr lang="de-DE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, but 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34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de-DE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Parallel - 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Serial - </a:t>
                      </a:r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slower</a:t>
                      </a:r>
                      <a:endParaRPr lang="de-DE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66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Sensitivity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@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1000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itel 1">
            <a:extLst>
              <a:ext uri="{FF2B5EF4-FFF2-40B4-BE49-F238E27FC236}">
                <a16:creationId xmlns:a16="http://schemas.microsoft.com/office/drawing/2014/main" id="{950F09A0-7EE8-4E2B-A9C0-D45F2934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29" y="2398318"/>
            <a:ext cx="8353426" cy="332399"/>
          </a:xfrm>
        </p:spPr>
        <p:txBody>
          <a:bodyPr>
            <a:noAutofit/>
          </a:bodyPr>
          <a:lstStyle/>
          <a:p>
            <a:r>
              <a:rPr lang="de-DE" sz="3200" b="0" dirty="0" err="1"/>
              <a:t>Comparison</a:t>
            </a:r>
            <a:r>
              <a:rPr lang="de-DE" sz="3200" b="0" dirty="0"/>
              <a:t> </a:t>
            </a:r>
            <a:r>
              <a:rPr lang="de-DE" sz="3200" b="0" dirty="0" err="1"/>
              <a:t>of</a:t>
            </a:r>
            <a:r>
              <a:rPr lang="de-DE" sz="3200" b="0" dirty="0"/>
              <a:t> x-</a:t>
            </a:r>
            <a:r>
              <a:rPr lang="de-DE" sz="3200" b="0" dirty="0" err="1"/>
              <a:t>ray</a:t>
            </a:r>
            <a:r>
              <a:rPr lang="de-DE" sz="3200" b="0" dirty="0"/>
              <a:t> </a:t>
            </a:r>
            <a:r>
              <a:rPr lang="de-DE" sz="3200" b="0" dirty="0" err="1"/>
              <a:t>detection</a:t>
            </a:r>
            <a:r>
              <a:rPr lang="de-DE" sz="3200" b="0" dirty="0"/>
              <a:t> </a:t>
            </a:r>
            <a:r>
              <a:rPr lang="de-DE" sz="3200" b="0" dirty="0" err="1"/>
              <a:t>techniques</a:t>
            </a:r>
            <a:endParaRPr lang="de-DE" sz="3200" b="0" dirty="0"/>
          </a:p>
        </p:txBody>
      </p:sp>
      <p:sp>
        <p:nvSpPr>
          <p:cNvPr id="9" name="Ellipse 2">
            <a:extLst>
              <a:ext uri="{FF2B5EF4-FFF2-40B4-BE49-F238E27FC236}">
                <a16:creationId xmlns:a16="http://schemas.microsoft.com/office/drawing/2014/main" id="{AEF7836A-9E7B-4822-99C4-93BC522C45BD}"/>
              </a:ext>
            </a:extLst>
          </p:cNvPr>
          <p:cNvSpPr/>
          <p:nvPr/>
        </p:nvSpPr>
        <p:spPr>
          <a:xfrm rot="19801968">
            <a:off x="9180154" y="3835038"/>
            <a:ext cx="1809345" cy="3346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390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Untertitel 2"/>
          <p:cNvSpPr txBox="1">
            <a:spLocks/>
          </p:cNvSpPr>
          <p:nvPr/>
        </p:nvSpPr>
        <p:spPr>
          <a:xfrm>
            <a:off x="7474025" y="5629298"/>
            <a:ext cx="2043527" cy="719854"/>
          </a:xfrm>
          <a:prstGeom prst="rect">
            <a:avLst/>
          </a:prstGeom>
        </p:spPr>
        <p:txBody>
          <a:bodyPr/>
          <a:lstStyle/>
          <a:p>
            <a:pPr algn="l" defTabSz="1300460" fontAlgn="base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2189636" y="1686056"/>
            <a:ext cx="3640138" cy="1054477"/>
          </a:xfrm>
          <a:prstGeom prst="rect">
            <a:avLst/>
          </a:prstGeom>
        </p:spPr>
        <p:txBody>
          <a:bodyPr/>
          <a:lstStyle/>
          <a:p>
            <a:pPr algn="l" defTabSz="1300460" fontAlgn="base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Direct-X-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-area-CCD</a:t>
            </a:r>
          </a:p>
        </p:txBody>
      </p:sp>
      <p:sp>
        <p:nvSpPr>
          <p:cNvPr id="16" name="Untertitel 2"/>
          <p:cNvSpPr txBox="1">
            <a:spLocks/>
          </p:cNvSpPr>
          <p:nvPr/>
        </p:nvSpPr>
        <p:spPr>
          <a:xfrm>
            <a:off x="9940954" y="7509669"/>
            <a:ext cx="1887502" cy="862660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pic>
        <p:nvPicPr>
          <p:cNvPr id="12" name="Picture 3" descr="3130102外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2737" y="3047632"/>
            <a:ext cx="2856960" cy="226767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7" name="Gerade Verbindung mit Pfeil 16"/>
          <p:cNvCxnSpPr/>
          <p:nvPr/>
        </p:nvCxnSpPr>
        <p:spPr>
          <a:xfrm flipH="1">
            <a:off x="7384335" y="5431217"/>
            <a:ext cx="269066" cy="727381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reinhard\Desktop\SX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0" y="1632373"/>
            <a:ext cx="11054080" cy="64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Untertitel 2"/>
          <p:cNvSpPr txBox="1">
            <a:spLocks/>
          </p:cNvSpPr>
          <p:nvPr/>
        </p:nvSpPr>
        <p:spPr>
          <a:xfrm>
            <a:off x="3281603" y="6218392"/>
            <a:ext cx="1651257" cy="651666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Untertitel 2"/>
          <p:cNvSpPr txBox="1">
            <a:spLocks/>
          </p:cNvSpPr>
          <p:nvPr/>
        </p:nvSpPr>
        <p:spPr>
          <a:xfrm>
            <a:off x="8079408" y="6907321"/>
            <a:ext cx="2043527" cy="719854"/>
          </a:xfrm>
          <a:prstGeom prst="rect">
            <a:avLst/>
          </a:prstGeom>
        </p:spPr>
        <p:txBody>
          <a:bodyPr/>
          <a:lstStyle/>
          <a:p>
            <a:pPr algn="l" defTabSz="1300460" fontAlgn="base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he Scale of Things">
            <a:extLst>
              <a:ext uri="{FF2B5EF4-FFF2-40B4-BE49-F238E27FC236}">
                <a16:creationId xmlns:a16="http://schemas.microsoft.com/office/drawing/2014/main" id="{123AADB8-B136-413A-B743-63AD0BC100CB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663908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type="body" idx="1"/>
          </p:nvPr>
        </p:nvSpPr>
        <p:spPr>
          <a:xfrm>
            <a:off x="90267" y="1973450"/>
            <a:ext cx="11873469" cy="7067046"/>
          </a:xfrm>
        </p:spPr>
        <p:txBody>
          <a:bodyPr/>
          <a:lstStyle/>
          <a:p>
            <a:pPr marL="0" indent="0">
              <a:buNone/>
            </a:pPr>
            <a:r>
              <a:rPr lang="de-DE" sz="2560" dirty="0">
                <a:sym typeface="Wingdings" panose="05000000000000000000" pitchFamily="2" charset="2"/>
              </a:rPr>
              <a:t>High </a:t>
            </a:r>
            <a:r>
              <a:rPr lang="de-DE" sz="2560" dirty="0" err="1">
                <a:sym typeface="Wingdings" panose="05000000000000000000" pitchFamily="2" charset="2"/>
              </a:rPr>
              <a:t>current</a:t>
            </a:r>
            <a:r>
              <a:rPr lang="de-DE" sz="2560" dirty="0">
                <a:sym typeface="Wingdings" panose="05000000000000000000" pitchFamily="2" charset="2"/>
              </a:rPr>
              <a:t> </a:t>
            </a:r>
            <a:r>
              <a:rPr lang="de-DE" sz="2560" dirty="0" err="1">
                <a:sym typeface="Wingdings" panose="05000000000000000000" pitchFamily="2" charset="2"/>
              </a:rPr>
              <a:t>needed</a:t>
            </a:r>
            <a:r>
              <a:rPr lang="de-DE" sz="2560" dirty="0">
                <a:sym typeface="Wingdings" panose="05000000000000000000" pitchFamily="2" charset="2"/>
              </a:rPr>
              <a:t> </a:t>
            </a:r>
            <a:r>
              <a:rPr lang="de-DE" sz="2560" dirty="0" err="1">
                <a:sym typeface="Wingdings" panose="05000000000000000000" pitchFamily="2" charset="2"/>
              </a:rPr>
              <a:t>for</a:t>
            </a:r>
            <a:r>
              <a:rPr lang="de-DE" sz="2560" dirty="0">
                <a:sym typeface="Wingdings" panose="05000000000000000000" pitchFamily="2" charset="2"/>
              </a:rPr>
              <a:t> </a:t>
            </a:r>
            <a:r>
              <a:rPr lang="de-DE" sz="2560" dirty="0" err="1">
                <a:sym typeface="Wingdings" panose="05000000000000000000" pitchFamily="2" charset="2"/>
              </a:rPr>
              <a:t>sufficient</a:t>
            </a:r>
            <a:r>
              <a:rPr lang="de-DE" sz="2560" dirty="0">
                <a:sym typeface="Wingdings" panose="05000000000000000000" pitchFamily="2" charset="2"/>
              </a:rPr>
              <a:t> </a:t>
            </a:r>
            <a:r>
              <a:rPr lang="de-DE" sz="2560" dirty="0" err="1">
                <a:sym typeface="Wingdings" panose="05000000000000000000" pitchFamily="2" charset="2"/>
              </a:rPr>
              <a:t>signal</a:t>
            </a:r>
            <a:r>
              <a:rPr lang="de-DE" sz="2560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de-DE" sz="256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56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56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560" dirty="0">
                <a:sym typeface="Wingdings" panose="05000000000000000000" pitchFamily="2" charset="2"/>
              </a:rPr>
              <a:t>  </a:t>
            </a:r>
            <a:r>
              <a:rPr lang="de-DE" sz="2560" dirty="0" err="1">
                <a:sym typeface="Wingdings" panose="05000000000000000000" pitchFamily="2" charset="2"/>
              </a:rPr>
              <a:t>Only</a:t>
            </a:r>
            <a:r>
              <a:rPr lang="de-DE" sz="2560" dirty="0">
                <a:sym typeface="Wingdings" panose="05000000000000000000" pitchFamily="2" charset="2"/>
              </a:rPr>
              <a:t> </a:t>
            </a:r>
            <a:r>
              <a:rPr lang="de-DE" sz="2560" dirty="0" err="1">
                <a:sym typeface="Wingdings" panose="05000000000000000000" pitchFamily="2" charset="2"/>
              </a:rPr>
              <a:t>available</a:t>
            </a:r>
            <a:r>
              <a:rPr lang="de-DE" sz="2560" dirty="0">
                <a:sym typeface="Wingdings" panose="05000000000000000000" pitchFamily="2" charset="2"/>
              </a:rPr>
              <a:t> on IT800 </a:t>
            </a:r>
            <a:r>
              <a:rPr lang="de-DE" sz="2560" dirty="0" err="1">
                <a:sym typeface="Wingdings" panose="05000000000000000000" pitchFamily="2" charset="2"/>
              </a:rPr>
              <a:t>series</a:t>
            </a:r>
            <a:endParaRPr lang="de-DE" sz="256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560" dirty="0">
                <a:sym typeface="Wingdings" panose="05000000000000000000" pitchFamily="2" charset="2"/>
              </a:rPr>
              <a:t>  And EPMA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2560" dirty="0">
              <a:sym typeface="Wingdings" panose="05000000000000000000" pitchFamily="2" charset="2"/>
            </a:endParaRPr>
          </a:p>
          <a:p>
            <a:endParaRPr lang="de-DE" sz="256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pic>
        <p:nvPicPr>
          <p:cNvPr id="2050" name="Picture 2" descr="C:\Users\reinhard\Desktop\Auger_xray_wiki_in_png_forma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5941" r="7150" b="1584"/>
          <a:stretch/>
        </p:blipFill>
        <p:spPr bwMode="auto">
          <a:xfrm>
            <a:off x="5549426" y="2680660"/>
            <a:ext cx="6414310" cy="63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e Scale of Things">
            <a:extLst>
              <a:ext uri="{FF2B5EF4-FFF2-40B4-BE49-F238E27FC236}">
                <a16:creationId xmlns:a16="http://schemas.microsoft.com/office/drawing/2014/main" id="{8264F958-5FDD-477D-AF00-9F8BDE71A713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00287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B499AC9-9661-4CC1-8F72-D153725DD3ED}" type="datetime1">
              <a:rPr lang="de-DE" smtClean="0"/>
              <a:t>07.01.2022</a:t>
            </a:fld>
            <a:endParaRPr lang="de-DE" dirty="0"/>
          </a:p>
        </p:txBody>
      </p:sp>
      <p:grpSp>
        <p:nvGrpSpPr>
          <p:cNvPr id="14" name="Gruppieren 40"/>
          <p:cNvGrpSpPr/>
          <p:nvPr/>
        </p:nvGrpSpPr>
        <p:grpSpPr>
          <a:xfrm>
            <a:off x="5213092" y="1845958"/>
            <a:ext cx="7414894" cy="6809869"/>
            <a:chOff x="914400" y="1196975"/>
            <a:chExt cx="5408579" cy="5307013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5933" r="10921"/>
            <a:stretch>
              <a:fillRect/>
            </a:stretch>
          </p:blipFill>
          <p:spPr bwMode="auto">
            <a:xfrm>
              <a:off x="914400" y="1196975"/>
              <a:ext cx="5408579" cy="53070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4844173" y="1405039"/>
              <a:ext cx="761425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276" dirty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C-K(2)</a:t>
              </a: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2787177" y="4552342"/>
              <a:ext cx="761425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C-K(3)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1399735" y="5362575"/>
              <a:ext cx="761425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C-K(4)</a:t>
              </a: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1760705" y="5699125"/>
              <a:ext cx="204281" cy="361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3057289" y="4922433"/>
              <a:ext cx="0" cy="358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4366486" y="4497319"/>
              <a:ext cx="774287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B05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O-K(4)</a:t>
              </a: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3327789" y="5225881"/>
              <a:ext cx="774287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B05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O-K(5)</a:t>
              </a:r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3657803" y="558465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729453" y="5325050"/>
              <a:ext cx="73025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2177155" y="4818198"/>
              <a:ext cx="774287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B05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O-K(6)</a:t>
              </a:r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2227364" y="5699125"/>
              <a:ext cx="1588" cy="309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1869620" y="5120769"/>
              <a:ext cx="774287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B05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O-K(7)</a:t>
              </a:r>
            </a:p>
          </p:txBody>
        </p:sp>
        <p:sp>
          <p:nvSpPr>
            <p:cNvPr id="36" name="Text Box 21"/>
            <p:cNvSpPr txBox="1">
              <a:spLocks noChangeArrowheads="1"/>
            </p:cNvSpPr>
            <p:nvPr/>
          </p:nvSpPr>
          <p:spPr bwMode="auto">
            <a:xfrm>
              <a:off x="3970245" y="4037788"/>
              <a:ext cx="465601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P-L</a:t>
              </a: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4245245" y="4427335"/>
              <a:ext cx="73025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4245245" y="4427335"/>
              <a:ext cx="360363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39" name="Text Box 21"/>
            <p:cNvSpPr txBox="1">
              <a:spLocks noChangeArrowheads="1"/>
            </p:cNvSpPr>
            <p:nvPr/>
          </p:nvSpPr>
          <p:spPr bwMode="auto">
            <a:xfrm>
              <a:off x="1035644" y="4582537"/>
              <a:ext cx="512371" cy="34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599A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Li-K</a:t>
              </a:r>
            </a:p>
          </p:txBody>
        </p:sp>
        <p:sp>
          <p:nvSpPr>
            <p:cNvPr id="40" name="Line 19"/>
            <p:cNvSpPr>
              <a:spLocks noChangeShapeType="1"/>
            </p:cNvSpPr>
            <p:nvPr/>
          </p:nvSpPr>
          <p:spPr bwMode="auto">
            <a:xfrm>
              <a:off x="1254598" y="4930640"/>
              <a:ext cx="1588" cy="309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4515476" y="1880856"/>
            <a:ext cx="4813587" cy="4097866"/>
            <a:chOff x="331" y="843"/>
            <a:chExt cx="2132" cy="1815"/>
          </a:xfrm>
        </p:grpSpPr>
        <p:pic>
          <p:nvPicPr>
            <p:cNvPr id="16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 t="74886" r="70438" b="1009"/>
            <a:stretch>
              <a:fillRect/>
            </a:stretch>
          </p:blipFill>
          <p:spPr bwMode="auto">
            <a:xfrm>
              <a:off x="331" y="843"/>
              <a:ext cx="2132" cy="1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1936" y="1826"/>
              <a:ext cx="46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C-K(4)</a:t>
              </a: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1301" y="1917"/>
              <a:ext cx="46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C-K(5)</a:t>
              </a: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1119" y="919"/>
              <a:ext cx="311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599A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Li-K</a:t>
              </a:r>
            </a:p>
          </p:txBody>
        </p:sp>
        <p:sp>
          <p:nvSpPr>
            <p:cNvPr id="20" name="Text Box 30"/>
            <p:cNvSpPr txBox="1">
              <a:spLocks noChangeArrowheads="1"/>
            </p:cNvSpPr>
            <p:nvPr/>
          </p:nvSpPr>
          <p:spPr bwMode="auto">
            <a:xfrm>
              <a:off x="415" y="1341"/>
              <a:ext cx="663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276" dirty="0">
                  <a:solidFill>
                    <a:srgbClr val="00599A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Li-satellite</a:t>
              </a:r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 flipH="1">
              <a:off x="739" y="1751"/>
              <a:ext cx="16" cy="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  <p:sp>
          <p:nvSpPr>
            <p:cNvPr id="22" name="Line 34"/>
            <p:cNvSpPr>
              <a:spLocks noChangeShapeType="1"/>
            </p:cNvSpPr>
            <p:nvPr/>
          </p:nvSpPr>
          <p:spPr bwMode="auto">
            <a:xfrm flipH="1">
              <a:off x="1238" y="2098"/>
              <a:ext cx="18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5404"/>
            </a:p>
          </p:txBody>
        </p:sp>
      </p:grpSp>
      <p:sp>
        <p:nvSpPr>
          <p:cNvPr id="11" name="Rechteck 10"/>
          <p:cNvSpPr/>
          <p:nvPr/>
        </p:nvSpPr>
        <p:spPr>
          <a:xfrm>
            <a:off x="5345215" y="6816589"/>
            <a:ext cx="1614551" cy="1853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4"/>
          </a:p>
        </p:txBody>
      </p:sp>
      <p:sp>
        <p:nvSpPr>
          <p:cNvPr id="41" name="Untertitel 2"/>
          <p:cNvSpPr txBox="1">
            <a:spLocks/>
          </p:cNvSpPr>
          <p:nvPr/>
        </p:nvSpPr>
        <p:spPr>
          <a:xfrm>
            <a:off x="373701" y="1866024"/>
            <a:ext cx="3862148" cy="4116838"/>
          </a:xfrm>
          <a:prstGeom prst="rect">
            <a:avLst/>
          </a:prstGeom>
        </p:spPr>
        <p:txBody>
          <a:bodyPr/>
          <a:lstStyle/>
          <a:p>
            <a:pPr marL="406394" indent="-406394" algn="l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EDS-like parallel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 X-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100%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Li-graphite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de-DE" sz="2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Untertitel 2"/>
          <p:cNvSpPr txBox="1">
            <a:spLocks/>
          </p:cNvSpPr>
          <p:nvPr/>
        </p:nvSpPr>
        <p:spPr>
          <a:xfrm>
            <a:off x="377824" y="5313791"/>
            <a:ext cx="3862148" cy="4116838"/>
          </a:xfrm>
          <a:prstGeom prst="rect">
            <a:avLst/>
          </a:prstGeom>
        </p:spPr>
        <p:txBody>
          <a:bodyPr/>
          <a:lstStyle/>
          <a:p>
            <a:pPr marL="406394" indent="-406394" algn="l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Li-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</p:txBody>
      </p:sp>
      <p:sp>
        <p:nvSpPr>
          <p:cNvPr id="43" name="The Scale of Things">
            <a:extLst>
              <a:ext uri="{FF2B5EF4-FFF2-40B4-BE49-F238E27FC236}">
                <a16:creationId xmlns:a16="http://schemas.microsoft.com/office/drawing/2014/main" id="{14B891A3-DB13-4BAD-B9DA-5CB18D125769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6402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051" name="Picture 3" descr="C:\Users\reinhard\Desktop\Unbenannt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39" y="3470598"/>
            <a:ext cx="9257535" cy="37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Untertitel 2"/>
          <p:cNvSpPr txBox="1">
            <a:spLocks/>
          </p:cNvSpPr>
          <p:nvPr/>
        </p:nvSpPr>
        <p:spPr>
          <a:xfrm>
            <a:off x="771293" y="4062402"/>
            <a:ext cx="2340147" cy="776220"/>
          </a:xfrm>
          <a:prstGeom prst="rect">
            <a:avLst/>
          </a:prstGeom>
        </p:spPr>
        <p:txBody>
          <a:bodyPr/>
          <a:lstStyle/>
          <a:p>
            <a:pPr algn="r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771293" y="5226579"/>
            <a:ext cx="2340147" cy="776220"/>
          </a:xfrm>
          <a:prstGeom prst="rect">
            <a:avLst/>
          </a:prstGeom>
        </p:spPr>
        <p:txBody>
          <a:bodyPr/>
          <a:lstStyle/>
          <a:p>
            <a:pPr algn="r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771293" y="6343399"/>
            <a:ext cx="2340147" cy="776220"/>
          </a:xfrm>
          <a:prstGeom prst="rect">
            <a:avLst/>
          </a:prstGeom>
        </p:spPr>
        <p:txBody>
          <a:bodyPr/>
          <a:lstStyle/>
          <a:p>
            <a:pPr algn="r"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de-DE" sz="227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endParaRPr lang="de-DE" sz="227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Untertitel 2"/>
          <p:cNvSpPr txBox="1">
            <a:spLocks/>
          </p:cNvSpPr>
          <p:nvPr/>
        </p:nvSpPr>
        <p:spPr>
          <a:xfrm>
            <a:off x="3338507" y="7213783"/>
            <a:ext cx="2340147" cy="776220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Li-K (VB)</a:t>
            </a:r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6285228" y="7225376"/>
            <a:ext cx="2340147" cy="776220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Li-K</a:t>
            </a:r>
          </a:p>
        </p:txBody>
      </p:sp>
      <p:sp>
        <p:nvSpPr>
          <p:cNvPr id="24" name="Untertitel 2"/>
          <p:cNvSpPr txBox="1">
            <a:spLocks/>
          </p:cNvSpPr>
          <p:nvPr/>
        </p:nvSpPr>
        <p:spPr>
          <a:xfrm>
            <a:off x="9314523" y="7248996"/>
            <a:ext cx="2340147" cy="776220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27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C-K</a:t>
            </a:r>
          </a:p>
        </p:txBody>
      </p:sp>
      <p:sp>
        <p:nvSpPr>
          <p:cNvPr id="26" name="Untertitel 2"/>
          <p:cNvSpPr txBox="1">
            <a:spLocks/>
          </p:cNvSpPr>
          <p:nvPr/>
        </p:nvSpPr>
        <p:spPr>
          <a:xfrm>
            <a:off x="6285228" y="2545172"/>
            <a:ext cx="2340147" cy="776220"/>
          </a:xfrm>
          <a:prstGeom prst="rect">
            <a:avLst/>
          </a:prstGeom>
        </p:spPr>
        <p:txBody>
          <a:bodyPr/>
          <a:lstStyle/>
          <a:p>
            <a:pPr defTabSz="1300460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8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Li-</a:t>
            </a:r>
            <a:r>
              <a:rPr lang="de-DE" sz="284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de-DE" sz="284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he Scale of Things">
            <a:extLst>
              <a:ext uri="{FF2B5EF4-FFF2-40B4-BE49-F238E27FC236}">
                <a16:creationId xmlns:a16="http://schemas.microsoft.com/office/drawing/2014/main" id="{F49E055C-E2C4-4D26-BC68-6E0769BB67F1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6259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he Scale of Things"/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Some basics about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268" name="a355568f5b83289cb05bccd8e8db1c54.jpg" descr="a355568f5b83289cb05bccd8e8db1c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" y="1650478"/>
            <a:ext cx="11873469" cy="43931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Electron microscopy looks at what?…">
            <a:extLst>
              <a:ext uri="{FF2B5EF4-FFF2-40B4-BE49-F238E27FC236}">
                <a16:creationId xmlns:a16="http://schemas.microsoft.com/office/drawing/2014/main" id="{475293D2-6069-4FFA-BDC4-EA50D45B01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5665" y="6844873"/>
            <a:ext cx="11873469" cy="173215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220000"/>
              </a:lnSpc>
            </a:pPr>
            <a:r>
              <a:rPr lang="en-US" sz="3200" dirty="0"/>
              <a:t>Wavelength of visible light (380-700nm)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2"/>
          <p:cNvSpPr txBox="1">
            <a:spLocks/>
          </p:cNvSpPr>
          <p:nvPr/>
        </p:nvSpPr>
        <p:spPr>
          <a:xfrm>
            <a:off x="362924" y="426360"/>
            <a:ext cx="12445292" cy="1212427"/>
          </a:xfrm>
          <a:prstGeom prst="rect">
            <a:avLst/>
          </a:prstGeom>
        </p:spPr>
        <p:txBody>
          <a:bodyPr/>
          <a:lstStyle/>
          <a:p>
            <a:pPr algn="l" defTabSz="1300460" hangingPunct="1">
              <a:spcBef>
                <a:spcPct val="0"/>
              </a:spcBef>
              <a:defRPr/>
            </a:pPr>
            <a:endParaRPr lang="ja-JP" altLang="en-US" sz="5120" dirty="0">
              <a:solidFill>
                <a:srgbClr val="004E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7545" y="1885477"/>
            <a:ext cx="11153897" cy="1062377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ja-JP" sz="3100" b="0" dirty="0">
                <a:latin typeface="Calibri" panose="020F0502020204030204" pitchFamily="34" charset="0"/>
                <a:cs typeface="Calibri" panose="020F0502020204030204" pitchFamily="34" charset="0"/>
              </a:rPr>
              <a:t>B-K-Line in Compounds: Chemical Shift</a:t>
            </a:r>
            <a:br>
              <a:rPr lang="ja-JP" altLang="en-US" b="0" dirty="0">
                <a:solidFill>
                  <a:srgbClr val="00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50A652D-205B-4BBF-B74A-0E60017B9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7" t="27382" r="57903" b="19696"/>
          <a:stretch/>
        </p:blipFill>
        <p:spPr>
          <a:xfrm>
            <a:off x="2030681" y="2947854"/>
            <a:ext cx="9975272" cy="5934195"/>
          </a:xfrm>
          <a:prstGeom prst="rect">
            <a:avLst/>
          </a:prstGeom>
        </p:spPr>
      </p:pic>
      <p:sp>
        <p:nvSpPr>
          <p:cNvPr id="20" name="The Scale of Things">
            <a:extLst>
              <a:ext uri="{FF2B5EF4-FFF2-40B4-BE49-F238E27FC236}">
                <a16:creationId xmlns:a16="http://schemas.microsoft.com/office/drawing/2014/main" id="{3786A74D-3FDB-4BF8-8558-7CCC7C959437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32516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52DF3E7-F1B7-45A4-B00C-ECA1A2E4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3" t="22831" r="58001" b="19292"/>
          <a:stretch/>
        </p:blipFill>
        <p:spPr>
          <a:xfrm>
            <a:off x="1991638" y="2820690"/>
            <a:ext cx="9043792" cy="5836158"/>
          </a:xfrm>
          <a:prstGeom prst="rect">
            <a:avLst/>
          </a:prstGeom>
        </p:spPr>
      </p:pic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2E8AC2BE-A2D3-4B17-A43F-7E53F5EEE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960924"/>
            <a:ext cx="11873469" cy="7067046"/>
          </a:xfrm>
        </p:spPr>
        <p:txBody>
          <a:bodyPr/>
          <a:lstStyle/>
          <a:p>
            <a:r>
              <a:rPr lang="en-US" dirty="0"/>
              <a:t>SXES</a:t>
            </a:r>
            <a:endParaRPr lang="en-NL" dirty="0"/>
          </a:p>
        </p:txBody>
      </p:sp>
      <p:sp>
        <p:nvSpPr>
          <p:cNvPr id="7" name="The Scale of Things">
            <a:extLst>
              <a:ext uri="{FF2B5EF4-FFF2-40B4-BE49-F238E27FC236}">
                <a16:creationId xmlns:a16="http://schemas.microsoft.com/office/drawing/2014/main" id="{7A9FA301-64BF-46DD-9027-F3F33CCB8400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51047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2"/>
          <p:cNvSpPr txBox="1">
            <a:spLocks/>
          </p:cNvSpPr>
          <p:nvPr/>
        </p:nvSpPr>
        <p:spPr>
          <a:xfrm>
            <a:off x="362924" y="426360"/>
            <a:ext cx="12445292" cy="1212427"/>
          </a:xfrm>
          <a:prstGeom prst="rect">
            <a:avLst/>
          </a:prstGeom>
        </p:spPr>
        <p:txBody>
          <a:bodyPr/>
          <a:lstStyle/>
          <a:p>
            <a:pPr algn="l" defTabSz="1300460" hangingPunct="1">
              <a:spcBef>
                <a:spcPct val="0"/>
              </a:spcBef>
              <a:defRPr/>
            </a:pPr>
            <a:endParaRPr lang="ja-JP" altLang="en-US" sz="5120" dirty="0">
              <a:solidFill>
                <a:srgbClr val="004E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7545" y="1885477"/>
            <a:ext cx="11153897" cy="1062377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ja-JP" sz="3100" b="0" dirty="0">
                <a:latin typeface="Calibri" panose="020F0502020204030204" pitchFamily="34" charset="0"/>
                <a:cs typeface="Calibri" panose="020F0502020204030204" pitchFamily="34" charset="0"/>
              </a:rPr>
              <a:t>C-K-Line in Compounds: Chemical Shift</a:t>
            </a:r>
            <a:br>
              <a:rPr lang="ja-JP" altLang="en-US" b="0" dirty="0">
                <a:solidFill>
                  <a:srgbClr val="00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he Scale of Things">
            <a:extLst>
              <a:ext uri="{FF2B5EF4-FFF2-40B4-BE49-F238E27FC236}">
                <a16:creationId xmlns:a16="http://schemas.microsoft.com/office/drawing/2014/main" id="{3786A74D-3FDB-4BF8-8558-7CCC7C959437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73F619-A7BB-46BF-8E3A-FF092931D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7" t="27381" r="58176" b="18398"/>
          <a:stretch/>
        </p:blipFill>
        <p:spPr>
          <a:xfrm>
            <a:off x="1317545" y="2764974"/>
            <a:ext cx="9761518" cy="586363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CF0EC54-03DB-4727-ADC0-D8CB4A1C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7" t="27381" r="58176" b="18398"/>
          <a:stretch/>
        </p:blipFill>
        <p:spPr>
          <a:xfrm>
            <a:off x="1469945" y="2917374"/>
            <a:ext cx="9761518" cy="58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93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2"/>
          <p:cNvSpPr txBox="1">
            <a:spLocks/>
          </p:cNvSpPr>
          <p:nvPr/>
        </p:nvSpPr>
        <p:spPr>
          <a:xfrm>
            <a:off x="362924" y="426360"/>
            <a:ext cx="12445292" cy="1212427"/>
          </a:xfrm>
          <a:prstGeom prst="rect">
            <a:avLst/>
          </a:prstGeom>
        </p:spPr>
        <p:txBody>
          <a:bodyPr/>
          <a:lstStyle/>
          <a:p>
            <a:pPr algn="l" defTabSz="1300460" hangingPunct="1">
              <a:spcBef>
                <a:spcPct val="0"/>
              </a:spcBef>
              <a:defRPr/>
            </a:pPr>
            <a:endParaRPr lang="ja-JP" altLang="en-US" sz="5120" dirty="0">
              <a:solidFill>
                <a:srgbClr val="004E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7545" y="1885477"/>
            <a:ext cx="11153897" cy="1062377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ja-JP" sz="3100" b="0" dirty="0">
                <a:latin typeface="Calibri" panose="020F0502020204030204" pitchFamily="34" charset="0"/>
                <a:cs typeface="Calibri" panose="020F0502020204030204" pitchFamily="34" charset="0"/>
              </a:rPr>
              <a:t>C-K-Line in Polymers: Chemical Shift</a:t>
            </a:r>
            <a:br>
              <a:rPr lang="ja-JP" altLang="en-US" b="0" dirty="0">
                <a:solidFill>
                  <a:srgbClr val="00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he Scale of Things">
            <a:extLst>
              <a:ext uri="{FF2B5EF4-FFF2-40B4-BE49-F238E27FC236}">
                <a16:creationId xmlns:a16="http://schemas.microsoft.com/office/drawing/2014/main" id="{3786A74D-3FDB-4BF8-8558-7CCC7C959437}"/>
              </a:ext>
            </a:extLst>
          </p:cNvPr>
          <p:cNvSpPr txBox="1">
            <a:spLocks/>
          </p:cNvSpPr>
          <p:nvPr/>
        </p:nvSpPr>
        <p:spPr>
          <a:xfrm>
            <a:off x="363446" y="464474"/>
            <a:ext cx="12002336" cy="1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t">
            <a:normAutofit fontScale="60000" lnSpcReduction="20000"/>
          </a:bodyPr>
          <a:lstStyle>
            <a:lvl1pPr marL="0" marR="0" indent="0" algn="l" defTabSz="12614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14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/>
              <a:t>Soft X-ray detection in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92D0EE-73CD-46D9-83C4-36D32EA2E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6" t="28333" r="59872" b="20555"/>
          <a:stretch/>
        </p:blipFill>
        <p:spPr>
          <a:xfrm>
            <a:off x="1188851" y="2438400"/>
            <a:ext cx="10224129" cy="64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7186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C8320D-7C76-436E-9EE1-9B1F7770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68" y="4651901"/>
            <a:ext cx="11179296" cy="1062377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attention!</a:t>
            </a:r>
            <a:br>
              <a:rPr lang="en-US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335939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nl-NL" sz="3600" dirty="0" err="1"/>
              <a:t>Electrons</a:t>
            </a:r>
            <a:endParaRPr lang="nl-NL" sz="3600" dirty="0"/>
          </a:p>
          <a:p>
            <a:pPr>
              <a:buFont typeface="Arial" pitchFamily="34" charset="0"/>
              <a:buChar char="•"/>
            </a:pPr>
            <a:r>
              <a:rPr lang="nl-NL" sz="2400" dirty="0" err="1"/>
              <a:t>Subatomic</a:t>
            </a:r>
            <a:r>
              <a:rPr lang="nl-NL" sz="2400" dirty="0"/>
              <a:t> </a:t>
            </a:r>
            <a:r>
              <a:rPr lang="nl-NL" sz="2400" dirty="0" err="1"/>
              <a:t>particle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r>
              <a:rPr lang="nl-NL" sz="2400" dirty="0"/>
              <a:t>Mass =  9.10938291×10</a:t>
            </a:r>
            <a:r>
              <a:rPr lang="nl-NL" sz="2400" baseline="30000" dirty="0"/>
              <a:t>−31 </a:t>
            </a:r>
            <a:r>
              <a:rPr lang="nl-NL" sz="2400" dirty="0"/>
              <a:t>kg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Charge = −1.602176565(35)×10</a:t>
            </a:r>
            <a:r>
              <a:rPr lang="nl-NL" sz="2400" baseline="30000" dirty="0"/>
              <a:t>−19  </a:t>
            </a:r>
            <a:r>
              <a:rPr lang="nl-NL" sz="2400" dirty="0"/>
              <a:t>C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Energy at 1V: 1 eV  = 1.602 x 10-19 J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 err="1"/>
              <a:t>Velocity</a:t>
            </a:r>
            <a:r>
              <a:rPr lang="nl-NL" sz="2400" dirty="0"/>
              <a:t> at 20kV = 83.817 km/s !!    (</a:t>
            </a:r>
            <a:r>
              <a:rPr lang="nl-NL" sz="2400" dirty="0" err="1"/>
              <a:t>relativistic</a:t>
            </a:r>
            <a:r>
              <a:rPr lang="nl-NL" sz="2400" dirty="0"/>
              <a:t> </a:t>
            </a:r>
            <a:r>
              <a:rPr lang="nl-NL" sz="2400" dirty="0" err="1"/>
              <a:t>correction</a:t>
            </a:r>
            <a:r>
              <a:rPr lang="nl-NL" sz="2400" dirty="0"/>
              <a:t> 80.479 km/s)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Wavelength at 20kV = 0.062nm</a:t>
            </a:r>
          </a:p>
          <a:p>
            <a:endParaRPr lang="en-NL" dirty="0"/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Some basics about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3560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Some basics about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79D8D44-A79A-46F6-9A04-ACAB9E4E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4" y="2400019"/>
            <a:ext cx="8409357" cy="5931599"/>
          </a:xfrm>
          <a:prstGeom prst="rect">
            <a:avLst/>
          </a:prstGeom>
        </p:spPr>
      </p:pic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C6A074E9-C32D-4123-9245-330104A6D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2" y="1960924"/>
            <a:ext cx="3641642" cy="706704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nl-NL" sz="3600" dirty="0"/>
              <a:t>SEM Column</a:t>
            </a:r>
          </a:p>
          <a:p>
            <a:pPr>
              <a:buFont typeface="Arial" pitchFamily="34" charset="0"/>
              <a:buChar char="•"/>
            </a:pPr>
            <a:r>
              <a:rPr lang="nl-NL" sz="2400" dirty="0" err="1"/>
              <a:t>Electron</a:t>
            </a:r>
            <a:r>
              <a:rPr lang="nl-NL" sz="2400" dirty="0"/>
              <a:t> gun is </a:t>
            </a:r>
            <a:r>
              <a:rPr lang="nl-NL" sz="2400" dirty="0" err="1"/>
              <a:t>either</a:t>
            </a:r>
            <a:r>
              <a:rPr lang="nl-NL" sz="2400" dirty="0"/>
              <a:t> a FE gun or a </a:t>
            </a:r>
            <a:r>
              <a:rPr lang="nl-NL" sz="2400" dirty="0" err="1"/>
              <a:t>filamant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r>
              <a:rPr lang="nl-NL" sz="2400" dirty="0" err="1"/>
              <a:t>Lenses</a:t>
            </a:r>
            <a:r>
              <a:rPr lang="nl-NL" sz="2400" dirty="0"/>
              <a:t> are </a:t>
            </a:r>
            <a:r>
              <a:rPr lang="nl-NL" sz="2400" dirty="0" err="1"/>
              <a:t>coils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r>
              <a:rPr lang="nl-NL" sz="2400" dirty="0" err="1"/>
              <a:t>Deflection</a:t>
            </a:r>
            <a:r>
              <a:rPr lang="nl-NL" sz="2400" dirty="0"/>
              <a:t> </a:t>
            </a:r>
            <a:r>
              <a:rPr lang="nl-NL" sz="2400" dirty="0" err="1"/>
              <a:t>coils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x-y </a:t>
            </a:r>
            <a:r>
              <a:rPr lang="nl-NL" sz="2400" dirty="0" err="1"/>
              <a:t>direction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r>
              <a:rPr lang="nl-NL" sz="2400" dirty="0" err="1"/>
              <a:t>Objective</a:t>
            </a:r>
            <a:r>
              <a:rPr lang="nl-NL" sz="2400" dirty="0"/>
              <a:t> lens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focussing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r>
              <a:rPr lang="nl-NL" sz="2400" dirty="0"/>
              <a:t>Samples are </a:t>
            </a:r>
            <a:r>
              <a:rPr lang="nl-NL" sz="2400" dirty="0" err="1"/>
              <a:t>inside</a:t>
            </a:r>
            <a:r>
              <a:rPr lang="nl-NL" sz="2400" dirty="0"/>
              <a:t> a </a:t>
            </a:r>
            <a:r>
              <a:rPr lang="nl-NL" sz="2400" dirty="0" err="1"/>
              <a:t>vacuum</a:t>
            </a:r>
            <a:endParaRPr lang="nl-NL" sz="2400" dirty="0"/>
          </a:p>
          <a:p>
            <a:pPr>
              <a:buFont typeface="Arial" pitchFamily="34" charset="0"/>
              <a:buChar char="•"/>
            </a:pPr>
            <a:endParaRPr lang="nl-NL" sz="2400" dirty="0"/>
          </a:p>
          <a:p>
            <a:pPr>
              <a:buFont typeface="Arial" pitchFamily="34" charset="0"/>
              <a:buChar char="•"/>
            </a:pPr>
            <a:endParaRPr lang="nl-NL" sz="3600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91320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Some basics about SEM</a:t>
            </a:r>
            <a:br>
              <a:rPr lang="en-US" sz="6600" dirty="0"/>
            </a:br>
            <a:endParaRPr lang="nl-NL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C534D416-C8DE-44DF-B1B0-CCDA23368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943" y="1860355"/>
            <a:ext cx="11872913" cy="706755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nl-NL" sz="3600" dirty="0" err="1"/>
              <a:t>Electron</a:t>
            </a:r>
            <a:r>
              <a:rPr lang="nl-NL" sz="3600" dirty="0"/>
              <a:t> </a:t>
            </a:r>
            <a:r>
              <a:rPr lang="nl-NL" sz="3600" dirty="0" err="1"/>
              <a:t>beam</a:t>
            </a:r>
            <a:r>
              <a:rPr lang="nl-NL" sz="3600" dirty="0"/>
              <a:t> </a:t>
            </a:r>
            <a:r>
              <a:rPr lang="nl-NL" sz="3600" dirty="0" err="1"/>
              <a:t>interaction</a:t>
            </a:r>
            <a:endParaRPr lang="nl-NL" sz="36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 err="1"/>
              <a:t>Cathodoluminescence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 err="1"/>
              <a:t>Secondary</a:t>
            </a:r>
            <a:r>
              <a:rPr lang="nl-NL" sz="2400" dirty="0"/>
              <a:t> </a:t>
            </a:r>
            <a:r>
              <a:rPr lang="nl-NL" sz="2400" dirty="0" err="1"/>
              <a:t>electrons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 err="1"/>
              <a:t>Backscattered</a:t>
            </a:r>
            <a:r>
              <a:rPr lang="nl-NL" sz="2400" dirty="0"/>
              <a:t> </a:t>
            </a:r>
            <a:r>
              <a:rPr lang="nl-NL" sz="2400" dirty="0" err="1"/>
              <a:t>electrons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X-</a:t>
            </a:r>
            <a:r>
              <a:rPr lang="nl-NL" sz="2400" dirty="0" err="1"/>
              <a:t>rays</a:t>
            </a:r>
            <a:r>
              <a:rPr lang="nl-NL" sz="2400" dirty="0"/>
              <a:t> (EDS/WDS/SXES)</a:t>
            </a:r>
          </a:p>
          <a:p>
            <a:pPr marL="471487" lvl="2" indent="-471487">
              <a:buFont typeface="Arial" pitchFamily="34" charset="0"/>
              <a:buChar char="•"/>
            </a:pPr>
            <a:endParaRPr lang="nl-NL" sz="2400" dirty="0"/>
          </a:p>
          <a:p>
            <a:pPr marL="0" lvl="2" indent="0">
              <a:buNone/>
            </a:pPr>
            <a:endParaRPr lang="nl-NL" sz="2400" dirty="0"/>
          </a:p>
          <a:p>
            <a:pPr marL="0" lvl="2" indent="0">
              <a:buNone/>
            </a:pPr>
            <a:r>
              <a:rPr lang="nl-NL" sz="2400" dirty="0"/>
              <a:t>   </a:t>
            </a:r>
            <a:r>
              <a:rPr lang="nl-NL" sz="2400" dirty="0" err="1"/>
              <a:t>Interaction</a:t>
            </a:r>
            <a:r>
              <a:rPr lang="nl-NL" sz="2400" dirty="0"/>
              <a:t> volume </a:t>
            </a:r>
            <a:r>
              <a:rPr lang="nl-NL" sz="2400" dirty="0" err="1"/>
              <a:t>depends</a:t>
            </a:r>
            <a:r>
              <a:rPr lang="nl-NL" sz="2400" dirty="0"/>
              <a:t> on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Acceleration voltage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Atomic </a:t>
            </a:r>
            <a:r>
              <a:rPr lang="nl-NL" sz="2400" dirty="0" err="1"/>
              <a:t>weight</a:t>
            </a:r>
            <a:r>
              <a:rPr lang="nl-NL" sz="2400" dirty="0"/>
              <a:t> (Z)</a:t>
            </a:r>
          </a:p>
          <a:p>
            <a:pPr>
              <a:buFont typeface="Arial" pitchFamily="34" charset="0"/>
              <a:buChar char="•"/>
            </a:pPr>
            <a:endParaRPr lang="nl-NL" sz="2400" dirty="0"/>
          </a:p>
          <a:p>
            <a:pPr>
              <a:buFont typeface="Arial" pitchFamily="34" charset="0"/>
              <a:buChar char="•"/>
            </a:pPr>
            <a:endParaRPr lang="nl-NL" sz="3600" dirty="0"/>
          </a:p>
          <a:p>
            <a:endParaRPr lang="en-N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F6EFAE-8628-420E-9AEE-F032086C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5384" y="2566829"/>
            <a:ext cx="4165581" cy="528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3132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960924"/>
            <a:ext cx="6110116" cy="7067046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nl-NL" sz="3600" dirty="0" err="1"/>
              <a:t>Electron</a:t>
            </a:r>
            <a:r>
              <a:rPr lang="nl-NL" sz="3600" dirty="0"/>
              <a:t> </a:t>
            </a:r>
            <a:r>
              <a:rPr lang="nl-NL" sz="3600" dirty="0" err="1"/>
              <a:t>beam</a:t>
            </a:r>
            <a:r>
              <a:rPr lang="nl-NL" sz="3600" dirty="0"/>
              <a:t> </a:t>
            </a:r>
            <a:r>
              <a:rPr lang="nl-NL" sz="3600" dirty="0" err="1"/>
              <a:t>interaction</a:t>
            </a:r>
            <a:endParaRPr lang="nl-NL" sz="3600" dirty="0"/>
          </a:p>
          <a:p>
            <a:pPr lvl="1">
              <a:buFont typeface="Arial" pitchFamily="34" charset="0"/>
              <a:buChar char="•"/>
            </a:pPr>
            <a:r>
              <a:rPr lang="nl-NL" sz="2000" dirty="0"/>
              <a:t>X-</a:t>
            </a:r>
            <a:r>
              <a:rPr lang="nl-NL" sz="2000" dirty="0" err="1"/>
              <a:t>rays</a:t>
            </a:r>
            <a:r>
              <a:rPr lang="nl-NL" sz="20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nl-NL" sz="2000" dirty="0"/>
              <a:t>Incident </a:t>
            </a:r>
            <a:r>
              <a:rPr lang="nl-NL" sz="2000" dirty="0" err="1"/>
              <a:t>electron</a:t>
            </a:r>
            <a:r>
              <a:rPr lang="nl-NL" sz="2000" dirty="0"/>
              <a:t> </a:t>
            </a:r>
            <a:r>
              <a:rPr lang="nl-NL" sz="2000" dirty="0" err="1"/>
              <a:t>beam</a:t>
            </a:r>
            <a:r>
              <a:rPr lang="nl-NL" sz="2000" dirty="0"/>
              <a:t> </a:t>
            </a:r>
            <a:r>
              <a:rPr lang="nl-NL" sz="2000" dirty="0" err="1"/>
              <a:t>knocks</a:t>
            </a:r>
            <a:r>
              <a:rPr lang="nl-NL" sz="2000" dirty="0"/>
              <a:t> out </a:t>
            </a:r>
            <a:r>
              <a:rPr lang="nl-NL" sz="2000" dirty="0" err="1"/>
              <a:t>electron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causes</a:t>
            </a:r>
            <a:r>
              <a:rPr lang="nl-NL" sz="2000" dirty="0"/>
              <a:t> a </a:t>
            </a:r>
            <a:r>
              <a:rPr lang="nl-NL" sz="2000" dirty="0" err="1"/>
              <a:t>transition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electron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outer</a:t>
            </a:r>
            <a:r>
              <a:rPr lang="nl-NL" sz="2000" dirty="0"/>
              <a:t> shell to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inner</a:t>
            </a:r>
            <a:r>
              <a:rPr lang="nl-NL" sz="2000" dirty="0"/>
              <a:t> shell</a:t>
            </a:r>
          </a:p>
          <a:p>
            <a:pPr lvl="1">
              <a:buFont typeface="Arial" pitchFamily="34" charset="0"/>
              <a:buChar char="•"/>
            </a:pPr>
            <a:r>
              <a:rPr lang="nl-NL" sz="2000" dirty="0" err="1"/>
              <a:t>This</a:t>
            </a:r>
            <a:r>
              <a:rPr lang="nl-NL" sz="2000" dirty="0"/>
              <a:t> </a:t>
            </a:r>
            <a:r>
              <a:rPr lang="nl-NL" sz="2000" dirty="0" err="1"/>
              <a:t>transition</a:t>
            </a:r>
            <a:r>
              <a:rPr lang="nl-NL" sz="2000" dirty="0"/>
              <a:t> </a:t>
            </a:r>
            <a:r>
              <a:rPr lang="nl-NL" sz="2000" dirty="0" err="1"/>
              <a:t>causes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emission</a:t>
            </a:r>
            <a:r>
              <a:rPr lang="nl-NL" sz="2000" dirty="0"/>
              <a:t> of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photon</a:t>
            </a:r>
            <a:endParaRPr lang="nl-NL" sz="2000" dirty="0"/>
          </a:p>
          <a:p>
            <a:pPr lvl="1">
              <a:buFont typeface="Arial" pitchFamily="34" charset="0"/>
              <a:buChar char="•"/>
            </a:pPr>
            <a:r>
              <a:rPr lang="nl-NL" sz="2000" dirty="0"/>
              <a:t>Energy of </a:t>
            </a:r>
            <a:r>
              <a:rPr lang="nl-NL" sz="2000" dirty="0" err="1"/>
              <a:t>each</a:t>
            </a:r>
            <a:r>
              <a:rPr lang="nl-NL" sz="2000" dirty="0"/>
              <a:t> </a:t>
            </a:r>
            <a:r>
              <a:rPr lang="nl-NL" sz="2000" dirty="0" err="1"/>
              <a:t>transition</a:t>
            </a:r>
            <a:r>
              <a:rPr lang="nl-NL" sz="2000" dirty="0"/>
              <a:t> are </a:t>
            </a:r>
            <a:r>
              <a:rPr lang="nl-NL" sz="2000" dirty="0" err="1"/>
              <a:t>fixed</a:t>
            </a:r>
            <a:r>
              <a:rPr lang="nl-NL" sz="2000" dirty="0"/>
              <a:t> </a:t>
            </a:r>
            <a:r>
              <a:rPr lang="nl-NL" sz="2000" dirty="0" err="1"/>
              <a:t>values</a:t>
            </a:r>
            <a:r>
              <a:rPr lang="nl-NL" sz="2000" dirty="0"/>
              <a:t> (</a:t>
            </a:r>
            <a:r>
              <a:rPr lang="nl-NL" sz="2000" dirty="0" err="1"/>
              <a:t>Characteristic</a:t>
            </a:r>
            <a:r>
              <a:rPr lang="nl-NL" sz="2000" dirty="0"/>
              <a:t> x-</a:t>
            </a:r>
            <a:r>
              <a:rPr lang="nl-NL" sz="2000" dirty="0" err="1"/>
              <a:t>rays</a:t>
            </a:r>
            <a:r>
              <a:rPr lang="nl-NL" sz="2000" dirty="0"/>
              <a:t>)</a:t>
            </a:r>
          </a:p>
          <a:p>
            <a:pPr lvl="1">
              <a:buFont typeface="Arial" pitchFamily="34" charset="0"/>
              <a:buChar char="•"/>
            </a:pPr>
            <a:endParaRPr lang="nl-NL" sz="2000" dirty="0"/>
          </a:p>
          <a:p>
            <a:pPr lvl="1">
              <a:buFont typeface="Arial" pitchFamily="34" charset="0"/>
              <a:buChar char="•"/>
            </a:pPr>
            <a:r>
              <a:rPr lang="nl-NL" sz="2000" dirty="0" err="1"/>
              <a:t>Spectroscopic</a:t>
            </a:r>
            <a:r>
              <a:rPr lang="nl-NL" sz="2000" dirty="0"/>
              <a:t> </a:t>
            </a:r>
            <a:r>
              <a:rPr lang="nl-NL" sz="2000" dirty="0" err="1"/>
              <a:t>techniques</a:t>
            </a:r>
            <a:r>
              <a:rPr lang="nl-NL" sz="2000" dirty="0"/>
              <a:t> van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used</a:t>
            </a:r>
            <a:r>
              <a:rPr lang="nl-NL" sz="2000" dirty="0"/>
              <a:t> to </a:t>
            </a:r>
            <a:r>
              <a:rPr lang="nl-NL" sz="2000" dirty="0" err="1"/>
              <a:t>detect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quantify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chemical</a:t>
            </a:r>
            <a:r>
              <a:rPr lang="nl-NL" sz="2000" dirty="0"/>
              <a:t> </a:t>
            </a:r>
            <a:r>
              <a:rPr lang="nl-NL" sz="2000" dirty="0" err="1"/>
              <a:t>composition</a:t>
            </a:r>
            <a:endParaRPr lang="nl-NL" sz="2000" dirty="0"/>
          </a:p>
          <a:p>
            <a:pPr lvl="1">
              <a:buFont typeface="Arial" pitchFamily="34" charset="0"/>
              <a:buChar char="•"/>
            </a:pPr>
            <a:endParaRPr lang="nl-NL" sz="2000" dirty="0"/>
          </a:p>
          <a:p>
            <a:pPr lvl="1">
              <a:buFont typeface="Arial" pitchFamily="34" charset="0"/>
              <a:buChar char="•"/>
            </a:pPr>
            <a:endParaRPr lang="nl-NL" sz="2000" dirty="0"/>
          </a:p>
          <a:p>
            <a:pPr lvl="1">
              <a:buFont typeface="Arial" pitchFamily="34" charset="0"/>
              <a:buChar char="•"/>
            </a:pPr>
            <a:endParaRPr lang="nl-NL" sz="2000" dirty="0"/>
          </a:p>
          <a:p>
            <a:endParaRPr lang="en-NL" dirty="0"/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Some basics about SEM</a:t>
            </a:r>
            <a:br>
              <a:rPr lang="en-US" sz="6600" dirty="0"/>
            </a:b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F6C493-D162-4C49-A95F-AB8094A8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3742" y="1685351"/>
            <a:ext cx="5048056" cy="365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4.nau.edu/microanalysis/Microprobe-SEM/Images/Seigbahn.jpg">
            <a:extLst>
              <a:ext uri="{FF2B5EF4-FFF2-40B4-BE49-F238E27FC236}">
                <a16:creationId xmlns:a16="http://schemas.microsoft.com/office/drawing/2014/main" id="{5BAEB334-6C13-41EA-B00A-61BB73933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1129"/>
          <a:stretch/>
        </p:blipFill>
        <p:spPr bwMode="auto">
          <a:xfrm>
            <a:off x="8616498" y="5479601"/>
            <a:ext cx="3120390" cy="364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7250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2E15A-B998-465D-9310-7B31A4E9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91" y="1785560"/>
            <a:ext cx="11873469" cy="7067046"/>
          </a:xfrm>
        </p:spPr>
        <p:txBody>
          <a:bodyPr>
            <a:normAutofit fontScale="92500" lnSpcReduction="10000"/>
          </a:bodyPr>
          <a:lstStyle/>
          <a:p>
            <a:pPr marL="471487" lvl="2" indent="-471487">
              <a:buFont typeface="Arial" pitchFamily="34" charset="0"/>
              <a:buChar char="•"/>
            </a:pPr>
            <a:r>
              <a:rPr lang="nl-NL" sz="2400" dirty="0" err="1"/>
              <a:t>Cathodoluminescence</a:t>
            </a:r>
            <a:endParaRPr lang="nl-NL" sz="2400" dirty="0"/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 err="1"/>
              <a:t>Detection</a:t>
            </a:r>
            <a:r>
              <a:rPr lang="nl-NL" sz="2400" dirty="0"/>
              <a:t> of </a:t>
            </a:r>
            <a:r>
              <a:rPr lang="nl-NL" sz="2400" dirty="0" err="1"/>
              <a:t>visible</a:t>
            </a:r>
            <a:r>
              <a:rPr lang="nl-NL" sz="2400" dirty="0"/>
              <a:t> light </a:t>
            </a:r>
            <a:r>
              <a:rPr lang="nl-NL" sz="2400" dirty="0" err="1"/>
              <a:t>using</a:t>
            </a:r>
            <a:r>
              <a:rPr lang="nl-NL" sz="2400" dirty="0"/>
              <a:t> a Photo Multiplier Tube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 err="1"/>
              <a:t>Spectroscopy</a:t>
            </a:r>
            <a:r>
              <a:rPr lang="nl-NL" sz="2400" dirty="0"/>
              <a:t> </a:t>
            </a:r>
            <a:r>
              <a:rPr lang="nl-NL" sz="2400" dirty="0" err="1"/>
              <a:t>also</a:t>
            </a:r>
            <a:r>
              <a:rPr lang="nl-NL" sz="2400" dirty="0"/>
              <a:t> </a:t>
            </a:r>
            <a:r>
              <a:rPr lang="nl-NL" sz="2400" dirty="0" err="1"/>
              <a:t>possible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EDS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Energy </a:t>
            </a:r>
            <a:r>
              <a:rPr lang="nl-NL" sz="2400" dirty="0" err="1"/>
              <a:t>Dispersive</a:t>
            </a:r>
            <a:r>
              <a:rPr lang="nl-NL" sz="2400" dirty="0"/>
              <a:t> </a:t>
            </a:r>
            <a:r>
              <a:rPr lang="nl-NL" sz="2400" dirty="0" err="1"/>
              <a:t>Spectroscopy</a:t>
            </a:r>
            <a:endParaRPr lang="nl-NL" sz="2400" dirty="0"/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Most common </a:t>
            </a:r>
            <a:r>
              <a:rPr lang="nl-NL" sz="2400" dirty="0" err="1"/>
              <a:t>analytical</a:t>
            </a:r>
            <a:r>
              <a:rPr lang="nl-NL" sz="2400" dirty="0"/>
              <a:t> </a:t>
            </a:r>
            <a:r>
              <a:rPr lang="nl-NL" sz="2400" dirty="0" err="1"/>
              <a:t>technique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WDS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Wavelength </a:t>
            </a:r>
            <a:r>
              <a:rPr lang="nl-NL" sz="2400" dirty="0" err="1"/>
              <a:t>Dispersive</a:t>
            </a:r>
            <a:r>
              <a:rPr lang="nl-NL" sz="2400" dirty="0"/>
              <a:t> </a:t>
            </a:r>
            <a:r>
              <a:rPr lang="nl-NL" sz="2400" dirty="0" err="1"/>
              <a:t>Spectroscopy</a:t>
            </a:r>
            <a:endParaRPr lang="nl-NL" sz="2400" dirty="0"/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 err="1"/>
              <a:t>Mostly</a:t>
            </a:r>
            <a:r>
              <a:rPr lang="nl-NL" sz="2400" dirty="0"/>
              <a:t> </a:t>
            </a:r>
            <a:r>
              <a:rPr lang="nl-NL" sz="2400" dirty="0" err="1"/>
              <a:t>used</a:t>
            </a:r>
            <a:r>
              <a:rPr lang="nl-NL" sz="2400" dirty="0"/>
              <a:t> on </a:t>
            </a:r>
            <a:r>
              <a:rPr lang="nl-NL" sz="2400" dirty="0" err="1"/>
              <a:t>EPMA’s</a:t>
            </a:r>
            <a:endParaRPr lang="nl-NL" sz="2400" dirty="0"/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EBSD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 err="1"/>
              <a:t>Electron</a:t>
            </a:r>
            <a:r>
              <a:rPr lang="nl-NL" sz="2400" dirty="0"/>
              <a:t> </a:t>
            </a:r>
            <a:r>
              <a:rPr lang="nl-NL" sz="2400" dirty="0" err="1"/>
              <a:t>Backscattered</a:t>
            </a:r>
            <a:r>
              <a:rPr lang="nl-NL" sz="2400" dirty="0"/>
              <a:t> </a:t>
            </a:r>
            <a:r>
              <a:rPr lang="nl-NL" sz="2400" dirty="0" err="1"/>
              <a:t>Electron</a:t>
            </a:r>
            <a:r>
              <a:rPr lang="nl-NL" sz="2400" dirty="0"/>
              <a:t> Detector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 err="1"/>
              <a:t>Visualizing</a:t>
            </a:r>
            <a:r>
              <a:rPr lang="nl-NL" sz="2400" dirty="0"/>
              <a:t> </a:t>
            </a:r>
            <a:r>
              <a:rPr lang="nl-NL" sz="2400" dirty="0" err="1"/>
              <a:t>crystal</a:t>
            </a:r>
            <a:r>
              <a:rPr lang="nl-NL" sz="2400" dirty="0"/>
              <a:t> </a:t>
            </a:r>
            <a:r>
              <a:rPr lang="nl-NL" sz="2400" dirty="0" err="1"/>
              <a:t>structures</a:t>
            </a:r>
            <a:r>
              <a:rPr lang="nl-NL" sz="2400" dirty="0"/>
              <a:t> in SEM</a:t>
            </a:r>
          </a:p>
          <a:p>
            <a:pPr marL="471487" lvl="2" indent="-471487">
              <a:buFont typeface="Arial" pitchFamily="34" charset="0"/>
              <a:buChar char="•"/>
            </a:pPr>
            <a:r>
              <a:rPr lang="nl-NL" sz="2400" dirty="0"/>
              <a:t>SXES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Soft X-</a:t>
            </a:r>
            <a:r>
              <a:rPr lang="nl-NL" sz="2400" dirty="0" err="1"/>
              <a:t>ray</a:t>
            </a:r>
            <a:r>
              <a:rPr lang="nl-NL" sz="2400" dirty="0"/>
              <a:t> </a:t>
            </a:r>
            <a:r>
              <a:rPr lang="nl-NL" sz="2400" dirty="0" err="1"/>
              <a:t>Emission</a:t>
            </a:r>
            <a:r>
              <a:rPr lang="nl-NL" sz="2400" dirty="0"/>
              <a:t> </a:t>
            </a:r>
            <a:r>
              <a:rPr lang="nl-NL" sz="2400" dirty="0" err="1"/>
              <a:t>Spectroscopy</a:t>
            </a:r>
            <a:endParaRPr lang="nl-NL" sz="2400" dirty="0"/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Light element </a:t>
            </a:r>
            <a:r>
              <a:rPr lang="nl-NL" sz="2400" dirty="0" err="1"/>
              <a:t>detection</a:t>
            </a:r>
            <a:r>
              <a:rPr lang="nl-NL" sz="2400" dirty="0"/>
              <a:t> (Li)</a:t>
            </a:r>
          </a:p>
          <a:p>
            <a:pPr marL="1012507" lvl="3" indent="-471487">
              <a:buFont typeface="Arial" pitchFamily="34" charset="0"/>
              <a:buChar char="•"/>
            </a:pPr>
            <a:r>
              <a:rPr lang="nl-NL" sz="2400" dirty="0"/>
              <a:t>Chemical state analysis</a:t>
            </a:r>
          </a:p>
          <a:p>
            <a:pPr marL="471487" lvl="2" indent="-471487">
              <a:buFont typeface="Arial" pitchFamily="34" charset="0"/>
              <a:buChar char="•"/>
            </a:pPr>
            <a:endParaRPr lang="nl-NL" sz="3600" dirty="0"/>
          </a:p>
        </p:txBody>
      </p:sp>
      <p:sp>
        <p:nvSpPr>
          <p:cNvPr id="4" name="The Scale of Things">
            <a:extLst>
              <a:ext uri="{FF2B5EF4-FFF2-40B4-BE49-F238E27FC236}">
                <a16:creationId xmlns:a16="http://schemas.microsoft.com/office/drawing/2014/main" id="{EAC91249-F4E4-49DE-BA30-37579BE43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379" y="468488"/>
            <a:ext cx="8151934" cy="10623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61465">
              <a:defRPr sz="6014"/>
            </a:lvl1pPr>
          </a:lstStyle>
          <a:p>
            <a:r>
              <a:rPr lang="en-US" sz="4900" dirty="0"/>
              <a:t>Analytical techniques in SEM</a:t>
            </a:r>
            <a:br>
              <a:rPr lang="en-US" sz="6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8764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1995</Words>
  <Application>Microsoft Office PowerPoint</Application>
  <PresentationFormat>Aangepast</PresentationFormat>
  <Paragraphs>370</Paragraphs>
  <Slides>44</Slides>
  <Notes>7</Notes>
  <HiddenSlides>1</HiddenSlides>
  <MMClips>2</MMClips>
  <ScaleCrop>false</ScaleCrop>
  <HeadingPairs>
    <vt:vector size="8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44</vt:i4>
      </vt:variant>
    </vt:vector>
  </HeadingPairs>
  <TitlesOfParts>
    <vt:vector size="60" baseType="lpstr">
      <vt:lpstr>メイリオ</vt:lpstr>
      <vt:lpstr>Meiryo UI</vt:lpstr>
      <vt:lpstr>Arial</vt:lpstr>
      <vt:lpstr>Calibri</vt:lpstr>
      <vt:lpstr>Eurostile LT Std Ext Two</vt:lpstr>
      <vt:lpstr>Gill Sans</vt:lpstr>
      <vt:lpstr>Helvetica</vt:lpstr>
      <vt:lpstr>Helvetica Light</vt:lpstr>
      <vt:lpstr>Helvetica Neue</vt:lpstr>
      <vt:lpstr>Symbol</vt:lpstr>
      <vt:lpstr>Tahoma</vt:lpstr>
      <vt:lpstr>Times New Roman</vt:lpstr>
      <vt:lpstr>Wingdings</vt:lpstr>
      <vt:lpstr>Gradient</vt:lpstr>
      <vt:lpstr>ビットマップ イメージ</vt:lpstr>
      <vt:lpstr>Analysis Program</vt:lpstr>
      <vt:lpstr>The latest developments on analytical techniques in  High Resolution Scanning Electron Microscopy.</vt:lpstr>
      <vt:lpstr>About me</vt:lpstr>
      <vt:lpstr>Outline</vt:lpstr>
      <vt:lpstr>Some basics about SEM </vt:lpstr>
      <vt:lpstr>Some basics about SEM </vt:lpstr>
      <vt:lpstr>Some basics about SEM </vt:lpstr>
      <vt:lpstr>Some basics about SEM </vt:lpstr>
      <vt:lpstr>Some basics about SEM </vt:lpstr>
      <vt:lpstr>Analytical techniques in SEM </vt:lpstr>
      <vt:lpstr>Analytical techniques in SEM </vt:lpstr>
      <vt:lpstr>PowerPoint-presentatie</vt:lpstr>
      <vt:lpstr>Analytical techniques in SEM: WDS </vt:lpstr>
      <vt:lpstr>Analytical techniques in SEM </vt:lpstr>
      <vt:lpstr>Analytical techniques in SEM </vt:lpstr>
      <vt:lpstr>Analytical techniques in SEM </vt:lpstr>
      <vt:lpstr>Latest developments in SEM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Low voltage imaging </vt:lpstr>
      <vt:lpstr>Latest developments in SEM: EDX at low voltage </vt:lpstr>
      <vt:lpstr>Latest developments in SEM: EDX at low voltage </vt:lpstr>
      <vt:lpstr>Latest developments in SEM: EDX at low voltage </vt:lpstr>
      <vt:lpstr>Latest developments in SEM: EDX at low voltage </vt:lpstr>
      <vt:lpstr>High resolution EDS – using GB (Beam deceleration)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Comparison of x-ray detection techniques</vt:lpstr>
      <vt:lpstr>PowerPoint-presentatie</vt:lpstr>
      <vt:lpstr>PowerPoint-presentatie</vt:lpstr>
      <vt:lpstr>PowerPoint-presentatie</vt:lpstr>
      <vt:lpstr>PowerPoint-presentatie</vt:lpstr>
      <vt:lpstr>B-K-Line in Compounds: Chemical Shift </vt:lpstr>
      <vt:lpstr>PowerPoint-presentatie</vt:lpstr>
      <vt:lpstr>C-K-Line in Compounds: Chemical Shift </vt:lpstr>
      <vt:lpstr>C-K-Line in Polymers: Chemical Shift </vt:lpstr>
      <vt:lpstr>Thank you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developments on analytical techniques in  High Resolution Scanning Electron Microscopy.</dc:title>
  <cp:lastModifiedBy>JEOL Zaventem</cp:lastModifiedBy>
  <cp:revision>37</cp:revision>
  <dcterms:modified xsi:type="dcterms:W3CDTF">2022-01-07T10:12:07Z</dcterms:modified>
</cp:coreProperties>
</file>