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349" r:id="rId2"/>
    <p:sldId id="813" r:id="rId3"/>
    <p:sldId id="352" r:id="rId4"/>
    <p:sldId id="353" r:id="rId5"/>
    <p:sldId id="448" r:id="rId6"/>
    <p:sldId id="450" r:id="rId7"/>
    <p:sldId id="451" r:id="rId8"/>
    <p:sldId id="449" r:id="rId9"/>
    <p:sldId id="502" r:id="rId10"/>
    <p:sldId id="389" r:id="rId11"/>
    <p:sldId id="390" r:id="rId12"/>
    <p:sldId id="805" r:id="rId13"/>
    <p:sldId id="301" r:id="rId14"/>
    <p:sldId id="326" r:id="rId15"/>
    <p:sldId id="304" r:id="rId16"/>
    <p:sldId id="806" r:id="rId17"/>
    <p:sldId id="815" r:id="rId18"/>
    <p:sldId id="273" r:id="rId19"/>
    <p:sldId id="807" r:id="rId20"/>
    <p:sldId id="265" r:id="rId21"/>
    <p:sldId id="270" r:id="rId22"/>
    <p:sldId id="809" r:id="rId23"/>
    <p:sldId id="816" r:id="rId24"/>
    <p:sldId id="808" r:id="rId25"/>
    <p:sldId id="402" r:id="rId26"/>
    <p:sldId id="388" r:id="rId27"/>
    <p:sldId id="268" r:id="rId28"/>
    <p:sldId id="802" r:id="rId29"/>
    <p:sldId id="814" r:id="rId30"/>
    <p:sldId id="400" r:id="rId31"/>
    <p:sldId id="319" r:id="rId32"/>
    <p:sldId id="278"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15"/>
    <p:restoredTop sz="86462"/>
  </p:normalViewPr>
  <p:slideViewPr>
    <p:cSldViewPr snapToGrid="0" snapToObjects="1">
      <p:cViewPr varScale="1">
        <p:scale>
          <a:sx n="133" d="100"/>
          <a:sy n="133" d="100"/>
        </p:scale>
        <p:origin x="1296" y="192"/>
      </p:cViewPr>
      <p:guideLst/>
    </p:cSldViewPr>
  </p:slideViewPr>
  <p:outlineViewPr>
    <p:cViewPr>
      <p:scale>
        <a:sx n="33" d="100"/>
        <a:sy n="33" d="100"/>
      </p:scale>
      <p:origin x="0" y="-9600"/>
    </p:cViewPr>
  </p:outlineViewPr>
  <p:notesTextViewPr>
    <p:cViewPr>
      <p:scale>
        <a:sx n="1" d="1"/>
        <a:sy n="1" d="1"/>
      </p:scale>
      <p:origin x="0" y="0"/>
    </p:cViewPr>
  </p:notesTextViewPr>
  <p:sorterViewPr>
    <p:cViewPr>
      <p:scale>
        <a:sx n="45" d="100"/>
        <a:sy n="45" d="100"/>
      </p:scale>
      <p:origin x="0" y="0"/>
    </p:cViewPr>
  </p:sorterViewPr>
  <p:notesViewPr>
    <p:cSldViewPr snapToGrid="0" snapToObjects="1">
      <p:cViewPr varScale="1">
        <p:scale>
          <a:sx n="118" d="100"/>
          <a:sy n="118" d="100"/>
        </p:scale>
        <p:origin x="420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E726FA-F114-6C48-99D5-152DDA2DDBD8}" type="datetimeFigureOut">
              <a:rPr lang="nl-NL" smtClean="0"/>
              <a:t>03-12-2021</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0066D4-02C1-4C4C-843A-21E64D8E6466}" type="slidenum">
              <a:rPr lang="nl-NL" smtClean="0"/>
              <a:t>‹nr.›</a:t>
            </a:fld>
            <a:endParaRPr lang="nl-NL"/>
          </a:p>
        </p:txBody>
      </p:sp>
    </p:spTree>
    <p:extLst>
      <p:ext uri="{BB962C8B-B14F-4D97-AF65-F5344CB8AC3E}">
        <p14:creationId xmlns:p14="http://schemas.microsoft.com/office/powerpoint/2010/main" val="720951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4B536-B257-4244-9363-DB9E92E6000D}" type="datetimeFigureOut">
              <a:rPr lang="nl-NL" smtClean="0"/>
              <a:t>03-12-2021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40152-00F3-8045-81F2-BF623151C787}" type="slidenum">
              <a:rPr lang="nl-NL" smtClean="0"/>
              <a:t>‹nr.›</a:t>
            </a:fld>
            <a:endParaRPr lang="nl-NL"/>
          </a:p>
        </p:txBody>
      </p:sp>
    </p:spTree>
    <p:extLst>
      <p:ext uri="{BB962C8B-B14F-4D97-AF65-F5344CB8AC3E}">
        <p14:creationId xmlns:p14="http://schemas.microsoft.com/office/powerpoint/2010/main" val="162453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E6BB0A3-42CB-8E48-B44F-8E5044A17820}" type="slidenum">
              <a:rPr lang="nl-BE" smtClean="0"/>
              <a:t>1</a:t>
            </a:fld>
            <a:endParaRPr lang="nl-BE"/>
          </a:p>
        </p:txBody>
      </p:sp>
    </p:spTree>
    <p:extLst>
      <p:ext uri="{BB962C8B-B14F-4D97-AF65-F5344CB8AC3E}">
        <p14:creationId xmlns:p14="http://schemas.microsoft.com/office/powerpoint/2010/main" val="246453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BE" altLang="x-none" dirty="0"/>
              <a:t>Het </a:t>
            </a:r>
            <a:r>
              <a:rPr lang="nl-BE" altLang="x-none" b="1" dirty="0"/>
              <a:t>professionaliseringstraject</a:t>
            </a:r>
            <a:r>
              <a:rPr lang="nl-BE" altLang="x-none" dirty="0"/>
              <a:t> bevat drie opeenvolgende fasen, met achtereenvolgens </a:t>
            </a:r>
            <a:r>
              <a:rPr lang="nl-BE" altLang="x-none" b="1" dirty="0"/>
              <a:t>drie aspecten in de focus</a:t>
            </a:r>
            <a:r>
              <a:rPr lang="nl-BE" altLang="x-none" dirty="0"/>
              <a:t>.</a:t>
            </a:r>
            <a:r>
              <a:rPr lang="nl-BE" altLang="x-none" b="1" dirty="0"/>
              <a:t> </a:t>
            </a:r>
          </a:p>
          <a:p>
            <a:pPr eaLnBrk="1" hangingPunct="1">
              <a:spcBef>
                <a:spcPct val="0"/>
              </a:spcBef>
            </a:pPr>
            <a:r>
              <a:rPr lang="nl-BE" altLang="x-none" dirty="0"/>
              <a:t>De focus is wat op de voorgrond komt, een soort ruggengraat samengevat in A-B-C. </a:t>
            </a:r>
            <a:r>
              <a:rPr lang="nl-BE" altLang="x-none" b="1" dirty="0"/>
              <a:t> </a:t>
            </a:r>
            <a:endParaRPr lang="nl-BE" altLang="x-none" dirty="0"/>
          </a:p>
          <a:p>
            <a:pPr eaLnBrk="1" hangingPunct="1">
              <a:spcBef>
                <a:spcPct val="0"/>
              </a:spcBef>
            </a:pPr>
            <a:r>
              <a:rPr lang="nl-BE" altLang="x-none" b="1" dirty="0"/>
              <a:t>Focus A</a:t>
            </a:r>
            <a:r>
              <a:rPr lang="nl-BE" altLang="x-none" dirty="0"/>
              <a:t>: scherp in beeld krijgen wat jij precies wil bereiken om de leeromgeving in jouw praktijk inclusiever te maken: waar wil jij nog in groeien?</a:t>
            </a:r>
          </a:p>
          <a:p>
            <a:pPr eaLnBrk="1" hangingPunct="1">
              <a:spcBef>
                <a:spcPct val="0"/>
              </a:spcBef>
            </a:pPr>
            <a:r>
              <a:rPr lang="nl-BE" altLang="x-none" b="1" dirty="0"/>
              <a:t>Focus B</a:t>
            </a:r>
            <a:r>
              <a:rPr lang="nl-BE" altLang="x-none" dirty="0"/>
              <a:t>: acties realiseren om jouw klas of school inclusiever te maken  en nadenken over wie of wat jou daarbij kan ondersteunen. </a:t>
            </a:r>
          </a:p>
          <a:p>
            <a:pPr eaLnBrk="1" hangingPunct="1">
              <a:spcBef>
                <a:spcPct val="0"/>
              </a:spcBef>
            </a:pPr>
            <a:r>
              <a:rPr lang="nl-BE" altLang="x-none" b="1" dirty="0"/>
              <a:t>Focus C</a:t>
            </a:r>
            <a:r>
              <a:rPr lang="nl-BE" altLang="x-none" dirty="0"/>
              <a:t>: de kennis en ervaringen die je opdeed tijdens je leerproces delen met je schoolteam en verankeren in het schoolbeleid.</a:t>
            </a:r>
          </a:p>
          <a:p>
            <a:pPr eaLnBrk="1" hangingPunct="1">
              <a:spcBef>
                <a:spcPct val="0"/>
              </a:spcBef>
            </a:pPr>
            <a:r>
              <a:rPr lang="nl-BE" altLang="x-none" dirty="0"/>
              <a:t>De focus betekent dat je weliswaar op iets mikt, maar tegelijk ook breder kan blijven werken. Het is niet kunstmatig alsof er bij focus A nog geen acties zijn en bij focus B geen doel meer kan bijkomen. Wel wil dit jou en je collega’s helpen om niet te snel tot instant oplossingen te willen overgaan. Zolang je doel nog niet helder is en je een onvoldoende breed beeld hebt van wat er speelt op vlak van inclusie, diversiteit en samenwerking in jullie reële context, heeft het weinig zin om hulpbronnen te verkennen of acties uit te proberen. Wij plannen hulpbronnen en acties dus doelgericht in. Geleidelijk aan verleggen we de focus ook meer naar verbreding en verankering in het bredere schoolteam en schoolbeleid en naar jullie diverse partners toe.</a:t>
            </a:r>
          </a:p>
          <a:p>
            <a:pPr eaLnBrk="1" hangingPunct="1">
              <a:spcBef>
                <a:spcPct val="0"/>
              </a:spcBef>
            </a:pPr>
            <a:r>
              <a:rPr lang="nl-BE" altLang="x-none" dirty="0"/>
              <a:t>Het </a:t>
            </a:r>
            <a:r>
              <a:rPr lang="nl-BE" altLang="x-none" b="1" dirty="0"/>
              <a:t>basistraject</a:t>
            </a:r>
            <a:r>
              <a:rPr lang="nl-BE" altLang="x-none" dirty="0"/>
              <a:t> dat we voorstellen is een modeltraject met </a:t>
            </a:r>
            <a:r>
              <a:rPr lang="nl-BE" altLang="x-none" b="1" dirty="0"/>
              <a:t>acht sessies van 3u. </a:t>
            </a:r>
          </a:p>
          <a:p>
            <a:pPr eaLnBrk="1" hangingPunct="1">
              <a:spcBef>
                <a:spcPct val="0"/>
              </a:spcBef>
            </a:pPr>
            <a:r>
              <a:rPr lang="nl-BE" altLang="x-none" dirty="0"/>
              <a:t>Dat is best wel </a:t>
            </a:r>
            <a:r>
              <a:rPr lang="nl-BE" altLang="x-none" b="1" dirty="0"/>
              <a:t>intensief</a:t>
            </a:r>
            <a:r>
              <a:rPr lang="nl-BE" altLang="x-none" dirty="0"/>
              <a:t>. Het is nochtans bewust zo voorzien, omdat uit wetenschappelijke metastudies blijkt dat trajecten die voldoende langdurig en intensief zijn, meer kans hebben te leiden tot effectieve professionalisering en tot transfer van het geleerde naar de praktijk. Zo besloten Merchie e.a. (2015) dat daartoe gemiddeld minstens 20 contacturen nodig zijn. Dat kan je in dit modeltraject dus realiseren. </a:t>
            </a:r>
          </a:p>
          <a:p>
            <a:pPr eaLnBrk="1" hangingPunct="1">
              <a:spcBef>
                <a:spcPct val="0"/>
              </a:spcBef>
            </a:pPr>
            <a:r>
              <a:rPr lang="nl-BE" altLang="x-none" dirty="0"/>
              <a:t>Je kan deze bijeenkomsten uiteraard spreiden over de termijn die je school nodig heeft. Wij denken dat je er zeker een volledig schooljaar voor nodig hebt.</a:t>
            </a:r>
          </a:p>
        </p:txBody>
      </p:sp>
      <p:sp>
        <p:nvSpPr>
          <p:cNvPr id="35843"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fontAlgn="base">
              <a:spcBef>
                <a:spcPct val="0"/>
              </a:spcBef>
              <a:spcAft>
                <a:spcPct val="0"/>
              </a:spcAft>
            </a:pPr>
            <a:fld id="{EECF2F42-E396-5149-BA7D-82ED338511F2}" type="slidenum">
              <a:rPr lang="nl-BE" altLang="x-none"/>
              <a:pPr fontAlgn="base">
                <a:spcBef>
                  <a:spcPct val="0"/>
                </a:spcBef>
                <a:spcAft>
                  <a:spcPct val="0"/>
                </a:spcAft>
              </a:pPr>
              <a:t>11</a:t>
            </a:fld>
            <a:endParaRPr lang="nl-BE" altLang="x-none"/>
          </a:p>
        </p:txBody>
      </p:sp>
    </p:spTree>
    <p:extLst>
      <p:ext uri="{BB962C8B-B14F-4D97-AF65-F5344CB8AC3E}">
        <p14:creationId xmlns:p14="http://schemas.microsoft.com/office/powerpoint/2010/main" val="129014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endParaRPr lang="nl-BE" dirty="0"/>
          </a:p>
          <a:p>
            <a:pPr marL="0" marR="0" indent="0" algn="l" defTabSz="914400" rtl="0" eaLnBrk="1" fontAlgn="auto" latinLnBrk="0" hangingPunct="1">
              <a:lnSpc>
                <a:spcPct val="100000"/>
              </a:lnSpc>
              <a:spcBef>
                <a:spcPts val="0"/>
              </a:spcBef>
              <a:spcAft>
                <a:spcPts val="0"/>
              </a:spcAft>
              <a:buClrTx/>
              <a:buSzTx/>
              <a:buFontTx/>
              <a:buChar char="-"/>
              <a:tabLst/>
              <a:defRPr/>
            </a:pPr>
            <a:endParaRPr lang="nl-BE" baseline="0" dirty="0"/>
          </a:p>
          <a:p>
            <a:pPr>
              <a:buFontTx/>
              <a:buChar char="-"/>
            </a:pPr>
            <a:endParaRPr lang="nl-BE" baseline="0"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pPr/>
              <a:t>13</a:t>
            </a:fld>
            <a:endParaRPr lang="en-GB"/>
          </a:p>
        </p:txBody>
      </p:sp>
    </p:spTree>
    <p:extLst>
      <p:ext uri="{BB962C8B-B14F-4D97-AF65-F5344CB8AC3E}">
        <p14:creationId xmlns:p14="http://schemas.microsoft.com/office/powerpoint/2010/main" val="1858469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2109E22-65A4-4D28-8689-3AAA3477596D}" type="slidenum">
              <a:rPr lang="nl-BE" smtClean="0"/>
              <a:t>14</a:t>
            </a:fld>
            <a:endParaRPr lang="nl-BE"/>
          </a:p>
        </p:txBody>
      </p:sp>
    </p:spTree>
    <p:extLst>
      <p:ext uri="{BB962C8B-B14F-4D97-AF65-F5344CB8AC3E}">
        <p14:creationId xmlns:p14="http://schemas.microsoft.com/office/powerpoint/2010/main" val="138541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9D40152-00F3-8045-81F2-BF623151C787}" type="slidenum">
              <a:rPr lang="nl-NL" smtClean="0"/>
              <a:t>19</a:t>
            </a:fld>
            <a:endParaRPr lang="nl-NL"/>
          </a:p>
        </p:txBody>
      </p:sp>
    </p:spTree>
    <p:extLst>
      <p:ext uri="{BB962C8B-B14F-4D97-AF65-F5344CB8AC3E}">
        <p14:creationId xmlns:p14="http://schemas.microsoft.com/office/powerpoint/2010/main" val="348389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404832D-CBD5-42CC-A6FE-48E4A585DA2C}" type="slidenum">
              <a:rPr lang="nl-BE" smtClean="0"/>
              <a:pPr/>
              <a:t>20</a:t>
            </a:fld>
            <a:endParaRPr lang="nl-B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US"/>
          </a:p>
        </p:txBody>
      </p:sp>
      <p:sp>
        <p:nvSpPr>
          <p:cNvPr id="4" name="Tijdelijke aanduiding voor dianummer 3"/>
          <p:cNvSpPr>
            <a:spLocks noGrp="1"/>
          </p:cNvSpPr>
          <p:nvPr>
            <p:ph type="sldNum" sz="quarter" idx="10"/>
          </p:nvPr>
        </p:nvSpPr>
        <p:spPr/>
        <p:txBody>
          <a:bodyPr/>
          <a:lstStyle/>
          <a:p>
            <a:fld id="{5404832D-CBD5-42CC-A6FE-48E4A585DA2C}" type="slidenum">
              <a:rPr lang="nl-BE" smtClean="0"/>
              <a:pPr/>
              <a:t>21</a:t>
            </a:fld>
            <a:endParaRPr lang="nl-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pPr/>
              <a:t>25</a:t>
            </a:fld>
            <a:endParaRPr lang="en-GB"/>
          </a:p>
        </p:txBody>
      </p:sp>
    </p:spTree>
    <p:extLst>
      <p:ext uri="{BB962C8B-B14F-4D97-AF65-F5344CB8AC3E}">
        <p14:creationId xmlns:p14="http://schemas.microsoft.com/office/powerpoint/2010/main" val="95162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206FEBCE-66F3-42A7-B3FB-40982373EB99}" type="slidenum">
              <a:rPr lang="nl-BE" smtClean="0"/>
              <a:t>27</a:t>
            </a:fld>
            <a:endParaRPr lang="nl-BE"/>
          </a:p>
        </p:txBody>
      </p:sp>
    </p:spTree>
    <p:extLst>
      <p:ext uri="{BB962C8B-B14F-4D97-AF65-F5344CB8AC3E}">
        <p14:creationId xmlns:p14="http://schemas.microsoft.com/office/powerpoint/2010/main" val="662960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A9A1DFF-A611-4945-80A5-DBC2ACA42B4F}" type="slidenum">
              <a:rPr lang="nl-BE" smtClean="0"/>
              <a:pPr/>
              <a:t>28</a:t>
            </a:fld>
            <a:endParaRPr lang="nl-BE"/>
          </a:p>
        </p:txBody>
      </p:sp>
    </p:spTree>
    <p:extLst>
      <p:ext uri="{BB962C8B-B14F-4D97-AF65-F5344CB8AC3E}">
        <p14:creationId xmlns:p14="http://schemas.microsoft.com/office/powerpoint/2010/main" val="41566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206FEBCE-66F3-42A7-B3FB-40982373EB99}" type="slidenum">
              <a:rPr lang="nl-BE" smtClean="0"/>
              <a:t>29</a:t>
            </a:fld>
            <a:endParaRPr lang="nl-BE"/>
          </a:p>
        </p:txBody>
      </p:sp>
    </p:spTree>
    <p:extLst>
      <p:ext uri="{BB962C8B-B14F-4D97-AF65-F5344CB8AC3E}">
        <p14:creationId xmlns:p14="http://schemas.microsoft.com/office/powerpoint/2010/main" val="290478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E6BB0A3-42CB-8E48-B44F-8E5044A17820}" type="slidenum">
              <a:rPr lang="nl-BE" smtClean="0"/>
              <a:t>3</a:t>
            </a:fld>
            <a:endParaRPr lang="nl-BE"/>
          </a:p>
        </p:txBody>
      </p:sp>
    </p:spTree>
    <p:extLst>
      <p:ext uri="{BB962C8B-B14F-4D97-AF65-F5344CB8AC3E}">
        <p14:creationId xmlns:p14="http://schemas.microsoft.com/office/powerpoint/2010/main" val="47538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pPr/>
              <a:t>30</a:t>
            </a:fld>
            <a:endParaRPr lang="en-GB"/>
          </a:p>
        </p:txBody>
      </p:sp>
    </p:spTree>
    <p:extLst>
      <p:ext uri="{BB962C8B-B14F-4D97-AF65-F5344CB8AC3E}">
        <p14:creationId xmlns:p14="http://schemas.microsoft.com/office/powerpoint/2010/main" val="3179108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Iedereen is een actieve participant</a:t>
            </a:r>
            <a:r>
              <a:rPr lang="nl-BE" baseline="0" dirty="0"/>
              <a:t> – je staat niet aan de zijlijn. Je participeert </a:t>
            </a:r>
          </a:p>
          <a:p>
            <a:r>
              <a:rPr lang="nl-BE" baseline="0" dirty="0"/>
              <a:t>Hier ligt misschien wel de expertise in van de ondersteuner / de competentiebegeleider. </a:t>
            </a:r>
          </a:p>
          <a:p>
            <a:r>
              <a:rPr lang="nl-BE" baseline="0" dirty="0" err="1"/>
              <a:t>Nl</a:t>
            </a:r>
            <a:r>
              <a:rPr lang="nl-BE" baseline="0" dirty="0"/>
              <a:t>. we leven in wereld waar verschillende krachten werken, sommige open het werken rond inclusie, andere sluiten het werken rond inclusie. Het gaat over om vanuit de </a:t>
            </a:r>
            <a:r>
              <a:rPr lang="nl-BE" baseline="0" dirty="0" err="1"/>
              <a:t>ingredienten</a:t>
            </a:r>
            <a:r>
              <a:rPr lang="nl-BE" baseline="0" dirty="0"/>
              <a:t> die er zijn een samenstelling te maken. We wachten soms nog te vaak af, of zien wat er niet is, - wat is er wel waar kunnen we wel mee aan de slag. </a:t>
            </a:r>
          </a:p>
          <a:p>
            <a:r>
              <a:rPr lang="nl-BE" baseline="0" dirty="0"/>
              <a:t>Vb.  </a:t>
            </a:r>
          </a:p>
          <a:p>
            <a:r>
              <a:rPr lang="nl-BE" baseline="0" dirty="0"/>
              <a:t>Het is dus jezelf leren ‘</a:t>
            </a:r>
            <a:r>
              <a:rPr lang="nl-BE" baseline="0" dirty="0" err="1"/>
              <a:t>intunen</a:t>
            </a:r>
            <a:r>
              <a:rPr lang="nl-BE" baseline="0" dirty="0"/>
              <a:t>’ in een situatie. </a:t>
            </a:r>
          </a:p>
          <a:p>
            <a:endParaRPr lang="nl-BE" baseline="0" dirty="0"/>
          </a:p>
          <a:p>
            <a:r>
              <a:rPr lang="nl-BE" baseline="0" dirty="0"/>
              <a:t>Het gaat dus niet over extra verantwoordelijkheid maar een verantwoordelijkheid om te handelen;  </a:t>
            </a:r>
          </a:p>
          <a:p>
            <a:r>
              <a:rPr lang="nl-BE" baseline="0" dirty="0"/>
              <a:t>Dit is vooruitkijken naar welke wereld willen we, hoe willen we samenwerken – hoe willen we ondersteunen,…. </a:t>
            </a:r>
          </a:p>
          <a:p>
            <a:r>
              <a:rPr lang="nl-BE" baseline="0" dirty="0"/>
              <a:t>Het is altijd afwegen – sommige keuzes konden anders belangrijk om hieruit te leren vb. mimi en een doorverwijzing naar buitengewoon onderwijs.  </a:t>
            </a:r>
          </a:p>
          <a:p>
            <a:endParaRPr lang="nl-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a:t>Participerend leiderschap - </a:t>
            </a:r>
            <a:r>
              <a:rPr lang="nl-BE" dirty="0"/>
              <a:t>Oefenen in verantwoordelijkheid nemen en geven</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pPr/>
              <a:t>31</a:t>
            </a:fld>
            <a:endParaRPr lang="en-GB"/>
          </a:p>
        </p:txBody>
      </p:sp>
    </p:spTree>
    <p:extLst>
      <p:ext uri="{BB962C8B-B14F-4D97-AF65-F5344CB8AC3E}">
        <p14:creationId xmlns:p14="http://schemas.microsoft.com/office/powerpoint/2010/main" val="1197470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600" dirty="0" err="1"/>
              <a:t>This</a:t>
            </a:r>
            <a:r>
              <a:rPr lang="nl-NL" sz="1600" dirty="0"/>
              <a:t> story is “</a:t>
            </a:r>
            <a:r>
              <a:rPr lang="nl-NL" sz="1600" dirty="0" err="1"/>
              <a:t>not</a:t>
            </a:r>
            <a:r>
              <a:rPr lang="nl-NL" sz="1600" dirty="0"/>
              <a:t> </a:t>
            </a:r>
            <a:r>
              <a:rPr lang="nl-NL" sz="1600" dirty="0" err="1"/>
              <a:t>about</a:t>
            </a:r>
            <a:r>
              <a:rPr lang="nl-NL" sz="1600" dirty="0"/>
              <a:t> </a:t>
            </a:r>
            <a:r>
              <a:rPr lang="nl-NL" sz="1600" dirty="0" err="1"/>
              <a:t>the</a:t>
            </a:r>
            <a:r>
              <a:rPr lang="nl-NL" sz="1600" dirty="0"/>
              <a:t> right responses </a:t>
            </a:r>
            <a:r>
              <a:rPr lang="nl-NL" sz="1600" dirty="0" err="1"/>
              <a:t>to</a:t>
            </a:r>
            <a:r>
              <a:rPr lang="nl-NL" sz="1600" dirty="0"/>
              <a:t> a </a:t>
            </a:r>
            <a:r>
              <a:rPr lang="nl-NL" sz="1600" dirty="0" err="1"/>
              <a:t>radically</a:t>
            </a:r>
            <a:r>
              <a:rPr lang="nl-NL" sz="1600" dirty="0"/>
              <a:t> </a:t>
            </a:r>
            <a:r>
              <a:rPr lang="nl-NL" sz="1600" dirty="0" err="1"/>
              <a:t>exteriorized</a:t>
            </a:r>
            <a:r>
              <a:rPr lang="nl-NL" sz="1600" dirty="0"/>
              <a:t> </a:t>
            </a:r>
            <a:r>
              <a:rPr lang="nl-NL" sz="1600" dirty="0" err="1"/>
              <a:t>other</a:t>
            </a:r>
            <a:r>
              <a:rPr lang="nl-NL" sz="1600" dirty="0"/>
              <a:t>, but </a:t>
            </a:r>
            <a:r>
              <a:rPr lang="nl-NL" sz="1600" dirty="0" err="1"/>
              <a:t>about</a:t>
            </a:r>
            <a:r>
              <a:rPr lang="nl-NL" sz="1600" dirty="0"/>
              <a:t> </a:t>
            </a:r>
            <a:r>
              <a:rPr lang="nl-NL" sz="1600" dirty="0" err="1"/>
              <a:t>responsibility</a:t>
            </a:r>
            <a:r>
              <a:rPr lang="nl-NL" sz="1600" dirty="0"/>
              <a:t> </a:t>
            </a:r>
            <a:r>
              <a:rPr lang="nl-NL" sz="1600" dirty="0" err="1"/>
              <a:t>and</a:t>
            </a:r>
            <a:r>
              <a:rPr lang="nl-NL" sz="1600" dirty="0"/>
              <a:t> accountability </a:t>
            </a:r>
            <a:r>
              <a:rPr lang="nl-NL" sz="1600" dirty="0" err="1"/>
              <a:t>for</a:t>
            </a:r>
            <a:r>
              <a:rPr lang="nl-NL" sz="1600" dirty="0"/>
              <a:t> </a:t>
            </a:r>
            <a:r>
              <a:rPr lang="nl-NL" sz="1600" dirty="0" err="1"/>
              <a:t>the</a:t>
            </a:r>
            <a:r>
              <a:rPr lang="nl-NL" sz="1600" dirty="0"/>
              <a:t> </a:t>
            </a:r>
            <a:r>
              <a:rPr lang="nl-NL" sz="1600" dirty="0" err="1"/>
              <a:t>lively</a:t>
            </a:r>
            <a:r>
              <a:rPr lang="nl-NL" sz="1600" dirty="0"/>
              <a:t> </a:t>
            </a:r>
            <a:r>
              <a:rPr lang="nl-NL" sz="1600" dirty="0" err="1"/>
              <a:t>relationalities</a:t>
            </a:r>
            <a:r>
              <a:rPr lang="nl-NL" sz="1600" dirty="0"/>
              <a:t> of </a:t>
            </a:r>
            <a:r>
              <a:rPr lang="nl-NL" sz="1600" dirty="0" err="1"/>
              <a:t>becoming</a:t>
            </a:r>
            <a:r>
              <a:rPr lang="nl-NL" sz="1600" dirty="0"/>
              <a:t>, of </a:t>
            </a:r>
            <a:r>
              <a:rPr lang="nl-NL" sz="1600" dirty="0" err="1"/>
              <a:t>which</a:t>
            </a:r>
            <a:r>
              <a:rPr lang="nl-NL" sz="1600" dirty="0"/>
              <a:t> we are a part. (…) </a:t>
            </a:r>
          </a:p>
          <a:p>
            <a:pPr marL="0" indent="0">
              <a:buNone/>
            </a:pPr>
            <a:r>
              <a:rPr lang="nl-NL" sz="1600" dirty="0" err="1"/>
              <a:t>Responsibility</a:t>
            </a:r>
            <a:r>
              <a:rPr lang="nl-NL" sz="1600" dirty="0"/>
              <a:t> is </a:t>
            </a:r>
            <a:r>
              <a:rPr lang="nl-NL" sz="1600" dirty="0" err="1"/>
              <a:t>then</a:t>
            </a:r>
            <a:r>
              <a:rPr lang="nl-NL" sz="1600" dirty="0"/>
              <a:t> a matter of </a:t>
            </a:r>
            <a:r>
              <a:rPr lang="nl-NL" sz="1600" dirty="0" err="1"/>
              <a:t>the</a:t>
            </a:r>
            <a:r>
              <a:rPr lang="nl-NL" sz="1600" dirty="0"/>
              <a:t> </a:t>
            </a:r>
            <a:r>
              <a:rPr lang="nl-NL" sz="1600" dirty="0" err="1"/>
              <a:t>ability</a:t>
            </a:r>
            <a:r>
              <a:rPr lang="nl-NL" sz="1600" dirty="0"/>
              <a:t> </a:t>
            </a:r>
            <a:r>
              <a:rPr lang="nl-NL" sz="1600" dirty="0" err="1"/>
              <a:t>to</a:t>
            </a:r>
            <a:r>
              <a:rPr lang="nl-NL" sz="1600" dirty="0"/>
              <a:t> </a:t>
            </a:r>
            <a:r>
              <a:rPr lang="nl-NL" sz="1600" dirty="0" err="1"/>
              <a:t>respond</a:t>
            </a:r>
            <a:r>
              <a:rPr lang="nl-NL" sz="1600" dirty="0"/>
              <a:t>. </a:t>
            </a:r>
          </a:p>
          <a:p>
            <a:pPr marL="0" indent="0">
              <a:buNone/>
            </a:pPr>
            <a:r>
              <a:rPr lang="nl-NL" sz="1600" dirty="0" err="1"/>
              <a:t>Listening</a:t>
            </a:r>
            <a:r>
              <a:rPr lang="nl-NL" sz="1600" dirty="0"/>
              <a:t> </a:t>
            </a:r>
            <a:r>
              <a:rPr lang="nl-NL" sz="1600" dirty="0" err="1"/>
              <a:t>for</a:t>
            </a:r>
            <a:r>
              <a:rPr lang="nl-NL" sz="1600" dirty="0"/>
              <a:t> </a:t>
            </a:r>
            <a:r>
              <a:rPr lang="nl-NL" sz="1600" dirty="0" err="1"/>
              <a:t>the</a:t>
            </a:r>
            <a:r>
              <a:rPr lang="nl-NL" sz="1600" dirty="0"/>
              <a:t> response of </a:t>
            </a:r>
            <a:r>
              <a:rPr lang="nl-NL" sz="1600" dirty="0" err="1"/>
              <a:t>the</a:t>
            </a:r>
            <a:r>
              <a:rPr lang="nl-NL" sz="1600" dirty="0"/>
              <a:t> </a:t>
            </a:r>
            <a:r>
              <a:rPr lang="nl-NL" sz="1600" dirty="0" err="1"/>
              <a:t>other</a:t>
            </a:r>
            <a:r>
              <a:rPr lang="nl-NL" sz="1600" dirty="0"/>
              <a:t> </a:t>
            </a:r>
            <a:r>
              <a:rPr lang="nl-NL" sz="1600" dirty="0" err="1"/>
              <a:t>and</a:t>
            </a:r>
            <a:r>
              <a:rPr lang="nl-NL" sz="1600" dirty="0"/>
              <a:t> </a:t>
            </a:r>
            <a:r>
              <a:rPr lang="nl-NL" sz="1600" dirty="0" err="1"/>
              <a:t>an</a:t>
            </a:r>
            <a:r>
              <a:rPr lang="nl-NL" sz="1600" dirty="0"/>
              <a:t> </a:t>
            </a:r>
            <a:r>
              <a:rPr lang="nl-NL" sz="1600" dirty="0" err="1"/>
              <a:t>obligation</a:t>
            </a:r>
            <a:r>
              <a:rPr lang="nl-NL" sz="1600" dirty="0"/>
              <a:t> </a:t>
            </a:r>
            <a:r>
              <a:rPr lang="nl-NL" sz="1600" dirty="0" err="1"/>
              <a:t>to</a:t>
            </a:r>
            <a:r>
              <a:rPr lang="nl-NL" sz="1600" dirty="0"/>
              <a:t> </a:t>
            </a:r>
            <a:r>
              <a:rPr lang="nl-NL" sz="1600" dirty="0" err="1"/>
              <a:t>be</a:t>
            </a:r>
            <a:r>
              <a:rPr lang="nl-NL" sz="1600" dirty="0"/>
              <a:t> </a:t>
            </a:r>
            <a:r>
              <a:rPr lang="nl-NL" sz="1600" dirty="0" err="1"/>
              <a:t>responsive</a:t>
            </a:r>
            <a:r>
              <a:rPr lang="nl-NL" sz="1600" dirty="0"/>
              <a:t> </a:t>
            </a:r>
            <a:r>
              <a:rPr lang="nl-NL" sz="1600" dirty="0" err="1"/>
              <a:t>to</a:t>
            </a:r>
            <a:r>
              <a:rPr lang="nl-NL" sz="1600" dirty="0"/>
              <a:t> </a:t>
            </a:r>
            <a:r>
              <a:rPr lang="nl-NL" sz="1600" dirty="0" err="1"/>
              <a:t>the</a:t>
            </a:r>
            <a:r>
              <a:rPr lang="nl-NL" sz="1600" dirty="0"/>
              <a:t> </a:t>
            </a:r>
            <a:r>
              <a:rPr lang="nl-NL" sz="1600" dirty="0" err="1"/>
              <a:t>other</a:t>
            </a:r>
            <a:r>
              <a:rPr lang="nl-NL" sz="1600" dirty="0"/>
              <a:t>, </a:t>
            </a:r>
            <a:r>
              <a:rPr lang="nl-NL" sz="1600" dirty="0" err="1"/>
              <a:t>who</a:t>
            </a:r>
            <a:r>
              <a:rPr lang="nl-NL" sz="1600" dirty="0"/>
              <a:t> is </a:t>
            </a:r>
            <a:r>
              <a:rPr lang="nl-NL" sz="1600" dirty="0" err="1"/>
              <a:t>not</a:t>
            </a:r>
            <a:r>
              <a:rPr lang="nl-NL" sz="1600" dirty="0"/>
              <a:t> </a:t>
            </a:r>
            <a:r>
              <a:rPr lang="nl-NL" sz="1600" dirty="0" err="1"/>
              <a:t>entirely</a:t>
            </a:r>
            <a:r>
              <a:rPr lang="nl-NL" sz="1600" dirty="0"/>
              <a:t> separate </a:t>
            </a:r>
            <a:r>
              <a:rPr lang="nl-NL" sz="1600" dirty="0" err="1"/>
              <a:t>from</a:t>
            </a:r>
            <a:r>
              <a:rPr lang="nl-NL" sz="1600" dirty="0"/>
              <a:t> </a:t>
            </a:r>
            <a:r>
              <a:rPr lang="nl-NL" sz="1600" dirty="0" err="1"/>
              <a:t>what</a:t>
            </a:r>
            <a:r>
              <a:rPr lang="nl-NL" sz="1600" dirty="0"/>
              <a:t> we call </a:t>
            </a:r>
            <a:r>
              <a:rPr lang="nl-NL" sz="1600" dirty="0" err="1"/>
              <a:t>the</a:t>
            </a:r>
            <a:r>
              <a:rPr lang="nl-NL" sz="1600" dirty="0"/>
              <a:t> </a:t>
            </a:r>
            <a:r>
              <a:rPr lang="nl-NL" sz="1600" dirty="0" err="1"/>
              <a:t>self</a:t>
            </a:r>
            <a:r>
              <a:rPr lang="nl-NL" sz="1600" dirty="0"/>
              <a:t>.” (</a:t>
            </a:r>
            <a:r>
              <a:rPr lang="nl-NL" sz="1600" dirty="0" err="1"/>
              <a:t>Barad</a:t>
            </a:r>
            <a:r>
              <a:rPr lang="nl-NL" sz="1600" dirty="0"/>
              <a:t>, 2012, p. 69)</a:t>
            </a:r>
            <a:endParaRPr lang="nl-BE"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It </a:t>
            </a:r>
            <a:r>
              <a:rPr lang="nl-NL" sz="1600" dirty="0" err="1"/>
              <a:t>creates</a:t>
            </a:r>
            <a:r>
              <a:rPr lang="nl-NL" sz="1600" dirty="0"/>
              <a:t> </a:t>
            </a:r>
            <a:r>
              <a:rPr lang="nl-NL" sz="1600" dirty="0" err="1"/>
              <a:t>opportunities</a:t>
            </a:r>
            <a:r>
              <a:rPr lang="nl-NL" sz="1600" baseline="0" dirty="0"/>
              <a:t> </a:t>
            </a:r>
            <a:r>
              <a:rPr lang="nl-NL" sz="1600" baseline="0" dirty="0" err="1"/>
              <a:t>to</a:t>
            </a:r>
            <a:r>
              <a:rPr lang="nl-NL" sz="1600" baseline="0" dirty="0"/>
              <a:t> </a:t>
            </a:r>
            <a:r>
              <a:rPr lang="nl-NL" sz="1600" baseline="0" dirty="0" err="1"/>
              <a:t>rethink</a:t>
            </a:r>
            <a:r>
              <a:rPr lang="nl-NL" sz="1600" baseline="0" dirty="0"/>
              <a:t> </a:t>
            </a:r>
            <a:r>
              <a:rPr lang="nl-NL" sz="1600" baseline="0" dirty="0" err="1"/>
              <a:t>binary</a:t>
            </a:r>
            <a:r>
              <a:rPr lang="nl-NL" sz="1600" baseline="0" dirty="0"/>
              <a:t> thinking, </a:t>
            </a:r>
            <a:r>
              <a:rPr lang="nl-NL" sz="1600" baseline="0" dirty="0" err="1"/>
              <a:t>to</a:t>
            </a:r>
            <a:r>
              <a:rPr lang="nl-NL" sz="1600" baseline="0" dirty="0"/>
              <a:t> </a:t>
            </a:r>
            <a:r>
              <a:rPr lang="nl-NL" sz="1600" baseline="0" dirty="0" err="1"/>
              <a:t>use</a:t>
            </a:r>
            <a:r>
              <a:rPr lang="nl-NL" sz="1600" baseline="0" dirty="0"/>
              <a:t> </a:t>
            </a:r>
            <a:r>
              <a:rPr lang="nl-NL" sz="1600" baseline="0" dirty="0" err="1"/>
              <a:t>all</a:t>
            </a:r>
            <a:r>
              <a:rPr lang="nl-NL" sz="1600" baseline="0" dirty="0"/>
              <a:t> </a:t>
            </a:r>
            <a:r>
              <a:rPr lang="nl-NL" sz="1600" baseline="0" dirty="0" err="1"/>
              <a:t>the</a:t>
            </a:r>
            <a:r>
              <a:rPr lang="nl-NL" sz="1600" baseline="0" dirty="0"/>
              <a:t> </a:t>
            </a:r>
            <a:r>
              <a:rPr lang="nl-NL" sz="1600" baseline="0" dirty="0" err="1"/>
              <a:t>space</a:t>
            </a:r>
            <a:r>
              <a:rPr lang="nl-NL" sz="1600" baseline="0" dirty="0"/>
              <a:t>-in-</a:t>
            </a:r>
            <a:r>
              <a:rPr lang="nl-NL" sz="1600" baseline="0" dirty="0" err="1"/>
              <a:t>between</a:t>
            </a:r>
            <a:r>
              <a:rPr lang="nl-NL" sz="1600" baseline="0" dirty="0"/>
              <a:t> </a:t>
            </a:r>
            <a:r>
              <a:rPr lang="nl-NL" sz="1600" baseline="0" dirty="0" err="1"/>
              <a:t>and</a:t>
            </a:r>
            <a:r>
              <a:rPr lang="nl-NL" sz="1600" baseline="0" dirty="0"/>
              <a:t> </a:t>
            </a:r>
            <a:r>
              <a:rPr lang="nl-NL" sz="1600" baseline="0" dirty="0" err="1"/>
              <a:t>disrupt</a:t>
            </a:r>
            <a:r>
              <a:rPr lang="nl-NL" sz="1600" baseline="0" dirty="0"/>
              <a:t> </a:t>
            </a:r>
            <a:r>
              <a:rPr lang="nl-NL" sz="1600" baseline="0" dirty="0" err="1"/>
              <a:t>clear</a:t>
            </a:r>
            <a:r>
              <a:rPr lang="nl-NL" sz="1600" baseline="0" dirty="0"/>
              <a:t> </a:t>
            </a:r>
            <a:r>
              <a:rPr lang="nl-NL" sz="1600" baseline="0" dirty="0" err="1"/>
              <a:t>demarkations</a:t>
            </a:r>
            <a:r>
              <a:rPr lang="nl-NL" sz="1600" baseline="0" dirty="0"/>
              <a:t>. </a:t>
            </a: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We </a:t>
            </a:r>
            <a:r>
              <a:rPr lang="nl-NL" sz="1600" dirty="0" err="1"/>
              <a:t>become</a:t>
            </a:r>
            <a:r>
              <a:rPr lang="nl-NL" sz="1600" dirty="0"/>
              <a:t> </a:t>
            </a:r>
            <a:r>
              <a:rPr lang="nl-NL" sz="1600" dirty="0" err="1"/>
              <a:t>what</a:t>
            </a:r>
            <a:r>
              <a:rPr lang="nl-NL" sz="1600" dirty="0"/>
              <a:t> is </a:t>
            </a:r>
            <a:r>
              <a:rPr lang="nl-NL" sz="1600" dirty="0" err="1"/>
              <a:t>possible</a:t>
            </a:r>
            <a:r>
              <a:rPr lang="nl-NL" sz="1600" dirty="0"/>
              <a:t> (or </a:t>
            </a:r>
            <a:r>
              <a:rPr lang="nl-NL" sz="1600" dirty="0" err="1"/>
              <a:t>not</a:t>
            </a:r>
            <a:r>
              <a:rPr lang="nl-NL" sz="1600" dirty="0"/>
              <a:t> </a:t>
            </a:r>
            <a:r>
              <a:rPr lang="nl-NL" sz="1600" dirty="0" err="1"/>
              <a:t>possible</a:t>
            </a:r>
            <a:r>
              <a:rPr lang="nl-NL" sz="1600" dirty="0"/>
              <a:t>) in mobile </a:t>
            </a:r>
            <a:r>
              <a:rPr lang="nl-NL" sz="1600" dirty="0" err="1"/>
              <a:t>embodied</a:t>
            </a:r>
            <a:r>
              <a:rPr lang="nl-NL" sz="1600" dirty="0"/>
              <a:t> </a:t>
            </a:r>
            <a:r>
              <a:rPr lang="nl-NL" sz="1600" dirty="0" err="1"/>
              <a:t>encounters</a:t>
            </a:r>
            <a:r>
              <a:rPr lang="nl-NL" sz="1600" dirty="0"/>
              <a:t> </a:t>
            </a:r>
            <a:r>
              <a:rPr lang="nl-NL" sz="1600" dirty="0" err="1"/>
              <a:t>with</a:t>
            </a:r>
            <a:r>
              <a:rPr lang="nl-NL" sz="1600" dirty="0"/>
              <a:t> </a:t>
            </a:r>
            <a:r>
              <a:rPr lang="nl-NL" sz="1600" dirty="0" err="1"/>
              <a:t>others</a:t>
            </a:r>
            <a:r>
              <a:rPr lang="nl-NL" sz="1600" dirty="0"/>
              <a:t>, human </a:t>
            </a:r>
            <a:r>
              <a:rPr lang="nl-NL" sz="1600" dirty="0" err="1"/>
              <a:t>and</a:t>
            </a:r>
            <a:r>
              <a:rPr lang="nl-NL" sz="1600" dirty="0"/>
              <a:t> </a:t>
            </a:r>
            <a:r>
              <a:rPr lang="nl-NL" sz="1600" dirty="0" err="1"/>
              <a:t>otherwise</a:t>
            </a:r>
            <a:r>
              <a:rPr lang="nl-NL" sz="1600" dirty="0"/>
              <a:t>. </a:t>
            </a:r>
          </a:p>
          <a:p>
            <a:endParaRPr lang="nl-BE" sz="1600" dirty="0"/>
          </a:p>
        </p:txBody>
      </p:sp>
      <p:sp>
        <p:nvSpPr>
          <p:cNvPr id="4" name="Tijdelijke aanduiding voor dianummer 3"/>
          <p:cNvSpPr>
            <a:spLocks noGrp="1"/>
          </p:cNvSpPr>
          <p:nvPr>
            <p:ph type="sldNum" sz="quarter" idx="10"/>
          </p:nvPr>
        </p:nvSpPr>
        <p:spPr/>
        <p:txBody>
          <a:bodyPr/>
          <a:lstStyle/>
          <a:p>
            <a:fld id="{12A9A9C0-7116-4909-8AB4-60FAEFFC7C86}" type="slidenum">
              <a:rPr lang="nl-BE" smtClean="0"/>
              <a:t>32</a:t>
            </a:fld>
            <a:endParaRPr lang="nl-BE"/>
          </a:p>
        </p:txBody>
      </p:sp>
    </p:spTree>
    <p:extLst>
      <p:ext uri="{BB962C8B-B14F-4D97-AF65-F5344CB8AC3E}">
        <p14:creationId xmlns:p14="http://schemas.microsoft.com/office/powerpoint/2010/main" val="426638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 van doelgericht te werken – heel vaak niet zo duidelijk – vraagt afstemming, wisselwerking, terugkoppeling – waar willen we voor gaan?</a:t>
            </a:r>
          </a:p>
        </p:txBody>
      </p:sp>
      <p:sp>
        <p:nvSpPr>
          <p:cNvPr id="4" name="Tijdelijke aanduiding voor dianummer 3"/>
          <p:cNvSpPr>
            <a:spLocks noGrp="1"/>
          </p:cNvSpPr>
          <p:nvPr>
            <p:ph type="sldNum" sz="quarter" idx="5"/>
          </p:nvPr>
        </p:nvSpPr>
        <p:spPr/>
        <p:txBody>
          <a:bodyPr/>
          <a:lstStyle/>
          <a:p>
            <a:fld id="{EA9A1DFF-A611-4945-80A5-DBC2ACA42B4F}" type="slidenum">
              <a:rPr lang="nl-BE" smtClean="0"/>
              <a:pPr/>
              <a:t>4</a:t>
            </a:fld>
            <a:endParaRPr lang="nl-BE"/>
          </a:p>
        </p:txBody>
      </p:sp>
    </p:spTree>
    <p:extLst>
      <p:ext uri="{BB962C8B-B14F-4D97-AF65-F5344CB8AC3E}">
        <p14:creationId xmlns:p14="http://schemas.microsoft.com/office/powerpoint/2010/main" val="79672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E6BB0A3-42CB-8E48-B44F-8E5044A17820}" type="slidenum">
              <a:rPr lang="nl-BE" smtClean="0"/>
              <a:t>5</a:t>
            </a:fld>
            <a:endParaRPr lang="nl-BE"/>
          </a:p>
        </p:txBody>
      </p:sp>
    </p:spTree>
    <p:extLst>
      <p:ext uri="{BB962C8B-B14F-4D97-AF65-F5344CB8AC3E}">
        <p14:creationId xmlns:p14="http://schemas.microsoft.com/office/powerpoint/2010/main" val="64053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Belang ook hier van luisteren naar elk kind…</a:t>
            </a:r>
          </a:p>
        </p:txBody>
      </p:sp>
      <p:sp>
        <p:nvSpPr>
          <p:cNvPr id="4" name="Tijdelijke aanduiding voor dianummer 3"/>
          <p:cNvSpPr>
            <a:spLocks noGrp="1"/>
          </p:cNvSpPr>
          <p:nvPr>
            <p:ph type="sldNum" sz="quarter" idx="5"/>
          </p:nvPr>
        </p:nvSpPr>
        <p:spPr/>
        <p:txBody>
          <a:bodyPr/>
          <a:lstStyle/>
          <a:p>
            <a:fld id="{1E6BB0A3-42CB-8E48-B44F-8E5044A17820}" type="slidenum">
              <a:rPr lang="nl-BE" smtClean="0"/>
              <a:t>6</a:t>
            </a:fld>
            <a:endParaRPr lang="nl-BE"/>
          </a:p>
        </p:txBody>
      </p:sp>
    </p:spTree>
    <p:extLst>
      <p:ext uri="{BB962C8B-B14F-4D97-AF65-F5344CB8AC3E}">
        <p14:creationId xmlns:p14="http://schemas.microsoft.com/office/powerpoint/2010/main" val="274113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E6BB0A3-42CB-8E48-B44F-8E5044A17820}" type="slidenum">
              <a:rPr lang="nl-BE" smtClean="0"/>
              <a:t>7</a:t>
            </a:fld>
            <a:endParaRPr lang="nl-BE"/>
          </a:p>
        </p:txBody>
      </p:sp>
    </p:spTree>
    <p:extLst>
      <p:ext uri="{BB962C8B-B14F-4D97-AF65-F5344CB8AC3E}">
        <p14:creationId xmlns:p14="http://schemas.microsoft.com/office/powerpoint/2010/main" val="573863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E6BB0A3-42CB-8E48-B44F-8E5044A17820}" type="slidenum">
              <a:rPr lang="nl-BE" smtClean="0"/>
              <a:t>8</a:t>
            </a:fld>
            <a:endParaRPr lang="nl-BE"/>
          </a:p>
        </p:txBody>
      </p:sp>
    </p:spTree>
    <p:extLst>
      <p:ext uri="{BB962C8B-B14F-4D97-AF65-F5344CB8AC3E}">
        <p14:creationId xmlns:p14="http://schemas.microsoft.com/office/powerpoint/2010/main" val="2901383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1A9553A0-F617-3441-BD2E-16E4FF45C29D}" type="slidenum">
              <a:rPr lang="nl-BE" smtClean="0"/>
              <a:t>9</a:t>
            </a:fld>
            <a:endParaRPr lang="nl-BE"/>
          </a:p>
        </p:txBody>
      </p:sp>
    </p:spTree>
    <p:extLst>
      <p:ext uri="{BB962C8B-B14F-4D97-AF65-F5344CB8AC3E}">
        <p14:creationId xmlns:p14="http://schemas.microsoft.com/office/powerpoint/2010/main" val="325857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x-none" dirty="0"/>
          </a:p>
        </p:txBody>
      </p:sp>
      <p:sp>
        <p:nvSpPr>
          <p:cNvPr id="33795"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defTabSz="457200" eaLnBrk="0" fontAlgn="base" hangingPunct="0">
              <a:spcBef>
                <a:spcPct val="30000"/>
              </a:spcBef>
              <a:spcAft>
                <a:spcPct val="0"/>
              </a:spcAft>
              <a:defRPr sz="1200">
                <a:solidFill>
                  <a:schemeClr val="tx1"/>
                </a:solidFill>
                <a:latin typeface="Calibri" charset="0"/>
              </a:defRPr>
            </a:lvl6pPr>
            <a:lvl7pPr marL="2971800" indent="-228600" defTabSz="457200" eaLnBrk="0" fontAlgn="base" hangingPunct="0">
              <a:spcBef>
                <a:spcPct val="30000"/>
              </a:spcBef>
              <a:spcAft>
                <a:spcPct val="0"/>
              </a:spcAft>
              <a:defRPr sz="1200">
                <a:solidFill>
                  <a:schemeClr val="tx1"/>
                </a:solidFill>
                <a:latin typeface="Calibri" charset="0"/>
              </a:defRPr>
            </a:lvl7pPr>
            <a:lvl8pPr marL="3429000" indent="-228600" defTabSz="457200" eaLnBrk="0" fontAlgn="base" hangingPunct="0">
              <a:spcBef>
                <a:spcPct val="30000"/>
              </a:spcBef>
              <a:spcAft>
                <a:spcPct val="0"/>
              </a:spcAft>
              <a:defRPr sz="1200">
                <a:solidFill>
                  <a:schemeClr val="tx1"/>
                </a:solidFill>
                <a:latin typeface="Calibri" charset="0"/>
              </a:defRPr>
            </a:lvl8pPr>
            <a:lvl9pPr marL="3886200" indent="-228600" defTabSz="457200" eaLnBrk="0" fontAlgn="base" hangingPunct="0">
              <a:spcBef>
                <a:spcPct val="30000"/>
              </a:spcBef>
              <a:spcAft>
                <a:spcPct val="0"/>
              </a:spcAft>
              <a:defRPr sz="1200">
                <a:solidFill>
                  <a:schemeClr val="tx1"/>
                </a:solidFill>
                <a:latin typeface="Calibri" charset="0"/>
              </a:defRPr>
            </a:lvl9pPr>
          </a:lstStyle>
          <a:p>
            <a:pPr fontAlgn="base">
              <a:spcBef>
                <a:spcPct val="0"/>
              </a:spcBef>
              <a:spcAft>
                <a:spcPct val="0"/>
              </a:spcAft>
            </a:pPr>
            <a:fld id="{223975F3-7321-5147-A841-D8AD227EF2CE}" type="slidenum">
              <a:rPr lang="nl-BE" altLang="x-none"/>
              <a:pPr fontAlgn="base">
                <a:spcBef>
                  <a:spcPct val="0"/>
                </a:spcBef>
                <a:spcAft>
                  <a:spcPct val="0"/>
                </a:spcAft>
              </a:pPr>
              <a:t>10</a:t>
            </a:fld>
            <a:endParaRPr lang="nl-BE" altLang="x-none"/>
          </a:p>
        </p:txBody>
      </p:sp>
    </p:spTree>
    <p:extLst>
      <p:ext uri="{BB962C8B-B14F-4D97-AF65-F5344CB8AC3E}">
        <p14:creationId xmlns:p14="http://schemas.microsoft.com/office/powerpoint/2010/main" val="1907046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BA85AAD9-CCDC-FD47-BE59-6839B431A619}" type="datetimeFigureOut">
              <a:rPr lang="nl-NL" smtClean="0"/>
              <a:t>03-12-2021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82368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A85AAD9-CCDC-FD47-BE59-6839B431A619}" type="datetimeFigureOut">
              <a:rPr lang="nl-NL" smtClean="0"/>
              <a:t>03-12-2021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95622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A85AAD9-CCDC-FD47-BE59-6839B431A619}" type="datetimeFigureOut">
              <a:rPr lang="nl-NL" smtClean="0"/>
              <a:t>03-12-2021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73697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A85AAD9-CCDC-FD47-BE59-6839B431A619}" type="datetimeFigureOut">
              <a:rPr lang="nl-NL" smtClean="0"/>
              <a:t>03-12-2021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83096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Titelstijl van model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BA85AAD9-CCDC-FD47-BE59-6839B431A619}" type="datetimeFigureOut">
              <a:rPr lang="nl-NL" smtClean="0"/>
              <a:t>03-12-2021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77340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BA85AAD9-CCDC-FD47-BE59-6839B431A619}" type="datetimeFigureOut">
              <a:rPr lang="nl-NL" smtClean="0"/>
              <a:t>03-12-2021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77119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Titelstijl van model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BA85AAD9-CCDC-FD47-BE59-6839B431A619}" type="datetimeFigureOut">
              <a:rPr lang="nl-NL" smtClean="0"/>
              <a:t>03-12-2021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33231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BA85AAD9-CCDC-FD47-BE59-6839B431A619}" type="datetimeFigureOut">
              <a:rPr lang="nl-NL" smtClean="0"/>
              <a:t>03-12-2021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46958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A85AAD9-CCDC-FD47-BE59-6839B431A619}" type="datetimeFigureOut">
              <a:rPr lang="nl-NL" smtClean="0"/>
              <a:t>03-12-2021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23069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BA85AAD9-CCDC-FD47-BE59-6839B431A619}" type="datetimeFigureOut">
              <a:rPr lang="nl-NL" smtClean="0"/>
              <a:t>03-12-2021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01434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BA85AAD9-CCDC-FD47-BE59-6839B431A619}" type="datetimeFigureOut">
              <a:rPr lang="nl-NL" smtClean="0"/>
              <a:t>03-12-2021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D7DE56E-16B7-C84D-8B60-4B54C807B542}" type="slidenum">
              <a:rPr lang="nl-NL" smtClean="0"/>
              <a:t>‹nr.›</a:t>
            </a:fld>
            <a:endParaRPr lang="nl-NL"/>
          </a:p>
        </p:txBody>
      </p:sp>
    </p:spTree>
    <p:extLst>
      <p:ext uri="{BB962C8B-B14F-4D97-AF65-F5344CB8AC3E}">
        <p14:creationId xmlns:p14="http://schemas.microsoft.com/office/powerpoint/2010/main" val="134129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5AAD9-CCDC-FD47-BE59-6839B431A619}" type="datetimeFigureOut">
              <a:rPr lang="nl-NL" smtClean="0"/>
              <a:t>03-12-2021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DE56E-16B7-C84D-8B60-4B54C807B542}" type="slidenum">
              <a:rPr lang="nl-NL" smtClean="0"/>
              <a:t>‹nr.›</a:t>
            </a:fld>
            <a:endParaRPr lang="nl-NL"/>
          </a:p>
        </p:txBody>
      </p:sp>
    </p:spTree>
    <p:extLst>
      <p:ext uri="{BB962C8B-B14F-4D97-AF65-F5344CB8AC3E}">
        <p14:creationId xmlns:p14="http://schemas.microsoft.com/office/powerpoint/2010/main" val="1965387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8image3811168">
            <a:extLst>
              <a:ext uri="{FF2B5EF4-FFF2-40B4-BE49-F238E27FC236}">
                <a16:creationId xmlns:a16="http://schemas.microsoft.com/office/drawing/2014/main" id="{467E0066-C0DA-9043-953D-0FE368CA8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83" t="37541" r="35409" b="4492"/>
          <a:stretch/>
        </p:blipFill>
        <p:spPr bwMode="auto">
          <a:xfrm>
            <a:off x="-789007" y="-5613"/>
            <a:ext cx="13995400" cy="983387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A605603-BAF6-5540-BCD0-611CB9CB3A37}"/>
              </a:ext>
            </a:extLst>
          </p:cNvPr>
          <p:cNvSpPr>
            <a:spLocks noGrp="1"/>
          </p:cNvSpPr>
          <p:nvPr>
            <p:ph type="ctrTitle"/>
          </p:nvPr>
        </p:nvSpPr>
        <p:spPr>
          <a:xfrm>
            <a:off x="1524000" y="1122363"/>
            <a:ext cx="9144000" cy="2387600"/>
          </a:xfrm>
        </p:spPr>
        <p:txBody>
          <a:bodyPr/>
          <a:lstStyle/>
          <a:p>
            <a:r>
              <a:rPr lang="nl-BE" dirty="0">
                <a:solidFill>
                  <a:schemeClr val="bg1"/>
                </a:solidFill>
              </a:rPr>
              <a:t>Middaglezing Diversiteit en Inclusie</a:t>
            </a:r>
          </a:p>
        </p:txBody>
      </p:sp>
      <p:sp>
        <p:nvSpPr>
          <p:cNvPr id="3" name="Ondertitel 2">
            <a:extLst>
              <a:ext uri="{FF2B5EF4-FFF2-40B4-BE49-F238E27FC236}">
                <a16:creationId xmlns:a16="http://schemas.microsoft.com/office/drawing/2014/main" id="{FCE280BA-20F8-844A-8D84-1F67C84056E6}"/>
              </a:ext>
            </a:extLst>
          </p:cNvPr>
          <p:cNvSpPr>
            <a:spLocks noGrp="1"/>
          </p:cNvSpPr>
          <p:nvPr>
            <p:ph type="subTitle" idx="1"/>
          </p:nvPr>
        </p:nvSpPr>
        <p:spPr>
          <a:xfrm>
            <a:off x="1524000" y="3602037"/>
            <a:ext cx="9144000" cy="2387599"/>
          </a:xfrm>
        </p:spPr>
        <p:txBody>
          <a:bodyPr>
            <a:normAutofit fontScale="92500" lnSpcReduction="20000"/>
          </a:bodyPr>
          <a:lstStyle/>
          <a:p>
            <a:r>
              <a:rPr lang="nl-BE" sz="4000" dirty="0">
                <a:solidFill>
                  <a:schemeClr val="bg1"/>
                </a:solidFill>
              </a:rPr>
              <a:t>Samen nadenken over de praktijken van inclusief onderwijs vandaag </a:t>
            </a:r>
          </a:p>
          <a:p>
            <a:endParaRPr lang="nl-BE" dirty="0">
              <a:solidFill>
                <a:schemeClr val="bg1"/>
              </a:solidFill>
            </a:endParaRPr>
          </a:p>
          <a:p>
            <a:r>
              <a:rPr lang="nl-BE" dirty="0">
                <a:solidFill>
                  <a:schemeClr val="bg1"/>
                </a:solidFill>
              </a:rPr>
              <a:t>Elisabeth De Schauwer, Vakgroep Orthopedagogiek </a:t>
            </a:r>
          </a:p>
          <a:p>
            <a:r>
              <a:rPr lang="nl-BE" dirty="0">
                <a:solidFill>
                  <a:schemeClr val="bg1"/>
                </a:solidFill>
              </a:rPr>
              <a:t>elisabeth.deschauwer@ugent.be</a:t>
            </a:r>
          </a:p>
          <a:p>
            <a:r>
              <a:rPr lang="nl-BE" dirty="0">
                <a:solidFill>
                  <a:schemeClr val="bg1"/>
                </a:solidFill>
              </a:rPr>
              <a:t>03.12.2021</a:t>
            </a:r>
          </a:p>
        </p:txBody>
      </p:sp>
      <p:pic>
        <p:nvPicPr>
          <p:cNvPr id="4" name="Picture 2" descr="Afbeeldingsresultaat voor ugent">
            <a:extLst>
              <a:ext uri="{FF2B5EF4-FFF2-40B4-BE49-F238E27FC236}">
                <a16:creationId xmlns:a16="http://schemas.microsoft.com/office/drawing/2014/main" id="{CFCB7219-F03B-0F43-BA83-279480C7B6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714" y="4729529"/>
            <a:ext cx="2362200" cy="252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5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ep 27"/>
          <p:cNvGrpSpPr>
            <a:grpSpLocks/>
          </p:cNvGrpSpPr>
          <p:nvPr/>
        </p:nvGrpSpPr>
        <p:grpSpPr bwMode="auto">
          <a:xfrm>
            <a:off x="1822710" y="1406649"/>
            <a:ext cx="8573565" cy="5295577"/>
            <a:chOff x="312516" y="721358"/>
            <a:chExt cx="8573821" cy="5295752"/>
          </a:xfrm>
        </p:grpSpPr>
        <p:grpSp>
          <p:nvGrpSpPr>
            <p:cNvPr id="32771" name="Groep 26"/>
            <p:cNvGrpSpPr>
              <a:grpSpLocks/>
            </p:cNvGrpSpPr>
            <p:nvPr/>
          </p:nvGrpSpPr>
          <p:grpSpPr bwMode="auto">
            <a:xfrm>
              <a:off x="312516" y="721358"/>
              <a:ext cx="8573821" cy="5295752"/>
              <a:chOff x="312516" y="721358"/>
              <a:chExt cx="8573821" cy="5295752"/>
            </a:xfrm>
          </p:grpSpPr>
          <p:grpSp>
            <p:nvGrpSpPr>
              <p:cNvPr id="32773" name="Groep 19"/>
              <p:cNvGrpSpPr>
                <a:grpSpLocks/>
              </p:cNvGrpSpPr>
              <p:nvPr/>
            </p:nvGrpSpPr>
            <p:grpSpPr bwMode="auto">
              <a:xfrm>
                <a:off x="312516" y="721358"/>
                <a:ext cx="8573821" cy="5295752"/>
                <a:chOff x="312516" y="618607"/>
                <a:chExt cx="8573821" cy="5398503"/>
              </a:xfrm>
            </p:grpSpPr>
            <p:grpSp>
              <p:nvGrpSpPr>
                <p:cNvPr id="32775" name="Groep 16"/>
                <p:cNvGrpSpPr>
                  <a:grpSpLocks/>
                </p:cNvGrpSpPr>
                <p:nvPr/>
              </p:nvGrpSpPr>
              <p:grpSpPr bwMode="auto">
                <a:xfrm>
                  <a:off x="312516" y="618607"/>
                  <a:ext cx="8573821" cy="5398503"/>
                  <a:chOff x="395536" y="788624"/>
                  <a:chExt cx="8352928" cy="5016641"/>
                </a:xfrm>
              </p:grpSpPr>
              <p:grpSp>
                <p:nvGrpSpPr>
                  <p:cNvPr id="32778" name="Groep 1"/>
                  <p:cNvGrpSpPr>
                    <a:grpSpLocks/>
                  </p:cNvGrpSpPr>
                  <p:nvPr/>
                </p:nvGrpSpPr>
                <p:grpSpPr bwMode="auto">
                  <a:xfrm>
                    <a:off x="395536" y="788624"/>
                    <a:ext cx="8352928" cy="5016641"/>
                    <a:chOff x="395536" y="1220672"/>
                    <a:chExt cx="8352928" cy="5016641"/>
                  </a:xfrm>
                </p:grpSpPr>
                <p:sp>
                  <p:nvSpPr>
                    <p:cNvPr id="4" name="Afgeronde rechthoek 3"/>
                    <p:cNvSpPr/>
                    <p:nvPr/>
                  </p:nvSpPr>
                  <p:spPr>
                    <a:xfrm>
                      <a:off x="395536" y="5229774"/>
                      <a:ext cx="8346742" cy="1007539"/>
                    </a:xfrm>
                    <a:prstGeom prst="roundRect">
                      <a:avLst>
                        <a:gd name="adj" fmla="val 31942"/>
                      </a:avLst>
                    </a:prstGeom>
                    <a:solidFill>
                      <a:srgbClr val="E2B634"/>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dirty="0">
                        <a:solidFill>
                          <a:schemeClr val="tx1">
                            <a:lumMod val="85000"/>
                            <a:lumOff val="15000"/>
                          </a:schemeClr>
                        </a:solidFill>
                      </a:endParaRPr>
                    </a:p>
                  </p:txBody>
                </p:sp>
                <p:sp>
                  <p:nvSpPr>
                    <p:cNvPr id="3" name="Afgeronde rechthoek 2"/>
                    <p:cNvSpPr/>
                    <p:nvPr/>
                  </p:nvSpPr>
                  <p:spPr>
                    <a:xfrm>
                      <a:off x="395536" y="1220672"/>
                      <a:ext cx="8352928" cy="1344388"/>
                    </a:xfrm>
                    <a:prstGeom prst="roundRect">
                      <a:avLst>
                        <a:gd name="adj" fmla="val 38709"/>
                      </a:avLst>
                    </a:prstGeom>
                    <a:solidFill>
                      <a:srgbClr val="B4BF2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sz="2800" dirty="0">
                        <a:solidFill>
                          <a:schemeClr val="tx1">
                            <a:lumMod val="85000"/>
                            <a:lumOff val="15000"/>
                          </a:schemeClr>
                        </a:solidFill>
                        <a:latin typeface="Poiret One" panose="02000000000000000000" pitchFamily="2" charset="0"/>
                      </a:endParaRPr>
                    </a:p>
                  </p:txBody>
                </p:sp>
                <p:sp>
                  <p:nvSpPr>
                    <p:cNvPr id="6" name="Afgeronde rechthoek 5"/>
                    <p:cNvSpPr/>
                    <p:nvPr/>
                  </p:nvSpPr>
                  <p:spPr>
                    <a:xfrm>
                      <a:off x="4860432" y="2420696"/>
                      <a:ext cx="3527685" cy="3024121"/>
                    </a:xfrm>
                    <a:prstGeom prst="roundRect">
                      <a:avLst/>
                    </a:prstGeom>
                    <a:solidFill>
                      <a:srgbClr val="19AB6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sz="1600" b="1" dirty="0">
                        <a:solidFill>
                          <a:schemeClr val="tx1">
                            <a:lumMod val="85000"/>
                            <a:lumOff val="15000"/>
                          </a:schemeClr>
                        </a:solidFill>
                      </a:endParaRPr>
                    </a:p>
                    <a:p>
                      <a:pPr algn="ctr">
                        <a:defRPr/>
                      </a:pPr>
                      <a:endParaRPr lang="nl-NL" sz="1600" b="1" dirty="0">
                        <a:solidFill>
                          <a:schemeClr val="tx1">
                            <a:lumMod val="85000"/>
                            <a:lumOff val="15000"/>
                          </a:schemeClr>
                        </a:solidFill>
                      </a:endParaRPr>
                    </a:p>
                    <a:p>
                      <a:pPr algn="ctr">
                        <a:defRPr/>
                      </a:pPr>
                      <a:endParaRPr lang="nl-NL" sz="1600" b="1" dirty="0">
                        <a:solidFill>
                          <a:schemeClr val="tx1">
                            <a:lumMod val="85000"/>
                            <a:lumOff val="15000"/>
                          </a:schemeClr>
                        </a:solidFill>
                      </a:endParaRPr>
                    </a:p>
                    <a:p>
                      <a:pPr algn="ctr">
                        <a:defRPr/>
                      </a:pPr>
                      <a:endParaRPr lang="nl-NL" sz="1600" b="1" dirty="0">
                        <a:solidFill>
                          <a:schemeClr val="tx1">
                            <a:lumMod val="85000"/>
                            <a:lumOff val="15000"/>
                          </a:schemeClr>
                        </a:solidFill>
                      </a:endParaRPr>
                    </a:p>
                    <a:p>
                      <a:pPr algn="ctr">
                        <a:defRPr/>
                      </a:pPr>
                      <a:endParaRPr lang="nl-NL" sz="1600" dirty="0">
                        <a:solidFill>
                          <a:schemeClr val="tx1">
                            <a:lumMod val="85000"/>
                            <a:lumOff val="15000"/>
                          </a:schemeClr>
                        </a:solidFill>
                      </a:endParaRPr>
                    </a:p>
                    <a:p>
                      <a:pPr algn="ctr">
                        <a:defRPr/>
                      </a:pPr>
                      <a:endParaRPr lang="nl-NL" sz="1600" dirty="0">
                        <a:solidFill>
                          <a:schemeClr val="tx1">
                            <a:lumMod val="85000"/>
                            <a:lumOff val="15000"/>
                          </a:schemeClr>
                        </a:solidFill>
                      </a:endParaRPr>
                    </a:p>
                    <a:p>
                      <a:pPr algn="ctr">
                        <a:defRPr/>
                      </a:pPr>
                      <a:endParaRPr lang="nl-NL" sz="1600" dirty="0">
                        <a:solidFill>
                          <a:schemeClr val="tx1">
                            <a:lumMod val="85000"/>
                            <a:lumOff val="15000"/>
                          </a:schemeClr>
                        </a:solidFill>
                      </a:endParaRPr>
                    </a:p>
                    <a:p>
                      <a:pPr algn="ctr">
                        <a:defRPr/>
                      </a:pPr>
                      <a:endParaRPr lang="nl-NL" sz="1600" dirty="0">
                        <a:solidFill>
                          <a:schemeClr val="tx1">
                            <a:lumMod val="85000"/>
                            <a:lumOff val="15000"/>
                          </a:schemeClr>
                        </a:solidFill>
                      </a:endParaRPr>
                    </a:p>
                    <a:p>
                      <a:pPr algn="ctr">
                        <a:defRPr/>
                      </a:pPr>
                      <a:endParaRPr lang="nl-NL" sz="1600" dirty="0">
                        <a:solidFill>
                          <a:schemeClr val="tx1">
                            <a:lumMod val="85000"/>
                            <a:lumOff val="15000"/>
                          </a:schemeClr>
                        </a:solidFill>
                      </a:endParaRPr>
                    </a:p>
                    <a:p>
                      <a:pPr algn="ctr">
                        <a:defRPr/>
                      </a:pPr>
                      <a:endParaRPr lang="nl-NL" sz="1600" dirty="0">
                        <a:solidFill>
                          <a:schemeClr val="tx1">
                            <a:lumMod val="85000"/>
                            <a:lumOff val="15000"/>
                          </a:schemeClr>
                        </a:solidFill>
                      </a:endParaRPr>
                    </a:p>
                    <a:p>
                      <a:pPr algn="ctr">
                        <a:defRPr/>
                      </a:pPr>
                      <a:endParaRPr lang="nl-NL" sz="1600" dirty="0">
                        <a:solidFill>
                          <a:schemeClr val="tx1">
                            <a:lumMod val="85000"/>
                            <a:lumOff val="15000"/>
                          </a:schemeClr>
                        </a:solidFill>
                      </a:endParaRPr>
                    </a:p>
                  </p:txBody>
                </p:sp>
                <p:sp>
                  <p:nvSpPr>
                    <p:cNvPr id="5" name="Afgeronde rechthoek 4"/>
                    <p:cNvSpPr/>
                    <p:nvPr/>
                  </p:nvSpPr>
                  <p:spPr>
                    <a:xfrm>
                      <a:off x="899712" y="2420696"/>
                      <a:ext cx="3527686" cy="3024121"/>
                    </a:xfrm>
                    <a:prstGeom prst="roundRect">
                      <a:avLst>
                        <a:gd name="adj" fmla="val 20168"/>
                      </a:avLst>
                    </a:prstGeom>
                    <a:solidFill>
                      <a:srgbClr val="6DBE9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b="1" dirty="0">
                        <a:solidFill>
                          <a:schemeClr val="tx1">
                            <a:lumMod val="85000"/>
                            <a:lumOff val="15000"/>
                          </a:schemeClr>
                        </a:solidFill>
                      </a:endParaRPr>
                    </a:p>
                  </p:txBody>
                </p:sp>
              </p:grpSp>
              <p:grpSp>
                <p:nvGrpSpPr>
                  <p:cNvPr id="32779" name="Groep 10"/>
                  <p:cNvGrpSpPr>
                    <a:grpSpLocks/>
                  </p:cNvGrpSpPr>
                  <p:nvPr/>
                </p:nvGrpSpPr>
                <p:grpSpPr bwMode="auto">
                  <a:xfrm flipV="1">
                    <a:off x="5359968" y="3039797"/>
                    <a:ext cx="2460564" cy="1899284"/>
                    <a:chOff x="5359968" y="2870657"/>
                    <a:chExt cx="2460564" cy="1899284"/>
                  </a:xfrm>
                </p:grpSpPr>
                <p:sp>
                  <p:nvSpPr>
                    <p:cNvPr id="8" name="Ovaal 7"/>
                    <p:cNvSpPr/>
                    <p:nvPr/>
                  </p:nvSpPr>
                  <p:spPr>
                    <a:xfrm>
                      <a:off x="5359968" y="2876671"/>
                      <a:ext cx="1441386" cy="112934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600"/>
                    </a:p>
                  </p:txBody>
                </p:sp>
                <p:sp>
                  <p:nvSpPr>
                    <p:cNvPr id="10" name="Ovaal 9"/>
                    <p:cNvSpPr/>
                    <p:nvPr/>
                  </p:nvSpPr>
                  <p:spPr>
                    <a:xfrm>
                      <a:off x="5864144" y="3640596"/>
                      <a:ext cx="1441386" cy="1129345"/>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100"/>
                    </a:p>
                  </p:txBody>
                </p:sp>
                <p:sp>
                  <p:nvSpPr>
                    <p:cNvPr id="9" name="Ovaal 8"/>
                    <p:cNvSpPr/>
                    <p:nvPr/>
                  </p:nvSpPr>
                  <p:spPr>
                    <a:xfrm>
                      <a:off x="6379146" y="2870657"/>
                      <a:ext cx="1441386" cy="1135361"/>
                    </a:xfrm>
                    <a:prstGeom prst="ellipse">
                      <a:avLst/>
                    </a:prstGeom>
                    <a:solidFill>
                      <a:srgbClr val="32E297">
                        <a:alpha val="45882"/>
                      </a:srgb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600" dirty="0"/>
                    </a:p>
                  </p:txBody>
                </p:sp>
              </p:grpSp>
              <p:sp>
                <p:nvSpPr>
                  <p:cNvPr id="32780" name="Tekstvak 13"/>
                  <p:cNvSpPr txBox="1">
                    <a:spLocks noChangeArrowheads="1"/>
                  </p:cNvSpPr>
                  <p:nvPr/>
                </p:nvSpPr>
                <p:spPr bwMode="auto">
                  <a:xfrm>
                    <a:off x="5861973" y="3015862"/>
                    <a:ext cx="1440160" cy="24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NL" altLang="x-none" sz="1100" dirty="0"/>
                      <a:t>School</a:t>
                    </a:r>
                    <a:endParaRPr lang="nl-BE" altLang="x-none" sz="1100" dirty="0"/>
                  </a:p>
                </p:txBody>
              </p:sp>
              <p:sp>
                <p:nvSpPr>
                  <p:cNvPr id="32781" name="Tekstvak 14"/>
                  <p:cNvSpPr txBox="1">
                    <a:spLocks noChangeArrowheads="1"/>
                  </p:cNvSpPr>
                  <p:nvPr/>
                </p:nvSpPr>
                <p:spPr bwMode="auto">
                  <a:xfrm>
                    <a:off x="5139265" y="4231550"/>
                    <a:ext cx="1440160" cy="26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NL" altLang="x-none" sz="1200" dirty="0"/>
                      <a:t>Ouders</a:t>
                    </a:r>
                  </a:p>
                </p:txBody>
              </p:sp>
              <p:sp>
                <p:nvSpPr>
                  <p:cNvPr id="32782" name="Tekstvak 15"/>
                  <p:cNvSpPr txBox="1">
                    <a:spLocks noChangeArrowheads="1"/>
                  </p:cNvSpPr>
                  <p:nvPr/>
                </p:nvSpPr>
                <p:spPr bwMode="auto">
                  <a:xfrm>
                    <a:off x="6541369" y="4251803"/>
                    <a:ext cx="1440160" cy="26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NL" altLang="x-none" sz="1200" dirty="0"/>
                      <a:t>Ondersteuning </a:t>
                    </a:r>
                  </a:p>
                </p:txBody>
              </p:sp>
            </p:grpSp>
            <p:sp>
              <p:nvSpPr>
                <p:cNvPr id="7" name="Tekstvak 6"/>
                <p:cNvSpPr txBox="1"/>
                <p:nvPr/>
              </p:nvSpPr>
              <p:spPr>
                <a:xfrm>
                  <a:off x="976070" y="2131677"/>
                  <a:ext cx="3370158" cy="1549967"/>
                </a:xfrm>
                <a:prstGeom prst="rect">
                  <a:avLst/>
                </a:prstGeom>
                <a:noFill/>
              </p:spPr>
              <p:txBody>
                <a:bodyPr>
                  <a:spAutoFit/>
                </a:bodyPr>
                <a:lstStyle/>
                <a:p>
                  <a:pPr algn="ctr">
                    <a:defRPr/>
                  </a:pPr>
                  <a:r>
                    <a:rPr lang="nl-NL" sz="2560" dirty="0">
                      <a:solidFill>
                        <a:schemeClr val="tx1">
                          <a:lumMod val="85000"/>
                          <a:lumOff val="15000"/>
                        </a:schemeClr>
                      </a:solidFill>
                    </a:rPr>
                    <a:t>FOCUS 1</a:t>
                  </a:r>
                </a:p>
                <a:p>
                  <a:pPr algn="ctr">
                    <a:defRPr/>
                  </a:pPr>
                  <a:r>
                    <a:rPr lang="nl-NL" sz="2560" dirty="0">
                      <a:solidFill>
                        <a:schemeClr val="tx1">
                          <a:lumMod val="85000"/>
                          <a:lumOff val="15000"/>
                        </a:schemeClr>
                      </a:solidFill>
                    </a:rPr>
                    <a:t>Waarderen en benutten van diversiteit in de klas </a:t>
                  </a:r>
                </a:p>
                <a:p>
                  <a:pPr algn="ctr">
                    <a:defRPr/>
                  </a:pPr>
                  <a:endParaRPr lang="nl-NL" sz="1600" b="1" dirty="0">
                    <a:solidFill>
                      <a:schemeClr val="tx1">
                        <a:lumMod val="85000"/>
                        <a:lumOff val="15000"/>
                      </a:schemeClr>
                    </a:solidFill>
                    <a:latin typeface="+mj-lt"/>
                  </a:endParaRPr>
                </a:p>
              </p:txBody>
            </p:sp>
            <p:sp>
              <p:nvSpPr>
                <p:cNvPr id="18" name="Tekstvak 17"/>
                <p:cNvSpPr txBox="1"/>
                <p:nvPr/>
              </p:nvSpPr>
              <p:spPr>
                <a:xfrm>
                  <a:off x="4974859" y="2144624"/>
                  <a:ext cx="3370157" cy="897350"/>
                </a:xfrm>
                <a:prstGeom prst="rect">
                  <a:avLst/>
                </a:prstGeom>
                <a:noFill/>
              </p:spPr>
              <p:txBody>
                <a:bodyPr>
                  <a:spAutoFit/>
                </a:bodyPr>
                <a:lstStyle/>
                <a:p>
                  <a:pPr algn="ctr">
                    <a:defRPr/>
                  </a:pPr>
                  <a:r>
                    <a:rPr lang="nl-NL" sz="2560" b="1" dirty="0">
                      <a:solidFill>
                        <a:schemeClr val="tx1">
                          <a:lumMod val="85000"/>
                          <a:lumOff val="15000"/>
                        </a:schemeClr>
                      </a:solidFill>
                      <a:latin typeface="+mj-lt"/>
                    </a:rPr>
                    <a:t>FOCUS 2: Verbindend Samenwerken</a:t>
                  </a:r>
                </a:p>
              </p:txBody>
            </p:sp>
          </p:grpSp>
          <p:sp>
            <p:nvSpPr>
              <p:cNvPr id="24" name="Tekstvak 23"/>
              <p:cNvSpPr txBox="1"/>
              <p:nvPr/>
            </p:nvSpPr>
            <p:spPr>
              <a:xfrm>
                <a:off x="1814244" y="854704"/>
                <a:ext cx="5948178" cy="1015697"/>
              </a:xfrm>
              <a:prstGeom prst="rect">
                <a:avLst/>
              </a:prstGeom>
              <a:noFill/>
            </p:spPr>
            <p:txBody>
              <a:bodyPr>
                <a:spAutoFit/>
              </a:bodyPr>
              <a:lstStyle/>
              <a:p>
                <a:pPr algn="ctr">
                  <a:defRPr/>
                </a:pPr>
                <a:r>
                  <a:rPr lang="nl-NL" sz="2000" b="1" dirty="0">
                    <a:solidFill>
                      <a:schemeClr val="tx1">
                        <a:lumMod val="85000"/>
                        <a:lumOff val="15000"/>
                      </a:schemeClr>
                    </a:solidFill>
                    <a:latin typeface="+mj-lt"/>
                  </a:rPr>
                  <a:t>Competentieontwikkeling van (toekomstige) leraren en schoolteams in het creëren van een inclusieve leeromgeving</a:t>
                </a:r>
              </a:p>
            </p:txBody>
          </p:sp>
        </p:grpSp>
        <p:sp>
          <p:nvSpPr>
            <p:cNvPr id="26" name="Tekstvak 25"/>
            <p:cNvSpPr txBox="1"/>
            <p:nvPr/>
          </p:nvSpPr>
          <p:spPr>
            <a:xfrm>
              <a:off x="1920604" y="5398002"/>
              <a:ext cx="5948177" cy="400123"/>
            </a:xfrm>
            <a:prstGeom prst="rect">
              <a:avLst/>
            </a:prstGeom>
            <a:noFill/>
          </p:spPr>
          <p:txBody>
            <a:bodyPr>
              <a:spAutoFit/>
            </a:bodyPr>
            <a:lstStyle/>
            <a:p>
              <a:pPr algn="ctr">
                <a:defRPr/>
              </a:pPr>
              <a:r>
                <a:rPr lang="nl-NL" sz="2000" b="1" dirty="0">
                  <a:solidFill>
                    <a:schemeClr val="tx1">
                      <a:lumMod val="85000"/>
                      <a:lumOff val="15000"/>
                    </a:schemeClr>
                  </a:solidFill>
                  <a:latin typeface="+mj-lt"/>
                </a:rPr>
                <a:t>Inzetten op professionalisering</a:t>
              </a:r>
            </a:p>
          </p:txBody>
        </p:sp>
      </p:grpSp>
      <p:sp>
        <p:nvSpPr>
          <p:cNvPr id="32770" name="Tekstvak 11"/>
          <p:cNvSpPr txBox="1">
            <a:spLocks noChangeArrowheads="1"/>
          </p:cNvSpPr>
          <p:nvPr/>
        </p:nvSpPr>
        <p:spPr bwMode="auto">
          <a:xfrm>
            <a:off x="757563" y="571675"/>
            <a:ext cx="9638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nl-NL" altLang="x-none" sz="1800"/>
              <a:t> </a:t>
            </a:r>
          </a:p>
        </p:txBody>
      </p:sp>
    </p:spTree>
    <p:extLst>
      <p:ext uri="{BB962C8B-B14F-4D97-AF65-F5344CB8AC3E}">
        <p14:creationId xmlns:p14="http://schemas.microsoft.com/office/powerpoint/2010/main" val="242882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ep 1"/>
          <p:cNvGrpSpPr>
            <a:grpSpLocks/>
          </p:cNvGrpSpPr>
          <p:nvPr/>
        </p:nvGrpSpPr>
        <p:grpSpPr bwMode="auto">
          <a:xfrm>
            <a:off x="152763" y="1900331"/>
            <a:ext cx="11886474" cy="4020251"/>
            <a:chOff x="38325" y="1377117"/>
            <a:chExt cx="11887844" cy="4020321"/>
          </a:xfrm>
        </p:grpSpPr>
        <p:sp>
          <p:nvSpPr>
            <p:cNvPr id="61" name="Rechthoek 60"/>
            <p:cNvSpPr/>
            <p:nvPr/>
          </p:nvSpPr>
          <p:spPr>
            <a:xfrm>
              <a:off x="9989314" y="1377117"/>
              <a:ext cx="896987" cy="1892217"/>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sp>
          <p:nvSpPr>
            <p:cNvPr id="60" name="Rechthoek 59"/>
            <p:cNvSpPr/>
            <p:nvPr/>
          </p:nvSpPr>
          <p:spPr>
            <a:xfrm>
              <a:off x="5236082" y="1381879"/>
              <a:ext cx="892223" cy="1892217"/>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sp>
          <p:nvSpPr>
            <p:cNvPr id="58" name="Rechthoek 57"/>
            <p:cNvSpPr/>
            <p:nvPr/>
          </p:nvSpPr>
          <p:spPr>
            <a:xfrm>
              <a:off x="4183513" y="1380292"/>
              <a:ext cx="890635" cy="1892217"/>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sp>
          <p:nvSpPr>
            <p:cNvPr id="25" name="Rechthoek 24"/>
            <p:cNvSpPr/>
            <p:nvPr/>
          </p:nvSpPr>
          <p:spPr>
            <a:xfrm>
              <a:off x="2064085" y="1383467"/>
              <a:ext cx="895399" cy="1892217"/>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sp>
          <p:nvSpPr>
            <p:cNvPr id="34837" name="Shape 133"/>
            <p:cNvSpPr>
              <a:spLocks noChangeArrowheads="1"/>
            </p:cNvSpPr>
            <p:nvPr/>
          </p:nvSpPr>
          <p:spPr bwMode="auto">
            <a:xfrm>
              <a:off x="1956956"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Okt</a:t>
              </a:r>
              <a:endParaRPr lang="x-none" altLang="x-none" sz="2400"/>
            </a:p>
          </p:txBody>
        </p:sp>
        <p:sp>
          <p:nvSpPr>
            <p:cNvPr id="34838" name="Shape 131"/>
            <p:cNvSpPr>
              <a:spLocks noChangeArrowheads="1"/>
            </p:cNvSpPr>
            <p:nvPr/>
          </p:nvSpPr>
          <p:spPr bwMode="auto">
            <a:xfrm>
              <a:off x="872739" y="4242208"/>
              <a:ext cx="1351500" cy="540600"/>
            </a:xfrm>
            <a:prstGeom prst="homePlate">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Sep</a:t>
              </a:r>
              <a:endParaRPr lang="x-none" altLang="x-none" sz="2400"/>
            </a:p>
          </p:txBody>
        </p:sp>
        <p:sp>
          <p:nvSpPr>
            <p:cNvPr id="34839" name="Shape 133"/>
            <p:cNvSpPr>
              <a:spLocks noChangeArrowheads="1"/>
            </p:cNvSpPr>
            <p:nvPr/>
          </p:nvSpPr>
          <p:spPr bwMode="auto">
            <a:xfrm>
              <a:off x="3041173"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Nov</a:t>
              </a:r>
              <a:endParaRPr lang="x-none" altLang="x-none" sz="2400"/>
            </a:p>
          </p:txBody>
        </p:sp>
        <p:sp>
          <p:nvSpPr>
            <p:cNvPr id="34840" name="Shape 133"/>
            <p:cNvSpPr>
              <a:spLocks noChangeArrowheads="1"/>
            </p:cNvSpPr>
            <p:nvPr/>
          </p:nvSpPr>
          <p:spPr bwMode="auto">
            <a:xfrm>
              <a:off x="4125753"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Dec</a:t>
              </a:r>
              <a:endParaRPr lang="x-none" altLang="x-none" sz="2400"/>
            </a:p>
          </p:txBody>
        </p:sp>
        <p:sp>
          <p:nvSpPr>
            <p:cNvPr id="34841" name="Shape 133"/>
            <p:cNvSpPr>
              <a:spLocks noChangeArrowheads="1"/>
            </p:cNvSpPr>
            <p:nvPr/>
          </p:nvSpPr>
          <p:spPr bwMode="auto">
            <a:xfrm>
              <a:off x="5209607"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Jan</a:t>
              </a:r>
              <a:endParaRPr lang="x-none" altLang="x-none" sz="2400"/>
            </a:p>
          </p:txBody>
        </p:sp>
        <p:sp>
          <p:nvSpPr>
            <p:cNvPr id="34842" name="Shape 133"/>
            <p:cNvSpPr>
              <a:spLocks noChangeArrowheads="1"/>
            </p:cNvSpPr>
            <p:nvPr/>
          </p:nvSpPr>
          <p:spPr bwMode="auto">
            <a:xfrm>
              <a:off x="6294187"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Feb</a:t>
              </a:r>
              <a:endParaRPr lang="x-none" altLang="x-none" sz="2400"/>
            </a:p>
          </p:txBody>
        </p:sp>
        <p:sp>
          <p:nvSpPr>
            <p:cNvPr id="34843" name="Shape 133"/>
            <p:cNvSpPr>
              <a:spLocks noChangeArrowheads="1"/>
            </p:cNvSpPr>
            <p:nvPr/>
          </p:nvSpPr>
          <p:spPr bwMode="auto">
            <a:xfrm>
              <a:off x="7349848"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Mrt</a:t>
              </a:r>
              <a:endParaRPr lang="x-none" altLang="x-none" sz="2400"/>
            </a:p>
          </p:txBody>
        </p:sp>
        <p:sp>
          <p:nvSpPr>
            <p:cNvPr id="34844" name="Shape 133"/>
            <p:cNvSpPr>
              <a:spLocks noChangeArrowheads="1"/>
            </p:cNvSpPr>
            <p:nvPr/>
          </p:nvSpPr>
          <p:spPr bwMode="auto">
            <a:xfrm>
              <a:off x="8434428" y="4242569"/>
              <a:ext cx="1351500" cy="540239"/>
            </a:xfrm>
            <a:prstGeom prst="chevron">
              <a:avLst>
                <a:gd name="adj" fmla="val 49999"/>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Apr</a:t>
              </a:r>
              <a:endParaRPr lang="x-none" altLang="x-none" sz="2400"/>
            </a:p>
          </p:txBody>
        </p:sp>
        <p:sp>
          <p:nvSpPr>
            <p:cNvPr id="34845" name="Shape 133"/>
            <p:cNvSpPr>
              <a:spLocks noChangeArrowheads="1"/>
            </p:cNvSpPr>
            <p:nvPr/>
          </p:nvSpPr>
          <p:spPr bwMode="auto">
            <a:xfrm>
              <a:off x="9490089"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2400"/>
                <a:t>Mei</a:t>
              </a:r>
              <a:endParaRPr lang="x-none" altLang="x-none" sz="2400"/>
            </a:p>
          </p:txBody>
        </p:sp>
        <p:sp>
          <p:nvSpPr>
            <p:cNvPr id="34846" name="Shape 133"/>
            <p:cNvSpPr>
              <a:spLocks noChangeArrowheads="1"/>
            </p:cNvSpPr>
            <p:nvPr/>
          </p:nvSpPr>
          <p:spPr bwMode="auto">
            <a:xfrm>
              <a:off x="10574669" y="4242208"/>
              <a:ext cx="1351500" cy="540600"/>
            </a:xfrm>
            <a:prstGeom prst="chevron">
              <a:avLst>
                <a:gd name="adj" fmla="val 50000"/>
              </a:avLst>
            </a:prstGeom>
            <a:solidFill>
              <a:srgbClr val="CEDB29"/>
            </a:solidFill>
            <a:ln w="12700">
              <a:solidFill>
                <a:schemeClr val="bg1"/>
              </a:solidFill>
              <a:miter lim="800000"/>
              <a:headEnd/>
              <a:tailEnd/>
            </a:ln>
          </p:spPr>
          <p:txBody>
            <a:bodyPr lIns="91427" tIns="91427" rIns="91427" bIns="91427"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nl-BE" altLang="x-none" sz="2400"/>
                <a:t>Jun</a:t>
              </a:r>
              <a:endParaRPr lang="x-none" altLang="x-none" sz="2400"/>
            </a:p>
          </p:txBody>
        </p:sp>
        <p:sp>
          <p:nvSpPr>
            <p:cNvPr id="15" name="Shape 174"/>
            <p:cNvSpPr/>
            <p:nvPr/>
          </p:nvSpPr>
          <p:spPr>
            <a:xfrm>
              <a:off x="796604" y="4771990"/>
              <a:ext cx="10012905" cy="625448"/>
            </a:xfrm>
            <a:prstGeom prst="upArrowCallout">
              <a:avLst>
                <a:gd name="adj1" fmla="val 10384"/>
                <a:gd name="adj2" fmla="val 9907"/>
                <a:gd name="adj3" fmla="val 24390"/>
                <a:gd name="adj4" fmla="val 77770"/>
              </a:avLst>
            </a:prstGeom>
            <a:solidFill>
              <a:srgbClr val="9BCD79"/>
            </a:solidFill>
            <a:ln w="9525" cap="flat" cmpd="sng">
              <a:noFill/>
              <a:prstDash val="solid"/>
              <a:miter/>
              <a:headEnd type="none" w="med" len="med"/>
              <a:tailEnd type="none" w="med" len="med"/>
            </a:ln>
          </p:spPr>
          <p:txBody>
            <a:bodyPr lIns="91427" tIns="45698" rIns="91427" bIns="45698" anchor="ctr"/>
            <a:lstStyle/>
            <a:p>
              <a:pPr algn="ctr">
                <a:buSzPct val="25000"/>
                <a:defRPr/>
              </a:pPr>
              <a:r>
                <a:rPr lang="nl-BE" sz="1333" dirty="0">
                  <a:solidFill>
                    <a:schemeClr val="dk1"/>
                  </a:solidFill>
                  <a:latin typeface="+mj-lt"/>
                  <a:ea typeface="Quicksand"/>
                  <a:cs typeface="Quicksand"/>
                  <a:sym typeface="Quicksand"/>
                </a:rPr>
                <a:t>Coaching van het kernteam van leraren door de pedagogisch begeleider</a:t>
              </a:r>
              <a:endParaRPr lang="nl" sz="1333" dirty="0">
                <a:solidFill>
                  <a:schemeClr val="dk1"/>
                </a:solidFill>
                <a:latin typeface="+mj-lt"/>
                <a:sym typeface="Quicksand"/>
              </a:endParaRPr>
            </a:p>
          </p:txBody>
        </p:sp>
        <p:sp>
          <p:nvSpPr>
            <p:cNvPr id="34848" name="Tekstvak 20"/>
            <p:cNvSpPr txBox="1">
              <a:spLocks noChangeArrowheads="1"/>
            </p:cNvSpPr>
            <p:nvPr/>
          </p:nvSpPr>
          <p:spPr bwMode="auto">
            <a:xfrm>
              <a:off x="38325" y="4306753"/>
              <a:ext cx="1021324" cy="4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nl-BE" altLang="x-none" sz="2000" b="1"/>
                <a:t>’18-’19</a:t>
              </a:r>
            </a:p>
          </p:txBody>
        </p:sp>
        <p:sp>
          <p:nvSpPr>
            <p:cNvPr id="54" name="Vijfhoek 53"/>
            <p:cNvSpPr/>
            <p:nvPr/>
          </p:nvSpPr>
          <p:spPr>
            <a:xfrm rot="5400000">
              <a:off x="9957984" y="3288468"/>
              <a:ext cx="962169" cy="893819"/>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8</a:t>
              </a:r>
            </a:p>
          </p:txBody>
        </p:sp>
        <p:sp>
          <p:nvSpPr>
            <p:cNvPr id="32" name="Vijfhoek 31"/>
            <p:cNvSpPr/>
            <p:nvPr/>
          </p:nvSpPr>
          <p:spPr>
            <a:xfrm rot="5400000">
              <a:off x="7540491" y="2270545"/>
              <a:ext cx="2839344" cy="1052494"/>
            </a:xfrm>
            <a:prstGeom prst="homePlate">
              <a:avLst>
                <a:gd name="adj" fmla="val 23261"/>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Samen sterker als team</a:t>
              </a:r>
            </a:p>
            <a:p>
              <a:pPr algn="ctr">
                <a:defRPr/>
              </a:pPr>
              <a:endParaRPr lang="nl-BE" sz="1200" dirty="0"/>
            </a:p>
            <a:p>
              <a:pPr algn="ctr">
                <a:defRPr/>
              </a:pPr>
              <a:endParaRPr lang="nl-BE" sz="1200" dirty="0"/>
            </a:p>
            <a:p>
              <a:pPr algn="ctr">
                <a:defRPr/>
              </a:pPr>
              <a:endParaRPr lang="nl-BE" sz="1200" dirty="0"/>
            </a:p>
            <a:p>
              <a:pPr algn="ctr">
                <a:defRPr/>
              </a:pPr>
              <a:endParaRPr lang="nl-BE" sz="1200" dirty="0"/>
            </a:p>
            <a:p>
              <a:pPr algn="ctr">
                <a:defRPr/>
              </a:pPr>
              <a:endParaRPr lang="nl-BE" sz="1200" dirty="0"/>
            </a:p>
            <a:p>
              <a:pPr algn="ctr">
                <a:defRPr/>
              </a:pPr>
              <a:endParaRPr lang="nl-BE" sz="1200" dirty="0"/>
            </a:p>
            <a:p>
              <a:pPr algn="ctr">
                <a:defRPr/>
              </a:pPr>
              <a:endParaRPr lang="nl-BE" sz="1200" dirty="0"/>
            </a:p>
            <a:p>
              <a:pPr algn="ctr">
                <a:defRPr/>
              </a:pPr>
              <a:endParaRPr lang="nl-BE" sz="1200" dirty="0"/>
            </a:p>
            <a:p>
              <a:pPr algn="ctr">
                <a:defRPr/>
              </a:pPr>
              <a:r>
                <a:rPr lang="nl-BE" sz="1200" dirty="0"/>
                <a:t>7</a:t>
              </a:r>
            </a:p>
          </p:txBody>
        </p:sp>
        <p:sp>
          <p:nvSpPr>
            <p:cNvPr id="33" name="Vijfhoek 32"/>
            <p:cNvSpPr/>
            <p:nvPr/>
          </p:nvSpPr>
          <p:spPr>
            <a:xfrm rot="5400000">
              <a:off x="2030359" y="3296862"/>
              <a:ext cx="962169" cy="893819"/>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1</a:t>
              </a:r>
            </a:p>
          </p:txBody>
        </p:sp>
        <p:sp>
          <p:nvSpPr>
            <p:cNvPr id="34" name="Vijfhoek 33"/>
            <p:cNvSpPr/>
            <p:nvPr/>
          </p:nvSpPr>
          <p:spPr>
            <a:xfrm rot="5400000">
              <a:off x="3101959" y="3302791"/>
              <a:ext cx="944908" cy="899224"/>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2</a:t>
              </a:r>
            </a:p>
          </p:txBody>
        </p:sp>
        <p:sp>
          <p:nvSpPr>
            <p:cNvPr id="35" name="Vijfhoek 34"/>
            <p:cNvSpPr/>
            <p:nvPr/>
          </p:nvSpPr>
          <p:spPr>
            <a:xfrm rot="5400000">
              <a:off x="4110648" y="3284405"/>
              <a:ext cx="1011221" cy="869684"/>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3</a:t>
              </a:r>
            </a:p>
          </p:txBody>
        </p:sp>
        <p:sp>
          <p:nvSpPr>
            <p:cNvPr id="36" name="Vijfhoek 35"/>
            <p:cNvSpPr/>
            <p:nvPr/>
          </p:nvSpPr>
          <p:spPr>
            <a:xfrm rot="5400000">
              <a:off x="5203857" y="3296862"/>
              <a:ext cx="962169" cy="893819"/>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4</a:t>
              </a:r>
            </a:p>
          </p:txBody>
        </p:sp>
        <p:sp>
          <p:nvSpPr>
            <p:cNvPr id="37" name="Vijfhoek 36"/>
            <p:cNvSpPr/>
            <p:nvPr/>
          </p:nvSpPr>
          <p:spPr>
            <a:xfrm rot="5400000">
              <a:off x="6231717" y="3254878"/>
              <a:ext cx="1032908" cy="907049"/>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5</a:t>
              </a:r>
            </a:p>
          </p:txBody>
        </p:sp>
        <p:sp>
          <p:nvSpPr>
            <p:cNvPr id="38" name="Vijfhoek 37"/>
            <p:cNvSpPr/>
            <p:nvPr/>
          </p:nvSpPr>
          <p:spPr>
            <a:xfrm rot="5400000">
              <a:off x="7279145" y="3255270"/>
              <a:ext cx="1062240" cy="876936"/>
            </a:xfrm>
            <a:prstGeom prst="homePlate">
              <a:avLst>
                <a:gd name="adj" fmla="val 31159"/>
              </a:avLst>
            </a:prstGeom>
            <a:solidFill>
              <a:srgbClr val="E2B634"/>
            </a:solidFill>
            <a:ln>
              <a:noFill/>
            </a:ln>
          </p:spPr>
          <p:style>
            <a:lnRef idx="2">
              <a:schemeClr val="accent5"/>
            </a:lnRef>
            <a:fillRef idx="1">
              <a:schemeClr val="lt1"/>
            </a:fillRef>
            <a:effectRef idx="0">
              <a:schemeClr val="accent5"/>
            </a:effectRef>
            <a:fontRef idx="minor">
              <a:schemeClr val="dk1"/>
            </a:fontRef>
          </p:style>
          <p:txBody>
            <a:bodyPr vert="vert270" anchor="ctr"/>
            <a:lstStyle/>
            <a:p>
              <a:pPr algn="ctr">
                <a:defRPr/>
              </a:pPr>
              <a:r>
                <a:rPr lang="nl-BE" sz="1200" dirty="0"/>
                <a:t>6</a:t>
              </a:r>
            </a:p>
          </p:txBody>
        </p:sp>
        <p:pic>
          <p:nvPicPr>
            <p:cNvPr id="34857" name="Afbeelding 13"/>
            <p:cNvPicPr>
              <a:picLocks noChangeAspect="1"/>
            </p:cNvPicPr>
            <p:nvPr/>
          </p:nvPicPr>
          <p:blipFill>
            <a:blip r:embed="rId3">
              <a:extLst>
                <a:ext uri="{28A0092B-C50C-407E-A947-70E740481C1C}">
                  <a14:useLocalDpi xmlns:a14="http://schemas.microsoft.com/office/drawing/2010/main" val="0"/>
                </a:ext>
              </a:extLst>
            </a:blip>
            <a:srcRect r="74847"/>
            <a:stretch>
              <a:fillRect/>
            </a:stretch>
          </p:blipFill>
          <p:spPr bwMode="auto">
            <a:xfrm>
              <a:off x="2088804" y="2194126"/>
              <a:ext cx="917616" cy="82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8" name="Afbeelding 17"/>
            <p:cNvPicPr>
              <a:picLocks noChangeAspect="1"/>
            </p:cNvPicPr>
            <p:nvPr/>
          </p:nvPicPr>
          <p:blipFill>
            <a:blip r:embed="rId4">
              <a:extLst>
                <a:ext uri="{28A0092B-C50C-407E-A947-70E740481C1C}">
                  <a14:useLocalDpi xmlns:a14="http://schemas.microsoft.com/office/drawing/2010/main" val="0"/>
                </a:ext>
              </a:extLst>
            </a:blip>
            <a:srcRect l="30824" r="48381"/>
            <a:stretch>
              <a:fillRect/>
            </a:stretch>
          </p:blipFill>
          <p:spPr bwMode="auto">
            <a:xfrm>
              <a:off x="4325176" y="2442002"/>
              <a:ext cx="662825" cy="72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9" name="Afbeelding 18"/>
            <p:cNvPicPr>
              <a:picLocks noChangeAspect="1"/>
            </p:cNvPicPr>
            <p:nvPr/>
          </p:nvPicPr>
          <p:blipFill>
            <a:blip r:embed="rId5">
              <a:extLst>
                <a:ext uri="{28A0092B-C50C-407E-A947-70E740481C1C}">
                  <a14:useLocalDpi xmlns:a14="http://schemas.microsoft.com/office/drawing/2010/main" val="0"/>
                </a:ext>
              </a:extLst>
            </a:blip>
            <a:srcRect l="53487" r="20737"/>
            <a:stretch>
              <a:fillRect/>
            </a:stretch>
          </p:blipFill>
          <p:spPr bwMode="auto">
            <a:xfrm>
              <a:off x="5107466" y="2339121"/>
              <a:ext cx="1075486" cy="9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60" name="Afbeelding 21"/>
            <p:cNvPicPr>
              <a:picLocks noChangeAspect="1"/>
            </p:cNvPicPr>
            <p:nvPr/>
          </p:nvPicPr>
          <p:blipFill>
            <a:blip r:embed="rId6">
              <a:extLst>
                <a:ext uri="{28A0092B-C50C-407E-A947-70E740481C1C}">
                  <a14:useLocalDpi xmlns:a14="http://schemas.microsoft.com/office/drawing/2010/main" val="0"/>
                </a:ext>
              </a:extLst>
            </a:blip>
            <a:srcRect l="80258"/>
            <a:stretch>
              <a:fillRect/>
            </a:stretch>
          </p:blipFill>
          <p:spPr bwMode="auto">
            <a:xfrm>
              <a:off x="9966699" y="2095540"/>
              <a:ext cx="875419" cy="100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61" name="Tekstvak 22"/>
            <p:cNvSpPr txBox="1">
              <a:spLocks noChangeArrowheads="1"/>
            </p:cNvSpPr>
            <p:nvPr/>
          </p:nvSpPr>
          <p:spPr bwMode="auto">
            <a:xfrm>
              <a:off x="1956278" y="1664713"/>
              <a:ext cx="1108771"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Van realiteit naar leerdoel</a:t>
              </a:r>
            </a:p>
          </p:txBody>
        </p:sp>
        <p:sp>
          <p:nvSpPr>
            <p:cNvPr id="34862" name="Tekstvak 54"/>
            <p:cNvSpPr txBox="1">
              <a:spLocks noChangeArrowheads="1"/>
            </p:cNvSpPr>
            <p:nvPr/>
          </p:nvSpPr>
          <p:spPr bwMode="auto">
            <a:xfrm>
              <a:off x="4046115" y="1442226"/>
              <a:ext cx="1108771" cy="83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Op zoek naar kennis en andere hulpbronnen</a:t>
              </a:r>
            </a:p>
          </p:txBody>
        </p:sp>
        <p:sp>
          <p:nvSpPr>
            <p:cNvPr id="34863" name="Tekstvak 55"/>
            <p:cNvSpPr txBox="1">
              <a:spLocks noChangeArrowheads="1"/>
            </p:cNvSpPr>
            <p:nvPr/>
          </p:nvSpPr>
          <p:spPr bwMode="auto">
            <a:xfrm>
              <a:off x="5138893" y="1529508"/>
              <a:ext cx="1108771" cy="83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De stem van ouders en leerlingen centraal</a:t>
              </a:r>
            </a:p>
          </p:txBody>
        </p:sp>
        <p:sp>
          <p:nvSpPr>
            <p:cNvPr id="34864" name="Tekstvak 56"/>
            <p:cNvSpPr txBox="1">
              <a:spLocks noChangeArrowheads="1"/>
            </p:cNvSpPr>
            <p:nvPr/>
          </p:nvSpPr>
          <p:spPr bwMode="auto">
            <a:xfrm>
              <a:off x="9841291" y="1647360"/>
              <a:ext cx="1108771" cy="46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Borgen en verankeren</a:t>
              </a:r>
            </a:p>
          </p:txBody>
        </p:sp>
      </p:grpSp>
      <p:sp>
        <p:nvSpPr>
          <p:cNvPr id="34818" name="Titel 12"/>
          <p:cNvSpPr>
            <a:spLocks noGrp="1"/>
          </p:cNvSpPr>
          <p:nvPr>
            <p:ph type="title"/>
          </p:nvPr>
        </p:nvSpPr>
        <p:spPr>
          <a:xfrm>
            <a:off x="267056" y="81168"/>
            <a:ext cx="11924572" cy="1539781"/>
          </a:xfrm>
        </p:spPr>
        <p:txBody>
          <a:bodyPr/>
          <a:lstStyle/>
          <a:p>
            <a:pPr eaLnBrk="1" hangingPunct="1"/>
            <a:r>
              <a:rPr lang="nl-NL" altLang="x-none" dirty="0">
                <a:latin typeface="Poiret One" charset="0"/>
                <a:ea typeface="Poiret One" charset="0"/>
                <a:cs typeface="Poiret One" charset="0"/>
              </a:rPr>
              <a:t>Professionalisering van leraren </a:t>
            </a:r>
            <a:endParaRPr lang="nl-BE" altLang="x-none" dirty="0">
              <a:latin typeface="Poiret One" charset="0"/>
              <a:ea typeface="Poiret One" charset="0"/>
              <a:cs typeface="Poiret One" charset="0"/>
            </a:endParaRPr>
          </a:p>
        </p:txBody>
      </p:sp>
      <p:sp>
        <p:nvSpPr>
          <p:cNvPr id="39" name="Rechthoek 38"/>
          <p:cNvSpPr/>
          <p:nvPr/>
        </p:nvSpPr>
        <p:spPr>
          <a:xfrm>
            <a:off x="6411894" y="1920968"/>
            <a:ext cx="903232" cy="1882660"/>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pic>
        <p:nvPicPr>
          <p:cNvPr id="34820" name="Afbeelding 39"/>
          <p:cNvPicPr>
            <a:picLocks noChangeAspect="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6469040" y="2822612"/>
            <a:ext cx="798463" cy="79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hthoek 40"/>
          <p:cNvSpPr/>
          <p:nvPr/>
        </p:nvSpPr>
        <p:spPr>
          <a:xfrm>
            <a:off x="3243438" y="1928905"/>
            <a:ext cx="895295" cy="1874723"/>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pic>
        <p:nvPicPr>
          <p:cNvPr id="34822" name="Afbeelding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54562" y="2821026"/>
            <a:ext cx="593689" cy="76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kstvak 44"/>
          <p:cNvSpPr txBox="1">
            <a:spLocks noChangeArrowheads="1"/>
          </p:cNvSpPr>
          <p:nvPr/>
        </p:nvSpPr>
        <p:spPr bwMode="auto">
          <a:xfrm>
            <a:off x="3160893" y="2095582"/>
            <a:ext cx="1069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De doelen scherper in beeld</a:t>
            </a:r>
          </a:p>
        </p:txBody>
      </p:sp>
      <p:sp>
        <p:nvSpPr>
          <p:cNvPr id="34824" name="Tekstvak 45"/>
          <p:cNvSpPr txBox="1">
            <a:spLocks noChangeArrowheads="1"/>
          </p:cNvSpPr>
          <p:nvPr/>
        </p:nvSpPr>
        <p:spPr bwMode="auto">
          <a:xfrm>
            <a:off x="6332524" y="2084471"/>
            <a:ext cx="1108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Eigen acties </a:t>
            </a:r>
          </a:p>
          <a:p>
            <a:pPr algn="ctr" eaLnBrk="1" hangingPunct="1">
              <a:lnSpc>
                <a:spcPct val="100000"/>
              </a:lnSpc>
              <a:spcBef>
                <a:spcPct val="0"/>
              </a:spcBef>
              <a:buFontTx/>
              <a:buNone/>
            </a:pPr>
            <a:r>
              <a:rPr lang="nl-BE" altLang="x-none" sz="1200"/>
              <a:t>in de praktijk</a:t>
            </a:r>
          </a:p>
        </p:txBody>
      </p:sp>
      <p:sp>
        <p:nvSpPr>
          <p:cNvPr id="47" name="Rechthoek 46"/>
          <p:cNvSpPr/>
          <p:nvPr/>
        </p:nvSpPr>
        <p:spPr>
          <a:xfrm>
            <a:off x="7480216" y="1911442"/>
            <a:ext cx="882596" cy="1874724"/>
          </a:xfrm>
          <a:prstGeom prst="rect">
            <a:avLst/>
          </a:prstGeom>
          <a:gradFill flip="none" rotWithShape="1">
            <a:gsLst>
              <a:gs pos="0">
                <a:srgbClr val="E8C562"/>
              </a:gs>
              <a:gs pos="50000">
                <a:srgbClr val="E2B634">
                  <a:tint val="44500"/>
                  <a:satMod val="160000"/>
                </a:srgbClr>
              </a:gs>
              <a:gs pos="100000">
                <a:srgbClr val="FFF7EB"/>
              </a:gs>
            </a:gsLst>
            <a:lin ang="16200000" scaled="1"/>
            <a:tileRect/>
          </a:gra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nl-BE" sz="2560"/>
          </a:p>
        </p:txBody>
      </p:sp>
      <p:sp>
        <p:nvSpPr>
          <p:cNvPr id="34826" name="Tekstvak 47"/>
          <p:cNvSpPr txBox="1">
            <a:spLocks noChangeArrowheads="1"/>
          </p:cNvSpPr>
          <p:nvPr/>
        </p:nvSpPr>
        <p:spPr bwMode="auto">
          <a:xfrm>
            <a:off x="7445294" y="2024150"/>
            <a:ext cx="10000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nl-BE" altLang="x-none" sz="1200"/>
              <a:t>Verdieping en</a:t>
            </a:r>
          </a:p>
          <a:p>
            <a:pPr algn="ctr" eaLnBrk="1" hangingPunct="1">
              <a:lnSpc>
                <a:spcPct val="100000"/>
              </a:lnSpc>
              <a:spcBef>
                <a:spcPct val="0"/>
              </a:spcBef>
              <a:buFontTx/>
              <a:buNone/>
            </a:pPr>
            <a:r>
              <a:rPr lang="nl-BE" altLang="x-none" sz="1200"/>
              <a:t>verbreding</a:t>
            </a:r>
          </a:p>
        </p:txBody>
      </p:sp>
      <p:pic>
        <p:nvPicPr>
          <p:cNvPr id="49" name="Afbeelding 48"/>
          <p:cNvPicPr>
            <a:picLocks noChangeAspect="1"/>
          </p:cNvPicPr>
          <p:nvPr/>
        </p:nvPicPr>
        <p:blipFill>
          <a:blip r:embed="rId9"/>
          <a:stretch>
            <a:fillRect/>
          </a:stretch>
        </p:blipFill>
        <p:spPr>
          <a:xfrm>
            <a:off x="2910095" y="5465112"/>
            <a:ext cx="490021" cy="41896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34828" name="Afbeelding 4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18321" y="2828962"/>
            <a:ext cx="593689" cy="76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0"/>
          <p:cNvPicPr>
            <a:picLocks noChangeAspect="1"/>
          </p:cNvPicPr>
          <p:nvPr/>
        </p:nvPicPr>
        <p:blipFill>
          <a:blip r:embed="rId10" cstate="print">
            <a:duotone>
              <a:prstClr val="black"/>
              <a:srgbClr val="4D4D4D">
                <a:tint val="45000"/>
                <a:satMod val="400000"/>
              </a:srgbClr>
            </a:duotone>
            <a:extLst>
              <a:ext uri="{28A0092B-C50C-407E-A947-70E740481C1C}">
                <a14:useLocalDpi xmlns:a14="http://schemas.microsoft.com/office/drawing/2010/main" val="0"/>
              </a:ext>
            </a:extLst>
          </a:blip>
          <a:stretch>
            <a:fillRect/>
          </a:stretch>
        </p:blipFill>
        <p:spPr>
          <a:xfrm>
            <a:off x="8723722" y="2862221"/>
            <a:ext cx="806753" cy="758900"/>
          </a:xfrm>
          <a:prstGeom prst="rect">
            <a:avLst/>
          </a:prstGeom>
          <a:noFill/>
        </p:spPr>
      </p:pic>
      <p:sp>
        <p:nvSpPr>
          <p:cNvPr id="16" name="Afgeschuind hoek zelfde zijde rechthoek 15"/>
          <p:cNvSpPr/>
          <p:nvPr/>
        </p:nvSpPr>
        <p:spPr>
          <a:xfrm>
            <a:off x="2178290" y="1221415"/>
            <a:ext cx="1933457" cy="707491"/>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2560" dirty="0"/>
              <a:t>A Gedeelde doelen</a:t>
            </a:r>
          </a:p>
        </p:txBody>
      </p:sp>
      <p:sp>
        <p:nvSpPr>
          <p:cNvPr id="51" name="Afgeschuind hoek zelfde zijde rechthoek 50"/>
          <p:cNvSpPr/>
          <p:nvPr/>
        </p:nvSpPr>
        <p:spPr>
          <a:xfrm>
            <a:off x="4297473" y="1221415"/>
            <a:ext cx="3017653" cy="693203"/>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2560" dirty="0"/>
              <a:t>B Ondersteuning en acties</a:t>
            </a:r>
          </a:p>
        </p:txBody>
      </p:sp>
      <p:sp>
        <p:nvSpPr>
          <p:cNvPr id="53" name="Afgeschuind hoek zelfde zijde rechthoek 52"/>
          <p:cNvSpPr/>
          <p:nvPr/>
        </p:nvSpPr>
        <p:spPr>
          <a:xfrm>
            <a:off x="7491328" y="1191364"/>
            <a:ext cx="3531971" cy="723254"/>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2560" dirty="0"/>
              <a:t>C Duurzaamheid</a:t>
            </a:r>
          </a:p>
        </p:txBody>
      </p:sp>
    </p:spTree>
    <p:extLst>
      <p:ext uri="{BB962C8B-B14F-4D97-AF65-F5344CB8AC3E}">
        <p14:creationId xmlns:p14="http://schemas.microsoft.com/office/powerpoint/2010/main" val="53736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ijdelijke aanduiding voor inhoud 7" descr="Afbeelding met tekst, binnen, rommelig, tafel&#10;&#10;Automatisch gegenereerde beschrijving">
            <a:extLst>
              <a:ext uri="{FF2B5EF4-FFF2-40B4-BE49-F238E27FC236}">
                <a16:creationId xmlns:a16="http://schemas.microsoft.com/office/drawing/2014/main" id="{A0601A65-2304-2C4E-BE50-99423D3D4342}"/>
              </a:ext>
            </a:extLst>
          </p:cNvPr>
          <p:cNvPicPr>
            <a:picLocks noGrp="1" noChangeAspect="1"/>
          </p:cNvPicPr>
          <p:nvPr>
            <p:ph idx="1"/>
          </p:nvPr>
        </p:nvPicPr>
        <p:blipFill rotWithShape="1">
          <a:blip r:embed="rId2"/>
          <a:srcRect t="6639"/>
          <a:stretch/>
        </p:blipFill>
        <p:spPr>
          <a:xfrm>
            <a:off x="-1" y="10"/>
            <a:ext cx="12192000" cy="6857990"/>
          </a:xfrm>
          <a:prstGeom prst="rect">
            <a:avLst/>
          </a:prstGeom>
        </p:spPr>
      </p:pic>
      <p:sp>
        <p:nvSpPr>
          <p:cNvPr id="2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el 4">
            <a:extLst>
              <a:ext uri="{FF2B5EF4-FFF2-40B4-BE49-F238E27FC236}">
                <a16:creationId xmlns:a16="http://schemas.microsoft.com/office/drawing/2014/main" id="{840B9361-9F4D-544C-B38F-2CB5647D4870}"/>
              </a:ext>
            </a:extLst>
          </p:cNvPr>
          <p:cNvSpPr>
            <a:spLocks noGrp="1"/>
          </p:cNvSpPr>
          <p:nvPr>
            <p:ph type="title"/>
          </p:nvPr>
        </p:nvSpPr>
        <p:spPr>
          <a:xfrm>
            <a:off x="8022021" y="3231931"/>
            <a:ext cx="3830455" cy="1891862"/>
          </a:xfrm>
        </p:spPr>
        <p:txBody>
          <a:bodyPr vert="horz" lIns="91440" tIns="45720" rIns="91440" bIns="45720" rtlCol="0" anchor="b">
            <a:normAutofit fontScale="90000"/>
          </a:bodyPr>
          <a:lstStyle/>
          <a:p>
            <a:pPr algn="ctr"/>
            <a:r>
              <a:rPr lang="en-US" sz="4000" dirty="0"/>
              <a:t>Het </a:t>
            </a:r>
            <a:r>
              <a:rPr lang="en-US" sz="4000" dirty="0" err="1"/>
              <a:t>gaat</a:t>
            </a:r>
            <a:r>
              <a:rPr lang="en-US" sz="4000" dirty="0"/>
              <a:t> over </a:t>
            </a:r>
            <a:r>
              <a:rPr lang="en-US" sz="4000" dirty="0" err="1"/>
              <a:t>meer</a:t>
            </a:r>
            <a:r>
              <a:rPr lang="en-US" sz="4000" dirty="0"/>
              <a:t> dan 1 </a:t>
            </a:r>
            <a:r>
              <a:rPr lang="en-US" sz="4000" dirty="0" err="1"/>
              <a:t>leerling</a:t>
            </a:r>
            <a:r>
              <a:rPr lang="en-US" sz="4000" dirty="0"/>
              <a:t> – focus op </a:t>
            </a:r>
            <a:r>
              <a:rPr lang="en-US" sz="4000" dirty="0" err="1"/>
              <a:t>participatie</a:t>
            </a:r>
            <a:endParaRPr lang="en-US" sz="4000" dirty="0"/>
          </a:p>
        </p:txBody>
      </p:sp>
      <p:cxnSp>
        <p:nvCxnSpPr>
          <p:cNvPr id="26" name="Straight Connector 2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35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Participatie? </a:t>
            </a:r>
          </a:p>
        </p:txBody>
      </p:sp>
      <p:sp>
        <p:nvSpPr>
          <p:cNvPr id="3" name="Tijdelijke aanduiding voor inhoud 2"/>
          <p:cNvSpPr>
            <a:spLocks noGrp="1"/>
          </p:cNvSpPr>
          <p:nvPr>
            <p:ph idx="1"/>
          </p:nvPr>
        </p:nvSpPr>
        <p:spPr/>
        <p:txBody>
          <a:bodyPr>
            <a:normAutofit/>
          </a:bodyPr>
          <a:lstStyle/>
          <a:p>
            <a:pPr>
              <a:buNone/>
            </a:pPr>
            <a:endParaRPr lang="nl-BE" dirty="0"/>
          </a:p>
          <a:p>
            <a:r>
              <a:rPr lang="nl-BE" dirty="0"/>
              <a:t>Belang van invulling </a:t>
            </a:r>
          </a:p>
          <a:p>
            <a:pPr lvl="1"/>
            <a:r>
              <a:rPr lang="nl-BE" dirty="0"/>
              <a:t>Toch willen we niet vastzetten </a:t>
            </a:r>
            <a:r>
              <a:rPr lang="mr-IN" dirty="0"/>
              <a:t>–</a:t>
            </a:r>
            <a:r>
              <a:rPr lang="nl-BE" dirty="0"/>
              <a:t> ICF = hulpmiddel, niet dé manier </a:t>
            </a:r>
          </a:p>
          <a:p>
            <a:pPr lvl="1"/>
            <a:r>
              <a:rPr lang="nl-BE" dirty="0"/>
              <a:t>Moeilijk te vatten </a:t>
            </a:r>
            <a:r>
              <a:rPr lang="mr-IN" dirty="0"/>
              <a:t>–</a:t>
            </a:r>
            <a:r>
              <a:rPr lang="nl-BE" dirty="0"/>
              <a:t> heel contextueel gebonden </a:t>
            </a:r>
            <a:r>
              <a:rPr lang="mr-IN" dirty="0"/>
              <a:t>–</a:t>
            </a:r>
            <a:r>
              <a:rPr lang="nl-BE" dirty="0"/>
              <a:t> vraagt aanpassingen </a:t>
            </a:r>
          </a:p>
          <a:p>
            <a:pPr lvl="1"/>
            <a:r>
              <a:rPr lang="nl-BE" dirty="0"/>
              <a:t>Een omgeving creëren waar iemand welkom is – veilig en positief klimaat</a:t>
            </a:r>
          </a:p>
          <a:p>
            <a:pPr lvl="1"/>
            <a:endParaRPr lang="nl-BE" dirty="0"/>
          </a:p>
          <a:p>
            <a:r>
              <a:rPr lang="nl-BE" dirty="0"/>
              <a:t>Belang van erbij horen, gemist worden </a:t>
            </a:r>
            <a:r>
              <a:rPr lang="mr-IN" dirty="0"/>
              <a:t>–</a:t>
            </a:r>
            <a:r>
              <a:rPr lang="nl-BE" dirty="0"/>
              <a:t> heeft nood aan verbeelding </a:t>
            </a:r>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pPr/>
              <a:t>13</a:t>
            </a:fld>
            <a:endParaRPr lang="en-GB" noProof="0" dirty="0"/>
          </a:p>
        </p:txBody>
      </p:sp>
    </p:spTree>
    <p:extLst>
      <p:ext uri="{BB962C8B-B14F-4D97-AF65-F5344CB8AC3E}">
        <p14:creationId xmlns:p14="http://schemas.microsoft.com/office/powerpoint/2010/main" val="165947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nl-BE" dirty="0"/>
              <a:t>Participatie matrix </a:t>
            </a:r>
            <a:endParaRPr lang="nl-NL" dirty="0"/>
          </a:p>
        </p:txBody>
      </p:sp>
      <p:sp>
        <p:nvSpPr>
          <p:cNvPr id="76803" name="Rectangle 3"/>
          <p:cNvSpPr>
            <a:spLocks noGrp="1" noChangeArrowheads="1"/>
          </p:cNvSpPr>
          <p:nvPr>
            <p:ph idx="1"/>
          </p:nvPr>
        </p:nvSpPr>
        <p:spPr/>
        <p:txBody>
          <a:bodyPr/>
          <a:lstStyle/>
          <a:p>
            <a:r>
              <a:rPr lang="nl-BE"/>
              <a:t>Zelfde curriculum</a:t>
            </a:r>
          </a:p>
          <a:p>
            <a:r>
              <a:rPr lang="nl-BE"/>
              <a:t>Zelfde curriculum – andere materialen</a:t>
            </a:r>
          </a:p>
          <a:p>
            <a:r>
              <a:rPr lang="nl-BE"/>
              <a:t>Zelfde curriculum – andere verwachtingen</a:t>
            </a:r>
          </a:p>
          <a:p>
            <a:r>
              <a:rPr lang="nl-BE"/>
              <a:t>Zelfde curriculum – hulp van leerling</a:t>
            </a:r>
          </a:p>
          <a:p>
            <a:r>
              <a:rPr lang="nl-BE"/>
              <a:t>Zelfde curriculum – hulp van volwassene</a:t>
            </a:r>
          </a:p>
          <a:p>
            <a:r>
              <a:rPr lang="nl-BE"/>
              <a:t>Ander curriculum </a:t>
            </a:r>
            <a:endParaRPr lang="nl-NL"/>
          </a:p>
        </p:txBody>
      </p:sp>
    </p:spTree>
    <p:extLst>
      <p:ext uri="{BB962C8B-B14F-4D97-AF65-F5344CB8AC3E}">
        <p14:creationId xmlns:p14="http://schemas.microsoft.com/office/powerpoint/2010/main" val="2350659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Wat zegt de leraar? </a:t>
            </a:r>
          </a:p>
        </p:txBody>
      </p:sp>
      <p:sp>
        <p:nvSpPr>
          <p:cNvPr id="4" name="Tijdelijke aanduiding voor inhoud 3"/>
          <p:cNvSpPr>
            <a:spLocks noGrp="1"/>
          </p:cNvSpPr>
          <p:nvPr>
            <p:ph idx="1"/>
          </p:nvPr>
        </p:nvSpPr>
        <p:spPr/>
        <p:txBody>
          <a:bodyPr>
            <a:normAutofit lnSpcReduction="10000"/>
          </a:bodyPr>
          <a:lstStyle/>
          <a:p>
            <a:r>
              <a:rPr lang="nl-NL" dirty="0"/>
              <a:t>ONZEKERHEDEN EN VRAGEN</a:t>
            </a:r>
          </a:p>
          <a:p>
            <a:endParaRPr lang="nl-NL" dirty="0"/>
          </a:p>
          <a:p>
            <a:r>
              <a:rPr lang="nl-NL" dirty="0"/>
              <a:t>PARTICIPATIE</a:t>
            </a:r>
          </a:p>
          <a:p>
            <a:endParaRPr lang="nl-NL" dirty="0"/>
          </a:p>
          <a:p>
            <a:r>
              <a:rPr lang="nl-NL" dirty="0"/>
              <a:t>SOCIALE RELATIES</a:t>
            </a:r>
          </a:p>
          <a:p>
            <a:endParaRPr lang="nl-NL" dirty="0"/>
          </a:p>
          <a:p>
            <a:r>
              <a:rPr lang="nl-NL" dirty="0"/>
              <a:t>TEAMWERKING EN COMMUNICATIE</a:t>
            </a:r>
          </a:p>
          <a:p>
            <a:endParaRPr lang="nl-NL" dirty="0"/>
          </a:p>
          <a:p>
            <a:r>
              <a:rPr lang="nl-NL" dirty="0"/>
              <a:t>MOEILIJKHEDEN EN ZORGEN </a:t>
            </a:r>
          </a:p>
          <a:p>
            <a:endParaRPr lang="nl-NL" dirty="0"/>
          </a:p>
        </p:txBody>
      </p:sp>
    </p:spTree>
    <p:extLst>
      <p:ext uri="{BB962C8B-B14F-4D97-AF65-F5344CB8AC3E}">
        <p14:creationId xmlns:p14="http://schemas.microsoft.com/office/powerpoint/2010/main" val="1378559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persoon, binnen&#10;&#10;Automatisch gegenereerde beschrijving">
            <a:extLst>
              <a:ext uri="{FF2B5EF4-FFF2-40B4-BE49-F238E27FC236}">
                <a16:creationId xmlns:a16="http://schemas.microsoft.com/office/drawing/2014/main" id="{0B4E6389-1899-1F41-A8CD-FA1DD1CDA754}"/>
              </a:ext>
            </a:extLst>
          </p:cNvPr>
          <p:cNvPicPr>
            <a:picLocks noGrp="1" noChangeAspect="1"/>
          </p:cNvPicPr>
          <p:nvPr>
            <p:ph idx="1"/>
          </p:nvPr>
        </p:nvPicPr>
        <p:blipFill rotWithShape="1">
          <a:blip r:embed="rId2"/>
          <a:srcRect t="663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57A70EB6-D3E8-164D-B695-0D0E3B35EDC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Kind maakt deel uit van een gezin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730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Ouders van kinderen met bijkomende ondersteuningsvragen </a:t>
            </a:r>
          </a:p>
        </p:txBody>
      </p:sp>
      <p:sp>
        <p:nvSpPr>
          <p:cNvPr id="3" name="Tijdelijke aanduiding voor inhoud 2"/>
          <p:cNvSpPr>
            <a:spLocks noGrp="1"/>
          </p:cNvSpPr>
          <p:nvPr>
            <p:ph idx="1"/>
          </p:nvPr>
        </p:nvSpPr>
        <p:spPr/>
        <p:txBody>
          <a:bodyPr>
            <a:normAutofit/>
          </a:bodyPr>
          <a:lstStyle/>
          <a:p>
            <a:r>
              <a:rPr lang="nl-BE" dirty="0"/>
              <a:t>Ouders = meest invloedrijke kracht in beleid &amp; opzetten van dienstverlening voor kinderen met een beperking </a:t>
            </a:r>
          </a:p>
          <a:p>
            <a:r>
              <a:rPr lang="nl-BE" dirty="0"/>
              <a:t>Belang van dichte netwerk </a:t>
            </a:r>
            <a:r>
              <a:rPr lang="mr-IN" dirty="0"/>
              <a:t>–</a:t>
            </a:r>
            <a:r>
              <a:rPr lang="nl-BE" dirty="0"/>
              <a:t> maakt verschil</a:t>
            </a:r>
          </a:p>
          <a:p>
            <a:r>
              <a:rPr lang="nl-BE" dirty="0"/>
              <a:t>sterk EN kwetsbaar: connecties uitbouwen </a:t>
            </a:r>
            <a:r>
              <a:rPr lang="mr-IN" dirty="0"/>
              <a:t>–</a:t>
            </a:r>
            <a:r>
              <a:rPr lang="nl-BE" dirty="0"/>
              <a:t> grote verantwoordelijkheid</a:t>
            </a:r>
          </a:p>
          <a:p>
            <a:r>
              <a:rPr lang="nl-BE" dirty="0"/>
              <a:t>Niet altijd de keuzes maken die ze willen maken </a:t>
            </a:r>
          </a:p>
          <a:p>
            <a:r>
              <a:rPr lang="nl-BE" dirty="0"/>
              <a:t>passief EN actief partnerschap: luisteren en ondergaan &gt;&lt; betrokken zijn en stem hebben  </a:t>
            </a:r>
          </a:p>
        </p:txBody>
      </p:sp>
    </p:spTree>
    <p:extLst>
      <p:ext uri="{BB962C8B-B14F-4D97-AF65-F5344CB8AC3E}">
        <p14:creationId xmlns:p14="http://schemas.microsoft.com/office/powerpoint/2010/main" val="1333119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Belang binnen schoolcontext </a:t>
            </a:r>
          </a:p>
        </p:txBody>
      </p:sp>
      <p:sp>
        <p:nvSpPr>
          <p:cNvPr id="3" name="Tijdelijke aanduiding voor inhoud 2"/>
          <p:cNvSpPr>
            <a:spLocks noGrp="1"/>
          </p:cNvSpPr>
          <p:nvPr>
            <p:ph idx="1"/>
          </p:nvPr>
        </p:nvSpPr>
        <p:spPr/>
        <p:txBody>
          <a:bodyPr>
            <a:normAutofit/>
          </a:bodyPr>
          <a:lstStyle/>
          <a:p>
            <a:r>
              <a:rPr lang="nl-BE" dirty="0"/>
              <a:t>Geen goede of slechte posities als ouder</a:t>
            </a:r>
          </a:p>
          <a:p>
            <a:endParaRPr lang="nl-BE" dirty="0"/>
          </a:p>
          <a:p>
            <a:r>
              <a:rPr lang="nl-BE" dirty="0"/>
              <a:t>Heel vaak weerstand bieden aan </a:t>
            </a:r>
            <a:r>
              <a:rPr lang="nl-BE" dirty="0" err="1"/>
              <a:t>deficietdenken</a:t>
            </a:r>
            <a:endParaRPr lang="nl-BE" dirty="0"/>
          </a:p>
          <a:p>
            <a:endParaRPr lang="nl-BE" dirty="0"/>
          </a:p>
          <a:p>
            <a:r>
              <a:rPr lang="nl-BE" dirty="0"/>
              <a:t>Ongelooflijke, blijvende zoektocht</a:t>
            </a:r>
          </a:p>
          <a:p>
            <a:endParaRPr lang="nl-BE" dirty="0"/>
          </a:p>
          <a:p>
            <a:pPr marL="0" indent="0">
              <a:buNone/>
            </a:pPr>
            <a:endParaRPr lang="nl-BE" dirty="0"/>
          </a:p>
        </p:txBody>
      </p:sp>
    </p:spTree>
    <p:extLst>
      <p:ext uri="{BB962C8B-B14F-4D97-AF65-F5344CB8AC3E}">
        <p14:creationId xmlns:p14="http://schemas.microsoft.com/office/powerpoint/2010/main" val="1647198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inhoud 5" descr="Afbeelding met muur, persoon, binnen, muziek&#10;&#10;Automatisch gegenereerde beschrijving">
            <a:extLst>
              <a:ext uri="{FF2B5EF4-FFF2-40B4-BE49-F238E27FC236}">
                <a16:creationId xmlns:a16="http://schemas.microsoft.com/office/drawing/2014/main" id="{1A0A8C58-DEDB-1C4A-827C-F7733D8A28E6}"/>
              </a:ext>
            </a:extLst>
          </p:cNvPr>
          <p:cNvPicPr>
            <a:picLocks noGrp="1" noChangeAspect="1"/>
          </p:cNvPicPr>
          <p:nvPr>
            <p:ph idx="1"/>
          </p:nvPr>
        </p:nvPicPr>
        <p:blipFill rotWithShape="1">
          <a:blip r:embed="rId3"/>
          <a:srcRect l="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3102792A-F9D2-7B45-A4FE-80766E9D0E8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Sociale ondersteuning </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58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BE2417-F2FC-CE4F-AFB8-07F39EE19C06}"/>
              </a:ext>
            </a:extLst>
          </p:cNvPr>
          <p:cNvSpPr>
            <a:spLocks noGrp="1"/>
          </p:cNvSpPr>
          <p:nvPr>
            <p:ph type="title"/>
          </p:nvPr>
        </p:nvSpPr>
        <p:spPr/>
        <p:txBody>
          <a:bodyPr/>
          <a:lstStyle/>
          <a:p>
            <a:r>
              <a:rPr lang="nl-BE" dirty="0"/>
              <a:t>Overzicht</a:t>
            </a:r>
          </a:p>
        </p:txBody>
      </p:sp>
      <p:sp>
        <p:nvSpPr>
          <p:cNvPr id="3" name="Tijdelijke aanduiding voor inhoud 2">
            <a:extLst>
              <a:ext uri="{FF2B5EF4-FFF2-40B4-BE49-F238E27FC236}">
                <a16:creationId xmlns:a16="http://schemas.microsoft.com/office/drawing/2014/main" id="{130F846D-AD7B-0D42-9E39-D19EAD7F4E99}"/>
              </a:ext>
            </a:extLst>
          </p:cNvPr>
          <p:cNvSpPr>
            <a:spLocks noGrp="1"/>
          </p:cNvSpPr>
          <p:nvPr>
            <p:ph idx="1"/>
          </p:nvPr>
        </p:nvSpPr>
        <p:spPr/>
        <p:txBody>
          <a:bodyPr>
            <a:normAutofit/>
          </a:bodyPr>
          <a:lstStyle/>
          <a:p>
            <a:pPr marL="0" indent="0">
              <a:buNone/>
            </a:pPr>
            <a:r>
              <a:rPr lang="nl-BE" dirty="0"/>
              <a:t>Wat is inclusie(f onderwijs)? </a:t>
            </a:r>
          </a:p>
          <a:p>
            <a:pPr marL="0" indent="0">
              <a:buNone/>
            </a:pPr>
            <a:endParaRPr lang="nl-BE" dirty="0"/>
          </a:p>
          <a:p>
            <a:pPr marL="0" indent="0">
              <a:buNone/>
            </a:pPr>
            <a:r>
              <a:rPr lang="nl-BE" dirty="0"/>
              <a:t>Wat komt er uit onderzoek? </a:t>
            </a:r>
          </a:p>
          <a:p>
            <a:pPr marL="0" indent="0">
              <a:buNone/>
            </a:pPr>
            <a:endParaRPr lang="nl-BE" dirty="0"/>
          </a:p>
          <a:p>
            <a:pPr marL="0" indent="0">
              <a:buNone/>
            </a:pPr>
            <a:r>
              <a:rPr lang="nl-BE" dirty="0"/>
              <a:t>Concrete praktijken adhv Inclusief </a:t>
            </a:r>
          </a:p>
          <a:p>
            <a:pPr marL="0" indent="0">
              <a:buNone/>
            </a:pPr>
            <a:endParaRPr lang="nl-BE" dirty="0"/>
          </a:p>
          <a:p>
            <a:pPr marL="0" indent="0">
              <a:buNone/>
            </a:pPr>
            <a:r>
              <a:rPr lang="nl-BE" dirty="0"/>
              <a:t>Barrières </a:t>
            </a:r>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373305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Sociale relaties en ondersteuning </a:t>
            </a:r>
          </a:p>
        </p:txBody>
      </p:sp>
      <p:sp>
        <p:nvSpPr>
          <p:cNvPr id="3" name="Tijdelijke aanduiding voor inhoud 2"/>
          <p:cNvSpPr>
            <a:spLocks noGrp="1"/>
          </p:cNvSpPr>
          <p:nvPr>
            <p:ph idx="1"/>
          </p:nvPr>
        </p:nvSpPr>
        <p:spPr/>
        <p:txBody>
          <a:bodyPr>
            <a:normAutofit lnSpcReduction="10000"/>
          </a:bodyPr>
          <a:lstStyle/>
          <a:p>
            <a:r>
              <a:rPr lang="nl-BE" dirty="0"/>
              <a:t>Duidelijke meerwaarde</a:t>
            </a:r>
          </a:p>
          <a:p>
            <a:pPr>
              <a:buNone/>
            </a:pPr>
            <a:endParaRPr lang="nl-BE" dirty="0"/>
          </a:p>
          <a:p>
            <a:r>
              <a:rPr lang="nl-BE" dirty="0"/>
              <a:t>Begin vaak angst</a:t>
            </a:r>
          </a:p>
          <a:p>
            <a:pPr>
              <a:buNone/>
            </a:pPr>
            <a:endParaRPr lang="nl-BE" dirty="0"/>
          </a:p>
          <a:p>
            <a:r>
              <a:rPr lang="nl-BE" dirty="0"/>
              <a:t>Samenwerking en elkaar helpen</a:t>
            </a:r>
          </a:p>
          <a:p>
            <a:pPr>
              <a:buNone/>
            </a:pPr>
            <a:endParaRPr lang="nl-BE" dirty="0"/>
          </a:p>
          <a:p>
            <a:r>
              <a:rPr lang="nl-BE" dirty="0"/>
              <a:t>Model staan als leraar</a:t>
            </a:r>
          </a:p>
          <a:p>
            <a:pPr>
              <a:buNone/>
            </a:pPr>
            <a:endParaRPr lang="nl-BE" dirty="0"/>
          </a:p>
          <a:p>
            <a:r>
              <a:rPr lang="nl-BE" dirty="0"/>
              <a:t>Niet alleen binnen de klas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ijdelijke aanduiding voor inhoud 2"/>
          <p:cNvSpPr>
            <a:spLocks noGrp="1"/>
          </p:cNvSpPr>
          <p:nvPr>
            <p:ph idx="1"/>
          </p:nvPr>
        </p:nvSpPr>
        <p:spPr/>
        <p:txBody>
          <a:bodyPr>
            <a:normAutofit/>
          </a:bodyPr>
          <a:lstStyle/>
          <a:p>
            <a:pPr>
              <a:buNone/>
            </a:pPr>
            <a:r>
              <a:rPr lang="en-US" dirty="0"/>
              <a:t>   </a:t>
            </a:r>
            <a:r>
              <a:rPr lang="en-US" sz="3200" dirty="0"/>
              <a:t>“Heel </a:t>
            </a:r>
            <a:r>
              <a:rPr lang="en-US" sz="3200" dirty="0" err="1"/>
              <a:t>wat</a:t>
            </a:r>
            <a:r>
              <a:rPr lang="en-US" sz="3200" dirty="0"/>
              <a:t> </a:t>
            </a:r>
            <a:r>
              <a:rPr lang="en-US" sz="3200" dirty="0" err="1"/>
              <a:t>kinderen</a:t>
            </a:r>
            <a:r>
              <a:rPr lang="en-US" sz="3200" dirty="0"/>
              <a:t> </a:t>
            </a:r>
            <a:r>
              <a:rPr lang="en-US" sz="3200" dirty="0" err="1"/>
              <a:t>hebben</a:t>
            </a:r>
            <a:r>
              <a:rPr lang="en-US" sz="3200" dirty="0"/>
              <a:t> </a:t>
            </a:r>
            <a:r>
              <a:rPr lang="en-US" sz="3200" dirty="0" err="1"/>
              <a:t>ook</a:t>
            </a:r>
            <a:r>
              <a:rPr lang="en-US" sz="3200" dirty="0"/>
              <a:t> al </a:t>
            </a:r>
            <a:r>
              <a:rPr lang="en-US" sz="3200" dirty="0" err="1"/>
              <a:t>hun</a:t>
            </a:r>
            <a:r>
              <a:rPr lang="en-US" sz="3200" dirty="0"/>
              <a:t> </a:t>
            </a:r>
            <a:r>
              <a:rPr lang="en-US" sz="3200" dirty="0" err="1"/>
              <a:t>talenten</a:t>
            </a:r>
            <a:r>
              <a:rPr lang="en-US" sz="3200" dirty="0"/>
              <a:t> op </a:t>
            </a:r>
            <a:r>
              <a:rPr lang="en-US" sz="3200" dirty="0" err="1"/>
              <a:t>dat</a:t>
            </a:r>
            <a:r>
              <a:rPr lang="en-US" sz="3200" dirty="0"/>
              <a:t> </a:t>
            </a:r>
            <a:r>
              <a:rPr lang="en-US" sz="3200" dirty="0" err="1"/>
              <a:t>vlak</a:t>
            </a:r>
            <a:r>
              <a:rPr lang="en-US" sz="3200" dirty="0"/>
              <a:t> van </a:t>
            </a:r>
            <a:r>
              <a:rPr lang="en-US" sz="3200" dirty="0" err="1"/>
              <a:t>zorg</a:t>
            </a:r>
            <a:r>
              <a:rPr lang="en-US" sz="3200" dirty="0"/>
              <a:t> </a:t>
            </a:r>
            <a:r>
              <a:rPr lang="en-US" sz="3200" dirty="0" err="1"/>
              <a:t>kunnen</a:t>
            </a:r>
            <a:r>
              <a:rPr lang="en-US" sz="3200" dirty="0"/>
              <a:t> </a:t>
            </a:r>
            <a:r>
              <a:rPr lang="en-US" sz="3200" dirty="0" err="1"/>
              <a:t>tonen</a:t>
            </a:r>
            <a:r>
              <a:rPr lang="en-US" sz="3200" dirty="0"/>
              <a:t>. </a:t>
            </a:r>
            <a:r>
              <a:rPr lang="en-US" sz="3200" dirty="0" err="1"/>
              <a:t>Er</a:t>
            </a:r>
            <a:r>
              <a:rPr lang="en-US" sz="3200" dirty="0"/>
              <a:t> </a:t>
            </a:r>
            <a:r>
              <a:rPr lang="en-US" sz="3200" dirty="0" err="1"/>
              <a:t>zitten</a:t>
            </a:r>
            <a:r>
              <a:rPr lang="en-US" sz="3200" dirty="0"/>
              <a:t> </a:t>
            </a:r>
            <a:r>
              <a:rPr lang="en-US" sz="3200" dirty="0" err="1"/>
              <a:t>een</a:t>
            </a:r>
            <a:r>
              <a:rPr lang="en-US" sz="3200" dirty="0"/>
              <a:t> </a:t>
            </a:r>
            <a:r>
              <a:rPr lang="en-US" sz="3200" dirty="0" err="1"/>
              <a:t>aantal</a:t>
            </a:r>
            <a:r>
              <a:rPr lang="en-US" sz="3200" dirty="0"/>
              <a:t> </a:t>
            </a:r>
            <a:r>
              <a:rPr lang="en-US" sz="3200" dirty="0" err="1"/>
              <a:t>kindjes</a:t>
            </a:r>
            <a:r>
              <a:rPr lang="en-US" sz="3200" dirty="0"/>
              <a:t> in de </a:t>
            </a:r>
            <a:r>
              <a:rPr lang="en-US" sz="3200" dirty="0" err="1"/>
              <a:t>klas</a:t>
            </a:r>
            <a:r>
              <a:rPr lang="en-US" sz="3200" dirty="0"/>
              <a:t> </a:t>
            </a:r>
            <a:r>
              <a:rPr lang="en-US" sz="3200" dirty="0" err="1"/>
              <a:t>bij</a:t>
            </a:r>
            <a:r>
              <a:rPr lang="en-US" sz="3200" dirty="0"/>
              <a:t> </a:t>
            </a:r>
            <a:r>
              <a:rPr lang="en-US" sz="3200" dirty="0" err="1"/>
              <a:t>Karel</a:t>
            </a:r>
            <a:r>
              <a:rPr lang="en-US" sz="3200" dirty="0"/>
              <a:t> die </a:t>
            </a:r>
            <a:r>
              <a:rPr lang="en-US" sz="3200" dirty="0" err="1"/>
              <a:t>wat</a:t>
            </a:r>
            <a:r>
              <a:rPr lang="en-US" sz="3200" dirty="0"/>
              <a:t> </a:t>
            </a:r>
            <a:r>
              <a:rPr lang="en-US" sz="3200" dirty="0" err="1"/>
              <a:t>competenties</a:t>
            </a:r>
            <a:r>
              <a:rPr lang="en-US" sz="3200" dirty="0"/>
              <a:t> </a:t>
            </a:r>
            <a:r>
              <a:rPr lang="en-US" sz="3200" dirty="0" err="1"/>
              <a:t>betreft</a:t>
            </a:r>
            <a:r>
              <a:rPr lang="en-US" sz="3200" dirty="0"/>
              <a:t> op schools </a:t>
            </a:r>
            <a:r>
              <a:rPr lang="en-US" sz="3200" dirty="0" err="1"/>
              <a:t>vlak</a:t>
            </a:r>
            <a:r>
              <a:rPr lang="en-US" sz="3200" dirty="0"/>
              <a:t> </a:t>
            </a:r>
            <a:r>
              <a:rPr lang="en-US" sz="3200" dirty="0" err="1"/>
              <a:t>uitvallen</a:t>
            </a:r>
            <a:r>
              <a:rPr lang="en-US" sz="3200" dirty="0"/>
              <a:t>, </a:t>
            </a:r>
            <a:r>
              <a:rPr lang="en-US" sz="3200" dirty="0" err="1"/>
              <a:t>maar</a:t>
            </a:r>
            <a:r>
              <a:rPr lang="en-US" sz="3200" dirty="0"/>
              <a:t> </a:t>
            </a:r>
            <a:r>
              <a:rPr lang="en-US" sz="3200" dirty="0" err="1"/>
              <a:t>waarvan</a:t>
            </a:r>
            <a:r>
              <a:rPr lang="en-US" sz="3200" dirty="0"/>
              <a:t> </a:t>
            </a:r>
            <a:r>
              <a:rPr lang="en-US" sz="3200" dirty="0" err="1"/>
              <a:t>wij</a:t>
            </a:r>
            <a:r>
              <a:rPr lang="en-US" sz="3200" dirty="0"/>
              <a:t> nu </a:t>
            </a:r>
            <a:r>
              <a:rPr lang="en-US" sz="3200" dirty="0" err="1"/>
              <a:t>duidelijk</a:t>
            </a:r>
            <a:r>
              <a:rPr lang="en-US" sz="3200" dirty="0"/>
              <a:t> </a:t>
            </a:r>
            <a:r>
              <a:rPr lang="en-US" sz="3200" dirty="0" err="1"/>
              <a:t>zien</a:t>
            </a:r>
            <a:r>
              <a:rPr lang="en-US" sz="3200" dirty="0"/>
              <a:t>: </a:t>
            </a:r>
            <a:r>
              <a:rPr lang="en-US" sz="3200" dirty="0" err="1"/>
              <a:t>dat</a:t>
            </a:r>
            <a:r>
              <a:rPr lang="en-US" sz="3200" dirty="0"/>
              <a:t> is </a:t>
            </a:r>
            <a:r>
              <a:rPr lang="en-US" sz="3200" dirty="0" err="1"/>
              <a:t>eentje</a:t>
            </a:r>
            <a:r>
              <a:rPr lang="en-US" sz="3200" dirty="0"/>
              <a:t> </a:t>
            </a:r>
            <a:r>
              <a:rPr lang="en-US" sz="3200" dirty="0" err="1"/>
              <a:t>voor</a:t>
            </a:r>
            <a:r>
              <a:rPr lang="en-US" sz="3200" dirty="0"/>
              <a:t> de </a:t>
            </a:r>
            <a:r>
              <a:rPr lang="en-US" sz="3200" dirty="0" err="1"/>
              <a:t>zorgsector</a:t>
            </a:r>
            <a:r>
              <a:rPr lang="en-US" sz="3200" dirty="0"/>
              <a:t> later. Die </a:t>
            </a:r>
            <a:r>
              <a:rPr lang="en-US" sz="3200" dirty="0" err="1"/>
              <a:t>gaat</a:t>
            </a:r>
            <a:r>
              <a:rPr lang="en-US" sz="3200" dirty="0"/>
              <a:t> </a:t>
            </a:r>
            <a:r>
              <a:rPr lang="en-US" sz="3200" dirty="0" err="1"/>
              <a:t>dat</a:t>
            </a:r>
            <a:r>
              <a:rPr lang="en-US" sz="3200" dirty="0"/>
              <a:t> </a:t>
            </a:r>
            <a:r>
              <a:rPr lang="en-US" sz="3200" dirty="0" err="1"/>
              <a:t>schitterend</a:t>
            </a:r>
            <a:r>
              <a:rPr lang="en-US" sz="3200" dirty="0"/>
              <a:t> </a:t>
            </a:r>
            <a:r>
              <a:rPr lang="en-US" sz="3200" dirty="0" err="1"/>
              <a:t>doen</a:t>
            </a:r>
            <a:r>
              <a:rPr lang="en-US" sz="3200" dirty="0"/>
              <a:t>, </a:t>
            </a:r>
            <a:r>
              <a:rPr lang="en-US" sz="3200" dirty="0" err="1"/>
              <a:t>dat</a:t>
            </a:r>
            <a:r>
              <a:rPr lang="en-US" sz="3200" dirty="0"/>
              <a:t> </a:t>
            </a:r>
            <a:r>
              <a:rPr lang="en-US" sz="3200" dirty="0" err="1"/>
              <a:t>gaat</a:t>
            </a:r>
            <a:r>
              <a:rPr lang="en-US" sz="3200" dirty="0"/>
              <a:t> </a:t>
            </a:r>
            <a:r>
              <a:rPr lang="en-US" sz="3200" dirty="0" err="1"/>
              <a:t>een</a:t>
            </a:r>
            <a:r>
              <a:rPr lang="en-US" sz="3200" dirty="0"/>
              <a:t> </a:t>
            </a:r>
            <a:r>
              <a:rPr lang="en-US" sz="3200" dirty="0" err="1"/>
              <a:t>schitterende</a:t>
            </a:r>
            <a:r>
              <a:rPr lang="en-US" sz="3200" dirty="0"/>
              <a:t> </a:t>
            </a:r>
            <a:r>
              <a:rPr lang="en-US" sz="3200" dirty="0" err="1"/>
              <a:t>kinderverzorgster</a:t>
            </a:r>
            <a:r>
              <a:rPr lang="en-US" sz="3200" dirty="0"/>
              <a:t> </a:t>
            </a:r>
            <a:r>
              <a:rPr lang="en-US" sz="3200" dirty="0" err="1"/>
              <a:t>zijn</a:t>
            </a:r>
            <a:r>
              <a:rPr lang="en-US" sz="3200" dirty="0"/>
              <a:t> of </a:t>
            </a:r>
            <a:r>
              <a:rPr lang="en-US" sz="3200" dirty="0" err="1"/>
              <a:t>een</a:t>
            </a:r>
            <a:r>
              <a:rPr lang="en-US" sz="3200" dirty="0"/>
              <a:t> </a:t>
            </a:r>
            <a:r>
              <a:rPr lang="en-US" sz="3200" dirty="0" err="1"/>
              <a:t>schitterende</a:t>
            </a:r>
            <a:r>
              <a:rPr lang="en-US" sz="3200" dirty="0"/>
              <a:t> </a:t>
            </a:r>
            <a:r>
              <a:rPr lang="en-US" sz="3200" dirty="0" err="1"/>
              <a:t>bejaardenhelpster</a:t>
            </a:r>
            <a:r>
              <a:rPr lang="en-US" sz="3200" dirty="0"/>
              <a:t>.” (</a:t>
            </a:r>
            <a:r>
              <a:rPr lang="en-US" sz="3200" dirty="0" err="1"/>
              <a:t>Sanne</a:t>
            </a:r>
            <a:r>
              <a:rPr lang="en-US" sz="3200" dirty="0"/>
              <a:t>, 4de </a:t>
            </a:r>
            <a:r>
              <a:rPr lang="en-US" sz="3200" dirty="0" err="1"/>
              <a:t>leerjaar</a:t>
            </a:r>
            <a:r>
              <a:rPr lang="en-US" sz="3200"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tekst, persoon, binnen, mensen&#10;&#10;Automatisch gegenereerde beschrijving">
            <a:extLst>
              <a:ext uri="{FF2B5EF4-FFF2-40B4-BE49-F238E27FC236}">
                <a16:creationId xmlns:a16="http://schemas.microsoft.com/office/drawing/2014/main" id="{6BDF5832-E2E6-FE40-BA4D-23B84E8A16B2}"/>
              </a:ext>
            </a:extLst>
          </p:cNvPr>
          <p:cNvPicPr>
            <a:picLocks noGrp="1" noChangeAspect="1"/>
          </p:cNvPicPr>
          <p:nvPr>
            <p:ph idx="1"/>
          </p:nvPr>
        </p:nvPicPr>
        <p:blipFill rotWithShape="1">
          <a:blip r:embed="rId2"/>
          <a:srcRect t="3222" b="677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A515AB4D-1024-BE4D-9A4F-95D6FD5EFC9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a:t>Interprofessioneel samenwerken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137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EB0BD-70C2-6447-806E-BCDDAC48021B}"/>
              </a:ext>
            </a:extLst>
          </p:cNvPr>
          <p:cNvSpPr>
            <a:spLocks noGrp="1"/>
          </p:cNvSpPr>
          <p:nvPr>
            <p:ph type="title"/>
          </p:nvPr>
        </p:nvSpPr>
        <p:spPr/>
        <p:txBody>
          <a:bodyPr/>
          <a:lstStyle/>
          <a:p>
            <a:r>
              <a:rPr lang="nl-BE" dirty="0"/>
              <a:t>Interprofessioneel samenwerken = bereid zijn om…</a:t>
            </a:r>
          </a:p>
        </p:txBody>
      </p:sp>
      <p:sp>
        <p:nvSpPr>
          <p:cNvPr id="3" name="Tijdelijke aanduiding voor inhoud 2">
            <a:extLst>
              <a:ext uri="{FF2B5EF4-FFF2-40B4-BE49-F238E27FC236}">
                <a16:creationId xmlns:a16="http://schemas.microsoft.com/office/drawing/2014/main" id="{FA645569-433F-8846-B96A-3A015BDA0277}"/>
              </a:ext>
            </a:extLst>
          </p:cNvPr>
          <p:cNvSpPr>
            <a:spLocks noGrp="1"/>
          </p:cNvSpPr>
          <p:nvPr>
            <p:ph idx="1"/>
          </p:nvPr>
        </p:nvSpPr>
        <p:spPr/>
        <p:txBody>
          <a:bodyPr>
            <a:normAutofit fontScale="85000" lnSpcReduction="20000"/>
          </a:bodyPr>
          <a:lstStyle/>
          <a:p>
            <a:pPr lvl="0"/>
            <a:r>
              <a:rPr lang="nl-NL" dirty="0"/>
              <a:t>het eigen professionele territorium te verlaten;</a:t>
            </a:r>
          </a:p>
          <a:p>
            <a:pPr lvl="0"/>
            <a:r>
              <a:rPr lang="nl-NL" dirty="0"/>
              <a:t>de ervaringskennis van leerlingen en ouders te waarderen en te gebruiken;</a:t>
            </a:r>
          </a:p>
          <a:p>
            <a:pPr lvl="0"/>
            <a:r>
              <a:rPr lang="nl-NL" dirty="0"/>
              <a:t>ruimte te maken voor de expertise en inbreng van collega’s uit andere disciplines;</a:t>
            </a:r>
            <a:endParaRPr lang="nl-BE" dirty="0"/>
          </a:p>
          <a:p>
            <a:pPr lvl="0"/>
            <a:r>
              <a:rPr lang="nl-NL" dirty="0"/>
              <a:t>de expertise en visie van deze collega’s te waarderen als aanvullend en verrijkend; </a:t>
            </a:r>
            <a:endParaRPr lang="nl-BE" dirty="0"/>
          </a:p>
          <a:p>
            <a:pPr lvl="0"/>
            <a:r>
              <a:rPr lang="nl-NL" dirty="0"/>
              <a:t>meerdere perspectieven en zienswijzen een plaats te geven;</a:t>
            </a:r>
            <a:endParaRPr lang="nl-BE" dirty="0"/>
          </a:p>
          <a:p>
            <a:pPr lvl="0"/>
            <a:r>
              <a:rPr lang="nl-BE" dirty="0"/>
              <a:t>leren vertalingen maken zowel letterlijk als figuurlijk (vakjargon) </a:t>
            </a:r>
          </a:p>
          <a:p>
            <a:pPr lvl="0"/>
            <a:r>
              <a:rPr lang="nl-BE" dirty="0"/>
              <a:t>belang van toegankelijkheid in veel vormen </a:t>
            </a:r>
          </a:p>
          <a:p>
            <a:pPr lvl="0"/>
            <a:r>
              <a:rPr lang="nl-NL" dirty="0"/>
              <a:t>gewicht toe te kennen aan de stem van jeugdigen en ouders</a:t>
            </a:r>
            <a:endParaRPr lang="nl-BE" dirty="0"/>
          </a:p>
          <a:p>
            <a:pPr lvl="0"/>
            <a:r>
              <a:rPr lang="nl-NL" dirty="0"/>
              <a:t>hun professionele ruimte in de eigen organisatie op te eisen en te gebruiken.</a:t>
            </a:r>
            <a:endParaRPr lang="nl-BE" dirty="0"/>
          </a:p>
          <a:p>
            <a:pPr marL="0" indent="0">
              <a:buNone/>
            </a:pPr>
            <a:r>
              <a:rPr lang="nl-NL" b="1" dirty="0"/>
              <a:t> </a:t>
            </a:r>
            <a:endParaRPr lang="nl-BE" dirty="0"/>
          </a:p>
          <a:p>
            <a:endParaRPr lang="nl-BE" dirty="0"/>
          </a:p>
        </p:txBody>
      </p:sp>
    </p:spTree>
    <p:extLst>
      <p:ext uri="{BB962C8B-B14F-4D97-AF65-F5344CB8AC3E}">
        <p14:creationId xmlns:p14="http://schemas.microsoft.com/office/powerpoint/2010/main" val="2289441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persoon, binnen, klein, peuter&#10;&#10;Automatisch gegenereerde beschrijving">
            <a:extLst>
              <a:ext uri="{FF2B5EF4-FFF2-40B4-BE49-F238E27FC236}">
                <a16:creationId xmlns:a16="http://schemas.microsoft.com/office/drawing/2014/main" id="{3C6E0C1F-695F-2241-BF4A-519051F83707}"/>
              </a:ext>
            </a:extLst>
          </p:cNvPr>
          <p:cNvPicPr>
            <a:picLocks noGrp="1" noChangeAspect="1"/>
          </p:cNvPicPr>
          <p:nvPr>
            <p:ph idx="1"/>
          </p:nvPr>
        </p:nvPicPr>
        <p:blipFill rotWithShape="1">
          <a:blip r:embed="rId2"/>
          <a:srcRect b="663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658EC2B4-7E3E-C541-B948-6037B84AE3E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Omgaan met labels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410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E24AE-C0B2-D443-AAC4-1CCEEF3F6F98}"/>
              </a:ext>
            </a:extLst>
          </p:cNvPr>
          <p:cNvSpPr>
            <a:spLocks noGrp="1"/>
          </p:cNvSpPr>
          <p:nvPr>
            <p:ph type="title"/>
          </p:nvPr>
        </p:nvSpPr>
        <p:spPr/>
        <p:txBody>
          <a:bodyPr/>
          <a:lstStyle/>
          <a:p>
            <a:r>
              <a:rPr lang="nl-BE" dirty="0"/>
              <a:t>Belang van labels – meerdere functies</a:t>
            </a:r>
          </a:p>
        </p:txBody>
      </p:sp>
      <p:sp>
        <p:nvSpPr>
          <p:cNvPr id="3" name="Tijdelijke aanduiding voor inhoud 2">
            <a:extLst>
              <a:ext uri="{FF2B5EF4-FFF2-40B4-BE49-F238E27FC236}">
                <a16:creationId xmlns:a16="http://schemas.microsoft.com/office/drawing/2014/main" id="{9E0EBE40-91F6-924A-99D1-7DC54D14011A}"/>
              </a:ext>
            </a:extLst>
          </p:cNvPr>
          <p:cNvSpPr>
            <a:spLocks noGrp="1"/>
          </p:cNvSpPr>
          <p:nvPr>
            <p:ph idx="1"/>
          </p:nvPr>
        </p:nvSpPr>
        <p:spPr/>
        <p:txBody>
          <a:bodyPr>
            <a:normAutofit fontScale="92500" lnSpcReduction="10000"/>
          </a:bodyPr>
          <a:lstStyle/>
          <a:p>
            <a:pPr>
              <a:buFont typeface="Wingdings" pitchFamily="2" charset="2"/>
              <a:buChar char="Ø"/>
            </a:pPr>
            <a:r>
              <a:rPr lang="nl-BE" dirty="0"/>
              <a:t> als middel voor classificatie, diagnose of behandeling =&gt; informatie en verklaring, als baken  </a:t>
            </a:r>
          </a:p>
          <a:p>
            <a:pPr marL="0" indent="0">
              <a:buNone/>
            </a:pPr>
            <a:endParaRPr lang="nl-BE" dirty="0"/>
          </a:p>
          <a:p>
            <a:pPr>
              <a:buFont typeface="Wingdings" pitchFamily="2" charset="2"/>
              <a:buChar char="Ø"/>
            </a:pPr>
            <a:r>
              <a:rPr lang="nl-BE" dirty="0"/>
              <a:t>meer inzicht in etiologie, preventie en mogelijke behandelpraktijken in de toekomst =&gt; oorzaak? &amp; wat werkt? </a:t>
            </a:r>
          </a:p>
          <a:p>
            <a:pPr marL="0" indent="0">
              <a:buNone/>
            </a:pPr>
            <a:endParaRPr lang="nl-BE" dirty="0"/>
          </a:p>
          <a:p>
            <a:pPr>
              <a:buFont typeface="Wingdings" pitchFamily="2" charset="2"/>
              <a:buChar char="Ø"/>
            </a:pPr>
            <a:r>
              <a:rPr lang="nl-BE" dirty="0"/>
              <a:t>middel om aandacht te vestigen op specifiek probleem of extra middelen te verkrijgen voor aanpak =&gt; toegang tot educatieve, therapeutische en/of medische hulp</a:t>
            </a:r>
          </a:p>
          <a:p>
            <a:pPr marL="0" indent="0">
              <a:buNone/>
            </a:pPr>
            <a:endParaRPr lang="nl-BE" dirty="0"/>
          </a:p>
          <a:p>
            <a:pPr>
              <a:buFont typeface="Wingdings" pitchFamily="2" charset="2"/>
              <a:buChar char="Ø"/>
            </a:pPr>
            <a:r>
              <a:rPr lang="nl-BE" dirty="0"/>
              <a:t>ontwikkelen van gemeenschappelijke taal tussen professionelen</a:t>
            </a:r>
          </a:p>
        </p:txBody>
      </p:sp>
      <p:sp>
        <p:nvSpPr>
          <p:cNvPr id="4" name="Tijdelijke aanduiding voor dianummer 3">
            <a:extLst>
              <a:ext uri="{FF2B5EF4-FFF2-40B4-BE49-F238E27FC236}">
                <a16:creationId xmlns:a16="http://schemas.microsoft.com/office/drawing/2014/main" id="{532D0334-C3B1-AE4D-9557-E766AD205420}"/>
              </a:ext>
            </a:extLst>
          </p:cNvPr>
          <p:cNvSpPr>
            <a:spLocks noGrp="1"/>
          </p:cNvSpPr>
          <p:nvPr>
            <p:ph type="sldNum" sz="quarter" idx="12"/>
          </p:nvPr>
        </p:nvSpPr>
        <p:spPr/>
        <p:txBody>
          <a:bodyPr/>
          <a:lstStyle/>
          <a:p>
            <a:fld id="{7AE184E0-0BD4-4705-A12B-9B71DDE63301}" type="slidenum">
              <a:rPr lang="nl-BE" noProof="0" smtClean="0"/>
              <a:pPr/>
              <a:t>25</a:t>
            </a:fld>
            <a:endParaRPr lang="nl-BE" noProof="0" dirty="0"/>
          </a:p>
        </p:txBody>
      </p:sp>
    </p:spTree>
    <p:extLst>
      <p:ext uri="{BB962C8B-B14F-4D97-AF65-F5344CB8AC3E}">
        <p14:creationId xmlns:p14="http://schemas.microsoft.com/office/powerpoint/2010/main" val="1148314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zijn labels niet onschuldig? </a:t>
            </a:r>
          </a:p>
        </p:txBody>
      </p:sp>
      <p:sp>
        <p:nvSpPr>
          <p:cNvPr id="3" name="Tijdelijke aanduiding voor inhoud 2"/>
          <p:cNvSpPr>
            <a:spLocks noGrp="1"/>
          </p:cNvSpPr>
          <p:nvPr>
            <p:ph idx="1"/>
          </p:nvPr>
        </p:nvSpPr>
        <p:spPr/>
        <p:txBody>
          <a:bodyPr>
            <a:normAutofit fontScale="85000" lnSpcReduction="20000"/>
          </a:bodyPr>
          <a:lstStyle/>
          <a:p>
            <a:r>
              <a:rPr lang="nl-NL" dirty="0"/>
              <a:t>Werken met doelgroepen </a:t>
            </a:r>
            <a:r>
              <a:rPr lang="mr-IN" dirty="0"/>
              <a:t>–</a:t>
            </a:r>
            <a:r>
              <a:rPr lang="nl-NL" dirty="0"/>
              <a:t> opbouw van dienstverlening en toegang tot extra ondersteuning - geraakt heel erg ingebed in de structuren</a:t>
            </a:r>
          </a:p>
          <a:p>
            <a:endParaRPr lang="nl-NL" dirty="0"/>
          </a:p>
          <a:p>
            <a:r>
              <a:rPr lang="nl-NL" sz="2812" dirty="0"/>
              <a:t>Kritische houding: categorisatie en duidelijkheid = instrumenten van bureaucratie </a:t>
            </a:r>
            <a:r>
              <a:rPr lang="mr-IN" sz="2812" dirty="0"/>
              <a:t>–</a:t>
            </a:r>
            <a:r>
              <a:rPr lang="nl-NL" sz="2812" dirty="0"/>
              <a:t> niet wat, maar HOE GEBRUIKEN? – vraagt vertaalslag naar kind &amp; families &amp; leraren &amp; school</a:t>
            </a:r>
          </a:p>
          <a:p>
            <a:pPr marL="0" indent="0">
              <a:buNone/>
            </a:pPr>
            <a:endParaRPr lang="nl-NL" sz="2812" dirty="0"/>
          </a:p>
          <a:p>
            <a:r>
              <a:rPr lang="nl-BE" sz="2812" dirty="0"/>
              <a:t>Gevaar van het te gebruiken als enig vertrekpunt =&gt; leraar voelt zich onbekwaam en niet voldoende opgeleid – vraagt (samen) werk</a:t>
            </a:r>
            <a:endParaRPr lang="nl-NL" sz="2812" dirty="0"/>
          </a:p>
          <a:p>
            <a:pPr marL="0" indent="0">
              <a:buNone/>
            </a:pPr>
            <a:endParaRPr lang="nl-NL" dirty="0"/>
          </a:p>
          <a:p>
            <a:r>
              <a:rPr lang="nl-NL" dirty="0"/>
              <a:t>Belang van  de mensen zelf en hun dichte netwerk/familie = e</a:t>
            </a:r>
            <a:r>
              <a:rPr lang="nl-BE" sz="2812" dirty="0"/>
              <a:t>en eigen verhaal met multipele manieren om het te (laten) vertellen - SPANNINGSVELD</a:t>
            </a:r>
          </a:p>
          <a:p>
            <a:endParaRPr lang="nl-BE" sz="2812" dirty="0"/>
          </a:p>
          <a:p>
            <a:endParaRPr lang="nl-NL" dirty="0"/>
          </a:p>
        </p:txBody>
      </p:sp>
    </p:spTree>
    <p:extLst>
      <p:ext uri="{BB962C8B-B14F-4D97-AF65-F5344CB8AC3E}">
        <p14:creationId xmlns:p14="http://schemas.microsoft.com/office/powerpoint/2010/main" val="1769094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Inbedden in breder verhaal – beeld samen maken </a:t>
            </a:r>
          </a:p>
        </p:txBody>
      </p:sp>
      <p:sp>
        <p:nvSpPr>
          <p:cNvPr id="3" name="Tijdelijke aanduiding voor inhoud 2"/>
          <p:cNvSpPr>
            <a:spLocks noGrp="1"/>
          </p:cNvSpPr>
          <p:nvPr>
            <p:ph idx="1"/>
          </p:nvPr>
        </p:nvSpPr>
        <p:spPr/>
        <p:txBody>
          <a:bodyPr>
            <a:normAutofit/>
          </a:bodyPr>
          <a:lstStyle/>
          <a:p>
            <a:r>
              <a:rPr lang="nl-BE" dirty="0"/>
              <a:t>Gebeurt heel vaak in samenspraak met families – dichte connecties</a:t>
            </a:r>
          </a:p>
          <a:p>
            <a:r>
              <a:rPr lang="nl-BE" dirty="0"/>
              <a:t>Constante worsteling en gevecht tegen uitsluiting </a:t>
            </a:r>
          </a:p>
          <a:p>
            <a:r>
              <a:rPr lang="nl-BE" dirty="0"/>
              <a:t>Presuming competence (potentieel veronderstellen) – wat lukt er wel?</a:t>
            </a:r>
          </a:p>
          <a:p>
            <a:r>
              <a:rPr lang="nl-BE" dirty="0"/>
              <a:t>Geen wonderoplossingen mogelijk </a:t>
            </a:r>
          </a:p>
          <a:p>
            <a:r>
              <a:rPr lang="nl-BE" dirty="0"/>
              <a:t>Vertrekken vanuit activiteiten – waar en hoe gebeurt het leren? – niet verbijzonderen </a:t>
            </a:r>
          </a:p>
          <a:p>
            <a:r>
              <a:rPr lang="nl-BE" dirty="0"/>
              <a:t>Procesgericht – het staat niet stil </a:t>
            </a:r>
          </a:p>
          <a:p>
            <a:r>
              <a:rPr lang="nl-BE" dirty="0"/>
              <a:t>Belang van doelgerichtheid en focus</a:t>
            </a:r>
          </a:p>
        </p:txBody>
      </p:sp>
    </p:spTree>
    <p:extLst>
      <p:ext uri="{BB962C8B-B14F-4D97-AF65-F5344CB8AC3E}">
        <p14:creationId xmlns:p14="http://schemas.microsoft.com/office/powerpoint/2010/main" val="87257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0079" y="4526280"/>
            <a:ext cx="7410681" cy="1737360"/>
          </a:xfrm>
        </p:spPr>
        <p:txBody>
          <a:bodyPr>
            <a:normAutofit/>
          </a:bodyPr>
          <a:lstStyle/>
          <a:p>
            <a:r>
              <a:rPr lang="nl-BE" sz="4800"/>
              <a:t> </a:t>
            </a:r>
          </a:p>
        </p:txBody>
      </p:sp>
      <p:sp>
        <p:nvSpPr>
          <p:cNvPr id="3" name="Tijdelijke aanduiding voor inhoud 2"/>
          <p:cNvSpPr>
            <a:spLocks noGrp="1"/>
          </p:cNvSpPr>
          <p:nvPr>
            <p:ph idx="1"/>
          </p:nvPr>
        </p:nvSpPr>
        <p:spPr>
          <a:xfrm>
            <a:off x="815477" y="2316675"/>
            <a:ext cx="10736444" cy="4280895"/>
          </a:xfrm>
        </p:spPr>
        <p:txBody>
          <a:bodyPr anchor="ctr">
            <a:normAutofit/>
          </a:bodyPr>
          <a:lstStyle/>
          <a:p>
            <a:pPr>
              <a:buNone/>
            </a:pPr>
            <a:endParaRPr lang="nl-BE" sz="1800" dirty="0"/>
          </a:p>
          <a:p>
            <a:pPr>
              <a:buNone/>
            </a:pPr>
            <a:endParaRPr lang="nl-BE" sz="1800" dirty="0"/>
          </a:p>
          <a:p>
            <a:r>
              <a:rPr lang="nl-NL" sz="1800" dirty="0"/>
              <a:t>Vraagt heel grote ommezwaai in denken (zoals secretaresse bij IBM) </a:t>
            </a:r>
          </a:p>
          <a:p>
            <a:r>
              <a:rPr lang="nl-NL" sz="1800" dirty="0"/>
              <a:t>Heel veel investering in integratie </a:t>
            </a:r>
            <a:r>
              <a:rPr lang="mr-IN" sz="1800" dirty="0"/>
              <a:t>–</a:t>
            </a:r>
            <a:r>
              <a:rPr lang="nl-NL" sz="1800" dirty="0"/>
              <a:t> kinderen mogen meedoen en deelnemen, zolang ze maar dezelfde eindmeet kunnen halen </a:t>
            </a:r>
            <a:r>
              <a:rPr lang="mr-IN" sz="1800" dirty="0"/>
              <a:t>–</a:t>
            </a:r>
            <a:r>
              <a:rPr lang="nl-NL" sz="1800" dirty="0"/>
              <a:t> cruciaal voor kinderen met een fysieke beperking </a:t>
            </a:r>
            <a:r>
              <a:rPr lang="mr-IN" sz="1800" dirty="0"/>
              <a:t>–</a:t>
            </a:r>
            <a:r>
              <a:rPr lang="nl-NL" sz="1800" dirty="0"/>
              <a:t> misvattingen over wat inclusie vraagt</a:t>
            </a:r>
          </a:p>
          <a:p>
            <a:r>
              <a:rPr lang="nl-NL" sz="1800" dirty="0" err="1"/>
              <a:t>Ableist</a:t>
            </a:r>
            <a:r>
              <a:rPr lang="nl-NL" sz="1800" dirty="0"/>
              <a:t> standaarden voor succes </a:t>
            </a:r>
            <a:r>
              <a:rPr lang="mr-IN" sz="1800" dirty="0"/>
              <a:t>–</a:t>
            </a:r>
            <a:r>
              <a:rPr lang="nl-NL" sz="1800" dirty="0"/>
              <a:t> houden geen rekening met kinderen met een beperking</a:t>
            </a:r>
          </a:p>
          <a:p>
            <a:r>
              <a:rPr lang="nl-NL" sz="1800" dirty="0"/>
              <a:t>’Slechte’ inclusie is gevaarlijk</a:t>
            </a:r>
            <a:r>
              <a:rPr lang="mr-IN" sz="1800" dirty="0"/>
              <a:t>…</a:t>
            </a:r>
            <a:r>
              <a:rPr lang="nl-BE" sz="1800" dirty="0"/>
              <a:t>: het gaat niet over extra stoel in de klas </a:t>
            </a:r>
          </a:p>
          <a:p>
            <a:r>
              <a:rPr lang="nl-NL" sz="1800" dirty="0"/>
              <a:t>Tekort aan opleiding en ondersteuning voor leraren – veel angst, onzekerheid en weerstand </a:t>
            </a:r>
          </a:p>
          <a:p>
            <a:r>
              <a:rPr lang="nl-NL" sz="1800" dirty="0"/>
              <a:t>Angst bij ouders </a:t>
            </a:r>
          </a:p>
          <a:p>
            <a:pPr>
              <a:buNone/>
            </a:pPr>
            <a:endParaRPr lang="nl-BE" sz="1800" dirty="0"/>
          </a:p>
        </p:txBody>
      </p:sp>
      <p:pic>
        <p:nvPicPr>
          <p:cNvPr id="5" name="Afbeelding 4">
            <a:extLst>
              <a:ext uri="{FF2B5EF4-FFF2-40B4-BE49-F238E27FC236}">
                <a16:creationId xmlns:a16="http://schemas.microsoft.com/office/drawing/2014/main" id="{8C155250-668D-AC45-B9A9-9B48A34A2DFE}"/>
              </a:ext>
            </a:extLst>
          </p:cNvPr>
          <p:cNvPicPr>
            <a:picLocks noChangeAspect="1"/>
          </p:cNvPicPr>
          <p:nvPr/>
        </p:nvPicPr>
        <p:blipFill rotWithShape="1">
          <a:blip r:embed="rId3"/>
          <a:srcRect l="6622" r="-2" b="-2"/>
          <a:stretch/>
        </p:blipFill>
        <p:spPr>
          <a:xfrm>
            <a:off x="6492113" y="-82179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7" name="Tekstvak 6">
            <a:extLst>
              <a:ext uri="{FF2B5EF4-FFF2-40B4-BE49-F238E27FC236}">
                <a16:creationId xmlns:a16="http://schemas.microsoft.com/office/drawing/2014/main" id="{CCCC4E5D-67F0-034E-900E-32E7A2D68896}"/>
              </a:ext>
            </a:extLst>
          </p:cNvPr>
          <p:cNvSpPr txBox="1"/>
          <p:nvPr/>
        </p:nvSpPr>
        <p:spPr>
          <a:xfrm>
            <a:off x="1247613" y="942174"/>
            <a:ext cx="5472608" cy="707886"/>
          </a:xfrm>
          <a:prstGeom prst="rect">
            <a:avLst/>
          </a:prstGeom>
          <a:noFill/>
        </p:spPr>
        <p:txBody>
          <a:bodyPr wrap="square" rtlCol="0">
            <a:spAutoFit/>
          </a:bodyPr>
          <a:lstStyle/>
          <a:p>
            <a:pPr>
              <a:spcAft>
                <a:spcPts val="600"/>
              </a:spcAft>
            </a:pPr>
            <a:r>
              <a:rPr lang="nl-BE" sz="4000" dirty="0">
                <a:latin typeface="+mj-lt"/>
              </a:rPr>
              <a:t>4. Barrières…</a:t>
            </a:r>
          </a:p>
        </p:txBody>
      </p:sp>
    </p:spTree>
    <p:extLst>
      <p:ext uri="{BB962C8B-B14F-4D97-AF65-F5344CB8AC3E}">
        <p14:creationId xmlns:p14="http://schemas.microsoft.com/office/powerpoint/2010/main" val="2542141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 alle complexiteit van vandaag… </a:t>
            </a:r>
            <a:br>
              <a:rPr lang="nl-BE" dirty="0"/>
            </a:br>
            <a:endParaRPr lang="nl-BE" dirty="0"/>
          </a:p>
        </p:txBody>
      </p:sp>
      <p:sp>
        <p:nvSpPr>
          <p:cNvPr id="3" name="Tijdelijke aanduiding voor inhoud 2"/>
          <p:cNvSpPr>
            <a:spLocks noGrp="1"/>
          </p:cNvSpPr>
          <p:nvPr>
            <p:ph idx="1"/>
          </p:nvPr>
        </p:nvSpPr>
        <p:spPr>
          <a:xfrm>
            <a:off x="729049" y="1433384"/>
            <a:ext cx="10624751" cy="5041557"/>
          </a:xfrm>
        </p:spPr>
        <p:txBody>
          <a:bodyPr>
            <a:normAutofit fontScale="25000" lnSpcReduction="20000"/>
          </a:bodyPr>
          <a:lstStyle/>
          <a:p>
            <a:r>
              <a:rPr lang="nl-BE" sz="11200" dirty="0"/>
              <a:t>Druk door corona-pandemie – ongelooflijk veel vragen van onderwijs </a:t>
            </a:r>
          </a:p>
          <a:p>
            <a:endParaRPr lang="nl-BE" sz="11200" dirty="0"/>
          </a:p>
          <a:p>
            <a:r>
              <a:rPr lang="nl-BE" sz="11200" dirty="0"/>
              <a:t>Samenleving met heel veel nadruk op keuze, verantwoording, standaard-procedures, individualisme, produktgericht…  – heel dominant aanwezig</a:t>
            </a:r>
          </a:p>
          <a:p>
            <a:pPr marL="0" indent="0">
              <a:buNone/>
            </a:pPr>
            <a:endParaRPr lang="nl-BE" sz="11200" dirty="0"/>
          </a:p>
          <a:p>
            <a:r>
              <a:rPr lang="nl-BE" sz="11200" dirty="0"/>
              <a:t>Rechten (VN) en praktijken (onderwijs, werk…) kunnen elkaar aan vullen, maar kunnen niet in dezelfde snelheid wijzigen – verschillende invulling </a:t>
            </a:r>
          </a:p>
          <a:p>
            <a:pPr marL="0" indent="0">
              <a:buNone/>
            </a:pPr>
            <a:endParaRPr lang="nl-BE" sz="11200" dirty="0"/>
          </a:p>
          <a:p>
            <a:pPr marL="285750" lvl="3" indent="-285750">
              <a:spcBef>
                <a:spcPts val="1000"/>
              </a:spcBef>
            </a:pPr>
            <a:r>
              <a:rPr lang="nl-BE" sz="11200" dirty="0"/>
              <a:t>Monitoring rond mensen met een beperking legt bloot: Segregatie – lagere kwalificatie – werkloosheid – gezondheidsproblemen – eenzaamheid – isolatie van gemeenschap </a:t>
            </a:r>
          </a:p>
          <a:p>
            <a:pPr marL="0" lvl="3" indent="0">
              <a:spcBef>
                <a:spcPts val="1000"/>
              </a:spcBef>
              <a:buNone/>
            </a:pPr>
            <a:r>
              <a:rPr lang="nl-BE" sz="11200" dirty="0"/>
              <a:t>-&gt; vooral uitsluiting op basis van gedrag en verstandelijke beperking </a:t>
            </a:r>
          </a:p>
          <a:p>
            <a:pPr marL="0" lvl="3" indent="0">
              <a:spcBef>
                <a:spcPts val="1000"/>
              </a:spcBef>
              <a:buNone/>
            </a:pPr>
            <a:endParaRPr lang="nl-BE" sz="11200" dirty="0"/>
          </a:p>
          <a:p>
            <a:pPr marL="0" lvl="3" indent="0">
              <a:spcBef>
                <a:spcPts val="1000"/>
              </a:spcBef>
              <a:buNone/>
            </a:pPr>
            <a:endParaRPr lang="nl-BE" sz="11200" dirty="0"/>
          </a:p>
          <a:p>
            <a:pPr marL="285750" lvl="3" indent="-285750">
              <a:spcBef>
                <a:spcPts val="1000"/>
              </a:spcBef>
            </a:pPr>
            <a:endParaRPr lang="nl-BE" sz="11200" dirty="0"/>
          </a:p>
          <a:p>
            <a:pPr marL="0" lvl="3" indent="0">
              <a:spcBef>
                <a:spcPts val="1000"/>
              </a:spcBef>
              <a:buNone/>
            </a:pPr>
            <a:r>
              <a:rPr lang="nl-BE" sz="11200" dirty="0"/>
              <a:t> </a:t>
            </a:r>
          </a:p>
          <a:p>
            <a:endParaRPr lang="nl-BE" sz="11200" dirty="0"/>
          </a:p>
          <a:p>
            <a:pPr marL="0" indent="0">
              <a:buNone/>
            </a:pPr>
            <a:r>
              <a:rPr lang="nl-BE" dirty="0"/>
              <a:t>	</a:t>
            </a:r>
          </a:p>
        </p:txBody>
      </p:sp>
    </p:spTree>
    <p:extLst>
      <p:ext uri="{BB962C8B-B14F-4D97-AF65-F5344CB8AC3E}">
        <p14:creationId xmlns:p14="http://schemas.microsoft.com/office/powerpoint/2010/main" val="178837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2263" y="1013354"/>
            <a:ext cx="2620771" cy="4930246"/>
          </a:xfrm>
        </p:spPr>
        <p:txBody>
          <a:bodyPr>
            <a:normAutofit/>
          </a:bodyPr>
          <a:lstStyle/>
          <a:p>
            <a:pPr algn="r"/>
            <a:r>
              <a:rPr lang="nl-BE" dirty="0">
                <a:solidFill>
                  <a:schemeClr val="accent1"/>
                </a:solidFill>
              </a:rPr>
              <a:t>Er wordt over inclusief onderwijs gesproken als:</a:t>
            </a:r>
            <a:br>
              <a:rPr lang="nl-BE" dirty="0">
                <a:solidFill>
                  <a:schemeClr val="accent1"/>
                </a:solidFill>
              </a:rPr>
            </a:br>
            <a:endParaRPr lang="nl-BE" dirty="0">
              <a:solidFill>
                <a:schemeClr val="accent1"/>
              </a:solidFill>
            </a:endParaRPr>
          </a:p>
        </p:txBody>
      </p:sp>
      <p:sp>
        <p:nvSpPr>
          <p:cNvPr id="3" name="Tijdelijke aanduiding voor inhoud 2"/>
          <p:cNvSpPr>
            <a:spLocks noGrp="1"/>
          </p:cNvSpPr>
          <p:nvPr>
            <p:ph idx="1"/>
          </p:nvPr>
        </p:nvSpPr>
        <p:spPr>
          <a:xfrm>
            <a:off x="3873500" y="165100"/>
            <a:ext cx="7476237" cy="6595608"/>
          </a:xfrm>
        </p:spPr>
        <p:txBody>
          <a:bodyPr anchor="ctr">
            <a:normAutofit fontScale="92500" lnSpcReduction="20000"/>
          </a:bodyPr>
          <a:lstStyle/>
          <a:p>
            <a:pPr>
              <a:buNone/>
            </a:pPr>
            <a:endParaRPr lang="nl-BE" sz="1000" dirty="0"/>
          </a:p>
          <a:p>
            <a:pPr lvl="0">
              <a:lnSpc>
                <a:spcPct val="120000"/>
              </a:lnSpc>
            </a:pPr>
            <a:r>
              <a:rPr lang="nl-BE" sz="1800" b="1" dirty="0">
                <a:latin typeface="+mj-lt"/>
              </a:rPr>
              <a:t>ALLE kinderen </a:t>
            </a:r>
            <a:r>
              <a:rPr lang="nl-BE" sz="1800" dirty="0">
                <a:latin typeface="+mj-lt"/>
              </a:rPr>
              <a:t>welkom zijn in het regulier onderwijs. De gewone klas mét ondersteuning is de eerste optie ongeacht de speciale noden van de betrokken kinderen;</a:t>
            </a:r>
          </a:p>
          <a:p>
            <a:pPr lvl="0">
              <a:lnSpc>
                <a:spcPct val="120000"/>
              </a:lnSpc>
            </a:pPr>
            <a:r>
              <a:rPr lang="nl-BE" sz="1800" dirty="0">
                <a:latin typeface="+mj-lt"/>
              </a:rPr>
              <a:t>Kinderen lessen volgen in groepen met een </a:t>
            </a:r>
            <a:r>
              <a:rPr lang="nl-BE" sz="1800" b="1" dirty="0">
                <a:latin typeface="+mj-lt"/>
              </a:rPr>
              <a:t>proportioneel goed overwogen verhouding tussen het aantal kinderen mét en zonder speciale noden </a:t>
            </a:r>
            <a:r>
              <a:rPr lang="nl-BE" sz="1800" dirty="0">
                <a:latin typeface="+mj-lt"/>
              </a:rPr>
              <a:t>(bijvoorbeeld: 10 à 12% van de bevolking in onze westerse samenleving wordt geïdentificeerd als ‘personen met een handicap’);</a:t>
            </a:r>
          </a:p>
          <a:p>
            <a:pPr lvl="0">
              <a:lnSpc>
                <a:spcPct val="120000"/>
              </a:lnSpc>
            </a:pPr>
            <a:r>
              <a:rPr lang="nl-BE" sz="1800" dirty="0">
                <a:latin typeface="+mj-lt"/>
              </a:rPr>
              <a:t>Kinderen een klasgroep vormen met leerlingen van </a:t>
            </a:r>
            <a:r>
              <a:rPr lang="nl-BE" sz="1800" b="1" dirty="0">
                <a:latin typeface="+mj-lt"/>
              </a:rPr>
              <a:t>dezelfde leeftijd</a:t>
            </a:r>
            <a:r>
              <a:rPr lang="nl-BE" sz="1800" dirty="0">
                <a:latin typeface="+mj-lt"/>
              </a:rPr>
              <a:t>;</a:t>
            </a:r>
          </a:p>
          <a:p>
            <a:pPr lvl="0">
              <a:lnSpc>
                <a:spcPct val="120000"/>
              </a:lnSpc>
            </a:pPr>
            <a:r>
              <a:rPr lang="nl-BE" sz="1800" dirty="0">
                <a:latin typeface="+mj-lt"/>
              </a:rPr>
              <a:t>Leerlingen met een zeer </a:t>
            </a:r>
            <a:r>
              <a:rPr lang="nl-BE" sz="1800" b="1" dirty="0">
                <a:latin typeface="+mj-lt"/>
              </a:rPr>
              <a:t>diverse waaier van mogelijkheden </a:t>
            </a:r>
            <a:r>
              <a:rPr lang="nl-BE" sz="1800" dirty="0">
                <a:latin typeface="+mj-lt"/>
              </a:rPr>
              <a:t>participeren in projecten die ze delen met medeleerlingen terwijl ze (met de nodige individuele aanpassingen en ondersteuning) werken aan een goed uitgestippeld geheel van individuele (leer)doelen; deze gedeelde projecten hun uitwerking kennen in omgevingen die door de doorsnee leerlingen worden bezocht/gebruikt;de gedeelde ervaringen zo zijn uitgewerkt dat de kinderen daardoor kunnen werken aan een (langetermijn)perspectief van door iedereen gewaardeerde levensdoelen. </a:t>
            </a:r>
          </a:p>
          <a:p>
            <a:pPr lvl="0">
              <a:lnSpc>
                <a:spcPct val="120000"/>
              </a:lnSpc>
            </a:pPr>
            <a:r>
              <a:rPr lang="nl-BE" sz="1800" dirty="0">
                <a:latin typeface="+mj-lt"/>
              </a:rPr>
              <a:t>Daarom moet er een gezond evenwicht gezocht worden tussen </a:t>
            </a:r>
            <a:r>
              <a:rPr lang="nl-BE" sz="1800" b="1" dirty="0">
                <a:latin typeface="+mj-lt"/>
              </a:rPr>
              <a:t>cognitieve doelen en sociale doelen</a:t>
            </a:r>
            <a:r>
              <a:rPr lang="nl-BE" sz="1800" dirty="0">
                <a:latin typeface="+mj-lt"/>
              </a:rPr>
              <a:t>;</a:t>
            </a:r>
          </a:p>
          <a:p>
            <a:pPr lvl="0">
              <a:lnSpc>
                <a:spcPct val="120000"/>
              </a:lnSpc>
            </a:pPr>
            <a:r>
              <a:rPr lang="nl-BE" sz="1800" dirty="0">
                <a:latin typeface="+mj-lt"/>
              </a:rPr>
              <a:t>alles wat hierboven werd opgesomd, zich iedere dag weer voordoet.</a:t>
            </a:r>
            <a:endParaRPr lang="nl-BE" sz="1800" dirty="0"/>
          </a:p>
          <a:p>
            <a:pPr marL="0" indent="0">
              <a:lnSpc>
                <a:spcPct val="120000"/>
              </a:lnSpc>
              <a:buNone/>
            </a:pPr>
            <a:r>
              <a:rPr lang="nl-BE" sz="1600" dirty="0"/>
              <a:t>Giangreco, M. F., Cloninger, C. J., &amp; Iverson, V. S. (2011). </a:t>
            </a:r>
            <a:endParaRPr lang="nl-BE" sz="1000" dirty="0"/>
          </a:p>
        </p:txBody>
      </p:sp>
      <p:pic>
        <p:nvPicPr>
          <p:cNvPr id="4" name="Afbeelding 3">
            <a:extLst>
              <a:ext uri="{FF2B5EF4-FFF2-40B4-BE49-F238E27FC236}">
                <a16:creationId xmlns:a16="http://schemas.microsoft.com/office/drawing/2014/main" id="{D5855923-BAC0-2C43-81FD-BD36ADEDAFE1}"/>
              </a:ext>
            </a:extLst>
          </p:cNvPr>
          <p:cNvPicPr>
            <a:picLocks noChangeAspect="1"/>
          </p:cNvPicPr>
          <p:nvPr/>
        </p:nvPicPr>
        <p:blipFill>
          <a:blip r:embed="rId3"/>
          <a:stretch>
            <a:fillRect/>
          </a:stretch>
        </p:blipFill>
        <p:spPr>
          <a:xfrm>
            <a:off x="842262" y="5189453"/>
            <a:ext cx="2620771" cy="1310386"/>
          </a:xfrm>
          <a:prstGeom prst="rect">
            <a:avLst/>
          </a:prstGeom>
        </p:spPr>
      </p:pic>
    </p:spTree>
    <p:extLst>
      <p:ext uri="{BB962C8B-B14F-4D97-AF65-F5344CB8AC3E}">
        <p14:creationId xmlns:p14="http://schemas.microsoft.com/office/powerpoint/2010/main" val="3511702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p:cNvSpPr>
            <a:spLocks noGrp="1"/>
          </p:cNvSpPr>
          <p:nvPr>
            <p:ph type="title"/>
          </p:nvPr>
        </p:nvSpPr>
        <p:spPr/>
        <p:txBody>
          <a:bodyPr/>
          <a:lstStyle/>
          <a:p>
            <a:pPr eaLnBrk="1" hangingPunct="1"/>
            <a:r>
              <a:rPr lang="nl-BE" altLang="x-none" dirty="0"/>
              <a:t>Inclusie vraagt…</a:t>
            </a:r>
          </a:p>
        </p:txBody>
      </p:sp>
      <p:sp>
        <p:nvSpPr>
          <p:cNvPr id="3" name="Tijdelijke aanduiding voor inhoud 2"/>
          <p:cNvSpPr>
            <a:spLocks noGrp="1"/>
          </p:cNvSpPr>
          <p:nvPr>
            <p:ph idx="1"/>
          </p:nvPr>
        </p:nvSpPr>
        <p:spPr/>
        <p:txBody>
          <a:bodyPr rtlCol="0">
            <a:normAutofit/>
          </a:bodyPr>
          <a:lstStyle/>
          <a:p>
            <a:pPr>
              <a:buFont typeface="Arial" panose="020B0604020202020204" pitchFamily="34" charset="0"/>
              <a:buChar char="•"/>
              <a:defRPr/>
            </a:pPr>
            <a:r>
              <a:rPr lang="nl-BE" dirty="0"/>
              <a:t>Een gezicht </a:t>
            </a:r>
            <a:r>
              <a:rPr lang="mr-IN" dirty="0"/>
              <a:t>–</a:t>
            </a:r>
            <a:r>
              <a:rPr lang="nl-BE" dirty="0"/>
              <a:t> het gaat over Irakli, Nathan, Rosi, Sami </a:t>
            </a:r>
          </a:p>
          <a:p>
            <a:pPr>
              <a:buFont typeface="Arial" panose="020B0604020202020204" pitchFamily="34" charset="0"/>
              <a:buChar char="•"/>
              <a:defRPr/>
            </a:pPr>
            <a:r>
              <a:rPr lang="nl-BE" dirty="0"/>
              <a:t>Inclusie wordt zichtbaar in kleine dingen – het is niet perfect </a:t>
            </a:r>
          </a:p>
          <a:p>
            <a:pPr>
              <a:buFont typeface="Arial" panose="020B0604020202020204" pitchFamily="34" charset="0"/>
              <a:buChar char="•"/>
              <a:defRPr/>
            </a:pPr>
            <a:r>
              <a:rPr lang="nl-BE" dirty="0"/>
              <a:t>We leren kijken met positieve ogen op de sterktes van kinderen</a:t>
            </a:r>
          </a:p>
          <a:p>
            <a:pPr>
              <a:buFont typeface="Arial" panose="020B0604020202020204" pitchFamily="34" charset="0"/>
              <a:buChar char="•"/>
              <a:defRPr/>
            </a:pPr>
            <a:r>
              <a:rPr lang="nl-BE" dirty="0"/>
              <a:t>Onvoorwaardelijk geloof in groei en evolutie bij elk kind</a:t>
            </a:r>
          </a:p>
          <a:p>
            <a:pPr>
              <a:buFont typeface="Arial" panose="020B0604020202020204" pitchFamily="34" charset="0"/>
              <a:buChar char="•"/>
              <a:defRPr/>
            </a:pPr>
            <a:r>
              <a:rPr lang="nl-NL" dirty="0"/>
              <a:t>Onderwijsgeschiedenis en voorgaande ervaringen? </a:t>
            </a:r>
            <a:endParaRPr lang="nl-BE" dirty="0"/>
          </a:p>
          <a:p>
            <a:pPr>
              <a:buFont typeface="Arial" panose="020B0604020202020204" pitchFamily="34" charset="0"/>
              <a:buChar char="•"/>
              <a:defRPr/>
            </a:pPr>
            <a:r>
              <a:rPr lang="nl-BE" dirty="0"/>
              <a:t>Belang van luisteren naar wat er nodig is - belang van relationaliteit &amp; dialoog </a:t>
            </a:r>
            <a:endParaRPr lang="nl-NL" dirty="0"/>
          </a:p>
          <a:p>
            <a:pPr>
              <a:buFont typeface="Arial" panose="020B0604020202020204" pitchFamily="34" charset="0"/>
              <a:buChar char="•"/>
              <a:defRPr/>
            </a:pPr>
            <a:endParaRPr lang="nl-BE" dirty="0"/>
          </a:p>
          <a:p>
            <a:pPr>
              <a:buFont typeface="Arial" panose="020B0604020202020204" pitchFamily="34" charset="0"/>
              <a:buChar char="•"/>
              <a:defRPr/>
            </a:pPr>
            <a:endParaRPr lang="nl-BE" dirty="0"/>
          </a:p>
        </p:txBody>
      </p:sp>
    </p:spTree>
    <p:extLst>
      <p:ext uri="{BB962C8B-B14F-4D97-AF65-F5344CB8AC3E}">
        <p14:creationId xmlns:p14="http://schemas.microsoft.com/office/powerpoint/2010/main" val="1735998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pPr algn="ctr">
              <a:buNone/>
            </a:pPr>
            <a:endParaRPr lang="nl-BE" dirty="0"/>
          </a:p>
          <a:p>
            <a:pPr algn="ctr">
              <a:buNone/>
            </a:pPr>
            <a:endParaRPr lang="nl-BE" dirty="0"/>
          </a:p>
          <a:p>
            <a:pPr algn="ctr">
              <a:buNone/>
            </a:pPr>
            <a:r>
              <a:rPr lang="nl-BE" dirty="0"/>
              <a:t>Wat is ieders </a:t>
            </a:r>
            <a:r>
              <a:rPr lang="nl-BE" dirty="0" err="1"/>
              <a:t>response-ability</a:t>
            </a:r>
            <a:r>
              <a:rPr lang="nl-BE" dirty="0"/>
              <a:t>? </a:t>
            </a:r>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pPr/>
              <a:t>31</a:t>
            </a:fld>
            <a:endParaRPr lang="en-GB" noProof="0" dirty="0"/>
          </a:p>
        </p:txBody>
      </p:sp>
    </p:spTree>
    <p:extLst>
      <p:ext uri="{BB962C8B-B14F-4D97-AF65-F5344CB8AC3E}">
        <p14:creationId xmlns:p14="http://schemas.microsoft.com/office/powerpoint/2010/main" val="3370947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Who</a:t>
            </a:r>
            <a:r>
              <a:rPr lang="nl-NL" dirty="0"/>
              <a:t> </a:t>
            </a:r>
            <a:r>
              <a:rPr lang="nl-NL" dirty="0" err="1"/>
              <a:t>and</a:t>
            </a:r>
            <a:r>
              <a:rPr lang="nl-NL" dirty="0"/>
              <a:t> </a:t>
            </a:r>
            <a:r>
              <a:rPr lang="nl-NL" dirty="0" err="1"/>
              <a:t>what</a:t>
            </a:r>
            <a:r>
              <a:rPr lang="nl-NL" dirty="0"/>
              <a:t> is </a:t>
            </a:r>
            <a:r>
              <a:rPr lang="nl-NL" dirty="0" err="1"/>
              <a:t>being</a:t>
            </a:r>
            <a:r>
              <a:rPr lang="nl-NL" dirty="0"/>
              <a:t> made </a:t>
            </a:r>
            <a:r>
              <a:rPr lang="nl-NL" dirty="0" err="1"/>
              <a:t>to</a:t>
            </a:r>
            <a:r>
              <a:rPr lang="nl-NL" dirty="0"/>
              <a:t> matter? </a:t>
            </a:r>
            <a:endParaRPr lang="nl-BE" dirty="0"/>
          </a:p>
        </p:txBody>
      </p:sp>
      <p:sp>
        <p:nvSpPr>
          <p:cNvPr id="3" name="Tijdelijke aanduiding voor inhoud 2"/>
          <p:cNvSpPr>
            <a:spLocks noGrp="1"/>
          </p:cNvSpPr>
          <p:nvPr>
            <p:ph idx="1"/>
          </p:nvPr>
        </p:nvSpPr>
        <p:spPr/>
        <p:txBody>
          <a:bodyPr>
            <a:normAutofit/>
          </a:bodyPr>
          <a:lstStyle/>
          <a:p>
            <a:pPr marL="0" indent="0">
              <a:buNone/>
            </a:pPr>
            <a:r>
              <a:rPr lang="nl-NL" dirty="0"/>
              <a:t>“</a:t>
            </a:r>
            <a:r>
              <a:rPr lang="nl-NL" dirty="0" err="1"/>
              <a:t>This</a:t>
            </a:r>
            <a:r>
              <a:rPr lang="nl-NL" dirty="0"/>
              <a:t> is </a:t>
            </a:r>
            <a:r>
              <a:rPr lang="nl-NL" dirty="0" err="1"/>
              <a:t>not</a:t>
            </a:r>
            <a:r>
              <a:rPr lang="nl-NL" dirty="0"/>
              <a:t> </a:t>
            </a:r>
            <a:r>
              <a:rPr lang="nl-NL" dirty="0" err="1"/>
              <a:t>about</a:t>
            </a:r>
            <a:r>
              <a:rPr lang="nl-NL" dirty="0"/>
              <a:t> </a:t>
            </a:r>
            <a:r>
              <a:rPr lang="nl-NL" dirty="0" err="1"/>
              <a:t>the</a:t>
            </a:r>
            <a:r>
              <a:rPr lang="nl-NL" dirty="0"/>
              <a:t> right responses </a:t>
            </a:r>
            <a:r>
              <a:rPr lang="nl-NL" dirty="0" err="1"/>
              <a:t>to</a:t>
            </a:r>
            <a:r>
              <a:rPr lang="nl-NL" dirty="0"/>
              <a:t> a </a:t>
            </a:r>
            <a:r>
              <a:rPr lang="nl-NL" dirty="0" err="1"/>
              <a:t>radically</a:t>
            </a:r>
            <a:r>
              <a:rPr lang="nl-NL" dirty="0"/>
              <a:t> </a:t>
            </a:r>
            <a:r>
              <a:rPr lang="nl-NL" dirty="0" err="1"/>
              <a:t>exteriorized</a:t>
            </a:r>
            <a:r>
              <a:rPr lang="nl-NL" dirty="0"/>
              <a:t> </a:t>
            </a:r>
            <a:r>
              <a:rPr lang="nl-NL" dirty="0" err="1"/>
              <a:t>other</a:t>
            </a:r>
            <a:r>
              <a:rPr lang="nl-NL" dirty="0"/>
              <a:t>, but </a:t>
            </a:r>
            <a:r>
              <a:rPr lang="nl-NL" dirty="0" err="1"/>
              <a:t>about</a:t>
            </a:r>
            <a:r>
              <a:rPr lang="nl-NL" dirty="0"/>
              <a:t> </a:t>
            </a:r>
            <a:r>
              <a:rPr lang="nl-NL" dirty="0" err="1"/>
              <a:t>responsibility</a:t>
            </a:r>
            <a:r>
              <a:rPr lang="nl-NL" dirty="0"/>
              <a:t> </a:t>
            </a:r>
            <a:r>
              <a:rPr lang="nl-NL" dirty="0" err="1"/>
              <a:t>and</a:t>
            </a:r>
            <a:r>
              <a:rPr lang="nl-NL" dirty="0"/>
              <a:t> accountability </a:t>
            </a:r>
            <a:r>
              <a:rPr lang="nl-NL" dirty="0" err="1"/>
              <a:t>for</a:t>
            </a:r>
            <a:r>
              <a:rPr lang="nl-NL" dirty="0"/>
              <a:t> </a:t>
            </a:r>
            <a:r>
              <a:rPr lang="nl-NL" dirty="0" err="1"/>
              <a:t>the</a:t>
            </a:r>
            <a:r>
              <a:rPr lang="nl-NL" dirty="0"/>
              <a:t> </a:t>
            </a:r>
            <a:r>
              <a:rPr lang="nl-NL" dirty="0" err="1"/>
              <a:t>lively</a:t>
            </a:r>
            <a:r>
              <a:rPr lang="nl-NL" dirty="0"/>
              <a:t> </a:t>
            </a:r>
            <a:r>
              <a:rPr lang="nl-NL" dirty="0" err="1"/>
              <a:t>relationalities</a:t>
            </a:r>
            <a:r>
              <a:rPr lang="nl-NL" dirty="0"/>
              <a:t> of </a:t>
            </a:r>
            <a:r>
              <a:rPr lang="nl-NL" dirty="0" err="1"/>
              <a:t>becoming</a:t>
            </a:r>
            <a:r>
              <a:rPr lang="nl-NL" dirty="0"/>
              <a:t>, of </a:t>
            </a:r>
            <a:r>
              <a:rPr lang="nl-NL" dirty="0" err="1"/>
              <a:t>which</a:t>
            </a:r>
            <a:r>
              <a:rPr lang="nl-NL" dirty="0"/>
              <a:t> we are a part. (…) </a:t>
            </a:r>
          </a:p>
          <a:p>
            <a:pPr marL="0" indent="0">
              <a:buNone/>
            </a:pPr>
            <a:r>
              <a:rPr lang="nl-NL" dirty="0" err="1"/>
              <a:t>Responsibility</a:t>
            </a:r>
            <a:r>
              <a:rPr lang="nl-NL" dirty="0"/>
              <a:t> is </a:t>
            </a:r>
            <a:r>
              <a:rPr lang="nl-NL" dirty="0" err="1"/>
              <a:t>then</a:t>
            </a:r>
            <a:r>
              <a:rPr lang="nl-NL" dirty="0"/>
              <a:t> a matter of </a:t>
            </a:r>
            <a:r>
              <a:rPr lang="nl-NL" dirty="0" err="1"/>
              <a:t>the</a:t>
            </a:r>
            <a:r>
              <a:rPr lang="nl-NL" dirty="0"/>
              <a:t> </a:t>
            </a:r>
            <a:r>
              <a:rPr lang="nl-NL" b="1" dirty="0" err="1"/>
              <a:t>ability</a:t>
            </a:r>
            <a:r>
              <a:rPr lang="nl-NL" b="1" dirty="0"/>
              <a:t> </a:t>
            </a:r>
            <a:r>
              <a:rPr lang="nl-NL" b="1" dirty="0" err="1"/>
              <a:t>to</a:t>
            </a:r>
            <a:r>
              <a:rPr lang="nl-NL" b="1" dirty="0"/>
              <a:t> </a:t>
            </a:r>
            <a:r>
              <a:rPr lang="nl-NL" b="1" dirty="0" err="1"/>
              <a:t>respond</a:t>
            </a:r>
            <a:r>
              <a:rPr lang="nl-NL" dirty="0"/>
              <a:t>. </a:t>
            </a:r>
          </a:p>
          <a:p>
            <a:pPr marL="0" indent="0">
              <a:buNone/>
            </a:pPr>
            <a:r>
              <a:rPr lang="nl-NL" dirty="0" err="1"/>
              <a:t>Listening</a:t>
            </a:r>
            <a:r>
              <a:rPr lang="nl-NL" dirty="0"/>
              <a:t> </a:t>
            </a:r>
            <a:r>
              <a:rPr lang="nl-NL" dirty="0" err="1"/>
              <a:t>for</a:t>
            </a:r>
            <a:r>
              <a:rPr lang="nl-NL" dirty="0"/>
              <a:t> </a:t>
            </a:r>
            <a:r>
              <a:rPr lang="nl-NL" dirty="0" err="1"/>
              <a:t>the</a:t>
            </a:r>
            <a:r>
              <a:rPr lang="nl-NL" dirty="0"/>
              <a:t> response of </a:t>
            </a:r>
            <a:r>
              <a:rPr lang="nl-NL" dirty="0" err="1"/>
              <a:t>the</a:t>
            </a:r>
            <a:r>
              <a:rPr lang="nl-NL" dirty="0"/>
              <a:t> </a:t>
            </a:r>
            <a:r>
              <a:rPr lang="nl-NL" dirty="0" err="1"/>
              <a:t>other</a:t>
            </a:r>
            <a:r>
              <a:rPr lang="nl-NL" dirty="0"/>
              <a:t> </a:t>
            </a:r>
            <a:r>
              <a:rPr lang="nl-NL" dirty="0" err="1"/>
              <a:t>and</a:t>
            </a:r>
            <a:r>
              <a:rPr lang="nl-NL" dirty="0"/>
              <a:t> </a:t>
            </a:r>
            <a:r>
              <a:rPr lang="nl-NL" dirty="0" err="1"/>
              <a:t>an</a:t>
            </a:r>
            <a:r>
              <a:rPr lang="nl-NL" dirty="0"/>
              <a:t> </a:t>
            </a:r>
            <a:r>
              <a:rPr lang="nl-NL" dirty="0" err="1"/>
              <a:t>obligation</a:t>
            </a:r>
            <a:r>
              <a:rPr lang="nl-NL" dirty="0"/>
              <a:t> </a:t>
            </a:r>
            <a:r>
              <a:rPr lang="nl-NL" dirty="0" err="1"/>
              <a:t>to</a:t>
            </a:r>
            <a:r>
              <a:rPr lang="nl-NL" dirty="0"/>
              <a:t> </a:t>
            </a:r>
            <a:r>
              <a:rPr lang="nl-NL" dirty="0" err="1"/>
              <a:t>be</a:t>
            </a:r>
            <a:r>
              <a:rPr lang="nl-NL" dirty="0"/>
              <a:t> </a:t>
            </a:r>
            <a:r>
              <a:rPr lang="nl-NL" dirty="0" err="1"/>
              <a:t>responsive</a:t>
            </a:r>
            <a:r>
              <a:rPr lang="nl-NL" dirty="0"/>
              <a:t> </a:t>
            </a:r>
            <a:r>
              <a:rPr lang="nl-NL" dirty="0" err="1"/>
              <a:t>to</a:t>
            </a:r>
            <a:r>
              <a:rPr lang="nl-NL" dirty="0"/>
              <a:t> </a:t>
            </a:r>
            <a:r>
              <a:rPr lang="nl-NL" dirty="0" err="1"/>
              <a:t>the</a:t>
            </a:r>
            <a:r>
              <a:rPr lang="nl-NL" dirty="0"/>
              <a:t> </a:t>
            </a:r>
            <a:r>
              <a:rPr lang="nl-NL" dirty="0" err="1"/>
              <a:t>other</a:t>
            </a:r>
            <a:r>
              <a:rPr lang="nl-NL" dirty="0"/>
              <a:t>, </a:t>
            </a:r>
            <a:r>
              <a:rPr lang="nl-NL" dirty="0" err="1"/>
              <a:t>who</a:t>
            </a:r>
            <a:r>
              <a:rPr lang="nl-NL" dirty="0"/>
              <a:t> is </a:t>
            </a:r>
            <a:r>
              <a:rPr lang="nl-NL" dirty="0" err="1"/>
              <a:t>not</a:t>
            </a:r>
            <a:r>
              <a:rPr lang="nl-NL" dirty="0"/>
              <a:t> </a:t>
            </a:r>
            <a:r>
              <a:rPr lang="nl-NL" dirty="0" err="1"/>
              <a:t>entirely</a:t>
            </a:r>
            <a:r>
              <a:rPr lang="nl-NL" dirty="0"/>
              <a:t> separate </a:t>
            </a:r>
            <a:r>
              <a:rPr lang="nl-NL" dirty="0" err="1"/>
              <a:t>from</a:t>
            </a:r>
            <a:r>
              <a:rPr lang="nl-NL" dirty="0"/>
              <a:t> </a:t>
            </a:r>
            <a:r>
              <a:rPr lang="nl-NL" dirty="0" err="1"/>
              <a:t>what</a:t>
            </a:r>
            <a:r>
              <a:rPr lang="nl-NL" dirty="0"/>
              <a:t> we call </a:t>
            </a:r>
            <a:r>
              <a:rPr lang="nl-NL" dirty="0" err="1"/>
              <a:t>the</a:t>
            </a:r>
            <a:r>
              <a:rPr lang="nl-NL" dirty="0"/>
              <a:t> </a:t>
            </a:r>
            <a:r>
              <a:rPr lang="nl-NL" dirty="0" err="1"/>
              <a:t>self</a:t>
            </a:r>
            <a:r>
              <a:rPr lang="nl-NL" dirty="0"/>
              <a:t>.” </a:t>
            </a:r>
          </a:p>
          <a:p>
            <a:pPr marL="0" indent="0">
              <a:buNone/>
            </a:pPr>
            <a:r>
              <a:rPr lang="nl-NL" dirty="0"/>
              <a:t>(</a:t>
            </a:r>
            <a:r>
              <a:rPr lang="nl-NL" dirty="0" err="1"/>
              <a:t>Barad</a:t>
            </a:r>
            <a:r>
              <a:rPr lang="nl-NL" dirty="0"/>
              <a:t>, 2012, p. 69)</a:t>
            </a:r>
            <a:endParaRPr lang="nl-BE" dirty="0"/>
          </a:p>
          <a:p>
            <a:endParaRPr lang="nl-BE" dirty="0"/>
          </a:p>
          <a:p>
            <a:pPr marL="0" indent="0">
              <a:buNone/>
            </a:pPr>
            <a:endParaRPr lang="nl-BE" dirty="0"/>
          </a:p>
        </p:txBody>
      </p:sp>
    </p:spTree>
    <p:extLst>
      <p:ext uri="{BB962C8B-B14F-4D97-AF65-F5344CB8AC3E}">
        <p14:creationId xmlns:p14="http://schemas.microsoft.com/office/powerpoint/2010/main" val="350569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63552" y="4267250"/>
            <a:ext cx="8640960" cy="1610022"/>
          </a:xfrm>
        </p:spPr>
        <p:txBody>
          <a:bodyPr>
            <a:normAutofit/>
          </a:bodyPr>
          <a:lstStyle/>
          <a:p>
            <a:br>
              <a:rPr lang="nl-BE" dirty="0"/>
            </a:br>
            <a:endParaRPr lang="nl-BE" sz="2700" dirty="0"/>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pPr/>
              <a:t>4</a:t>
            </a:fld>
            <a:endParaRPr lang="nl-NL"/>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1508" y="857713"/>
            <a:ext cx="60326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7748167" y="1122920"/>
            <a:ext cx="2592288" cy="1169551"/>
          </a:xfrm>
          <a:prstGeom prst="rect">
            <a:avLst/>
          </a:prstGeom>
        </p:spPr>
        <p:txBody>
          <a:bodyPr wrap="square">
            <a:spAutoFit/>
          </a:bodyPr>
          <a:lstStyle/>
          <a:p>
            <a:pPr>
              <a:defRPr/>
            </a:pPr>
            <a:r>
              <a:rPr lang="en-US" sz="1400" dirty="0" err="1">
                <a:latin typeface="+mj-lt"/>
              </a:rPr>
              <a:t>Giangreco</a:t>
            </a:r>
            <a:r>
              <a:rPr lang="en-US" sz="1400" dirty="0">
                <a:latin typeface="+mj-lt"/>
              </a:rPr>
              <a:t>, M.F. (2000).</a:t>
            </a:r>
            <a:r>
              <a:rPr lang="en-US" sz="1400" i="1" dirty="0">
                <a:latin typeface="+mj-lt"/>
              </a:rPr>
              <a:t> Teaching old logs new tricks: more absurdities and realities of education. </a:t>
            </a:r>
            <a:r>
              <a:rPr lang="en-US" sz="1400" dirty="0">
                <a:latin typeface="+mj-lt"/>
              </a:rPr>
              <a:t>Minnetonka: </a:t>
            </a:r>
            <a:r>
              <a:rPr lang="en-US" sz="1400" dirty="0" err="1">
                <a:latin typeface="+mj-lt"/>
              </a:rPr>
              <a:t>Peytral</a:t>
            </a:r>
            <a:r>
              <a:rPr lang="en-US" sz="1400" dirty="0">
                <a:latin typeface="+mj-lt"/>
              </a:rPr>
              <a:t> Publications </a:t>
            </a:r>
            <a:r>
              <a:rPr lang="en-US" sz="1400" dirty="0" err="1">
                <a:latin typeface="+mj-lt"/>
              </a:rPr>
              <a:t>inc.</a:t>
            </a:r>
            <a:r>
              <a:rPr lang="en-US" sz="1400" dirty="0">
                <a:latin typeface="+mj-lt"/>
              </a:rPr>
              <a:t>, p. 10</a:t>
            </a:r>
            <a:endParaRPr lang="nl-BE" sz="1400" dirty="0">
              <a:latin typeface="+mj-lt"/>
            </a:endParaRPr>
          </a:p>
        </p:txBody>
      </p:sp>
    </p:spTree>
    <p:extLst>
      <p:ext uri="{BB962C8B-B14F-4D97-AF65-F5344CB8AC3E}">
        <p14:creationId xmlns:p14="http://schemas.microsoft.com/office/powerpoint/2010/main" val="31884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938EB-1259-3C4A-BD0C-881A86171DA8}"/>
              </a:ext>
            </a:extLst>
          </p:cNvPr>
          <p:cNvSpPr>
            <a:spLocks noGrp="1"/>
          </p:cNvSpPr>
          <p:nvPr>
            <p:ph type="title"/>
          </p:nvPr>
        </p:nvSpPr>
        <p:spPr>
          <a:xfrm>
            <a:off x="5080216" y="1076324"/>
            <a:ext cx="6272784" cy="1535051"/>
          </a:xfrm>
        </p:spPr>
        <p:txBody>
          <a:bodyPr anchor="b">
            <a:normAutofit/>
          </a:bodyPr>
          <a:lstStyle/>
          <a:p>
            <a:r>
              <a:rPr lang="nl-BE" sz="5200"/>
              <a:t>2. Uit onderzoek blijkt…</a:t>
            </a:r>
          </a:p>
        </p:txBody>
      </p:sp>
      <p:pic>
        <p:nvPicPr>
          <p:cNvPr id="4" name="Afbeelding 3">
            <a:extLst>
              <a:ext uri="{FF2B5EF4-FFF2-40B4-BE49-F238E27FC236}">
                <a16:creationId xmlns:a16="http://schemas.microsoft.com/office/drawing/2014/main" id="{A263B256-9C39-074D-B67A-87974C58831E}"/>
              </a:ext>
            </a:extLst>
          </p:cNvPr>
          <p:cNvPicPr>
            <a:picLocks noChangeAspect="1"/>
          </p:cNvPicPr>
          <p:nvPr/>
        </p:nvPicPr>
        <p:blipFill rotWithShape="1">
          <a:blip r:embed="rId3"/>
          <a:srcRect l="4284" r="-1" b="-1"/>
          <a:stretch/>
        </p:blipFill>
        <p:spPr>
          <a:xfrm>
            <a:off x="-209530" y="0"/>
            <a:ext cx="4505305" cy="6857990"/>
          </a:xfrm>
          <a:prstGeom prst="rect">
            <a:avLst/>
          </a:prstGeom>
        </p:spPr>
      </p:pic>
      <p:sp>
        <p:nvSpPr>
          <p:cNvPr id="3" name="Tijdelijke aanduiding voor inhoud 2">
            <a:extLst>
              <a:ext uri="{FF2B5EF4-FFF2-40B4-BE49-F238E27FC236}">
                <a16:creationId xmlns:a16="http://schemas.microsoft.com/office/drawing/2014/main" id="{70AD7DE6-460E-854D-919C-9AE3E459FEDB}"/>
              </a:ext>
            </a:extLst>
          </p:cNvPr>
          <p:cNvSpPr>
            <a:spLocks noGrp="1"/>
          </p:cNvSpPr>
          <p:nvPr>
            <p:ph idx="1"/>
          </p:nvPr>
        </p:nvSpPr>
        <p:spPr>
          <a:xfrm>
            <a:off x="5080216" y="3351276"/>
            <a:ext cx="6272784" cy="2825686"/>
          </a:xfrm>
        </p:spPr>
        <p:txBody>
          <a:bodyPr>
            <a:normAutofit lnSpcReduction="10000"/>
          </a:bodyPr>
          <a:lstStyle/>
          <a:p>
            <a:r>
              <a:rPr lang="nl-BE" altLang="x-none" sz="1600" b="1" dirty="0">
                <a:latin typeface="+mj-lt"/>
              </a:rPr>
              <a:t>Hoe jonger </a:t>
            </a:r>
            <a:r>
              <a:rPr lang="nl-BE" altLang="x-none" sz="1600" dirty="0">
                <a:latin typeface="+mj-lt"/>
              </a:rPr>
              <a:t>de kinderen in onderwijsvormen, hoe groter de inclusiegraad (hét voorbeeld van schoolse inclusie = het kleuteronderwijs)</a:t>
            </a:r>
          </a:p>
          <a:p>
            <a:r>
              <a:rPr lang="nl-BE" altLang="x-none" sz="1600" dirty="0">
                <a:latin typeface="+mj-lt"/>
              </a:rPr>
              <a:t>Overal in de wereld (en dus ook in Vlaanderen) blijkt inclusief onderwijs beter ‘te werken’ van zodra </a:t>
            </a:r>
            <a:r>
              <a:rPr lang="nl-BE" altLang="x-none" sz="1600" b="1" dirty="0">
                <a:latin typeface="+mj-lt"/>
              </a:rPr>
              <a:t>ouders</a:t>
            </a:r>
            <a:r>
              <a:rPr lang="nl-BE" altLang="x-none" sz="1600" dirty="0">
                <a:latin typeface="+mj-lt"/>
              </a:rPr>
              <a:t> als volwaardige partners betrokken zijn en hun expertise mogen inbrengen (Van Hove et. al. 2005)</a:t>
            </a:r>
            <a:endParaRPr lang="nl-NL" altLang="x-none" sz="1600" dirty="0">
              <a:latin typeface="+mj-lt"/>
            </a:endParaRPr>
          </a:p>
          <a:p>
            <a:r>
              <a:rPr lang="nl-BE" altLang="x-none" sz="1600" dirty="0">
                <a:latin typeface="+mj-lt"/>
              </a:rPr>
              <a:t>Overal in de wereld (en dus ook in Vlaanderen) zijn leerkrachten uit het regulier onderwijs </a:t>
            </a:r>
            <a:r>
              <a:rPr lang="nl-BE" altLang="x-none" sz="1600" b="1" dirty="0">
                <a:latin typeface="+mj-lt"/>
              </a:rPr>
              <a:t>‘bang’ </a:t>
            </a:r>
            <a:r>
              <a:rPr lang="nl-BE" altLang="x-none" sz="1600" dirty="0">
                <a:latin typeface="+mj-lt"/>
              </a:rPr>
              <a:t>om kinderen met beperkingen in hun klas te hebben.</a:t>
            </a:r>
          </a:p>
          <a:p>
            <a:r>
              <a:rPr lang="nl-BE" altLang="x-none" sz="1600" dirty="0">
                <a:latin typeface="+mj-lt"/>
              </a:rPr>
              <a:t>Leerkrachten die al “zo’n” kind in de klas hadden vertellen over dezelfde angsten én/maar ze bleken </a:t>
            </a:r>
            <a:r>
              <a:rPr lang="nl-BE" altLang="x-none" sz="1600" b="1" dirty="0">
                <a:latin typeface="+mj-lt"/>
              </a:rPr>
              <a:t>oplossingen</a:t>
            </a:r>
            <a:r>
              <a:rPr lang="nl-BE" altLang="x-none" sz="1600" dirty="0">
                <a:latin typeface="+mj-lt"/>
              </a:rPr>
              <a:t> gevonden te hebben (Mortier, De Schauwer en Van Hove, 2008)</a:t>
            </a:r>
            <a:endParaRPr lang="nl-NL" altLang="x-none" sz="1600" dirty="0">
              <a:latin typeface="+mj-lt"/>
            </a:endParaRPr>
          </a:p>
          <a:p>
            <a:pPr marL="0" indent="0">
              <a:buNone/>
            </a:pPr>
            <a:endParaRPr lang="nl-BE" sz="1200" dirty="0"/>
          </a:p>
        </p:txBody>
      </p:sp>
    </p:spTree>
    <p:extLst>
      <p:ext uri="{BB962C8B-B14F-4D97-AF65-F5344CB8AC3E}">
        <p14:creationId xmlns:p14="http://schemas.microsoft.com/office/powerpoint/2010/main" val="3136972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B4C67-F55E-FD4E-BFA8-3338DDEB5022}"/>
              </a:ext>
            </a:extLst>
          </p:cNvPr>
          <p:cNvSpPr>
            <a:spLocks noGrp="1"/>
          </p:cNvSpPr>
          <p:nvPr>
            <p:ph type="title"/>
          </p:nvPr>
        </p:nvSpPr>
        <p:spPr>
          <a:xfrm>
            <a:off x="838201" y="243091"/>
            <a:ext cx="4795157" cy="5413248"/>
          </a:xfrm>
        </p:spPr>
        <p:txBody>
          <a:bodyPr>
            <a:normAutofit/>
          </a:bodyPr>
          <a:lstStyle/>
          <a:p>
            <a:r>
              <a:rPr lang="nl-BE" dirty="0"/>
              <a:t>2. Uit onderzoek blijkt…</a:t>
            </a:r>
          </a:p>
        </p:txBody>
      </p:sp>
      <p:sp>
        <p:nvSpPr>
          <p:cNvPr id="3" name="Tijdelijke aanduiding voor inhoud 2">
            <a:extLst>
              <a:ext uri="{FF2B5EF4-FFF2-40B4-BE49-F238E27FC236}">
                <a16:creationId xmlns:a16="http://schemas.microsoft.com/office/drawing/2014/main" id="{EBB21D55-E805-A047-B2B6-BC1A0C35876C}"/>
              </a:ext>
            </a:extLst>
          </p:cNvPr>
          <p:cNvSpPr>
            <a:spLocks noGrp="1"/>
          </p:cNvSpPr>
          <p:nvPr>
            <p:ph idx="1"/>
          </p:nvPr>
        </p:nvSpPr>
        <p:spPr>
          <a:xfrm>
            <a:off x="6096000" y="621792"/>
            <a:ext cx="5257799" cy="5413248"/>
          </a:xfrm>
        </p:spPr>
        <p:txBody>
          <a:bodyPr anchor="ctr">
            <a:normAutofit/>
          </a:bodyPr>
          <a:lstStyle/>
          <a:p>
            <a:r>
              <a:rPr lang="nl-BE" altLang="x-none" sz="2200" dirty="0">
                <a:latin typeface="+mj-lt"/>
              </a:rPr>
              <a:t>De </a:t>
            </a:r>
            <a:r>
              <a:rPr lang="nl-BE" altLang="x-none" sz="2200" b="1" dirty="0">
                <a:latin typeface="+mj-lt"/>
              </a:rPr>
              <a:t>andere kinderen </a:t>
            </a:r>
            <a:r>
              <a:rPr lang="nl-BE" altLang="x-none" sz="2200" dirty="0">
                <a:latin typeface="+mj-lt"/>
              </a:rPr>
              <a:t>worden niet gestoord in hun cognitieve ontwikkeling/schoolse vooruitgang door inclusief onderwijs</a:t>
            </a:r>
          </a:p>
          <a:p>
            <a:r>
              <a:rPr lang="nl-BE" altLang="x-none" sz="2200" dirty="0">
                <a:latin typeface="+mj-lt"/>
              </a:rPr>
              <a:t>Globaal gezien staan ze positief tegenover hun klasgenoot met een beperking en zijn/haar ondersteuning, mààr:</a:t>
            </a:r>
          </a:p>
          <a:p>
            <a:pPr lvl="1">
              <a:buFontTx/>
              <a:buChar char="-"/>
            </a:pPr>
            <a:r>
              <a:rPr lang="nl-BE" altLang="x-none" sz="2200" dirty="0">
                <a:latin typeface="+mj-lt"/>
              </a:rPr>
              <a:t>Ze vragen kansen om </a:t>
            </a:r>
            <a:r>
              <a:rPr lang="nl-BE" altLang="x-none" sz="2200" b="1" dirty="0">
                <a:latin typeface="+mj-lt"/>
              </a:rPr>
              <a:t>informatie</a:t>
            </a:r>
            <a:r>
              <a:rPr lang="nl-BE" altLang="x-none" sz="2200" dirty="0">
                <a:latin typeface="+mj-lt"/>
              </a:rPr>
              <a:t> te verwerven</a:t>
            </a:r>
          </a:p>
          <a:p>
            <a:pPr lvl="1">
              <a:buFontTx/>
              <a:buChar char="-"/>
            </a:pPr>
            <a:r>
              <a:rPr lang="nl-BE" altLang="x-none" sz="2200" dirty="0">
                <a:latin typeface="+mj-lt"/>
              </a:rPr>
              <a:t>Ze vragen kansen om hun </a:t>
            </a:r>
            <a:r>
              <a:rPr lang="nl-BE" altLang="x-none" sz="2200" b="1" dirty="0">
                <a:latin typeface="+mj-lt"/>
              </a:rPr>
              <a:t>zorgen</a:t>
            </a:r>
            <a:r>
              <a:rPr lang="nl-BE" altLang="x-none" sz="2200" dirty="0">
                <a:latin typeface="+mj-lt"/>
              </a:rPr>
              <a:t> op tafel te leggen</a:t>
            </a:r>
          </a:p>
          <a:p>
            <a:pPr lvl="1">
              <a:buFontTx/>
              <a:buChar char="-"/>
            </a:pPr>
            <a:r>
              <a:rPr lang="nl-BE" altLang="x-none" sz="2200" dirty="0">
                <a:latin typeface="+mj-lt"/>
              </a:rPr>
              <a:t>Ze willen </a:t>
            </a:r>
            <a:r>
              <a:rPr lang="nl-BE" altLang="x-none" sz="2200" b="1" dirty="0">
                <a:latin typeface="+mj-lt"/>
              </a:rPr>
              <a:t>geen extra ‘oog van Moskou’ </a:t>
            </a:r>
            <a:r>
              <a:rPr lang="nl-BE" altLang="x-none" sz="2200" dirty="0">
                <a:latin typeface="+mj-lt"/>
              </a:rPr>
              <a:t>door de ondersteuners (De Schauwer et al, 2011)</a:t>
            </a:r>
            <a:endParaRPr lang="nl-BE" sz="2200" dirty="0"/>
          </a:p>
        </p:txBody>
      </p:sp>
      <p:pic>
        <p:nvPicPr>
          <p:cNvPr id="4" name="Afbeelding 3">
            <a:extLst>
              <a:ext uri="{FF2B5EF4-FFF2-40B4-BE49-F238E27FC236}">
                <a16:creationId xmlns:a16="http://schemas.microsoft.com/office/drawing/2014/main" id="{A13426AD-EB16-764E-A19C-EE4A69D8A894}"/>
              </a:ext>
            </a:extLst>
          </p:cNvPr>
          <p:cNvPicPr>
            <a:picLocks noChangeAspect="1"/>
          </p:cNvPicPr>
          <p:nvPr/>
        </p:nvPicPr>
        <p:blipFill>
          <a:blip r:embed="rId3"/>
          <a:stretch>
            <a:fillRect/>
          </a:stretch>
        </p:blipFill>
        <p:spPr>
          <a:xfrm>
            <a:off x="2844800" y="4076700"/>
            <a:ext cx="2928112" cy="1579639"/>
          </a:xfrm>
          <a:prstGeom prst="rect">
            <a:avLst/>
          </a:prstGeom>
        </p:spPr>
      </p:pic>
    </p:spTree>
    <p:extLst>
      <p:ext uri="{BB962C8B-B14F-4D97-AF65-F5344CB8AC3E}">
        <p14:creationId xmlns:p14="http://schemas.microsoft.com/office/powerpoint/2010/main" val="3841273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81FEE-7500-374A-9192-A643B32C04FB}"/>
              </a:ext>
            </a:extLst>
          </p:cNvPr>
          <p:cNvSpPr>
            <a:spLocks noGrp="1"/>
          </p:cNvSpPr>
          <p:nvPr>
            <p:ph type="title"/>
          </p:nvPr>
        </p:nvSpPr>
        <p:spPr/>
        <p:txBody>
          <a:bodyPr/>
          <a:lstStyle/>
          <a:p>
            <a:r>
              <a:rPr lang="nl-BE" dirty="0"/>
              <a:t>2. Uit onderzoek blijkt…</a:t>
            </a:r>
          </a:p>
        </p:txBody>
      </p:sp>
      <p:pic>
        <p:nvPicPr>
          <p:cNvPr id="4" name="Afbeelding 3">
            <a:extLst>
              <a:ext uri="{FF2B5EF4-FFF2-40B4-BE49-F238E27FC236}">
                <a16:creationId xmlns:a16="http://schemas.microsoft.com/office/drawing/2014/main" id="{0423DF29-4708-FD40-90B7-7FB6FDBE0504}"/>
              </a:ext>
            </a:extLst>
          </p:cNvPr>
          <p:cNvPicPr>
            <a:picLocks noChangeAspect="1"/>
          </p:cNvPicPr>
          <p:nvPr/>
        </p:nvPicPr>
        <p:blipFill rotWithShape="1">
          <a:blip r:embed="rId3"/>
          <a:srcRect l="21065" t="12592" r="22685" b="15926"/>
          <a:stretch/>
        </p:blipFill>
        <p:spPr>
          <a:xfrm>
            <a:off x="7861300" y="2104232"/>
            <a:ext cx="3335945" cy="2649536"/>
          </a:xfrm>
          <a:prstGeom prst="rect">
            <a:avLst/>
          </a:prstGeom>
        </p:spPr>
      </p:pic>
      <p:sp>
        <p:nvSpPr>
          <p:cNvPr id="3" name="Tijdelijke aanduiding voor inhoud 2">
            <a:extLst>
              <a:ext uri="{FF2B5EF4-FFF2-40B4-BE49-F238E27FC236}">
                <a16:creationId xmlns:a16="http://schemas.microsoft.com/office/drawing/2014/main" id="{B95DD33D-99F9-E647-A9DF-7DBC1822D611}"/>
              </a:ext>
            </a:extLst>
          </p:cNvPr>
          <p:cNvSpPr>
            <a:spLocks noGrp="1"/>
          </p:cNvSpPr>
          <p:nvPr>
            <p:ph idx="1"/>
          </p:nvPr>
        </p:nvSpPr>
        <p:spPr>
          <a:xfrm>
            <a:off x="838200" y="1825625"/>
            <a:ext cx="7023100" cy="4351338"/>
          </a:xfrm>
        </p:spPr>
        <p:txBody>
          <a:bodyPr/>
          <a:lstStyle/>
          <a:p>
            <a:pPr>
              <a:lnSpc>
                <a:spcPct val="100000"/>
              </a:lnSpc>
            </a:pPr>
            <a:r>
              <a:rPr lang="nl-BE" altLang="x-none" sz="2400" dirty="0">
                <a:latin typeface="+mj-lt"/>
              </a:rPr>
              <a:t>Inclusie staat of valt met </a:t>
            </a:r>
            <a:r>
              <a:rPr lang="nl-BE" altLang="x-none" sz="2400" b="1" dirty="0">
                <a:latin typeface="+mj-lt"/>
              </a:rPr>
              <a:t>ONDERSTEUNING</a:t>
            </a:r>
            <a:r>
              <a:rPr lang="nl-BE" altLang="x-none" sz="2400" dirty="0">
                <a:latin typeface="+mj-lt"/>
              </a:rPr>
              <a:t>. Deze heeft meest kansen op succes als:</a:t>
            </a:r>
          </a:p>
          <a:p>
            <a:pPr lvl="1">
              <a:lnSpc>
                <a:spcPct val="80000"/>
              </a:lnSpc>
              <a:buFontTx/>
              <a:buChar char="-"/>
            </a:pPr>
            <a:r>
              <a:rPr lang="nl-BE" altLang="x-none" sz="2000" dirty="0">
                <a:latin typeface="+mj-lt"/>
              </a:rPr>
              <a:t>Ze ruimer kijkt dan de beperking</a:t>
            </a:r>
          </a:p>
          <a:p>
            <a:pPr lvl="1">
              <a:lnSpc>
                <a:spcPct val="80000"/>
              </a:lnSpc>
              <a:buFontTx/>
              <a:buChar char="-"/>
            </a:pPr>
            <a:r>
              <a:rPr lang="nl-BE" altLang="x-none" sz="2000" dirty="0">
                <a:latin typeface="+mj-lt"/>
              </a:rPr>
              <a:t>Ze een evenwicht kan vinden tussen sociale en schoolse aspecten</a:t>
            </a:r>
          </a:p>
          <a:p>
            <a:pPr lvl="1">
              <a:lnSpc>
                <a:spcPct val="80000"/>
              </a:lnSpc>
              <a:buFontTx/>
              <a:buChar char="-"/>
            </a:pPr>
            <a:r>
              <a:rPr lang="nl-BE" altLang="x-none" sz="2000" dirty="0">
                <a:latin typeface="+mj-lt"/>
              </a:rPr>
              <a:t>Ze gericht is op participatie i.p.v. afzonderen</a:t>
            </a:r>
          </a:p>
          <a:p>
            <a:pPr lvl="1">
              <a:lnSpc>
                <a:spcPct val="80000"/>
              </a:lnSpc>
              <a:buFontTx/>
              <a:buChar char="-"/>
            </a:pPr>
            <a:r>
              <a:rPr lang="nl-BE" altLang="x-none" sz="2000" dirty="0">
                <a:latin typeface="+mj-lt"/>
              </a:rPr>
              <a:t>Ze werd uitgewerkt door een ‘collaborative team’</a:t>
            </a:r>
          </a:p>
          <a:p>
            <a:pPr lvl="1">
              <a:lnSpc>
                <a:spcPct val="80000"/>
              </a:lnSpc>
              <a:buFontTx/>
              <a:buChar char="-"/>
            </a:pPr>
            <a:r>
              <a:rPr lang="nl-BE" altLang="x-none" sz="2000" dirty="0">
                <a:latin typeface="+mj-lt"/>
              </a:rPr>
              <a:t>Ze zeer geïndividualiseerd en flexibel kan worden ingezet</a:t>
            </a:r>
          </a:p>
          <a:p>
            <a:pPr lvl="1">
              <a:lnSpc>
                <a:spcPct val="80000"/>
              </a:lnSpc>
              <a:buFontTx/>
              <a:buChar char="-"/>
            </a:pPr>
            <a:r>
              <a:rPr lang="nl-BE" altLang="x-none" sz="2000" dirty="0">
                <a:latin typeface="+mj-lt"/>
              </a:rPr>
              <a:t>…</a:t>
            </a:r>
          </a:p>
          <a:p>
            <a:pPr>
              <a:lnSpc>
                <a:spcPct val="80000"/>
              </a:lnSpc>
              <a:buFontTx/>
              <a:buNone/>
            </a:pPr>
            <a:r>
              <a:rPr lang="nl-BE" altLang="x-none" sz="2000" dirty="0">
                <a:latin typeface="+mj-lt"/>
              </a:rPr>
              <a:t>		(Mortier, De Schauwer en Van Hove 2010)</a:t>
            </a:r>
            <a:endParaRPr lang="nl-NL" altLang="x-none" sz="2000" dirty="0">
              <a:latin typeface="+mj-lt"/>
            </a:endParaRPr>
          </a:p>
          <a:p>
            <a:endParaRPr lang="nl-BE" dirty="0"/>
          </a:p>
        </p:txBody>
      </p:sp>
    </p:spTree>
    <p:extLst>
      <p:ext uri="{BB962C8B-B14F-4D97-AF65-F5344CB8AC3E}">
        <p14:creationId xmlns:p14="http://schemas.microsoft.com/office/powerpoint/2010/main" val="2014444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71846-6129-B847-822E-D84631C0796D}"/>
              </a:ext>
            </a:extLst>
          </p:cNvPr>
          <p:cNvSpPr>
            <a:spLocks noGrp="1"/>
          </p:cNvSpPr>
          <p:nvPr>
            <p:ph type="title"/>
          </p:nvPr>
        </p:nvSpPr>
        <p:spPr>
          <a:xfrm>
            <a:off x="429768" y="196122"/>
            <a:ext cx="11201400" cy="1106424"/>
          </a:xfrm>
        </p:spPr>
        <p:txBody>
          <a:bodyPr>
            <a:normAutofit/>
          </a:bodyPr>
          <a:lstStyle/>
          <a:p>
            <a:r>
              <a:rPr lang="nl-BE" sz="3600"/>
              <a:t>2. Uit onderzoek blijkt…</a:t>
            </a:r>
          </a:p>
        </p:txBody>
      </p:sp>
      <p:pic>
        <p:nvPicPr>
          <p:cNvPr id="4" name="Picture 2" descr="Gerelateerde afbeelding">
            <a:extLst>
              <a:ext uri="{FF2B5EF4-FFF2-40B4-BE49-F238E27FC236}">
                <a16:creationId xmlns:a16="http://schemas.microsoft.com/office/drawing/2014/main" id="{B2C03E38-E34F-D84C-A93A-F71FC39C620D}"/>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597" b="2672"/>
          <a:stretch/>
        </p:blipFill>
        <p:spPr bwMode="auto">
          <a:xfrm>
            <a:off x="429768" y="2695777"/>
            <a:ext cx="6702552" cy="256372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864E7503-4A90-ED44-8F67-CFE77FDA87BC}"/>
              </a:ext>
            </a:extLst>
          </p:cNvPr>
          <p:cNvSpPr>
            <a:spLocks noGrp="1"/>
          </p:cNvSpPr>
          <p:nvPr>
            <p:ph idx="1"/>
          </p:nvPr>
        </p:nvSpPr>
        <p:spPr>
          <a:xfrm>
            <a:off x="7114034" y="0"/>
            <a:ext cx="5077966" cy="6858000"/>
          </a:xfrm>
        </p:spPr>
        <p:txBody>
          <a:bodyPr anchor="ctr">
            <a:normAutofit/>
          </a:bodyPr>
          <a:lstStyle/>
          <a:p>
            <a:r>
              <a:rPr lang="nl-BE" altLang="x-none" sz="1800" dirty="0">
                <a:latin typeface="+mj-lt"/>
              </a:rPr>
              <a:t>De kinderen met een beperking staan meestal zeer positief tegenover de </a:t>
            </a:r>
            <a:r>
              <a:rPr lang="nl-BE" altLang="x-none" sz="1800" b="1" dirty="0">
                <a:latin typeface="+mj-lt"/>
              </a:rPr>
              <a:t>ondersteuning</a:t>
            </a:r>
            <a:r>
              <a:rPr lang="nl-BE" altLang="x-none" sz="1800" dirty="0">
                <a:latin typeface="+mj-lt"/>
              </a:rPr>
              <a:t> die ze krijgen en de ondersteuners waarmee ze samenwerken, maar:</a:t>
            </a:r>
          </a:p>
          <a:p>
            <a:pPr lvl="1">
              <a:buFontTx/>
              <a:buChar char="-"/>
            </a:pPr>
            <a:r>
              <a:rPr lang="nl-BE" altLang="x-none" sz="1800" dirty="0">
                <a:latin typeface="+mj-lt"/>
              </a:rPr>
              <a:t>Ze vragen aandacht voor het gevaar van ‘</a:t>
            </a:r>
            <a:r>
              <a:rPr lang="nl-BE" altLang="x-none" sz="1800" b="1" dirty="0">
                <a:latin typeface="+mj-lt"/>
              </a:rPr>
              <a:t>over-ondersteuning</a:t>
            </a:r>
            <a:r>
              <a:rPr lang="nl-BE" altLang="x-none" sz="1800" dirty="0">
                <a:latin typeface="+mj-lt"/>
              </a:rPr>
              <a:t>’ </a:t>
            </a:r>
          </a:p>
          <a:p>
            <a:pPr lvl="1">
              <a:buFontTx/>
              <a:buChar char="-"/>
            </a:pPr>
            <a:r>
              <a:rPr lang="nl-BE" altLang="x-none" sz="1800" dirty="0">
                <a:latin typeface="+mj-lt"/>
              </a:rPr>
              <a:t>Ze vragen aandacht voor het mogelijk </a:t>
            </a:r>
            <a:r>
              <a:rPr lang="nl-BE" altLang="x-none" sz="1800" b="1" dirty="0">
                <a:latin typeface="+mj-lt"/>
              </a:rPr>
              <a:t>stigmatiserend effect </a:t>
            </a:r>
            <a:r>
              <a:rPr lang="nl-BE" altLang="x-none" sz="1800" dirty="0">
                <a:latin typeface="+mj-lt"/>
              </a:rPr>
              <a:t>van die ondersteuning (De Schauwer, Van Hove, Mortier en Loots, 2008)</a:t>
            </a:r>
            <a:endParaRPr lang="nl-NL" altLang="x-none" sz="1800" dirty="0">
              <a:latin typeface="+mj-lt"/>
            </a:endParaRPr>
          </a:p>
          <a:p>
            <a:pPr marL="0" indent="0">
              <a:buNone/>
            </a:pPr>
            <a:endParaRPr lang="nl-NL" altLang="x-none" sz="1800" dirty="0">
              <a:latin typeface="+mj-lt"/>
            </a:endParaRPr>
          </a:p>
          <a:p>
            <a:endParaRPr lang="nl-BE" sz="1300" dirty="0"/>
          </a:p>
        </p:txBody>
      </p:sp>
    </p:spTree>
    <p:extLst>
      <p:ext uri="{BB962C8B-B14F-4D97-AF65-F5344CB8AC3E}">
        <p14:creationId xmlns:p14="http://schemas.microsoft.com/office/powerpoint/2010/main" val="169210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419A74EC-2D72-438F-8564-0BCFCA968693}"/>
              </a:ext>
            </a:extLst>
          </p:cNvPr>
          <p:cNvPicPr>
            <a:picLocks noChangeAspect="1"/>
          </p:cNvPicPr>
          <p:nvPr/>
        </p:nvPicPr>
        <p:blipFill rotWithShape="1">
          <a:blip r:embed="rId3"/>
          <a:srcRect l="23154" r="10100" b="3"/>
          <a:stretch/>
        </p:blipFill>
        <p:spPr>
          <a:xfrm>
            <a:off x="-1" y="5"/>
            <a:ext cx="3922776" cy="3937609"/>
          </a:xfrm>
          <a:prstGeom prst="rect">
            <a:avLst/>
          </a:prstGeom>
        </p:spPr>
      </p:pic>
      <p:pic>
        <p:nvPicPr>
          <p:cNvPr id="9" name="Afbeelding 8">
            <a:extLst>
              <a:ext uri="{FF2B5EF4-FFF2-40B4-BE49-F238E27FC236}">
                <a16:creationId xmlns:a16="http://schemas.microsoft.com/office/drawing/2014/main" id="{1D40A3BD-A08B-4972-97ED-26E68F8248EE}"/>
              </a:ext>
            </a:extLst>
          </p:cNvPr>
          <p:cNvPicPr>
            <a:picLocks noChangeAspect="1"/>
          </p:cNvPicPr>
          <p:nvPr/>
        </p:nvPicPr>
        <p:blipFill rotWithShape="1">
          <a:blip r:embed="rId4"/>
          <a:srcRect l="3503" r="28751" b="-3"/>
          <a:stretch/>
        </p:blipFill>
        <p:spPr>
          <a:xfrm>
            <a:off x="4134612" y="10"/>
            <a:ext cx="3922776" cy="3937599"/>
          </a:xfrm>
          <a:prstGeom prst="rect">
            <a:avLst/>
          </a:prstGeom>
        </p:spPr>
      </p:pic>
      <p:sp>
        <p:nvSpPr>
          <p:cNvPr id="4" name="Titel 3">
            <a:extLst>
              <a:ext uri="{FF2B5EF4-FFF2-40B4-BE49-F238E27FC236}">
                <a16:creationId xmlns:a16="http://schemas.microsoft.com/office/drawing/2014/main" id="{2E06D05A-2FB1-4287-940B-0EC3925B25BB}"/>
              </a:ext>
            </a:extLst>
          </p:cNvPr>
          <p:cNvSpPr>
            <a:spLocks noGrp="1"/>
          </p:cNvSpPr>
          <p:nvPr>
            <p:ph type="title"/>
          </p:nvPr>
        </p:nvSpPr>
        <p:spPr>
          <a:xfrm>
            <a:off x="865325" y="4462819"/>
            <a:ext cx="5916475" cy="1608383"/>
          </a:xfrm>
        </p:spPr>
        <p:txBody>
          <a:bodyPr vert="horz" lIns="91440" tIns="45720" rIns="91440" bIns="45720" rtlCol="0" anchor="ctr">
            <a:normAutofit/>
          </a:bodyPr>
          <a:lstStyle/>
          <a:p>
            <a:r>
              <a:rPr lang="en-US" sz="2400" dirty="0"/>
              <a:t>3. </a:t>
            </a:r>
            <a:r>
              <a:rPr lang="en-US" sz="2400" dirty="0" err="1"/>
              <a:t>B</a:t>
            </a:r>
            <a:r>
              <a:rPr lang="en-US" sz="2400" kern="1200" dirty="0" err="1">
                <a:solidFill>
                  <a:schemeClr val="tx1"/>
                </a:solidFill>
                <a:latin typeface="+mj-lt"/>
                <a:ea typeface="+mj-ea"/>
                <a:cs typeface="+mj-cs"/>
              </a:rPr>
              <a:t>espreking</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Inclusief</a:t>
            </a:r>
            <a:r>
              <a:rPr lang="en-US" sz="2400" kern="1200" dirty="0">
                <a:solidFill>
                  <a:schemeClr val="tx1"/>
                </a:solidFill>
                <a:latin typeface="+mj-lt"/>
                <a:ea typeface="+mj-ea"/>
                <a:cs typeface="+mj-cs"/>
              </a:rPr>
              <a:t> – Ellen Vermeulen </a:t>
            </a:r>
          </a:p>
        </p:txBody>
      </p:sp>
      <p:pic>
        <p:nvPicPr>
          <p:cNvPr id="10" name="Afbeelding 9">
            <a:extLst>
              <a:ext uri="{FF2B5EF4-FFF2-40B4-BE49-F238E27FC236}">
                <a16:creationId xmlns:a16="http://schemas.microsoft.com/office/drawing/2014/main" id="{59A837E5-39DF-44C2-B53C-16496FC3F135}"/>
              </a:ext>
            </a:extLst>
          </p:cNvPr>
          <p:cNvPicPr>
            <a:picLocks noChangeAspect="1"/>
          </p:cNvPicPr>
          <p:nvPr/>
        </p:nvPicPr>
        <p:blipFill rotWithShape="1">
          <a:blip r:embed="rId5"/>
          <a:srcRect l="24574" r="9326" b="1"/>
          <a:stretch/>
        </p:blipFill>
        <p:spPr>
          <a:xfrm>
            <a:off x="8263267" y="10"/>
            <a:ext cx="3928733" cy="3937599"/>
          </a:xfrm>
          <a:prstGeom prst="rect">
            <a:avLst/>
          </a:prstGeom>
        </p:spPr>
      </p:pic>
      <p:pic>
        <p:nvPicPr>
          <p:cNvPr id="8" name="Tijdelijke aanduiding voor inhoud 7">
            <a:extLst>
              <a:ext uri="{FF2B5EF4-FFF2-40B4-BE49-F238E27FC236}">
                <a16:creationId xmlns:a16="http://schemas.microsoft.com/office/drawing/2014/main" id="{74E604D6-1AC2-4FDD-8B92-D76C307404B9}"/>
              </a:ext>
            </a:extLst>
          </p:cNvPr>
          <p:cNvPicPr>
            <a:picLocks noChangeAspect="1"/>
          </p:cNvPicPr>
          <p:nvPr/>
        </p:nvPicPr>
        <p:blipFill rotWithShape="1">
          <a:blip r:embed="rId6"/>
          <a:srcRect t="7532" r="1" b="1"/>
          <a:stretch/>
        </p:blipFill>
        <p:spPr>
          <a:xfrm>
            <a:off x="8269224" y="4160171"/>
            <a:ext cx="3922776" cy="2149184"/>
          </a:xfrm>
          <a:prstGeom prst="rect">
            <a:avLst/>
          </a:prstGeom>
        </p:spPr>
      </p:pic>
    </p:spTree>
    <p:extLst>
      <p:ext uri="{BB962C8B-B14F-4D97-AF65-F5344CB8AC3E}">
        <p14:creationId xmlns:p14="http://schemas.microsoft.com/office/powerpoint/2010/main" val="710659958"/>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2501</Words>
  <Application>Microsoft Macintosh PowerPoint</Application>
  <PresentationFormat>Breedbeeld</PresentationFormat>
  <Paragraphs>294</Paragraphs>
  <Slides>32</Slides>
  <Notes>22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32</vt:i4>
      </vt:variant>
    </vt:vector>
  </HeadingPairs>
  <TitlesOfParts>
    <vt:vector size="38" baseType="lpstr">
      <vt:lpstr>Arial</vt:lpstr>
      <vt:lpstr>Calibri</vt:lpstr>
      <vt:lpstr>Calibri Light</vt:lpstr>
      <vt:lpstr>Poiret One</vt:lpstr>
      <vt:lpstr>Wingdings</vt:lpstr>
      <vt:lpstr>Office-thema</vt:lpstr>
      <vt:lpstr>Middaglezing Diversiteit en Inclusie</vt:lpstr>
      <vt:lpstr>Overzicht</vt:lpstr>
      <vt:lpstr>Er wordt over inclusief onderwijs gesproken als: </vt:lpstr>
      <vt:lpstr> </vt:lpstr>
      <vt:lpstr>2. Uit onderzoek blijkt…</vt:lpstr>
      <vt:lpstr>2. Uit onderzoek blijkt…</vt:lpstr>
      <vt:lpstr>2. Uit onderzoek blijkt…</vt:lpstr>
      <vt:lpstr>2. Uit onderzoek blijkt…</vt:lpstr>
      <vt:lpstr>3. Bespreking Inclusief – Ellen Vermeulen </vt:lpstr>
      <vt:lpstr>PowerPoint-presentatie</vt:lpstr>
      <vt:lpstr>Professionalisering van leraren </vt:lpstr>
      <vt:lpstr>Het gaat over meer dan 1 leerling – focus op participatie</vt:lpstr>
      <vt:lpstr>Participatie? </vt:lpstr>
      <vt:lpstr>Participatie matrix </vt:lpstr>
      <vt:lpstr>Wat zegt de leraar? </vt:lpstr>
      <vt:lpstr>Kind maakt deel uit van een gezin </vt:lpstr>
      <vt:lpstr>Ouders van kinderen met bijkomende ondersteuningsvragen </vt:lpstr>
      <vt:lpstr>Belang binnen schoolcontext </vt:lpstr>
      <vt:lpstr>Sociale ondersteuning </vt:lpstr>
      <vt:lpstr>Sociale relaties en ondersteuning </vt:lpstr>
      <vt:lpstr>PowerPoint-presentatie</vt:lpstr>
      <vt:lpstr>Interprofessioneel samenwerken </vt:lpstr>
      <vt:lpstr>Interprofessioneel samenwerken = bereid zijn om…</vt:lpstr>
      <vt:lpstr>Omgaan met labels </vt:lpstr>
      <vt:lpstr>Belang van labels – meerdere functies</vt:lpstr>
      <vt:lpstr>Waarom zijn labels niet onschuldig? </vt:lpstr>
      <vt:lpstr>Inbedden in breder verhaal – beeld samen maken </vt:lpstr>
      <vt:lpstr> </vt:lpstr>
      <vt:lpstr>In alle complexiteit van vandaag…  </vt:lpstr>
      <vt:lpstr>Inclusie vraagt…</vt:lpstr>
      <vt:lpstr>PowerPoint-presentatie</vt:lpstr>
      <vt:lpstr>Who and what is being made to matter?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Elisabeth De Schauwer</cp:lastModifiedBy>
  <cp:revision>33</cp:revision>
  <cp:lastPrinted>2019-11-12T07:36:40Z</cp:lastPrinted>
  <dcterms:created xsi:type="dcterms:W3CDTF">2018-11-18T22:19:45Z</dcterms:created>
  <dcterms:modified xsi:type="dcterms:W3CDTF">2021-12-03T12:47:59Z</dcterms:modified>
</cp:coreProperties>
</file>