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705" r:id="rId5"/>
    <p:sldId id="706" r:id="rId6"/>
    <p:sldId id="710" r:id="rId7"/>
    <p:sldId id="711" r:id="rId8"/>
    <p:sldId id="713" r:id="rId9"/>
    <p:sldId id="726" r:id="rId10"/>
    <p:sldId id="719" r:id="rId11"/>
    <p:sldId id="720" r:id="rId12"/>
    <p:sldId id="721" r:id="rId13"/>
    <p:sldId id="72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4458E-7398-4591-81B1-E9DAE929DFBB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C5540-83B0-4F41-ABBC-262B179E1B7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85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jdelijke aanduiding voor dia-afbeelding 1">
            <a:extLst>
              <a:ext uri="{FF2B5EF4-FFF2-40B4-BE49-F238E27FC236}">
                <a16:creationId xmlns:a16="http://schemas.microsoft.com/office/drawing/2014/main" id="{810EEB6F-845E-4ED6-9246-EDBD3ECDE4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74755" name="Tijdelijke aanduiding voor notities 2">
            <a:extLst>
              <a:ext uri="{FF2B5EF4-FFF2-40B4-BE49-F238E27FC236}">
                <a16:creationId xmlns:a16="http://schemas.microsoft.com/office/drawing/2014/main" id="{3AC343D6-E1BE-4C98-88D2-115B9118F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BE"/>
          </a:p>
        </p:txBody>
      </p:sp>
      <p:sp>
        <p:nvSpPr>
          <p:cNvPr id="74756" name="Tijdelijke aanduiding voor dianummer 3">
            <a:extLst>
              <a:ext uri="{FF2B5EF4-FFF2-40B4-BE49-F238E27FC236}">
                <a16:creationId xmlns:a16="http://schemas.microsoft.com/office/drawing/2014/main" id="{130BA766-96B9-4EB3-98EB-44988C1AA4A0}"/>
              </a:ext>
            </a:extLst>
          </p:cNvPr>
          <p:cNvSpPr txBox="1">
            <a:spLocks noGrp="1"/>
          </p:cNvSpPr>
          <p:nvPr/>
        </p:nvSpPr>
        <p:spPr bwMode="auto">
          <a:xfrm>
            <a:off x="3848100" y="9429750"/>
            <a:ext cx="29479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89AA1C-F3F4-4D3D-BAE2-2072E7BEF8AF}" type="slidenum">
              <a:rPr lang="nl-BE" altLang="nl-BE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nl-BE" altLang="nl-B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720640C7-4477-45AF-9E46-37391BD0B0F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8100" y="9429750"/>
            <a:ext cx="29479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F25E2B-F582-45CB-8979-3CAF746E092B}" type="slidenum">
              <a:rPr lang="nl-BE" altLang="nl-BE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nl-BE" altLang="nl-BE">
              <a:latin typeface="Arial" panose="020B0604020202020204" pitchFamily="34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A448074B-E5E4-427D-AF32-9DBC5FAAAD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36C97348-EA8A-41BF-AA4D-F7FD566BD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jdelijke aanduiding voor dia-afbeelding 1">
            <a:extLst>
              <a:ext uri="{FF2B5EF4-FFF2-40B4-BE49-F238E27FC236}">
                <a16:creationId xmlns:a16="http://schemas.microsoft.com/office/drawing/2014/main" id="{743C713D-FF64-4BE4-911C-A3FFCF50A9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78851" name="Tijdelijke aanduiding voor notities 2">
            <a:extLst>
              <a:ext uri="{FF2B5EF4-FFF2-40B4-BE49-F238E27FC236}">
                <a16:creationId xmlns:a16="http://schemas.microsoft.com/office/drawing/2014/main" id="{431B8309-AB2A-407B-B5EE-E471DBD01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BE"/>
          </a:p>
        </p:txBody>
      </p:sp>
      <p:sp>
        <p:nvSpPr>
          <p:cNvPr id="78852" name="Tijdelijke aanduiding voor dianummer 3">
            <a:extLst>
              <a:ext uri="{FF2B5EF4-FFF2-40B4-BE49-F238E27FC236}">
                <a16:creationId xmlns:a16="http://schemas.microsoft.com/office/drawing/2014/main" id="{62592B4A-0C3A-47F8-8E53-3F6DC3E50B49}"/>
              </a:ext>
            </a:extLst>
          </p:cNvPr>
          <p:cNvSpPr txBox="1">
            <a:spLocks noGrp="1"/>
          </p:cNvSpPr>
          <p:nvPr/>
        </p:nvSpPr>
        <p:spPr bwMode="auto">
          <a:xfrm>
            <a:off x="3848100" y="9429750"/>
            <a:ext cx="29479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9D23F9D-8BB0-434E-9006-B941721B0116}" type="slidenum">
              <a:rPr lang="nl-BE" altLang="nl-BE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nl-BE" altLang="nl-B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3480088E-2C93-4718-ADB8-5FE102EED2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fld id="{631CDE2F-40A2-4A8C-AD5A-CEB85204A9D7}" type="slidenum">
              <a:rPr lang="nl-NL" altLang="nl-BE" smtClean="0"/>
              <a:pPr>
                <a:spcBef>
                  <a:spcPct val="20000"/>
                </a:spcBef>
              </a:pPr>
              <a:t>4</a:t>
            </a:fld>
            <a:endParaRPr lang="nl-NL" altLang="nl-BE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C39AAFEA-ECD8-404B-ADC5-A6324E7385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39D8A0DA-CD47-41B6-80EA-C7AD74C40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74372D89-A5AD-46C9-B39E-A6651CDA5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fld id="{AD0669CF-F033-4B88-857F-50E9F6EBC7BD}" type="slidenum">
              <a:rPr lang="nl-NL" altLang="nl-BE" smtClean="0"/>
              <a:pPr>
                <a:spcBef>
                  <a:spcPct val="20000"/>
                </a:spcBef>
              </a:pPr>
              <a:t>5</a:t>
            </a:fld>
            <a:endParaRPr lang="nl-NL" altLang="nl-BE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8E9E3451-C24E-4907-B7B2-5A0878DF6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E8A7FFC1-5FDA-43C6-9081-3248ECC39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08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813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512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957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418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793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96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617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208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611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139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728F0-F725-45C9-97C0-E116AE9B7DB4}" type="datetimeFigureOut">
              <a:rPr lang="nl-BE" smtClean="0"/>
              <a:t>26/11/2021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1DAA-1DD6-4D5B-B748-A21CAC10D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902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4" descr="logo">
            <a:extLst>
              <a:ext uri="{FF2B5EF4-FFF2-40B4-BE49-F238E27FC236}">
                <a16:creationId xmlns:a16="http://schemas.microsoft.com/office/drawing/2014/main" id="{28A61AB5-8B7C-4281-AEEE-FEA026C10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6442075" cy="456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Rectangle 2">
            <a:extLst>
              <a:ext uri="{FF2B5EF4-FFF2-40B4-BE49-F238E27FC236}">
                <a16:creationId xmlns:a16="http://schemas.microsoft.com/office/drawing/2014/main" id="{AA0E00F8-FA7F-42C1-82DB-08E1E5D298A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757238"/>
          </a:xfrm>
        </p:spPr>
        <p:txBody>
          <a:bodyPr/>
          <a:lstStyle/>
          <a:p>
            <a:pPr eaLnBrk="1" hangingPunct="1"/>
            <a:r>
              <a:rPr lang="nl-NL" altLang="nl-BE" sz="4000" b="1"/>
              <a:t>Acculturatie-schaal</a:t>
            </a: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F30CCCFB-F908-44B2-9457-598E09DD26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785938"/>
            <a:ext cx="8786812" cy="374491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</a:pPr>
            <a:r>
              <a:rPr lang="nl-NL" altLang="nl-BE" sz="2400"/>
              <a:t> </a:t>
            </a:r>
            <a:r>
              <a:rPr lang="en-US" altLang="nl-BE" sz="2400"/>
              <a:t>“</a:t>
            </a:r>
            <a:r>
              <a:rPr lang="nl-NL" altLang="nl-BE" sz="2400" i="1"/>
              <a:t>Het proces van culturele veranderingen die individuen doormaken als gevolg van lange termijn contacten met een andere cultuur”</a:t>
            </a:r>
            <a:r>
              <a:rPr lang="nl-NL" altLang="nl-BE" sz="2400"/>
              <a:t> (Berry &amp; Sam, 1997)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nl-NL" altLang="nl-BE" sz="2400"/>
              <a:t>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altLang="nl-BE" sz="2400"/>
              <a:t>Onderzoeksdoel: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000"/>
              <a:t>Theoretisch en psychometrisch goed evaluatie-instrument ontwikkelen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000"/>
              <a:t>Vier principes</a:t>
            </a:r>
          </a:p>
          <a:p>
            <a:pPr lvl="2" eaLnBrk="1" hangingPunct="1">
              <a:lnSpc>
                <a:spcPct val="90000"/>
              </a:lnSpc>
              <a:buFont typeface="Arial Unicode MS" pitchFamily="34" charset="-128"/>
              <a:buAutoNum type="arabicPeriod"/>
            </a:pPr>
            <a:r>
              <a:rPr lang="nl-NL" altLang="nl-BE" sz="1800"/>
              <a:t> Twee dimensionaal model als referentiepunt</a:t>
            </a:r>
          </a:p>
          <a:p>
            <a:pPr lvl="2" eaLnBrk="1" hangingPunct="1">
              <a:lnSpc>
                <a:spcPct val="90000"/>
              </a:lnSpc>
              <a:buFont typeface="Arial Unicode MS" pitchFamily="34" charset="-128"/>
              <a:buAutoNum type="arabicPeriod"/>
            </a:pPr>
            <a:r>
              <a:rPr lang="nl-NL" altLang="nl-BE" sz="1800"/>
              <a:t> Gebruik maken van (twee-)uitspraken methode</a:t>
            </a:r>
          </a:p>
          <a:p>
            <a:pPr lvl="2" eaLnBrk="1" hangingPunct="1">
              <a:lnSpc>
                <a:spcPct val="90000"/>
              </a:lnSpc>
              <a:buFont typeface="Arial Unicode MS" pitchFamily="34" charset="-128"/>
              <a:buAutoNum type="arabicPeriod"/>
            </a:pPr>
            <a:r>
              <a:rPr lang="nl-NL" altLang="nl-BE" sz="1800"/>
              <a:t> Waardengeladenheid vermijden</a:t>
            </a:r>
          </a:p>
          <a:p>
            <a:pPr lvl="2" eaLnBrk="1" hangingPunct="1">
              <a:lnSpc>
                <a:spcPct val="90000"/>
              </a:lnSpc>
              <a:buFont typeface="Arial Unicode MS" pitchFamily="34" charset="-128"/>
              <a:buAutoNum type="arabicPeriod"/>
            </a:pPr>
            <a:r>
              <a:rPr lang="nl-NL" altLang="nl-BE" sz="1800"/>
              <a:t> Psychometrische kwaliteiten onderzoeken</a:t>
            </a:r>
            <a:endParaRPr lang="nl-BE" altLang="nl-BE" sz="1800"/>
          </a:p>
          <a:p>
            <a:pPr marL="0" indent="0" eaLnBrk="1" hangingPunct="1">
              <a:lnSpc>
                <a:spcPct val="90000"/>
              </a:lnSpc>
            </a:pPr>
            <a:endParaRPr lang="nl-NL" altLang="nl-BE" sz="1800"/>
          </a:p>
        </p:txBody>
      </p:sp>
      <p:sp>
        <p:nvSpPr>
          <p:cNvPr id="73733" name="Rechthoek 4">
            <a:extLst>
              <a:ext uri="{FF2B5EF4-FFF2-40B4-BE49-F238E27FC236}">
                <a16:creationId xmlns:a16="http://schemas.microsoft.com/office/drawing/2014/main" id="{4F14CA7F-28E1-4CBF-A734-39061ED5B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5929313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nl-BE" altLang="nl-BE" b="1">
                <a:solidFill>
                  <a:srgbClr val="CC6600"/>
                </a:solidFill>
              </a:rPr>
              <a:t>FD C6-7</a:t>
            </a:r>
            <a:endParaRPr lang="nl-BE" altLang="nl-B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4277EEE1-6C51-4E61-ADCD-C22218E82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BE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4ABBB947-C126-4708-BA92-F8E5D977B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BE"/>
          </a:p>
        </p:txBody>
      </p:sp>
      <p:pic>
        <p:nvPicPr>
          <p:cNvPr id="113668" name="Picture 4">
            <a:extLst>
              <a:ext uri="{FF2B5EF4-FFF2-40B4-BE49-F238E27FC236}">
                <a16:creationId xmlns:a16="http://schemas.microsoft.com/office/drawing/2014/main" id="{592FECA6-5E87-4225-893A-1942F3C0D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9150"/>
            <a:ext cx="109728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4" descr="logo">
            <a:extLst>
              <a:ext uri="{FF2B5EF4-FFF2-40B4-BE49-F238E27FC236}">
                <a16:creationId xmlns:a16="http://schemas.microsoft.com/office/drawing/2014/main" id="{ED7846E8-E71E-408B-AB7F-6FA0F77B5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96975"/>
            <a:ext cx="6442075" cy="456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Rectangle 2">
            <a:extLst>
              <a:ext uri="{FF2B5EF4-FFF2-40B4-BE49-F238E27FC236}">
                <a16:creationId xmlns:a16="http://schemas.microsoft.com/office/drawing/2014/main" id="{984E188C-CA7E-46B5-8482-28AD30DA8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41438"/>
            <a:ext cx="8640763" cy="5667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BE" b="1"/>
              <a:t>Principe  1: Tweedimensionaal model</a:t>
            </a:r>
            <a:endParaRPr lang="en-US" altLang="nl-BE" b="1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83331" name="Group 3">
            <a:extLst>
              <a:ext uri="{FF2B5EF4-FFF2-40B4-BE49-F238E27FC236}">
                <a16:creationId xmlns:a16="http://schemas.microsoft.com/office/drawing/2014/main" id="{449E776E-C22B-4222-8287-A190A41B5BCD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2565400"/>
          <a:ext cx="7777162" cy="3024188"/>
        </p:xfrm>
        <a:graphic>
          <a:graphicData uri="http://schemas.openxmlformats.org/drawingml/2006/table">
            <a:tbl>
              <a:tblPr/>
              <a:tblGrid>
                <a:gridCol w="259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6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Behoud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ethnische</a:t>
                      </a: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cultuur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separatie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integratie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238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Marginalizering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assimilatie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Adaptatie</a:t>
                      </a: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gastcultuur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796" name="Line 19">
            <a:extLst>
              <a:ext uri="{FF2B5EF4-FFF2-40B4-BE49-F238E27FC236}">
                <a16:creationId xmlns:a16="http://schemas.microsoft.com/office/drawing/2014/main" id="{3FF70D07-2215-46A5-9028-D9DD7AAF9C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3575" y="2060575"/>
            <a:ext cx="0" cy="2520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5797" name="Line 20">
            <a:extLst>
              <a:ext uri="{FF2B5EF4-FFF2-40B4-BE49-F238E27FC236}">
                <a16:creationId xmlns:a16="http://schemas.microsoft.com/office/drawing/2014/main" id="{4EEDA17D-AAC8-4AD7-B333-43F70FE38C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3575" y="4581525"/>
            <a:ext cx="568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jdelijke aanduiding voor dianummer 4">
            <a:extLst>
              <a:ext uri="{FF2B5EF4-FFF2-40B4-BE49-F238E27FC236}">
                <a16:creationId xmlns:a16="http://schemas.microsoft.com/office/drawing/2014/main" id="{57D7E843-CDCD-43EF-B577-4EDCF401657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nl-NL" altLang="nl-BE" sz="1400"/>
              <a:t>pag. </a:t>
            </a:r>
            <a:fld id="{407F045E-BD6A-46D2-AA53-2F71CD86E6F9}" type="slidenum">
              <a:rPr lang="nl-NL" altLang="nl-BE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r>
              <a:rPr lang="nl-NL" altLang="nl-BE" sz="1400"/>
              <a:t> </a:t>
            </a: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2364064-D811-46D0-B34C-9BBDB9C8239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785813"/>
            <a:ext cx="8610600" cy="685800"/>
          </a:xfrm>
        </p:spPr>
        <p:txBody>
          <a:bodyPr/>
          <a:lstStyle/>
          <a:p>
            <a:pPr eaLnBrk="1" hangingPunct="1"/>
            <a:r>
              <a:rPr lang="nl-NL" altLang="nl-BE" sz="4000" b="1"/>
              <a:t>Exploratie en schaalreductie –   GACS-16</a:t>
            </a:r>
          </a:p>
        </p:txBody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577ABD6C-C3E7-4B49-BD3D-25BA10C2318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203450"/>
            <a:ext cx="8540750" cy="3889375"/>
          </a:xfrm>
        </p:spPr>
        <p:txBody>
          <a:bodyPr/>
          <a:lstStyle/>
          <a:p>
            <a:pPr marL="0" indent="0" eaLnBrk="1" hangingPunct="1"/>
            <a:endParaRPr lang="nl-NL" altLang="nl-BE" sz="3600"/>
          </a:p>
          <a:p>
            <a:pPr marL="0" indent="0" eaLnBrk="1" hangingPunct="1"/>
            <a:endParaRPr lang="nl-NL" altLang="nl-BE" sz="3600"/>
          </a:p>
          <a:p>
            <a:pPr marL="0" indent="0" eaLnBrk="1" hangingPunct="1"/>
            <a:endParaRPr lang="nl-NL" altLang="nl-BE" sz="3600"/>
          </a:p>
          <a:p>
            <a:pPr marL="0" indent="0" eaLnBrk="1" hangingPunct="1"/>
            <a:endParaRPr lang="nl-NL" altLang="nl-BE"/>
          </a:p>
        </p:txBody>
      </p:sp>
      <p:sp>
        <p:nvSpPr>
          <p:cNvPr id="77829" name="Oval 4">
            <a:extLst>
              <a:ext uri="{FF2B5EF4-FFF2-40B4-BE49-F238E27FC236}">
                <a16:creationId xmlns:a16="http://schemas.microsoft.com/office/drawing/2014/main" id="{F182A549-B04F-46BE-B8A9-00EF3C3BC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0" y="3213100"/>
            <a:ext cx="2232025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Maintenance</a:t>
            </a:r>
          </a:p>
        </p:txBody>
      </p:sp>
      <p:sp>
        <p:nvSpPr>
          <p:cNvPr id="77830" name="Rectangle 5">
            <a:extLst>
              <a:ext uri="{FF2B5EF4-FFF2-40B4-BE49-F238E27FC236}">
                <a16:creationId xmlns:a16="http://schemas.microsoft.com/office/drawing/2014/main" id="{6557350D-6786-4D20-A826-74C37C4BC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205038"/>
            <a:ext cx="5762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i1</a:t>
            </a:r>
          </a:p>
        </p:txBody>
      </p:sp>
      <p:sp>
        <p:nvSpPr>
          <p:cNvPr id="77831" name="Rectangle 6">
            <a:extLst>
              <a:ext uri="{FF2B5EF4-FFF2-40B4-BE49-F238E27FC236}">
                <a16:creationId xmlns:a16="http://schemas.microsoft.com/office/drawing/2014/main" id="{FE8E68A3-D8F9-42C9-9A20-F46257795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938" y="2205038"/>
            <a:ext cx="5762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i2</a:t>
            </a:r>
          </a:p>
        </p:txBody>
      </p:sp>
      <p:sp>
        <p:nvSpPr>
          <p:cNvPr id="77832" name="Rectangle 7">
            <a:extLst>
              <a:ext uri="{FF2B5EF4-FFF2-40B4-BE49-F238E27FC236}">
                <a16:creationId xmlns:a16="http://schemas.microsoft.com/office/drawing/2014/main" id="{7C8911E1-8DBA-4A61-895B-607587256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205038"/>
            <a:ext cx="5762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i3</a:t>
            </a:r>
          </a:p>
        </p:txBody>
      </p:sp>
      <p:sp>
        <p:nvSpPr>
          <p:cNvPr id="77833" name="Rectangle 8">
            <a:extLst>
              <a:ext uri="{FF2B5EF4-FFF2-40B4-BE49-F238E27FC236}">
                <a16:creationId xmlns:a16="http://schemas.microsoft.com/office/drawing/2014/main" id="{6012EA91-4D24-48C1-AF80-F056F1925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2205038"/>
            <a:ext cx="5762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i4</a:t>
            </a:r>
          </a:p>
        </p:txBody>
      </p:sp>
      <p:sp>
        <p:nvSpPr>
          <p:cNvPr id="77834" name="Rectangle 9">
            <a:extLst>
              <a:ext uri="{FF2B5EF4-FFF2-40B4-BE49-F238E27FC236}">
                <a16:creationId xmlns:a16="http://schemas.microsoft.com/office/drawing/2014/main" id="{14D21DBF-D96F-4032-883C-61917FE52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2205038"/>
            <a:ext cx="5762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i5</a:t>
            </a:r>
          </a:p>
        </p:txBody>
      </p:sp>
      <p:sp>
        <p:nvSpPr>
          <p:cNvPr id="77835" name="Rectangle 10">
            <a:extLst>
              <a:ext uri="{FF2B5EF4-FFF2-40B4-BE49-F238E27FC236}">
                <a16:creationId xmlns:a16="http://schemas.microsoft.com/office/drawing/2014/main" id="{2DDE6982-AAD1-4FA5-A9EE-A862F937C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205038"/>
            <a:ext cx="5762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i6</a:t>
            </a:r>
          </a:p>
        </p:txBody>
      </p:sp>
      <p:sp>
        <p:nvSpPr>
          <p:cNvPr id="77836" name="Rectangle 11">
            <a:extLst>
              <a:ext uri="{FF2B5EF4-FFF2-40B4-BE49-F238E27FC236}">
                <a16:creationId xmlns:a16="http://schemas.microsoft.com/office/drawing/2014/main" id="{C52BF80C-A43D-4ADF-871D-3F643286E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2205038"/>
            <a:ext cx="5762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i7</a:t>
            </a:r>
          </a:p>
        </p:txBody>
      </p:sp>
      <p:sp>
        <p:nvSpPr>
          <p:cNvPr id="77837" name="Rectangle 12">
            <a:extLst>
              <a:ext uri="{FF2B5EF4-FFF2-40B4-BE49-F238E27FC236}">
                <a16:creationId xmlns:a16="http://schemas.microsoft.com/office/drawing/2014/main" id="{1636BD5A-E7F4-4257-AD87-6C08C9359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6113" y="2205038"/>
            <a:ext cx="5762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i8</a:t>
            </a:r>
          </a:p>
        </p:txBody>
      </p:sp>
      <p:sp>
        <p:nvSpPr>
          <p:cNvPr id="77838" name="Oval 13">
            <a:extLst>
              <a:ext uri="{FF2B5EF4-FFF2-40B4-BE49-F238E27FC236}">
                <a16:creationId xmlns:a16="http://schemas.microsoft.com/office/drawing/2014/main" id="{A732F2AC-6E65-46D2-9741-C3CB2CA4E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0" y="4076700"/>
            <a:ext cx="2232025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Adaptation</a:t>
            </a:r>
          </a:p>
        </p:txBody>
      </p:sp>
      <p:sp>
        <p:nvSpPr>
          <p:cNvPr id="77839" name="Rectangle 14">
            <a:extLst>
              <a:ext uri="{FF2B5EF4-FFF2-40B4-BE49-F238E27FC236}">
                <a16:creationId xmlns:a16="http://schemas.microsoft.com/office/drawing/2014/main" id="{889A1F79-EBD5-4C67-A95F-884B80805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373688"/>
            <a:ext cx="5762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i9</a:t>
            </a:r>
          </a:p>
        </p:txBody>
      </p:sp>
      <p:sp>
        <p:nvSpPr>
          <p:cNvPr id="77840" name="Rectangle 15">
            <a:extLst>
              <a:ext uri="{FF2B5EF4-FFF2-40B4-BE49-F238E27FC236}">
                <a16:creationId xmlns:a16="http://schemas.microsoft.com/office/drawing/2014/main" id="{F9E241E4-9C31-4D36-8CA4-D6D928EAC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938" y="5373688"/>
            <a:ext cx="5762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i10</a:t>
            </a:r>
          </a:p>
        </p:txBody>
      </p:sp>
      <p:sp>
        <p:nvSpPr>
          <p:cNvPr id="77841" name="Rectangle 16">
            <a:extLst>
              <a:ext uri="{FF2B5EF4-FFF2-40B4-BE49-F238E27FC236}">
                <a16:creationId xmlns:a16="http://schemas.microsoft.com/office/drawing/2014/main" id="{EA75F111-FC90-40D3-86E8-5B538B213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5373688"/>
            <a:ext cx="5762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i11</a:t>
            </a:r>
          </a:p>
        </p:txBody>
      </p:sp>
      <p:sp>
        <p:nvSpPr>
          <p:cNvPr id="77842" name="Rectangle 17">
            <a:extLst>
              <a:ext uri="{FF2B5EF4-FFF2-40B4-BE49-F238E27FC236}">
                <a16:creationId xmlns:a16="http://schemas.microsoft.com/office/drawing/2014/main" id="{17F036A7-B5CA-457F-89ED-C6D580967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5373688"/>
            <a:ext cx="5762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i12</a:t>
            </a:r>
          </a:p>
        </p:txBody>
      </p:sp>
      <p:sp>
        <p:nvSpPr>
          <p:cNvPr id="77843" name="Rectangle 18">
            <a:extLst>
              <a:ext uri="{FF2B5EF4-FFF2-40B4-BE49-F238E27FC236}">
                <a16:creationId xmlns:a16="http://schemas.microsoft.com/office/drawing/2014/main" id="{6F332FB1-93F6-4402-BD5A-413C7616E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5373688"/>
            <a:ext cx="5762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i13</a:t>
            </a:r>
          </a:p>
        </p:txBody>
      </p:sp>
      <p:sp>
        <p:nvSpPr>
          <p:cNvPr id="77844" name="Rectangle 19">
            <a:extLst>
              <a:ext uri="{FF2B5EF4-FFF2-40B4-BE49-F238E27FC236}">
                <a16:creationId xmlns:a16="http://schemas.microsoft.com/office/drawing/2014/main" id="{D6F3C3CE-DC99-4E23-8B83-66D38443B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5373688"/>
            <a:ext cx="5762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i14</a:t>
            </a:r>
          </a:p>
        </p:txBody>
      </p:sp>
      <p:sp>
        <p:nvSpPr>
          <p:cNvPr id="77845" name="Rectangle 20">
            <a:extLst>
              <a:ext uri="{FF2B5EF4-FFF2-40B4-BE49-F238E27FC236}">
                <a16:creationId xmlns:a16="http://schemas.microsoft.com/office/drawing/2014/main" id="{E4CBDCEF-CEED-4DF5-A26D-106DB9E60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5373688"/>
            <a:ext cx="5762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i15</a:t>
            </a:r>
          </a:p>
        </p:txBody>
      </p:sp>
      <p:sp>
        <p:nvSpPr>
          <p:cNvPr id="77846" name="Rectangle 21">
            <a:extLst>
              <a:ext uri="{FF2B5EF4-FFF2-40B4-BE49-F238E27FC236}">
                <a16:creationId xmlns:a16="http://schemas.microsoft.com/office/drawing/2014/main" id="{BC471C72-9E99-405C-B6FA-18CFB35B8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6113" y="5373688"/>
            <a:ext cx="5762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i16</a:t>
            </a:r>
          </a:p>
        </p:txBody>
      </p:sp>
      <p:sp>
        <p:nvSpPr>
          <p:cNvPr id="77847" name="Line 22">
            <a:extLst>
              <a:ext uri="{FF2B5EF4-FFF2-40B4-BE49-F238E27FC236}">
                <a16:creationId xmlns:a16="http://schemas.microsoft.com/office/drawing/2014/main" id="{626852A8-212A-495D-BCE9-D1FB4F2909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3588" y="2565400"/>
            <a:ext cx="14398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48" name="Line 23">
            <a:extLst>
              <a:ext uri="{FF2B5EF4-FFF2-40B4-BE49-F238E27FC236}">
                <a16:creationId xmlns:a16="http://schemas.microsoft.com/office/drawing/2014/main" id="{FAEBC177-A761-431B-A5D5-898B197DBF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7688" y="2565400"/>
            <a:ext cx="8636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49" name="Line 24">
            <a:extLst>
              <a:ext uri="{FF2B5EF4-FFF2-40B4-BE49-F238E27FC236}">
                <a16:creationId xmlns:a16="http://schemas.microsoft.com/office/drawing/2014/main" id="{2D3B0F69-B633-4D2C-A632-70A77BA4B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0200" y="2565400"/>
            <a:ext cx="4333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50" name="Line 25">
            <a:extLst>
              <a:ext uri="{FF2B5EF4-FFF2-40B4-BE49-F238E27FC236}">
                <a16:creationId xmlns:a16="http://schemas.microsoft.com/office/drawing/2014/main" id="{D9716254-EF74-4B42-817A-30F7C2C6F6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2565400"/>
            <a:ext cx="1444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51" name="Line 26">
            <a:extLst>
              <a:ext uri="{FF2B5EF4-FFF2-40B4-BE49-F238E27FC236}">
                <a16:creationId xmlns:a16="http://schemas.microsoft.com/office/drawing/2014/main" id="{FED38FE1-2DE1-48B6-B943-A30EE25C08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2138" y="2565400"/>
            <a:ext cx="73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52" name="Line 27">
            <a:extLst>
              <a:ext uri="{FF2B5EF4-FFF2-40B4-BE49-F238E27FC236}">
                <a16:creationId xmlns:a16="http://schemas.microsoft.com/office/drawing/2014/main" id="{109998FD-D8D5-4CBE-966F-13CA61A720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3000" y="2565400"/>
            <a:ext cx="4318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53" name="Line 28">
            <a:extLst>
              <a:ext uri="{FF2B5EF4-FFF2-40B4-BE49-F238E27FC236}">
                <a16:creationId xmlns:a16="http://schemas.microsoft.com/office/drawing/2014/main" id="{AEE8E373-FA95-4380-9CF1-864375685E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2275" y="2565400"/>
            <a:ext cx="9366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54" name="Line 29">
            <a:extLst>
              <a:ext uri="{FF2B5EF4-FFF2-40B4-BE49-F238E27FC236}">
                <a16:creationId xmlns:a16="http://schemas.microsoft.com/office/drawing/2014/main" id="{5C44C990-E3DA-483F-8630-CEEC13DBD5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73138" y="2565400"/>
            <a:ext cx="14398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55" name="Line 30">
            <a:extLst>
              <a:ext uri="{FF2B5EF4-FFF2-40B4-BE49-F238E27FC236}">
                <a16:creationId xmlns:a16="http://schemas.microsoft.com/office/drawing/2014/main" id="{86EAEEFC-FB3F-4196-A095-3BF5BDAFE3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2138" y="4652963"/>
            <a:ext cx="730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56" name="Line 31">
            <a:extLst>
              <a:ext uri="{FF2B5EF4-FFF2-40B4-BE49-F238E27FC236}">
                <a16:creationId xmlns:a16="http://schemas.microsoft.com/office/drawing/2014/main" id="{28968631-E6A3-40CC-BEA2-728511FEB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652963"/>
            <a:ext cx="1444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57" name="Line 32">
            <a:extLst>
              <a:ext uri="{FF2B5EF4-FFF2-40B4-BE49-F238E27FC236}">
                <a16:creationId xmlns:a16="http://schemas.microsoft.com/office/drawing/2014/main" id="{3E2B7D75-A40A-4F47-8980-7A6042E0F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3588" y="4508500"/>
            <a:ext cx="1366837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58" name="Line 33">
            <a:extLst>
              <a:ext uri="{FF2B5EF4-FFF2-40B4-BE49-F238E27FC236}">
                <a16:creationId xmlns:a16="http://schemas.microsoft.com/office/drawing/2014/main" id="{DDACC2CA-B03F-4AF2-A422-6EDA04F97E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4652963"/>
            <a:ext cx="3603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59" name="Line 34">
            <a:extLst>
              <a:ext uri="{FF2B5EF4-FFF2-40B4-BE49-F238E27FC236}">
                <a16:creationId xmlns:a16="http://schemas.microsoft.com/office/drawing/2014/main" id="{3EF973D9-81B5-49C3-B95C-6C977E04CF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7688" y="4581525"/>
            <a:ext cx="8636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60" name="Line 35">
            <a:extLst>
              <a:ext uri="{FF2B5EF4-FFF2-40B4-BE49-F238E27FC236}">
                <a16:creationId xmlns:a16="http://schemas.microsoft.com/office/drawing/2014/main" id="{FAAD07B8-D4FC-4A00-8ECC-A83DA62895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3138" y="4508500"/>
            <a:ext cx="151130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61" name="Line 36">
            <a:extLst>
              <a:ext uri="{FF2B5EF4-FFF2-40B4-BE49-F238E27FC236}">
                <a16:creationId xmlns:a16="http://schemas.microsoft.com/office/drawing/2014/main" id="{18537248-9FF2-404E-AEE7-B1A3A01A1F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4581525"/>
            <a:ext cx="1081088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7862" name="Line 37">
            <a:extLst>
              <a:ext uri="{FF2B5EF4-FFF2-40B4-BE49-F238E27FC236}">
                <a16:creationId xmlns:a16="http://schemas.microsoft.com/office/drawing/2014/main" id="{A499BC98-1F33-45CB-95B6-8A778734A7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4438" y="4652963"/>
            <a:ext cx="5048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cxnSp>
        <p:nvCxnSpPr>
          <p:cNvPr id="77863" name="AutoShape 38">
            <a:extLst>
              <a:ext uri="{FF2B5EF4-FFF2-40B4-BE49-F238E27FC236}">
                <a16:creationId xmlns:a16="http://schemas.microsoft.com/office/drawing/2014/main" id="{1C15BF11-AF49-4D53-A35C-02DD1CEDB9C2}"/>
              </a:ext>
            </a:extLst>
          </p:cNvPr>
          <p:cNvCxnSpPr>
            <a:cxnSpLocks noChangeShapeType="1"/>
            <a:stCxn id="77838" idx="2"/>
            <a:endCxn id="77829" idx="2"/>
          </p:cNvCxnSpPr>
          <p:nvPr/>
        </p:nvCxnSpPr>
        <p:spPr bwMode="auto">
          <a:xfrm rot="10800000" flipH="1">
            <a:off x="2413000" y="3502025"/>
            <a:ext cx="1588" cy="863600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64" name="Text Box 39">
            <a:extLst>
              <a:ext uri="{FF2B5EF4-FFF2-40B4-BE49-F238E27FC236}">
                <a16:creationId xmlns:a16="http://schemas.microsoft.com/office/drawing/2014/main" id="{D12D40EB-7B00-40B6-A25C-30E0588EE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3594100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R = -.05</a:t>
            </a:r>
          </a:p>
        </p:txBody>
      </p:sp>
      <p:sp>
        <p:nvSpPr>
          <p:cNvPr id="77865" name="Text Box 40">
            <a:extLst>
              <a:ext uri="{FF2B5EF4-FFF2-40B4-BE49-F238E27FC236}">
                <a16:creationId xmlns:a16="http://schemas.microsoft.com/office/drawing/2014/main" id="{046FE071-4AA3-40F6-AAE7-B972D6318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2149475"/>
            <a:ext cx="25050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df = 103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SB</a:t>
            </a:r>
            <a:r>
              <a:rPr lang="nl-BE" altLang="nl-BE" sz="2400">
                <a:sym typeface="Symbol" panose="05050102010706020507" pitchFamily="18" charset="2"/>
              </a:rPr>
              <a:t></a:t>
            </a:r>
            <a:r>
              <a:rPr lang="nl-BE" altLang="nl-BE" sz="2400" baseline="30000">
                <a:sym typeface="Symbol" panose="05050102010706020507" pitchFamily="18" charset="2"/>
              </a:rPr>
              <a:t></a:t>
            </a:r>
            <a:r>
              <a:rPr lang="nl-BE" altLang="nl-BE" sz="2400"/>
              <a:t> = 183.25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RMSEA = .051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CFI = .932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GFI = .916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SRMR = .069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400"/>
              <a:t>De schaal bevat items van elk van de vijf domeinen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4" descr="logo">
            <a:extLst>
              <a:ext uri="{FF2B5EF4-FFF2-40B4-BE49-F238E27FC236}">
                <a16:creationId xmlns:a16="http://schemas.microsoft.com/office/drawing/2014/main" id="{41EF0BC6-179C-45D3-8605-647BCE427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6442075" cy="4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Slide Number Placeholder 4">
            <a:extLst>
              <a:ext uri="{FF2B5EF4-FFF2-40B4-BE49-F238E27FC236}">
                <a16:creationId xmlns:a16="http://schemas.microsoft.com/office/drawing/2014/main" id="{CD63A144-1B0B-4750-AB73-38EC273C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l-NL" altLang="nl-BE" sz="1400"/>
              <a:t>pag. </a:t>
            </a:r>
            <a:fld id="{A92DE191-462F-452B-BE6E-309AAA8BE57F}" type="slidenum">
              <a:rPr lang="nl-NL" altLang="nl-BE" sz="1400" smtClean="0"/>
              <a:pPr algn="ctr">
                <a:spcBef>
                  <a:spcPct val="0"/>
                </a:spcBef>
                <a:buFontTx/>
                <a:buNone/>
              </a:pPr>
              <a:t>4</a:t>
            </a:fld>
            <a:r>
              <a:rPr lang="nl-NL" altLang="nl-BE" sz="1400"/>
              <a:t> </a:t>
            </a:r>
          </a:p>
        </p:txBody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72A1F8E6-F48C-41E3-8E94-586F583DF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412875"/>
            <a:ext cx="8610600" cy="46831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 i="1"/>
              <a:t>Tabel. Hoogst ladende items op de acculturatieschaal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BE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Lading	Item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BE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.592 	Zijn je beste vrienden Vlaams?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.556 	Denk je in het Nederlands?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.518 	Heb je veel Vlaamse vrienden?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.495 	Spreek je altijd Nederlands met je broers/zussen?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.477 	Spreek je thuis altijd Nederlands met je ouders?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-.570 	Speel je Turkse spelletjes?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-.573	Spreek je altijd Turks met je broers/zussen?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-.597 	Spreek je thuis altijd Turks met je ouders?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-.607 	Zijn je beste vrienden Turks?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BE" sz="2000"/>
              <a:t>-.671 	Denk je in het Turks?</a:t>
            </a:r>
          </a:p>
        </p:txBody>
      </p:sp>
      <p:sp>
        <p:nvSpPr>
          <p:cNvPr id="79877" name="Line 4">
            <a:extLst>
              <a:ext uri="{FF2B5EF4-FFF2-40B4-BE49-F238E27FC236}">
                <a16:creationId xmlns:a16="http://schemas.microsoft.com/office/drawing/2014/main" id="{F7DCD793-8867-4CA8-B313-47CB099F9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492375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9878" name="Line 5">
            <a:extLst>
              <a:ext uri="{FF2B5EF4-FFF2-40B4-BE49-F238E27FC236}">
                <a16:creationId xmlns:a16="http://schemas.microsoft.com/office/drawing/2014/main" id="{BB7720C1-F07F-460D-8B52-D5542ADBE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916113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79879" name="Line 6">
            <a:extLst>
              <a:ext uri="{FF2B5EF4-FFF2-40B4-BE49-F238E27FC236}">
                <a16:creationId xmlns:a16="http://schemas.microsoft.com/office/drawing/2014/main" id="{C7DF9344-4760-4E5B-8BFA-4E973F6EA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6021388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2">
            <a:extLst>
              <a:ext uri="{FF2B5EF4-FFF2-40B4-BE49-F238E27FC236}">
                <a16:creationId xmlns:a16="http://schemas.microsoft.com/office/drawing/2014/main" id="{C3B0D182-251D-4A9A-8803-8C699398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l-NL" altLang="nl-BE" sz="1400"/>
              <a:t>pag. </a:t>
            </a:r>
            <a:fld id="{5A4832C8-8813-4624-9407-91BBC1921DAE}" type="slidenum">
              <a:rPr lang="nl-NL" altLang="nl-BE" sz="1400" smtClean="0"/>
              <a:pPr algn="ctr">
                <a:spcBef>
                  <a:spcPct val="0"/>
                </a:spcBef>
                <a:buFontTx/>
                <a:buNone/>
              </a:pPr>
              <a:t>5</a:t>
            </a:fld>
            <a:r>
              <a:rPr lang="nl-NL" altLang="nl-BE" sz="1400"/>
              <a:t> </a:t>
            </a:r>
          </a:p>
        </p:txBody>
      </p:sp>
      <p:sp>
        <p:nvSpPr>
          <p:cNvPr id="81923" name="Rectangle 5">
            <a:extLst>
              <a:ext uri="{FF2B5EF4-FFF2-40B4-BE49-F238E27FC236}">
                <a16:creationId xmlns:a16="http://schemas.microsoft.com/office/drawing/2014/main" id="{1EF1EC5D-1B47-4592-AAC0-C579B254E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628775"/>
            <a:ext cx="8856662" cy="44672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tabLst>
                <a:tab pos="2957513" algn="l"/>
                <a:tab pos="3998913" algn="l"/>
                <a:tab pos="6380163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957513" algn="l"/>
                <a:tab pos="3998913" algn="l"/>
                <a:tab pos="6380163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957513" algn="l"/>
                <a:tab pos="3998913" algn="l"/>
                <a:tab pos="6380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957513" algn="l"/>
                <a:tab pos="3998913" algn="l"/>
                <a:tab pos="63801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957513" algn="l"/>
                <a:tab pos="3998913" algn="l"/>
                <a:tab pos="63801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7513" algn="l"/>
                <a:tab pos="3998913" algn="l"/>
                <a:tab pos="63801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7513" algn="l"/>
                <a:tab pos="3998913" algn="l"/>
                <a:tab pos="63801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7513" algn="l"/>
                <a:tab pos="3998913" algn="l"/>
                <a:tab pos="63801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7513" algn="l"/>
                <a:tab pos="3998913" algn="l"/>
                <a:tab pos="63801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nl-NL" altLang="nl-BE" sz="2800" b="1">
                <a:solidFill>
                  <a:srgbClr val="5F5F5F"/>
                </a:solidFill>
                <a:latin typeface="Arial" panose="020B0604020202020204" pitchFamily="34" charset="0"/>
              </a:rPr>
              <a:t>     Tabel. Gemiddelde totaalscore voor adaptatie en behoud</a:t>
            </a:r>
          </a:p>
          <a:p>
            <a:pPr eaLnBrk="1" hangingPunct="1">
              <a:buFontTx/>
              <a:buNone/>
            </a:pPr>
            <a:r>
              <a:rPr lang="nl-NL" altLang="nl-BE" sz="2800">
                <a:solidFill>
                  <a:srgbClr val="5F5F5F"/>
                </a:solidFill>
                <a:latin typeface="Arial" panose="020B0604020202020204" pitchFamily="34" charset="0"/>
              </a:rPr>
              <a:t>   		             Behoud</a:t>
            </a:r>
          </a:p>
          <a:p>
            <a:pPr eaLnBrk="1" hangingPunct="1">
              <a:buFontTx/>
              <a:buNone/>
            </a:pPr>
            <a:r>
              <a:rPr lang="nl-NL" altLang="nl-BE" sz="2800">
                <a:solidFill>
                  <a:srgbClr val="5F5F5F"/>
                </a:solidFill>
                <a:latin typeface="Arial" panose="020B0604020202020204" pitchFamily="34" charset="0"/>
              </a:rPr>
              <a:t>  Adaptatie	Laag		Hoog</a:t>
            </a:r>
          </a:p>
          <a:p>
            <a:pPr eaLnBrk="1" hangingPunct="1">
              <a:buFontTx/>
              <a:buNone/>
            </a:pPr>
            <a:r>
              <a:rPr lang="nl-NL" altLang="nl-BE" sz="2800">
                <a:solidFill>
                  <a:srgbClr val="5F5F5F"/>
                </a:solidFill>
                <a:latin typeface="Arial" panose="020B0604020202020204" pitchFamily="34" charset="0"/>
              </a:rPr>
              <a:t>     Laag	79.746	80.623</a:t>
            </a:r>
          </a:p>
          <a:p>
            <a:pPr eaLnBrk="1" hangingPunct="1">
              <a:buFontTx/>
              <a:buNone/>
            </a:pPr>
            <a:r>
              <a:rPr lang="nl-NL" altLang="nl-BE" sz="2800">
                <a:solidFill>
                  <a:srgbClr val="5F5F5F"/>
                </a:solidFill>
                <a:latin typeface="Arial" panose="020B0604020202020204" pitchFamily="34" charset="0"/>
              </a:rPr>
              <a:t>     Hoog	96.149	81.553</a:t>
            </a:r>
          </a:p>
          <a:p>
            <a:pPr eaLnBrk="1" hangingPunct="1">
              <a:buFontTx/>
              <a:buNone/>
            </a:pPr>
            <a:endParaRPr lang="nl-NL" altLang="nl-BE">
              <a:solidFill>
                <a:srgbClr val="5F5F5F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nl-NL" altLang="nl-BE">
                <a:solidFill>
                  <a:srgbClr val="5F5F5F"/>
                </a:solidFill>
                <a:latin typeface="Arial" panose="020B0604020202020204" pitchFamily="34" charset="0"/>
              </a:rPr>
              <a:t>* Gecontroleerd voor schooltype en geslacht</a:t>
            </a:r>
          </a:p>
        </p:txBody>
      </p:sp>
      <p:sp>
        <p:nvSpPr>
          <p:cNvPr id="81924" name="Line 6">
            <a:extLst>
              <a:ext uri="{FF2B5EF4-FFF2-40B4-BE49-F238E27FC236}">
                <a16:creationId xmlns:a16="http://schemas.microsoft.com/office/drawing/2014/main" id="{6683C474-F840-481A-A750-50A3EACA4F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3068638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81925" name="Line 7">
            <a:extLst>
              <a:ext uri="{FF2B5EF4-FFF2-40B4-BE49-F238E27FC236}">
                <a16:creationId xmlns:a16="http://schemas.microsoft.com/office/drawing/2014/main" id="{46F7AF33-29A6-4DE9-A789-660B4BDBE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36449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81926" name="Line 8">
            <a:extLst>
              <a:ext uri="{FF2B5EF4-FFF2-40B4-BE49-F238E27FC236}">
                <a16:creationId xmlns:a16="http://schemas.microsoft.com/office/drawing/2014/main" id="{9D058422-3CEF-468B-98C3-54D1631AA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4652963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81927" name="Text Box 8">
            <a:extLst>
              <a:ext uri="{FF2B5EF4-FFF2-40B4-BE49-F238E27FC236}">
                <a16:creationId xmlns:a16="http://schemas.microsoft.com/office/drawing/2014/main" id="{9A5F1AD0-4A37-4855-9B64-7A5DB164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04813"/>
            <a:ext cx="5616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BE" altLang="nl-BE" b="1">
                <a:solidFill>
                  <a:srgbClr val="FF0000"/>
                </a:solidFill>
              </a:rPr>
              <a:t>ASSIMILATIE -&gt; bias </a:t>
            </a:r>
            <a:r>
              <a:rPr lang="nl-BE" altLang="nl-BE" b="1">
                <a:solidFill>
                  <a:srgbClr val="FF0000"/>
                </a:solidFill>
                <a:cs typeface="Times New Roman" panose="02020603050405020304" pitchFamily="18" charset="0"/>
              </a:rPr>
              <a:t>↓  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el 1">
            <a:extLst>
              <a:ext uri="{FF2B5EF4-FFF2-40B4-BE49-F238E27FC236}">
                <a16:creationId xmlns:a16="http://schemas.microsoft.com/office/drawing/2014/main" id="{6A615522-CFE8-4837-B45B-13A6EDB26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83971" name="Tijdelijke aanduiding voor inhoud 2">
            <a:extLst>
              <a:ext uri="{FF2B5EF4-FFF2-40B4-BE49-F238E27FC236}">
                <a16:creationId xmlns:a16="http://schemas.microsoft.com/office/drawing/2014/main" id="{0FE18D58-8883-4C36-BE8A-051CDA6E6A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nl-BE" altLang="nl-BE"/>
          </a:p>
        </p:txBody>
      </p:sp>
      <p:pic>
        <p:nvPicPr>
          <p:cNvPr id="83972" name="Picture 2">
            <a:extLst>
              <a:ext uri="{FF2B5EF4-FFF2-40B4-BE49-F238E27FC236}">
                <a16:creationId xmlns:a16="http://schemas.microsoft.com/office/drawing/2014/main" id="{66C31648-0C66-4E81-AB0B-FAD0667AE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5" t="14391" r="6250" b="3906"/>
          <a:stretch>
            <a:fillRect/>
          </a:stretch>
        </p:blipFill>
        <p:spPr bwMode="auto">
          <a:xfrm>
            <a:off x="250825" y="333375"/>
            <a:ext cx="8316913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5F29FCA3-24C4-43B0-934F-9D4FA81F3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en-GB" altLang="nl-BE" sz="4000"/>
              <a:t>De GACS gebruiken in de praktijk</a:t>
            </a:r>
            <a:br>
              <a:rPr lang="en-GB" altLang="nl-BE" sz="4000"/>
            </a:br>
            <a:r>
              <a:rPr lang="en-GB" altLang="nl-BE" sz="2800"/>
              <a:t>(voorlopig versie 12-16 jaar !!)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09A58441-9AB1-490F-A940-8E06C30F1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11455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nl-NL" altLang="nl-BE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AD194F15-7E71-4022-9A5A-B300F0695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2343150"/>
            <a:ext cx="2946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nl-BE" sz="2400">
                <a:solidFill>
                  <a:schemeClr val="bg2"/>
                </a:solidFill>
                <a:latin typeface="Comic Sans MS" panose="030F0702030302020204" pitchFamily="66" charset="0"/>
              </a:rPr>
              <a:t>Mail of website</a:t>
            </a:r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3A80759C-80CD-4D5E-A5DF-6190A5422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3600450"/>
            <a:ext cx="4470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nl-BE" sz="2400">
                <a:solidFill>
                  <a:schemeClr val="bg2"/>
                </a:solidFill>
                <a:latin typeface="Comic Sans MS" panose="030F0702030302020204" pitchFamily="66" charset="0"/>
              </a:rPr>
              <a:t>Identificeer u 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F09D9798-D669-474E-97FE-121C04FFB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4914900"/>
            <a:ext cx="25400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nl-BE" sz="2400">
                <a:solidFill>
                  <a:schemeClr val="bg2"/>
                </a:solidFill>
                <a:latin typeface="Comic Sans MS" panose="030F0702030302020204" pitchFamily="66" charset="0"/>
              </a:rPr>
              <a:t>Maak cliënt aan</a:t>
            </a:r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135B46FC-D070-4017-B538-E570E2E93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6115050"/>
            <a:ext cx="2438400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nl-BE" sz="2400">
                <a:solidFill>
                  <a:schemeClr val="bg2"/>
                </a:solidFill>
                <a:latin typeface="Comic Sans MS" panose="030F0702030302020204" pitchFamily="66" charset="0"/>
              </a:rPr>
              <a:t>Ontvang mail</a:t>
            </a:r>
          </a:p>
        </p:txBody>
      </p:sp>
      <p:sp>
        <p:nvSpPr>
          <p:cNvPr id="110600" name="Rectangle 8">
            <a:extLst>
              <a:ext uri="{FF2B5EF4-FFF2-40B4-BE49-F238E27FC236}">
                <a16:creationId xmlns:a16="http://schemas.microsoft.com/office/drawing/2014/main" id="{9E97D08D-49EA-4763-99E2-7F2B9D2D4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30480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nl-BE" sz="2400">
                <a:solidFill>
                  <a:schemeClr val="bg2"/>
                </a:solidFill>
                <a:latin typeface="Comic Sans MS" panose="030F0702030302020204" pitchFamily="66" charset="0"/>
              </a:rPr>
              <a:t>Online invullen of PDF</a:t>
            </a:r>
          </a:p>
        </p:txBody>
      </p:sp>
      <p:sp>
        <p:nvSpPr>
          <p:cNvPr id="110601" name="Rectangle 9">
            <a:extLst>
              <a:ext uri="{FF2B5EF4-FFF2-40B4-BE49-F238E27FC236}">
                <a16:creationId xmlns:a16="http://schemas.microsoft.com/office/drawing/2014/main" id="{2ADABA2A-96F3-4399-A9A6-2362AFD7F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063" y="2971800"/>
            <a:ext cx="2522537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nl-BE" sz="2400">
                <a:solidFill>
                  <a:schemeClr val="bg2"/>
                </a:solidFill>
                <a:latin typeface="Comic Sans MS" panose="030F0702030302020204" pitchFamily="66" charset="0"/>
              </a:rPr>
              <a:t>Ontvang resultaat</a:t>
            </a:r>
          </a:p>
        </p:txBody>
      </p:sp>
      <p:sp>
        <p:nvSpPr>
          <p:cNvPr id="110602" name="Line 10">
            <a:extLst>
              <a:ext uri="{FF2B5EF4-FFF2-40B4-BE49-F238E27FC236}">
                <a16:creationId xmlns:a16="http://schemas.microsoft.com/office/drawing/2014/main" id="{DA1A6538-CA98-4BC4-8E68-12D44C6AB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0861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0603" name="Line 11">
            <a:extLst>
              <a:ext uri="{FF2B5EF4-FFF2-40B4-BE49-F238E27FC236}">
                <a16:creationId xmlns:a16="http://schemas.microsoft.com/office/drawing/2014/main" id="{4BBC7FAB-24EF-4B5F-925E-66FBEC01D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6800" y="43434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0604" name="Line 12">
            <a:extLst>
              <a:ext uri="{FF2B5EF4-FFF2-40B4-BE49-F238E27FC236}">
                <a16:creationId xmlns:a16="http://schemas.microsoft.com/office/drawing/2014/main" id="{6B91F27F-001A-474D-844A-48F41ABF48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1600" y="5657850"/>
            <a:ext cx="5080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0605" name="Line 13">
            <a:extLst>
              <a:ext uri="{FF2B5EF4-FFF2-40B4-BE49-F238E27FC236}">
                <a16:creationId xmlns:a16="http://schemas.microsoft.com/office/drawing/2014/main" id="{372433B2-41BA-43BF-B6C8-E44ACCD43F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5543550"/>
            <a:ext cx="7112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0606" name="Line 14">
            <a:extLst>
              <a:ext uri="{FF2B5EF4-FFF2-40B4-BE49-F238E27FC236}">
                <a16:creationId xmlns:a16="http://schemas.microsoft.com/office/drawing/2014/main" id="{2A2D9935-4D49-42CD-9A74-D830235158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382905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10607" name="Line 15">
            <a:extLst>
              <a:ext uri="{FF2B5EF4-FFF2-40B4-BE49-F238E27FC236}">
                <a16:creationId xmlns:a16="http://schemas.microsoft.com/office/drawing/2014/main" id="{D65F2249-89B4-4C0C-A69E-D4831EBEFC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78400" y="2686050"/>
            <a:ext cx="71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  <p:transition spd="med">
    <p:random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993EE11B-10A2-49DA-A72A-844F3DBEB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BE"/>
          </a:p>
        </p:txBody>
      </p:sp>
      <p:pic>
        <p:nvPicPr>
          <p:cNvPr id="111619" name="Picture 3">
            <a:extLst>
              <a:ext uri="{FF2B5EF4-FFF2-40B4-BE49-F238E27FC236}">
                <a16:creationId xmlns:a16="http://schemas.microsoft.com/office/drawing/2014/main" id="{9BA4511A-32E4-4E25-9EA1-C12A38E6B209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1620" name="Text Box 5">
            <a:extLst>
              <a:ext uri="{FF2B5EF4-FFF2-40B4-BE49-F238E27FC236}">
                <a16:creationId xmlns:a16="http://schemas.microsoft.com/office/drawing/2014/main" id="{9C38DA3F-4DAF-458C-B7E1-EFE2B82EB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575175"/>
            <a:ext cx="6481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BE" altLang="nl-BE"/>
              <a:t>Mail: testpracticum@ugent.be</a:t>
            </a:r>
            <a:endParaRPr lang="nl-NL" altLang="nl-BE"/>
          </a:p>
        </p:txBody>
      </p:sp>
      <p:pic>
        <p:nvPicPr>
          <p:cNvPr id="111621" name="Picture 7" descr="Testpracticum">
            <a:extLst>
              <a:ext uri="{FF2B5EF4-FFF2-40B4-BE49-F238E27FC236}">
                <a16:creationId xmlns:a16="http://schemas.microsoft.com/office/drawing/2014/main" id="{D8375B20-3680-436A-9C16-B4FDFA4F7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06575"/>
            <a:ext cx="1150937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2" name="Text Box 8">
            <a:extLst>
              <a:ext uri="{FF2B5EF4-FFF2-40B4-BE49-F238E27FC236}">
                <a16:creationId xmlns:a16="http://schemas.microsoft.com/office/drawing/2014/main" id="{37830DA3-8CEE-406F-A617-199947B5E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781300"/>
            <a:ext cx="167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BE" altLang="nl-BE" sz="1000">
                <a:latin typeface="Batang" panose="02030600000101010101" pitchFamily="18" charset="-127"/>
              </a:rPr>
              <a:t>Testpracticum PPW</a:t>
            </a:r>
            <a:endParaRPr lang="en-GB" altLang="nl-BE" sz="1000">
              <a:latin typeface="Batang" panose="02030600000101010101" pitchFamily="18" charset="-127"/>
            </a:endParaRPr>
          </a:p>
        </p:txBody>
      </p:sp>
      <p:pic>
        <p:nvPicPr>
          <p:cNvPr id="111623" name="Picture 5" descr="RUGlogo-kl">
            <a:extLst>
              <a:ext uri="{FF2B5EF4-FFF2-40B4-BE49-F238E27FC236}">
                <a16:creationId xmlns:a16="http://schemas.microsoft.com/office/drawing/2014/main" id="{1E1779AA-34E3-494D-8146-58ADDEC0D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10302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D7B3AC47-4A25-470D-81E1-5F939D452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BE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13BCCFE-F36F-4A50-8639-5F75ABF33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BE"/>
          </a:p>
        </p:txBody>
      </p:sp>
      <p:pic>
        <p:nvPicPr>
          <p:cNvPr id="112644" name="Picture 4">
            <a:extLst>
              <a:ext uri="{FF2B5EF4-FFF2-40B4-BE49-F238E27FC236}">
                <a16:creationId xmlns:a16="http://schemas.microsoft.com/office/drawing/2014/main" id="{8E74C9CB-EEB4-409F-BCD6-B72BF44CD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-1323975"/>
            <a:ext cx="12125326" cy="909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339CAC3FE5A9439143D9B4DD3762DA" ma:contentTypeVersion="11" ma:contentTypeDescription="Een nieuw document maken." ma:contentTypeScope="" ma:versionID="ff6b47eb9a2e813444ccb8fb94cc9432">
  <xsd:schema xmlns:xsd="http://www.w3.org/2001/XMLSchema" xmlns:xs="http://www.w3.org/2001/XMLSchema" xmlns:p="http://schemas.microsoft.com/office/2006/metadata/properties" xmlns:ns3="e9eefd5e-eb8a-4690-b8a3-e9c1d5bacbad" targetNamespace="http://schemas.microsoft.com/office/2006/metadata/properties" ma:root="true" ma:fieldsID="23905c36327977373fdde8afdbd4f778" ns3:_="">
    <xsd:import namespace="e9eefd5e-eb8a-4690-b8a3-e9c1d5bacb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efd5e-eb8a-4690-b8a3-e9c1d5bacb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9D6E12-AD6D-45E7-BD7E-88DC57DCB8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eefd5e-eb8a-4690-b8a3-e9c1d5bac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AA999F-7BDC-493B-9E02-FE36E674D6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2D80C2-946E-414F-A4A9-304FA3F34BC5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e9eefd5e-eb8a-4690-b8a3-e9c1d5bacbad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349</Words>
  <Application>Microsoft Office PowerPoint</Application>
  <PresentationFormat>Diavoorstelling (4:3)</PresentationFormat>
  <Paragraphs>89</Paragraphs>
  <Slides>10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9" baseType="lpstr">
      <vt:lpstr>Arial Unicode MS</vt:lpstr>
      <vt:lpstr>Batang</vt:lpstr>
      <vt:lpstr>Arial</vt:lpstr>
      <vt:lpstr>Calibri</vt:lpstr>
      <vt:lpstr>Calibri Light</vt:lpstr>
      <vt:lpstr>Comic Sans MS</vt:lpstr>
      <vt:lpstr>Symbol</vt:lpstr>
      <vt:lpstr>Times New Roman</vt:lpstr>
      <vt:lpstr>Kantoorthema</vt:lpstr>
      <vt:lpstr>Acculturatie-schaal</vt:lpstr>
      <vt:lpstr>PowerPoint-presentatie</vt:lpstr>
      <vt:lpstr>Exploratie en schaalreductie –   GACS-16</vt:lpstr>
      <vt:lpstr>PowerPoint-presentatie</vt:lpstr>
      <vt:lpstr>PowerPoint-presentatie</vt:lpstr>
      <vt:lpstr>PowerPoint-presentatie</vt:lpstr>
      <vt:lpstr>De GACS gebruiken in de praktijk (voorlopig versie 12-16 jaar !!)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Acculturatie-schaal</dc:title>
  <dc:creator>Mark Schittekatte</dc:creator>
  <cp:lastModifiedBy>Mark Schittekatte</cp:lastModifiedBy>
  <cp:revision>1</cp:revision>
  <dcterms:created xsi:type="dcterms:W3CDTF">2021-11-26T14:06:55Z</dcterms:created>
  <dcterms:modified xsi:type="dcterms:W3CDTF">2021-11-26T14:11:16Z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0x010100C9339CAC3FE5A9439143D9B4DD3762DA</vt:lpwstr>
  </property>
</Properties>
</file>