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2"/>
  </p:notesMasterIdLst>
  <p:sldIdLst>
    <p:sldId id="727" r:id="rId5"/>
    <p:sldId id="705" r:id="rId6"/>
    <p:sldId id="706" r:id="rId7"/>
    <p:sldId id="710" r:id="rId8"/>
    <p:sldId id="711" r:id="rId9"/>
    <p:sldId id="713" r:id="rId10"/>
    <p:sldId id="726"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7" d="100"/>
          <a:sy n="127" d="100"/>
        </p:scale>
        <p:origin x="120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c Covents" userId="dae80824-0b4f-46ba-8429-95c9fd142d09" providerId="ADAL" clId="{EA7EBD6F-EE92-49F4-B7FB-0DEE3EBF2FA9}"/>
    <pc:docChg chg="delSld">
      <pc:chgData name="Marc Covents" userId="dae80824-0b4f-46ba-8429-95c9fd142d09" providerId="ADAL" clId="{EA7EBD6F-EE92-49F4-B7FB-0DEE3EBF2FA9}" dt="2024-09-19T13:10:11.594" v="3" actId="47"/>
      <pc:docMkLst>
        <pc:docMk/>
      </pc:docMkLst>
      <pc:sldChg chg="del">
        <pc:chgData name="Marc Covents" userId="dae80824-0b4f-46ba-8429-95c9fd142d09" providerId="ADAL" clId="{EA7EBD6F-EE92-49F4-B7FB-0DEE3EBF2FA9}" dt="2024-09-19T13:10:01.213" v="0" actId="47"/>
        <pc:sldMkLst>
          <pc:docMk/>
          <pc:sldMk cId="0" sldId="719"/>
        </pc:sldMkLst>
      </pc:sldChg>
      <pc:sldChg chg="del">
        <pc:chgData name="Marc Covents" userId="dae80824-0b4f-46ba-8429-95c9fd142d09" providerId="ADAL" clId="{EA7EBD6F-EE92-49F4-B7FB-0DEE3EBF2FA9}" dt="2024-09-19T13:10:04.149" v="1" actId="47"/>
        <pc:sldMkLst>
          <pc:docMk/>
          <pc:sldMk cId="0" sldId="720"/>
        </pc:sldMkLst>
      </pc:sldChg>
      <pc:sldChg chg="del">
        <pc:chgData name="Marc Covents" userId="dae80824-0b4f-46ba-8429-95c9fd142d09" providerId="ADAL" clId="{EA7EBD6F-EE92-49F4-B7FB-0DEE3EBF2FA9}" dt="2024-09-19T13:10:11.594" v="3" actId="47"/>
        <pc:sldMkLst>
          <pc:docMk/>
          <pc:sldMk cId="0" sldId="721"/>
        </pc:sldMkLst>
      </pc:sldChg>
      <pc:sldChg chg="del">
        <pc:chgData name="Marc Covents" userId="dae80824-0b4f-46ba-8429-95c9fd142d09" providerId="ADAL" clId="{EA7EBD6F-EE92-49F4-B7FB-0DEE3EBF2FA9}" dt="2024-09-19T13:10:07.516" v="2" actId="47"/>
        <pc:sldMkLst>
          <pc:docMk/>
          <pc:sldMk cId="0" sldId="72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F4458E-7398-4591-81B1-E9DAE929DFBB}" type="datetimeFigureOut">
              <a:rPr lang="nl-BE" smtClean="0"/>
              <a:t>3/10/2024</a:t>
            </a:fld>
            <a:endParaRPr lang="nl-BE"/>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BE"/>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BE"/>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1C5540-83B0-4F41-ABBC-262B179E1B74}" type="slidenum">
              <a:rPr lang="nl-BE" smtClean="0"/>
              <a:t>‹nr.›</a:t>
            </a:fld>
            <a:endParaRPr lang="nl-BE"/>
          </a:p>
        </p:txBody>
      </p:sp>
    </p:spTree>
    <p:extLst>
      <p:ext uri="{BB962C8B-B14F-4D97-AF65-F5344CB8AC3E}">
        <p14:creationId xmlns:p14="http://schemas.microsoft.com/office/powerpoint/2010/main" val="1658567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jdelijke aanduiding voor dia-afbeelding 1">
            <a:extLst>
              <a:ext uri="{FF2B5EF4-FFF2-40B4-BE49-F238E27FC236}">
                <a16:creationId xmlns:a16="http://schemas.microsoft.com/office/drawing/2014/main" id="{810EEB6F-845E-4ED6-9246-EDBD3ECDE45F}"/>
              </a:ext>
            </a:extLst>
          </p:cNvPr>
          <p:cNvSpPr>
            <a:spLocks noGrp="1" noRot="1" noChangeAspect="1" noChangeArrowheads="1" noTextEdit="1"/>
          </p:cNvSpPr>
          <p:nvPr>
            <p:ph type="sldImg"/>
          </p:nvPr>
        </p:nvSpPr>
        <p:spPr>
          <a:xfrm>
            <a:off x="919163" y="744538"/>
            <a:ext cx="4962525" cy="3722687"/>
          </a:xfrm>
          <a:ln/>
        </p:spPr>
      </p:sp>
      <p:sp>
        <p:nvSpPr>
          <p:cNvPr id="74755" name="Tijdelijke aanduiding voor notities 2">
            <a:extLst>
              <a:ext uri="{FF2B5EF4-FFF2-40B4-BE49-F238E27FC236}">
                <a16:creationId xmlns:a16="http://schemas.microsoft.com/office/drawing/2014/main" id="{3AC343D6-E1BE-4C98-88D2-115B9118FE8E}"/>
              </a:ext>
            </a:extLst>
          </p:cNvPr>
          <p:cNvSpPr>
            <a:spLocks noGrp="1"/>
          </p:cNvSpPr>
          <p:nvPr>
            <p:ph type="body" idx="1"/>
          </p:nvPr>
        </p:nvSpPr>
        <p:spPr>
          <a:xfrm>
            <a:off x="679450" y="4716463"/>
            <a:ext cx="54387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l-NL" altLang="nl-BE"/>
          </a:p>
        </p:txBody>
      </p:sp>
      <p:sp>
        <p:nvSpPr>
          <p:cNvPr id="74756" name="Tijdelijke aanduiding voor dianummer 3">
            <a:extLst>
              <a:ext uri="{FF2B5EF4-FFF2-40B4-BE49-F238E27FC236}">
                <a16:creationId xmlns:a16="http://schemas.microsoft.com/office/drawing/2014/main" id="{130BA766-96B9-4EB3-98EB-44988C1AA4A0}"/>
              </a:ext>
            </a:extLst>
          </p:cNvPr>
          <p:cNvSpPr txBox="1">
            <a:spLocks noGrp="1"/>
          </p:cNvSpPr>
          <p:nvPr/>
        </p:nvSpPr>
        <p:spPr bwMode="auto">
          <a:xfrm>
            <a:off x="3848100" y="9429750"/>
            <a:ext cx="2947988"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4089AA1C-F3F4-4D3D-BAE2-2072E7BEF8AF}" type="slidenum">
              <a:rPr lang="nl-BE" altLang="nl-BE">
                <a:latin typeface="Arial" panose="020B0604020202020204" pitchFamily="34" charset="0"/>
              </a:rPr>
              <a:pPr algn="r" eaLnBrk="1" hangingPunct="1">
                <a:spcBef>
                  <a:spcPct val="0"/>
                </a:spcBef>
              </a:pPr>
              <a:t>2</a:t>
            </a:fld>
            <a:endParaRPr lang="nl-BE" altLang="nl-BE">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a:extLst>
              <a:ext uri="{FF2B5EF4-FFF2-40B4-BE49-F238E27FC236}">
                <a16:creationId xmlns:a16="http://schemas.microsoft.com/office/drawing/2014/main" id="{720640C7-4477-45AF-9E46-37391BD0B0FF}"/>
              </a:ext>
            </a:extLst>
          </p:cNvPr>
          <p:cNvSpPr txBox="1">
            <a:spLocks noGrp="1" noChangeArrowheads="1"/>
          </p:cNvSpPr>
          <p:nvPr/>
        </p:nvSpPr>
        <p:spPr bwMode="auto">
          <a:xfrm>
            <a:off x="3848100" y="9429750"/>
            <a:ext cx="2947988"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5CF25E2B-F582-45CB-8979-3CAF746E092B}" type="slidenum">
              <a:rPr lang="nl-BE" altLang="nl-BE">
                <a:latin typeface="Arial" panose="020B0604020202020204" pitchFamily="34" charset="0"/>
              </a:rPr>
              <a:pPr algn="r" eaLnBrk="1" hangingPunct="1">
                <a:spcBef>
                  <a:spcPct val="0"/>
                </a:spcBef>
              </a:pPr>
              <a:t>3</a:t>
            </a:fld>
            <a:endParaRPr lang="nl-BE" altLang="nl-BE">
              <a:latin typeface="Arial" panose="020B0604020202020204" pitchFamily="34" charset="0"/>
            </a:endParaRPr>
          </a:p>
        </p:txBody>
      </p:sp>
      <p:sp>
        <p:nvSpPr>
          <p:cNvPr id="76803" name="Rectangle 2">
            <a:extLst>
              <a:ext uri="{FF2B5EF4-FFF2-40B4-BE49-F238E27FC236}">
                <a16:creationId xmlns:a16="http://schemas.microsoft.com/office/drawing/2014/main" id="{A448074B-E5E4-427D-AF32-9DBC5FAAADA8}"/>
              </a:ext>
            </a:extLst>
          </p:cNvPr>
          <p:cNvSpPr>
            <a:spLocks noGrp="1" noRot="1" noChangeAspect="1" noChangeArrowheads="1" noTextEdit="1"/>
          </p:cNvSpPr>
          <p:nvPr>
            <p:ph type="sldImg"/>
          </p:nvPr>
        </p:nvSpPr>
        <p:spPr>
          <a:xfrm>
            <a:off x="917575" y="744538"/>
            <a:ext cx="4962525" cy="3722687"/>
          </a:xfrm>
          <a:ln/>
        </p:spPr>
      </p:sp>
      <p:sp>
        <p:nvSpPr>
          <p:cNvPr id="76804" name="Rectangle 3">
            <a:extLst>
              <a:ext uri="{FF2B5EF4-FFF2-40B4-BE49-F238E27FC236}">
                <a16:creationId xmlns:a16="http://schemas.microsoft.com/office/drawing/2014/main" id="{36C97348-EA8A-41BF-AA4D-F7FD566BD972}"/>
              </a:ext>
            </a:extLst>
          </p:cNvPr>
          <p:cNvSpPr>
            <a:spLocks noGrp="1" noChangeArrowheads="1"/>
          </p:cNvSpPr>
          <p:nvPr>
            <p:ph type="body" idx="1"/>
          </p:nvPr>
        </p:nvSpPr>
        <p:spPr>
          <a:xfrm>
            <a:off x="906463" y="4716463"/>
            <a:ext cx="4984750"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nl-B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jdelijke aanduiding voor dia-afbeelding 1">
            <a:extLst>
              <a:ext uri="{FF2B5EF4-FFF2-40B4-BE49-F238E27FC236}">
                <a16:creationId xmlns:a16="http://schemas.microsoft.com/office/drawing/2014/main" id="{743C713D-FF64-4BE4-911C-A3FFCF50A9C1}"/>
              </a:ext>
            </a:extLst>
          </p:cNvPr>
          <p:cNvSpPr>
            <a:spLocks noGrp="1" noRot="1" noChangeAspect="1" noChangeArrowheads="1" noTextEdit="1"/>
          </p:cNvSpPr>
          <p:nvPr>
            <p:ph type="sldImg"/>
          </p:nvPr>
        </p:nvSpPr>
        <p:spPr>
          <a:xfrm>
            <a:off x="919163" y="744538"/>
            <a:ext cx="4962525" cy="3722687"/>
          </a:xfrm>
          <a:ln/>
        </p:spPr>
      </p:sp>
      <p:sp>
        <p:nvSpPr>
          <p:cNvPr id="78851" name="Tijdelijke aanduiding voor notities 2">
            <a:extLst>
              <a:ext uri="{FF2B5EF4-FFF2-40B4-BE49-F238E27FC236}">
                <a16:creationId xmlns:a16="http://schemas.microsoft.com/office/drawing/2014/main" id="{431B8309-AB2A-407B-B5EE-E471DBD0174B}"/>
              </a:ext>
            </a:extLst>
          </p:cNvPr>
          <p:cNvSpPr>
            <a:spLocks noGrp="1"/>
          </p:cNvSpPr>
          <p:nvPr>
            <p:ph type="body" idx="1"/>
          </p:nvPr>
        </p:nvSpPr>
        <p:spPr>
          <a:xfrm>
            <a:off x="679450" y="4716463"/>
            <a:ext cx="54387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l-NL" altLang="nl-BE"/>
          </a:p>
        </p:txBody>
      </p:sp>
      <p:sp>
        <p:nvSpPr>
          <p:cNvPr id="78852" name="Tijdelijke aanduiding voor dianummer 3">
            <a:extLst>
              <a:ext uri="{FF2B5EF4-FFF2-40B4-BE49-F238E27FC236}">
                <a16:creationId xmlns:a16="http://schemas.microsoft.com/office/drawing/2014/main" id="{62592B4A-0C3A-47F8-8E53-3F6DC3E50B49}"/>
              </a:ext>
            </a:extLst>
          </p:cNvPr>
          <p:cNvSpPr txBox="1">
            <a:spLocks noGrp="1"/>
          </p:cNvSpPr>
          <p:nvPr/>
        </p:nvSpPr>
        <p:spPr bwMode="auto">
          <a:xfrm>
            <a:off x="3848100" y="9429750"/>
            <a:ext cx="2947988"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09D23F9D-8BB0-434E-9006-B941721B0116}" type="slidenum">
              <a:rPr lang="nl-BE" altLang="nl-BE">
                <a:latin typeface="Arial" panose="020B0604020202020204" pitchFamily="34" charset="0"/>
              </a:rPr>
              <a:pPr algn="r" eaLnBrk="1" hangingPunct="1">
                <a:spcBef>
                  <a:spcPct val="0"/>
                </a:spcBef>
              </a:pPr>
              <a:t>4</a:t>
            </a:fld>
            <a:endParaRPr lang="nl-BE" altLang="nl-BE">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a:extLst>
              <a:ext uri="{FF2B5EF4-FFF2-40B4-BE49-F238E27FC236}">
                <a16:creationId xmlns:a16="http://schemas.microsoft.com/office/drawing/2014/main" id="{3480088E-2C93-4718-ADB8-5FE102EED27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20000"/>
              </a:spcBef>
            </a:pPr>
            <a:fld id="{631CDE2F-40A2-4A8C-AD5A-CEB85204A9D7}" type="slidenum">
              <a:rPr lang="nl-NL" altLang="nl-BE" smtClean="0"/>
              <a:pPr>
                <a:spcBef>
                  <a:spcPct val="20000"/>
                </a:spcBef>
              </a:pPr>
              <a:t>5</a:t>
            </a:fld>
            <a:endParaRPr lang="nl-NL" altLang="nl-BE"/>
          </a:p>
        </p:txBody>
      </p:sp>
      <p:sp>
        <p:nvSpPr>
          <p:cNvPr id="80899" name="Rectangle 2">
            <a:extLst>
              <a:ext uri="{FF2B5EF4-FFF2-40B4-BE49-F238E27FC236}">
                <a16:creationId xmlns:a16="http://schemas.microsoft.com/office/drawing/2014/main" id="{C39AAFEA-ECD8-404B-ADC5-A6324E738509}"/>
              </a:ext>
            </a:extLst>
          </p:cNvPr>
          <p:cNvSpPr>
            <a:spLocks noGrp="1" noRot="1" noChangeAspect="1" noChangeArrowheads="1" noTextEdit="1"/>
          </p:cNvSpPr>
          <p:nvPr>
            <p:ph type="sldImg"/>
          </p:nvPr>
        </p:nvSpPr>
        <p:spPr>
          <a:ln/>
        </p:spPr>
      </p:sp>
      <p:sp>
        <p:nvSpPr>
          <p:cNvPr id="80900" name="Rectangle 3">
            <a:extLst>
              <a:ext uri="{FF2B5EF4-FFF2-40B4-BE49-F238E27FC236}">
                <a16:creationId xmlns:a16="http://schemas.microsoft.com/office/drawing/2014/main" id="{39D8A0DA-CD47-41B6-80EA-C7AD74C40AD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nl-B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a:extLst>
              <a:ext uri="{FF2B5EF4-FFF2-40B4-BE49-F238E27FC236}">
                <a16:creationId xmlns:a16="http://schemas.microsoft.com/office/drawing/2014/main" id="{74372D89-A5AD-46C9-B39E-A6651CDA59C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20000"/>
              </a:spcBef>
            </a:pPr>
            <a:fld id="{AD0669CF-F033-4B88-857F-50E9F6EBC7BD}" type="slidenum">
              <a:rPr lang="nl-NL" altLang="nl-BE" smtClean="0"/>
              <a:pPr>
                <a:spcBef>
                  <a:spcPct val="20000"/>
                </a:spcBef>
              </a:pPr>
              <a:t>6</a:t>
            </a:fld>
            <a:endParaRPr lang="nl-NL" altLang="nl-BE"/>
          </a:p>
        </p:txBody>
      </p:sp>
      <p:sp>
        <p:nvSpPr>
          <p:cNvPr id="82947" name="Rectangle 2">
            <a:extLst>
              <a:ext uri="{FF2B5EF4-FFF2-40B4-BE49-F238E27FC236}">
                <a16:creationId xmlns:a16="http://schemas.microsoft.com/office/drawing/2014/main" id="{8E9E3451-C24E-4907-B7B2-5A0878DF65A4}"/>
              </a:ext>
            </a:extLst>
          </p:cNvPr>
          <p:cNvSpPr>
            <a:spLocks noGrp="1" noRot="1" noChangeAspect="1" noChangeArrowheads="1" noTextEdit="1"/>
          </p:cNvSpPr>
          <p:nvPr>
            <p:ph type="sldImg"/>
          </p:nvPr>
        </p:nvSpPr>
        <p:spPr>
          <a:ln/>
        </p:spPr>
      </p:sp>
      <p:sp>
        <p:nvSpPr>
          <p:cNvPr id="82948" name="Rectangle 3">
            <a:extLst>
              <a:ext uri="{FF2B5EF4-FFF2-40B4-BE49-F238E27FC236}">
                <a16:creationId xmlns:a16="http://schemas.microsoft.com/office/drawing/2014/main" id="{E8A7FFC1-5FDA-43C6-9081-3248ECC3986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nl-B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nl-NL"/>
              <a:t>Klik om stijl te bewerken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C9A728F0-F725-45C9-97C0-E116AE9B7DB4}" type="datetimeFigureOut">
              <a:rPr lang="nl-BE" smtClean="0"/>
              <a:t>3/10/2024</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75C31DAA-1DD6-4D5B-B748-A21CAC10D196}" type="slidenum">
              <a:rPr lang="nl-BE" smtClean="0"/>
              <a:t>‹nr.›</a:t>
            </a:fld>
            <a:endParaRPr lang="nl-BE"/>
          </a:p>
        </p:txBody>
      </p:sp>
    </p:spTree>
    <p:extLst>
      <p:ext uri="{BB962C8B-B14F-4D97-AF65-F5344CB8AC3E}">
        <p14:creationId xmlns:p14="http://schemas.microsoft.com/office/powerpoint/2010/main" val="3770833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C9A728F0-F725-45C9-97C0-E116AE9B7DB4}" type="datetimeFigureOut">
              <a:rPr lang="nl-BE" smtClean="0"/>
              <a:t>3/10/2024</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75C31DAA-1DD6-4D5B-B748-A21CAC10D196}" type="slidenum">
              <a:rPr lang="nl-BE" smtClean="0"/>
              <a:t>‹nr.›</a:t>
            </a:fld>
            <a:endParaRPr lang="nl-BE"/>
          </a:p>
        </p:txBody>
      </p:sp>
    </p:spTree>
    <p:extLst>
      <p:ext uri="{BB962C8B-B14F-4D97-AF65-F5344CB8AC3E}">
        <p14:creationId xmlns:p14="http://schemas.microsoft.com/office/powerpoint/2010/main" val="1268130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C9A728F0-F725-45C9-97C0-E116AE9B7DB4}" type="datetimeFigureOut">
              <a:rPr lang="nl-BE" smtClean="0"/>
              <a:t>3/10/2024</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75C31DAA-1DD6-4D5B-B748-A21CAC10D196}" type="slidenum">
              <a:rPr lang="nl-BE" smtClean="0"/>
              <a:t>‹nr.›</a:t>
            </a:fld>
            <a:endParaRPr lang="nl-BE"/>
          </a:p>
        </p:txBody>
      </p:sp>
    </p:spTree>
    <p:extLst>
      <p:ext uri="{BB962C8B-B14F-4D97-AF65-F5344CB8AC3E}">
        <p14:creationId xmlns:p14="http://schemas.microsoft.com/office/powerpoint/2010/main" val="2595126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C9A728F0-F725-45C9-97C0-E116AE9B7DB4}" type="datetimeFigureOut">
              <a:rPr lang="nl-BE" smtClean="0"/>
              <a:t>3/10/2024</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75C31DAA-1DD6-4D5B-B748-A21CAC10D196}" type="slidenum">
              <a:rPr lang="nl-BE" smtClean="0"/>
              <a:t>‹nr.›</a:t>
            </a:fld>
            <a:endParaRPr lang="nl-BE"/>
          </a:p>
        </p:txBody>
      </p:sp>
    </p:spTree>
    <p:extLst>
      <p:ext uri="{BB962C8B-B14F-4D97-AF65-F5344CB8AC3E}">
        <p14:creationId xmlns:p14="http://schemas.microsoft.com/office/powerpoint/2010/main" val="939576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nl-NL"/>
              <a:t>Klik om stijl te bewerken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C9A728F0-F725-45C9-97C0-E116AE9B7DB4}" type="datetimeFigureOut">
              <a:rPr lang="nl-BE" smtClean="0"/>
              <a:t>3/10/2024</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75C31DAA-1DD6-4D5B-B748-A21CAC10D196}" type="slidenum">
              <a:rPr lang="nl-BE" smtClean="0"/>
              <a:t>‹nr.›</a:t>
            </a:fld>
            <a:endParaRPr lang="nl-BE"/>
          </a:p>
        </p:txBody>
      </p:sp>
    </p:spTree>
    <p:extLst>
      <p:ext uri="{BB962C8B-B14F-4D97-AF65-F5344CB8AC3E}">
        <p14:creationId xmlns:p14="http://schemas.microsoft.com/office/powerpoint/2010/main" val="4244187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C9A728F0-F725-45C9-97C0-E116AE9B7DB4}" type="datetimeFigureOut">
              <a:rPr lang="nl-BE" smtClean="0"/>
              <a:t>3/10/2024</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75C31DAA-1DD6-4D5B-B748-A21CAC10D196}" type="slidenum">
              <a:rPr lang="nl-BE" smtClean="0"/>
              <a:t>‹nr.›</a:t>
            </a:fld>
            <a:endParaRPr lang="nl-BE"/>
          </a:p>
        </p:txBody>
      </p:sp>
    </p:spTree>
    <p:extLst>
      <p:ext uri="{BB962C8B-B14F-4D97-AF65-F5344CB8AC3E}">
        <p14:creationId xmlns:p14="http://schemas.microsoft.com/office/powerpoint/2010/main" val="1107938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nl-NL"/>
              <a:t>Klik om stijl te bewerken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629842" y="2505075"/>
            <a:ext cx="3868340"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4629150" y="2505075"/>
            <a:ext cx="3887391"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C9A728F0-F725-45C9-97C0-E116AE9B7DB4}" type="datetimeFigureOut">
              <a:rPr lang="nl-BE" smtClean="0"/>
              <a:t>3/10/2024</a:t>
            </a:fld>
            <a:endParaRPr lang="nl-BE"/>
          </a:p>
        </p:txBody>
      </p:sp>
      <p:sp>
        <p:nvSpPr>
          <p:cNvPr id="8" name="Footer Placeholder 7"/>
          <p:cNvSpPr>
            <a:spLocks noGrp="1"/>
          </p:cNvSpPr>
          <p:nvPr>
            <p:ph type="ftr" sz="quarter" idx="11"/>
          </p:nvPr>
        </p:nvSpPr>
        <p:spPr/>
        <p:txBody>
          <a:bodyPr/>
          <a:lstStyle/>
          <a:p>
            <a:endParaRPr lang="nl-BE"/>
          </a:p>
        </p:txBody>
      </p:sp>
      <p:sp>
        <p:nvSpPr>
          <p:cNvPr id="9" name="Slide Number Placeholder 8"/>
          <p:cNvSpPr>
            <a:spLocks noGrp="1"/>
          </p:cNvSpPr>
          <p:nvPr>
            <p:ph type="sldNum" sz="quarter" idx="12"/>
          </p:nvPr>
        </p:nvSpPr>
        <p:spPr/>
        <p:txBody>
          <a:bodyPr/>
          <a:lstStyle/>
          <a:p>
            <a:fld id="{75C31DAA-1DD6-4D5B-B748-A21CAC10D196}" type="slidenum">
              <a:rPr lang="nl-BE" smtClean="0"/>
              <a:t>‹nr.›</a:t>
            </a:fld>
            <a:endParaRPr lang="nl-BE"/>
          </a:p>
        </p:txBody>
      </p:sp>
    </p:spTree>
    <p:extLst>
      <p:ext uri="{BB962C8B-B14F-4D97-AF65-F5344CB8AC3E}">
        <p14:creationId xmlns:p14="http://schemas.microsoft.com/office/powerpoint/2010/main" val="1679636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C9A728F0-F725-45C9-97C0-E116AE9B7DB4}" type="datetimeFigureOut">
              <a:rPr lang="nl-BE" smtClean="0"/>
              <a:t>3/10/2024</a:t>
            </a:fld>
            <a:endParaRPr lang="nl-BE"/>
          </a:p>
        </p:txBody>
      </p:sp>
      <p:sp>
        <p:nvSpPr>
          <p:cNvPr id="4" name="Footer Placeholder 3"/>
          <p:cNvSpPr>
            <a:spLocks noGrp="1"/>
          </p:cNvSpPr>
          <p:nvPr>
            <p:ph type="ftr" sz="quarter" idx="11"/>
          </p:nvPr>
        </p:nvSpPr>
        <p:spPr/>
        <p:txBody>
          <a:bodyPr/>
          <a:lstStyle/>
          <a:p>
            <a:endParaRPr lang="nl-BE"/>
          </a:p>
        </p:txBody>
      </p:sp>
      <p:sp>
        <p:nvSpPr>
          <p:cNvPr id="5" name="Slide Number Placeholder 4"/>
          <p:cNvSpPr>
            <a:spLocks noGrp="1"/>
          </p:cNvSpPr>
          <p:nvPr>
            <p:ph type="sldNum" sz="quarter" idx="12"/>
          </p:nvPr>
        </p:nvSpPr>
        <p:spPr/>
        <p:txBody>
          <a:bodyPr/>
          <a:lstStyle/>
          <a:p>
            <a:fld id="{75C31DAA-1DD6-4D5B-B748-A21CAC10D196}" type="slidenum">
              <a:rPr lang="nl-BE" smtClean="0"/>
              <a:t>‹nr.›</a:t>
            </a:fld>
            <a:endParaRPr lang="nl-BE"/>
          </a:p>
        </p:txBody>
      </p:sp>
    </p:spTree>
    <p:extLst>
      <p:ext uri="{BB962C8B-B14F-4D97-AF65-F5344CB8AC3E}">
        <p14:creationId xmlns:p14="http://schemas.microsoft.com/office/powerpoint/2010/main" val="536174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A728F0-F725-45C9-97C0-E116AE9B7DB4}" type="datetimeFigureOut">
              <a:rPr lang="nl-BE" smtClean="0"/>
              <a:t>3/10/2024</a:t>
            </a:fld>
            <a:endParaRPr lang="nl-BE"/>
          </a:p>
        </p:txBody>
      </p:sp>
      <p:sp>
        <p:nvSpPr>
          <p:cNvPr id="3" name="Footer Placeholder 2"/>
          <p:cNvSpPr>
            <a:spLocks noGrp="1"/>
          </p:cNvSpPr>
          <p:nvPr>
            <p:ph type="ftr" sz="quarter" idx="11"/>
          </p:nvPr>
        </p:nvSpPr>
        <p:spPr/>
        <p:txBody>
          <a:bodyPr/>
          <a:lstStyle/>
          <a:p>
            <a:endParaRPr lang="nl-BE"/>
          </a:p>
        </p:txBody>
      </p:sp>
      <p:sp>
        <p:nvSpPr>
          <p:cNvPr id="4" name="Slide Number Placeholder 3"/>
          <p:cNvSpPr>
            <a:spLocks noGrp="1"/>
          </p:cNvSpPr>
          <p:nvPr>
            <p:ph type="sldNum" sz="quarter" idx="12"/>
          </p:nvPr>
        </p:nvSpPr>
        <p:spPr/>
        <p:txBody>
          <a:bodyPr/>
          <a:lstStyle/>
          <a:p>
            <a:fld id="{75C31DAA-1DD6-4D5B-B748-A21CAC10D196}" type="slidenum">
              <a:rPr lang="nl-BE" smtClean="0"/>
              <a:t>‹nr.›</a:t>
            </a:fld>
            <a:endParaRPr lang="nl-BE"/>
          </a:p>
        </p:txBody>
      </p:sp>
    </p:spTree>
    <p:extLst>
      <p:ext uri="{BB962C8B-B14F-4D97-AF65-F5344CB8AC3E}">
        <p14:creationId xmlns:p14="http://schemas.microsoft.com/office/powerpoint/2010/main" val="1522082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nl-NL"/>
              <a:t>Klik om stijl te bewerken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C9A728F0-F725-45C9-97C0-E116AE9B7DB4}" type="datetimeFigureOut">
              <a:rPr lang="nl-BE" smtClean="0"/>
              <a:t>3/10/2024</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75C31DAA-1DD6-4D5B-B748-A21CAC10D196}" type="slidenum">
              <a:rPr lang="nl-BE" smtClean="0"/>
              <a:t>‹nr.›</a:t>
            </a:fld>
            <a:endParaRPr lang="nl-BE"/>
          </a:p>
        </p:txBody>
      </p:sp>
    </p:spTree>
    <p:extLst>
      <p:ext uri="{BB962C8B-B14F-4D97-AF65-F5344CB8AC3E}">
        <p14:creationId xmlns:p14="http://schemas.microsoft.com/office/powerpoint/2010/main" val="3186119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C9A728F0-F725-45C9-97C0-E116AE9B7DB4}" type="datetimeFigureOut">
              <a:rPr lang="nl-BE" smtClean="0"/>
              <a:t>3/10/2024</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75C31DAA-1DD6-4D5B-B748-A21CAC10D196}" type="slidenum">
              <a:rPr lang="nl-BE" smtClean="0"/>
              <a:t>‹nr.›</a:t>
            </a:fld>
            <a:endParaRPr lang="nl-BE"/>
          </a:p>
        </p:txBody>
      </p:sp>
    </p:spTree>
    <p:extLst>
      <p:ext uri="{BB962C8B-B14F-4D97-AF65-F5344CB8AC3E}">
        <p14:creationId xmlns:p14="http://schemas.microsoft.com/office/powerpoint/2010/main" val="4071398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A728F0-F725-45C9-97C0-E116AE9B7DB4}" type="datetimeFigureOut">
              <a:rPr lang="nl-BE" smtClean="0"/>
              <a:t>3/10/2024</a:t>
            </a:fld>
            <a:endParaRPr lang="nl-BE"/>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BE"/>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C31DAA-1DD6-4D5B-B748-A21CAC10D196}" type="slidenum">
              <a:rPr lang="nl-BE" smtClean="0"/>
              <a:t>‹nr.›</a:t>
            </a:fld>
            <a:endParaRPr lang="nl-BE"/>
          </a:p>
        </p:txBody>
      </p:sp>
    </p:spTree>
    <p:extLst>
      <p:ext uri="{BB962C8B-B14F-4D97-AF65-F5344CB8AC3E}">
        <p14:creationId xmlns:p14="http://schemas.microsoft.com/office/powerpoint/2010/main" val="19990238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8E3C3A69-FA48-8ED8-D799-BB3A253DF1D5}"/>
              </a:ext>
            </a:extLst>
          </p:cNvPr>
          <p:cNvSpPr txBox="1"/>
          <p:nvPr/>
        </p:nvSpPr>
        <p:spPr>
          <a:xfrm>
            <a:off x="415637" y="113357"/>
            <a:ext cx="8463868" cy="6694140"/>
          </a:xfrm>
          <a:prstGeom prst="rect">
            <a:avLst/>
          </a:prstGeom>
          <a:noFill/>
        </p:spPr>
        <p:txBody>
          <a:bodyPr wrap="square" rtlCol="0">
            <a:spAutoFit/>
          </a:bodyPr>
          <a:lstStyle/>
          <a:p>
            <a:pPr algn="ctr"/>
            <a:r>
              <a:rPr lang="nl-NL" sz="1300" b="0" i="0" u="none" strike="noStrike" baseline="0" dirty="0">
                <a:solidFill>
                  <a:srgbClr val="000000"/>
                </a:solidFill>
                <a:latin typeface="Verdana" panose="020B0604030504040204" pitchFamily="34" charset="0"/>
              </a:rPr>
              <a:t> </a:t>
            </a:r>
            <a:r>
              <a:rPr lang="nl-NL" sz="1300" b="1" i="0" u="none" strike="noStrike" baseline="0" dirty="0">
                <a:solidFill>
                  <a:srgbClr val="000000"/>
                </a:solidFill>
                <a:latin typeface="Verdana" panose="020B0604030504040204" pitchFamily="34" charset="0"/>
              </a:rPr>
              <a:t>Gentse acculturatieschaal (GACS) </a:t>
            </a:r>
            <a:endParaRPr lang="nl-NL" sz="1300" b="0" i="0" u="none" strike="noStrike" baseline="0" dirty="0">
              <a:solidFill>
                <a:srgbClr val="000000"/>
              </a:solidFill>
              <a:latin typeface="Verdana" panose="020B0604030504040204" pitchFamily="34" charset="0"/>
            </a:endParaRPr>
          </a:p>
          <a:p>
            <a:r>
              <a:rPr lang="nl-NL" sz="1300" b="0" i="0" u="none" strike="noStrike" baseline="0" dirty="0">
                <a:solidFill>
                  <a:srgbClr val="000000"/>
                </a:solidFill>
                <a:latin typeface="Verdana" panose="020B0604030504040204" pitchFamily="34" charset="0"/>
              </a:rPr>
              <a:t>Wanneer men, of (een van) zijn/haar ouders of grootouders afkomstig zijn van een ander land, dan wordt men rechtstreeks en intensief geconfronteerd met verscheidene ‘culturen’ in zijn/haar leven. De mate waarin deze culturen een rol spelen kan worden gemeten met de Gentse acculturatieschaal (GACS, Hans </a:t>
            </a:r>
            <a:r>
              <a:rPr lang="nl-NL" sz="1300" b="0" i="0" u="none" strike="noStrike" baseline="0" dirty="0" err="1">
                <a:solidFill>
                  <a:srgbClr val="000000"/>
                </a:solidFill>
                <a:latin typeface="Verdana" panose="020B0604030504040204" pitchFamily="34" charset="0"/>
              </a:rPr>
              <a:t>Groenvynck</a:t>
            </a:r>
            <a:r>
              <a:rPr lang="nl-NL" sz="1300" b="0" i="0" u="none" strike="noStrike" baseline="0" dirty="0">
                <a:solidFill>
                  <a:srgbClr val="000000"/>
                </a:solidFill>
                <a:latin typeface="Verdana" panose="020B0604030504040204" pitchFamily="34" charset="0"/>
              </a:rPr>
              <a:t>, Koen </a:t>
            </a:r>
            <a:r>
              <a:rPr lang="nl-NL" sz="1300" b="0" i="0" u="none" strike="noStrike" baseline="0" dirty="0" err="1">
                <a:solidFill>
                  <a:srgbClr val="000000"/>
                </a:solidFill>
                <a:latin typeface="Verdana" panose="020B0604030504040204" pitchFamily="34" charset="0"/>
              </a:rPr>
              <a:t>Beirens</a:t>
            </a:r>
            <a:r>
              <a:rPr lang="nl-NL" sz="1300" b="0" i="0" u="none" strike="noStrike" baseline="0" dirty="0">
                <a:solidFill>
                  <a:srgbClr val="000000"/>
                </a:solidFill>
                <a:latin typeface="Verdana" panose="020B0604030504040204" pitchFamily="34" charset="0"/>
              </a:rPr>
              <a:t>, </a:t>
            </a:r>
            <a:r>
              <a:rPr lang="nl-NL" sz="1300" b="0" i="0" u="none" strike="noStrike" baseline="0" dirty="0" err="1">
                <a:solidFill>
                  <a:srgbClr val="000000"/>
                </a:solidFill>
                <a:latin typeface="Verdana" panose="020B0604030504040204" pitchFamily="34" charset="0"/>
              </a:rPr>
              <a:t>Judit</a:t>
            </a:r>
            <a:r>
              <a:rPr lang="nl-NL" sz="1300" b="0" i="0" u="none" strike="noStrike" baseline="0" dirty="0">
                <a:solidFill>
                  <a:srgbClr val="000000"/>
                </a:solidFill>
                <a:latin typeface="Verdana" panose="020B0604030504040204" pitchFamily="34" charset="0"/>
              </a:rPr>
              <a:t> Arends-Tóth &amp; Johnny Fontaine). Meer specifiek peilt de GACS naar hoe men de kennis en gedragingen inschat die verband houden met bv. twee relevante culturen. De vragenlijst is gevalideerd voor kinderen van 6 – 12 jaar.</a:t>
            </a:r>
          </a:p>
          <a:p>
            <a:endParaRPr lang="nl-NL" sz="1300" b="0" i="0" u="none" strike="noStrike" baseline="0" dirty="0">
              <a:solidFill>
                <a:srgbClr val="000000"/>
              </a:solidFill>
              <a:latin typeface="Verdana" panose="020B0604030504040204" pitchFamily="34" charset="0"/>
            </a:endParaRPr>
          </a:p>
          <a:p>
            <a:r>
              <a:rPr lang="nl-NL" sz="1300" b="0" i="0" u="none" strike="noStrike" baseline="0" dirty="0">
                <a:solidFill>
                  <a:srgbClr val="000000"/>
                </a:solidFill>
                <a:latin typeface="Verdana" panose="020B0604030504040204" pitchFamily="34" charset="0"/>
              </a:rPr>
              <a:t>Acculturatie omvat processen die ontstaan wanneer individuen of groepen met een verschillende culturele achtergrond met elkaar in contact treden. Deze processen vinden plaats op verschillende psychologische domeinen zoals emoties, attitudes en kennis en gedragingen. De GACS beperkt zich tot twee belangrijke onderdelen van het psychologisch functioneren: gedrag en kennis. Deze aspecten zijn concreter en een stuk makkelijker om te beoordelen door de participant dan emoties en attitudes. Verder zijn ze ook minder onderhevig aan sociale wenselijkheid.</a:t>
            </a:r>
          </a:p>
          <a:p>
            <a:endParaRPr lang="nl-NL" sz="1300" b="0" i="0" u="none" strike="noStrike" baseline="0" dirty="0">
              <a:solidFill>
                <a:srgbClr val="000000"/>
              </a:solidFill>
              <a:latin typeface="Verdana" panose="020B0604030504040204" pitchFamily="34" charset="0"/>
            </a:endParaRPr>
          </a:p>
          <a:p>
            <a:r>
              <a:rPr lang="nl-NL" sz="1300" b="0" i="0" u="none" strike="noStrike" baseline="0" dirty="0">
                <a:solidFill>
                  <a:srgbClr val="000000"/>
                </a:solidFill>
                <a:latin typeface="Verdana" panose="020B0604030504040204" pitchFamily="34" charset="0"/>
              </a:rPr>
              <a:t>Op basis van de hedendaagse theorievorming rond acculturatie (e.g. Berry, 1990, 1997, 2003; Sam, 2006) wordt de onderliggende structuur van acculturatie als </a:t>
            </a:r>
            <a:r>
              <a:rPr lang="nl-NL" sz="1300" b="0" i="0" u="none" strike="noStrike" baseline="0" dirty="0" err="1">
                <a:solidFill>
                  <a:srgbClr val="000000"/>
                </a:solidFill>
                <a:latin typeface="Verdana" panose="020B0604030504040204" pitchFamily="34" charset="0"/>
              </a:rPr>
              <a:t>tweedimensioneel</a:t>
            </a:r>
            <a:r>
              <a:rPr lang="nl-NL" sz="1300" b="0" i="0" u="none" strike="noStrike" baseline="0" dirty="0">
                <a:solidFill>
                  <a:srgbClr val="000000"/>
                </a:solidFill>
                <a:latin typeface="Verdana" panose="020B0604030504040204" pitchFamily="34" charset="0"/>
              </a:rPr>
              <a:t> verondersteld. Een eerste dimensie is de ‘mate van behoud’. In de GACS bevat deze dimensie alle items omtrent kennis en gedragingen met betrekking tot de (desgevallend) Turkse/Marokkaanse cultuur. De mate van behoud is zo goed als onafhankelijk van de tweede dimensie, de ‘mate van aanpassing’. Deze bevat alle items omtrent kennis en gedragingen met betrekking tot de Vlaamse cultuur.</a:t>
            </a:r>
          </a:p>
          <a:p>
            <a:endParaRPr lang="nl-NL" sz="1300" b="0" i="0" u="none" strike="noStrike" baseline="0" dirty="0">
              <a:solidFill>
                <a:srgbClr val="000000"/>
              </a:solidFill>
              <a:latin typeface="Verdana" panose="020B0604030504040204" pitchFamily="34" charset="0"/>
            </a:endParaRPr>
          </a:p>
          <a:p>
            <a:r>
              <a:rPr lang="nl-NL" sz="1300" b="0" i="0" u="none" strike="noStrike" baseline="0" dirty="0">
                <a:solidFill>
                  <a:srgbClr val="000000"/>
                </a:solidFill>
                <a:latin typeface="Verdana" panose="020B0604030504040204" pitchFamily="34" charset="0"/>
              </a:rPr>
              <a:t>De onafhankelijkheid van beide dimensies wil zeggen dat minder behoud niet automatisch samenhangt met meer aanpassing. Zo kan een persoon bijvoorbeeld eerder laag scoren op beiden (</a:t>
            </a:r>
            <a:r>
              <a:rPr lang="nl-NL" sz="1300" b="0" i="0" u="none" strike="noStrike" baseline="0" dirty="0" err="1">
                <a:solidFill>
                  <a:srgbClr val="000000"/>
                </a:solidFill>
                <a:latin typeface="Verdana" panose="020B0604030504040204" pitchFamily="34" charset="0"/>
              </a:rPr>
              <a:t>marginalization</a:t>
            </a:r>
            <a:r>
              <a:rPr lang="nl-NL" sz="1300" b="0" i="0" u="none" strike="noStrike" baseline="0" dirty="0">
                <a:solidFill>
                  <a:srgbClr val="000000"/>
                </a:solidFill>
                <a:latin typeface="Verdana" panose="020B0604030504040204" pitchFamily="34" charset="0"/>
              </a:rPr>
              <a:t>), eerder hoog scoren op beiden (</a:t>
            </a:r>
            <a:r>
              <a:rPr lang="nl-NL" sz="1300" b="0" i="0" u="none" strike="noStrike" baseline="0" dirty="0" err="1">
                <a:solidFill>
                  <a:srgbClr val="000000"/>
                </a:solidFill>
                <a:latin typeface="Verdana" panose="020B0604030504040204" pitchFamily="34" charset="0"/>
              </a:rPr>
              <a:t>integration</a:t>
            </a:r>
            <a:r>
              <a:rPr lang="nl-NL" sz="1300" b="0" i="0" u="none" strike="noStrike" baseline="0" dirty="0">
                <a:solidFill>
                  <a:srgbClr val="000000"/>
                </a:solidFill>
                <a:latin typeface="Verdana" panose="020B0604030504040204" pitchFamily="34" charset="0"/>
              </a:rPr>
              <a:t>), eerder laag scoren op behoud en eerder hoog op aanpassing (</a:t>
            </a:r>
            <a:r>
              <a:rPr lang="nl-NL" sz="1300" b="0" i="0" u="none" strike="noStrike" baseline="0" dirty="0" err="1">
                <a:solidFill>
                  <a:srgbClr val="000000"/>
                </a:solidFill>
                <a:latin typeface="Verdana" panose="020B0604030504040204" pitchFamily="34" charset="0"/>
              </a:rPr>
              <a:t>assimilation</a:t>
            </a:r>
            <a:r>
              <a:rPr lang="nl-NL" sz="1300" b="0" i="0" u="none" strike="noStrike" baseline="0" dirty="0">
                <a:solidFill>
                  <a:srgbClr val="000000"/>
                </a:solidFill>
                <a:latin typeface="Verdana" panose="020B0604030504040204" pitchFamily="34" charset="0"/>
              </a:rPr>
              <a:t>) en eerder hoog scoren op behoud en eerder laag op aanpassing (</a:t>
            </a:r>
            <a:r>
              <a:rPr lang="nl-NL" sz="1300" b="0" i="0" u="none" strike="noStrike" baseline="0" dirty="0" err="1">
                <a:solidFill>
                  <a:srgbClr val="000000"/>
                </a:solidFill>
                <a:latin typeface="Verdana" panose="020B0604030504040204" pitchFamily="34" charset="0"/>
              </a:rPr>
              <a:t>separation</a:t>
            </a:r>
            <a:r>
              <a:rPr lang="nl-NL" sz="1300" b="0" i="0" u="none" strike="noStrike" baseline="0" dirty="0">
                <a:solidFill>
                  <a:srgbClr val="000000"/>
                </a:solidFill>
                <a:latin typeface="Verdana" panose="020B0604030504040204" pitchFamily="34" charset="0"/>
              </a:rPr>
              <a:t>). </a:t>
            </a:r>
          </a:p>
          <a:p>
            <a:endParaRPr lang="nl-NL" sz="1300" b="0" i="0" u="none" strike="noStrike" baseline="0" dirty="0">
              <a:solidFill>
                <a:srgbClr val="000000"/>
              </a:solidFill>
              <a:latin typeface="Verdana" panose="020B0604030504040204" pitchFamily="34" charset="0"/>
            </a:endParaRPr>
          </a:p>
          <a:p>
            <a:r>
              <a:rPr lang="nl-NL" sz="1300" b="0" i="0" u="none" strike="noStrike" baseline="0" dirty="0">
                <a:solidFill>
                  <a:srgbClr val="000000"/>
                </a:solidFill>
                <a:latin typeface="Verdana" panose="020B0604030504040204" pitchFamily="34" charset="0"/>
              </a:rPr>
              <a:t>De theoretische tweedimensionaliteit van acculturatie werd empirisch nagegaan en bevestigd met de GACS in verschillende steekproeven (</a:t>
            </a:r>
            <a:r>
              <a:rPr lang="nl-NL" sz="1300" b="0" i="1" u="none" strike="noStrike" baseline="0" dirty="0">
                <a:solidFill>
                  <a:srgbClr val="000000"/>
                </a:solidFill>
                <a:latin typeface="Verdana" panose="020B0604030504040204" pitchFamily="34" charset="0"/>
              </a:rPr>
              <a:t>N1 </a:t>
            </a:r>
            <a:r>
              <a:rPr lang="nl-NL" sz="1300" b="0" i="0" u="none" strike="noStrike" baseline="0" dirty="0">
                <a:solidFill>
                  <a:srgbClr val="000000"/>
                </a:solidFill>
                <a:latin typeface="Verdana" panose="020B0604030504040204" pitchFamily="34" charset="0"/>
              </a:rPr>
              <a:t>= 893 en </a:t>
            </a:r>
            <a:r>
              <a:rPr lang="nl-NL" sz="1300" b="0" i="1" u="none" strike="noStrike" baseline="0" dirty="0">
                <a:solidFill>
                  <a:srgbClr val="000000"/>
                </a:solidFill>
                <a:latin typeface="Verdana" panose="020B0604030504040204" pitchFamily="34" charset="0"/>
              </a:rPr>
              <a:t>N2 </a:t>
            </a:r>
            <a:r>
              <a:rPr lang="nl-NL" sz="1300" b="0" i="0" u="none" strike="noStrike" baseline="0" dirty="0">
                <a:solidFill>
                  <a:srgbClr val="000000"/>
                </a:solidFill>
                <a:latin typeface="Verdana" panose="020B0604030504040204" pitchFamily="34" charset="0"/>
              </a:rPr>
              <a:t>= 721), zowel exploratief en </a:t>
            </a:r>
            <a:r>
              <a:rPr lang="nl-NL" sz="1300" b="0" i="0" u="none" strike="noStrike" baseline="0" dirty="0" err="1">
                <a:solidFill>
                  <a:srgbClr val="000000"/>
                </a:solidFill>
                <a:latin typeface="Verdana" panose="020B0604030504040204" pitchFamily="34" charset="0"/>
              </a:rPr>
              <a:t>confirmatorisch</a:t>
            </a:r>
            <a:r>
              <a:rPr lang="nl-NL" sz="1300" b="0" i="0" u="none" strike="noStrike" baseline="0" dirty="0">
                <a:solidFill>
                  <a:srgbClr val="000000"/>
                </a:solidFill>
                <a:latin typeface="Verdana" panose="020B0604030504040204" pitchFamily="34" charset="0"/>
              </a:rPr>
              <a:t>. Tevens werd de interne consistentie van zowel behoud (</a:t>
            </a:r>
            <a:r>
              <a:rPr lang="nl-NL" sz="1300" b="0" i="0" u="none" strike="noStrike" baseline="0" dirty="0" err="1">
                <a:solidFill>
                  <a:srgbClr val="000000"/>
                </a:solidFill>
                <a:latin typeface="Verdana" panose="020B0604030504040204" pitchFamily="34" charset="0"/>
              </a:rPr>
              <a:t>Cronbach’s</a:t>
            </a:r>
            <a:r>
              <a:rPr lang="nl-NL" sz="1300" b="0" i="0" u="none" strike="noStrike" baseline="0" dirty="0">
                <a:solidFill>
                  <a:srgbClr val="000000"/>
                </a:solidFill>
                <a:latin typeface="Verdana" panose="020B0604030504040204" pitchFamily="34" charset="0"/>
              </a:rPr>
              <a:t> α = .873 en .889) en aanpassing (</a:t>
            </a:r>
            <a:r>
              <a:rPr lang="nl-NL" sz="1300" b="0" i="0" u="none" strike="noStrike" baseline="0" dirty="0" err="1">
                <a:solidFill>
                  <a:srgbClr val="000000"/>
                </a:solidFill>
                <a:latin typeface="Verdana" panose="020B0604030504040204" pitchFamily="34" charset="0"/>
              </a:rPr>
              <a:t>Cronbach’s</a:t>
            </a:r>
            <a:r>
              <a:rPr lang="nl-NL" sz="1300" b="0" i="0" u="none" strike="noStrike" baseline="0" dirty="0">
                <a:solidFill>
                  <a:srgbClr val="000000"/>
                </a:solidFill>
                <a:latin typeface="Verdana" panose="020B0604030504040204" pitchFamily="34" charset="0"/>
              </a:rPr>
              <a:t> α = .868 en .876) werd voldoende hoog bevonden. </a:t>
            </a:r>
            <a:endParaRPr lang="nl-NL" sz="1300" dirty="0"/>
          </a:p>
        </p:txBody>
      </p:sp>
    </p:spTree>
    <p:extLst>
      <p:ext uri="{BB962C8B-B14F-4D97-AF65-F5344CB8AC3E}">
        <p14:creationId xmlns:p14="http://schemas.microsoft.com/office/powerpoint/2010/main" val="2862018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3730" name="Picture 4" descr="logo">
            <a:extLst>
              <a:ext uri="{FF2B5EF4-FFF2-40B4-BE49-F238E27FC236}">
                <a16:creationId xmlns:a16="http://schemas.microsoft.com/office/drawing/2014/main" id="{28A61AB5-8B7C-4281-AEEE-FEA026C103AD}"/>
              </a:ext>
            </a:extLst>
          </p:cNvPr>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1403350" y="1412875"/>
            <a:ext cx="6442075" cy="4560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3731" name="Rectangle 2">
            <a:extLst>
              <a:ext uri="{FF2B5EF4-FFF2-40B4-BE49-F238E27FC236}">
                <a16:creationId xmlns:a16="http://schemas.microsoft.com/office/drawing/2014/main" id="{AA0E00F8-FA7F-42C1-82DB-08E1E5D298A2}"/>
              </a:ext>
            </a:extLst>
          </p:cNvPr>
          <p:cNvSpPr>
            <a:spLocks noGrp="1" noChangeArrowheads="1"/>
          </p:cNvSpPr>
          <p:nvPr>
            <p:ph type="title" idx="4294967295"/>
          </p:nvPr>
        </p:nvSpPr>
        <p:spPr>
          <a:xfrm>
            <a:off x="685800" y="609600"/>
            <a:ext cx="7772400" cy="757238"/>
          </a:xfrm>
        </p:spPr>
        <p:txBody>
          <a:bodyPr/>
          <a:lstStyle/>
          <a:p>
            <a:pPr eaLnBrk="1" hangingPunct="1"/>
            <a:r>
              <a:rPr lang="nl-NL" altLang="nl-BE" sz="4000" b="1"/>
              <a:t>Acculturatie-schaal</a:t>
            </a:r>
          </a:p>
        </p:txBody>
      </p:sp>
      <p:sp>
        <p:nvSpPr>
          <p:cNvPr id="73732" name="Rectangle 3">
            <a:extLst>
              <a:ext uri="{FF2B5EF4-FFF2-40B4-BE49-F238E27FC236}">
                <a16:creationId xmlns:a16="http://schemas.microsoft.com/office/drawing/2014/main" id="{F30CCCFB-F908-44B2-9457-598E09DD26C8}"/>
              </a:ext>
            </a:extLst>
          </p:cNvPr>
          <p:cNvSpPr>
            <a:spLocks noGrp="1" noChangeArrowheads="1"/>
          </p:cNvSpPr>
          <p:nvPr>
            <p:ph type="body" idx="4294967295"/>
          </p:nvPr>
        </p:nvSpPr>
        <p:spPr>
          <a:xfrm>
            <a:off x="357188" y="1785938"/>
            <a:ext cx="8786812" cy="3744912"/>
          </a:xfrm>
        </p:spPr>
        <p:txBody>
          <a:bodyPr>
            <a:normAutofit lnSpcReduction="10000"/>
          </a:bodyPr>
          <a:lstStyle/>
          <a:p>
            <a:pPr marL="0" indent="0" eaLnBrk="1" hangingPunct="1">
              <a:lnSpc>
                <a:spcPct val="90000"/>
              </a:lnSpc>
            </a:pPr>
            <a:r>
              <a:rPr lang="nl-NL" altLang="nl-BE" sz="2400"/>
              <a:t> </a:t>
            </a:r>
            <a:r>
              <a:rPr lang="en-US" altLang="nl-BE" sz="2400"/>
              <a:t>“</a:t>
            </a:r>
            <a:r>
              <a:rPr lang="nl-NL" altLang="nl-BE" sz="2400" i="1"/>
              <a:t>Het proces van culturele veranderingen die individuen doormaken als gevolg van lange termijn contacten met een andere cultuur”</a:t>
            </a:r>
            <a:r>
              <a:rPr lang="nl-NL" altLang="nl-BE" sz="2400"/>
              <a:t> (Berry &amp; Sam, 1997)</a:t>
            </a:r>
          </a:p>
          <a:p>
            <a:pPr marL="0" indent="0" eaLnBrk="1" hangingPunct="1">
              <a:lnSpc>
                <a:spcPct val="90000"/>
              </a:lnSpc>
              <a:buFontTx/>
              <a:buNone/>
            </a:pPr>
            <a:r>
              <a:rPr lang="nl-NL" altLang="nl-BE" sz="2400"/>
              <a:t> </a:t>
            </a:r>
          </a:p>
          <a:p>
            <a:pPr marL="0" indent="0" eaLnBrk="1" hangingPunct="1">
              <a:lnSpc>
                <a:spcPct val="90000"/>
              </a:lnSpc>
            </a:pPr>
            <a:r>
              <a:rPr lang="nl-NL" altLang="nl-BE" sz="2400"/>
              <a:t>Onderzoeksdoel:</a:t>
            </a:r>
          </a:p>
          <a:p>
            <a:pPr lvl="1" eaLnBrk="1" hangingPunct="1">
              <a:lnSpc>
                <a:spcPct val="90000"/>
              </a:lnSpc>
            </a:pPr>
            <a:r>
              <a:rPr lang="nl-NL" altLang="nl-BE" sz="2000"/>
              <a:t>Theoretisch en psychometrisch goed evaluatie-instrument ontwikkelen</a:t>
            </a:r>
          </a:p>
          <a:p>
            <a:pPr lvl="1" eaLnBrk="1" hangingPunct="1">
              <a:lnSpc>
                <a:spcPct val="90000"/>
              </a:lnSpc>
            </a:pPr>
            <a:r>
              <a:rPr lang="nl-NL" altLang="nl-BE" sz="2000"/>
              <a:t>Vier principes</a:t>
            </a:r>
          </a:p>
          <a:p>
            <a:pPr lvl="2" eaLnBrk="1" hangingPunct="1">
              <a:lnSpc>
                <a:spcPct val="90000"/>
              </a:lnSpc>
              <a:buFont typeface="Arial Unicode MS" pitchFamily="34" charset="-128"/>
              <a:buAutoNum type="arabicPeriod"/>
            </a:pPr>
            <a:r>
              <a:rPr lang="nl-NL" altLang="nl-BE" sz="1800"/>
              <a:t> Twee dimensionaal model als referentiepunt</a:t>
            </a:r>
          </a:p>
          <a:p>
            <a:pPr lvl="2" eaLnBrk="1" hangingPunct="1">
              <a:lnSpc>
                <a:spcPct val="90000"/>
              </a:lnSpc>
              <a:buFont typeface="Arial Unicode MS" pitchFamily="34" charset="-128"/>
              <a:buAutoNum type="arabicPeriod"/>
            </a:pPr>
            <a:r>
              <a:rPr lang="nl-NL" altLang="nl-BE" sz="1800"/>
              <a:t> Gebruik maken van (twee-)uitspraken methode</a:t>
            </a:r>
          </a:p>
          <a:p>
            <a:pPr lvl="2" eaLnBrk="1" hangingPunct="1">
              <a:lnSpc>
                <a:spcPct val="90000"/>
              </a:lnSpc>
              <a:buFont typeface="Arial Unicode MS" pitchFamily="34" charset="-128"/>
              <a:buAutoNum type="arabicPeriod"/>
            </a:pPr>
            <a:r>
              <a:rPr lang="nl-NL" altLang="nl-BE" sz="1800"/>
              <a:t> Waardengeladenheid vermijden</a:t>
            </a:r>
          </a:p>
          <a:p>
            <a:pPr lvl="2" eaLnBrk="1" hangingPunct="1">
              <a:lnSpc>
                <a:spcPct val="90000"/>
              </a:lnSpc>
              <a:buFont typeface="Arial Unicode MS" pitchFamily="34" charset="-128"/>
              <a:buAutoNum type="arabicPeriod"/>
            </a:pPr>
            <a:r>
              <a:rPr lang="nl-NL" altLang="nl-BE" sz="1800"/>
              <a:t> Psychometrische kwaliteiten onderzoeken</a:t>
            </a:r>
            <a:endParaRPr lang="nl-BE" altLang="nl-BE" sz="1800"/>
          </a:p>
          <a:p>
            <a:pPr marL="0" indent="0" eaLnBrk="1" hangingPunct="1">
              <a:lnSpc>
                <a:spcPct val="90000"/>
              </a:lnSpc>
            </a:pPr>
            <a:endParaRPr lang="nl-NL" altLang="nl-BE" sz="1800"/>
          </a:p>
        </p:txBody>
      </p:sp>
      <p:sp>
        <p:nvSpPr>
          <p:cNvPr id="73733" name="Rechthoek 4">
            <a:extLst>
              <a:ext uri="{FF2B5EF4-FFF2-40B4-BE49-F238E27FC236}">
                <a16:creationId xmlns:a16="http://schemas.microsoft.com/office/drawing/2014/main" id="{4F14CA7F-28E1-4CBF-A734-39061ED5B695}"/>
              </a:ext>
            </a:extLst>
          </p:cNvPr>
          <p:cNvSpPr>
            <a:spLocks noChangeArrowheads="1"/>
          </p:cNvSpPr>
          <p:nvPr/>
        </p:nvSpPr>
        <p:spPr bwMode="auto">
          <a:xfrm>
            <a:off x="6643688" y="5929313"/>
            <a:ext cx="1676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buFontTx/>
              <a:buNone/>
            </a:pPr>
            <a:r>
              <a:rPr lang="nl-BE" altLang="nl-BE" b="1">
                <a:solidFill>
                  <a:srgbClr val="CC6600"/>
                </a:solidFill>
              </a:rPr>
              <a:t>FD C6-7</a:t>
            </a:r>
            <a:endParaRPr lang="nl-BE" altLang="nl-BE"/>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5778" name="Picture 4" descr="logo">
            <a:extLst>
              <a:ext uri="{FF2B5EF4-FFF2-40B4-BE49-F238E27FC236}">
                <a16:creationId xmlns:a16="http://schemas.microsoft.com/office/drawing/2014/main" id="{ED7846E8-E71E-408B-AB7F-6FA0F77B5E28}"/>
              </a:ext>
            </a:extLst>
          </p:cNvPr>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1258888" y="1196975"/>
            <a:ext cx="6442075" cy="4560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5779" name="Rectangle 2">
            <a:extLst>
              <a:ext uri="{FF2B5EF4-FFF2-40B4-BE49-F238E27FC236}">
                <a16:creationId xmlns:a16="http://schemas.microsoft.com/office/drawing/2014/main" id="{984E188C-CA7E-46B5-8482-28AD30DA87DA}"/>
              </a:ext>
            </a:extLst>
          </p:cNvPr>
          <p:cNvSpPr>
            <a:spLocks noChangeArrowheads="1"/>
          </p:cNvSpPr>
          <p:nvPr/>
        </p:nvSpPr>
        <p:spPr bwMode="auto">
          <a:xfrm>
            <a:off x="323850" y="1341438"/>
            <a:ext cx="8640763" cy="566737"/>
          </a:xfrm>
          <a:prstGeom prst="rect">
            <a:avLst/>
          </a:prstGeom>
          <a:solidFill>
            <a:srgbClr val="EAEAE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nl-NL" altLang="nl-BE" b="1"/>
              <a:t>Principe  1: Tweedimensionaal model</a:t>
            </a:r>
            <a:endParaRPr lang="en-US" altLang="nl-BE" b="1">
              <a:solidFill>
                <a:srgbClr val="4D4D4D"/>
              </a:solidFill>
              <a:latin typeface="Arial" panose="020B0604020202020204" pitchFamily="34" charset="0"/>
            </a:endParaRPr>
          </a:p>
        </p:txBody>
      </p:sp>
      <p:graphicFrame>
        <p:nvGraphicFramePr>
          <p:cNvPr id="483331" name="Group 3">
            <a:extLst>
              <a:ext uri="{FF2B5EF4-FFF2-40B4-BE49-F238E27FC236}">
                <a16:creationId xmlns:a16="http://schemas.microsoft.com/office/drawing/2014/main" id="{449E776E-C22B-4222-8287-A190A41B5BCD}"/>
              </a:ext>
            </a:extLst>
          </p:cNvPr>
          <p:cNvGraphicFramePr>
            <a:graphicFrameLocks noGrp="1"/>
          </p:cNvGraphicFramePr>
          <p:nvPr/>
        </p:nvGraphicFramePr>
        <p:xfrm>
          <a:off x="611188" y="2565400"/>
          <a:ext cx="7777162" cy="3024188"/>
        </p:xfrm>
        <a:graphic>
          <a:graphicData uri="http://schemas.openxmlformats.org/drawingml/2006/table">
            <a:tbl>
              <a:tblPr/>
              <a:tblGrid>
                <a:gridCol w="2592387">
                  <a:extLst>
                    <a:ext uri="{9D8B030D-6E8A-4147-A177-3AD203B41FA5}">
                      <a16:colId xmlns:a16="http://schemas.microsoft.com/office/drawing/2014/main" val="20000"/>
                    </a:ext>
                  </a:extLst>
                </a:gridCol>
                <a:gridCol w="2592388">
                  <a:extLst>
                    <a:ext uri="{9D8B030D-6E8A-4147-A177-3AD203B41FA5}">
                      <a16:colId xmlns:a16="http://schemas.microsoft.com/office/drawing/2014/main" val="20001"/>
                    </a:ext>
                  </a:extLst>
                </a:gridCol>
                <a:gridCol w="2592387">
                  <a:extLst>
                    <a:ext uri="{9D8B030D-6E8A-4147-A177-3AD203B41FA5}">
                      <a16:colId xmlns:a16="http://schemas.microsoft.com/office/drawing/2014/main" val="20002"/>
                    </a:ext>
                  </a:extLst>
                </a:gridCol>
              </a:tblGrid>
              <a:tr h="1006475">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dirty="0" err="1">
                          <a:ln>
                            <a:noFill/>
                          </a:ln>
                          <a:solidFill>
                            <a:schemeClr val="tx1"/>
                          </a:solidFill>
                          <a:effectLst/>
                          <a:latin typeface="Times New Roman" pitchFamily="18" charset="0"/>
                        </a:rPr>
                        <a:t>Behoud</a:t>
                      </a:r>
                      <a:endParaRPr kumimoji="0" lang="en-GB" sz="2800" b="0" i="0" u="none" strike="noStrike" cap="none" normalizeH="0" baseline="0" dirty="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dirty="0" err="1">
                          <a:ln>
                            <a:noFill/>
                          </a:ln>
                          <a:solidFill>
                            <a:schemeClr val="tx1"/>
                          </a:solidFill>
                          <a:effectLst/>
                          <a:latin typeface="Times New Roman" pitchFamily="18" charset="0"/>
                        </a:rPr>
                        <a:t>ethnische</a:t>
                      </a:r>
                      <a:r>
                        <a:rPr kumimoji="0" lang="en-GB" sz="2800" b="0" i="0" u="none" strike="noStrike" cap="none" normalizeH="0" baseline="0" dirty="0">
                          <a:ln>
                            <a:noFill/>
                          </a:ln>
                          <a:solidFill>
                            <a:schemeClr val="tx1"/>
                          </a:solidFill>
                          <a:effectLst/>
                          <a:latin typeface="Times New Roman" pitchFamily="18" charset="0"/>
                        </a:rPr>
                        <a:t> </a:t>
                      </a:r>
                      <a:r>
                        <a:rPr kumimoji="0" lang="en-GB" sz="2800" b="0" i="0" u="none" strike="noStrike" cap="none" normalizeH="0" baseline="0" dirty="0" err="1">
                          <a:ln>
                            <a:noFill/>
                          </a:ln>
                          <a:solidFill>
                            <a:schemeClr val="tx1"/>
                          </a:solidFill>
                          <a:effectLst/>
                          <a:latin typeface="Times New Roman" pitchFamily="18" charset="0"/>
                        </a:rPr>
                        <a:t>cultuur</a:t>
                      </a:r>
                      <a:endParaRPr kumimoji="0" lang="en-GB" sz="2800" b="0" i="0" u="none" strike="noStrike" cap="none" normalizeH="0" baseline="0" dirty="0">
                        <a:ln>
                          <a:noFill/>
                        </a:ln>
                        <a:solidFill>
                          <a:schemeClr val="tx1"/>
                        </a:solidFill>
                        <a:effectLst/>
                        <a:latin typeface="Times New Roman" pitchFamily="18" charset="0"/>
                      </a:endParaRP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dirty="0" err="1">
                          <a:ln>
                            <a:noFill/>
                          </a:ln>
                          <a:solidFill>
                            <a:schemeClr val="tx1"/>
                          </a:solidFill>
                          <a:effectLst/>
                          <a:latin typeface="Times New Roman" pitchFamily="18" charset="0"/>
                        </a:rPr>
                        <a:t>separatie</a:t>
                      </a:r>
                      <a:endParaRPr kumimoji="0" lang="en-GB" sz="2800" b="0" i="0" u="none" strike="noStrike" cap="none" normalizeH="0" baseline="0" dirty="0">
                        <a:ln>
                          <a:noFill/>
                        </a:ln>
                        <a:solidFill>
                          <a:schemeClr val="tx1"/>
                        </a:solidFill>
                        <a:effectLst/>
                        <a:latin typeface="Times New Roman" pitchFamily="18" charset="0"/>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chemeClr val="tx1"/>
                          </a:solidFill>
                          <a:effectLst/>
                          <a:latin typeface="Times New Roman" pitchFamily="18" charset="0"/>
                        </a:rPr>
                        <a:t>integratie</a:t>
                      </a: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11238">
                <a:tc vMerge="1">
                  <a:txBody>
                    <a:bodyPr/>
                    <a:lstStyle/>
                    <a:p>
                      <a:endParaRPr lang="nl-BE"/>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dirty="0" err="1">
                          <a:ln>
                            <a:noFill/>
                          </a:ln>
                          <a:solidFill>
                            <a:schemeClr val="tx1"/>
                          </a:solidFill>
                          <a:effectLst/>
                          <a:latin typeface="Times New Roman" pitchFamily="18" charset="0"/>
                        </a:rPr>
                        <a:t>Marginalizering</a:t>
                      </a:r>
                      <a:endParaRPr kumimoji="0" lang="en-GB" sz="2800" b="0" i="0" u="none" strike="noStrike" cap="none" normalizeH="0" baseline="0" dirty="0">
                        <a:ln>
                          <a:noFill/>
                        </a:ln>
                        <a:solidFill>
                          <a:schemeClr val="tx1"/>
                        </a:solidFill>
                        <a:effectLst/>
                        <a:latin typeface="Times New Roman" pitchFamily="18" charset="0"/>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chemeClr val="tx1"/>
                          </a:solidFill>
                          <a:effectLst/>
                          <a:latin typeface="Times New Roman" pitchFamily="18" charset="0"/>
                        </a:rPr>
                        <a:t>assimilatie</a:t>
                      </a: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064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nl-BE" sz="2800" b="0" i="0" u="none" strike="noStrike" cap="none" normalizeH="0" baseline="0">
                        <a:ln>
                          <a:noFill/>
                        </a:ln>
                        <a:solidFill>
                          <a:schemeClr val="tx1"/>
                        </a:solidFill>
                        <a:effectLst/>
                        <a:latin typeface="Times New Roman" pitchFamily="18" charset="0"/>
                      </a:endParaRPr>
                    </a:p>
                  </a:txBody>
                  <a:tcPr marL="0" marR="0" marT="0" marB="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dirty="0" err="1">
                          <a:ln>
                            <a:noFill/>
                          </a:ln>
                          <a:solidFill>
                            <a:schemeClr val="tx1"/>
                          </a:solidFill>
                          <a:effectLst/>
                          <a:latin typeface="Times New Roman" pitchFamily="18" charset="0"/>
                        </a:rPr>
                        <a:t>Adaptatie</a:t>
                      </a:r>
                      <a:r>
                        <a:rPr kumimoji="0" lang="en-GB" sz="2800" b="0" i="0" u="none" strike="noStrike" cap="none" normalizeH="0" baseline="0" dirty="0">
                          <a:ln>
                            <a:noFill/>
                          </a:ln>
                          <a:solidFill>
                            <a:schemeClr val="tx1"/>
                          </a:solidFill>
                          <a:effectLst/>
                          <a:latin typeface="Times New Roman" pitchFamily="18" charset="0"/>
                        </a:rPr>
                        <a:t> </a:t>
                      </a:r>
                      <a:r>
                        <a:rPr kumimoji="0" lang="en-GB" sz="2800" b="0" i="0" u="none" strike="noStrike" cap="none" normalizeH="0" baseline="0" dirty="0" err="1">
                          <a:ln>
                            <a:noFill/>
                          </a:ln>
                          <a:solidFill>
                            <a:schemeClr val="tx1"/>
                          </a:solidFill>
                          <a:effectLst/>
                          <a:latin typeface="Times New Roman" pitchFamily="18" charset="0"/>
                        </a:rPr>
                        <a:t>gastcultuur</a:t>
                      </a:r>
                      <a:endParaRPr kumimoji="0" lang="en-GB" sz="2800" b="0" i="0" u="none" strike="noStrike" cap="none" normalizeH="0" baseline="0" dirty="0">
                        <a:ln>
                          <a:noFill/>
                        </a:ln>
                        <a:solidFill>
                          <a:schemeClr val="tx1"/>
                        </a:solidFill>
                        <a:effectLst/>
                        <a:latin typeface="Times New Roman" pitchFamily="18" charset="0"/>
                      </a:endParaRPr>
                    </a:p>
                  </a:txBody>
                  <a:tcPr marL="0" marR="0" marT="0" marB="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l-BE"/>
                    </a:p>
                  </a:txBody>
                  <a:tcPr/>
                </a:tc>
                <a:extLst>
                  <a:ext uri="{0D108BD9-81ED-4DB2-BD59-A6C34878D82A}">
                    <a16:rowId xmlns:a16="http://schemas.microsoft.com/office/drawing/2014/main" val="10002"/>
                  </a:ext>
                </a:extLst>
              </a:tr>
            </a:tbl>
          </a:graphicData>
        </a:graphic>
      </p:graphicFrame>
      <p:sp>
        <p:nvSpPr>
          <p:cNvPr id="75796" name="Line 19">
            <a:extLst>
              <a:ext uri="{FF2B5EF4-FFF2-40B4-BE49-F238E27FC236}">
                <a16:creationId xmlns:a16="http://schemas.microsoft.com/office/drawing/2014/main" id="{3FF70D07-2215-46A5-9028-D9DD7AAF9C46}"/>
              </a:ext>
            </a:extLst>
          </p:cNvPr>
          <p:cNvSpPr>
            <a:spLocks noChangeShapeType="1"/>
          </p:cNvSpPr>
          <p:nvPr/>
        </p:nvSpPr>
        <p:spPr bwMode="auto">
          <a:xfrm flipV="1">
            <a:off x="3203575" y="2060575"/>
            <a:ext cx="0" cy="252095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BE"/>
          </a:p>
        </p:txBody>
      </p:sp>
      <p:sp>
        <p:nvSpPr>
          <p:cNvPr id="75797" name="Line 20">
            <a:extLst>
              <a:ext uri="{FF2B5EF4-FFF2-40B4-BE49-F238E27FC236}">
                <a16:creationId xmlns:a16="http://schemas.microsoft.com/office/drawing/2014/main" id="{4EEDA17D-AAC8-4AD7-B333-43F70FE38CEF}"/>
              </a:ext>
            </a:extLst>
          </p:cNvPr>
          <p:cNvSpPr>
            <a:spLocks noChangeShapeType="1"/>
          </p:cNvSpPr>
          <p:nvPr/>
        </p:nvSpPr>
        <p:spPr bwMode="auto">
          <a:xfrm flipV="1">
            <a:off x="3203575" y="4581525"/>
            <a:ext cx="5689600" cy="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BE"/>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jdelijke aanduiding voor dianummer 4">
            <a:extLst>
              <a:ext uri="{FF2B5EF4-FFF2-40B4-BE49-F238E27FC236}">
                <a16:creationId xmlns:a16="http://schemas.microsoft.com/office/drawing/2014/main" id="{57D7E843-CDCD-43EF-B577-4EDCF4016570}"/>
              </a:ext>
            </a:extLst>
          </p:cNvPr>
          <p:cNvSpPr txBox="1">
            <a:spLocks noGrp="1"/>
          </p:cNvSpPr>
          <p:nvPr/>
        </p:nvSpPr>
        <p:spPr bwMode="auto">
          <a:xfrm>
            <a:off x="6553200" y="6248400"/>
            <a:ext cx="2209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r" eaLnBrk="1" hangingPunct="1">
              <a:spcBef>
                <a:spcPct val="0"/>
              </a:spcBef>
              <a:buFontTx/>
              <a:buNone/>
            </a:pPr>
            <a:r>
              <a:rPr lang="nl-NL" altLang="nl-BE" sz="1400"/>
              <a:t>pag. </a:t>
            </a:r>
            <a:fld id="{407F045E-BD6A-46D2-AA53-2F71CD86E6F9}" type="slidenum">
              <a:rPr lang="nl-NL" altLang="nl-BE" sz="1400"/>
              <a:pPr algn="r" eaLnBrk="1" hangingPunct="1">
                <a:spcBef>
                  <a:spcPct val="0"/>
                </a:spcBef>
                <a:buFontTx/>
                <a:buNone/>
              </a:pPr>
              <a:t>4</a:t>
            </a:fld>
            <a:r>
              <a:rPr lang="nl-NL" altLang="nl-BE" sz="1400"/>
              <a:t> </a:t>
            </a:r>
          </a:p>
        </p:txBody>
      </p:sp>
      <p:sp>
        <p:nvSpPr>
          <p:cNvPr id="77827" name="Rectangle 2">
            <a:extLst>
              <a:ext uri="{FF2B5EF4-FFF2-40B4-BE49-F238E27FC236}">
                <a16:creationId xmlns:a16="http://schemas.microsoft.com/office/drawing/2014/main" id="{32364064-D811-46D0-B34C-9BBDB9C8239B}"/>
              </a:ext>
            </a:extLst>
          </p:cNvPr>
          <p:cNvSpPr>
            <a:spLocks noGrp="1" noChangeArrowheads="1"/>
          </p:cNvSpPr>
          <p:nvPr>
            <p:ph type="title" idx="4294967295"/>
          </p:nvPr>
        </p:nvSpPr>
        <p:spPr>
          <a:xfrm>
            <a:off x="285750" y="785813"/>
            <a:ext cx="8610600" cy="685800"/>
          </a:xfrm>
        </p:spPr>
        <p:txBody>
          <a:bodyPr/>
          <a:lstStyle/>
          <a:p>
            <a:pPr eaLnBrk="1" hangingPunct="1"/>
            <a:r>
              <a:rPr lang="nl-NL" altLang="nl-BE" sz="4000" b="1"/>
              <a:t>Exploratie en schaalreductie –   GACS-16</a:t>
            </a:r>
          </a:p>
        </p:txBody>
      </p:sp>
      <p:sp>
        <p:nvSpPr>
          <p:cNvPr id="77828" name="Rectangle 3">
            <a:extLst>
              <a:ext uri="{FF2B5EF4-FFF2-40B4-BE49-F238E27FC236}">
                <a16:creationId xmlns:a16="http://schemas.microsoft.com/office/drawing/2014/main" id="{577ABD6C-C3E7-4B49-BD3D-25BA10C23187}"/>
              </a:ext>
            </a:extLst>
          </p:cNvPr>
          <p:cNvSpPr>
            <a:spLocks noGrp="1" noChangeArrowheads="1"/>
          </p:cNvSpPr>
          <p:nvPr>
            <p:ph type="body" idx="4294967295"/>
          </p:nvPr>
        </p:nvSpPr>
        <p:spPr>
          <a:xfrm>
            <a:off x="395288" y="2203450"/>
            <a:ext cx="8540750" cy="3889375"/>
          </a:xfrm>
        </p:spPr>
        <p:txBody>
          <a:bodyPr/>
          <a:lstStyle/>
          <a:p>
            <a:pPr marL="0" indent="0" eaLnBrk="1" hangingPunct="1"/>
            <a:endParaRPr lang="nl-NL" altLang="nl-BE" sz="3600"/>
          </a:p>
          <a:p>
            <a:pPr marL="0" indent="0" eaLnBrk="1" hangingPunct="1"/>
            <a:endParaRPr lang="nl-NL" altLang="nl-BE" sz="3600"/>
          </a:p>
          <a:p>
            <a:pPr marL="0" indent="0" eaLnBrk="1" hangingPunct="1"/>
            <a:endParaRPr lang="nl-NL" altLang="nl-BE" sz="3600"/>
          </a:p>
          <a:p>
            <a:pPr marL="0" indent="0" eaLnBrk="1" hangingPunct="1"/>
            <a:endParaRPr lang="nl-NL" altLang="nl-BE"/>
          </a:p>
        </p:txBody>
      </p:sp>
      <p:sp>
        <p:nvSpPr>
          <p:cNvPr id="77829" name="Oval 4">
            <a:extLst>
              <a:ext uri="{FF2B5EF4-FFF2-40B4-BE49-F238E27FC236}">
                <a16:creationId xmlns:a16="http://schemas.microsoft.com/office/drawing/2014/main" id="{F182A549-B04F-46BE-B8A9-00EF3C3BC170}"/>
              </a:ext>
            </a:extLst>
          </p:cNvPr>
          <p:cNvSpPr>
            <a:spLocks noChangeArrowheads="1"/>
          </p:cNvSpPr>
          <p:nvPr/>
        </p:nvSpPr>
        <p:spPr bwMode="auto">
          <a:xfrm>
            <a:off x="2413000" y="3213100"/>
            <a:ext cx="2232025" cy="5762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nl-BE" altLang="nl-BE" sz="2400"/>
              <a:t>Maintenance</a:t>
            </a:r>
          </a:p>
        </p:txBody>
      </p:sp>
      <p:sp>
        <p:nvSpPr>
          <p:cNvPr id="77830" name="Rectangle 5">
            <a:extLst>
              <a:ext uri="{FF2B5EF4-FFF2-40B4-BE49-F238E27FC236}">
                <a16:creationId xmlns:a16="http://schemas.microsoft.com/office/drawing/2014/main" id="{6557350D-6786-4D20-A826-74C37C4BCAC7}"/>
              </a:ext>
            </a:extLst>
          </p:cNvPr>
          <p:cNvSpPr>
            <a:spLocks noChangeArrowheads="1"/>
          </p:cNvSpPr>
          <p:nvPr/>
        </p:nvSpPr>
        <p:spPr bwMode="auto">
          <a:xfrm>
            <a:off x="684213" y="2205038"/>
            <a:ext cx="576262" cy="360362"/>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nl-BE" altLang="nl-BE" sz="2400"/>
              <a:t>i1</a:t>
            </a:r>
          </a:p>
        </p:txBody>
      </p:sp>
      <p:sp>
        <p:nvSpPr>
          <p:cNvPr id="77831" name="Rectangle 6">
            <a:extLst>
              <a:ext uri="{FF2B5EF4-FFF2-40B4-BE49-F238E27FC236}">
                <a16:creationId xmlns:a16="http://schemas.microsoft.com/office/drawing/2014/main" id="{FE8E68A3-D8F9-42C9-9A20-F46257795D93}"/>
              </a:ext>
            </a:extLst>
          </p:cNvPr>
          <p:cNvSpPr>
            <a:spLocks noChangeArrowheads="1"/>
          </p:cNvSpPr>
          <p:nvPr/>
        </p:nvSpPr>
        <p:spPr bwMode="auto">
          <a:xfrm>
            <a:off x="1404938" y="2205038"/>
            <a:ext cx="576262" cy="360362"/>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nl-BE" altLang="nl-BE" sz="2400"/>
              <a:t>i2</a:t>
            </a:r>
          </a:p>
        </p:txBody>
      </p:sp>
      <p:sp>
        <p:nvSpPr>
          <p:cNvPr id="77832" name="Rectangle 7">
            <a:extLst>
              <a:ext uri="{FF2B5EF4-FFF2-40B4-BE49-F238E27FC236}">
                <a16:creationId xmlns:a16="http://schemas.microsoft.com/office/drawing/2014/main" id="{7C8911E1-8DBA-4A61-895B-607587256E7F}"/>
              </a:ext>
            </a:extLst>
          </p:cNvPr>
          <p:cNvSpPr>
            <a:spLocks noChangeArrowheads="1"/>
          </p:cNvSpPr>
          <p:nvPr/>
        </p:nvSpPr>
        <p:spPr bwMode="auto">
          <a:xfrm>
            <a:off x="2124075" y="2205038"/>
            <a:ext cx="576263" cy="360362"/>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nl-BE" altLang="nl-BE" sz="2400"/>
              <a:t>i3</a:t>
            </a:r>
          </a:p>
        </p:txBody>
      </p:sp>
      <p:sp>
        <p:nvSpPr>
          <p:cNvPr id="77833" name="Rectangle 8">
            <a:extLst>
              <a:ext uri="{FF2B5EF4-FFF2-40B4-BE49-F238E27FC236}">
                <a16:creationId xmlns:a16="http://schemas.microsoft.com/office/drawing/2014/main" id="{6012EA91-4D24-48C1-AF80-F056F19250AD}"/>
              </a:ext>
            </a:extLst>
          </p:cNvPr>
          <p:cNvSpPr>
            <a:spLocks noChangeArrowheads="1"/>
          </p:cNvSpPr>
          <p:nvPr/>
        </p:nvSpPr>
        <p:spPr bwMode="auto">
          <a:xfrm>
            <a:off x="2844800" y="2205038"/>
            <a:ext cx="576263" cy="360362"/>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nl-BE" altLang="nl-BE" sz="2400"/>
              <a:t>i4</a:t>
            </a:r>
          </a:p>
        </p:txBody>
      </p:sp>
      <p:sp>
        <p:nvSpPr>
          <p:cNvPr id="77834" name="Rectangle 9">
            <a:extLst>
              <a:ext uri="{FF2B5EF4-FFF2-40B4-BE49-F238E27FC236}">
                <a16:creationId xmlns:a16="http://schemas.microsoft.com/office/drawing/2014/main" id="{14D21DBF-D96F-4032-883C-61917FE5292B}"/>
              </a:ext>
            </a:extLst>
          </p:cNvPr>
          <p:cNvSpPr>
            <a:spLocks noChangeArrowheads="1"/>
          </p:cNvSpPr>
          <p:nvPr/>
        </p:nvSpPr>
        <p:spPr bwMode="auto">
          <a:xfrm>
            <a:off x="3565525" y="2205038"/>
            <a:ext cx="576263" cy="360362"/>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nl-BE" altLang="nl-BE" sz="2400"/>
              <a:t>i5</a:t>
            </a:r>
          </a:p>
        </p:txBody>
      </p:sp>
      <p:sp>
        <p:nvSpPr>
          <p:cNvPr id="77835" name="Rectangle 10">
            <a:extLst>
              <a:ext uri="{FF2B5EF4-FFF2-40B4-BE49-F238E27FC236}">
                <a16:creationId xmlns:a16="http://schemas.microsoft.com/office/drawing/2014/main" id="{2DDE6982-AAD1-4FA5-A9EE-A862F937C25F}"/>
              </a:ext>
            </a:extLst>
          </p:cNvPr>
          <p:cNvSpPr>
            <a:spLocks noChangeArrowheads="1"/>
          </p:cNvSpPr>
          <p:nvPr/>
        </p:nvSpPr>
        <p:spPr bwMode="auto">
          <a:xfrm>
            <a:off x="4286250" y="2205038"/>
            <a:ext cx="576263" cy="360362"/>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nl-BE" altLang="nl-BE" sz="2400"/>
              <a:t>i6</a:t>
            </a:r>
          </a:p>
        </p:txBody>
      </p:sp>
      <p:sp>
        <p:nvSpPr>
          <p:cNvPr id="77836" name="Rectangle 11">
            <a:extLst>
              <a:ext uri="{FF2B5EF4-FFF2-40B4-BE49-F238E27FC236}">
                <a16:creationId xmlns:a16="http://schemas.microsoft.com/office/drawing/2014/main" id="{C52BF80C-A43D-4ADF-871D-3F643286ECD3}"/>
              </a:ext>
            </a:extLst>
          </p:cNvPr>
          <p:cNvSpPr>
            <a:spLocks noChangeArrowheads="1"/>
          </p:cNvSpPr>
          <p:nvPr/>
        </p:nvSpPr>
        <p:spPr bwMode="auto">
          <a:xfrm>
            <a:off x="5005388" y="2205038"/>
            <a:ext cx="576262" cy="360362"/>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nl-BE" altLang="nl-BE" sz="2400"/>
              <a:t>i7</a:t>
            </a:r>
          </a:p>
        </p:txBody>
      </p:sp>
      <p:sp>
        <p:nvSpPr>
          <p:cNvPr id="77837" name="Rectangle 12">
            <a:extLst>
              <a:ext uri="{FF2B5EF4-FFF2-40B4-BE49-F238E27FC236}">
                <a16:creationId xmlns:a16="http://schemas.microsoft.com/office/drawing/2014/main" id="{1636BD5A-E7F4-4257-AD87-6C08C93599C7}"/>
              </a:ext>
            </a:extLst>
          </p:cNvPr>
          <p:cNvSpPr>
            <a:spLocks noChangeArrowheads="1"/>
          </p:cNvSpPr>
          <p:nvPr/>
        </p:nvSpPr>
        <p:spPr bwMode="auto">
          <a:xfrm>
            <a:off x="5726113" y="2205038"/>
            <a:ext cx="576262" cy="360362"/>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nl-BE" altLang="nl-BE" sz="2400"/>
              <a:t>i8</a:t>
            </a:r>
          </a:p>
        </p:txBody>
      </p:sp>
      <p:sp>
        <p:nvSpPr>
          <p:cNvPr id="77838" name="Oval 13">
            <a:extLst>
              <a:ext uri="{FF2B5EF4-FFF2-40B4-BE49-F238E27FC236}">
                <a16:creationId xmlns:a16="http://schemas.microsoft.com/office/drawing/2014/main" id="{A732F2AC-6E65-46D2-9741-C3CB2CA4EC69}"/>
              </a:ext>
            </a:extLst>
          </p:cNvPr>
          <p:cNvSpPr>
            <a:spLocks noChangeArrowheads="1"/>
          </p:cNvSpPr>
          <p:nvPr/>
        </p:nvSpPr>
        <p:spPr bwMode="auto">
          <a:xfrm>
            <a:off x="2413000" y="4076700"/>
            <a:ext cx="2232025" cy="5762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nl-BE" altLang="nl-BE" sz="2400"/>
              <a:t>Adaptation</a:t>
            </a:r>
          </a:p>
        </p:txBody>
      </p:sp>
      <p:sp>
        <p:nvSpPr>
          <p:cNvPr id="77839" name="Rectangle 14">
            <a:extLst>
              <a:ext uri="{FF2B5EF4-FFF2-40B4-BE49-F238E27FC236}">
                <a16:creationId xmlns:a16="http://schemas.microsoft.com/office/drawing/2014/main" id="{889A1F79-EBD5-4C67-A95F-884B808059C3}"/>
              </a:ext>
            </a:extLst>
          </p:cNvPr>
          <p:cNvSpPr>
            <a:spLocks noChangeArrowheads="1"/>
          </p:cNvSpPr>
          <p:nvPr/>
        </p:nvSpPr>
        <p:spPr bwMode="auto">
          <a:xfrm>
            <a:off x="684213" y="5373688"/>
            <a:ext cx="576262" cy="360362"/>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nl-BE" altLang="nl-BE" sz="2400"/>
              <a:t>i9</a:t>
            </a:r>
          </a:p>
        </p:txBody>
      </p:sp>
      <p:sp>
        <p:nvSpPr>
          <p:cNvPr id="77840" name="Rectangle 15">
            <a:extLst>
              <a:ext uri="{FF2B5EF4-FFF2-40B4-BE49-F238E27FC236}">
                <a16:creationId xmlns:a16="http://schemas.microsoft.com/office/drawing/2014/main" id="{F9E241E4-9C31-4D36-8CA4-D6D928EACAB5}"/>
              </a:ext>
            </a:extLst>
          </p:cNvPr>
          <p:cNvSpPr>
            <a:spLocks noChangeArrowheads="1"/>
          </p:cNvSpPr>
          <p:nvPr/>
        </p:nvSpPr>
        <p:spPr bwMode="auto">
          <a:xfrm>
            <a:off x="1404938" y="5373688"/>
            <a:ext cx="576262" cy="360362"/>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nl-BE" altLang="nl-BE" sz="2400"/>
              <a:t>i10</a:t>
            </a:r>
          </a:p>
        </p:txBody>
      </p:sp>
      <p:sp>
        <p:nvSpPr>
          <p:cNvPr id="77841" name="Rectangle 16">
            <a:extLst>
              <a:ext uri="{FF2B5EF4-FFF2-40B4-BE49-F238E27FC236}">
                <a16:creationId xmlns:a16="http://schemas.microsoft.com/office/drawing/2014/main" id="{EA75F111-FC90-40D3-86E8-5B538B2131FF}"/>
              </a:ext>
            </a:extLst>
          </p:cNvPr>
          <p:cNvSpPr>
            <a:spLocks noChangeArrowheads="1"/>
          </p:cNvSpPr>
          <p:nvPr/>
        </p:nvSpPr>
        <p:spPr bwMode="auto">
          <a:xfrm>
            <a:off x="2124075" y="5373688"/>
            <a:ext cx="576263" cy="360362"/>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nl-BE" altLang="nl-BE" sz="2400"/>
              <a:t>i11</a:t>
            </a:r>
          </a:p>
        </p:txBody>
      </p:sp>
      <p:sp>
        <p:nvSpPr>
          <p:cNvPr id="77842" name="Rectangle 17">
            <a:extLst>
              <a:ext uri="{FF2B5EF4-FFF2-40B4-BE49-F238E27FC236}">
                <a16:creationId xmlns:a16="http://schemas.microsoft.com/office/drawing/2014/main" id="{17F036A7-B5CA-457F-89ED-C6D580967392}"/>
              </a:ext>
            </a:extLst>
          </p:cNvPr>
          <p:cNvSpPr>
            <a:spLocks noChangeArrowheads="1"/>
          </p:cNvSpPr>
          <p:nvPr/>
        </p:nvSpPr>
        <p:spPr bwMode="auto">
          <a:xfrm>
            <a:off x="2844800" y="5373688"/>
            <a:ext cx="576263" cy="360362"/>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nl-BE" altLang="nl-BE" sz="2400"/>
              <a:t>i12</a:t>
            </a:r>
          </a:p>
        </p:txBody>
      </p:sp>
      <p:sp>
        <p:nvSpPr>
          <p:cNvPr id="77843" name="Rectangle 18">
            <a:extLst>
              <a:ext uri="{FF2B5EF4-FFF2-40B4-BE49-F238E27FC236}">
                <a16:creationId xmlns:a16="http://schemas.microsoft.com/office/drawing/2014/main" id="{6F332FB1-93F6-4402-BD5A-413C7616E857}"/>
              </a:ext>
            </a:extLst>
          </p:cNvPr>
          <p:cNvSpPr>
            <a:spLocks noChangeArrowheads="1"/>
          </p:cNvSpPr>
          <p:nvPr/>
        </p:nvSpPr>
        <p:spPr bwMode="auto">
          <a:xfrm>
            <a:off x="3565525" y="5373688"/>
            <a:ext cx="576263" cy="360362"/>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nl-BE" altLang="nl-BE" sz="2400"/>
              <a:t>i13</a:t>
            </a:r>
          </a:p>
        </p:txBody>
      </p:sp>
      <p:sp>
        <p:nvSpPr>
          <p:cNvPr id="77844" name="Rectangle 19">
            <a:extLst>
              <a:ext uri="{FF2B5EF4-FFF2-40B4-BE49-F238E27FC236}">
                <a16:creationId xmlns:a16="http://schemas.microsoft.com/office/drawing/2014/main" id="{D6F3C3CE-DC99-4E23-8B83-66D38443B746}"/>
              </a:ext>
            </a:extLst>
          </p:cNvPr>
          <p:cNvSpPr>
            <a:spLocks noChangeArrowheads="1"/>
          </p:cNvSpPr>
          <p:nvPr/>
        </p:nvSpPr>
        <p:spPr bwMode="auto">
          <a:xfrm>
            <a:off x="4286250" y="5373688"/>
            <a:ext cx="576263" cy="360362"/>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nl-BE" altLang="nl-BE" sz="2400"/>
              <a:t>i14</a:t>
            </a:r>
          </a:p>
        </p:txBody>
      </p:sp>
      <p:sp>
        <p:nvSpPr>
          <p:cNvPr id="77845" name="Rectangle 20">
            <a:extLst>
              <a:ext uri="{FF2B5EF4-FFF2-40B4-BE49-F238E27FC236}">
                <a16:creationId xmlns:a16="http://schemas.microsoft.com/office/drawing/2014/main" id="{E4CBDCEF-CEED-4DF5-A26D-106DB9E60C77}"/>
              </a:ext>
            </a:extLst>
          </p:cNvPr>
          <p:cNvSpPr>
            <a:spLocks noChangeArrowheads="1"/>
          </p:cNvSpPr>
          <p:nvPr/>
        </p:nvSpPr>
        <p:spPr bwMode="auto">
          <a:xfrm>
            <a:off x="5005388" y="5373688"/>
            <a:ext cx="576262" cy="360362"/>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nl-BE" altLang="nl-BE" sz="2400"/>
              <a:t>i15</a:t>
            </a:r>
          </a:p>
        </p:txBody>
      </p:sp>
      <p:sp>
        <p:nvSpPr>
          <p:cNvPr id="77846" name="Rectangle 21">
            <a:extLst>
              <a:ext uri="{FF2B5EF4-FFF2-40B4-BE49-F238E27FC236}">
                <a16:creationId xmlns:a16="http://schemas.microsoft.com/office/drawing/2014/main" id="{BC471C72-9E99-405C-B6FA-18CFB35B824D}"/>
              </a:ext>
            </a:extLst>
          </p:cNvPr>
          <p:cNvSpPr>
            <a:spLocks noChangeArrowheads="1"/>
          </p:cNvSpPr>
          <p:nvPr/>
        </p:nvSpPr>
        <p:spPr bwMode="auto">
          <a:xfrm>
            <a:off x="5726113" y="5373688"/>
            <a:ext cx="576262" cy="360362"/>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nl-BE" altLang="nl-BE" sz="2400"/>
              <a:t>i16</a:t>
            </a:r>
          </a:p>
        </p:txBody>
      </p:sp>
      <p:sp>
        <p:nvSpPr>
          <p:cNvPr id="77847" name="Line 22">
            <a:extLst>
              <a:ext uri="{FF2B5EF4-FFF2-40B4-BE49-F238E27FC236}">
                <a16:creationId xmlns:a16="http://schemas.microsoft.com/office/drawing/2014/main" id="{626852A8-212A-495D-BCE9-D1FB4F2909EE}"/>
              </a:ext>
            </a:extLst>
          </p:cNvPr>
          <p:cNvSpPr>
            <a:spLocks noChangeShapeType="1"/>
          </p:cNvSpPr>
          <p:nvPr/>
        </p:nvSpPr>
        <p:spPr bwMode="auto">
          <a:xfrm flipV="1">
            <a:off x="4573588" y="2565400"/>
            <a:ext cx="1439862" cy="7921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BE"/>
          </a:p>
        </p:txBody>
      </p:sp>
      <p:sp>
        <p:nvSpPr>
          <p:cNvPr id="77848" name="Line 23">
            <a:extLst>
              <a:ext uri="{FF2B5EF4-FFF2-40B4-BE49-F238E27FC236}">
                <a16:creationId xmlns:a16="http://schemas.microsoft.com/office/drawing/2014/main" id="{FAEBC177-A761-431B-A5D5-898B197DBFA6}"/>
              </a:ext>
            </a:extLst>
          </p:cNvPr>
          <p:cNvSpPr>
            <a:spLocks noChangeShapeType="1"/>
          </p:cNvSpPr>
          <p:nvPr/>
        </p:nvSpPr>
        <p:spPr bwMode="auto">
          <a:xfrm flipV="1">
            <a:off x="4357688" y="2565400"/>
            <a:ext cx="863600" cy="7191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BE"/>
          </a:p>
        </p:txBody>
      </p:sp>
      <p:sp>
        <p:nvSpPr>
          <p:cNvPr id="77849" name="Line 24">
            <a:extLst>
              <a:ext uri="{FF2B5EF4-FFF2-40B4-BE49-F238E27FC236}">
                <a16:creationId xmlns:a16="http://schemas.microsoft.com/office/drawing/2014/main" id="{2D3B0F69-B633-4D2C-A632-70A77BA4B80D}"/>
              </a:ext>
            </a:extLst>
          </p:cNvPr>
          <p:cNvSpPr>
            <a:spLocks noChangeShapeType="1"/>
          </p:cNvSpPr>
          <p:nvPr/>
        </p:nvSpPr>
        <p:spPr bwMode="auto">
          <a:xfrm flipV="1">
            <a:off x="4140200" y="2565400"/>
            <a:ext cx="433388" cy="6477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BE"/>
          </a:p>
        </p:txBody>
      </p:sp>
      <p:sp>
        <p:nvSpPr>
          <p:cNvPr id="77850" name="Line 25">
            <a:extLst>
              <a:ext uri="{FF2B5EF4-FFF2-40B4-BE49-F238E27FC236}">
                <a16:creationId xmlns:a16="http://schemas.microsoft.com/office/drawing/2014/main" id="{D9716254-EF74-4B42-817A-30F7C2C6F6E6}"/>
              </a:ext>
            </a:extLst>
          </p:cNvPr>
          <p:cNvSpPr>
            <a:spLocks noChangeShapeType="1"/>
          </p:cNvSpPr>
          <p:nvPr/>
        </p:nvSpPr>
        <p:spPr bwMode="auto">
          <a:xfrm flipV="1">
            <a:off x="3708400" y="2565400"/>
            <a:ext cx="144463" cy="6477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BE"/>
          </a:p>
        </p:txBody>
      </p:sp>
      <p:sp>
        <p:nvSpPr>
          <p:cNvPr id="77851" name="Line 26">
            <a:extLst>
              <a:ext uri="{FF2B5EF4-FFF2-40B4-BE49-F238E27FC236}">
                <a16:creationId xmlns:a16="http://schemas.microsoft.com/office/drawing/2014/main" id="{FED38FE1-2DE1-48B6-B943-A30EE25C086C}"/>
              </a:ext>
            </a:extLst>
          </p:cNvPr>
          <p:cNvSpPr>
            <a:spLocks noChangeShapeType="1"/>
          </p:cNvSpPr>
          <p:nvPr/>
        </p:nvSpPr>
        <p:spPr bwMode="auto">
          <a:xfrm flipH="1" flipV="1">
            <a:off x="3132138" y="2565400"/>
            <a:ext cx="73025" cy="6477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BE"/>
          </a:p>
        </p:txBody>
      </p:sp>
      <p:sp>
        <p:nvSpPr>
          <p:cNvPr id="77852" name="Line 27">
            <a:extLst>
              <a:ext uri="{FF2B5EF4-FFF2-40B4-BE49-F238E27FC236}">
                <a16:creationId xmlns:a16="http://schemas.microsoft.com/office/drawing/2014/main" id="{109998FD-D8D5-4CBE-966F-13CA61A7200D}"/>
              </a:ext>
            </a:extLst>
          </p:cNvPr>
          <p:cNvSpPr>
            <a:spLocks noChangeShapeType="1"/>
          </p:cNvSpPr>
          <p:nvPr/>
        </p:nvSpPr>
        <p:spPr bwMode="auto">
          <a:xfrm flipH="1" flipV="1">
            <a:off x="2413000" y="2565400"/>
            <a:ext cx="431800" cy="7191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BE"/>
          </a:p>
        </p:txBody>
      </p:sp>
      <p:sp>
        <p:nvSpPr>
          <p:cNvPr id="77853" name="Line 28">
            <a:extLst>
              <a:ext uri="{FF2B5EF4-FFF2-40B4-BE49-F238E27FC236}">
                <a16:creationId xmlns:a16="http://schemas.microsoft.com/office/drawing/2014/main" id="{AEE8E373-FA95-4380-9CF1-864375685E96}"/>
              </a:ext>
            </a:extLst>
          </p:cNvPr>
          <p:cNvSpPr>
            <a:spLocks noChangeShapeType="1"/>
          </p:cNvSpPr>
          <p:nvPr/>
        </p:nvSpPr>
        <p:spPr bwMode="auto">
          <a:xfrm flipH="1" flipV="1">
            <a:off x="1692275" y="2565400"/>
            <a:ext cx="936625" cy="7191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BE"/>
          </a:p>
        </p:txBody>
      </p:sp>
      <p:sp>
        <p:nvSpPr>
          <p:cNvPr id="77854" name="Line 29">
            <a:extLst>
              <a:ext uri="{FF2B5EF4-FFF2-40B4-BE49-F238E27FC236}">
                <a16:creationId xmlns:a16="http://schemas.microsoft.com/office/drawing/2014/main" id="{5C44C990-E3DA-483F-8630-CEEC13DBD528}"/>
              </a:ext>
            </a:extLst>
          </p:cNvPr>
          <p:cNvSpPr>
            <a:spLocks noChangeShapeType="1"/>
          </p:cNvSpPr>
          <p:nvPr/>
        </p:nvSpPr>
        <p:spPr bwMode="auto">
          <a:xfrm flipH="1" flipV="1">
            <a:off x="973138" y="2565400"/>
            <a:ext cx="1439862" cy="863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BE"/>
          </a:p>
        </p:txBody>
      </p:sp>
      <p:sp>
        <p:nvSpPr>
          <p:cNvPr id="77855" name="Line 30">
            <a:extLst>
              <a:ext uri="{FF2B5EF4-FFF2-40B4-BE49-F238E27FC236}">
                <a16:creationId xmlns:a16="http://schemas.microsoft.com/office/drawing/2014/main" id="{86EAEEFC-FB3F-4196-A095-3BF5BDAFE341}"/>
              </a:ext>
            </a:extLst>
          </p:cNvPr>
          <p:cNvSpPr>
            <a:spLocks noChangeShapeType="1"/>
          </p:cNvSpPr>
          <p:nvPr/>
        </p:nvSpPr>
        <p:spPr bwMode="auto">
          <a:xfrm flipH="1">
            <a:off x="3132138" y="4652963"/>
            <a:ext cx="73025" cy="7207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BE"/>
          </a:p>
        </p:txBody>
      </p:sp>
      <p:sp>
        <p:nvSpPr>
          <p:cNvPr id="77856" name="Line 31">
            <a:extLst>
              <a:ext uri="{FF2B5EF4-FFF2-40B4-BE49-F238E27FC236}">
                <a16:creationId xmlns:a16="http://schemas.microsoft.com/office/drawing/2014/main" id="{28968631-E6A3-40CC-BEA2-728511FEBAD6}"/>
              </a:ext>
            </a:extLst>
          </p:cNvPr>
          <p:cNvSpPr>
            <a:spLocks noChangeShapeType="1"/>
          </p:cNvSpPr>
          <p:nvPr/>
        </p:nvSpPr>
        <p:spPr bwMode="auto">
          <a:xfrm>
            <a:off x="3708400" y="4652963"/>
            <a:ext cx="144463" cy="6477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BE"/>
          </a:p>
        </p:txBody>
      </p:sp>
      <p:sp>
        <p:nvSpPr>
          <p:cNvPr id="77857" name="Line 32">
            <a:extLst>
              <a:ext uri="{FF2B5EF4-FFF2-40B4-BE49-F238E27FC236}">
                <a16:creationId xmlns:a16="http://schemas.microsoft.com/office/drawing/2014/main" id="{3E2B7D75-A40A-4F47-8980-7A6042E0F9C5}"/>
              </a:ext>
            </a:extLst>
          </p:cNvPr>
          <p:cNvSpPr>
            <a:spLocks noChangeShapeType="1"/>
          </p:cNvSpPr>
          <p:nvPr/>
        </p:nvSpPr>
        <p:spPr bwMode="auto">
          <a:xfrm>
            <a:off x="4573588" y="4508500"/>
            <a:ext cx="1366837" cy="8651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BE"/>
          </a:p>
        </p:txBody>
      </p:sp>
      <p:sp>
        <p:nvSpPr>
          <p:cNvPr id="77858" name="Line 33">
            <a:extLst>
              <a:ext uri="{FF2B5EF4-FFF2-40B4-BE49-F238E27FC236}">
                <a16:creationId xmlns:a16="http://schemas.microsoft.com/office/drawing/2014/main" id="{DDACC2CA-B03F-4AF2-A422-6EDA04F97E0A}"/>
              </a:ext>
            </a:extLst>
          </p:cNvPr>
          <p:cNvSpPr>
            <a:spLocks noChangeShapeType="1"/>
          </p:cNvSpPr>
          <p:nvPr/>
        </p:nvSpPr>
        <p:spPr bwMode="auto">
          <a:xfrm>
            <a:off x="4140200" y="4652963"/>
            <a:ext cx="360363" cy="7207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BE"/>
          </a:p>
        </p:txBody>
      </p:sp>
      <p:sp>
        <p:nvSpPr>
          <p:cNvPr id="77859" name="Line 34">
            <a:extLst>
              <a:ext uri="{FF2B5EF4-FFF2-40B4-BE49-F238E27FC236}">
                <a16:creationId xmlns:a16="http://schemas.microsoft.com/office/drawing/2014/main" id="{3EF973D9-81B5-49C3-B95C-6C977E04CFAD}"/>
              </a:ext>
            </a:extLst>
          </p:cNvPr>
          <p:cNvSpPr>
            <a:spLocks noChangeShapeType="1"/>
          </p:cNvSpPr>
          <p:nvPr/>
        </p:nvSpPr>
        <p:spPr bwMode="auto">
          <a:xfrm>
            <a:off x="4357688" y="4581525"/>
            <a:ext cx="863600" cy="7921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BE"/>
          </a:p>
        </p:txBody>
      </p:sp>
      <p:sp>
        <p:nvSpPr>
          <p:cNvPr id="77860" name="Line 35">
            <a:extLst>
              <a:ext uri="{FF2B5EF4-FFF2-40B4-BE49-F238E27FC236}">
                <a16:creationId xmlns:a16="http://schemas.microsoft.com/office/drawing/2014/main" id="{FAAD07B8-D4FC-4A00-8ECC-A83DA628950C}"/>
              </a:ext>
            </a:extLst>
          </p:cNvPr>
          <p:cNvSpPr>
            <a:spLocks noChangeShapeType="1"/>
          </p:cNvSpPr>
          <p:nvPr/>
        </p:nvSpPr>
        <p:spPr bwMode="auto">
          <a:xfrm flipH="1">
            <a:off x="973138" y="4508500"/>
            <a:ext cx="1511300" cy="8651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BE"/>
          </a:p>
        </p:txBody>
      </p:sp>
      <p:sp>
        <p:nvSpPr>
          <p:cNvPr id="77861" name="Line 36">
            <a:extLst>
              <a:ext uri="{FF2B5EF4-FFF2-40B4-BE49-F238E27FC236}">
                <a16:creationId xmlns:a16="http://schemas.microsoft.com/office/drawing/2014/main" id="{18537248-9FF2-404E-AEE7-B1A3A01A1FD7}"/>
              </a:ext>
            </a:extLst>
          </p:cNvPr>
          <p:cNvSpPr>
            <a:spLocks noChangeShapeType="1"/>
          </p:cNvSpPr>
          <p:nvPr/>
        </p:nvSpPr>
        <p:spPr bwMode="auto">
          <a:xfrm flipH="1">
            <a:off x="1692275" y="4581525"/>
            <a:ext cx="1081088" cy="7921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BE"/>
          </a:p>
        </p:txBody>
      </p:sp>
      <p:sp>
        <p:nvSpPr>
          <p:cNvPr id="77862" name="Line 37">
            <a:extLst>
              <a:ext uri="{FF2B5EF4-FFF2-40B4-BE49-F238E27FC236}">
                <a16:creationId xmlns:a16="http://schemas.microsoft.com/office/drawing/2014/main" id="{A499BC98-1F33-45CB-95B6-8A778734A76F}"/>
              </a:ext>
            </a:extLst>
          </p:cNvPr>
          <p:cNvSpPr>
            <a:spLocks noChangeShapeType="1"/>
          </p:cNvSpPr>
          <p:nvPr/>
        </p:nvSpPr>
        <p:spPr bwMode="auto">
          <a:xfrm flipH="1">
            <a:off x="2484438" y="4652963"/>
            <a:ext cx="504825" cy="7207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BE"/>
          </a:p>
        </p:txBody>
      </p:sp>
      <p:cxnSp>
        <p:nvCxnSpPr>
          <p:cNvPr id="77863" name="AutoShape 38">
            <a:extLst>
              <a:ext uri="{FF2B5EF4-FFF2-40B4-BE49-F238E27FC236}">
                <a16:creationId xmlns:a16="http://schemas.microsoft.com/office/drawing/2014/main" id="{1C15BF11-AF49-4D53-A35C-02DD1CEDB9C2}"/>
              </a:ext>
            </a:extLst>
          </p:cNvPr>
          <p:cNvCxnSpPr>
            <a:cxnSpLocks noChangeShapeType="1"/>
            <a:stCxn id="77838" idx="2"/>
            <a:endCxn id="77829" idx="2"/>
          </p:cNvCxnSpPr>
          <p:nvPr/>
        </p:nvCxnSpPr>
        <p:spPr bwMode="auto">
          <a:xfrm rot="10800000" flipH="1">
            <a:off x="2413000" y="3502025"/>
            <a:ext cx="1588" cy="863600"/>
          </a:xfrm>
          <a:prstGeom prst="curvedConnector3">
            <a:avLst>
              <a:gd name="adj1" fmla="val -14400005"/>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77864" name="Text Box 39">
            <a:extLst>
              <a:ext uri="{FF2B5EF4-FFF2-40B4-BE49-F238E27FC236}">
                <a16:creationId xmlns:a16="http://schemas.microsoft.com/office/drawing/2014/main" id="{D12D40EB-7B00-40B6-A25C-30E0588EEA7C}"/>
              </a:ext>
            </a:extLst>
          </p:cNvPr>
          <p:cNvSpPr txBox="1">
            <a:spLocks noChangeArrowheads="1"/>
          </p:cNvSpPr>
          <p:nvPr/>
        </p:nvSpPr>
        <p:spPr bwMode="auto">
          <a:xfrm>
            <a:off x="1023938" y="3594100"/>
            <a:ext cx="1193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nl-BE" altLang="nl-BE" sz="2400"/>
              <a:t>R = -.05</a:t>
            </a:r>
          </a:p>
        </p:txBody>
      </p:sp>
      <p:sp>
        <p:nvSpPr>
          <p:cNvPr id="77865" name="Text Box 40">
            <a:extLst>
              <a:ext uri="{FF2B5EF4-FFF2-40B4-BE49-F238E27FC236}">
                <a16:creationId xmlns:a16="http://schemas.microsoft.com/office/drawing/2014/main" id="{046FE071-4AA3-40F6-AAE7-B972D6318DC8}"/>
              </a:ext>
            </a:extLst>
          </p:cNvPr>
          <p:cNvSpPr txBox="1">
            <a:spLocks noChangeArrowheads="1"/>
          </p:cNvSpPr>
          <p:nvPr/>
        </p:nvSpPr>
        <p:spPr bwMode="auto">
          <a:xfrm>
            <a:off x="6459538" y="2149475"/>
            <a:ext cx="2505075" cy="415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nl-BE" altLang="nl-BE" sz="2400"/>
              <a:t>df = 103</a:t>
            </a:r>
          </a:p>
          <a:p>
            <a:pPr eaLnBrk="1" hangingPunct="1">
              <a:spcBef>
                <a:spcPct val="0"/>
              </a:spcBef>
              <a:buFontTx/>
              <a:buNone/>
            </a:pPr>
            <a:r>
              <a:rPr lang="nl-BE" altLang="nl-BE" sz="2400"/>
              <a:t>SB</a:t>
            </a:r>
            <a:r>
              <a:rPr lang="nl-BE" altLang="nl-BE" sz="2400">
                <a:sym typeface="Symbol" panose="05050102010706020507" pitchFamily="18" charset="2"/>
              </a:rPr>
              <a:t></a:t>
            </a:r>
            <a:r>
              <a:rPr lang="nl-BE" altLang="nl-BE" sz="2400" baseline="30000">
                <a:sym typeface="Symbol" panose="05050102010706020507" pitchFamily="18" charset="2"/>
              </a:rPr>
              <a:t></a:t>
            </a:r>
            <a:r>
              <a:rPr lang="nl-BE" altLang="nl-BE" sz="2400"/>
              <a:t> = 183.25</a:t>
            </a:r>
          </a:p>
          <a:p>
            <a:pPr eaLnBrk="1" hangingPunct="1">
              <a:spcBef>
                <a:spcPct val="0"/>
              </a:spcBef>
              <a:buFontTx/>
              <a:buNone/>
            </a:pPr>
            <a:r>
              <a:rPr lang="nl-BE" altLang="nl-BE" sz="2400"/>
              <a:t>RMSEA = .051</a:t>
            </a:r>
          </a:p>
          <a:p>
            <a:pPr eaLnBrk="1" hangingPunct="1">
              <a:spcBef>
                <a:spcPct val="0"/>
              </a:spcBef>
              <a:buFontTx/>
              <a:buNone/>
            </a:pPr>
            <a:r>
              <a:rPr lang="nl-BE" altLang="nl-BE" sz="2400"/>
              <a:t>CFI = .932</a:t>
            </a:r>
          </a:p>
          <a:p>
            <a:pPr eaLnBrk="1" hangingPunct="1">
              <a:spcBef>
                <a:spcPct val="0"/>
              </a:spcBef>
              <a:buFontTx/>
              <a:buNone/>
            </a:pPr>
            <a:r>
              <a:rPr lang="nl-BE" altLang="nl-BE" sz="2400"/>
              <a:t>GFI = .916</a:t>
            </a:r>
          </a:p>
          <a:p>
            <a:pPr eaLnBrk="1" hangingPunct="1">
              <a:spcBef>
                <a:spcPct val="0"/>
              </a:spcBef>
              <a:buFontTx/>
              <a:buNone/>
            </a:pPr>
            <a:r>
              <a:rPr lang="nl-BE" altLang="nl-BE" sz="2400"/>
              <a:t>SRMR = .069</a:t>
            </a:r>
          </a:p>
          <a:p>
            <a:pPr eaLnBrk="1" hangingPunct="1">
              <a:spcBef>
                <a:spcPct val="0"/>
              </a:spcBef>
              <a:buFontTx/>
              <a:buNone/>
            </a:pPr>
            <a:endParaRPr lang="nl-BE" altLang="nl-BE" sz="2400"/>
          </a:p>
          <a:p>
            <a:pPr eaLnBrk="1" hangingPunct="1">
              <a:spcBef>
                <a:spcPct val="0"/>
              </a:spcBef>
              <a:buFontTx/>
              <a:buNone/>
            </a:pPr>
            <a:r>
              <a:rPr lang="nl-BE" altLang="nl-BE" sz="2400"/>
              <a:t>De schaal bevat items van elk van de vijf domeinen</a:t>
            </a:r>
          </a:p>
          <a:p>
            <a:pPr eaLnBrk="1" hangingPunct="1">
              <a:spcBef>
                <a:spcPct val="0"/>
              </a:spcBef>
              <a:buFontTx/>
              <a:buNone/>
            </a:pPr>
            <a:endParaRPr lang="nl-BE" altLang="nl-BE" sz="2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9874" name="Picture 4" descr="logo">
            <a:extLst>
              <a:ext uri="{FF2B5EF4-FFF2-40B4-BE49-F238E27FC236}">
                <a16:creationId xmlns:a16="http://schemas.microsoft.com/office/drawing/2014/main" id="{41EF0BC6-179C-45D3-8605-647BCE4271FD}"/>
              </a:ext>
            </a:extLst>
          </p:cNvPr>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1187450" y="1341438"/>
            <a:ext cx="6442075" cy="456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9875" name="Slide Number Placeholder 4">
            <a:extLst>
              <a:ext uri="{FF2B5EF4-FFF2-40B4-BE49-F238E27FC236}">
                <a16:creationId xmlns:a16="http://schemas.microsoft.com/office/drawing/2014/main" id="{CD63A144-1B0B-4750-AB73-38EC273C7A30}"/>
              </a:ext>
            </a:extLst>
          </p:cNvPr>
          <p:cNvSpPr>
            <a:spLocks noGrp="1"/>
          </p:cNvSpPr>
          <p:nvPr>
            <p:ph type="sldNum" sz="quarter" idx="12"/>
          </p:nvPr>
        </p:nvSpPr>
        <p:spPr>
          <a:xfrm>
            <a:off x="3124200" y="6248400"/>
            <a:ext cx="28956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nl-NL" altLang="nl-BE" sz="1400"/>
              <a:t>pag. </a:t>
            </a:r>
            <a:fld id="{A92DE191-462F-452B-BE6E-309AAA8BE57F}" type="slidenum">
              <a:rPr lang="nl-NL" altLang="nl-BE" sz="1400" smtClean="0"/>
              <a:pPr algn="ctr">
                <a:spcBef>
                  <a:spcPct val="0"/>
                </a:spcBef>
                <a:buFontTx/>
                <a:buNone/>
              </a:pPr>
              <a:t>5</a:t>
            </a:fld>
            <a:r>
              <a:rPr lang="nl-NL" altLang="nl-BE" sz="1400"/>
              <a:t> </a:t>
            </a:r>
          </a:p>
        </p:txBody>
      </p:sp>
      <p:sp>
        <p:nvSpPr>
          <p:cNvPr id="79876" name="Rectangle 3">
            <a:extLst>
              <a:ext uri="{FF2B5EF4-FFF2-40B4-BE49-F238E27FC236}">
                <a16:creationId xmlns:a16="http://schemas.microsoft.com/office/drawing/2014/main" id="{72A1F8E6-F48C-41E3-8E94-586F583DF9CC}"/>
              </a:ext>
            </a:extLst>
          </p:cNvPr>
          <p:cNvSpPr>
            <a:spLocks noGrp="1" noChangeArrowheads="1"/>
          </p:cNvSpPr>
          <p:nvPr>
            <p:ph type="body" idx="1"/>
          </p:nvPr>
        </p:nvSpPr>
        <p:spPr>
          <a:xfrm>
            <a:off x="304800" y="1412875"/>
            <a:ext cx="8610600" cy="4683125"/>
          </a:xfrm>
        </p:spPr>
        <p:txBody>
          <a:bodyPr>
            <a:normAutofit fontScale="92500" lnSpcReduction="20000"/>
          </a:bodyPr>
          <a:lstStyle/>
          <a:p>
            <a:pPr eaLnBrk="1" hangingPunct="1">
              <a:lnSpc>
                <a:spcPct val="80000"/>
              </a:lnSpc>
              <a:buFontTx/>
              <a:buNone/>
            </a:pPr>
            <a:r>
              <a:rPr lang="nl-NL" altLang="nl-BE" sz="2000" i="1"/>
              <a:t>Tabel. Hoogst ladende items op de acculturatieschaal</a:t>
            </a:r>
          </a:p>
          <a:p>
            <a:pPr eaLnBrk="1" hangingPunct="1">
              <a:lnSpc>
                <a:spcPct val="80000"/>
              </a:lnSpc>
              <a:buFontTx/>
              <a:buNone/>
            </a:pPr>
            <a:endParaRPr lang="nl-NL" altLang="nl-BE" sz="2000"/>
          </a:p>
          <a:p>
            <a:pPr eaLnBrk="1" hangingPunct="1">
              <a:lnSpc>
                <a:spcPct val="80000"/>
              </a:lnSpc>
              <a:buFontTx/>
              <a:buNone/>
            </a:pPr>
            <a:r>
              <a:rPr lang="nl-NL" altLang="nl-BE" sz="2000"/>
              <a:t>Lading	Item</a:t>
            </a:r>
          </a:p>
          <a:p>
            <a:pPr eaLnBrk="1" hangingPunct="1">
              <a:lnSpc>
                <a:spcPct val="80000"/>
              </a:lnSpc>
              <a:buFontTx/>
              <a:buNone/>
            </a:pPr>
            <a:endParaRPr lang="nl-NL" altLang="nl-BE" sz="2000"/>
          </a:p>
          <a:p>
            <a:pPr eaLnBrk="1" hangingPunct="1">
              <a:lnSpc>
                <a:spcPct val="80000"/>
              </a:lnSpc>
              <a:buFontTx/>
              <a:buNone/>
            </a:pPr>
            <a:r>
              <a:rPr lang="nl-NL" altLang="nl-BE" sz="2000"/>
              <a:t>.592 	Zijn je beste vrienden Vlaams?</a:t>
            </a:r>
          </a:p>
          <a:p>
            <a:pPr eaLnBrk="1" hangingPunct="1">
              <a:lnSpc>
                <a:spcPct val="80000"/>
              </a:lnSpc>
              <a:buFontTx/>
              <a:buNone/>
            </a:pPr>
            <a:r>
              <a:rPr lang="nl-NL" altLang="nl-BE" sz="2000"/>
              <a:t>.556 	Denk je in het Nederlands?</a:t>
            </a:r>
          </a:p>
          <a:p>
            <a:pPr eaLnBrk="1" hangingPunct="1">
              <a:lnSpc>
                <a:spcPct val="80000"/>
              </a:lnSpc>
              <a:buFontTx/>
              <a:buNone/>
            </a:pPr>
            <a:r>
              <a:rPr lang="nl-NL" altLang="nl-BE" sz="2000"/>
              <a:t>.518 	Heb je veel Vlaamse vrienden?</a:t>
            </a:r>
          </a:p>
          <a:p>
            <a:pPr eaLnBrk="1" hangingPunct="1">
              <a:lnSpc>
                <a:spcPct val="80000"/>
              </a:lnSpc>
              <a:buFontTx/>
              <a:buNone/>
            </a:pPr>
            <a:r>
              <a:rPr lang="nl-NL" altLang="nl-BE" sz="2000"/>
              <a:t>.495 	Spreek je altijd Nederlands met je broers/zussen?</a:t>
            </a:r>
          </a:p>
          <a:p>
            <a:pPr eaLnBrk="1" hangingPunct="1">
              <a:lnSpc>
                <a:spcPct val="80000"/>
              </a:lnSpc>
              <a:buFontTx/>
              <a:buNone/>
            </a:pPr>
            <a:r>
              <a:rPr lang="nl-NL" altLang="nl-BE" sz="2000"/>
              <a:t>.477 	Spreek je thuis altijd Nederlands met je ouders?</a:t>
            </a:r>
          </a:p>
          <a:p>
            <a:pPr eaLnBrk="1" hangingPunct="1">
              <a:lnSpc>
                <a:spcPct val="80000"/>
              </a:lnSpc>
              <a:buFontTx/>
              <a:buNone/>
            </a:pPr>
            <a:r>
              <a:rPr lang="nl-NL" altLang="nl-BE" sz="2000"/>
              <a:t>…</a:t>
            </a:r>
          </a:p>
          <a:p>
            <a:pPr eaLnBrk="1" hangingPunct="1">
              <a:lnSpc>
                <a:spcPct val="80000"/>
              </a:lnSpc>
              <a:buFontTx/>
              <a:buNone/>
            </a:pPr>
            <a:r>
              <a:rPr lang="nl-NL" altLang="nl-BE" sz="2000"/>
              <a:t>-.570 	Speel je Turkse spelletjes?</a:t>
            </a:r>
          </a:p>
          <a:p>
            <a:pPr eaLnBrk="1" hangingPunct="1">
              <a:lnSpc>
                <a:spcPct val="80000"/>
              </a:lnSpc>
              <a:buFontTx/>
              <a:buNone/>
            </a:pPr>
            <a:r>
              <a:rPr lang="nl-NL" altLang="nl-BE" sz="2000"/>
              <a:t>-.573	Spreek je altijd Turks met je broers/zussen?</a:t>
            </a:r>
          </a:p>
          <a:p>
            <a:pPr eaLnBrk="1" hangingPunct="1">
              <a:lnSpc>
                <a:spcPct val="80000"/>
              </a:lnSpc>
              <a:buFontTx/>
              <a:buNone/>
            </a:pPr>
            <a:r>
              <a:rPr lang="nl-NL" altLang="nl-BE" sz="2000"/>
              <a:t>-.597 	Spreek je thuis altijd Turks met je ouders?</a:t>
            </a:r>
          </a:p>
          <a:p>
            <a:pPr eaLnBrk="1" hangingPunct="1">
              <a:lnSpc>
                <a:spcPct val="80000"/>
              </a:lnSpc>
              <a:buFontTx/>
              <a:buNone/>
            </a:pPr>
            <a:r>
              <a:rPr lang="nl-NL" altLang="nl-BE" sz="2000"/>
              <a:t>-.607 	Zijn je beste vrienden Turks?</a:t>
            </a:r>
          </a:p>
          <a:p>
            <a:pPr eaLnBrk="1" hangingPunct="1">
              <a:lnSpc>
                <a:spcPct val="80000"/>
              </a:lnSpc>
              <a:buFontTx/>
              <a:buNone/>
            </a:pPr>
            <a:r>
              <a:rPr lang="nl-NL" altLang="nl-BE" sz="2000"/>
              <a:t>-.671 	Denk je in het Turks?</a:t>
            </a:r>
          </a:p>
        </p:txBody>
      </p:sp>
      <p:sp>
        <p:nvSpPr>
          <p:cNvPr id="79877" name="Line 4">
            <a:extLst>
              <a:ext uri="{FF2B5EF4-FFF2-40B4-BE49-F238E27FC236}">
                <a16:creationId xmlns:a16="http://schemas.microsoft.com/office/drawing/2014/main" id="{F7DCD793-8867-4CA8-B313-47CB099F9807}"/>
              </a:ext>
            </a:extLst>
          </p:cNvPr>
          <p:cNvSpPr>
            <a:spLocks noChangeShapeType="1"/>
          </p:cNvSpPr>
          <p:nvPr/>
        </p:nvSpPr>
        <p:spPr bwMode="auto">
          <a:xfrm>
            <a:off x="395288" y="2492375"/>
            <a:ext cx="6553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BE"/>
          </a:p>
        </p:txBody>
      </p:sp>
      <p:sp>
        <p:nvSpPr>
          <p:cNvPr id="79878" name="Line 5">
            <a:extLst>
              <a:ext uri="{FF2B5EF4-FFF2-40B4-BE49-F238E27FC236}">
                <a16:creationId xmlns:a16="http://schemas.microsoft.com/office/drawing/2014/main" id="{BB7720C1-F07F-460D-8B52-D5542ADBE344}"/>
              </a:ext>
            </a:extLst>
          </p:cNvPr>
          <p:cNvSpPr>
            <a:spLocks noChangeShapeType="1"/>
          </p:cNvSpPr>
          <p:nvPr/>
        </p:nvSpPr>
        <p:spPr bwMode="auto">
          <a:xfrm>
            <a:off x="395288" y="1916113"/>
            <a:ext cx="6553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BE"/>
          </a:p>
        </p:txBody>
      </p:sp>
      <p:sp>
        <p:nvSpPr>
          <p:cNvPr id="79879" name="Line 6">
            <a:extLst>
              <a:ext uri="{FF2B5EF4-FFF2-40B4-BE49-F238E27FC236}">
                <a16:creationId xmlns:a16="http://schemas.microsoft.com/office/drawing/2014/main" id="{C7DF9344-4760-4E5B-8BFA-4E973F6EAEFC}"/>
              </a:ext>
            </a:extLst>
          </p:cNvPr>
          <p:cNvSpPr>
            <a:spLocks noChangeShapeType="1"/>
          </p:cNvSpPr>
          <p:nvPr/>
        </p:nvSpPr>
        <p:spPr bwMode="auto">
          <a:xfrm>
            <a:off x="395288" y="6021388"/>
            <a:ext cx="6553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BE"/>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Number Placeholder 2">
            <a:extLst>
              <a:ext uri="{FF2B5EF4-FFF2-40B4-BE49-F238E27FC236}">
                <a16:creationId xmlns:a16="http://schemas.microsoft.com/office/drawing/2014/main" id="{C3B0D182-251D-4A9A-8803-8C6993983C04}"/>
              </a:ext>
            </a:extLst>
          </p:cNvPr>
          <p:cNvSpPr>
            <a:spLocks noGrp="1"/>
          </p:cNvSpPr>
          <p:nvPr>
            <p:ph type="sldNum" sz="quarter" idx="12"/>
          </p:nvPr>
        </p:nvSpPr>
        <p:spPr>
          <a:xfrm>
            <a:off x="3124200" y="6248400"/>
            <a:ext cx="28956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nl-NL" altLang="nl-BE" sz="1400"/>
              <a:t>pag. </a:t>
            </a:r>
            <a:fld id="{5A4832C8-8813-4624-9407-91BBC1921DAE}" type="slidenum">
              <a:rPr lang="nl-NL" altLang="nl-BE" sz="1400" smtClean="0"/>
              <a:pPr algn="ctr">
                <a:spcBef>
                  <a:spcPct val="0"/>
                </a:spcBef>
                <a:buFontTx/>
                <a:buNone/>
              </a:pPr>
              <a:t>6</a:t>
            </a:fld>
            <a:r>
              <a:rPr lang="nl-NL" altLang="nl-BE" sz="1400"/>
              <a:t> </a:t>
            </a:r>
          </a:p>
        </p:txBody>
      </p:sp>
      <p:sp>
        <p:nvSpPr>
          <p:cNvPr id="81923" name="Rectangle 5">
            <a:extLst>
              <a:ext uri="{FF2B5EF4-FFF2-40B4-BE49-F238E27FC236}">
                <a16:creationId xmlns:a16="http://schemas.microsoft.com/office/drawing/2014/main" id="{1EF1EC5D-1B47-4592-AAC0-C579B254EED4}"/>
              </a:ext>
            </a:extLst>
          </p:cNvPr>
          <p:cNvSpPr>
            <a:spLocks noChangeArrowheads="1"/>
          </p:cNvSpPr>
          <p:nvPr/>
        </p:nvSpPr>
        <p:spPr bwMode="auto">
          <a:xfrm>
            <a:off x="468313" y="1628775"/>
            <a:ext cx="8856662" cy="4467225"/>
          </a:xfrm>
          <a:prstGeom prst="rect">
            <a:avLst/>
          </a:prstGeom>
          <a:solidFill>
            <a:srgbClr val="EAEAE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533400" indent="-533400">
              <a:spcBef>
                <a:spcPct val="20000"/>
              </a:spcBef>
              <a:buChar char="•"/>
              <a:tabLst>
                <a:tab pos="2957513" algn="l"/>
                <a:tab pos="3998913" algn="l"/>
                <a:tab pos="6380163" algn="l"/>
              </a:tabLst>
              <a:defRPr sz="3200">
                <a:solidFill>
                  <a:schemeClr val="tx1"/>
                </a:solidFill>
                <a:latin typeface="Times New Roman" panose="02020603050405020304" pitchFamily="18" charset="0"/>
              </a:defRPr>
            </a:lvl1pPr>
            <a:lvl2pPr marL="742950" indent="-285750">
              <a:spcBef>
                <a:spcPct val="20000"/>
              </a:spcBef>
              <a:buChar char="–"/>
              <a:tabLst>
                <a:tab pos="2957513" algn="l"/>
                <a:tab pos="3998913" algn="l"/>
                <a:tab pos="6380163" algn="l"/>
              </a:tabLst>
              <a:defRPr sz="2800">
                <a:solidFill>
                  <a:schemeClr val="tx1"/>
                </a:solidFill>
                <a:latin typeface="Times New Roman" panose="02020603050405020304" pitchFamily="18" charset="0"/>
              </a:defRPr>
            </a:lvl2pPr>
            <a:lvl3pPr marL="1143000" indent="-228600">
              <a:spcBef>
                <a:spcPct val="20000"/>
              </a:spcBef>
              <a:buChar char="•"/>
              <a:tabLst>
                <a:tab pos="2957513" algn="l"/>
                <a:tab pos="3998913" algn="l"/>
                <a:tab pos="6380163" algn="l"/>
              </a:tabLst>
              <a:defRPr sz="2400">
                <a:solidFill>
                  <a:schemeClr val="tx1"/>
                </a:solidFill>
                <a:latin typeface="Times New Roman" panose="02020603050405020304" pitchFamily="18" charset="0"/>
              </a:defRPr>
            </a:lvl3pPr>
            <a:lvl4pPr marL="1600200" indent="-228600">
              <a:spcBef>
                <a:spcPct val="20000"/>
              </a:spcBef>
              <a:buChar char="–"/>
              <a:tabLst>
                <a:tab pos="2957513" algn="l"/>
                <a:tab pos="3998913" algn="l"/>
                <a:tab pos="6380163" algn="l"/>
              </a:tabLst>
              <a:defRPr sz="2000">
                <a:solidFill>
                  <a:schemeClr val="tx1"/>
                </a:solidFill>
                <a:latin typeface="Times New Roman" panose="02020603050405020304" pitchFamily="18" charset="0"/>
              </a:defRPr>
            </a:lvl4pPr>
            <a:lvl5pPr marL="2057400" indent="-228600">
              <a:spcBef>
                <a:spcPct val="20000"/>
              </a:spcBef>
              <a:buChar char="»"/>
              <a:tabLst>
                <a:tab pos="2957513" algn="l"/>
                <a:tab pos="3998913" algn="l"/>
                <a:tab pos="6380163" algn="l"/>
              </a:tabLst>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2957513" algn="l"/>
                <a:tab pos="3998913" algn="l"/>
                <a:tab pos="6380163" algn="l"/>
              </a:tabLst>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2957513" algn="l"/>
                <a:tab pos="3998913" algn="l"/>
                <a:tab pos="6380163" algn="l"/>
              </a:tabLst>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2957513" algn="l"/>
                <a:tab pos="3998913" algn="l"/>
                <a:tab pos="6380163" algn="l"/>
              </a:tabLst>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2957513" algn="l"/>
                <a:tab pos="3998913" algn="l"/>
                <a:tab pos="6380163" algn="l"/>
              </a:tabLst>
              <a:defRPr sz="2000">
                <a:solidFill>
                  <a:schemeClr val="tx1"/>
                </a:solidFill>
                <a:latin typeface="Times New Roman" panose="02020603050405020304" pitchFamily="18" charset="0"/>
              </a:defRPr>
            </a:lvl9pPr>
          </a:lstStyle>
          <a:p>
            <a:pPr eaLnBrk="1" hangingPunct="1">
              <a:buFontTx/>
              <a:buNone/>
            </a:pPr>
            <a:r>
              <a:rPr lang="nl-NL" altLang="nl-BE" sz="2800" b="1">
                <a:solidFill>
                  <a:srgbClr val="5F5F5F"/>
                </a:solidFill>
                <a:latin typeface="Arial" panose="020B0604020202020204" pitchFamily="34" charset="0"/>
              </a:rPr>
              <a:t>     Tabel. Gemiddelde totaalscore voor adaptatie en behoud</a:t>
            </a:r>
          </a:p>
          <a:p>
            <a:pPr eaLnBrk="1" hangingPunct="1">
              <a:buFontTx/>
              <a:buNone/>
            </a:pPr>
            <a:r>
              <a:rPr lang="nl-NL" altLang="nl-BE" sz="2800">
                <a:solidFill>
                  <a:srgbClr val="5F5F5F"/>
                </a:solidFill>
                <a:latin typeface="Arial" panose="020B0604020202020204" pitchFamily="34" charset="0"/>
              </a:rPr>
              <a:t>   		             Behoud</a:t>
            </a:r>
          </a:p>
          <a:p>
            <a:pPr eaLnBrk="1" hangingPunct="1">
              <a:buFontTx/>
              <a:buNone/>
            </a:pPr>
            <a:r>
              <a:rPr lang="nl-NL" altLang="nl-BE" sz="2800">
                <a:solidFill>
                  <a:srgbClr val="5F5F5F"/>
                </a:solidFill>
                <a:latin typeface="Arial" panose="020B0604020202020204" pitchFamily="34" charset="0"/>
              </a:rPr>
              <a:t>  Adaptatie	Laag		Hoog</a:t>
            </a:r>
          </a:p>
          <a:p>
            <a:pPr eaLnBrk="1" hangingPunct="1">
              <a:buFontTx/>
              <a:buNone/>
            </a:pPr>
            <a:r>
              <a:rPr lang="nl-NL" altLang="nl-BE" sz="2800">
                <a:solidFill>
                  <a:srgbClr val="5F5F5F"/>
                </a:solidFill>
                <a:latin typeface="Arial" panose="020B0604020202020204" pitchFamily="34" charset="0"/>
              </a:rPr>
              <a:t>     Laag	79.746	80.623</a:t>
            </a:r>
          </a:p>
          <a:p>
            <a:pPr eaLnBrk="1" hangingPunct="1">
              <a:buFontTx/>
              <a:buNone/>
            </a:pPr>
            <a:r>
              <a:rPr lang="nl-NL" altLang="nl-BE" sz="2800">
                <a:solidFill>
                  <a:srgbClr val="5F5F5F"/>
                </a:solidFill>
                <a:latin typeface="Arial" panose="020B0604020202020204" pitchFamily="34" charset="0"/>
              </a:rPr>
              <a:t>     Hoog	96.149	81.553</a:t>
            </a:r>
          </a:p>
          <a:p>
            <a:pPr eaLnBrk="1" hangingPunct="1">
              <a:buFontTx/>
              <a:buNone/>
            </a:pPr>
            <a:endParaRPr lang="nl-NL" altLang="nl-BE">
              <a:solidFill>
                <a:srgbClr val="5F5F5F"/>
              </a:solidFill>
              <a:latin typeface="Arial" panose="020B0604020202020204" pitchFamily="34" charset="0"/>
            </a:endParaRPr>
          </a:p>
          <a:p>
            <a:pPr eaLnBrk="1" hangingPunct="1">
              <a:buFontTx/>
              <a:buNone/>
            </a:pPr>
            <a:r>
              <a:rPr lang="nl-NL" altLang="nl-BE">
                <a:solidFill>
                  <a:srgbClr val="5F5F5F"/>
                </a:solidFill>
                <a:latin typeface="Arial" panose="020B0604020202020204" pitchFamily="34" charset="0"/>
              </a:rPr>
              <a:t>* Gecontroleerd voor schooltype en geslacht</a:t>
            </a:r>
          </a:p>
        </p:txBody>
      </p:sp>
      <p:sp>
        <p:nvSpPr>
          <p:cNvPr id="81924" name="Line 6">
            <a:extLst>
              <a:ext uri="{FF2B5EF4-FFF2-40B4-BE49-F238E27FC236}">
                <a16:creationId xmlns:a16="http://schemas.microsoft.com/office/drawing/2014/main" id="{6683C474-F840-481A-A750-50A3EACA4F44}"/>
              </a:ext>
            </a:extLst>
          </p:cNvPr>
          <p:cNvSpPr>
            <a:spLocks noChangeShapeType="1"/>
          </p:cNvSpPr>
          <p:nvPr/>
        </p:nvSpPr>
        <p:spPr bwMode="auto">
          <a:xfrm>
            <a:off x="468313" y="3068638"/>
            <a:ext cx="792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BE"/>
          </a:p>
        </p:txBody>
      </p:sp>
      <p:sp>
        <p:nvSpPr>
          <p:cNvPr id="81925" name="Line 7">
            <a:extLst>
              <a:ext uri="{FF2B5EF4-FFF2-40B4-BE49-F238E27FC236}">
                <a16:creationId xmlns:a16="http://schemas.microsoft.com/office/drawing/2014/main" id="{46F7AF33-29A6-4DE9-A789-660B4BDBEC98}"/>
              </a:ext>
            </a:extLst>
          </p:cNvPr>
          <p:cNvSpPr>
            <a:spLocks noChangeShapeType="1"/>
          </p:cNvSpPr>
          <p:nvPr/>
        </p:nvSpPr>
        <p:spPr bwMode="auto">
          <a:xfrm>
            <a:off x="468313" y="3644900"/>
            <a:ext cx="792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BE"/>
          </a:p>
        </p:txBody>
      </p:sp>
      <p:sp>
        <p:nvSpPr>
          <p:cNvPr id="81926" name="Line 8">
            <a:extLst>
              <a:ext uri="{FF2B5EF4-FFF2-40B4-BE49-F238E27FC236}">
                <a16:creationId xmlns:a16="http://schemas.microsoft.com/office/drawing/2014/main" id="{9D058422-3CEF-468B-98C3-54D1631AA449}"/>
              </a:ext>
            </a:extLst>
          </p:cNvPr>
          <p:cNvSpPr>
            <a:spLocks noChangeShapeType="1"/>
          </p:cNvSpPr>
          <p:nvPr/>
        </p:nvSpPr>
        <p:spPr bwMode="auto">
          <a:xfrm>
            <a:off x="468313" y="4652963"/>
            <a:ext cx="792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BE"/>
          </a:p>
        </p:txBody>
      </p:sp>
      <p:sp>
        <p:nvSpPr>
          <p:cNvPr id="81927" name="Text Box 8">
            <a:extLst>
              <a:ext uri="{FF2B5EF4-FFF2-40B4-BE49-F238E27FC236}">
                <a16:creationId xmlns:a16="http://schemas.microsoft.com/office/drawing/2014/main" id="{9A5F1AD0-4A37-4855-9B64-7A5DB16451EC}"/>
              </a:ext>
            </a:extLst>
          </p:cNvPr>
          <p:cNvSpPr txBox="1">
            <a:spLocks noChangeArrowheads="1"/>
          </p:cNvSpPr>
          <p:nvPr/>
        </p:nvSpPr>
        <p:spPr bwMode="auto">
          <a:xfrm>
            <a:off x="2124075" y="404813"/>
            <a:ext cx="5616575"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nl-BE" altLang="nl-BE" b="1">
                <a:solidFill>
                  <a:srgbClr val="FF0000"/>
                </a:solidFill>
              </a:rPr>
              <a:t>ASSIMILATIE -&gt; bias </a:t>
            </a:r>
            <a:r>
              <a:rPr lang="nl-BE" altLang="nl-BE" b="1">
                <a:solidFill>
                  <a:srgbClr val="FF0000"/>
                </a:solidFill>
                <a:cs typeface="Times New Roman" panose="02020603050405020304" pitchFamily="18" charset="0"/>
              </a:rPr>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itel 1">
            <a:extLst>
              <a:ext uri="{FF2B5EF4-FFF2-40B4-BE49-F238E27FC236}">
                <a16:creationId xmlns:a16="http://schemas.microsoft.com/office/drawing/2014/main" id="{6A615522-CFE8-4837-B45B-13A6EDB26B03}"/>
              </a:ext>
            </a:extLst>
          </p:cNvPr>
          <p:cNvSpPr>
            <a:spLocks noGrp="1" noChangeArrowheads="1"/>
          </p:cNvSpPr>
          <p:nvPr>
            <p:ph type="title"/>
          </p:nvPr>
        </p:nvSpPr>
        <p:spPr/>
        <p:txBody>
          <a:bodyPr/>
          <a:lstStyle/>
          <a:p>
            <a:endParaRPr lang="nl-BE" altLang="nl-BE"/>
          </a:p>
        </p:txBody>
      </p:sp>
      <p:sp>
        <p:nvSpPr>
          <p:cNvPr id="83971" name="Tijdelijke aanduiding voor inhoud 2">
            <a:extLst>
              <a:ext uri="{FF2B5EF4-FFF2-40B4-BE49-F238E27FC236}">
                <a16:creationId xmlns:a16="http://schemas.microsoft.com/office/drawing/2014/main" id="{0FE18D58-8883-4C36-BE8A-051CDA6E6A7C}"/>
              </a:ext>
            </a:extLst>
          </p:cNvPr>
          <p:cNvSpPr>
            <a:spLocks noGrp="1" noChangeArrowheads="1"/>
          </p:cNvSpPr>
          <p:nvPr>
            <p:ph idx="1"/>
          </p:nvPr>
        </p:nvSpPr>
        <p:spPr/>
        <p:txBody>
          <a:bodyPr/>
          <a:lstStyle/>
          <a:p>
            <a:endParaRPr lang="nl-BE" altLang="nl-BE"/>
          </a:p>
        </p:txBody>
      </p:sp>
      <p:pic>
        <p:nvPicPr>
          <p:cNvPr id="83972" name="Picture 2">
            <a:extLst>
              <a:ext uri="{FF2B5EF4-FFF2-40B4-BE49-F238E27FC236}">
                <a16:creationId xmlns:a16="http://schemas.microsoft.com/office/drawing/2014/main" id="{66C31648-0C66-4E81-AB0B-FAD0667AEE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8485" t="14391" r="6250" b="3906"/>
          <a:stretch>
            <a:fillRect/>
          </a:stretch>
        </p:blipFill>
        <p:spPr bwMode="auto">
          <a:xfrm>
            <a:off x="250825" y="333375"/>
            <a:ext cx="8316913" cy="597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Kantoorthema">
  <a:themeElements>
    <a:clrScheme name="Kantoorth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th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9339CAC3FE5A9439143D9B4DD3762DA" ma:contentTypeVersion="11" ma:contentTypeDescription="Een nieuw document maken." ma:contentTypeScope="" ma:versionID="ff6b47eb9a2e813444ccb8fb94cc9432">
  <xsd:schema xmlns:xsd="http://www.w3.org/2001/XMLSchema" xmlns:xs="http://www.w3.org/2001/XMLSchema" xmlns:p="http://schemas.microsoft.com/office/2006/metadata/properties" xmlns:ns3="e9eefd5e-eb8a-4690-b8a3-e9c1d5bacbad" targetNamespace="http://schemas.microsoft.com/office/2006/metadata/properties" ma:root="true" ma:fieldsID="23905c36327977373fdde8afdbd4f778" ns3:_="">
    <xsd:import namespace="e9eefd5e-eb8a-4690-b8a3-e9c1d5bacbad"/>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9eefd5e-eb8a-4690-b8a3-e9c1d5bacba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52D80C2-946E-414F-A4A9-304FA3F34BC5}">
  <ds:schemaRefs>
    <ds:schemaRef ds:uri="http://schemas.microsoft.com/office/2006/documentManagement/types"/>
    <ds:schemaRef ds:uri="http://purl.org/dc/dcmitype/"/>
    <ds:schemaRef ds:uri="http://www.w3.org/XML/1998/namespace"/>
    <ds:schemaRef ds:uri="http://purl.org/dc/elements/1.1/"/>
    <ds:schemaRef ds:uri="http://purl.org/dc/terms/"/>
    <ds:schemaRef ds:uri="http://schemas.microsoft.com/office/infopath/2007/PartnerControls"/>
    <ds:schemaRef ds:uri="e9eefd5e-eb8a-4690-b8a3-e9c1d5bacbad"/>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3FAA999F-7BDC-493B-9E02-FE36E674D679}">
  <ds:schemaRefs>
    <ds:schemaRef ds:uri="http://schemas.microsoft.com/sharepoint/v3/contenttype/forms"/>
  </ds:schemaRefs>
</ds:datastoreItem>
</file>

<file path=customXml/itemProps3.xml><?xml version="1.0" encoding="utf-8"?>
<ds:datastoreItem xmlns:ds="http://schemas.openxmlformats.org/officeDocument/2006/customXml" ds:itemID="{559D6E12-AD6D-45E7-BD7E-88DC57DCB8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9eefd5e-eb8a-4690-b8a3-e9c1d5bacba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7</TotalTime>
  <Words>738</Words>
  <Application>Microsoft Office PowerPoint</Application>
  <PresentationFormat>Diavoorstelling (4:3)</PresentationFormat>
  <Paragraphs>90</Paragraphs>
  <Slides>7</Slides>
  <Notes>5</Notes>
  <HiddenSlides>0</HiddenSlides>
  <MMClips>0</MMClips>
  <ScaleCrop>false</ScaleCrop>
  <HeadingPairs>
    <vt:vector size="6" baseType="variant">
      <vt:variant>
        <vt:lpstr>Gebruikte lettertypen</vt:lpstr>
      </vt:variant>
      <vt:variant>
        <vt:i4>7</vt:i4>
      </vt:variant>
      <vt:variant>
        <vt:lpstr>Thema</vt:lpstr>
      </vt:variant>
      <vt:variant>
        <vt:i4>1</vt:i4>
      </vt:variant>
      <vt:variant>
        <vt:lpstr>Diatitels</vt:lpstr>
      </vt:variant>
      <vt:variant>
        <vt:i4>7</vt:i4>
      </vt:variant>
    </vt:vector>
  </HeadingPairs>
  <TitlesOfParts>
    <vt:vector size="15" baseType="lpstr">
      <vt:lpstr>Arial</vt:lpstr>
      <vt:lpstr>Arial Unicode MS</vt:lpstr>
      <vt:lpstr>Calibri</vt:lpstr>
      <vt:lpstr>Calibri Light</vt:lpstr>
      <vt:lpstr>Symbol</vt:lpstr>
      <vt:lpstr>Times New Roman</vt:lpstr>
      <vt:lpstr>Verdana</vt:lpstr>
      <vt:lpstr>Kantoorthema</vt:lpstr>
      <vt:lpstr>PowerPoint-presentatie</vt:lpstr>
      <vt:lpstr>Acculturatie-schaal</vt:lpstr>
      <vt:lpstr>PowerPoint-presentatie</vt:lpstr>
      <vt:lpstr>Exploratie en schaalreductie –   GACS-16</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Acculturatie-schaal</dc:title>
  <dc:creator>Mark Schittekatte</dc:creator>
  <cp:lastModifiedBy>Marc Covents</cp:lastModifiedBy>
  <cp:revision>3</cp:revision>
  <dcterms:created xsi:type="dcterms:W3CDTF">2021-11-26T14:06:55Z</dcterms:created>
  <dcterms:modified xsi:type="dcterms:W3CDTF">2024-10-03T13:07:43Z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0x010100C9339CAC3FE5A9439143D9B4DD3762DA</vt:lpwstr>
  </property>
</Properties>
</file>