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6"/>
  </p:notesMasterIdLst>
  <p:sldIdLst>
    <p:sldId id="259" r:id="rId5"/>
    <p:sldId id="260" r:id="rId6"/>
    <p:sldId id="330" r:id="rId7"/>
    <p:sldId id="331" r:id="rId8"/>
    <p:sldId id="349" r:id="rId9"/>
    <p:sldId id="351" r:id="rId10"/>
    <p:sldId id="353" r:id="rId11"/>
    <p:sldId id="352" r:id="rId12"/>
    <p:sldId id="350" r:id="rId13"/>
    <p:sldId id="388" r:id="rId14"/>
    <p:sldId id="346" r:id="rId15"/>
    <p:sldId id="355" r:id="rId16"/>
    <p:sldId id="356" r:id="rId17"/>
    <p:sldId id="359" r:id="rId18"/>
    <p:sldId id="358" r:id="rId19"/>
    <p:sldId id="333" r:id="rId20"/>
    <p:sldId id="389" r:id="rId21"/>
    <p:sldId id="361" r:id="rId22"/>
    <p:sldId id="360" r:id="rId23"/>
    <p:sldId id="362" r:id="rId24"/>
    <p:sldId id="363" r:id="rId25"/>
    <p:sldId id="364" r:id="rId26"/>
    <p:sldId id="365" r:id="rId27"/>
    <p:sldId id="336" r:id="rId28"/>
    <p:sldId id="366" r:id="rId29"/>
    <p:sldId id="368" r:id="rId30"/>
    <p:sldId id="347" r:id="rId31"/>
    <p:sldId id="367" r:id="rId32"/>
    <p:sldId id="369" r:id="rId33"/>
    <p:sldId id="338" r:id="rId34"/>
    <p:sldId id="340" r:id="rId35"/>
    <p:sldId id="371" r:id="rId36"/>
    <p:sldId id="341" r:id="rId37"/>
    <p:sldId id="373" r:id="rId38"/>
    <p:sldId id="374" r:id="rId39"/>
    <p:sldId id="342" r:id="rId40"/>
    <p:sldId id="378" r:id="rId41"/>
    <p:sldId id="379" r:id="rId42"/>
    <p:sldId id="377" r:id="rId43"/>
    <p:sldId id="375" r:id="rId44"/>
    <p:sldId id="376" r:id="rId45"/>
    <p:sldId id="380" r:id="rId46"/>
    <p:sldId id="343" r:id="rId47"/>
    <p:sldId id="382" r:id="rId48"/>
    <p:sldId id="370" r:id="rId49"/>
    <p:sldId id="383" r:id="rId50"/>
    <p:sldId id="384" r:id="rId51"/>
    <p:sldId id="381" r:id="rId52"/>
    <p:sldId id="344" r:id="rId53"/>
    <p:sldId id="345" r:id="rId54"/>
    <p:sldId id="264" r:id="rId55"/>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0F0"/>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70534" autoAdjust="0"/>
  </p:normalViewPr>
  <p:slideViewPr>
    <p:cSldViewPr snapToGrid="0" showGuides="1">
      <p:cViewPr>
        <p:scale>
          <a:sx n="33" d="100"/>
          <a:sy n="33" d="100"/>
        </p:scale>
        <p:origin x="1068" y="156"/>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38710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Toegang tot </a:t>
            </a:r>
            <a:r>
              <a:rPr lang="nl-BE" dirty="0" err="1"/>
              <a:t>Endnote</a:t>
            </a:r>
            <a:r>
              <a:rPr lang="nl-BE" dirty="0"/>
              <a:t> is enkel via </a:t>
            </a:r>
            <a:r>
              <a:rPr lang="nl-BE" dirty="0" err="1"/>
              <a:t>Athena</a:t>
            </a:r>
            <a:r>
              <a:rPr lang="nl-BE" dirty="0"/>
              <a:t> mogelijk.</a:t>
            </a:r>
          </a:p>
          <a:p>
            <a:r>
              <a:rPr lang="nl-BE" dirty="0"/>
              <a:t>Dit biedt ook de beste integratie met andere toepassingen (Word, databanken,…)</a:t>
            </a:r>
          </a:p>
          <a:p>
            <a:r>
              <a:rPr lang="nl-BE" dirty="0"/>
              <a:t>Ga daarvoor naar http://athena.ugent.be, meld je aan met je UGent-account.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257624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aangemeld te zijn in </a:t>
            </a:r>
            <a:r>
              <a:rPr lang="nl-BE" dirty="0" err="1"/>
              <a:t>Athena</a:t>
            </a:r>
            <a:r>
              <a:rPr lang="nl-BE" dirty="0"/>
              <a:t>, zoek je de volgende applicaties : </a:t>
            </a:r>
          </a:p>
          <a:p>
            <a:pPr marL="171450" indent="-171450">
              <a:buFontTx/>
              <a:buChar char="-"/>
            </a:pPr>
            <a:r>
              <a:rPr lang="nl-BE" dirty="0"/>
              <a:t>Word 2016</a:t>
            </a:r>
          </a:p>
          <a:p>
            <a:pPr marL="171450" indent="-171450">
              <a:buFontTx/>
              <a:buChar char="-"/>
            </a:pPr>
            <a:r>
              <a:rPr lang="nl-BE" dirty="0" err="1"/>
              <a:t>Endnote</a:t>
            </a:r>
            <a:endParaRPr lang="nl-BE" dirty="0"/>
          </a:p>
          <a:p>
            <a:pPr marL="171450" indent="-171450">
              <a:buFontTx/>
              <a:buChar char="-"/>
            </a:pPr>
            <a:r>
              <a:rPr lang="nl-BE" dirty="0"/>
              <a:t>Windows Explorer</a:t>
            </a:r>
          </a:p>
          <a:p>
            <a:pPr marL="171450" indent="-171450">
              <a:buFontTx/>
              <a:buChar char="-"/>
            </a:pPr>
            <a:r>
              <a:rPr lang="nl-BE" dirty="0"/>
              <a:t>Internet </a:t>
            </a:r>
            <a:r>
              <a:rPr lang="nl-BE" dirty="0" err="1"/>
              <a:t>explorer</a:t>
            </a:r>
            <a:r>
              <a:rPr lang="nl-BE" dirty="0"/>
              <a:t>.</a:t>
            </a:r>
          </a:p>
          <a:p>
            <a:r>
              <a:rPr lang="nl-BE" b="1" dirty="0"/>
              <a:t>De vier toepassingen moeten via </a:t>
            </a:r>
            <a:r>
              <a:rPr lang="nl-BE" b="1" dirty="0" err="1"/>
              <a:t>Athena</a:t>
            </a:r>
            <a:r>
              <a:rPr lang="nl-BE" b="1" dirty="0"/>
              <a:t> geopend worden </a:t>
            </a:r>
            <a:r>
              <a:rPr lang="nl-BE" dirty="0"/>
              <a:t>om de juiste koppelingen mogelijk te maken tussen de toepassingen.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399513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Vermits de data op je persoonlijke schijf (aangeduid in Win Explorer met H</a:t>
            </a:r>
            <a:r>
              <a:rPr lang="nl-BE" dirty="0">
                <a:sym typeface="Wingdings" panose="05000000000000000000" pitchFamily="2" charset="2"/>
              </a:rPr>
              <a:t>:), moet je bij gebruik van </a:t>
            </a:r>
            <a:r>
              <a:rPr lang="nl-BE" dirty="0" err="1">
                <a:sym typeface="Wingdings" panose="05000000000000000000" pitchFamily="2" charset="2"/>
              </a:rPr>
              <a:t>Endnote</a:t>
            </a:r>
            <a:r>
              <a:rPr lang="nl-BE" dirty="0">
                <a:sym typeface="Wingdings" panose="05000000000000000000" pitchFamily="2" charset="2"/>
              </a:rPr>
              <a:t> steeds toegang hebben tot deze schijf.  Twee bestandjes worden daar bewaard door </a:t>
            </a:r>
            <a:r>
              <a:rPr lang="nl-BE" dirty="0" err="1">
                <a:sym typeface="Wingdings" panose="05000000000000000000" pitchFamily="2" charset="2"/>
              </a:rPr>
              <a:t>Endnote</a:t>
            </a:r>
            <a:r>
              <a:rPr lang="nl-BE" dirty="0">
                <a:sym typeface="Wingdings" panose="05000000000000000000" pitchFamily="2" charset="2"/>
              </a:rPr>
              <a:t>.  Ze bevatten de titelbeschrijvingen die je gaandeweg verzameld (je persoonlijke </a:t>
            </a:r>
            <a:r>
              <a:rPr lang="nl-BE" dirty="0" err="1">
                <a:sym typeface="Wingdings" panose="05000000000000000000" pitchFamily="2" charset="2"/>
              </a:rPr>
              <a:t>Endnote-library</a:t>
            </a:r>
            <a:r>
              <a:rPr lang="nl-BE" dirty="0">
                <a:sym typeface="Wingdings" panose="05000000000000000000" pitchFamily="2" charset="2"/>
              </a:rPr>
              <a:t> dus).</a:t>
            </a:r>
          </a:p>
          <a:p>
            <a:r>
              <a:rPr lang="nl-BE" b="1" dirty="0">
                <a:sym typeface="Wingdings" panose="05000000000000000000" pitchFamily="2" charset="2"/>
              </a:rPr>
              <a:t>LET OP : Dit is enkel mogelijk wanneer je de vier eerdere toepassingen via </a:t>
            </a:r>
            <a:r>
              <a:rPr lang="nl-BE" b="1" dirty="0" err="1">
                <a:sym typeface="Wingdings" panose="05000000000000000000" pitchFamily="2" charset="2"/>
              </a:rPr>
              <a:t>Athena</a:t>
            </a:r>
            <a:r>
              <a:rPr lang="nl-BE" b="1" dirty="0">
                <a:sym typeface="Wingdings" panose="05000000000000000000" pitchFamily="2" charset="2"/>
              </a:rPr>
              <a:t> hebt geopend !!!!!</a:t>
            </a:r>
            <a:endParaRPr lang="nl-BE" b="1"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13</a:t>
            </a:fld>
            <a:endParaRPr lang="en-GB"/>
          </a:p>
        </p:txBody>
      </p:sp>
    </p:spTree>
    <p:extLst>
      <p:ext uri="{BB962C8B-B14F-4D97-AF65-F5344CB8AC3E}">
        <p14:creationId xmlns:p14="http://schemas.microsoft.com/office/powerpoint/2010/main" val="365385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de eerste keer dat je </a:t>
            </a:r>
            <a:r>
              <a:rPr lang="nl-BE" dirty="0" err="1"/>
              <a:t>Endnote</a:t>
            </a:r>
            <a:r>
              <a:rPr lang="nl-BE" dirty="0"/>
              <a:t> gebruikt, wordt je gevraagd een account te maken.</a:t>
            </a:r>
          </a:p>
          <a:p>
            <a:r>
              <a:rPr lang="nl-BE" dirty="0"/>
              <a:t>Vul daartoe je UGent-mailadres in (twee keer ter bevestiging), kies vervolgens je paswoord (dat hoeft niet hetzelfde te zijn als je gewone account).  Je UGent-account geeft dus niet automatisch toegang tot </a:t>
            </a:r>
            <a:r>
              <a:rPr lang="nl-BE" dirty="0" err="1"/>
              <a:t>Endnote</a:t>
            </a:r>
            <a:r>
              <a:rPr lang="nl-BE" dirty="0"/>
              <a:t> !!!</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14</a:t>
            </a:fld>
            <a:endParaRPr lang="en-GB"/>
          </a:p>
        </p:txBody>
      </p:sp>
    </p:spTree>
    <p:extLst>
      <p:ext uri="{BB962C8B-B14F-4D97-AF65-F5344CB8AC3E}">
        <p14:creationId xmlns:p14="http://schemas.microsoft.com/office/powerpoint/2010/main" val="420511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Eens aangemeld kom je op het standaardscherm.</a:t>
            </a:r>
          </a:p>
          <a:p>
            <a:r>
              <a:rPr lang="nl-BE" dirty="0"/>
              <a:t>Dit bevat vijf grote onderdelen :</a:t>
            </a:r>
          </a:p>
          <a:p>
            <a:pPr marL="228600" indent="-228600">
              <a:buAutoNum type="alphaUcPeriod"/>
            </a:pPr>
            <a:r>
              <a:rPr lang="nl-BE" b="1" dirty="0" err="1"/>
              <a:t>Groups</a:t>
            </a:r>
            <a:r>
              <a:rPr lang="nl-BE" b="1" dirty="0"/>
              <a:t> panel</a:t>
            </a:r>
            <a:r>
              <a:rPr lang="nl-BE" dirty="0"/>
              <a:t> : dit onderdeel laat je toe om groepen te maken binnen je bibliotheek, om m.a.w. je verzamelde referenties overzichtelijker te presenteren, op onderwerp bij elkaar te brengen, etc.</a:t>
            </a:r>
          </a:p>
          <a:p>
            <a:pPr marL="228600" indent="-228600">
              <a:buAutoNum type="alphaUcPeriod"/>
            </a:pPr>
            <a:r>
              <a:rPr lang="nl-BE" b="1" dirty="0"/>
              <a:t>Reference list panel </a:t>
            </a:r>
            <a:r>
              <a:rPr lang="nl-BE" dirty="0"/>
              <a:t>: in dit deel worden de gevonden of te bewerken titelbeschrijvingen gepresenteerd.  Je kan ze met de kolommen makkelijk herordenen</a:t>
            </a:r>
          </a:p>
          <a:p>
            <a:pPr marL="228600" indent="-228600">
              <a:buAutoNum type="alphaUcPeriod"/>
            </a:pPr>
            <a:r>
              <a:rPr lang="nl-BE" b="1" dirty="0"/>
              <a:t>Reference/Preview panel </a:t>
            </a:r>
            <a:r>
              <a:rPr lang="nl-BE" dirty="0"/>
              <a:t>: in dit deel wordt de detailinformatie van één enkele referentie getoond (dus één enkele titelbeschrijving die je in vak B hebt geselecteerd).</a:t>
            </a:r>
          </a:p>
          <a:p>
            <a:pPr marL="228600" indent="-228600">
              <a:buAutoNum type="alphaUcPeriod"/>
            </a:pPr>
            <a:r>
              <a:rPr lang="nl-BE" b="1" dirty="0"/>
              <a:t>PDF viewer panel </a:t>
            </a:r>
            <a:r>
              <a:rPr lang="nl-BE" dirty="0"/>
              <a:t>: indien aan een referentie een document hangt (vnl. pdf) dan wordt dit getoond in dit schermgedeelte.</a:t>
            </a:r>
          </a:p>
          <a:p>
            <a:pPr marL="228600" indent="-228600">
              <a:buAutoNum type="alphaUcPeriod"/>
            </a:pPr>
            <a:r>
              <a:rPr lang="nl-BE" b="1" dirty="0"/>
              <a:t>Search panel </a:t>
            </a:r>
            <a:r>
              <a:rPr lang="nl-BE" dirty="0"/>
              <a:t>: hiermee kan je in je eigen bibliotheek opzoekingen doen</a:t>
            </a:r>
          </a:p>
          <a:p>
            <a:pPr marL="0" indent="0">
              <a:buNone/>
            </a:pPr>
            <a:endParaRPr lang="nl-BE" dirty="0"/>
          </a:p>
          <a:p>
            <a:pPr marL="0" indent="0">
              <a:buNone/>
            </a:pPr>
            <a:r>
              <a:rPr lang="nl-BE" dirty="0"/>
              <a:t>Met de optie rechtsonder kan je de weergave aan je eigen wensen aanpassen (wil je geen </a:t>
            </a:r>
            <a:r>
              <a:rPr lang="nl-BE" dirty="0" err="1"/>
              <a:t>pfd</a:t>
            </a:r>
            <a:r>
              <a:rPr lang="nl-BE" dirty="0"/>
              <a:t>-preview, dan haal je dit deel van het scherm bv. weg).</a:t>
            </a:r>
          </a:p>
          <a:p>
            <a:pPr marL="228600" indent="-228600">
              <a:buAutoNum type="alphaUcPeriod"/>
            </a:pPr>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15</a:t>
            </a:fld>
            <a:endParaRPr lang="en-GB"/>
          </a:p>
        </p:txBody>
      </p:sp>
    </p:spTree>
    <p:extLst>
      <p:ext uri="{BB962C8B-B14F-4D97-AF65-F5344CB8AC3E}">
        <p14:creationId xmlns:p14="http://schemas.microsoft.com/office/powerpoint/2010/main" val="208140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Eén van de manieren om referenties te importeren is vanuit de grote databanken.  Zoek in die databanken wat je nodig hebt en laadt dat vervolgens in </a:t>
            </a:r>
            <a:r>
              <a:rPr lang="nl-BE" dirty="0" err="1"/>
              <a:t>Endnote</a:t>
            </a:r>
            <a:r>
              <a:rPr lang="nl-BE" dirty="0"/>
              <a:t> in.  Dit is de snelste manier om veel referenties te verzamelen.</a:t>
            </a:r>
          </a:p>
          <a:p>
            <a:r>
              <a:rPr lang="nl-BE" dirty="0"/>
              <a:t>Er is ook een andere manier : gebruik maken van de </a:t>
            </a:r>
            <a:r>
              <a:rPr lang="nl-BE" dirty="0" err="1"/>
              <a:t>Endnotetool</a:t>
            </a:r>
            <a:r>
              <a:rPr lang="nl-BE" dirty="0"/>
              <a:t> zelf (zie verder).  </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16</a:t>
            </a:fld>
            <a:endParaRPr lang="en-GB"/>
          </a:p>
        </p:txBody>
      </p:sp>
    </p:spTree>
    <p:extLst>
      <p:ext uri="{BB962C8B-B14F-4D97-AF65-F5344CB8AC3E}">
        <p14:creationId xmlns:p14="http://schemas.microsoft.com/office/powerpoint/2010/main" val="72578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BE" dirty="0"/>
              <a:t>Web of </a:t>
            </a:r>
            <a:r>
              <a:rPr lang="nl-BE" dirty="0" err="1"/>
              <a:t>Science</a:t>
            </a:r>
            <a:r>
              <a:rPr lang="nl-BE" dirty="0"/>
              <a:t> is een grote internationale bibliografische databank.</a:t>
            </a:r>
          </a:p>
          <a:p>
            <a:pPr marL="171450" indent="-171450">
              <a:buFont typeface="Arial" panose="020B0604020202020204" pitchFamily="34" charset="0"/>
              <a:buChar char="•"/>
            </a:pPr>
            <a:r>
              <a:rPr lang="nl-BE" dirty="0"/>
              <a:t>Ga naar Web of </a:t>
            </a:r>
            <a:r>
              <a:rPr lang="nl-BE" dirty="0" err="1"/>
              <a:t>Science</a:t>
            </a:r>
            <a:r>
              <a:rPr lang="nl-BE" dirty="0"/>
              <a:t> (http://webofknowledge.com/WOS).</a:t>
            </a:r>
          </a:p>
          <a:p>
            <a:pPr marL="171450" indent="-171450">
              <a:buFont typeface="Arial" panose="020B0604020202020204" pitchFamily="34" charset="0"/>
              <a:buChar char="•"/>
            </a:pPr>
            <a:r>
              <a:rPr lang="nl-BE" dirty="0"/>
              <a:t>Zoek titelbeschrijvingen die bij je onderwerp passen (meer info over hoe te zoeken in WOS : https://onderzoektips.ugent.be/nl/tips/00000451/)</a:t>
            </a:r>
          </a:p>
          <a:p>
            <a:pPr marL="171450" indent="-171450">
              <a:buFont typeface="Arial" panose="020B0604020202020204" pitchFamily="34" charset="0"/>
              <a:buChar char="•"/>
            </a:pPr>
            <a:r>
              <a:rPr lang="nl-BE" dirty="0"/>
              <a:t>Selecteer de records die je wil naar </a:t>
            </a:r>
            <a:r>
              <a:rPr lang="nl-BE" dirty="0" err="1"/>
              <a:t>Endnote</a:t>
            </a:r>
            <a:r>
              <a:rPr lang="nl-BE" dirty="0"/>
              <a:t> overzetten.</a:t>
            </a:r>
          </a:p>
          <a:p>
            <a:pPr marL="171450" indent="-171450">
              <a:buFont typeface="Arial" panose="020B0604020202020204" pitchFamily="34" charset="0"/>
              <a:buChar char="•"/>
            </a:pPr>
            <a:r>
              <a:rPr lang="nl-BE" dirty="0"/>
              <a:t>Kies vervolgens in de knop “Export” de optie “</a:t>
            </a:r>
            <a:r>
              <a:rPr lang="nl-BE" dirty="0" err="1"/>
              <a:t>Endnote</a:t>
            </a:r>
            <a:r>
              <a:rPr lang="nl-BE" dirty="0"/>
              <a:t> desktop”</a:t>
            </a:r>
          </a:p>
          <a:p>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86937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Je krijgt nu de keuze om aan te geven of je alle records wil downloaden, of enkel de geselecteerde.</a:t>
            </a:r>
          </a:p>
          <a:p>
            <a:r>
              <a:rPr lang="nl-BE" b="1" dirty="0"/>
              <a:t>LET OP </a:t>
            </a:r>
            <a:r>
              <a:rPr lang="nl-BE" dirty="0"/>
              <a:t>: je kan nooit meer dan 500 records in één keer downloaden.  Is dat nodig, dan moet je je zoekresultaat zo bewerken met bijkomende zoektermen, dat de lijst niet langer is dan 500 titels (en dat kan je dan verschillende keren doen, bv. per jaar beperken).</a:t>
            </a:r>
          </a:p>
          <a:p>
            <a:pPr marL="171450" indent="-171450">
              <a:buFont typeface="Arial" panose="020B0604020202020204" pitchFamily="34" charset="0"/>
              <a:buChar char="•"/>
            </a:pPr>
            <a:r>
              <a:rPr lang="nl-BE" dirty="0"/>
              <a:t>Je kan ook bepalen welke informatie je precies wil.  OF je voor een beperkte, dan wel een full record, gaat, hangt vnl. af van wat je met de </a:t>
            </a:r>
            <a:r>
              <a:rPr lang="nl-BE" dirty="0" err="1"/>
              <a:t>Endnote</a:t>
            </a:r>
            <a:r>
              <a:rPr lang="nl-BE" dirty="0"/>
              <a:t>-bibliografie wil doen.  Het kan nuttig zijn om bv. abstracts en </a:t>
            </a:r>
            <a:r>
              <a:rPr lang="nl-BE" dirty="0" err="1"/>
              <a:t>cited</a:t>
            </a:r>
            <a:r>
              <a:rPr lang="nl-BE" dirty="0"/>
              <a:t> </a:t>
            </a:r>
            <a:r>
              <a:rPr lang="nl-BE" dirty="0" err="1"/>
              <a:t>references</a:t>
            </a:r>
            <a:r>
              <a:rPr lang="nl-BE" dirty="0"/>
              <a:t> mee te exporteren bij heel grote hoeveelheden  Je kan nadien in </a:t>
            </a:r>
            <a:r>
              <a:rPr lang="nl-BE" dirty="0" err="1"/>
              <a:t>Endnote</a:t>
            </a:r>
            <a:r>
              <a:rPr lang="nl-BE" dirty="0"/>
              <a:t> beter groeperen en sorteren.</a:t>
            </a:r>
          </a:p>
          <a:p>
            <a:pPr marL="171450" indent="-171450">
              <a:buFont typeface="Arial" panose="020B0604020202020204" pitchFamily="34" charset="0"/>
              <a:buChar char="•"/>
            </a:pPr>
            <a:r>
              <a:rPr lang="nl-BE" dirty="0"/>
              <a:t>Afhankelijk van je instellingen op je toestel, krijg je één of meerdere schermen ter bevestiging.</a:t>
            </a:r>
          </a:p>
          <a:p>
            <a:pPr marL="171450" indent="-171450">
              <a:buFont typeface="Arial" panose="020B0604020202020204" pitchFamily="34" charset="0"/>
              <a:buChar char="•"/>
            </a:pPr>
            <a:r>
              <a:rPr lang="nl-BE" dirty="0"/>
              <a:t>Indien je alle tools via </a:t>
            </a:r>
            <a:r>
              <a:rPr lang="nl-BE" dirty="0" err="1"/>
              <a:t>Athena</a:t>
            </a:r>
            <a:r>
              <a:rPr lang="nl-BE" dirty="0"/>
              <a:t> hebt geopend, dan worden de referenties automatisch geïmporteerd in </a:t>
            </a:r>
            <a:r>
              <a:rPr lang="nl-BE" dirty="0" err="1"/>
              <a:t>Endnote</a:t>
            </a:r>
            <a:r>
              <a:rPr lang="nl-BE" dirty="0"/>
              <a:t>. Eens daar opgenomen kan je nog groeperen, sorteren, wissen, aanpassen, </a:t>
            </a:r>
            <a:r>
              <a:rPr lang="nl-BE" dirty="0" err="1"/>
              <a:t>etc</a:t>
            </a:r>
            <a:r>
              <a:rPr lang="nl-BE" dirty="0"/>
              <a: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18</a:t>
            </a:fld>
            <a:endParaRPr lang="en-GB"/>
          </a:p>
        </p:txBody>
      </p:sp>
    </p:spTree>
    <p:extLst>
      <p:ext uri="{BB962C8B-B14F-4D97-AF65-F5344CB8AC3E}">
        <p14:creationId xmlns:p14="http://schemas.microsoft.com/office/powerpoint/2010/main" val="252053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Scopus</a:t>
            </a:r>
            <a:r>
              <a:rPr lang="nl-BE" dirty="0"/>
              <a:t> is eveneens een grote internationale bibliografische databank.</a:t>
            </a:r>
          </a:p>
          <a:p>
            <a:pPr marL="171450" indent="-171450">
              <a:buFont typeface="Arial" panose="020B0604020202020204" pitchFamily="34" charset="0"/>
              <a:buChar char="•"/>
            </a:pPr>
            <a:r>
              <a:rPr lang="nl-BE" dirty="0"/>
              <a:t>Ga ook hier eerst naar de databank via : https://www.scopus.com/home.uri,</a:t>
            </a:r>
          </a:p>
          <a:p>
            <a:pPr marL="171450" indent="-171450">
              <a:buFont typeface="Arial" panose="020B0604020202020204" pitchFamily="34" charset="0"/>
              <a:buChar char="•"/>
            </a:pPr>
            <a:r>
              <a:rPr lang="nl-BE" dirty="0"/>
              <a:t>Zoek titelbeschrijvingen voor je onderwerp.</a:t>
            </a:r>
          </a:p>
          <a:p>
            <a:pPr marL="171450" indent="-171450">
              <a:buFont typeface="Arial" panose="020B0604020202020204" pitchFamily="34" charset="0"/>
              <a:buChar char="•"/>
            </a:pPr>
            <a:r>
              <a:rPr lang="nl-BE" dirty="0"/>
              <a:t>Selecteer de titels die je wil exporteren</a:t>
            </a:r>
          </a:p>
          <a:p>
            <a:pPr marL="171450" indent="-171450">
              <a:buFont typeface="Arial" panose="020B0604020202020204" pitchFamily="34" charset="0"/>
              <a:buChar char="•"/>
            </a:pPr>
            <a:r>
              <a:rPr lang="nl-BE" dirty="0"/>
              <a:t>Klik vervolgens op de optie “Export”,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19</a:t>
            </a:fld>
            <a:endParaRPr lang="en-GB"/>
          </a:p>
        </p:txBody>
      </p:sp>
    </p:spTree>
    <p:extLst>
      <p:ext uri="{BB962C8B-B14F-4D97-AF65-F5344CB8AC3E}">
        <p14:creationId xmlns:p14="http://schemas.microsoft.com/office/powerpoint/2010/main" val="11465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Kies vervolgens voor het RIS formaat (bij andere databanken staat niet steeds expliciet dat je naar </a:t>
            </a:r>
            <a:r>
              <a:rPr lang="nl-BE" dirty="0" err="1"/>
              <a:t>Endnote</a:t>
            </a:r>
            <a:r>
              <a:rPr lang="nl-BE" dirty="0"/>
              <a:t> kan exporteren : kies daar dan ook voor het RIS-formaat).</a:t>
            </a:r>
          </a:p>
          <a:p>
            <a:pPr marL="171450" indent="-171450">
              <a:buFont typeface="Arial" panose="020B0604020202020204" pitchFamily="34" charset="0"/>
              <a:buChar char="•"/>
            </a:pPr>
            <a:r>
              <a:rPr lang="nl-BE" dirty="0"/>
              <a:t>Duidt aan welke gegevens je allemaal wil meenemen naar </a:t>
            </a:r>
            <a:r>
              <a:rPr lang="nl-BE" dirty="0" err="1"/>
              <a:t>Endnote</a:t>
            </a:r>
            <a:r>
              <a:rPr lang="nl-BE" dirty="0"/>
              <a:t> (zie opmerking bij WOS hierover).</a:t>
            </a:r>
          </a:p>
          <a:p>
            <a:pPr marL="171450" indent="-171450">
              <a:buFont typeface="Arial" panose="020B0604020202020204" pitchFamily="34" charset="0"/>
              <a:buChar char="•"/>
            </a:pPr>
            <a:r>
              <a:rPr lang="nl-BE" dirty="0"/>
              <a:t>Volg de instructies : de titelbeschrijvingen worden in je </a:t>
            </a:r>
            <a:r>
              <a:rPr lang="nl-BE" dirty="0" err="1"/>
              <a:t>Endnote-library</a:t>
            </a:r>
            <a:r>
              <a:rPr lang="nl-BE" dirty="0"/>
              <a:t> ingeladen.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20</a:t>
            </a:fld>
            <a:endParaRPr lang="en-GB"/>
          </a:p>
        </p:txBody>
      </p:sp>
    </p:spTree>
    <p:extLst>
      <p:ext uri="{BB962C8B-B14F-4D97-AF65-F5344CB8AC3E}">
        <p14:creationId xmlns:p14="http://schemas.microsoft.com/office/powerpoint/2010/main" val="85785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a:t>
            </a:fld>
            <a:endParaRPr lang="en-GB"/>
          </a:p>
        </p:txBody>
      </p:sp>
    </p:spTree>
    <p:extLst>
      <p:ext uri="{BB962C8B-B14F-4D97-AF65-F5344CB8AC3E}">
        <p14:creationId xmlns:p14="http://schemas.microsoft.com/office/powerpoint/2010/main" val="1564108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Google </a:t>
            </a:r>
            <a:r>
              <a:rPr lang="nl-BE" dirty="0" err="1"/>
              <a:t>Scholar</a:t>
            </a:r>
            <a:r>
              <a:rPr lang="nl-BE" dirty="0"/>
              <a:t> is een zoekmachine van Google die enkel Academische literatuur indexeert.   Je kan er dus literatuur mee vinden die in één of andere databank of website is gepubliceerd en die peer-</a:t>
            </a:r>
            <a:r>
              <a:rPr lang="nl-BE" dirty="0" err="1"/>
              <a:t>reviewed</a:t>
            </a:r>
            <a:r>
              <a:rPr lang="nl-BE" dirty="0"/>
              <a:t> is.</a:t>
            </a:r>
          </a:p>
          <a:p>
            <a:r>
              <a:rPr lang="nl-BE" dirty="0"/>
              <a:t>Zoeken doe je zoals in de gewone Google-site, met de juiste zoektermen.</a:t>
            </a:r>
          </a:p>
          <a:p>
            <a:r>
              <a:rPr lang="nl-BE" dirty="0"/>
              <a:t>In het zoekresultaat maak je selecties door op het sterretje links naast een titel te klikken.  Ben je ingelogd, dan wordt het in “mijn bibliotheek” opgeslagen.  Ben je niet ingelogd, dan wordt je gevraagd dat te doen (zie volgende p.)</a:t>
            </a:r>
          </a:p>
          <a:p>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21</a:t>
            </a:fld>
            <a:endParaRPr lang="en-GB"/>
          </a:p>
        </p:txBody>
      </p:sp>
    </p:spTree>
    <p:extLst>
      <p:ext uri="{BB962C8B-B14F-4D97-AF65-F5344CB8AC3E}">
        <p14:creationId xmlns:p14="http://schemas.microsoft.com/office/powerpoint/2010/main" val="2537142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 referenties te importeren moet je echter wel inloggen.  Je kan daarvoor je Google-account (o.a. </a:t>
            </a:r>
            <a:r>
              <a:rPr lang="nl-BE" dirty="0" err="1"/>
              <a:t>gmail</a:t>
            </a:r>
            <a:r>
              <a:rPr lang="nl-BE" dirty="0"/>
              <a:t>) gebruiken.  Heb je die niet, dan kan je eerst een account aanmaken.  Het is nodig om selecties te maken, wat op zich weer nodig is om te kunnen exporteren en dus naar </a:t>
            </a:r>
            <a:r>
              <a:rPr lang="nl-BE" dirty="0" err="1"/>
              <a:t>Endnote</a:t>
            </a:r>
            <a:r>
              <a:rPr lang="nl-BE" dirty="0"/>
              <a:t> over te zetten,</a:t>
            </a:r>
          </a:p>
          <a:p>
            <a:r>
              <a:rPr lang="nl-BE" dirty="0"/>
              <a:t>Eens je ingelogd bent op Google </a:t>
            </a:r>
            <a:r>
              <a:rPr lang="nl-BE" dirty="0" err="1"/>
              <a:t>Scholar</a:t>
            </a:r>
            <a:r>
              <a:rPr lang="nl-BE" dirty="0"/>
              <a:t>, kies je de optie “instellingen” en onder de optie “zoekinstellingen” kan je aangeven dat je links wil zien in de resultaten die je in </a:t>
            </a:r>
            <a:r>
              <a:rPr lang="nl-BE" dirty="0" err="1"/>
              <a:t>Endnote</a:t>
            </a:r>
            <a:r>
              <a:rPr lang="nl-BE" dirty="0"/>
              <a:t> kan inladen (er zijn ook opties voor andere referentietools).</a:t>
            </a:r>
          </a:p>
          <a:p>
            <a:r>
              <a:rPr lang="nl-BE" dirty="0"/>
              <a:t>Met deze instelling krijg je een extra link bij zoekresultaten.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22</a:t>
            </a:fld>
            <a:endParaRPr lang="en-GB"/>
          </a:p>
        </p:txBody>
      </p:sp>
    </p:spTree>
    <p:extLst>
      <p:ext uri="{BB962C8B-B14F-4D97-AF65-F5344CB8AC3E}">
        <p14:creationId xmlns:p14="http://schemas.microsoft.com/office/powerpoint/2010/main" val="255807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 referenties effectief naar </a:t>
            </a:r>
            <a:r>
              <a:rPr lang="nl-BE" dirty="0" err="1"/>
              <a:t>Endnote</a:t>
            </a:r>
            <a:r>
              <a:rPr lang="nl-BE" dirty="0"/>
              <a:t> te transfereren, moet je naar “mijn bibliotheek” gaan.  Daar zitten alle referenties die je ooit hebt geselecteerd samen,</a:t>
            </a:r>
          </a:p>
          <a:p>
            <a:r>
              <a:rPr lang="nl-BE" dirty="0"/>
              <a:t>Selecteer hier de referenties die je naar </a:t>
            </a:r>
            <a:r>
              <a:rPr lang="nl-BE" dirty="0" err="1"/>
              <a:t>Endnote</a:t>
            </a:r>
            <a:r>
              <a:rPr lang="nl-BE" dirty="0"/>
              <a:t> wil overzetten en klik dan op het icoontje midden boven het scherm.</a:t>
            </a:r>
          </a:p>
          <a:p>
            <a:r>
              <a:rPr lang="nl-BE" dirty="0"/>
              <a:t>Op gelijkaardige wijze als WOS of </a:t>
            </a:r>
            <a:r>
              <a:rPr lang="nl-BE" dirty="0" err="1"/>
              <a:t>Scopus</a:t>
            </a:r>
            <a:r>
              <a:rPr lang="nl-BE" dirty="0"/>
              <a:t> wordt alles in </a:t>
            </a:r>
            <a:r>
              <a:rPr lang="nl-BE" dirty="0" err="1"/>
              <a:t>Endnote</a:t>
            </a:r>
            <a:r>
              <a:rPr lang="nl-BE" dirty="0"/>
              <a:t> ingeladen.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23</a:t>
            </a:fld>
            <a:endParaRPr lang="en-GB"/>
          </a:p>
        </p:txBody>
      </p:sp>
    </p:spTree>
    <p:extLst>
      <p:ext uri="{BB962C8B-B14F-4D97-AF65-F5344CB8AC3E}">
        <p14:creationId xmlns:p14="http://schemas.microsoft.com/office/powerpoint/2010/main" val="3355425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titelbeschrijvingen uit de catalogus van UGent kunnen in </a:t>
            </a:r>
            <a:r>
              <a:rPr lang="nl-BE" dirty="0" err="1"/>
              <a:t>Endnote</a:t>
            </a:r>
            <a:r>
              <a:rPr lang="nl-BE" dirty="0"/>
              <a:t> overgenomen worden.</a:t>
            </a:r>
          </a:p>
          <a:p>
            <a:r>
              <a:rPr lang="nl-BE" dirty="0"/>
              <a:t>Wil je meer weten over het zoeken in de catalogus, kijk dan op https://onderzoektips.ugent.be/nl/tips/00000211/.</a:t>
            </a:r>
          </a:p>
          <a:p>
            <a:r>
              <a:rPr lang="nl-BE" dirty="0"/>
              <a:t>Je kan echter slechts één referentie tegelijk naar </a:t>
            </a:r>
            <a:r>
              <a:rPr lang="nl-BE" dirty="0" err="1"/>
              <a:t>Endnote</a:t>
            </a:r>
            <a:r>
              <a:rPr lang="nl-BE" dirty="0"/>
              <a:t> overzetten.  Geen selectiemogelijkheid dus !!!!</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24</a:t>
            </a:fld>
            <a:endParaRPr lang="en-GB"/>
          </a:p>
        </p:txBody>
      </p:sp>
    </p:spTree>
    <p:extLst>
      <p:ext uri="{BB962C8B-B14F-4D97-AF65-F5344CB8AC3E}">
        <p14:creationId xmlns:p14="http://schemas.microsoft.com/office/powerpoint/2010/main" val="3874045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hier kies je dus het RIS-bestand.</a:t>
            </a:r>
          </a:p>
          <a:p>
            <a:r>
              <a:rPr lang="nl-BE" dirty="0"/>
              <a:t>Als je </a:t>
            </a:r>
            <a:r>
              <a:rPr lang="nl-BE" dirty="0" err="1"/>
              <a:t>Endnote</a:t>
            </a:r>
            <a:r>
              <a:rPr lang="nl-BE" dirty="0"/>
              <a:t> ook openstaat, dan wordt de referentie automatisch ingeladen in </a:t>
            </a:r>
            <a:r>
              <a:rPr lang="nl-BE" dirty="0" err="1"/>
              <a:t>Endnote</a:t>
            </a:r>
            <a:r>
              <a:rPr lang="nl-BE" dirty="0"/>
              <a: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25</a:t>
            </a:fld>
            <a:endParaRPr lang="en-GB"/>
          </a:p>
        </p:txBody>
      </p:sp>
    </p:spTree>
    <p:extLst>
      <p:ext uri="{BB962C8B-B14F-4D97-AF65-F5344CB8AC3E}">
        <p14:creationId xmlns:p14="http://schemas.microsoft.com/office/powerpoint/2010/main" val="278066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andere manier om referenties te importeren is vanuit de </a:t>
            </a:r>
            <a:r>
              <a:rPr lang="nl-BE" dirty="0" err="1"/>
              <a:t>Endnotetool</a:t>
            </a:r>
            <a:r>
              <a:rPr lang="nl-BE" dirty="0"/>
              <a:t> zelf,</a:t>
            </a:r>
          </a:p>
          <a:p>
            <a:r>
              <a:rPr lang="nl-BE" dirty="0"/>
              <a:t>Deze heeft een aantal beperkingen : ze maakt niet ten volle gebruik van de zoekmogelijkheden van de native interface van een databank.  Maar het kan je ook al helpen snel veel info te verzamelen. </a:t>
            </a:r>
          </a:p>
          <a:p>
            <a:r>
              <a:rPr lang="nl-BE" dirty="0"/>
              <a:t>Linksboven staan drie belangrijke iconen : </a:t>
            </a:r>
          </a:p>
          <a:p>
            <a:r>
              <a:rPr lang="nl-BE" dirty="0"/>
              <a:t>Helemaal links : doorzoek enkel de referenties die al in je </a:t>
            </a:r>
            <a:r>
              <a:rPr lang="nl-BE" dirty="0" err="1"/>
              <a:t>Endnote-library</a:t>
            </a:r>
            <a:r>
              <a:rPr lang="nl-BE" dirty="0"/>
              <a:t> zitten.</a:t>
            </a:r>
          </a:p>
          <a:p>
            <a:r>
              <a:rPr lang="nl-BE" dirty="0"/>
              <a:t>Midden : doorzoek onlinebronnen naar nieuwe referentie die aan je zoekvoorwaarden voldoen.</a:t>
            </a:r>
          </a:p>
          <a:p>
            <a:r>
              <a:rPr lang="nl-BE" dirty="0"/>
              <a:t>Rechts : doorzoek zowel bestaande als nieuwe referenties.</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27</a:t>
            </a:fld>
            <a:endParaRPr lang="en-GB"/>
          </a:p>
        </p:txBody>
      </p:sp>
    </p:spTree>
    <p:extLst>
      <p:ext uri="{BB962C8B-B14F-4D97-AF65-F5344CB8AC3E}">
        <p14:creationId xmlns:p14="http://schemas.microsoft.com/office/powerpoint/2010/main" val="24723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het zoeken naar externe databanken, kan je zelf nog aangeven welke je wil (tot op zekere hoogte).</a:t>
            </a:r>
          </a:p>
          <a:p>
            <a:r>
              <a:rPr lang="nl-BE" dirty="0"/>
              <a:t>Het is op deze wijze ook mogelijk om een aantal grote catalogusbestanden te doorzoeken en je hoeft maar één keer te zoeken.</a:t>
            </a:r>
          </a:p>
          <a:p>
            <a:r>
              <a:rPr lang="nl-BE" dirty="0"/>
              <a:t>Maar je krijgt wel potentieel veel te veel referenties binnen (en je kan op voorhand niet selecteren, dan kan enkel nadien).</a:t>
            </a:r>
          </a:p>
          <a:p>
            <a:r>
              <a:rPr lang="nl-BE" dirty="0" err="1"/>
              <a:t>Ugent</a:t>
            </a:r>
            <a:r>
              <a:rPr lang="nl-BE" dirty="0"/>
              <a:t> heeft ook niet voor alles een licentie,</a:t>
            </a:r>
          </a:p>
          <a:p>
            <a:r>
              <a:rPr lang="nl-BE" dirty="0"/>
              <a:t>Deze werkwijze kan dus tot chaos leiden in je </a:t>
            </a:r>
            <a:r>
              <a:rPr lang="nl-BE" dirty="0" err="1"/>
              <a:t>Endnote-library</a:t>
            </a:r>
            <a:r>
              <a:rPr lang="nl-BE" dirty="0"/>
              <a:t>.  Bezin dus vooraleer je grote hoeveelheden data importeert.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28</a:t>
            </a:fld>
            <a:endParaRPr lang="en-GB"/>
          </a:p>
        </p:txBody>
      </p:sp>
    </p:spTree>
    <p:extLst>
      <p:ext uri="{BB962C8B-B14F-4D97-AF65-F5344CB8AC3E}">
        <p14:creationId xmlns:p14="http://schemas.microsoft.com/office/powerpoint/2010/main" val="489587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Naast het importeren van bestaande referenties uit externe bronnen, is het natuurlijk ook altijd mogelijk om zelf een titelbeschrijving toe te voegen van een bron die je niet in bestaande online databanken hebt kunnen vinden (zal vnl. bij lokale publicaties het geval zijn).</a:t>
            </a:r>
          </a:p>
          <a:p>
            <a:r>
              <a:rPr lang="nl-BE" dirty="0"/>
              <a:t>Gebruik daartoe de knop “</a:t>
            </a:r>
            <a:r>
              <a:rPr lang="nl-BE" dirty="0" err="1"/>
              <a:t>references</a:t>
            </a:r>
            <a:r>
              <a:rPr lang="nl-BE" dirty="0"/>
              <a:t>” in de menubalk helemaal boven (of het icoon zoals in slide te zien is)</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29</a:t>
            </a:fld>
            <a:endParaRPr lang="en-GB"/>
          </a:p>
        </p:txBody>
      </p:sp>
    </p:spTree>
    <p:extLst>
      <p:ext uri="{BB962C8B-B14F-4D97-AF65-F5344CB8AC3E}">
        <p14:creationId xmlns:p14="http://schemas.microsoft.com/office/powerpoint/2010/main" val="151415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3413" b="0" dirty="0"/>
              <a:t>Referenties beheren doe je op verschillende </a:t>
            </a:r>
            <a:r>
              <a:rPr lang="nl-NL" sz="3413" b="0" dirty="0" err="1"/>
              <a:t>niveau’s</a:t>
            </a:r>
            <a:r>
              <a:rPr lang="nl-NL" sz="3413" b="0" dirty="0"/>
              <a:t> : aanpassen individuele beschrijvingen, groeperen van referenties in </a:t>
            </a:r>
            <a:r>
              <a:rPr lang="nl-NL" sz="3413" b="0" dirty="0" err="1"/>
              <a:t>groups</a:t>
            </a:r>
            <a:r>
              <a:rPr lang="nl-NL" sz="3413" b="0" dirty="0"/>
              <a:t>, toevoegen van pdf/</a:t>
            </a:r>
            <a:r>
              <a:rPr lang="nl-NL" sz="3413" b="0" dirty="0" err="1"/>
              <a:t>fulltext</a:t>
            </a:r>
            <a:r>
              <a:rPr lang="nl-NL" sz="3413" b="0" dirty="0"/>
              <a:t>,…  Hieronder kort overzicht van de deelschermen van </a:t>
            </a:r>
            <a:r>
              <a:rPr lang="nl-NL" sz="3413" b="0" dirty="0" err="1"/>
              <a:t>Endnote</a:t>
            </a:r>
            <a:r>
              <a:rPr lang="nl-NL" sz="3413" b="0" dirty="0"/>
              <a:t>:</a:t>
            </a:r>
          </a:p>
          <a:p>
            <a:r>
              <a:rPr lang="nl-NL" sz="3413" b="1" dirty="0"/>
              <a:t>Groepen aanmaken</a:t>
            </a:r>
          </a:p>
          <a:p>
            <a:pPr lvl="1"/>
            <a:r>
              <a:rPr lang="nl-NL" sz="2844" u="sng" dirty="0"/>
              <a:t>Group vs. smart </a:t>
            </a:r>
            <a:r>
              <a:rPr lang="nl-NL" sz="2844" u="sng" dirty="0" err="1"/>
              <a:t>group</a:t>
            </a:r>
            <a:r>
              <a:rPr lang="nl-NL" sz="2844" u="sng" dirty="0"/>
              <a:t> </a:t>
            </a:r>
            <a:r>
              <a:rPr lang="nl-NL" sz="2844" dirty="0"/>
              <a:t>: daarbij is een </a:t>
            </a:r>
            <a:r>
              <a:rPr lang="nl-NL" sz="2844" dirty="0" err="1"/>
              <a:t>group</a:t>
            </a:r>
            <a:r>
              <a:rPr lang="nl-NL" sz="2844" dirty="0"/>
              <a:t> iets wat je zelf aanmaakt en aanvult.  Een </a:t>
            </a:r>
            <a:r>
              <a:rPr lang="nl-NL" sz="2844" dirty="0" err="1"/>
              <a:t>smartgroup</a:t>
            </a:r>
            <a:r>
              <a:rPr lang="nl-NL" sz="2844" dirty="0"/>
              <a:t> wordt automatisch gegenereerd op basis van een aantal selectiecriteria die je zelf kan invullen (bv. alle referenties met als trefwoord </a:t>
            </a:r>
            <a:r>
              <a:rPr lang="nl-NL" sz="2844" dirty="0" err="1"/>
              <a:t>sociology</a:t>
            </a:r>
            <a:r>
              <a:rPr lang="nl-NL" sz="2844" dirty="0"/>
              <a:t> van NA 2018)</a:t>
            </a:r>
          </a:p>
          <a:p>
            <a:pPr lvl="1"/>
            <a:r>
              <a:rPr lang="nl-NL" sz="2844" u="sng" dirty="0"/>
              <a:t>Group sets vs. </a:t>
            </a:r>
            <a:r>
              <a:rPr lang="nl-NL" sz="2844" u="sng" dirty="0" err="1"/>
              <a:t>Groups</a:t>
            </a:r>
            <a:r>
              <a:rPr lang="nl-NL" sz="2844" u="sng" dirty="0"/>
              <a:t> </a:t>
            </a:r>
            <a:r>
              <a:rPr lang="nl-NL" sz="2844" dirty="0"/>
              <a:t>: Group sets zijn clusters van meerdere smart </a:t>
            </a:r>
            <a:r>
              <a:rPr lang="nl-NL" sz="2844" dirty="0" err="1"/>
              <a:t>groups</a:t>
            </a:r>
            <a:r>
              <a:rPr lang="nl-NL" sz="2844" dirty="0"/>
              <a:t> (zeker nuttig bij heel uitgebreide literatuurlijsten).  Je kan dus op basis van criteria subsets maken van een grote lijst</a:t>
            </a:r>
          </a:p>
          <a:p>
            <a:r>
              <a:rPr lang="nl-NL" sz="3413" b="1" dirty="0"/>
              <a:t>Weergave van de referenties in de referentielijst aanpassen </a:t>
            </a:r>
          </a:p>
          <a:p>
            <a:pPr lvl="1"/>
            <a:r>
              <a:rPr lang="nl-NL" sz="2844" dirty="0"/>
              <a:t>Sorteren op 1 kolom</a:t>
            </a:r>
          </a:p>
          <a:p>
            <a:pPr lvl="1"/>
            <a:r>
              <a:rPr lang="nl-NL" sz="2844" dirty="0"/>
              <a:t>Kolommen verplaatsen</a:t>
            </a:r>
          </a:p>
          <a:p>
            <a:pPr lvl="1"/>
            <a:r>
              <a:rPr lang="nl-NL" sz="2844" dirty="0"/>
              <a:t>Kolommen toevoegen/verwijderen (maximaal 10 kolommen!)</a:t>
            </a:r>
          </a:p>
          <a:p>
            <a:pPr lvl="1"/>
            <a:r>
              <a:rPr lang="nl-NL" sz="2844" dirty="0"/>
              <a:t>Kolommen personaliseren (zie FAQ)</a:t>
            </a:r>
            <a:endParaRPr lang="nl-NL" sz="3413" dirty="0"/>
          </a:p>
          <a:p>
            <a:r>
              <a:rPr lang="nl-NL" sz="3413" b="1" dirty="0"/>
              <a:t>Referentie aanpassen</a:t>
            </a:r>
          </a:p>
          <a:p>
            <a:pPr lvl="1"/>
            <a:r>
              <a:rPr lang="nl-NL" sz="2844" dirty="0"/>
              <a:t>Eén referentie corrigeren/updaten</a:t>
            </a:r>
          </a:p>
          <a:p>
            <a:pPr lvl="1"/>
            <a:r>
              <a:rPr lang="nl-NL" sz="2844" dirty="0"/>
              <a:t>Eén referentie manueel toevoegen</a:t>
            </a:r>
            <a:endParaRPr lang="nl-NL" sz="3413" b="1" dirty="0"/>
          </a:p>
          <a:p>
            <a:r>
              <a:rPr lang="nl-NL" sz="3413" b="1" dirty="0"/>
              <a:t>PDF toevoegen en bewerken </a:t>
            </a:r>
          </a:p>
          <a:p>
            <a:pPr lvl="1"/>
            <a:r>
              <a:rPr lang="nl-NL" sz="2844" dirty="0"/>
              <a:t>Automatisch</a:t>
            </a:r>
          </a:p>
          <a:p>
            <a:pPr lvl="1"/>
            <a:r>
              <a:rPr lang="nl-NL" sz="2844" dirty="0"/>
              <a:t>Manueel</a:t>
            </a:r>
          </a:p>
          <a:p>
            <a:pPr lvl="1"/>
            <a:r>
              <a:rPr lang="nl-NL" sz="2844" dirty="0"/>
              <a:t>Tekst in PDF markeren</a:t>
            </a:r>
          </a:p>
          <a:p>
            <a:pPr lvl="1"/>
            <a:r>
              <a:rPr lang="nl-NL" sz="2844" dirty="0"/>
              <a:t>Nota’s toevoegen en zoeken</a:t>
            </a:r>
          </a:p>
          <a:p>
            <a:r>
              <a:rPr lang="nl-NL" sz="3413" b="1" dirty="0"/>
              <a:t>Referenties zoeken in je eigen </a:t>
            </a:r>
            <a:r>
              <a:rPr lang="nl-NL" sz="3413" b="1" dirty="0" err="1"/>
              <a:t>library</a:t>
            </a:r>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30</a:t>
            </a:fld>
            <a:endParaRPr lang="en-GB"/>
          </a:p>
        </p:txBody>
      </p:sp>
    </p:spTree>
    <p:extLst>
      <p:ext uri="{BB962C8B-B14F-4D97-AF65-F5344CB8AC3E}">
        <p14:creationId xmlns:p14="http://schemas.microsoft.com/office/powerpoint/2010/main" val="3985123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Ga eerst op de optie “</a:t>
            </a:r>
            <a:r>
              <a:rPr lang="nl-BE" dirty="0" err="1"/>
              <a:t>my</a:t>
            </a:r>
            <a:r>
              <a:rPr lang="nl-BE" dirty="0"/>
              <a:t> </a:t>
            </a:r>
            <a:r>
              <a:rPr lang="nl-BE" dirty="0" err="1"/>
              <a:t>groups</a:t>
            </a:r>
            <a:r>
              <a:rPr lang="nl-BE" dirty="0"/>
              <a:t>” in de </a:t>
            </a:r>
            <a:r>
              <a:rPr lang="nl-BE" dirty="0" err="1"/>
              <a:t>linkerkolom</a:t>
            </a:r>
            <a:r>
              <a:rPr lang="nl-BE" dirty="0"/>
              <a:t> staan.</a:t>
            </a:r>
          </a:p>
          <a:p>
            <a:pPr marL="171450" indent="-171450">
              <a:buFont typeface="Arial" panose="020B0604020202020204" pitchFamily="34" charset="0"/>
              <a:buChar char="•"/>
            </a:pPr>
            <a:r>
              <a:rPr lang="nl-BE" dirty="0"/>
              <a:t>Met de rechtermuisknop open je het dropmenu.  Kies daar voor </a:t>
            </a:r>
            <a:r>
              <a:rPr lang="nl-BE" dirty="0" err="1"/>
              <a:t>create</a:t>
            </a:r>
            <a:r>
              <a:rPr lang="nl-BE" dirty="0"/>
              <a:t> </a:t>
            </a:r>
            <a:r>
              <a:rPr lang="nl-BE" dirty="0" err="1"/>
              <a:t>group</a:t>
            </a:r>
            <a:r>
              <a:rPr lang="nl-BE" dirty="0"/>
              <a:t> of smart </a:t>
            </a:r>
            <a:r>
              <a:rPr lang="nl-BE" dirty="0" err="1"/>
              <a:t>group</a:t>
            </a:r>
            <a:r>
              <a:rPr lang="nl-BE" dirty="0"/>
              <a:t> naargelang je een statische of dynamische groep wil </a:t>
            </a:r>
            <a:r>
              <a:rPr lang="nl-BE" dirty="0" err="1"/>
              <a:t>aanm</a:t>
            </a:r>
            <a:endParaRPr lang="nl-BE" dirty="0"/>
          </a:p>
          <a:p>
            <a:pPr marL="171450" indent="-171450">
              <a:buFont typeface="Arial" panose="020B0604020202020204" pitchFamily="34" charset="0"/>
              <a:buChar char="•"/>
            </a:pPr>
            <a:endParaRPr lang="nl-BE" dirty="0"/>
          </a:p>
          <a:p>
            <a:pPr marL="171450" indent="-171450">
              <a:buFont typeface="Arial" panose="020B0604020202020204" pitchFamily="34" charset="0"/>
              <a:buChar char="•"/>
            </a:pPr>
            <a:r>
              <a:rPr lang="nl-BE" dirty="0"/>
              <a:t>Je kan </a:t>
            </a:r>
            <a:r>
              <a:rPr lang="nl-BE" dirty="0" err="1"/>
              <a:t>dezelfe</a:t>
            </a:r>
            <a:r>
              <a:rPr lang="nl-BE" dirty="0"/>
              <a:t> actie ook doen via de optie “</a:t>
            </a:r>
            <a:r>
              <a:rPr lang="nl-BE" dirty="0" err="1"/>
              <a:t>groups</a:t>
            </a:r>
            <a:r>
              <a:rPr lang="nl-BE" dirty="0"/>
              <a:t>” in het menu bovenaan het scherm.</a:t>
            </a:r>
          </a:p>
          <a:p>
            <a:pPr marL="171450" indent="-171450">
              <a:buFont typeface="Arial" panose="020B0604020202020204" pitchFamily="34" charset="0"/>
              <a:buChar char="•"/>
            </a:pPr>
            <a:r>
              <a:rPr lang="nl-BE" dirty="0"/>
              <a:t>Met dit menu kan je ook altijd groepen aanpassen, hernoemen, etc.,,</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31</a:t>
            </a:fld>
            <a:endParaRPr lang="en-GB"/>
          </a:p>
        </p:txBody>
      </p:sp>
    </p:spTree>
    <p:extLst>
      <p:ext uri="{BB962C8B-B14F-4D97-AF65-F5344CB8AC3E}">
        <p14:creationId xmlns:p14="http://schemas.microsoft.com/office/powerpoint/2010/main" val="261663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err="1">
                <a:solidFill>
                  <a:schemeClr val="tx1"/>
                </a:solidFill>
                <a:effectLst/>
                <a:latin typeface="+mn-lt"/>
                <a:ea typeface="+mn-ea"/>
                <a:cs typeface="+mn-cs"/>
              </a:rPr>
              <a:t>EndNote</a:t>
            </a:r>
            <a:r>
              <a:rPr lang="nl-NL" sz="1200" b="0" i="0" u="none" strike="noStrike" kern="1200" dirty="0">
                <a:solidFill>
                  <a:schemeClr val="tx1"/>
                </a:solidFill>
                <a:effectLst/>
                <a:latin typeface="+mn-lt"/>
                <a:ea typeface="+mn-ea"/>
                <a:cs typeface="+mn-cs"/>
              </a:rPr>
              <a:t> is een </a:t>
            </a:r>
            <a:r>
              <a:rPr lang="nl-NL" sz="1200" b="1" i="0" u="sng" strike="noStrike" kern="1200" dirty="0">
                <a:solidFill>
                  <a:schemeClr val="tx1"/>
                </a:solidFill>
                <a:effectLst/>
                <a:latin typeface="+mn-lt"/>
                <a:ea typeface="+mn-ea"/>
                <a:cs typeface="+mn-cs"/>
              </a:rPr>
              <a:t>softwarepakket</a:t>
            </a:r>
            <a:r>
              <a:rPr lang="nl-NL" sz="1200" b="0" i="0" u="none" strike="noStrike" kern="1200" dirty="0">
                <a:solidFill>
                  <a:schemeClr val="tx1"/>
                </a:solidFill>
                <a:effectLst/>
                <a:latin typeface="+mn-lt"/>
                <a:ea typeface="+mn-ea"/>
                <a:cs typeface="+mn-cs"/>
              </a:rPr>
              <a:t> dat helpt:</a:t>
            </a:r>
          </a:p>
          <a:p>
            <a:r>
              <a:rPr lang="nl-NL" sz="1200" b="1" i="0" u="none" strike="noStrike" kern="1200" dirty="0">
                <a:solidFill>
                  <a:schemeClr val="tx1"/>
                </a:solidFill>
                <a:effectLst/>
                <a:latin typeface="+mn-lt"/>
                <a:ea typeface="+mn-ea"/>
                <a:cs typeface="+mn-cs"/>
              </a:rPr>
              <a:t>- informatie te beheren</a:t>
            </a:r>
            <a:r>
              <a:rPr lang="nl-NL" sz="1200" b="0" i="0" u="none" strike="noStrike" kern="1200" dirty="0">
                <a:solidFill>
                  <a:schemeClr val="tx1"/>
                </a:solidFill>
                <a:effectLst/>
                <a:latin typeface="+mn-lt"/>
                <a:ea typeface="+mn-ea"/>
                <a:cs typeface="+mn-cs"/>
              </a:rPr>
              <a:t>: informatie verzamelen op 1 plaats, groeperen, becommentariëren, voorzien van trefwoorden</a:t>
            </a:r>
          </a:p>
          <a:p>
            <a:r>
              <a:rPr lang="nl-NL" sz="1200" b="1" i="0" u="none" strike="noStrike" kern="1200" dirty="0">
                <a:solidFill>
                  <a:schemeClr val="tx1"/>
                </a:solidFill>
                <a:effectLst/>
                <a:latin typeface="+mn-lt"/>
                <a:ea typeface="+mn-ea"/>
                <a:cs typeface="+mn-cs"/>
              </a:rPr>
              <a:t>- referenties, voetnoten en bibliografie aan te maken</a:t>
            </a:r>
            <a:r>
              <a:rPr lang="nl-NL" sz="1200" b="0" i="0" u="none" strike="noStrike" kern="1200" dirty="0">
                <a:solidFill>
                  <a:schemeClr val="tx1"/>
                </a:solidFill>
                <a:effectLst/>
                <a:latin typeface="+mn-lt"/>
                <a:ea typeface="+mn-ea"/>
                <a:cs typeface="+mn-cs"/>
              </a:rPr>
              <a:t>: referenties toevoegen aan teksten volgens een referentiestijl, zelf referentiestijlen aanpassen of aanmaken, bibliografische lijsten opstellen</a:t>
            </a:r>
          </a:p>
          <a:p>
            <a:r>
              <a:rPr lang="nl-NL" sz="1200" b="0" i="0" u="none" strike="noStrike" kern="1200" dirty="0">
                <a:solidFill>
                  <a:schemeClr val="tx1"/>
                </a:solidFill>
                <a:effectLst/>
                <a:latin typeface="+mn-lt"/>
                <a:ea typeface="+mn-ea"/>
                <a:cs typeface="+mn-cs"/>
              </a:rPr>
              <a:t>Het gebruik van een referentiesoftware heeft vele </a:t>
            </a:r>
            <a:r>
              <a:rPr lang="nl-NL" sz="1200" b="1" i="0" u="sng" strike="noStrike" kern="1200" dirty="0">
                <a:solidFill>
                  <a:schemeClr val="tx1"/>
                </a:solidFill>
                <a:effectLst/>
                <a:latin typeface="+mn-lt"/>
                <a:ea typeface="+mn-ea"/>
                <a:cs typeface="+mn-cs"/>
              </a:rPr>
              <a:t>voordelen</a:t>
            </a:r>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 creëren van een </a:t>
            </a:r>
            <a:r>
              <a:rPr lang="nl-NL" sz="1200" b="1" i="0" u="none" strike="noStrike" kern="1200" dirty="0">
                <a:solidFill>
                  <a:schemeClr val="tx1"/>
                </a:solidFill>
                <a:effectLst/>
                <a:latin typeface="+mn-lt"/>
                <a:ea typeface="+mn-ea"/>
                <a:cs typeface="+mn-cs"/>
              </a:rPr>
              <a:t>persoonlijke bibliotheek </a:t>
            </a:r>
            <a:r>
              <a:rPr lang="nl-NL" sz="1200" b="0" i="0" u="none" strike="noStrike" kern="1200" dirty="0">
                <a:solidFill>
                  <a:schemeClr val="tx1"/>
                </a:solidFill>
                <a:effectLst/>
                <a:latin typeface="+mn-lt"/>
                <a:ea typeface="+mn-ea"/>
                <a:cs typeface="+mn-cs"/>
              </a:rPr>
              <a:t>van informatie uit tijdschriften, boeken, websites, blogs, patenten en vele andere bronnen</a:t>
            </a:r>
          </a:p>
          <a:p>
            <a:r>
              <a:rPr lang="nl-NL" sz="1200" b="0" i="0" u="none" strike="noStrike" kern="1200" dirty="0">
                <a:solidFill>
                  <a:schemeClr val="tx1"/>
                </a:solidFill>
                <a:effectLst/>
                <a:latin typeface="+mn-lt"/>
                <a:ea typeface="+mn-ea"/>
                <a:cs typeface="+mn-cs"/>
              </a:rPr>
              <a:t>- handig </a:t>
            </a:r>
            <a:r>
              <a:rPr lang="nl-NL" sz="1200" b="1" i="0" u="none" strike="noStrike" kern="1200" dirty="0">
                <a:solidFill>
                  <a:schemeClr val="tx1"/>
                </a:solidFill>
                <a:effectLst/>
                <a:latin typeface="+mn-lt"/>
                <a:ea typeface="+mn-ea"/>
                <a:cs typeface="+mn-cs"/>
              </a:rPr>
              <a:t>overzicht van verzamelde informatie</a:t>
            </a:r>
            <a:r>
              <a:rPr lang="nl-NL" sz="1200" b="0" i="0" u="none" strike="noStrike" kern="1200" dirty="0">
                <a:solidFill>
                  <a:schemeClr val="tx1"/>
                </a:solidFill>
                <a:effectLst/>
                <a:latin typeface="+mn-lt"/>
                <a:ea typeface="+mn-ea"/>
                <a:cs typeface="+mn-cs"/>
              </a:rPr>
              <a:t>, met mogelijkheid tot het toevoegen van de full </a:t>
            </a:r>
            <a:r>
              <a:rPr lang="nl-NL" sz="1200" b="0" i="0" u="none" strike="noStrike" kern="1200" dirty="0" err="1">
                <a:solidFill>
                  <a:schemeClr val="tx1"/>
                </a:solidFill>
                <a:effectLst/>
                <a:latin typeface="+mn-lt"/>
                <a:ea typeface="+mn-ea"/>
                <a:cs typeface="+mn-cs"/>
              </a:rPr>
              <a:t>text</a:t>
            </a:r>
            <a:r>
              <a:rPr lang="nl-NL" sz="1200" b="0" i="0" u="none" strike="noStrike" kern="1200" dirty="0">
                <a:solidFill>
                  <a:schemeClr val="tx1"/>
                </a:solidFill>
                <a:effectLst/>
                <a:latin typeface="+mn-lt"/>
                <a:ea typeface="+mn-ea"/>
                <a:cs typeface="+mn-cs"/>
              </a:rPr>
              <a:t> in PDF</a:t>
            </a:r>
          </a:p>
          <a:p>
            <a:r>
              <a:rPr lang="nl-NL" sz="1200" b="0" i="0" u="none" strike="noStrike" kern="1200" dirty="0">
                <a:solidFill>
                  <a:schemeClr val="tx1"/>
                </a:solidFill>
                <a:effectLst/>
                <a:latin typeface="+mn-lt"/>
                <a:ea typeface="+mn-ea"/>
                <a:cs typeface="+mn-cs"/>
              </a:rPr>
              <a:t>- referenties, voetnoten en een bibliografie toevoegen aan een tekst en die vervolgens eenvoudig aanpassen in </a:t>
            </a:r>
            <a:r>
              <a:rPr lang="nl-NL" sz="1200" b="1" i="0" u="none" strike="noStrike" kern="1200" dirty="0">
                <a:solidFill>
                  <a:schemeClr val="tx1"/>
                </a:solidFill>
                <a:effectLst/>
                <a:latin typeface="+mn-lt"/>
                <a:ea typeface="+mn-ea"/>
                <a:cs typeface="+mn-cs"/>
              </a:rPr>
              <a:t>correcte referentiestijl</a:t>
            </a:r>
          </a:p>
          <a:p>
            <a:r>
              <a:rPr lang="nl-NL" sz="1200" b="0" i="0" u="none" strike="noStrike" kern="1200" dirty="0">
                <a:solidFill>
                  <a:schemeClr val="tx1"/>
                </a:solidFill>
                <a:effectLst/>
                <a:latin typeface="+mn-lt"/>
                <a:ea typeface="+mn-ea"/>
                <a:cs typeface="+mn-cs"/>
              </a:rPr>
              <a:t>- connectie met databanken en catalogi om </a:t>
            </a:r>
            <a:r>
              <a:rPr lang="nl-NL" sz="1200" b="1" i="0" u="none" strike="noStrike" kern="1200" dirty="0">
                <a:solidFill>
                  <a:schemeClr val="tx1"/>
                </a:solidFill>
                <a:effectLst/>
                <a:latin typeface="+mn-lt"/>
                <a:ea typeface="+mn-ea"/>
                <a:cs typeface="+mn-cs"/>
              </a:rPr>
              <a:t>referenties te importeren</a:t>
            </a:r>
          </a:p>
          <a:p>
            <a:r>
              <a:rPr lang="nl-NL" sz="1200" b="0" i="0" u="none" strike="noStrike" kern="1200" dirty="0">
                <a:solidFill>
                  <a:schemeClr val="tx1"/>
                </a:solidFill>
                <a:effectLst/>
                <a:latin typeface="+mn-lt"/>
                <a:ea typeface="+mn-ea"/>
                <a:cs typeface="+mn-cs"/>
              </a:rPr>
              <a:t>- Eenvoudig </a:t>
            </a:r>
            <a:r>
              <a:rPr lang="nl-NL" sz="1200" b="1" i="0" u="none" strike="noStrike" kern="1200" dirty="0">
                <a:solidFill>
                  <a:schemeClr val="tx1"/>
                </a:solidFill>
                <a:effectLst/>
                <a:latin typeface="+mn-lt"/>
                <a:ea typeface="+mn-ea"/>
                <a:cs typeface="+mn-cs"/>
              </a:rPr>
              <a:t>delen met anderen van je referenties </a:t>
            </a:r>
            <a:r>
              <a:rPr lang="nl-NL" sz="1200" b="0" i="0" u="none" strike="noStrike" kern="1200" dirty="0">
                <a:solidFill>
                  <a:schemeClr val="tx1"/>
                </a:solidFill>
                <a:effectLst/>
                <a:latin typeface="+mn-lt"/>
                <a:ea typeface="+mn-ea"/>
                <a:cs typeface="+mn-cs"/>
              </a:rPr>
              <a:t>(je volledige </a:t>
            </a:r>
            <a:r>
              <a:rPr lang="nl-NL" sz="1200" b="0" i="0" u="none" strike="noStrike" kern="1200" dirty="0" err="1">
                <a:solidFill>
                  <a:schemeClr val="tx1"/>
                </a:solidFill>
                <a:effectLst/>
                <a:latin typeface="+mn-lt"/>
                <a:ea typeface="+mn-ea"/>
                <a:cs typeface="+mn-cs"/>
              </a:rPr>
              <a:t>library</a:t>
            </a:r>
            <a:r>
              <a:rPr lang="nl-NL" sz="1200" b="0" i="0" u="none" strike="noStrike" kern="1200" dirty="0">
                <a:solidFill>
                  <a:schemeClr val="tx1"/>
                </a:solidFill>
                <a:effectLst/>
                <a:latin typeface="+mn-lt"/>
                <a:ea typeface="+mn-ea"/>
                <a:cs typeface="+mn-cs"/>
              </a:rPr>
              <a:t> of een selectie ervan, delen van je bibliografie van een specifiek document, zoals bv. een artikel)</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4</a:t>
            </a:fld>
            <a:endParaRPr lang="nl-BE"/>
          </a:p>
        </p:txBody>
      </p:sp>
    </p:spTree>
    <p:extLst>
      <p:ext uri="{BB962C8B-B14F-4D97-AF65-F5344CB8AC3E}">
        <p14:creationId xmlns:p14="http://schemas.microsoft.com/office/powerpoint/2010/main" val="1983056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de gewone “</a:t>
            </a:r>
            <a:r>
              <a:rPr lang="nl-BE" dirty="0" err="1"/>
              <a:t>groups</a:t>
            </a:r>
            <a:r>
              <a:rPr lang="nl-BE" dirty="0"/>
              <a:t>” : maak je een groep aan, selecteer je dan referenties in je </a:t>
            </a:r>
            <a:r>
              <a:rPr lang="nl-BE" dirty="0" err="1"/>
              <a:t>library</a:t>
            </a:r>
            <a:r>
              <a:rPr lang="nl-BE" dirty="0"/>
              <a:t> en voeg je die dan nadien toe aan die </a:t>
            </a:r>
            <a:r>
              <a:rPr lang="nl-BE" dirty="0" err="1"/>
              <a:t>group</a:t>
            </a:r>
            <a:r>
              <a:rPr lang="nl-BE" dirty="0"/>
              <a:t>.  Je kan zoveel groepen maken als je wel.</a:t>
            </a:r>
          </a:p>
          <a:p>
            <a:r>
              <a:rPr lang="nl-BE" dirty="0"/>
              <a:t>Voor een “smart </a:t>
            </a:r>
            <a:r>
              <a:rPr lang="nl-BE" dirty="0" err="1"/>
              <a:t>group</a:t>
            </a:r>
            <a:r>
              <a:rPr lang="nl-BE" dirty="0"/>
              <a:t>” zal je een tussenmenu krijgen waarin je een aantal criteria op kan geven (bv. jaar, onderwerp, land, taal,….).  Telkens je nieuwe referenties toevoegt in je </a:t>
            </a:r>
            <a:r>
              <a:rPr lang="nl-BE" dirty="0" err="1"/>
              <a:t>library</a:t>
            </a:r>
            <a:r>
              <a:rPr lang="nl-BE" dirty="0"/>
              <a:t>, zal </a:t>
            </a:r>
            <a:r>
              <a:rPr lang="nl-BE" dirty="0" err="1"/>
              <a:t>Endnote</a:t>
            </a:r>
            <a:r>
              <a:rPr lang="nl-BE" dirty="0"/>
              <a:t> ze ook automatisch aan de juiste smart </a:t>
            </a:r>
            <a:r>
              <a:rPr lang="nl-BE" dirty="0" err="1"/>
              <a:t>group</a:t>
            </a:r>
            <a:r>
              <a:rPr lang="nl-BE" dirty="0"/>
              <a:t> toevoegen, op basis van de criteria die je hier opgeeft.  Deze optie is heel handig voor heel uitgebreide </a:t>
            </a:r>
            <a:r>
              <a:rPr lang="nl-BE" dirty="0" err="1"/>
              <a:t>Endnote</a:t>
            </a:r>
            <a:r>
              <a:rPr lang="nl-BE" dirty="0"/>
              <a:t> </a:t>
            </a:r>
            <a:r>
              <a:rPr lang="nl-BE" dirty="0" err="1"/>
              <a:t>libraries</a:t>
            </a:r>
            <a:r>
              <a:rPr lang="nl-BE" dirty="0"/>
              <a: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32</a:t>
            </a:fld>
            <a:endParaRPr lang="en-GB"/>
          </a:p>
        </p:txBody>
      </p:sp>
    </p:spTree>
    <p:extLst>
      <p:ext uri="{BB962C8B-B14F-4D97-AF65-F5344CB8AC3E}">
        <p14:creationId xmlns:p14="http://schemas.microsoft.com/office/powerpoint/2010/main" val="1769778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kan de weergave van de referenties aanpassen in blok B.  Ga met de rechtermuistoets in de titelbalk staan en duidt dan in de veldnamenlijst aan elke velden je wel en niet wil zien verschijnen.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33</a:t>
            </a:fld>
            <a:endParaRPr lang="en-GB"/>
          </a:p>
        </p:txBody>
      </p:sp>
    </p:spTree>
    <p:extLst>
      <p:ext uri="{BB962C8B-B14F-4D97-AF65-F5344CB8AC3E}">
        <p14:creationId xmlns:p14="http://schemas.microsoft.com/office/powerpoint/2010/main" val="2249597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Bovenstaande indicatoren kunnen nuttig zijn (is het al bekeken, zijn er bijlagen, hoe belangrijk heb ik het zelf gescoord en welke bijkomende info heb je zelf toegevoegd.)</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34</a:t>
            </a:fld>
            <a:endParaRPr lang="en-GB"/>
          </a:p>
        </p:txBody>
      </p:sp>
    </p:spTree>
    <p:extLst>
      <p:ext uri="{BB962C8B-B14F-4D97-AF65-F5344CB8AC3E}">
        <p14:creationId xmlns:p14="http://schemas.microsoft.com/office/powerpoint/2010/main" val="3051482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kan echter niet meer dan 10 velden naast elkaar in lijst zetten</a:t>
            </a:r>
          </a:p>
          <a:p>
            <a:r>
              <a:rPr lang="nl-BE" dirty="0"/>
              <a:t>De weergave van de zoekresultaten kan ook altijd gewijzigd worden via de optie “</a:t>
            </a:r>
            <a:r>
              <a:rPr lang="nl-BE" dirty="0" err="1"/>
              <a:t>Edit</a:t>
            </a:r>
            <a:r>
              <a:rPr lang="nl-BE" dirty="0"/>
              <a:t>” in het menu bovenaan (en dan “</a:t>
            </a:r>
            <a:r>
              <a:rPr lang="nl-BE" dirty="0" err="1"/>
              <a:t>preferences</a:t>
            </a:r>
            <a:r>
              <a:rPr lang="nl-BE" dirty="0"/>
              <a:t>”).</a:t>
            </a:r>
          </a:p>
          <a:p>
            <a:r>
              <a:rPr lang="nl-BE" dirty="0"/>
              <a:t>Je voorkeuren blijven in je profiel bewaard tot je ze zelf weer aanpast.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35</a:t>
            </a:fld>
            <a:endParaRPr lang="en-GB"/>
          </a:p>
        </p:txBody>
      </p:sp>
    </p:spTree>
    <p:extLst>
      <p:ext uri="{BB962C8B-B14F-4D97-AF65-F5344CB8AC3E}">
        <p14:creationId xmlns:p14="http://schemas.microsoft.com/office/powerpoint/2010/main" val="2372501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Databanken durven wel eens gegevens veranderen of aanpassen omdat er fouten in stonden, omdat een tijdschrift van uitgever is veranderd, omdat er nieuwe trefwoorden zijn toegevoegd.</a:t>
            </a:r>
          </a:p>
          <a:p>
            <a:r>
              <a:rPr lang="nl-BE" dirty="0"/>
              <a:t>Daarom is het handig dat je de referenties die je uit databanken hebt overgenomen af en toe eens kan checken op wijzigingen.  Dat kan met de optie “</a:t>
            </a:r>
            <a:r>
              <a:rPr lang="nl-BE" dirty="0" err="1"/>
              <a:t>references</a:t>
            </a:r>
            <a:r>
              <a:rPr lang="nl-BE" dirty="0"/>
              <a:t>” in het menu bovenaan en vervolgens “</a:t>
            </a:r>
            <a:r>
              <a:rPr lang="nl-BE" dirty="0" err="1"/>
              <a:t>find</a:t>
            </a:r>
            <a:r>
              <a:rPr lang="nl-BE" dirty="0"/>
              <a:t> </a:t>
            </a:r>
            <a:r>
              <a:rPr lang="nl-BE" dirty="0" err="1"/>
              <a:t>reference</a:t>
            </a:r>
            <a:r>
              <a:rPr lang="nl-BE" dirty="0"/>
              <a:t> updates”.  Je krijgt steeds te zien wat is veranderd en of je dat wel wil overnemen.  Houdt er rekening mee dat dit invloed kan hebben op de referenties die in een smart </a:t>
            </a:r>
            <a:r>
              <a:rPr lang="nl-BE" dirty="0" err="1"/>
              <a:t>group</a:t>
            </a:r>
            <a:r>
              <a:rPr lang="nl-BE" dirty="0"/>
              <a:t> zitten (als ze ineens niet meer voldoen aan de criteria, verdwijnen ze uit je selectie).</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36</a:t>
            </a:fld>
            <a:endParaRPr lang="en-GB"/>
          </a:p>
        </p:txBody>
      </p:sp>
    </p:spTree>
    <p:extLst>
      <p:ext uri="{BB962C8B-B14F-4D97-AF65-F5344CB8AC3E}">
        <p14:creationId xmlns:p14="http://schemas.microsoft.com/office/powerpoint/2010/main" val="1047450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menu kan je met “</a:t>
            </a:r>
            <a:r>
              <a:rPr lang="nl-BE" dirty="0" err="1"/>
              <a:t>references</a:t>
            </a:r>
            <a:r>
              <a:rPr lang="nl-BE" dirty="0"/>
              <a:t>” – “new </a:t>
            </a:r>
            <a:r>
              <a:rPr lang="nl-BE" dirty="0" err="1"/>
              <a:t>reference</a:t>
            </a:r>
            <a:r>
              <a:rPr lang="nl-BE" dirty="0"/>
              <a:t>” zelf een nieuwe titelbeschrijving toevoegen.</a:t>
            </a:r>
          </a:p>
          <a:p>
            <a:r>
              <a:rPr lang="nl-BE" dirty="0"/>
              <a:t>Je krijgt steeds de keuze van het soort bron dat je wil toevoegen (boek, artikel, website,..).  Afhankelijk van je keuze verschijnt een invulformulier met de meest voor de hand liggende velden voor dat type bron.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37</a:t>
            </a:fld>
            <a:endParaRPr lang="en-GB"/>
          </a:p>
        </p:txBody>
      </p:sp>
    </p:spTree>
    <p:extLst>
      <p:ext uri="{BB962C8B-B14F-4D97-AF65-F5344CB8AC3E}">
        <p14:creationId xmlns:p14="http://schemas.microsoft.com/office/powerpoint/2010/main" val="4290588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Via “</a:t>
            </a:r>
            <a:r>
              <a:rPr lang="nl-BE" dirty="0" err="1"/>
              <a:t>Edit</a:t>
            </a:r>
            <a:r>
              <a:rPr lang="nl-BE" dirty="0"/>
              <a:t> </a:t>
            </a:r>
            <a:r>
              <a:rPr lang="nl-BE" dirty="0" err="1"/>
              <a:t>references</a:t>
            </a:r>
            <a:r>
              <a:rPr lang="nl-BE" dirty="0"/>
              <a:t>” kan je dan weer een bestaande referentie aanpassen (zowel deze uit databanken, als deze die je zelf hebt toegevoegd).</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38</a:t>
            </a:fld>
            <a:endParaRPr lang="en-GB"/>
          </a:p>
        </p:txBody>
      </p:sp>
    </p:spTree>
    <p:extLst>
      <p:ext uri="{BB962C8B-B14F-4D97-AF65-F5344CB8AC3E}">
        <p14:creationId xmlns:p14="http://schemas.microsoft.com/office/powerpoint/2010/main" val="1767234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Houdt bovenstaande regels in acht.  Ze zorgen ervoor dat je referentie goed of slecht in het juiste formaat zal opgemaakt worden wanneer je een literatuurlijst wil opmaken.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39</a:t>
            </a:fld>
            <a:endParaRPr lang="en-GB"/>
          </a:p>
        </p:txBody>
      </p:sp>
    </p:spTree>
    <p:extLst>
      <p:ext uri="{BB962C8B-B14F-4D97-AF65-F5344CB8AC3E}">
        <p14:creationId xmlns:p14="http://schemas.microsoft.com/office/powerpoint/2010/main" val="1263837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principe wordt geen </a:t>
            </a:r>
            <a:r>
              <a:rPr lang="nl-BE" dirty="0" err="1"/>
              <a:t>fulltext</a:t>
            </a:r>
            <a:r>
              <a:rPr lang="nl-BE" dirty="0"/>
              <a:t>-documenten overgenomen bij het inladen van gegevens uit databanken in </a:t>
            </a:r>
            <a:r>
              <a:rPr lang="nl-BE" dirty="0" err="1"/>
              <a:t>Endnote</a:t>
            </a:r>
            <a:r>
              <a:rPr lang="nl-BE" dirty="0"/>
              <a:t>.  Je kan echter wel nagaan of er </a:t>
            </a:r>
            <a:r>
              <a:rPr lang="nl-BE" dirty="0" err="1"/>
              <a:t>fulltext</a:t>
            </a:r>
            <a:r>
              <a:rPr lang="nl-BE" dirty="0"/>
              <a:t> beschikbaar is en die laten toevoegen aan je databank</a:t>
            </a:r>
          </a:p>
          <a:p>
            <a:endParaRPr lang="nl-BE" dirty="0"/>
          </a:p>
          <a:p>
            <a:r>
              <a:rPr lang="nl-BE" dirty="0"/>
              <a:t>Dit kan opnieuw met de optie “</a:t>
            </a:r>
            <a:r>
              <a:rPr lang="nl-BE" dirty="0" err="1"/>
              <a:t>references</a:t>
            </a:r>
            <a:r>
              <a:rPr lang="nl-BE" dirty="0"/>
              <a:t>” - “</a:t>
            </a:r>
            <a:r>
              <a:rPr lang="nl-BE" dirty="0" err="1"/>
              <a:t>find</a:t>
            </a:r>
            <a:r>
              <a:rPr lang="nl-BE" dirty="0"/>
              <a:t> </a:t>
            </a:r>
            <a:r>
              <a:rPr lang="nl-BE" dirty="0" err="1"/>
              <a:t>fulltext</a:t>
            </a:r>
            <a:r>
              <a:rPr lang="nl-BE" dirty="0"/>
              <a:t>”.</a:t>
            </a:r>
          </a:p>
          <a:p>
            <a:r>
              <a:rPr lang="nl-BE" dirty="0"/>
              <a:t>Je moet er in elk geval voor zorgen dat je dit doet binnen </a:t>
            </a:r>
            <a:r>
              <a:rPr lang="nl-BE" dirty="0" err="1"/>
              <a:t>Athena</a:t>
            </a:r>
            <a:r>
              <a:rPr lang="nl-BE" dirty="0"/>
              <a:t>.  Zo niet zal je door onze databankleveranciers niet herkend worden als gebruiker met toegangsrechten.</a:t>
            </a:r>
          </a:p>
          <a:p>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40</a:t>
            </a:fld>
            <a:endParaRPr lang="en-GB"/>
          </a:p>
        </p:txBody>
      </p:sp>
    </p:spTree>
    <p:extLst>
      <p:ext uri="{BB962C8B-B14F-4D97-AF65-F5344CB8AC3E}">
        <p14:creationId xmlns:p14="http://schemas.microsoft.com/office/powerpoint/2010/main" val="1233126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Zoeken van referenties in je eigen bibliotheek</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41</a:t>
            </a:fld>
            <a:endParaRPr lang="en-GB"/>
          </a:p>
        </p:txBody>
      </p:sp>
    </p:spTree>
    <p:extLst>
      <p:ext uri="{BB962C8B-B14F-4D97-AF65-F5344CB8AC3E}">
        <p14:creationId xmlns:p14="http://schemas.microsoft.com/office/powerpoint/2010/main" val="16509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err="1">
                <a:solidFill>
                  <a:schemeClr val="tx1"/>
                </a:solidFill>
                <a:effectLst/>
                <a:latin typeface="+mn-lt"/>
                <a:ea typeface="+mn-ea"/>
                <a:cs typeface="+mn-cs"/>
              </a:rPr>
              <a:t>EndNote</a:t>
            </a:r>
            <a:r>
              <a:rPr lang="nl-NL" sz="1200" b="0" i="0" u="none" strike="noStrike" kern="1200" dirty="0">
                <a:solidFill>
                  <a:schemeClr val="tx1"/>
                </a:solidFill>
                <a:effectLst/>
                <a:latin typeface="+mn-lt"/>
                <a:ea typeface="+mn-ea"/>
                <a:cs typeface="+mn-cs"/>
              </a:rPr>
              <a:t> is een </a:t>
            </a:r>
            <a:r>
              <a:rPr lang="nl-NL" sz="1200" b="1" i="0" u="sng" strike="noStrike" kern="1200" dirty="0">
                <a:solidFill>
                  <a:schemeClr val="tx1"/>
                </a:solidFill>
                <a:effectLst/>
                <a:latin typeface="+mn-lt"/>
                <a:ea typeface="+mn-ea"/>
                <a:cs typeface="+mn-cs"/>
              </a:rPr>
              <a:t>softwarepakket</a:t>
            </a:r>
            <a:r>
              <a:rPr lang="nl-NL" sz="1200" b="0" i="0" u="none" strike="noStrike" kern="1200" dirty="0">
                <a:solidFill>
                  <a:schemeClr val="tx1"/>
                </a:solidFill>
                <a:effectLst/>
                <a:latin typeface="+mn-lt"/>
                <a:ea typeface="+mn-ea"/>
                <a:cs typeface="+mn-cs"/>
              </a:rPr>
              <a:t> dat helpt:</a:t>
            </a:r>
          </a:p>
          <a:p>
            <a:r>
              <a:rPr lang="nl-NL" sz="1200" b="1" i="0" u="none" strike="noStrike" kern="1200" dirty="0">
                <a:solidFill>
                  <a:schemeClr val="tx1"/>
                </a:solidFill>
                <a:effectLst/>
                <a:latin typeface="+mn-lt"/>
                <a:ea typeface="+mn-ea"/>
                <a:cs typeface="+mn-cs"/>
              </a:rPr>
              <a:t>- informatie te beheren</a:t>
            </a:r>
            <a:r>
              <a:rPr lang="nl-NL" sz="1200" b="0" i="0" u="none" strike="noStrike" kern="1200" dirty="0">
                <a:solidFill>
                  <a:schemeClr val="tx1"/>
                </a:solidFill>
                <a:effectLst/>
                <a:latin typeface="+mn-lt"/>
                <a:ea typeface="+mn-ea"/>
                <a:cs typeface="+mn-cs"/>
              </a:rPr>
              <a:t>: informatie verzamelen op 1 plaats, groeperen, becommentariëren, voorzien van trefwoorden</a:t>
            </a:r>
          </a:p>
          <a:p>
            <a:r>
              <a:rPr lang="nl-NL" sz="1200" b="1" i="0" u="none" strike="noStrike" kern="1200" dirty="0">
                <a:solidFill>
                  <a:schemeClr val="tx1"/>
                </a:solidFill>
                <a:effectLst/>
                <a:latin typeface="+mn-lt"/>
                <a:ea typeface="+mn-ea"/>
                <a:cs typeface="+mn-cs"/>
              </a:rPr>
              <a:t>- referenties, voetnoten en bibliografie aan te maken</a:t>
            </a:r>
            <a:r>
              <a:rPr lang="nl-NL" sz="1200" b="0" i="0" u="none" strike="noStrike" kern="1200" dirty="0">
                <a:solidFill>
                  <a:schemeClr val="tx1"/>
                </a:solidFill>
                <a:effectLst/>
                <a:latin typeface="+mn-lt"/>
                <a:ea typeface="+mn-ea"/>
                <a:cs typeface="+mn-cs"/>
              </a:rPr>
              <a:t>: referenties toevoegen aan teksten volgens een referentiestijl, zelf referentiestijlen aanpassen of aanmaken, bibliografische lijsten opstellen</a:t>
            </a:r>
          </a:p>
          <a:p>
            <a:r>
              <a:rPr lang="nl-NL" sz="1200" b="0" i="0" u="none" strike="noStrike" kern="1200" dirty="0">
                <a:solidFill>
                  <a:schemeClr val="tx1"/>
                </a:solidFill>
                <a:effectLst/>
                <a:latin typeface="+mn-lt"/>
                <a:ea typeface="+mn-ea"/>
                <a:cs typeface="+mn-cs"/>
              </a:rPr>
              <a:t>Het gebruik van een referentiesoftware heeft vele </a:t>
            </a:r>
            <a:r>
              <a:rPr lang="nl-NL" sz="1200" b="1" i="0" u="sng" strike="noStrike" kern="1200" dirty="0">
                <a:solidFill>
                  <a:schemeClr val="tx1"/>
                </a:solidFill>
                <a:effectLst/>
                <a:latin typeface="+mn-lt"/>
                <a:ea typeface="+mn-ea"/>
                <a:cs typeface="+mn-cs"/>
              </a:rPr>
              <a:t>voordelen</a:t>
            </a:r>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 creëren van een </a:t>
            </a:r>
            <a:r>
              <a:rPr lang="nl-NL" sz="1200" b="1" i="0" u="none" strike="noStrike" kern="1200" dirty="0">
                <a:solidFill>
                  <a:schemeClr val="tx1"/>
                </a:solidFill>
                <a:effectLst/>
                <a:latin typeface="+mn-lt"/>
                <a:ea typeface="+mn-ea"/>
                <a:cs typeface="+mn-cs"/>
              </a:rPr>
              <a:t>persoonlijke bibliotheek </a:t>
            </a:r>
            <a:r>
              <a:rPr lang="nl-NL" sz="1200" b="0" i="0" u="none" strike="noStrike" kern="1200" dirty="0">
                <a:solidFill>
                  <a:schemeClr val="tx1"/>
                </a:solidFill>
                <a:effectLst/>
                <a:latin typeface="+mn-lt"/>
                <a:ea typeface="+mn-ea"/>
                <a:cs typeface="+mn-cs"/>
              </a:rPr>
              <a:t>van informatie uit tijdschriften, boeken, websites, blogs, patenten en vele andere bronnen</a:t>
            </a:r>
          </a:p>
          <a:p>
            <a:r>
              <a:rPr lang="nl-NL" sz="1200" b="0" i="0" u="none" strike="noStrike" kern="1200" dirty="0">
                <a:solidFill>
                  <a:schemeClr val="tx1"/>
                </a:solidFill>
                <a:effectLst/>
                <a:latin typeface="+mn-lt"/>
                <a:ea typeface="+mn-ea"/>
                <a:cs typeface="+mn-cs"/>
              </a:rPr>
              <a:t>- handig </a:t>
            </a:r>
            <a:r>
              <a:rPr lang="nl-NL" sz="1200" b="1" i="0" u="none" strike="noStrike" kern="1200" dirty="0">
                <a:solidFill>
                  <a:schemeClr val="tx1"/>
                </a:solidFill>
                <a:effectLst/>
                <a:latin typeface="+mn-lt"/>
                <a:ea typeface="+mn-ea"/>
                <a:cs typeface="+mn-cs"/>
              </a:rPr>
              <a:t>overzicht van verzamelde informatie</a:t>
            </a:r>
            <a:r>
              <a:rPr lang="nl-NL" sz="1200" b="0" i="0" u="none" strike="noStrike" kern="1200" dirty="0">
                <a:solidFill>
                  <a:schemeClr val="tx1"/>
                </a:solidFill>
                <a:effectLst/>
                <a:latin typeface="+mn-lt"/>
                <a:ea typeface="+mn-ea"/>
                <a:cs typeface="+mn-cs"/>
              </a:rPr>
              <a:t>, met mogelijkheid tot het toevoegen van de full </a:t>
            </a:r>
            <a:r>
              <a:rPr lang="nl-NL" sz="1200" b="0" i="0" u="none" strike="noStrike" kern="1200" dirty="0" err="1">
                <a:solidFill>
                  <a:schemeClr val="tx1"/>
                </a:solidFill>
                <a:effectLst/>
                <a:latin typeface="+mn-lt"/>
                <a:ea typeface="+mn-ea"/>
                <a:cs typeface="+mn-cs"/>
              </a:rPr>
              <a:t>text</a:t>
            </a:r>
            <a:r>
              <a:rPr lang="nl-NL" sz="1200" b="0" i="0" u="none" strike="noStrike" kern="1200" dirty="0">
                <a:solidFill>
                  <a:schemeClr val="tx1"/>
                </a:solidFill>
                <a:effectLst/>
                <a:latin typeface="+mn-lt"/>
                <a:ea typeface="+mn-ea"/>
                <a:cs typeface="+mn-cs"/>
              </a:rPr>
              <a:t> in PDF</a:t>
            </a:r>
          </a:p>
          <a:p>
            <a:r>
              <a:rPr lang="nl-NL" sz="1200" b="0" i="0" u="none" strike="noStrike" kern="1200" dirty="0">
                <a:solidFill>
                  <a:schemeClr val="tx1"/>
                </a:solidFill>
                <a:effectLst/>
                <a:latin typeface="+mn-lt"/>
                <a:ea typeface="+mn-ea"/>
                <a:cs typeface="+mn-cs"/>
              </a:rPr>
              <a:t>- referenties, voetnoten en een bibliografie toevoegen aan een tekst en die vervolgens eenvoudig aanpassen in </a:t>
            </a:r>
            <a:r>
              <a:rPr lang="nl-NL" sz="1200" b="1" i="0" u="none" strike="noStrike" kern="1200" dirty="0">
                <a:solidFill>
                  <a:schemeClr val="tx1"/>
                </a:solidFill>
                <a:effectLst/>
                <a:latin typeface="+mn-lt"/>
                <a:ea typeface="+mn-ea"/>
                <a:cs typeface="+mn-cs"/>
              </a:rPr>
              <a:t>correcte referentiestijl</a:t>
            </a:r>
          </a:p>
          <a:p>
            <a:r>
              <a:rPr lang="nl-NL" sz="1200" b="0" i="0" u="none" strike="noStrike" kern="1200" dirty="0">
                <a:solidFill>
                  <a:schemeClr val="tx1"/>
                </a:solidFill>
                <a:effectLst/>
                <a:latin typeface="+mn-lt"/>
                <a:ea typeface="+mn-ea"/>
                <a:cs typeface="+mn-cs"/>
              </a:rPr>
              <a:t>- connectie met databanken en catalogi om </a:t>
            </a:r>
            <a:r>
              <a:rPr lang="nl-NL" sz="1200" b="1" i="0" u="none" strike="noStrike" kern="1200" dirty="0">
                <a:solidFill>
                  <a:schemeClr val="tx1"/>
                </a:solidFill>
                <a:effectLst/>
                <a:latin typeface="+mn-lt"/>
                <a:ea typeface="+mn-ea"/>
                <a:cs typeface="+mn-cs"/>
              </a:rPr>
              <a:t>referenties te importeren</a:t>
            </a:r>
          </a:p>
          <a:p>
            <a:r>
              <a:rPr lang="nl-NL" sz="1200" b="0" i="0" u="none" strike="noStrike" kern="1200" dirty="0">
                <a:solidFill>
                  <a:schemeClr val="tx1"/>
                </a:solidFill>
                <a:effectLst/>
                <a:latin typeface="+mn-lt"/>
                <a:ea typeface="+mn-ea"/>
                <a:cs typeface="+mn-cs"/>
              </a:rPr>
              <a:t>- Eenvoudig </a:t>
            </a:r>
            <a:r>
              <a:rPr lang="nl-NL" sz="1200" b="1" i="0" u="none" strike="noStrike" kern="1200" dirty="0">
                <a:solidFill>
                  <a:schemeClr val="tx1"/>
                </a:solidFill>
                <a:effectLst/>
                <a:latin typeface="+mn-lt"/>
                <a:ea typeface="+mn-ea"/>
                <a:cs typeface="+mn-cs"/>
              </a:rPr>
              <a:t>delen met anderen van je referenties </a:t>
            </a:r>
            <a:r>
              <a:rPr lang="nl-NL" sz="1200" b="0" i="0" u="none" strike="noStrike" kern="1200" dirty="0">
                <a:solidFill>
                  <a:schemeClr val="tx1"/>
                </a:solidFill>
                <a:effectLst/>
                <a:latin typeface="+mn-lt"/>
                <a:ea typeface="+mn-ea"/>
                <a:cs typeface="+mn-cs"/>
              </a:rPr>
              <a:t>(je volledige </a:t>
            </a:r>
            <a:r>
              <a:rPr lang="nl-NL" sz="1200" b="0" i="0" u="none" strike="noStrike" kern="1200" dirty="0" err="1">
                <a:solidFill>
                  <a:schemeClr val="tx1"/>
                </a:solidFill>
                <a:effectLst/>
                <a:latin typeface="+mn-lt"/>
                <a:ea typeface="+mn-ea"/>
                <a:cs typeface="+mn-cs"/>
              </a:rPr>
              <a:t>library</a:t>
            </a:r>
            <a:r>
              <a:rPr lang="nl-NL" sz="1200" b="0" i="0" u="none" strike="noStrike" kern="1200" dirty="0">
                <a:solidFill>
                  <a:schemeClr val="tx1"/>
                </a:solidFill>
                <a:effectLst/>
                <a:latin typeface="+mn-lt"/>
                <a:ea typeface="+mn-ea"/>
                <a:cs typeface="+mn-cs"/>
              </a:rPr>
              <a:t> of een selectie ervan, delen van je bibliografie van een specifiek document, zoals bv. een artikel)</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5</a:t>
            </a:fld>
            <a:endParaRPr lang="nl-BE"/>
          </a:p>
        </p:txBody>
      </p:sp>
    </p:spTree>
    <p:extLst>
      <p:ext uri="{BB962C8B-B14F-4D97-AF65-F5344CB8AC3E}">
        <p14:creationId xmlns:p14="http://schemas.microsoft.com/office/powerpoint/2010/main" val="128613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je </a:t>
            </a:r>
            <a:r>
              <a:rPr lang="nl-BE" dirty="0" err="1"/>
              <a:t>Endnote</a:t>
            </a:r>
            <a:r>
              <a:rPr lang="nl-BE" dirty="0"/>
              <a:t> desktop (via </a:t>
            </a:r>
            <a:r>
              <a:rPr lang="nl-BE" dirty="0" err="1"/>
              <a:t>Athena</a:t>
            </a:r>
            <a:r>
              <a:rPr lang="nl-BE" dirty="0"/>
              <a:t>) gebruikt is het heel eenvoudig om je literatuurlijst in te voegen, in de juiste referentiestijl en altijd up-to-date.</a:t>
            </a:r>
          </a:p>
          <a:p>
            <a:r>
              <a:rPr lang="nl-BE" b="1" dirty="0"/>
              <a:t>Maar</a:t>
            </a:r>
            <a:r>
              <a:rPr lang="nl-BE" dirty="0"/>
              <a:t> : daarvoor moeten Wordt, </a:t>
            </a:r>
            <a:r>
              <a:rPr lang="nl-BE" dirty="0" err="1"/>
              <a:t>Endnote</a:t>
            </a:r>
            <a:r>
              <a:rPr lang="nl-BE" dirty="0"/>
              <a:t>, Windows File Explorer en Internet </a:t>
            </a:r>
            <a:r>
              <a:rPr lang="nl-BE" dirty="0" err="1"/>
              <a:t>Explorere</a:t>
            </a:r>
            <a:r>
              <a:rPr lang="nl-BE" dirty="0"/>
              <a:t> allemaal via </a:t>
            </a:r>
            <a:r>
              <a:rPr lang="nl-BE" dirty="0" err="1"/>
              <a:t>Athena</a:t>
            </a:r>
            <a:r>
              <a:rPr lang="nl-BE" dirty="0"/>
              <a:t> geopend zijn en tegelijk.</a:t>
            </a:r>
          </a:p>
          <a:p>
            <a:r>
              <a:rPr lang="nl-BE" dirty="0"/>
              <a:t>Het is niet mogelijk om </a:t>
            </a:r>
            <a:r>
              <a:rPr lang="nl-BE" dirty="0" err="1"/>
              <a:t>Endnote</a:t>
            </a:r>
            <a:r>
              <a:rPr lang="nl-BE" dirty="0"/>
              <a:t> via </a:t>
            </a:r>
            <a:r>
              <a:rPr lang="nl-BE" dirty="0" err="1"/>
              <a:t>Athena</a:t>
            </a:r>
            <a:r>
              <a:rPr lang="nl-BE" dirty="0"/>
              <a:t> te laten communiceren met je lokale versie van Word.  Let dus heel erg op !!!!!</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42</a:t>
            </a:fld>
            <a:endParaRPr lang="en-GB"/>
          </a:p>
        </p:txBody>
      </p:sp>
    </p:spTree>
    <p:extLst>
      <p:ext uri="{BB962C8B-B14F-4D97-AF65-F5344CB8AC3E}">
        <p14:creationId xmlns:p14="http://schemas.microsoft.com/office/powerpoint/2010/main" val="3932944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je beide goed hebt geopend is er in de </a:t>
            </a:r>
            <a:r>
              <a:rPr lang="nl-BE" dirty="0" err="1"/>
              <a:t>Wordversie</a:t>
            </a:r>
            <a:r>
              <a:rPr lang="nl-BE" dirty="0"/>
              <a:t> een bijkomend tabblad actief “</a:t>
            </a:r>
            <a:r>
              <a:rPr lang="nl-BE" dirty="0" err="1"/>
              <a:t>Endnote</a:t>
            </a:r>
            <a:r>
              <a:rPr lang="nl-BE" dirty="0"/>
              <a:t> X9”.  Dat heb je normaalgezien niet op je eigen lokale versie van Word,</a:t>
            </a:r>
          </a:p>
          <a:p>
            <a:r>
              <a:rPr lang="nl-BE" dirty="0"/>
              <a:t>Ga dus naar dat tabblad om de referentiestijl te kiezen.  Deze stijl hangt af van je opleiding, maar APA en MLA zijn heel wijdverbreid.  Deze stijl zal bepalen hoe de literatuurverwijzingen in je werk eruit zien (welke interpunctie, </a:t>
            </a:r>
            <a:r>
              <a:rPr lang="nl-BE" dirty="0" err="1"/>
              <a:t>onderlijningen</a:t>
            </a:r>
            <a:r>
              <a:rPr lang="nl-BE" dirty="0"/>
              <a:t>, cursief, etc..).  Je hoeft je daar dan alvast geen zorgen over te maken.</a:t>
            </a:r>
          </a:p>
          <a:p>
            <a:r>
              <a:rPr lang="nl-BE" dirty="0"/>
              <a:t>Bij het invoegen in een literatuurlijst kan je nog uit je groep aanduiden welke je wel en niet wil opnemen vanuit </a:t>
            </a:r>
            <a:r>
              <a:rPr lang="nl-BE" dirty="0" err="1"/>
              <a:t>Endnote</a:t>
            </a:r>
            <a:r>
              <a:rPr lang="nl-BE" dirty="0"/>
              <a: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43</a:t>
            </a:fld>
            <a:endParaRPr lang="en-GB"/>
          </a:p>
        </p:txBody>
      </p:sp>
    </p:spTree>
    <p:extLst>
      <p:ext uri="{BB962C8B-B14F-4D97-AF65-F5344CB8AC3E}">
        <p14:creationId xmlns:p14="http://schemas.microsoft.com/office/powerpoint/2010/main" val="2333508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Ga nu eerst in het Word document naar de plaats waar je je literatuurlijst wil invoegen.</a:t>
            </a:r>
          </a:p>
          <a:p>
            <a:pPr marL="171450" indent="-171450">
              <a:buFont typeface="Arial" panose="020B0604020202020204" pitchFamily="34" charset="0"/>
              <a:buChar char="•"/>
            </a:pPr>
            <a:r>
              <a:rPr lang="nl-BE" dirty="0"/>
              <a:t>Kies dan “</a:t>
            </a:r>
            <a:r>
              <a:rPr lang="nl-BE" dirty="0" err="1"/>
              <a:t>insert</a:t>
            </a:r>
            <a:r>
              <a:rPr lang="nl-BE" dirty="0"/>
              <a:t> </a:t>
            </a:r>
            <a:r>
              <a:rPr lang="nl-BE" dirty="0" err="1"/>
              <a:t>citation</a:t>
            </a:r>
            <a:r>
              <a:rPr lang="nl-BE" dirty="0"/>
              <a:t>” (bovenaan links).  </a:t>
            </a:r>
          </a:p>
          <a:p>
            <a:pPr marL="171450" indent="-171450">
              <a:buFont typeface="Arial" panose="020B0604020202020204" pitchFamily="34" charset="0"/>
              <a:buChar char="•"/>
            </a:pPr>
            <a:r>
              <a:rPr lang="nl-BE" dirty="0"/>
              <a:t>Kies “</a:t>
            </a:r>
            <a:r>
              <a:rPr lang="nl-BE" dirty="0" err="1"/>
              <a:t>insert</a:t>
            </a:r>
            <a:r>
              <a:rPr lang="nl-BE" dirty="0"/>
              <a:t> </a:t>
            </a:r>
            <a:r>
              <a:rPr lang="nl-BE" dirty="0" err="1"/>
              <a:t>citation</a:t>
            </a:r>
            <a:r>
              <a:rPr lang="nl-BE" dirty="0"/>
              <a:t>” wanneer je één referentie wil invoegen.</a:t>
            </a:r>
          </a:p>
          <a:p>
            <a:pPr marL="171450" indent="-171450">
              <a:buFont typeface="Arial" panose="020B0604020202020204" pitchFamily="34" charset="0"/>
              <a:buChar char="•"/>
            </a:pPr>
            <a:r>
              <a:rPr lang="nl-BE" dirty="0"/>
              <a:t>Kies “</a:t>
            </a:r>
            <a:r>
              <a:rPr lang="nl-BE" dirty="0" err="1"/>
              <a:t>insert</a:t>
            </a:r>
            <a:r>
              <a:rPr lang="nl-BE" dirty="0"/>
              <a:t> </a:t>
            </a:r>
            <a:r>
              <a:rPr lang="nl-BE" dirty="0" err="1"/>
              <a:t>selected</a:t>
            </a:r>
            <a:r>
              <a:rPr lang="nl-BE" dirty="0"/>
              <a:t> </a:t>
            </a:r>
            <a:r>
              <a:rPr lang="nl-BE" dirty="0" err="1"/>
              <a:t>citations</a:t>
            </a:r>
            <a:r>
              <a:rPr lang="nl-BE" dirty="0"/>
              <a:t>” wanneer je meerdere referenties wil invoegen.  De snelste manier is om reeds in </a:t>
            </a:r>
            <a:r>
              <a:rPr lang="nl-BE" dirty="0" err="1"/>
              <a:t>Endnote</a:t>
            </a:r>
            <a:r>
              <a:rPr lang="nl-BE" dirty="0"/>
              <a:t> je selectie te maken (je kan ev. een aparte groep aanmaken “literatuurlijst BAP”, “werk vak x”.  Dat vergemakkelijkt het invoegen nadien.  Je moet er dan wel voor zogen dat ook de referenties die je niet in databanken kon vinden, manueel zijn toegevoegd aan die </a:t>
            </a:r>
            <a:r>
              <a:rPr lang="nl-BE" dirty="0" err="1"/>
              <a:t>Endnote</a:t>
            </a:r>
            <a:r>
              <a:rPr lang="nl-BE" dirty="0"/>
              <a:t> groep.</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44</a:t>
            </a:fld>
            <a:endParaRPr lang="en-GB"/>
          </a:p>
        </p:txBody>
      </p:sp>
    </p:spTree>
    <p:extLst>
      <p:ext uri="{BB962C8B-B14F-4D97-AF65-F5344CB8AC3E}">
        <p14:creationId xmlns:p14="http://schemas.microsoft.com/office/powerpoint/2010/main" val="3444280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Selecteren van de referenties kan ook bij het invoegen.  Je selecteert dan op basis van de lijst en voegt in.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45</a:t>
            </a:fld>
            <a:endParaRPr lang="en-GB"/>
          </a:p>
        </p:txBody>
      </p:sp>
    </p:spTree>
    <p:extLst>
      <p:ext uri="{BB962C8B-B14F-4D97-AF65-F5344CB8AC3E}">
        <p14:creationId xmlns:p14="http://schemas.microsoft.com/office/powerpoint/2010/main" val="2632412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de plaats waar je cursor stond bij het invoegen van de literatuurlijst, wordt deze ingevoegd.  Dit is eigenlijk een “veld” vergelijkbaar met een inhoudstafel of een indexelement in Word.  Dit wil zeggen dat je de inhoud van de literatuurlijst ook kan laten updaten.  Als er dus wijzigingen aan de referenties komen NA invoegen van de lijst, dan kan je die in Word nog altijd updaten zonder alles opnieuw in te voegen.</a:t>
            </a:r>
          </a:p>
          <a:p>
            <a:r>
              <a:rPr lang="nl-BE" dirty="0"/>
              <a:t>Ook kan je achteraf nog de referentiestijl aanpassen, mocht dat nodig zijn.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46</a:t>
            </a:fld>
            <a:endParaRPr lang="en-GB"/>
          </a:p>
        </p:txBody>
      </p:sp>
    </p:spTree>
    <p:extLst>
      <p:ext uri="{BB962C8B-B14F-4D97-AF65-F5344CB8AC3E}">
        <p14:creationId xmlns:p14="http://schemas.microsoft.com/office/powerpoint/2010/main" val="3980519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Zoals het kiezen van referenties in </a:t>
            </a:r>
            <a:r>
              <a:rPr lang="nl-BE" dirty="0" err="1"/>
              <a:t>Endnote</a:t>
            </a:r>
            <a:r>
              <a:rPr lang="nl-BE" dirty="0"/>
              <a:t> mogelijk was vanuit </a:t>
            </a:r>
            <a:r>
              <a:rPr lang="nl-BE" dirty="0" err="1"/>
              <a:t>Endnote</a:t>
            </a:r>
            <a:r>
              <a:rPr lang="nl-BE" dirty="0"/>
              <a:t> (via interne zoekactie) als vanuit verschillende de databanken, is het ook mogelijk om een literatuurlijst in Word op twee manieren in te voegen.</a:t>
            </a:r>
          </a:p>
          <a:p>
            <a:pPr marL="171450" indent="-171450">
              <a:buFontTx/>
              <a:buChar char="-"/>
            </a:pPr>
            <a:r>
              <a:rPr lang="nl-BE" dirty="0"/>
              <a:t>Enerzijds vanuit Word (zoals hoger beschreven)</a:t>
            </a:r>
          </a:p>
          <a:p>
            <a:pPr marL="171450" indent="-171450">
              <a:buFontTx/>
              <a:buChar char="-"/>
            </a:pPr>
            <a:r>
              <a:rPr lang="nl-BE" dirty="0"/>
              <a:t>Anderzijds vanuit </a:t>
            </a:r>
            <a:r>
              <a:rPr lang="nl-BE" dirty="0" err="1"/>
              <a:t>Endnote</a:t>
            </a:r>
            <a:r>
              <a:rPr lang="nl-BE" dirty="0"/>
              <a:t>.  Je kiest dan in </a:t>
            </a:r>
            <a:r>
              <a:rPr lang="nl-BE" dirty="0" err="1"/>
              <a:t>Endnote</a:t>
            </a:r>
            <a:r>
              <a:rPr lang="nl-BE" dirty="0"/>
              <a:t> het citatie-icoontje (dat ook Wordt gebruikt) in het menu bovenaan.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48</a:t>
            </a:fld>
            <a:endParaRPr lang="en-GB"/>
          </a:p>
        </p:txBody>
      </p:sp>
    </p:spTree>
    <p:extLst>
      <p:ext uri="{BB962C8B-B14F-4D97-AF65-F5344CB8AC3E}">
        <p14:creationId xmlns:p14="http://schemas.microsoft.com/office/powerpoint/2010/main" val="217735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err="1">
                <a:solidFill>
                  <a:schemeClr val="tx1"/>
                </a:solidFill>
                <a:effectLst/>
                <a:latin typeface="+mn-lt"/>
                <a:ea typeface="+mn-ea"/>
                <a:cs typeface="+mn-cs"/>
              </a:rPr>
              <a:t>EndNote</a:t>
            </a:r>
            <a:r>
              <a:rPr lang="nl-NL" sz="1200" b="0" i="0" u="none" strike="noStrike" kern="1200" dirty="0">
                <a:solidFill>
                  <a:schemeClr val="tx1"/>
                </a:solidFill>
                <a:effectLst/>
                <a:latin typeface="+mn-lt"/>
                <a:ea typeface="+mn-ea"/>
                <a:cs typeface="+mn-cs"/>
              </a:rPr>
              <a:t> is een </a:t>
            </a:r>
            <a:r>
              <a:rPr lang="nl-NL" sz="1200" b="1" i="0" u="sng" strike="noStrike" kern="1200" dirty="0">
                <a:solidFill>
                  <a:schemeClr val="tx1"/>
                </a:solidFill>
                <a:effectLst/>
                <a:latin typeface="+mn-lt"/>
                <a:ea typeface="+mn-ea"/>
                <a:cs typeface="+mn-cs"/>
              </a:rPr>
              <a:t>softwarepakket</a:t>
            </a:r>
            <a:r>
              <a:rPr lang="nl-NL" sz="1200" b="0" i="0" u="none" strike="noStrike" kern="1200" dirty="0">
                <a:solidFill>
                  <a:schemeClr val="tx1"/>
                </a:solidFill>
                <a:effectLst/>
                <a:latin typeface="+mn-lt"/>
                <a:ea typeface="+mn-ea"/>
                <a:cs typeface="+mn-cs"/>
              </a:rPr>
              <a:t> dat helpt:</a:t>
            </a:r>
          </a:p>
          <a:p>
            <a:r>
              <a:rPr lang="nl-NL" sz="1200" b="1" i="0" u="none" strike="noStrike" kern="1200" dirty="0">
                <a:solidFill>
                  <a:schemeClr val="tx1"/>
                </a:solidFill>
                <a:effectLst/>
                <a:latin typeface="+mn-lt"/>
                <a:ea typeface="+mn-ea"/>
                <a:cs typeface="+mn-cs"/>
              </a:rPr>
              <a:t>- informatie te beheren</a:t>
            </a:r>
            <a:r>
              <a:rPr lang="nl-NL" sz="1200" b="0" i="0" u="none" strike="noStrike" kern="1200" dirty="0">
                <a:solidFill>
                  <a:schemeClr val="tx1"/>
                </a:solidFill>
                <a:effectLst/>
                <a:latin typeface="+mn-lt"/>
                <a:ea typeface="+mn-ea"/>
                <a:cs typeface="+mn-cs"/>
              </a:rPr>
              <a:t>: informatie verzamelen op 1 plaats, groeperen, becommentariëren, voorzien van trefwoorden</a:t>
            </a:r>
          </a:p>
          <a:p>
            <a:r>
              <a:rPr lang="nl-NL" sz="1200" b="1" i="0" u="none" strike="noStrike" kern="1200" dirty="0">
                <a:solidFill>
                  <a:schemeClr val="tx1"/>
                </a:solidFill>
                <a:effectLst/>
                <a:latin typeface="+mn-lt"/>
                <a:ea typeface="+mn-ea"/>
                <a:cs typeface="+mn-cs"/>
              </a:rPr>
              <a:t>- referenties, voetnoten en bibliografie aan te maken</a:t>
            </a:r>
            <a:r>
              <a:rPr lang="nl-NL" sz="1200" b="0" i="0" u="none" strike="noStrike" kern="1200" dirty="0">
                <a:solidFill>
                  <a:schemeClr val="tx1"/>
                </a:solidFill>
                <a:effectLst/>
                <a:latin typeface="+mn-lt"/>
                <a:ea typeface="+mn-ea"/>
                <a:cs typeface="+mn-cs"/>
              </a:rPr>
              <a:t>: referenties toevoegen aan teksten volgens een referentiestijl, zelf referentiestijlen aanpassen of aanmaken, bibliografische lijsten opstellen</a:t>
            </a:r>
          </a:p>
          <a:p>
            <a:r>
              <a:rPr lang="nl-NL" sz="1200" b="0" i="0" u="none" strike="noStrike" kern="1200" dirty="0">
                <a:solidFill>
                  <a:schemeClr val="tx1"/>
                </a:solidFill>
                <a:effectLst/>
                <a:latin typeface="+mn-lt"/>
                <a:ea typeface="+mn-ea"/>
                <a:cs typeface="+mn-cs"/>
              </a:rPr>
              <a:t>Het gebruik van een referentiesoftware heeft vele </a:t>
            </a:r>
            <a:r>
              <a:rPr lang="nl-NL" sz="1200" b="1" i="0" u="sng" strike="noStrike" kern="1200" dirty="0">
                <a:solidFill>
                  <a:schemeClr val="tx1"/>
                </a:solidFill>
                <a:effectLst/>
                <a:latin typeface="+mn-lt"/>
                <a:ea typeface="+mn-ea"/>
                <a:cs typeface="+mn-cs"/>
              </a:rPr>
              <a:t>voordelen</a:t>
            </a:r>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 creëren van een </a:t>
            </a:r>
            <a:r>
              <a:rPr lang="nl-NL" sz="1200" b="1" i="0" u="none" strike="noStrike" kern="1200" dirty="0">
                <a:solidFill>
                  <a:schemeClr val="tx1"/>
                </a:solidFill>
                <a:effectLst/>
                <a:latin typeface="+mn-lt"/>
                <a:ea typeface="+mn-ea"/>
                <a:cs typeface="+mn-cs"/>
              </a:rPr>
              <a:t>persoonlijke bibliotheek </a:t>
            </a:r>
            <a:r>
              <a:rPr lang="nl-NL" sz="1200" b="0" i="0" u="none" strike="noStrike" kern="1200" dirty="0">
                <a:solidFill>
                  <a:schemeClr val="tx1"/>
                </a:solidFill>
                <a:effectLst/>
                <a:latin typeface="+mn-lt"/>
                <a:ea typeface="+mn-ea"/>
                <a:cs typeface="+mn-cs"/>
              </a:rPr>
              <a:t>van informatie uit tijdschriften, boeken, websites, blogs, patenten en vele andere bronnen</a:t>
            </a:r>
          </a:p>
          <a:p>
            <a:r>
              <a:rPr lang="nl-NL" sz="1200" b="0" i="0" u="none" strike="noStrike" kern="1200" dirty="0">
                <a:solidFill>
                  <a:schemeClr val="tx1"/>
                </a:solidFill>
                <a:effectLst/>
                <a:latin typeface="+mn-lt"/>
                <a:ea typeface="+mn-ea"/>
                <a:cs typeface="+mn-cs"/>
              </a:rPr>
              <a:t>- handig </a:t>
            </a:r>
            <a:r>
              <a:rPr lang="nl-NL" sz="1200" b="1" i="0" u="none" strike="noStrike" kern="1200" dirty="0">
                <a:solidFill>
                  <a:schemeClr val="tx1"/>
                </a:solidFill>
                <a:effectLst/>
                <a:latin typeface="+mn-lt"/>
                <a:ea typeface="+mn-ea"/>
                <a:cs typeface="+mn-cs"/>
              </a:rPr>
              <a:t>overzicht van verzamelde informatie</a:t>
            </a:r>
            <a:r>
              <a:rPr lang="nl-NL" sz="1200" b="0" i="0" u="none" strike="noStrike" kern="1200" dirty="0">
                <a:solidFill>
                  <a:schemeClr val="tx1"/>
                </a:solidFill>
                <a:effectLst/>
                <a:latin typeface="+mn-lt"/>
                <a:ea typeface="+mn-ea"/>
                <a:cs typeface="+mn-cs"/>
              </a:rPr>
              <a:t>, met mogelijkheid tot het toevoegen van de full </a:t>
            </a:r>
            <a:r>
              <a:rPr lang="nl-NL" sz="1200" b="0" i="0" u="none" strike="noStrike" kern="1200" dirty="0" err="1">
                <a:solidFill>
                  <a:schemeClr val="tx1"/>
                </a:solidFill>
                <a:effectLst/>
                <a:latin typeface="+mn-lt"/>
                <a:ea typeface="+mn-ea"/>
                <a:cs typeface="+mn-cs"/>
              </a:rPr>
              <a:t>text</a:t>
            </a:r>
            <a:r>
              <a:rPr lang="nl-NL" sz="1200" b="0" i="0" u="none" strike="noStrike" kern="1200" dirty="0">
                <a:solidFill>
                  <a:schemeClr val="tx1"/>
                </a:solidFill>
                <a:effectLst/>
                <a:latin typeface="+mn-lt"/>
                <a:ea typeface="+mn-ea"/>
                <a:cs typeface="+mn-cs"/>
              </a:rPr>
              <a:t> in PDF</a:t>
            </a:r>
          </a:p>
          <a:p>
            <a:r>
              <a:rPr lang="nl-NL" sz="1200" b="0" i="0" u="none" strike="noStrike" kern="1200" dirty="0">
                <a:solidFill>
                  <a:schemeClr val="tx1"/>
                </a:solidFill>
                <a:effectLst/>
                <a:latin typeface="+mn-lt"/>
                <a:ea typeface="+mn-ea"/>
                <a:cs typeface="+mn-cs"/>
              </a:rPr>
              <a:t>- referenties, voetnoten en een bibliografie toevoegen aan een tekst en die vervolgens eenvoudig aanpassen in </a:t>
            </a:r>
            <a:r>
              <a:rPr lang="nl-NL" sz="1200" b="1" i="0" u="none" strike="noStrike" kern="1200" dirty="0">
                <a:solidFill>
                  <a:schemeClr val="tx1"/>
                </a:solidFill>
                <a:effectLst/>
                <a:latin typeface="+mn-lt"/>
                <a:ea typeface="+mn-ea"/>
                <a:cs typeface="+mn-cs"/>
              </a:rPr>
              <a:t>correcte referentiestijl</a:t>
            </a:r>
          </a:p>
          <a:p>
            <a:r>
              <a:rPr lang="nl-NL" sz="1200" b="0" i="0" u="none" strike="noStrike" kern="1200" dirty="0">
                <a:solidFill>
                  <a:schemeClr val="tx1"/>
                </a:solidFill>
                <a:effectLst/>
                <a:latin typeface="+mn-lt"/>
                <a:ea typeface="+mn-ea"/>
                <a:cs typeface="+mn-cs"/>
              </a:rPr>
              <a:t>- connectie met databanken en catalogi om </a:t>
            </a:r>
            <a:r>
              <a:rPr lang="nl-NL" sz="1200" b="1" i="0" u="none" strike="noStrike" kern="1200" dirty="0">
                <a:solidFill>
                  <a:schemeClr val="tx1"/>
                </a:solidFill>
                <a:effectLst/>
                <a:latin typeface="+mn-lt"/>
                <a:ea typeface="+mn-ea"/>
                <a:cs typeface="+mn-cs"/>
              </a:rPr>
              <a:t>referenties te importeren</a:t>
            </a:r>
          </a:p>
          <a:p>
            <a:r>
              <a:rPr lang="nl-NL" sz="1200" b="0" i="0" u="none" strike="noStrike" kern="1200" dirty="0">
                <a:solidFill>
                  <a:schemeClr val="tx1"/>
                </a:solidFill>
                <a:effectLst/>
                <a:latin typeface="+mn-lt"/>
                <a:ea typeface="+mn-ea"/>
                <a:cs typeface="+mn-cs"/>
              </a:rPr>
              <a:t>- Eenvoudig </a:t>
            </a:r>
            <a:r>
              <a:rPr lang="nl-NL" sz="1200" b="1" i="0" u="none" strike="noStrike" kern="1200" dirty="0">
                <a:solidFill>
                  <a:schemeClr val="tx1"/>
                </a:solidFill>
                <a:effectLst/>
                <a:latin typeface="+mn-lt"/>
                <a:ea typeface="+mn-ea"/>
                <a:cs typeface="+mn-cs"/>
              </a:rPr>
              <a:t>delen met anderen van je referenties </a:t>
            </a:r>
            <a:r>
              <a:rPr lang="nl-NL" sz="1200" b="0" i="0" u="none" strike="noStrike" kern="1200" dirty="0">
                <a:solidFill>
                  <a:schemeClr val="tx1"/>
                </a:solidFill>
                <a:effectLst/>
                <a:latin typeface="+mn-lt"/>
                <a:ea typeface="+mn-ea"/>
                <a:cs typeface="+mn-cs"/>
              </a:rPr>
              <a:t>(je volledige </a:t>
            </a:r>
            <a:r>
              <a:rPr lang="nl-NL" sz="1200" b="0" i="0" u="none" strike="noStrike" kern="1200" dirty="0" err="1">
                <a:solidFill>
                  <a:schemeClr val="tx1"/>
                </a:solidFill>
                <a:effectLst/>
                <a:latin typeface="+mn-lt"/>
                <a:ea typeface="+mn-ea"/>
                <a:cs typeface="+mn-cs"/>
              </a:rPr>
              <a:t>library</a:t>
            </a:r>
            <a:r>
              <a:rPr lang="nl-NL" sz="1200" b="0" i="0" u="none" strike="noStrike" kern="1200" dirty="0">
                <a:solidFill>
                  <a:schemeClr val="tx1"/>
                </a:solidFill>
                <a:effectLst/>
                <a:latin typeface="+mn-lt"/>
                <a:ea typeface="+mn-ea"/>
                <a:cs typeface="+mn-cs"/>
              </a:rPr>
              <a:t> of een selectie ervan, delen van je bibliografie van een specifiek document, zoals bv. een artikel)</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6</a:t>
            </a:fld>
            <a:endParaRPr lang="nl-BE"/>
          </a:p>
        </p:txBody>
      </p:sp>
    </p:spTree>
    <p:extLst>
      <p:ext uri="{BB962C8B-B14F-4D97-AF65-F5344CB8AC3E}">
        <p14:creationId xmlns:p14="http://schemas.microsoft.com/office/powerpoint/2010/main" val="249137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err="1">
                <a:solidFill>
                  <a:schemeClr val="tx1"/>
                </a:solidFill>
                <a:effectLst/>
                <a:latin typeface="+mn-lt"/>
                <a:ea typeface="+mn-ea"/>
                <a:cs typeface="+mn-cs"/>
              </a:rPr>
              <a:t>EndNote</a:t>
            </a:r>
            <a:r>
              <a:rPr lang="nl-NL" sz="1200" b="0" i="0" u="none" strike="noStrike" kern="1200" dirty="0">
                <a:solidFill>
                  <a:schemeClr val="tx1"/>
                </a:solidFill>
                <a:effectLst/>
                <a:latin typeface="+mn-lt"/>
                <a:ea typeface="+mn-ea"/>
                <a:cs typeface="+mn-cs"/>
              </a:rPr>
              <a:t> is een </a:t>
            </a:r>
            <a:r>
              <a:rPr lang="nl-NL" sz="1200" b="1" i="0" u="sng" strike="noStrike" kern="1200" dirty="0">
                <a:solidFill>
                  <a:schemeClr val="tx1"/>
                </a:solidFill>
                <a:effectLst/>
                <a:latin typeface="+mn-lt"/>
                <a:ea typeface="+mn-ea"/>
                <a:cs typeface="+mn-cs"/>
              </a:rPr>
              <a:t>softwarepakket</a:t>
            </a:r>
            <a:r>
              <a:rPr lang="nl-NL" sz="1200" b="0" i="0" u="none" strike="noStrike" kern="1200" dirty="0">
                <a:solidFill>
                  <a:schemeClr val="tx1"/>
                </a:solidFill>
                <a:effectLst/>
                <a:latin typeface="+mn-lt"/>
                <a:ea typeface="+mn-ea"/>
                <a:cs typeface="+mn-cs"/>
              </a:rPr>
              <a:t> dat helpt:</a:t>
            </a:r>
          </a:p>
          <a:p>
            <a:r>
              <a:rPr lang="nl-NL" sz="1200" b="1" i="0" u="none" strike="noStrike" kern="1200" dirty="0">
                <a:solidFill>
                  <a:schemeClr val="tx1"/>
                </a:solidFill>
                <a:effectLst/>
                <a:latin typeface="+mn-lt"/>
                <a:ea typeface="+mn-ea"/>
                <a:cs typeface="+mn-cs"/>
              </a:rPr>
              <a:t>- informatie te beheren</a:t>
            </a:r>
            <a:r>
              <a:rPr lang="nl-NL" sz="1200" b="0" i="0" u="none" strike="noStrike" kern="1200" dirty="0">
                <a:solidFill>
                  <a:schemeClr val="tx1"/>
                </a:solidFill>
                <a:effectLst/>
                <a:latin typeface="+mn-lt"/>
                <a:ea typeface="+mn-ea"/>
                <a:cs typeface="+mn-cs"/>
              </a:rPr>
              <a:t>: informatie verzamelen op 1 plaats, groeperen, becommentariëren, voorzien van trefwoorden</a:t>
            </a:r>
          </a:p>
          <a:p>
            <a:r>
              <a:rPr lang="nl-NL" sz="1200" b="1" i="0" u="none" strike="noStrike" kern="1200" dirty="0">
                <a:solidFill>
                  <a:schemeClr val="tx1"/>
                </a:solidFill>
                <a:effectLst/>
                <a:latin typeface="+mn-lt"/>
                <a:ea typeface="+mn-ea"/>
                <a:cs typeface="+mn-cs"/>
              </a:rPr>
              <a:t>- referenties, voetnoten en bibliografie aan te maken</a:t>
            </a:r>
            <a:r>
              <a:rPr lang="nl-NL" sz="1200" b="0" i="0" u="none" strike="noStrike" kern="1200" dirty="0">
                <a:solidFill>
                  <a:schemeClr val="tx1"/>
                </a:solidFill>
                <a:effectLst/>
                <a:latin typeface="+mn-lt"/>
                <a:ea typeface="+mn-ea"/>
                <a:cs typeface="+mn-cs"/>
              </a:rPr>
              <a:t>: referenties toevoegen aan teksten volgens een referentiestijl, zelf referentiestijlen aanpassen of aanmaken, bibliografische lijsten opstellen</a:t>
            </a:r>
          </a:p>
          <a:p>
            <a:r>
              <a:rPr lang="nl-NL" sz="1200" b="0" i="0" u="none" strike="noStrike" kern="1200" dirty="0">
                <a:solidFill>
                  <a:schemeClr val="tx1"/>
                </a:solidFill>
                <a:effectLst/>
                <a:latin typeface="+mn-lt"/>
                <a:ea typeface="+mn-ea"/>
                <a:cs typeface="+mn-cs"/>
              </a:rPr>
              <a:t>Het gebruik van een referentiesoftware heeft vele </a:t>
            </a:r>
            <a:r>
              <a:rPr lang="nl-NL" sz="1200" b="1" i="0" u="sng" strike="noStrike" kern="1200" dirty="0">
                <a:solidFill>
                  <a:schemeClr val="tx1"/>
                </a:solidFill>
                <a:effectLst/>
                <a:latin typeface="+mn-lt"/>
                <a:ea typeface="+mn-ea"/>
                <a:cs typeface="+mn-cs"/>
              </a:rPr>
              <a:t>voordelen</a:t>
            </a:r>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 creëren van een </a:t>
            </a:r>
            <a:r>
              <a:rPr lang="nl-NL" sz="1200" b="1" i="0" u="none" strike="noStrike" kern="1200" dirty="0">
                <a:solidFill>
                  <a:schemeClr val="tx1"/>
                </a:solidFill>
                <a:effectLst/>
                <a:latin typeface="+mn-lt"/>
                <a:ea typeface="+mn-ea"/>
                <a:cs typeface="+mn-cs"/>
              </a:rPr>
              <a:t>persoonlijke bibliotheek </a:t>
            </a:r>
            <a:r>
              <a:rPr lang="nl-NL" sz="1200" b="0" i="0" u="none" strike="noStrike" kern="1200" dirty="0">
                <a:solidFill>
                  <a:schemeClr val="tx1"/>
                </a:solidFill>
                <a:effectLst/>
                <a:latin typeface="+mn-lt"/>
                <a:ea typeface="+mn-ea"/>
                <a:cs typeface="+mn-cs"/>
              </a:rPr>
              <a:t>van informatie uit tijdschriften, boeken, websites, blogs, patenten en vele andere bronnen</a:t>
            </a:r>
          </a:p>
          <a:p>
            <a:r>
              <a:rPr lang="nl-NL" sz="1200" b="0" i="0" u="none" strike="noStrike" kern="1200" dirty="0">
                <a:solidFill>
                  <a:schemeClr val="tx1"/>
                </a:solidFill>
                <a:effectLst/>
                <a:latin typeface="+mn-lt"/>
                <a:ea typeface="+mn-ea"/>
                <a:cs typeface="+mn-cs"/>
              </a:rPr>
              <a:t>- handig </a:t>
            </a:r>
            <a:r>
              <a:rPr lang="nl-NL" sz="1200" b="1" i="0" u="none" strike="noStrike" kern="1200" dirty="0">
                <a:solidFill>
                  <a:schemeClr val="tx1"/>
                </a:solidFill>
                <a:effectLst/>
                <a:latin typeface="+mn-lt"/>
                <a:ea typeface="+mn-ea"/>
                <a:cs typeface="+mn-cs"/>
              </a:rPr>
              <a:t>overzicht van verzamelde informatie</a:t>
            </a:r>
            <a:r>
              <a:rPr lang="nl-NL" sz="1200" b="0" i="0" u="none" strike="noStrike" kern="1200" dirty="0">
                <a:solidFill>
                  <a:schemeClr val="tx1"/>
                </a:solidFill>
                <a:effectLst/>
                <a:latin typeface="+mn-lt"/>
                <a:ea typeface="+mn-ea"/>
                <a:cs typeface="+mn-cs"/>
              </a:rPr>
              <a:t>, met mogelijkheid tot het toevoegen van de full </a:t>
            </a:r>
            <a:r>
              <a:rPr lang="nl-NL" sz="1200" b="0" i="0" u="none" strike="noStrike" kern="1200" dirty="0" err="1">
                <a:solidFill>
                  <a:schemeClr val="tx1"/>
                </a:solidFill>
                <a:effectLst/>
                <a:latin typeface="+mn-lt"/>
                <a:ea typeface="+mn-ea"/>
                <a:cs typeface="+mn-cs"/>
              </a:rPr>
              <a:t>text</a:t>
            </a:r>
            <a:r>
              <a:rPr lang="nl-NL" sz="1200" b="0" i="0" u="none" strike="noStrike" kern="1200" dirty="0">
                <a:solidFill>
                  <a:schemeClr val="tx1"/>
                </a:solidFill>
                <a:effectLst/>
                <a:latin typeface="+mn-lt"/>
                <a:ea typeface="+mn-ea"/>
                <a:cs typeface="+mn-cs"/>
              </a:rPr>
              <a:t> in PDF</a:t>
            </a:r>
          </a:p>
          <a:p>
            <a:r>
              <a:rPr lang="nl-NL" sz="1200" b="0" i="0" u="none" strike="noStrike" kern="1200" dirty="0">
                <a:solidFill>
                  <a:schemeClr val="tx1"/>
                </a:solidFill>
                <a:effectLst/>
                <a:latin typeface="+mn-lt"/>
                <a:ea typeface="+mn-ea"/>
                <a:cs typeface="+mn-cs"/>
              </a:rPr>
              <a:t>- referenties, voetnoten en een bibliografie toevoegen aan een tekst en die vervolgens eenvoudig aanpassen in </a:t>
            </a:r>
            <a:r>
              <a:rPr lang="nl-NL" sz="1200" b="1" i="0" u="none" strike="noStrike" kern="1200" dirty="0">
                <a:solidFill>
                  <a:schemeClr val="tx1"/>
                </a:solidFill>
                <a:effectLst/>
                <a:latin typeface="+mn-lt"/>
                <a:ea typeface="+mn-ea"/>
                <a:cs typeface="+mn-cs"/>
              </a:rPr>
              <a:t>correcte referentiestijl</a:t>
            </a:r>
          </a:p>
          <a:p>
            <a:r>
              <a:rPr lang="nl-NL" sz="1200" b="0" i="0" u="none" strike="noStrike" kern="1200" dirty="0">
                <a:solidFill>
                  <a:schemeClr val="tx1"/>
                </a:solidFill>
                <a:effectLst/>
                <a:latin typeface="+mn-lt"/>
                <a:ea typeface="+mn-ea"/>
                <a:cs typeface="+mn-cs"/>
              </a:rPr>
              <a:t>- connectie met databanken en catalogi om </a:t>
            </a:r>
            <a:r>
              <a:rPr lang="nl-NL" sz="1200" b="1" i="0" u="none" strike="noStrike" kern="1200" dirty="0">
                <a:solidFill>
                  <a:schemeClr val="tx1"/>
                </a:solidFill>
                <a:effectLst/>
                <a:latin typeface="+mn-lt"/>
                <a:ea typeface="+mn-ea"/>
                <a:cs typeface="+mn-cs"/>
              </a:rPr>
              <a:t>referenties te importeren</a:t>
            </a:r>
          </a:p>
          <a:p>
            <a:r>
              <a:rPr lang="nl-NL" sz="1200" b="0" i="0" u="none" strike="noStrike" kern="1200" dirty="0">
                <a:solidFill>
                  <a:schemeClr val="tx1"/>
                </a:solidFill>
                <a:effectLst/>
                <a:latin typeface="+mn-lt"/>
                <a:ea typeface="+mn-ea"/>
                <a:cs typeface="+mn-cs"/>
              </a:rPr>
              <a:t>- Eenvoudig </a:t>
            </a:r>
            <a:r>
              <a:rPr lang="nl-NL" sz="1200" b="1" i="0" u="none" strike="noStrike" kern="1200" dirty="0">
                <a:solidFill>
                  <a:schemeClr val="tx1"/>
                </a:solidFill>
                <a:effectLst/>
                <a:latin typeface="+mn-lt"/>
                <a:ea typeface="+mn-ea"/>
                <a:cs typeface="+mn-cs"/>
              </a:rPr>
              <a:t>delen met anderen van je referenties </a:t>
            </a:r>
            <a:r>
              <a:rPr lang="nl-NL" sz="1200" b="0" i="0" u="none" strike="noStrike" kern="1200" dirty="0">
                <a:solidFill>
                  <a:schemeClr val="tx1"/>
                </a:solidFill>
                <a:effectLst/>
                <a:latin typeface="+mn-lt"/>
                <a:ea typeface="+mn-ea"/>
                <a:cs typeface="+mn-cs"/>
              </a:rPr>
              <a:t>(je volledige </a:t>
            </a:r>
            <a:r>
              <a:rPr lang="nl-NL" sz="1200" b="0" i="0" u="none" strike="noStrike" kern="1200" dirty="0" err="1">
                <a:solidFill>
                  <a:schemeClr val="tx1"/>
                </a:solidFill>
                <a:effectLst/>
                <a:latin typeface="+mn-lt"/>
                <a:ea typeface="+mn-ea"/>
                <a:cs typeface="+mn-cs"/>
              </a:rPr>
              <a:t>library</a:t>
            </a:r>
            <a:r>
              <a:rPr lang="nl-NL" sz="1200" b="0" i="0" u="none" strike="noStrike" kern="1200" dirty="0">
                <a:solidFill>
                  <a:schemeClr val="tx1"/>
                </a:solidFill>
                <a:effectLst/>
                <a:latin typeface="+mn-lt"/>
                <a:ea typeface="+mn-ea"/>
                <a:cs typeface="+mn-cs"/>
              </a:rPr>
              <a:t> of een selectie ervan, delen van je bibliografie van een specifiek document, zoals bv. een artikel)</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7</a:t>
            </a:fld>
            <a:endParaRPr lang="nl-BE"/>
          </a:p>
        </p:txBody>
      </p:sp>
    </p:spTree>
    <p:extLst>
      <p:ext uri="{BB962C8B-B14F-4D97-AF65-F5344CB8AC3E}">
        <p14:creationId xmlns:p14="http://schemas.microsoft.com/office/powerpoint/2010/main" val="356622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err="1">
                <a:solidFill>
                  <a:schemeClr val="tx1"/>
                </a:solidFill>
                <a:effectLst/>
                <a:latin typeface="+mn-lt"/>
                <a:ea typeface="+mn-ea"/>
                <a:cs typeface="+mn-cs"/>
              </a:rPr>
              <a:t>EndNote</a:t>
            </a:r>
            <a:r>
              <a:rPr lang="nl-NL" sz="1200" b="0" i="0" u="none" strike="noStrike" kern="1200" dirty="0">
                <a:solidFill>
                  <a:schemeClr val="tx1"/>
                </a:solidFill>
                <a:effectLst/>
                <a:latin typeface="+mn-lt"/>
                <a:ea typeface="+mn-ea"/>
                <a:cs typeface="+mn-cs"/>
              </a:rPr>
              <a:t> is een </a:t>
            </a:r>
            <a:r>
              <a:rPr lang="nl-NL" sz="1200" b="1" i="0" u="sng" strike="noStrike" kern="1200" dirty="0">
                <a:solidFill>
                  <a:schemeClr val="tx1"/>
                </a:solidFill>
                <a:effectLst/>
                <a:latin typeface="+mn-lt"/>
                <a:ea typeface="+mn-ea"/>
                <a:cs typeface="+mn-cs"/>
              </a:rPr>
              <a:t>softwarepakket</a:t>
            </a:r>
            <a:r>
              <a:rPr lang="nl-NL" sz="1200" b="0" i="0" u="none" strike="noStrike" kern="1200" dirty="0">
                <a:solidFill>
                  <a:schemeClr val="tx1"/>
                </a:solidFill>
                <a:effectLst/>
                <a:latin typeface="+mn-lt"/>
                <a:ea typeface="+mn-ea"/>
                <a:cs typeface="+mn-cs"/>
              </a:rPr>
              <a:t> dat helpt:</a:t>
            </a:r>
          </a:p>
          <a:p>
            <a:r>
              <a:rPr lang="nl-NL" sz="1200" b="1" i="0" u="none" strike="noStrike" kern="1200" dirty="0">
                <a:solidFill>
                  <a:schemeClr val="tx1"/>
                </a:solidFill>
                <a:effectLst/>
                <a:latin typeface="+mn-lt"/>
                <a:ea typeface="+mn-ea"/>
                <a:cs typeface="+mn-cs"/>
              </a:rPr>
              <a:t>- informatie te beheren</a:t>
            </a:r>
            <a:r>
              <a:rPr lang="nl-NL" sz="1200" b="0" i="0" u="none" strike="noStrike" kern="1200" dirty="0">
                <a:solidFill>
                  <a:schemeClr val="tx1"/>
                </a:solidFill>
                <a:effectLst/>
                <a:latin typeface="+mn-lt"/>
                <a:ea typeface="+mn-ea"/>
                <a:cs typeface="+mn-cs"/>
              </a:rPr>
              <a:t>: informatie verzamelen op 1 plaats, groeperen, becommentariëren, voorzien van trefwoorden</a:t>
            </a:r>
          </a:p>
          <a:p>
            <a:r>
              <a:rPr lang="nl-NL" sz="1200" b="1" i="0" u="none" strike="noStrike" kern="1200" dirty="0">
                <a:solidFill>
                  <a:schemeClr val="tx1"/>
                </a:solidFill>
                <a:effectLst/>
                <a:latin typeface="+mn-lt"/>
                <a:ea typeface="+mn-ea"/>
                <a:cs typeface="+mn-cs"/>
              </a:rPr>
              <a:t>- referenties, voetnoten en bibliografie aan te maken</a:t>
            </a:r>
            <a:r>
              <a:rPr lang="nl-NL" sz="1200" b="0" i="0" u="none" strike="noStrike" kern="1200" dirty="0">
                <a:solidFill>
                  <a:schemeClr val="tx1"/>
                </a:solidFill>
                <a:effectLst/>
                <a:latin typeface="+mn-lt"/>
                <a:ea typeface="+mn-ea"/>
                <a:cs typeface="+mn-cs"/>
              </a:rPr>
              <a:t>: referenties toevoegen aan teksten volgens een referentiestijl, zelf referentiestijlen aanpassen of aanmaken, bibliografische lijsten opstellen</a:t>
            </a:r>
          </a:p>
          <a:p>
            <a:r>
              <a:rPr lang="nl-NL" sz="1200" b="0" i="0" u="none" strike="noStrike" kern="1200" dirty="0">
                <a:solidFill>
                  <a:schemeClr val="tx1"/>
                </a:solidFill>
                <a:effectLst/>
                <a:latin typeface="+mn-lt"/>
                <a:ea typeface="+mn-ea"/>
                <a:cs typeface="+mn-cs"/>
              </a:rPr>
              <a:t>Het gebruik van een referentiesoftware heeft vele </a:t>
            </a:r>
            <a:r>
              <a:rPr lang="nl-NL" sz="1200" b="1" i="0" u="sng" strike="noStrike" kern="1200" dirty="0">
                <a:solidFill>
                  <a:schemeClr val="tx1"/>
                </a:solidFill>
                <a:effectLst/>
                <a:latin typeface="+mn-lt"/>
                <a:ea typeface="+mn-ea"/>
                <a:cs typeface="+mn-cs"/>
              </a:rPr>
              <a:t>voordelen</a:t>
            </a:r>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 creëren van een </a:t>
            </a:r>
            <a:r>
              <a:rPr lang="nl-NL" sz="1200" b="1" i="0" u="none" strike="noStrike" kern="1200" dirty="0">
                <a:solidFill>
                  <a:schemeClr val="tx1"/>
                </a:solidFill>
                <a:effectLst/>
                <a:latin typeface="+mn-lt"/>
                <a:ea typeface="+mn-ea"/>
                <a:cs typeface="+mn-cs"/>
              </a:rPr>
              <a:t>persoonlijke bibliotheek </a:t>
            </a:r>
            <a:r>
              <a:rPr lang="nl-NL" sz="1200" b="0" i="0" u="none" strike="noStrike" kern="1200" dirty="0">
                <a:solidFill>
                  <a:schemeClr val="tx1"/>
                </a:solidFill>
                <a:effectLst/>
                <a:latin typeface="+mn-lt"/>
                <a:ea typeface="+mn-ea"/>
                <a:cs typeface="+mn-cs"/>
              </a:rPr>
              <a:t>van informatie uit tijdschriften, boeken, websites, blogs, patenten en vele andere bronnen</a:t>
            </a:r>
          </a:p>
          <a:p>
            <a:r>
              <a:rPr lang="nl-NL" sz="1200" b="0" i="0" u="none" strike="noStrike" kern="1200" dirty="0">
                <a:solidFill>
                  <a:schemeClr val="tx1"/>
                </a:solidFill>
                <a:effectLst/>
                <a:latin typeface="+mn-lt"/>
                <a:ea typeface="+mn-ea"/>
                <a:cs typeface="+mn-cs"/>
              </a:rPr>
              <a:t>- handig </a:t>
            </a:r>
            <a:r>
              <a:rPr lang="nl-NL" sz="1200" b="1" i="0" u="none" strike="noStrike" kern="1200" dirty="0">
                <a:solidFill>
                  <a:schemeClr val="tx1"/>
                </a:solidFill>
                <a:effectLst/>
                <a:latin typeface="+mn-lt"/>
                <a:ea typeface="+mn-ea"/>
                <a:cs typeface="+mn-cs"/>
              </a:rPr>
              <a:t>overzicht van verzamelde informatie</a:t>
            </a:r>
            <a:r>
              <a:rPr lang="nl-NL" sz="1200" b="0" i="0" u="none" strike="noStrike" kern="1200" dirty="0">
                <a:solidFill>
                  <a:schemeClr val="tx1"/>
                </a:solidFill>
                <a:effectLst/>
                <a:latin typeface="+mn-lt"/>
                <a:ea typeface="+mn-ea"/>
                <a:cs typeface="+mn-cs"/>
              </a:rPr>
              <a:t>, met mogelijkheid tot het toevoegen van de full </a:t>
            </a:r>
            <a:r>
              <a:rPr lang="nl-NL" sz="1200" b="0" i="0" u="none" strike="noStrike" kern="1200" dirty="0" err="1">
                <a:solidFill>
                  <a:schemeClr val="tx1"/>
                </a:solidFill>
                <a:effectLst/>
                <a:latin typeface="+mn-lt"/>
                <a:ea typeface="+mn-ea"/>
                <a:cs typeface="+mn-cs"/>
              </a:rPr>
              <a:t>text</a:t>
            </a:r>
            <a:r>
              <a:rPr lang="nl-NL" sz="1200" b="0" i="0" u="none" strike="noStrike" kern="1200" dirty="0">
                <a:solidFill>
                  <a:schemeClr val="tx1"/>
                </a:solidFill>
                <a:effectLst/>
                <a:latin typeface="+mn-lt"/>
                <a:ea typeface="+mn-ea"/>
                <a:cs typeface="+mn-cs"/>
              </a:rPr>
              <a:t> in PDF</a:t>
            </a:r>
          </a:p>
          <a:p>
            <a:r>
              <a:rPr lang="nl-NL" sz="1200" b="0" i="0" u="none" strike="noStrike" kern="1200" dirty="0">
                <a:solidFill>
                  <a:schemeClr val="tx1"/>
                </a:solidFill>
                <a:effectLst/>
                <a:latin typeface="+mn-lt"/>
                <a:ea typeface="+mn-ea"/>
                <a:cs typeface="+mn-cs"/>
              </a:rPr>
              <a:t>- referenties, voetnoten en een bibliografie toevoegen aan een tekst en die vervolgens eenvoudig aanpassen in </a:t>
            </a:r>
            <a:r>
              <a:rPr lang="nl-NL" sz="1200" b="1" i="0" u="none" strike="noStrike" kern="1200" dirty="0">
                <a:solidFill>
                  <a:schemeClr val="tx1"/>
                </a:solidFill>
                <a:effectLst/>
                <a:latin typeface="+mn-lt"/>
                <a:ea typeface="+mn-ea"/>
                <a:cs typeface="+mn-cs"/>
              </a:rPr>
              <a:t>correcte referentiestijl</a:t>
            </a:r>
          </a:p>
          <a:p>
            <a:r>
              <a:rPr lang="nl-NL" sz="1200" b="0" i="0" u="none" strike="noStrike" kern="1200" dirty="0">
                <a:solidFill>
                  <a:schemeClr val="tx1"/>
                </a:solidFill>
                <a:effectLst/>
                <a:latin typeface="+mn-lt"/>
                <a:ea typeface="+mn-ea"/>
                <a:cs typeface="+mn-cs"/>
              </a:rPr>
              <a:t>- connectie met databanken en catalogi om </a:t>
            </a:r>
            <a:r>
              <a:rPr lang="nl-NL" sz="1200" b="1" i="0" u="none" strike="noStrike" kern="1200" dirty="0">
                <a:solidFill>
                  <a:schemeClr val="tx1"/>
                </a:solidFill>
                <a:effectLst/>
                <a:latin typeface="+mn-lt"/>
                <a:ea typeface="+mn-ea"/>
                <a:cs typeface="+mn-cs"/>
              </a:rPr>
              <a:t>referenties te importeren</a:t>
            </a:r>
          </a:p>
          <a:p>
            <a:r>
              <a:rPr lang="nl-NL" sz="1200" b="0" i="0" u="none" strike="noStrike" kern="1200" dirty="0">
                <a:solidFill>
                  <a:schemeClr val="tx1"/>
                </a:solidFill>
                <a:effectLst/>
                <a:latin typeface="+mn-lt"/>
                <a:ea typeface="+mn-ea"/>
                <a:cs typeface="+mn-cs"/>
              </a:rPr>
              <a:t>- Eenvoudig </a:t>
            </a:r>
            <a:r>
              <a:rPr lang="nl-NL" sz="1200" b="1" i="0" u="none" strike="noStrike" kern="1200" dirty="0">
                <a:solidFill>
                  <a:schemeClr val="tx1"/>
                </a:solidFill>
                <a:effectLst/>
                <a:latin typeface="+mn-lt"/>
                <a:ea typeface="+mn-ea"/>
                <a:cs typeface="+mn-cs"/>
              </a:rPr>
              <a:t>delen met anderen van je referenties </a:t>
            </a:r>
            <a:r>
              <a:rPr lang="nl-NL" sz="1200" b="0" i="0" u="none" strike="noStrike" kern="1200" dirty="0">
                <a:solidFill>
                  <a:schemeClr val="tx1"/>
                </a:solidFill>
                <a:effectLst/>
                <a:latin typeface="+mn-lt"/>
                <a:ea typeface="+mn-ea"/>
                <a:cs typeface="+mn-cs"/>
              </a:rPr>
              <a:t>(je volledige </a:t>
            </a:r>
            <a:r>
              <a:rPr lang="nl-NL" sz="1200" b="0" i="0" u="none" strike="noStrike" kern="1200" dirty="0" err="1">
                <a:solidFill>
                  <a:schemeClr val="tx1"/>
                </a:solidFill>
                <a:effectLst/>
                <a:latin typeface="+mn-lt"/>
                <a:ea typeface="+mn-ea"/>
                <a:cs typeface="+mn-cs"/>
              </a:rPr>
              <a:t>library</a:t>
            </a:r>
            <a:r>
              <a:rPr lang="nl-NL" sz="1200" b="0" i="0" u="none" strike="noStrike" kern="1200" dirty="0">
                <a:solidFill>
                  <a:schemeClr val="tx1"/>
                </a:solidFill>
                <a:effectLst/>
                <a:latin typeface="+mn-lt"/>
                <a:ea typeface="+mn-ea"/>
                <a:cs typeface="+mn-cs"/>
              </a:rPr>
              <a:t> of een selectie ervan, delen van je bibliografie van een specifiek document, zoals bv. een artikel)</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8</a:t>
            </a:fld>
            <a:endParaRPr lang="nl-BE"/>
          </a:p>
        </p:txBody>
      </p:sp>
    </p:spTree>
    <p:extLst>
      <p:ext uri="{BB962C8B-B14F-4D97-AF65-F5344CB8AC3E}">
        <p14:creationId xmlns:p14="http://schemas.microsoft.com/office/powerpoint/2010/main" val="48413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zijn diverse Referentiesoftwarepakketten beschikbaar.  Voor elk van deze gelden dezelfde algemene argumenten voor het gebruikt.</a:t>
            </a:r>
          </a:p>
          <a:p>
            <a:r>
              <a:rPr lang="nl-BE" dirty="0"/>
              <a:t>Een aantal producten zijn open source : </a:t>
            </a:r>
            <a:r>
              <a:rPr lang="nl-BE" dirty="0" err="1"/>
              <a:t>Mendeley</a:t>
            </a:r>
            <a:r>
              <a:rPr lang="nl-BE" dirty="0"/>
              <a:t>, </a:t>
            </a:r>
            <a:r>
              <a:rPr lang="nl-BE" dirty="0" err="1"/>
              <a:t>Zotero</a:t>
            </a:r>
            <a:r>
              <a:rPr lang="nl-BE" dirty="0"/>
              <a:t> en </a:t>
            </a:r>
            <a:r>
              <a:rPr lang="nl-BE" dirty="0" err="1"/>
              <a:t>Jabref</a:t>
            </a:r>
            <a:r>
              <a:rPr lang="nl-BE" dirty="0"/>
              <a:t> zijnde de voornaamste.</a:t>
            </a:r>
          </a:p>
          <a:p>
            <a:r>
              <a:rPr lang="nl-BE" dirty="0"/>
              <a:t>Meer info op </a:t>
            </a:r>
            <a:r>
              <a:rPr lang="nl-BE" dirty="0" err="1"/>
              <a:t>onderzoekstips</a:t>
            </a:r>
            <a:r>
              <a:rPr lang="nl-BE" dirty="0"/>
              <a:t>.</a:t>
            </a:r>
          </a:p>
          <a:p>
            <a:endParaRPr lang="nl-BE" dirty="0"/>
          </a:p>
          <a:p>
            <a:endParaRPr lang="nl-BE" dirty="0"/>
          </a:p>
          <a:p>
            <a:r>
              <a:rPr lang="nl-BE" dirty="0"/>
              <a:t>In het geval van </a:t>
            </a:r>
            <a:r>
              <a:rPr lang="nl-BE" dirty="0" err="1"/>
              <a:t>Endnote</a:t>
            </a:r>
            <a:r>
              <a:rPr lang="nl-BE" dirty="0"/>
              <a:t>, dat een betalend product is, werden licenties voor alle studenten en onderzoekers van de UGent aangekocht door de universiteit.</a:t>
            </a:r>
          </a:p>
          <a:p>
            <a:r>
              <a:rPr lang="nl-BE" dirty="0" err="1"/>
              <a:t>Endnote</a:t>
            </a:r>
            <a:r>
              <a:rPr lang="nl-BE" dirty="0"/>
              <a:t> (versie 9) heeft een aantal opties en geautomatiseerde connecties met databanken die open source producten niet hebben.</a:t>
            </a:r>
          </a:p>
          <a:p>
            <a:r>
              <a:rPr lang="nl-BE" dirty="0"/>
              <a:t>Nadeel is dan weer dat je je verzamelde gegevens bij het verlaten van de UGent naar een ander systeem zal moeten exporteren (dit is perfect mogelijk, maar je mag het niet vergeten).  Na je vertrek vervalt immers je account bij de Universiteit en dus ook je toegang tot </a:t>
            </a:r>
            <a:r>
              <a:rPr lang="nl-BE" dirty="0" err="1"/>
              <a:t>Endnote</a:t>
            </a:r>
            <a:r>
              <a:rPr lang="nl-BE" dirty="0"/>
              <a:t>.</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9</a:t>
            </a:fld>
            <a:endParaRPr lang="nl-BE"/>
          </a:p>
        </p:txBody>
      </p:sp>
    </p:spTree>
    <p:extLst>
      <p:ext uri="{BB962C8B-B14F-4D97-AF65-F5344CB8AC3E}">
        <p14:creationId xmlns:p14="http://schemas.microsoft.com/office/powerpoint/2010/main" val="96810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geval van </a:t>
            </a:r>
            <a:r>
              <a:rPr lang="nl-BE" dirty="0" err="1"/>
              <a:t>Endnote</a:t>
            </a:r>
            <a:r>
              <a:rPr lang="nl-BE" dirty="0"/>
              <a:t>, dat een betalend product is, werden licenties voor alle studenten en onderzoekers van de UGent aangekocht door de universiteit.</a:t>
            </a:r>
          </a:p>
          <a:p>
            <a:r>
              <a:rPr lang="nl-BE" dirty="0" err="1"/>
              <a:t>Endnote</a:t>
            </a:r>
            <a:r>
              <a:rPr lang="nl-BE" dirty="0"/>
              <a:t> Desktop (versie 9) heeft een aantal opties en geautomatiseerde connecties met databanken die open source producten niet hebben.</a:t>
            </a:r>
          </a:p>
          <a:p>
            <a:r>
              <a:rPr lang="nl-BE" dirty="0"/>
              <a:t>Bovendien mag je ondersteuning door de IT-dienst verwachten bij moeilijkheden.</a:t>
            </a:r>
          </a:p>
          <a:p>
            <a:r>
              <a:rPr lang="nl-BE" dirty="0"/>
              <a:t>Nadeel is dan weer dat je je verzamelde gegevens bij het verlaten van de UGent naar een ander systeem zal moeten exporteren (dit is perfect mogelijk, maar je mag het niet vergeten).  Na je vertrek vervalt immers je account bij de Universiteit en dus ook je toegang tot </a:t>
            </a:r>
            <a:r>
              <a:rPr lang="nl-BE" dirty="0" err="1"/>
              <a:t>Endnote</a:t>
            </a:r>
            <a:r>
              <a:rPr lang="nl-BE" dirty="0"/>
              <a:t>.</a:t>
            </a:r>
          </a:p>
          <a:p>
            <a:r>
              <a:rPr lang="nl-BE" dirty="0"/>
              <a:t>Er is ook een online versie van </a:t>
            </a:r>
            <a:r>
              <a:rPr lang="nl-BE" dirty="0" err="1"/>
              <a:t>Endnote</a:t>
            </a:r>
            <a:r>
              <a:rPr lang="nl-BE" dirty="0"/>
              <a:t>, maar die is niet gelinkt aan je Desktopversie en heeft ook iets minder mogelijkheden.</a:t>
            </a:r>
          </a:p>
        </p:txBody>
      </p:sp>
      <p:sp>
        <p:nvSpPr>
          <p:cNvPr id="4" name="Tijdelijke aanduiding voor dianummer 3"/>
          <p:cNvSpPr>
            <a:spLocks noGrp="1"/>
          </p:cNvSpPr>
          <p:nvPr>
            <p:ph type="sldNum" sz="quarter" idx="10"/>
          </p:nvPr>
        </p:nvSpPr>
        <p:spPr/>
        <p:txBody>
          <a:bodyPr/>
          <a:lstStyle/>
          <a:p>
            <a:fld id="{38F265D5-959B-472C-A91D-7FFBA37F2823}" type="slidenum">
              <a:rPr lang="nl-BE" smtClean="0"/>
              <a:t>10</a:t>
            </a:fld>
            <a:endParaRPr lang="nl-BE"/>
          </a:p>
        </p:txBody>
      </p:sp>
    </p:spTree>
    <p:extLst>
      <p:ext uri="{BB962C8B-B14F-4D97-AF65-F5344CB8AC3E}">
        <p14:creationId xmlns:p14="http://schemas.microsoft.com/office/powerpoint/2010/main" val="1695767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24-3-2020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dirty="0"/>
              <a:t>Click to edit Master title 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uFill>
                  <a:solidFill>
                    <a:schemeClr val="bg1"/>
                  </a:solidFill>
                </a:uFill>
              </a:defRPr>
            </a:lvl2pPr>
          </a:lstStyle>
          <a:p>
            <a:pPr lvl="0"/>
            <a:r>
              <a:rPr lang="nl-BE" noProof="0" dirty="0"/>
              <a:t>Klik om de organisatie stijlen te bewerken</a:t>
            </a:r>
          </a:p>
          <a:p>
            <a:pPr lvl="1"/>
            <a:r>
              <a:rPr lang="nl-BE" noProof="0" dirty="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dirty="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24/03/2020</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24/03/2020</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24/03/2020</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24-3-2020</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94293" y="650240"/>
            <a:ext cx="5592174" cy="2275840"/>
          </a:xfrm>
        </p:spPr>
        <p:txBody>
          <a:bodyPr anchor="b"/>
          <a:lstStyle>
            <a:lvl1pPr>
              <a:defRPr sz="4551"/>
            </a:lvl1pPr>
          </a:lstStyle>
          <a:p>
            <a:r>
              <a:rPr lang="nl-NL"/>
              <a:t>Klik om de stijl te bewerken</a:t>
            </a:r>
            <a:endParaRPr lang="nl-BE"/>
          </a:p>
        </p:txBody>
      </p:sp>
      <p:sp>
        <p:nvSpPr>
          <p:cNvPr id="3" name="Tijdelijke aanduiding voor inhoud 2"/>
          <p:cNvSpPr>
            <a:spLocks noGrp="1"/>
          </p:cNvSpPr>
          <p:nvPr>
            <p:ph idx="1"/>
          </p:nvPr>
        </p:nvSpPr>
        <p:spPr>
          <a:xfrm>
            <a:off x="7371195" y="1404338"/>
            <a:ext cx="8777704"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1194293" y="2926080"/>
            <a:ext cx="5592174" cy="5420925"/>
          </a:xfrm>
        </p:spPr>
        <p:txBody>
          <a:bodyPr/>
          <a:lstStyle>
            <a:lvl1pPr marL="0" indent="0">
              <a:buNone/>
              <a:defRPr sz="2275"/>
            </a:lvl1pPr>
            <a:lvl2pPr marL="650184" indent="0">
              <a:buNone/>
              <a:defRPr sz="1991"/>
            </a:lvl2pPr>
            <a:lvl3pPr marL="1300368" indent="0">
              <a:buNone/>
              <a:defRPr sz="1707"/>
            </a:lvl3pPr>
            <a:lvl4pPr marL="1950552" indent="0">
              <a:buNone/>
              <a:defRPr sz="1422"/>
            </a:lvl4pPr>
            <a:lvl5pPr marL="2600736" indent="0">
              <a:buNone/>
              <a:defRPr sz="1422"/>
            </a:lvl5pPr>
            <a:lvl6pPr marL="3250921" indent="0">
              <a:buNone/>
              <a:defRPr sz="1422"/>
            </a:lvl6pPr>
            <a:lvl7pPr marL="3901105" indent="0">
              <a:buNone/>
              <a:defRPr sz="1422"/>
            </a:lvl7pPr>
            <a:lvl8pPr marL="4551289" indent="0">
              <a:buNone/>
              <a:defRPr sz="1422"/>
            </a:lvl8pPr>
            <a:lvl9pPr marL="5201473" indent="0">
              <a:buNone/>
              <a:defRPr sz="1422"/>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844F067-0108-4C27-B59E-CD748BB99867}" type="datetime1">
              <a:rPr lang="nl-BE" smtClean="0"/>
              <a:t>24/03/2020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‹nr.›</a:t>
            </a:fld>
            <a:endParaRPr lang="nl-BE"/>
          </a:p>
        </p:txBody>
      </p:sp>
    </p:spTree>
    <p:extLst>
      <p:ext uri="{BB962C8B-B14F-4D97-AF65-F5344CB8AC3E}">
        <p14:creationId xmlns:p14="http://schemas.microsoft.com/office/powerpoint/2010/main" val="208726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24/03/2020</a:t>
            </a:fld>
            <a:endParaRPr lang="nl-BE"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 id="2147483677" r:id="rId9"/>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athena.ugent.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lib.ugent.be/nl/databas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onderzoektips.ugent.be/nl/tips/0000045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onderzoektips.ugent.be/nl/tips/00000511/"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onderzoektips.ugent.be/nl/tips/0000005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nderzoektips.ugent.be/nl/tips/0000005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clarivate.libguides.com/endnote_training/users/enx9" TargetMode="External"/><Relationship Id="rId2" Type="http://schemas.openxmlformats.org/officeDocument/2006/relationships/hyperlink" Target="https://onderzoektips.ugent.be/nl/tags/EndNote/" TargetMode="External"/><Relationship Id="rId1" Type="http://schemas.openxmlformats.org/officeDocument/2006/relationships/slideLayout" Target="../slideLayouts/slideLayout4.xml"/><Relationship Id="rId4" Type="http://schemas.openxmlformats.org/officeDocument/2006/relationships/hyperlink" Target="mailto:Libservice@UGent.be"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be/imgres?imgurl=https%3A%2F%2Fmarketingland.com%2Fwp-content%2Fml-loads%2F2015%2F11%2Fss-sharing-share.jpg&amp;imgrefurl=https%3A%2F%2Fmarketingland.com%2F5-ws-sharing-economy-social-data-gives-marketers-competitive-edge-191325&amp;docid=hR5qeCK2RWuJuM&amp;tbnid=i1fmTvnR21VOnM%3A&amp;vet=10ahUKEwikpfv7tc7lAhWC2aQKHf4XAyIQMwhZKAkwCQ..i&amp;w=1920&amp;h=1080&amp;bih=722&amp;biw=1477&amp;q=sharing&amp;ved=0ahUKEwikpfv7tc7lAhWC2aQKHf4XAyIQMwhZKAkwCQ&amp;iact=mrc&amp;uact=8"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hyperlink" Target="https://onderzoektips.ugent.be/nl/tips/00001675/" TargetMode="External"/><Relationship Id="rId7" Type="http://schemas.openxmlformats.org/officeDocument/2006/relationships/hyperlink" Target="http://www.mendeley.com/" TargetMode="External"/><Relationship Id="rId12" Type="http://schemas.openxmlformats.org/officeDocument/2006/relationships/hyperlink" Target="http://www.jabref.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5.gif"/><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hyperlink" Target="http://www.zotero.org/" TargetMode="External"/><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50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Waarom </a:t>
            </a:r>
            <a:r>
              <a:rPr lang="nl-NL" dirty="0" err="1"/>
              <a:t>Endnote</a:t>
            </a:r>
            <a:r>
              <a:rPr lang="nl-NL" dirty="0"/>
              <a:t> ?</a:t>
            </a:r>
            <a:endParaRPr lang="nl-BE" dirty="0"/>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10</a:t>
            </a:fld>
            <a:endParaRPr lang="nl-BE"/>
          </a:p>
        </p:txBody>
      </p:sp>
      <p:pic>
        <p:nvPicPr>
          <p:cNvPr id="24" name="Afbeelding 23">
            <a:extLst>
              <a:ext uri="{FF2B5EF4-FFF2-40B4-BE49-F238E27FC236}">
                <a16:creationId xmlns:a16="http://schemas.microsoft.com/office/drawing/2014/main" id="{115C7128-06BE-4B46-B580-DF4DF27EA2EF}"/>
              </a:ext>
            </a:extLst>
          </p:cNvPr>
          <p:cNvPicPr>
            <a:picLocks noChangeAspect="1"/>
          </p:cNvPicPr>
          <p:nvPr/>
        </p:nvPicPr>
        <p:blipFill>
          <a:blip r:embed="rId3"/>
          <a:stretch>
            <a:fillRect/>
          </a:stretch>
        </p:blipFill>
        <p:spPr>
          <a:xfrm>
            <a:off x="5055989" y="1628917"/>
            <a:ext cx="12104885" cy="7839075"/>
          </a:xfrm>
          <a:prstGeom prst="rect">
            <a:avLst/>
          </a:prstGeom>
        </p:spPr>
      </p:pic>
      <p:sp>
        <p:nvSpPr>
          <p:cNvPr id="25" name="Tijdelijke aanduiding voor inhoud 10">
            <a:extLst>
              <a:ext uri="{FF2B5EF4-FFF2-40B4-BE49-F238E27FC236}">
                <a16:creationId xmlns:a16="http://schemas.microsoft.com/office/drawing/2014/main" id="{6A9EAC41-229C-4771-B1DA-AC380EC3D731}"/>
              </a:ext>
            </a:extLst>
          </p:cNvPr>
          <p:cNvSpPr>
            <a:spLocks noGrp="1"/>
          </p:cNvSpPr>
          <p:nvPr>
            <p:ph idx="1"/>
          </p:nvPr>
        </p:nvSpPr>
        <p:spPr>
          <a:xfrm>
            <a:off x="223521" y="1182411"/>
            <a:ext cx="4560728" cy="6696000"/>
          </a:xfrm>
        </p:spPr>
        <p:txBody>
          <a:bodyPr>
            <a:normAutofit/>
          </a:bodyPr>
          <a:lstStyle/>
          <a:p>
            <a:pPr marL="85725" indent="0">
              <a:buNone/>
            </a:pPr>
            <a:r>
              <a:rPr lang="nl-NL" dirty="0"/>
              <a:t>- Ondersteund door </a:t>
            </a:r>
            <a:r>
              <a:rPr lang="nl-NL" dirty="0" err="1"/>
              <a:t>UGent</a:t>
            </a:r>
            <a:endParaRPr lang="nl-NL" dirty="0"/>
          </a:p>
          <a:p>
            <a:pPr marL="85725" indent="0">
              <a:buNone/>
            </a:pPr>
            <a:r>
              <a:rPr lang="nl-NL" dirty="0"/>
              <a:t>- Licentie betaald</a:t>
            </a:r>
          </a:p>
          <a:p>
            <a:pPr marL="85725" indent="0">
              <a:buNone/>
            </a:pPr>
            <a:r>
              <a:rPr lang="nl-NL" dirty="0"/>
              <a:t>- Meer opties en connecties</a:t>
            </a:r>
          </a:p>
        </p:txBody>
      </p:sp>
    </p:spTree>
    <p:extLst>
      <p:ext uri="{BB962C8B-B14F-4D97-AF65-F5344CB8AC3E}">
        <p14:creationId xmlns:p14="http://schemas.microsoft.com/office/powerpoint/2010/main" val="278271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18" y="136025"/>
            <a:ext cx="8304402" cy="863693"/>
          </a:xfrm>
        </p:spPr>
        <p:txBody>
          <a:bodyPr/>
          <a:lstStyle/>
          <a:p>
            <a:r>
              <a:rPr lang="nl-BE" dirty="0"/>
              <a:t>1. </a:t>
            </a:r>
            <a:r>
              <a:rPr lang="nl-BE" dirty="0" err="1"/>
              <a:t>Endnote</a:t>
            </a:r>
            <a:r>
              <a:rPr lang="nl-BE" dirty="0"/>
              <a:t> : Waar ?</a:t>
            </a:r>
          </a:p>
        </p:txBody>
      </p:sp>
      <p:sp>
        <p:nvSpPr>
          <p:cNvPr id="4" name="Slide Number Placeholder 3"/>
          <p:cNvSpPr>
            <a:spLocks noGrp="1"/>
          </p:cNvSpPr>
          <p:nvPr>
            <p:ph type="sldNum" sz="quarter" idx="12"/>
          </p:nvPr>
        </p:nvSpPr>
        <p:spPr/>
        <p:txBody>
          <a:bodyPr/>
          <a:lstStyle/>
          <a:p>
            <a:fld id="{7AE184E0-0BD4-4705-A12B-9B71DDE63301}" type="slidenum">
              <a:rPr lang="nl-BE" noProof="0" smtClean="0"/>
              <a:t>11</a:t>
            </a:fld>
            <a:endParaRPr lang="nl-BE" noProof="0" dirty="0"/>
          </a:p>
        </p:txBody>
      </p:sp>
      <p:pic>
        <p:nvPicPr>
          <p:cNvPr id="3" name="Afbeelding 2">
            <a:extLst>
              <a:ext uri="{FF2B5EF4-FFF2-40B4-BE49-F238E27FC236}">
                <a16:creationId xmlns:a16="http://schemas.microsoft.com/office/drawing/2014/main" id="{577E542B-ACA6-4FA2-AE50-FCC71DC10551}"/>
              </a:ext>
            </a:extLst>
          </p:cNvPr>
          <p:cNvPicPr>
            <a:picLocks noChangeAspect="1"/>
          </p:cNvPicPr>
          <p:nvPr/>
        </p:nvPicPr>
        <p:blipFill>
          <a:blip r:embed="rId3"/>
          <a:stretch>
            <a:fillRect/>
          </a:stretch>
        </p:blipFill>
        <p:spPr>
          <a:xfrm>
            <a:off x="1681950" y="2279720"/>
            <a:ext cx="14820900" cy="6305550"/>
          </a:xfrm>
          <a:prstGeom prst="rect">
            <a:avLst/>
          </a:prstGeom>
        </p:spPr>
      </p:pic>
      <p:sp>
        <p:nvSpPr>
          <p:cNvPr id="18" name="Tijdelijke aanduiding voor inhoud 17">
            <a:extLst>
              <a:ext uri="{FF2B5EF4-FFF2-40B4-BE49-F238E27FC236}">
                <a16:creationId xmlns:a16="http://schemas.microsoft.com/office/drawing/2014/main" id="{743DCB3E-F06A-4020-AE9C-640A06B26829}"/>
              </a:ext>
            </a:extLst>
          </p:cNvPr>
          <p:cNvSpPr>
            <a:spLocks noGrp="1"/>
          </p:cNvSpPr>
          <p:nvPr>
            <p:ph idx="1"/>
          </p:nvPr>
        </p:nvSpPr>
        <p:spPr>
          <a:xfrm>
            <a:off x="819549" y="1162544"/>
            <a:ext cx="15699575" cy="6696000"/>
          </a:xfrm>
        </p:spPr>
        <p:txBody>
          <a:bodyPr/>
          <a:lstStyle/>
          <a:p>
            <a:pPr marL="85725" indent="0">
              <a:buNone/>
            </a:pPr>
            <a:r>
              <a:rPr lang="nl-BE" dirty="0"/>
              <a:t>Via </a:t>
            </a:r>
            <a:r>
              <a:rPr lang="nl-BE" dirty="0" err="1"/>
              <a:t>Athena</a:t>
            </a:r>
            <a:r>
              <a:rPr lang="nl-BE" dirty="0"/>
              <a:t> </a:t>
            </a:r>
            <a:r>
              <a:rPr lang="nl-BE" sz="3000" dirty="0"/>
              <a:t>(</a:t>
            </a:r>
            <a:r>
              <a:rPr lang="nl-BE" sz="3000" dirty="0">
                <a:hlinkClick r:id="rId4"/>
              </a:rPr>
              <a:t>http://athena.ugent.be</a:t>
            </a:r>
            <a:r>
              <a:rPr lang="nl-BE" sz="3000" dirty="0"/>
              <a:t>) </a:t>
            </a:r>
          </a:p>
        </p:txBody>
      </p:sp>
    </p:spTree>
    <p:extLst>
      <p:ext uri="{BB962C8B-B14F-4D97-AF65-F5344CB8AC3E}">
        <p14:creationId xmlns:p14="http://schemas.microsoft.com/office/powerpoint/2010/main" val="46971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18" y="136025"/>
            <a:ext cx="8304402" cy="863693"/>
          </a:xfrm>
        </p:spPr>
        <p:txBody>
          <a:bodyPr/>
          <a:lstStyle/>
          <a:p>
            <a:r>
              <a:rPr lang="nl-BE" dirty="0"/>
              <a:t>1. </a:t>
            </a:r>
            <a:r>
              <a:rPr lang="nl-BE" dirty="0" err="1"/>
              <a:t>Endnote</a:t>
            </a:r>
            <a:r>
              <a:rPr lang="nl-BE" dirty="0"/>
              <a:t> : Waar ?</a:t>
            </a:r>
          </a:p>
        </p:txBody>
      </p:sp>
      <p:sp>
        <p:nvSpPr>
          <p:cNvPr id="4" name="Slide Number Placeholder 3"/>
          <p:cNvSpPr>
            <a:spLocks noGrp="1"/>
          </p:cNvSpPr>
          <p:nvPr>
            <p:ph type="sldNum" sz="quarter" idx="12"/>
          </p:nvPr>
        </p:nvSpPr>
        <p:spPr/>
        <p:txBody>
          <a:bodyPr/>
          <a:lstStyle/>
          <a:p>
            <a:fld id="{7AE184E0-0BD4-4705-A12B-9B71DDE63301}" type="slidenum">
              <a:rPr lang="nl-BE" noProof="0" smtClean="0"/>
              <a:t>12</a:t>
            </a:fld>
            <a:endParaRPr lang="nl-BE" noProof="0" dirty="0"/>
          </a:p>
        </p:txBody>
      </p:sp>
      <p:sp>
        <p:nvSpPr>
          <p:cNvPr id="18" name="Tijdelijke aanduiding voor inhoud 17">
            <a:extLst>
              <a:ext uri="{FF2B5EF4-FFF2-40B4-BE49-F238E27FC236}">
                <a16:creationId xmlns:a16="http://schemas.microsoft.com/office/drawing/2014/main" id="{743DCB3E-F06A-4020-AE9C-640A06B26829}"/>
              </a:ext>
            </a:extLst>
          </p:cNvPr>
          <p:cNvSpPr>
            <a:spLocks noGrp="1"/>
          </p:cNvSpPr>
          <p:nvPr>
            <p:ph idx="1"/>
          </p:nvPr>
        </p:nvSpPr>
        <p:spPr>
          <a:xfrm>
            <a:off x="819549" y="999718"/>
            <a:ext cx="15699575" cy="6858826"/>
          </a:xfrm>
        </p:spPr>
        <p:txBody>
          <a:bodyPr/>
          <a:lstStyle/>
          <a:p>
            <a:pPr marL="85725" indent="0">
              <a:buNone/>
            </a:pPr>
            <a:r>
              <a:rPr lang="nl-BE" dirty="0"/>
              <a:t>Open Word 2016, </a:t>
            </a:r>
            <a:r>
              <a:rPr lang="nl-BE" dirty="0" err="1"/>
              <a:t>Endnote</a:t>
            </a:r>
            <a:r>
              <a:rPr lang="nl-BE" dirty="0"/>
              <a:t> , Windows EN Internet browser (naar keuze) via </a:t>
            </a:r>
            <a:r>
              <a:rPr lang="nl-BE" dirty="0" err="1"/>
              <a:t>Athena</a:t>
            </a:r>
            <a:r>
              <a:rPr lang="nl-BE" dirty="0"/>
              <a:t> (werkt best met IE).</a:t>
            </a:r>
            <a:endParaRPr lang="nl-BE" sz="3000" dirty="0"/>
          </a:p>
        </p:txBody>
      </p:sp>
      <p:pic>
        <p:nvPicPr>
          <p:cNvPr id="5" name="Afbeelding 4">
            <a:extLst>
              <a:ext uri="{FF2B5EF4-FFF2-40B4-BE49-F238E27FC236}">
                <a16:creationId xmlns:a16="http://schemas.microsoft.com/office/drawing/2014/main" id="{D1996C28-BC3C-4079-B721-D8ECA96A2A3B}"/>
              </a:ext>
            </a:extLst>
          </p:cNvPr>
          <p:cNvPicPr>
            <a:picLocks noChangeAspect="1"/>
          </p:cNvPicPr>
          <p:nvPr/>
        </p:nvPicPr>
        <p:blipFill>
          <a:blip r:embed="rId3"/>
          <a:stretch>
            <a:fillRect/>
          </a:stretch>
        </p:blipFill>
        <p:spPr>
          <a:xfrm>
            <a:off x="812824" y="2795192"/>
            <a:ext cx="15699576" cy="6696000"/>
          </a:xfrm>
          <a:prstGeom prst="rect">
            <a:avLst/>
          </a:prstGeom>
        </p:spPr>
      </p:pic>
      <p:sp>
        <p:nvSpPr>
          <p:cNvPr id="7" name="Oval 6">
            <a:extLst>
              <a:ext uri="{FF2B5EF4-FFF2-40B4-BE49-F238E27FC236}">
                <a16:creationId xmlns:a16="http://schemas.microsoft.com/office/drawing/2014/main" id="{B30B25CD-0087-45A1-8D6B-5E6EEC0DE074}"/>
              </a:ext>
            </a:extLst>
          </p:cNvPr>
          <p:cNvSpPr/>
          <p:nvPr/>
        </p:nvSpPr>
        <p:spPr>
          <a:xfrm>
            <a:off x="7411662" y="5493063"/>
            <a:ext cx="1257674" cy="1300255"/>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6">
            <a:extLst>
              <a:ext uri="{FF2B5EF4-FFF2-40B4-BE49-F238E27FC236}">
                <a16:creationId xmlns:a16="http://schemas.microsoft.com/office/drawing/2014/main" id="{D37702E2-E3B0-4E7C-9847-1F138B8AC71B}"/>
              </a:ext>
            </a:extLst>
          </p:cNvPr>
          <p:cNvSpPr/>
          <p:nvPr/>
        </p:nvSpPr>
        <p:spPr>
          <a:xfrm>
            <a:off x="5023838" y="5493064"/>
            <a:ext cx="1257674" cy="1300255"/>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l 6">
            <a:extLst>
              <a:ext uri="{FF2B5EF4-FFF2-40B4-BE49-F238E27FC236}">
                <a16:creationId xmlns:a16="http://schemas.microsoft.com/office/drawing/2014/main" id="{01797F87-CE47-4227-A2F7-CE43151781AB}"/>
              </a:ext>
            </a:extLst>
          </p:cNvPr>
          <p:cNvSpPr/>
          <p:nvPr/>
        </p:nvSpPr>
        <p:spPr>
          <a:xfrm>
            <a:off x="7411662" y="3862304"/>
            <a:ext cx="1257674" cy="1300255"/>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l 6">
            <a:extLst>
              <a:ext uri="{FF2B5EF4-FFF2-40B4-BE49-F238E27FC236}">
                <a16:creationId xmlns:a16="http://schemas.microsoft.com/office/drawing/2014/main" id="{19B0906D-E696-4087-BC35-A31DB701070D}"/>
              </a:ext>
            </a:extLst>
          </p:cNvPr>
          <p:cNvSpPr/>
          <p:nvPr/>
        </p:nvSpPr>
        <p:spPr>
          <a:xfrm>
            <a:off x="806100" y="5493064"/>
            <a:ext cx="1257674" cy="1300255"/>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9687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18" y="136025"/>
            <a:ext cx="8304402" cy="863693"/>
          </a:xfrm>
        </p:spPr>
        <p:txBody>
          <a:bodyPr/>
          <a:lstStyle/>
          <a:p>
            <a:r>
              <a:rPr lang="nl-BE" dirty="0"/>
              <a:t>1. </a:t>
            </a:r>
            <a:r>
              <a:rPr lang="nl-BE" dirty="0" err="1"/>
              <a:t>Endnote</a:t>
            </a:r>
            <a:r>
              <a:rPr lang="nl-BE" dirty="0"/>
              <a:t> : Waar ?</a:t>
            </a:r>
          </a:p>
        </p:txBody>
      </p:sp>
      <p:sp>
        <p:nvSpPr>
          <p:cNvPr id="4" name="Slide Number Placeholder 3"/>
          <p:cNvSpPr>
            <a:spLocks noGrp="1"/>
          </p:cNvSpPr>
          <p:nvPr>
            <p:ph type="sldNum" sz="quarter" idx="12"/>
          </p:nvPr>
        </p:nvSpPr>
        <p:spPr/>
        <p:txBody>
          <a:bodyPr/>
          <a:lstStyle/>
          <a:p>
            <a:fld id="{7AE184E0-0BD4-4705-A12B-9B71DDE63301}" type="slidenum">
              <a:rPr lang="nl-BE" noProof="0" smtClean="0"/>
              <a:t>13</a:t>
            </a:fld>
            <a:endParaRPr lang="nl-BE" noProof="0" dirty="0"/>
          </a:p>
        </p:txBody>
      </p:sp>
      <p:sp>
        <p:nvSpPr>
          <p:cNvPr id="18" name="Tijdelijke aanduiding voor inhoud 17">
            <a:extLst>
              <a:ext uri="{FF2B5EF4-FFF2-40B4-BE49-F238E27FC236}">
                <a16:creationId xmlns:a16="http://schemas.microsoft.com/office/drawing/2014/main" id="{743DCB3E-F06A-4020-AE9C-640A06B26829}"/>
              </a:ext>
            </a:extLst>
          </p:cNvPr>
          <p:cNvSpPr>
            <a:spLocks noGrp="1"/>
          </p:cNvSpPr>
          <p:nvPr>
            <p:ph idx="1"/>
          </p:nvPr>
        </p:nvSpPr>
        <p:spPr>
          <a:xfrm>
            <a:off x="819549" y="999718"/>
            <a:ext cx="15699575" cy="6858826"/>
          </a:xfrm>
        </p:spPr>
        <p:txBody>
          <a:bodyPr>
            <a:normAutofit/>
          </a:bodyPr>
          <a:lstStyle/>
          <a:p>
            <a:pPr marL="457200" indent="-457200" defTabSz="914400" eaLnBrk="0" fontAlgn="base" hangingPunct="0">
              <a:lnSpc>
                <a:spcPct val="100000"/>
              </a:lnSpc>
              <a:spcBef>
                <a:spcPct val="0"/>
              </a:spcBef>
              <a:spcAft>
                <a:spcPct val="0"/>
              </a:spcAft>
            </a:pPr>
            <a:r>
              <a:rPr lang="nl-BE" altLang="nl-BE" dirty="0"/>
              <a:t>Automatische opslag op H-schijf</a:t>
            </a:r>
          </a:p>
          <a:p>
            <a:pPr marL="457200" indent="-457200" defTabSz="914400" eaLnBrk="0" fontAlgn="base" hangingPunct="0">
              <a:lnSpc>
                <a:spcPct val="100000"/>
              </a:lnSpc>
              <a:spcBef>
                <a:spcPct val="0"/>
              </a:spcBef>
              <a:spcAft>
                <a:spcPct val="0"/>
              </a:spcAft>
            </a:pPr>
            <a:r>
              <a:rPr lang="nl-BE" altLang="nl-BE" dirty="0"/>
              <a:t>Toegang tot </a:t>
            </a:r>
            <a:r>
              <a:rPr lang="nl-BE" altLang="nl-BE" b="1" dirty="0"/>
              <a:t>H-schijf</a:t>
            </a:r>
            <a:r>
              <a:rPr lang="nl-BE" altLang="nl-BE" dirty="0"/>
              <a:t> is vereist.  Onderstaande bestanden worden daar bewaard.</a:t>
            </a:r>
          </a:p>
          <a:p>
            <a:pPr marL="1219200" lvl="2" indent="0" defTabSz="914400" eaLnBrk="0" fontAlgn="base" hangingPunct="0">
              <a:lnSpc>
                <a:spcPct val="100000"/>
              </a:lnSpc>
              <a:spcBef>
                <a:spcPct val="0"/>
              </a:spcBef>
              <a:spcAft>
                <a:spcPct val="0"/>
              </a:spcAft>
              <a:buNone/>
            </a:pPr>
            <a:r>
              <a:rPr lang="nl-BE" altLang="nl-BE" dirty="0"/>
              <a:t>= Bestand </a:t>
            </a:r>
            <a:r>
              <a:rPr lang="nl-BE" altLang="nl-BE" dirty="0" err="1"/>
              <a:t>xxxEndnoteLibrary.enl</a:t>
            </a:r>
            <a:r>
              <a:rPr lang="nl-BE" altLang="nl-BE" dirty="0"/>
              <a:t> en .data-bestandsmap met dezelfde naam</a:t>
            </a:r>
          </a:p>
          <a:p>
            <a:pPr marL="457200" indent="-457200" defTabSz="914400" eaLnBrk="0" fontAlgn="base" hangingPunct="0">
              <a:lnSpc>
                <a:spcPct val="100000"/>
              </a:lnSpc>
              <a:spcBef>
                <a:spcPct val="0"/>
              </a:spcBef>
              <a:spcAft>
                <a:spcPct val="0"/>
              </a:spcAft>
            </a:pPr>
            <a:endParaRPr lang="nl-BE" altLang="nl-BE" dirty="0"/>
          </a:p>
          <a:p>
            <a:pPr marL="457200" indent="-457200" defTabSz="914400" eaLnBrk="0" fontAlgn="base" hangingPunct="0">
              <a:lnSpc>
                <a:spcPct val="100000"/>
              </a:lnSpc>
              <a:spcBef>
                <a:spcPct val="0"/>
              </a:spcBef>
              <a:spcAft>
                <a:spcPct val="0"/>
              </a:spcAft>
            </a:pPr>
            <a:r>
              <a:rPr lang="nl-BE" altLang="nl-BE" dirty="0"/>
              <a:t> Deze toegang is enkel mogelijk via </a:t>
            </a:r>
            <a:r>
              <a:rPr lang="nl-BE" altLang="nl-BE" dirty="0" err="1"/>
              <a:t>Athena</a:t>
            </a:r>
            <a:r>
              <a:rPr lang="nl-BE" altLang="nl-BE" dirty="0"/>
              <a:t> !!!!</a:t>
            </a:r>
          </a:p>
        </p:txBody>
      </p:sp>
    </p:spTree>
    <p:extLst>
      <p:ext uri="{BB962C8B-B14F-4D97-AF65-F5344CB8AC3E}">
        <p14:creationId xmlns:p14="http://schemas.microsoft.com/office/powerpoint/2010/main" val="187999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BA2A2C9-5F4A-406B-823F-1408A465223A}"/>
              </a:ext>
            </a:extLst>
          </p:cNvPr>
          <p:cNvSpPr>
            <a:spLocks noGrp="1"/>
          </p:cNvSpPr>
          <p:nvPr>
            <p:ph type="body" sz="half" idx="2"/>
          </p:nvPr>
        </p:nvSpPr>
        <p:spPr>
          <a:xfrm>
            <a:off x="826274" y="1079310"/>
            <a:ext cx="6692125" cy="2287430"/>
          </a:xfrm>
        </p:spPr>
        <p:txBody>
          <a:bodyPr>
            <a:normAutofit/>
          </a:bodyPr>
          <a:lstStyle/>
          <a:p>
            <a:r>
              <a:rPr lang="nl-BE" sz="4000" dirty="0"/>
              <a:t>Maak een account aan</a:t>
            </a:r>
          </a:p>
          <a:p>
            <a:r>
              <a:rPr lang="nl-BE" sz="4000" dirty="0"/>
              <a:t>Kies optie “</a:t>
            </a:r>
            <a:r>
              <a:rPr lang="nl-BE" sz="4000" dirty="0" err="1"/>
              <a:t>Configure</a:t>
            </a:r>
            <a:r>
              <a:rPr lang="nl-BE" sz="4000" dirty="0"/>
              <a:t> system”</a:t>
            </a:r>
          </a:p>
          <a:p>
            <a:r>
              <a:rPr lang="nl-BE" sz="2400" dirty="0"/>
              <a:t>(linksboven)</a:t>
            </a:r>
          </a:p>
        </p:txBody>
      </p:sp>
      <p:sp>
        <p:nvSpPr>
          <p:cNvPr id="5" name="Tijdelijke aanduiding voor dianummer 4">
            <a:extLst>
              <a:ext uri="{FF2B5EF4-FFF2-40B4-BE49-F238E27FC236}">
                <a16:creationId xmlns:a16="http://schemas.microsoft.com/office/drawing/2014/main" id="{5F8BFAB3-7487-4177-8448-14E732966FA2}"/>
              </a:ext>
            </a:extLst>
          </p:cNvPr>
          <p:cNvSpPr>
            <a:spLocks noGrp="1"/>
          </p:cNvSpPr>
          <p:nvPr>
            <p:ph type="sldNum" sz="quarter" idx="12"/>
          </p:nvPr>
        </p:nvSpPr>
        <p:spPr/>
        <p:txBody>
          <a:bodyPr/>
          <a:lstStyle/>
          <a:p>
            <a:fld id="{4FAC4FFB-203F-48D0-88DF-E8087BF31060}" type="slidenum">
              <a:rPr lang="nl-BE" smtClean="0"/>
              <a:t>14</a:t>
            </a:fld>
            <a:endParaRPr lang="nl-BE"/>
          </a:p>
        </p:txBody>
      </p:sp>
      <p:pic>
        <p:nvPicPr>
          <p:cNvPr id="6" name="Afbeelding 5">
            <a:extLst>
              <a:ext uri="{FF2B5EF4-FFF2-40B4-BE49-F238E27FC236}">
                <a16:creationId xmlns:a16="http://schemas.microsoft.com/office/drawing/2014/main" id="{1F42ED53-3084-4723-9832-F29EE77C697A}"/>
              </a:ext>
            </a:extLst>
          </p:cNvPr>
          <p:cNvPicPr>
            <a:picLocks noChangeAspect="1"/>
          </p:cNvPicPr>
          <p:nvPr/>
        </p:nvPicPr>
        <p:blipFill>
          <a:blip r:embed="rId3"/>
          <a:stretch>
            <a:fillRect/>
          </a:stretch>
        </p:blipFill>
        <p:spPr>
          <a:xfrm>
            <a:off x="7518399" y="71616"/>
            <a:ext cx="5193486" cy="3295124"/>
          </a:xfrm>
          <a:prstGeom prst="rect">
            <a:avLst/>
          </a:prstGeom>
        </p:spPr>
      </p:pic>
      <p:pic>
        <p:nvPicPr>
          <p:cNvPr id="7" name="Afbeelding 6">
            <a:extLst>
              <a:ext uri="{FF2B5EF4-FFF2-40B4-BE49-F238E27FC236}">
                <a16:creationId xmlns:a16="http://schemas.microsoft.com/office/drawing/2014/main" id="{5B88CDE7-9F06-4571-94D7-9B6AD88336C5}"/>
              </a:ext>
            </a:extLst>
          </p:cNvPr>
          <p:cNvPicPr>
            <a:picLocks noChangeAspect="1"/>
          </p:cNvPicPr>
          <p:nvPr/>
        </p:nvPicPr>
        <p:blipFill>
          <a:blip r:embed="rId4"/>
          <a:stretch>
            <a:fillRect/>
          </a:stretch>
        </p:blipFill>
        <p:spPr>
          <a:xfrm>
            <a:off x="1526162" y="3728666"/>
            <a:ext cx="8453995" cy="4945624"/>
          </a:xfrm>
          <a:prstGeom prst="rect">
            <a:avLst/>
          </a:prstGeom>
        </p:spPr>
      </p:pic>
      <p:pic>
        <p:nvPicPr>
          <p:cNvPr id="8" name="Afbeelding 7">
            <a:extLst>
              <a:ext uri="{FF2B5EF4-FFF2-40B4-BE49-F238E27FC236}">
                <a16:creationId xmlns:a16="http://schemas.microsoft.com/office/drawing/2014/main" id="{03800F93-A35C-4648-AC16-6E69D891EC1A}"/>
              </a:ext>
            </a:extLst>
          </p:cNvPr>
          <p:cNvPicPr>
            <a:picLocks noChangeAspect="1"/>
          </p:cNvPicPr>
          <p:nvPr/>
        </p:nvPicPr>
        <p:blipFill>
          <a:blip r:embed="rId5"/>
          <a:stretch>
            <a:fillRect/>
          </a:stretch>
        </p:blipFill>
        <p:spPr>
          <a:xfrm>
            <a:off x="8817932" y="4809341"/>
            <a:ext cx="8173443" cy="4767248"/>
          </a:xfrm>
          <a:prstGeom prst="rect">
            <a:avLst/>
          </a:prstGeom>
        </p:spPr>
      </p:pic>
      <p:sp>
        <p:nvSpPr>
          <p:cNvPr id="9" name="Title 1">
            <a:extLst>
              <a:ext uri="{FF2B5EF4-FFF2-40B4-BE49-F238E27FC236}">
                <a16:creationId xmlns:a16="http://schemas.microsoft.com/office/drawing/2014/main" id="{C6EB23EC-0F7C-4A18-9EFB-773451ECA560}"/>
              </a:ext>
            </a:extLst>
          </p:cNvPr>
          <p:cNvSpPr txBox="1">
            <a:spLocks/>
          </p:cNvSpPr>
          <p:nvPr/>
        </p:nvSpPr>
        <p:spPr>
          <a:xfrm>
            <a:off x="830118" y="136025"/>
            <a:ext cx="8304402" cy="863693"/>
          </a:xfrm>
          <a:prstGeom prst="rect">
            <a:avLst/>
          </a:prstGeom>
        </p:spPr>
        <p:txBody>
          <a:bodyPr vert="horz" lIns="91440" tIns="45720" rIns="91440" bIns="45720" rtlCol="0" anchor="b" anchorCtr="0">
            <a:noAutofit/>
          </a:bodyPr>
          <a:lstStyle>
            <a:lvl1pPr algn="l" defTabSz="1300368" rtl="0" eaLnBrk="1" latinLnBrk="0" hangingPunct="1">
              <a:lnSpc>
                <a:spcPct val="90000"/>
              </a:lnSpc>
              <a:spcBef>
                <a:spcPct val="0"/>
              </a:spcBef>
              <a:buNone/>
              <a:defRPr sz="4551" u="sng" kern="1200" cap="all" baseline="0">
                <a:solidFill>
                  <a:srgbClr val="1E64C8"/>
                </a:solidFill>
                <a:uFill>
                  <a:solidFill>
                    <a:srgbClr val="1E64C8"/>
                  </a:solidFill>
                </a:uFill>
                <a:latin typeface="+mj-lt"/>
                <a:ea typeface="+mj-ea"/>
                <a:cs typeface="+mj-cs"/>
              </a:defRPr>
            </a:lvl1pPr>
          </a:lstStyle>
          <a:p>
            <a:r>
              <a:rPr lang="nl-BE"/>
              <a:t>1. Endnote : Waar ?</a:t>
            </a:r>
            <a:endParaRPr lang="nl-BE" dirty="0"/>
          </a:p>
        </p:txBody>
      </p:sp>
      <p:sp>
        <p:nvSpPr>
          <p:cNvPr id="13" name="Pijl: omlaag 12">
            <a:extLst>
              <a:ext uri="{FF2B5EF4-FFF2-40B4-BE49-F238E27FC236}">
                <a16:creationId xmlns:a16="http://schemas.microsoft.com/office/drawing/2014/main" id="{63F4A04D-0C9E-45C5-A90D-CA82D7B767D2}"/>
              </a:ext>
            </a:extLst>
          </p:cNvPr>
          <p:cNvSpPr/>
          <p:nvPr/>
        </p:nvSpPr>
        <p:spPr>
          <a:xfrm rot="2951503">
            <a:off x="7005181" y="916731"/>
            <a:ext cx="677223" cy="6136949"/>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1"/>
              </a:solidFill>
            </a:endParaRPr>
          </a:p>
        </p:txBody>
      </p:sp>
      <p:sp>
        <p:nvSpPr>
          <p:cNvPr id="15" name="Pijl: omlaag 14">
            <a:extLst>
              <a:ext uri="{FF2B5EF4-FFF2-40B4-BE49-F238E27FC236}">
                <a16:creationId xmlns:a16="http://schemas.microsoft.com/office/drawing/2014/main" id="{8E1C7D5E-C213-4B7B-B38D-65DA8AFF6C1E}"/>
              </a:ext>
            </a:extLst>
          </p:cNvPr>
          <p:cNvSpPr/>
          <p:nvPr/>
        </p:nvSpPr>
        <p:spPr>
          <a:xfrm rot="17010884">
            <a:off x="7400422" y="5002138"/>
            <a:ext cx="647880" cy="4294003"/>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7116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D1430C2-413F-4300-8B1B-61A25E62DDE9}"/>
              </a:ext>
            </a:extLst>
          </p:cNvPr>
          <p:cNvPicPr>
            <a:picLocks noChangeAspect="1"/>
          </p:cNvPicPr>
          <p:nvPr/>
        </p:nvPicPr>
        <p:blipFill>
          <a:blip r:embed="rId3"/>
          <a:stretch>
            <a:fillRect/>
          </a:stretch>
        </p:blipFill>
        <p:spPr>
          <a:xfrm>
            <a:off x="5181601" y="-96416"/>
            <a:ext cx="12157074" cy="9753599"/>
          </a:xfrm>
          <a:prstGeom prst="rect">
            <a:avLst/>
          </a:prstGeom>
        </p:spPr>
      </p:pic>
      <p:sp>
        <p:nvSpPr>
          <p:cNvPr id="2" name="Titel 1"/>
          <p:cNvSpPr>
            <a:spLocks noGrp="1"/>
          </p:cNvSpPr>
          <p:nvPr>
            <p:ph type="title"/>
          </p:nvPr>
        </p:nvSpPr>
        <p:spPr>
          <a:xfrm>
            <a:off x="339995" y="480225"/>
            <a:ext cx="4551402" cy="1575681"/>
          </a:xfrm>
        </p:spPr>
        <p:txBody>
          <a:bodyPr>
            <a:normAutofit fontScale="90000"/>
          </a:bodyPr>
          <a:lstStyle/>
          <a:p>
            <a:br>
              <a:rPr lang="nl-NL" dirty="0"/>
            </a:br>
            <a:br>
              <a:rPr lang="nl-NL" dirty="0"/>
            </a:br>
            <a:br>
              <a:rPr lang="nl-NL" dirty="0"/>
            </a:br>
            <a:endParaRPr lang="nl-BE" dirty="0"/>
          </a:p>
        </p:txBody>
      </p:sp>
      <p:sp>
        <p:nvSpPr>
          <p:cNvPr id="3" name="Tijdelijke aanduiding voor dianummer 2"/>
          <p:cNvSpPr>
            <a:spLocks noGrp="1"/>
          </p:cNvSpPr>
          <p:nvPr>
            <p:ph type="sldNum" sz="quarter" idx="12"/>
          </p:nvPr>
        </p:nvSpPr>
        <p:spPr/>
        <p:txBody>
          <a:bodyPr/>
          <a:lstStyle/>
          <a:p>
            <a:fld id="{4FAC4FFB-203F-48D0-88DF-E8087BF31060}" type="slidenum">
              <a:rPr lang="nl-BE" smtClean="0"/>
              <a:t>15</a:t>
            </a:fld>
            <a:endParaRPr lang="nl-BE"/>
          </a:p>
        </p:txBody>
      </p:sp>
      <p:sp>
        <p:nvSpPr>
          <p:cNvPr id="10" name="Tekstvak 9"/>
          <p:cNvSpPr txBox="1"/>
          <p:nvPr/>
        </p:nvSpPr>
        <p:spPr>
          <a:xfrm>
            <a:off x="472462" y="259004"/>
            <a:ext cx="4946232" cy="2280753"/>
          </a:xfrm>
          <a:prstGeom prst="rect">
            <a:avLst/>
          </a:prstGeom>
          <a:noFill/>
        </p:spPr>
        <p:txBody>
          <a:bodyPr wrap="square" rtlCol="0">
            <a:spAutoFit/>
          </a:bodyPr>
          <a:lstStyle/>
          <a:p>
            <a:r>
              <a:rPr lang="nl-NL" sz="2844" dirty="0"/>
              <a:t>A. </a:t>
            </a:r>
            <a:r>
              <a:rPr lang="nl-NL" sz="2844" dirty="0" err="1"/>
              <a:t>Groups</a:t>
            </a:r>
            <a:r>
              <a:rPr lang="nl-NL" sz="2844" dirty="0"/>
              <a:t> panel</a:t>
            </a:r>
          </a:p>
          <a:p>
            <a:r>
              <a:rPr lang="nl-NL" sz="2844" dirty="0"/>
              <a:t>B. Reference list panel</a:t>
            </a:r>
          </a:p>
          <a:p>
            <a:r>
              <a:rPr lang="nl-NL" sz="2844" dirty="0"/>
              <a:t>C. Reference/Preview panel</a:t>
            </a:r>
          </a:p>
          <a:p>
            <a:r>
              <a:rPr lang="nl-NL" sz="2844" dirty="0"/>
              <a:t>D. PDF viewer panel</a:t>
            </a:r>
            <a:endParaRPr lang="nl-BE" sz="2844" dirty="0"/>
          </a:p>
          <a:p>
            <a:r>
              <a:rPr lang="nl-NL" sz="2844" dirty="0"/>
              <a:t>E. Search panel</a:t>
            </a:r>
            <a:endParaRPr lang="nl-BE" sz="2844" dirty="0"/>
          </a:p>
        </p:txBody>
      </p:sp>
      <p:sp>
        <p:nvSpPr>
          <p:cNvPr id="16" name="Tekstvak 15"/>
          <p:cNvSpPr txBox="1"/>
          <p:nvPr/>
        </p:nvSpPr>
        <p:spPr>
          <a:xfrm>
            <a:off x="5507961" y="3055839"/>
            <a:ext cx="987771" cy="1536703"/>
          </a:xfrm>
          <a:prstGeom prst="rect">
            <a:avLst/>
          </a:prstGeom>
          <a:noFill/>
        </p:spPr>
        <p:txBody>
          <a:bodyPr wrap="none" rtlCol="0">
            <a:spAutoFit/>
          </a:bodyPr>
          <a:lstStyle/>
          <a:p>
            <a:r>
              <a:rPr lang="nl-NL" sz="9386" dirty="0">
                <a:solidFill>
                  <a:srgbClr val="FF0000"/>
                </a:solidFill>
              </a:rPr>
              <a:t>A</a:t>
            </a:r>
            <a:endParaRPr lang="nl-BE" sz="9386" dirty="0">
              <a:solidFill>
                <a:srgbClr val="FF0000"/>
              </a:solidFill>
            </a:endParaRPr>
          </a:p>
        </p:txBody>
      </p:sp>
      <p:sp>
        <p:nvSpPr>
          <p:cNvPr id="18" name="Tekstvak 17"/>
          <p:cNvSpPr txBox="1"/>
          <p:nvPr/>
        </p:nvSpPr>
        <p:spPr>
          <a:xfrm>
            <a:off x="10929432" y="3865762"/>
            <a:ext cx="987771" cy="1536703"/>
          </a:xfrm>
          <a:prstGeom prst="rect">
            <a:avLst/>
          </a:prstGeom>
          <a:noFill/>
        </p:spPr>
        <p:txBody>
          <a:bodyPr wrap="none" rtlCol="0">
            <a:spAutoFit/>
          </a:bodyPr>
          <a:lstStyle/>
          <a:p>
            <a:r>
              <a:rPr lang="nl-NL" sz="9386" dirty="0">
                <a:solidFill>
                  <a:srgbClr val="FF0000"/>
                </a:solidFill>
              </a:rPr>
              <a:t>B</a:t>
            </a:r>
            <a:endParaRPr lang="nl-BE" sz="9386" dirty="0">
              <a:solidFill>
                <a:srgbClr val="FF0000"/>
              </a:solidFill>
            </a:endParaRPr>
          </a:p>
        </p:txBody>
      </p:sp>
      <p:sp>
        <p:nvSpPr>
          <p:cNvPr id="19" name="Tekstvak 18"/>
          <p:cNvSpPr txBox="1"/>
          <p:nvPr/>
        </p:nvSpPr>
        <p:spPr>
          <a:xfrm>
            <a:off x="7615843" y="7930133"/>
            <a:ext cx="1053494" cy="1536703"/>
          </a:xfrm>
          <a:prstGeom prst="rect">
            <a:avLst/>
          </a:prstGeom>
          <a:noFill/>
        </p:spPr>
        <p:txBody>
          <a:bodyPr wrap="none" rtlCol="0">
            <a:spAutoFit/>
          </a:bodyPr>
          <a:lstStyle/>
          <a:p>
            <a:r>
              <a:rPr lang="nl-NL" sz="9386" dirty="0">
                <a:solidFill>
                  <a:srgbClr val="FF0000"/>
                </a:solidFill>
              </a:rPr>
              <a:t>C</a:t>
            </a:r>
            <a:endParaRPr lang="nl-BE" sz="9386" dirty="0">
              <a:solidFill>
                <a:srgbClr val="FF0000"/>
              </a:solidFill>
            </a:endParaRPr>
          </a:p>
        </p:txBody>
      </p:sp>
      <p:sp>
        <p:nvSpPr>
          <p:cNvPr id="20" name="Tekstvak 19"/>
          <p:cNvSpPr txBox="1"/>
          <p:nvPr/>
        </p:nvSpPr>
        <p:spPr>
          <a:xfrm>
            <a:off x="14715296" y="7446724"/>
            <a:ext cx="1053494" cy="1536703"/>
          </a:xfrm>
          <a:prstGeom prst="rect">
            <a:avLst/>
          </a:prstGeom>
          <a:noFill/>
        </p:spPr>
        <p:txBody>
          <a:bodyPr wrap="none" rtlCol="0">
            <a:spAutoFit/>
          </a:bodyPr>
          <a:lstStyle/>
          <a:p>
            <a:r>
              <a:rPr lang="nl-NL" sz="9386" dirty="0">
                <a:solidFill>
                  <a:srgbClr val="FF0000"/>
                </a:solidFill>
              </a:rPr>
              <a:t>D</a:t>
            </a:r>
            <a:endParaRPr lang="nl-BE" sz="9386" dirty="0">
              <a:solidFill>
                <a:srgbClr val="FF0000"/>
              </a:solidFill>
            </a:endParaRPr>
          </a:p>
        </p:txBody>
      </p:sp>
      <p:sp>
        <p:nvSpPr>
          <p:cNvPr id="21" name="Tekstvak 20"/>
          <p:cNvSpPr txBox="1"/>
          <p:nvPr/>
        </p:nvSpPr>
        <p:spPr>
          <a:xfrm>
            <a:off x="10723325" y="1005713"/>
            <a:ext cx="987771" cy="1536703"/>
          </a:xfrm>
          <a:prstGeom prst="rect">
            <a:avLst/>
          </a:prstGeom>
          <a:noFill/>
        </p:spPr>
        <p:txBody>
          <a:bodyPr wrap="none" rtlCol="0">
            <a:spAutoFit/>
          </a:bodyPr>
          <a:lstStyle/>
          <a:p>
            <a:r>
              <a:rPr lang="nl-NL" sz="9386" dirty="0">
                <a:solidFill>
                  <a:srgbClr val="FF0000"/>
                </a:solidFill>
              </a:rPr>
              <a:t>E</a:t>
            </a:r>
            <a:endParaRPr lang="nl-BE" sz="9386" dirty="0">
              <a:solidFill>
                <a:srgbClr val="FF0000"/>
              </a:solidFill>
            </a:endParaRPr>
          </a:p>
        </p:txBody>
      </p:sp>
      <p:sp>
        <p:nvSpPr>
          <p:cNvPr id="23" name="PIJL-RECHTS 8"/>
          <p:cNvSpPr/>
          <p:nvPr/>
        </p:nvSpPr>
        <p:spPr>
          <a:xfrm>
            <a:off x="4523872" y="1668381"/>
            <a:ext cx="505711" cy="387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4" name="Rechthoek 23"/>
          <p:cNvSpPr/>
          <p:nvPr/>
        </p:nvSpPr>
        <p:spPr>
          <a:xfrm>
            <a:off x="16476188" y="9344778"/>
            <a:ext cx="708114" cy="2670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5" name="PIJL-RECHTS 5"/>
          <p:cNvSpPr/>
          <p:nvPr/>
        </p:nvSpPr>
        <p:spPr>
          <a:xfrm rot="389899" flipV="1">
            <a:off x="3846243" y="8757053"/>
            <a:ext cx="12531138" cy="65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4" name="Rounded Rectangle 3"/>
          <p:cNvSpPr/>
          <p:nvPr/>
        </p:nvSpPr>
        <p:spPr>
          <a:xfrm>
            <a:off x="5249373" y="1760417"/>
            <a:ext cx="1033930" cy="29548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15554AA1-93B9-428C-BDD2-3EFD06566916}"/>
              </a:ext>
            </a:extLst>
          </p:cNvPr>
          <p:cNvPicPr>
            <a:picLocks noChangeAspect="1"/>
          </p:cNvPicPr>
          <p:nvPr/>
        </p:nvPicPr>
        <p:blipFill>
          <a:blip r:embed="rId4"/>
          <a:stretch>
            <a:fillRect/>
          </a:stretch>
        </p:blipFill>
        <p:spPr>
          <a:xfrm>
            <a:off x="1830880" y="6623731"/>
            <a:ext cx="2133600" cy="1862925"/>
          </a:xfrm>
          <a:prstGeom prst="rect">
            <a:avLst/>
          </a:prstGeom>
        </p:spPr>
      </p:pic>
      <p:sp>
        <p:nvSpPr>
          <p:cNvPr id="7" name="Tekstvak 6">
            <a:extLst>
              <a:ext uri="{FF2B5EF4-FFF2-40B4-BE49-F238E27FC236}">
                <a16:creationId xmlns:a16="http://schemas.microsoft.com/office/drawing/2014/main" id="{F11A4E40-01C9-4F33-A532-C8EE0190320F}"/>
              </a:ext>
            </a:extLst>
          </p:cNvPr>
          <p:cNvSpPr txBox="1"/>
          <p:nvPr/>
        </p:nvSpPr>
        <p:spPr>
          <a:xfrm>
            <a:off x="339995" y="5669624"/>
            <a:ext cx="3976997" cy="954107"/>
          </a:xfrm>
          <a:prstGeom prst="rect">
            <a:avLst/>
          </a:prstGeom>
          <a:noFill/>
        </p:spPr>
        <p:txBody>
          <a:bodyPr wrap="square" rtlCol="0">
            <a:spAutoFit/>
          </a:bodyPr>
          <a:lstStyle/>
          <a:p>
            <a:r>
              <a:rPr lang="nl-NL" sz="2800" b="1" dirty="0"/>
              <a:t>Wijzigen </a:t>
            </a:r>
            <a:r>
              <a:rPr lang="nl-NL" sz="2800" b="1" dirty="0" err="1"/>
              <a:t>layout</a:t>
            </a:r>
            <a:r>
              <a:rPr lang="nl-NL" sz="2800" b="1" dirty="0"/>
              <a:t> : </a:t>
            </a:r>
            <a:r>
              <a:rPr lang="nl-NL" sz="2800" dirty="0"/>
              <a:t>onderaan scherm rechts</a:t>
            </a:r>
          </a:p>
        </p:txBody>
      </p:sp>
    </p:spTree>
    <p:extLst>
      <p:ext uri="{BB962C8B-B14F-4D97-AF65-F5344CB8AC3E}">
        <p14:creationId xmlns:p14="http://schemas.microsoft.com/office/powerpoint/2010/main" val="213013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Referenties importeren : algemeen</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16</a:t>
            </a:fld>
            <a:endParaRPr lang="nl-BE"/>
          </a:p>
        </p:txBody>
      </p:sp>
      <p:sp>
        <p:nvSpPr>
          <p:cNvPr id="6" name="Tekstvak 5">
            <a:extLst>
              <a:ext uri="{FF2B5EF4-FFF2-40B4-BE49-F238E27FC236}">
                <a16:creationId xmlns:a16="http://schemas.microsoft.com/office/drawing/2014/main" id="{777BFEE4-FF8A-4290-8408-7FDAF583AD8A}"/>
              </a:ext>
            </a:extLst>
          </p:cNvPr>
          <p:cNvSpPr txBox="1"/>
          <p:nvPr/>
        </p:nvSpPr>
        <p:spPr>
          <a:xfrm>
            <a:off x="1344706" y="1667435"/>
            <a:ext cx="13823576" cy="5210978"/>
          </a:xfrm>
          <a:prstGeom prst="rect">
            <a:avLst/>
          </a:prstGeom>
          <a:noFill/>
        </p:spPr>
        <p:txBody>
          <a:bodyPr wrap="square" rtlCol="0">
            <a:spAutoFit/>
          </a:bodyPr>
          <a:lstStyle/>
          <a:p>
            <a:pPr>
              <a:lnSpc>
                <a:spcPct val="120000"/>
              </a:lnSpc>
            </a:pPr>
            <a:r>
              <a:rPr lang="nl-BE" sz="3500" dirty="0"/>
              <a:t>De snelste manier om veel referenties in eens toe te voegen is ze te importeren vanuit een databank,</a:t>
            </a:r>
          </a:p>
          <a:p>
            <a:pPr>
              <a:lnSpc>
                <a:spcPct val="120000"/>
              </a:lnSpc>
            </a:pPr>
            <a:r>
              <a:rPr lang="nl-BE" sz="3500" dirty="0"/>
              <a:t>Ga eerst naar de databank die je wil gebruiken, doe je zoekactie en volg dan de instructies voor het integreren van je zoekresultaten in </a:t>
            </a:r>
            <a:r>
              <a:rPr lang="nl-BE" sz="3500" dirty="0" err="1"/>
              <a:t>Endnote</a:t>
            </a:r>
            <a:r>
              <a:rPr lang="nl-BE" sz="3500" dirty="0"/>
              <a:t> (zie verder).</a:t>
            </a:r>
          </a:p>
          <a:p>
            <a:pPr>
              <a:lnSpc>
                <a:spcPct val="120000"/>
              </a:lnSpc>
            </a:pPr>
            <a:r>
              <a:rPr lang="nl-BE" sz="3500" dirty="0"/>
              <a:t>De juiste weblinks naar binnen </a:t>
            </a:r>
            <a:r>
              <a:rPr lang="nl-BE" sz="3500" dirty="0" err="1"/>
              <a:t>Ugent</a:t>
            </a:r>
            <a:r>
              <a:rPr lang="nl-BE" sz="3500" dirty="0"/>
              <a:t> beschikbare databanken, vind je via </a:t>
            </a:r>
            <a:r>
              <a:rPr lang="nl-BE" sz="3500" dirty="0">
                <a:hlinkClick r:id="rId3"/>
              </a:rPr>
              <a:t>https://lib.ugent.be/nl/databases</a:t>
            </a:r>
            <a:r>
              <a:rPr lang="nl-BE" sz="3500" dirty="0"/>
              <a:t>,</a:t>
            </a:r>
          </a:p>
          <a:p>
            <a:pPr>
              <a:lnSpc>
                <a:spcPct val="120000"/>
              </a:lnSpc>
            </a:pPr>
            <a:r>
              <a:rPr lang="nl-BE" sz="3500" dirty="0"/>
              <a:t>Doorgaans vertrek je van grote bibliografische databanken als </a:t>
            </a:r>
            <a:r>
              <a:rPr lang="nl-BE" sz="3500" dirty="0" err="1"/>
              <a:t>Scopus</a:t>
            </a:r>
            <a:r>
              <a:rPr lang="nl-BE" sz="3500" dirty="0"/>
              <a:t>, Web of </a:t>
            </a:r>
            <a:r>
              <a:rPr lang="nl-BE" sz="3500" dirty="0" err="1"/>
              <a:t>Science</a:t>
            </a:r>
            <a:r>
              <a:rPr lang="nl-BE" sz="3500" dirty="0"/>
              <a:t>, Google </a:t>
            </a:r>
            <a:r>
              <a:rPr lang="nl-BE" sz="3500" dirty="0" err="1"/>
              <a:t>Scholar</a:t>
            </a:r>
            <a:r>
              <a:rPr lang="nl-BE" sz="3500" dirty="0"/>
              <a:t>,…</a:t>
            </a:r>
            <a:endParaRPr lang="nl-BE" sz="2500" dirty="0"/>
          </a:p>
        </p:txBody>
      </p:sp>
    </p:spTree>
    <p:extLst>
      <p:ext uri="{BB962C8B-B14F-4D97-AF65-F5344CB8AC3E}">
        <p14:creationId xmlns:p14="http://schemas.microsoft.com/office/powerpoint/2010/main" val="250950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21A0629-1CAE-4E06-8EDF-1DB6CF77E21A}"/>
              </a:ext>
            </a:extLst>
          </p:cNvPr>
          <p:cNvPicPr>
            <a:picLocks noChangeAspect="1"/>
          </p:cNvPicPr>
          <p:nvPr/>
        </p:nvPicPr>
        <p:blipFill>
          <a:blip r:embed="rId3"/>
          <a:stretch>
            <a:fillRect/>
          </a:stretch>
        </p:blipFill>
        <p:spPr>
          <a:xfrm>
            <a:off x="-1" y="999718"/>
            <a:ext cx="17338675" cy="8753882"/>
          </a:xfrm>
          <a:prstGeom prst="rect">
            <a:avLst/>
          </a:prstGeom>
        </p:spPr>
      </p:pic>
      <p:sp>
        <p:nvSpPr>
          <p:cNvPr id="2" name="Titel 1"/>
          <p:cNvSpPr>
            <a:spLocks noGrp="1"/>
          </p:cNvSpPr>
          <p:nvPr>
            <p:ph type="title"/>
          </p:nvPr>
        </p:nvSpPr>
        <p:spPr/>
        <p:txBody>
          <a:bodyPr/>
          <a:lstStyle/>
          <a:p>
            <a:r>
              <a:rPr lang="nl-NL" dirty="0"/>
              <a:t>2. Referenties importeren : Web of </a:t>
            </a:r>
            <a:r>
              <a:rPr lang="nl-NL" dirty="0" err="1"/>
              <a:t>Science</a:t>
            </a:r>
            <a:r>
              <a:rPr lang="nl-NL" dirty="0"/>
              <a:t> </a:t>
            </a:r>
            <a:r>
              <a:rPr lang="nl-NL" sz="2500" dirty="0">
                <a:sym typeface="Wingdings" panose="05000000000000000000" pitchFamily="2" charset="2"/>
                <a:hlinkClick r:id="rId4"/>
              </a:rPr>
              <a:t> m</a:t>
            </a:r>
            <a:r>
              <a:rPr lang="nl-NL" sz="2500" u="none" dirty="0">
                <a:hlinkClick r:id="rId4"/>
              </a:rPr>
              <a:t>eer info</a:t>
            </a:r>
            <a:r>
              <a:rPr lang="nl-NL" sz="2500" dirty="0"/>
              <a:t> </a:t>
            </a:r>
            <a:endParaRPr lang="nl-BE" sz="2500"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17</a:t>
            </a:fld>
            <a:endParaRPr lang="nl-BE"/>
          </a:p>
        </p:txBody>
      </p:sp>
      <p:sp>
        <p:nvSpPr>
          <p:cNvPr id="11" name="Rechthoek 10"/>
          <p:cNvSpPr/>
          <p:nvPr/>
        </p:nvSpPr>
        <p:spPr>
          <a:xfrm>
            <a:off x="5780948" y="4179102"/>
            <a:ext cx="2252702" cy="3674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3" name="PIJL-RECHTS 2"/>
          <p:cNvSpPr/>
          <p:nvPr/>
        </p:nvSpPr>
        <p:spPr>
          <a:xfrm>
            <a:off x="5240073" y="4244895"/>
            <a:ext cx="540875" cy="235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423093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6CA2BF8A-C367-4458-9D75-1743FE2A7E8E}"/>
              </a:ext>
            </a:extLst>
          </p:cNvPr>
          <p:cNvPicPr>
            <a:picLocks noChangeAspect="1"/>
          </p:cNvPicPr>
          <p:nvPr/>
        </p:nvPicPr>
        <p:blipFill>
          <a:blip r:embed="rId3"/>
          <a:stretch>
            <a:fillRect/>
          </a:stretch>
        </p:blipFill>
        <p:spPr>
          <a:xfrm>
            <a:off x="7339687" y="4269092"/>
            <a:ext cx="9825278" cy="652614"/>
          </a:xfrm>
          <a:prstGeom prst="rect">
            <a:avLst/>
          </a:prstGeom>
        </p:spPr>
      </p:pic>
      <p:sp>
        <p:nvSpPr>
          <p:cNvPr id="2" name="Titel 1"/>
          <p:cNvSpPr>
            <a:spLocks noGrp="1"/>
          </p:cNvSpPr>
          <p:nvPr>
            <p:ph type="title"/>
          </p:nvPr>
        </p:nvSpPr>
        <p:spPr/>
        <p:txBody>
          <a:bodyPr/>
          <a:lstStyle/>
          <a:p>
            <a:r>
              <a:rPr lang="nl-NL" dirty="0"/>
              <a:t>2. Referenties importeren : web of </a:t>
            </a:r>
            <a:r>
              <a:rPr lang="nl-NL" dirty="0" err="1"/>
              <a:t>science</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18</a:t>
            </a:fld>
            <a:endParaRPr lang="nl-BE"/>
          </a:p>
        </p:txBody>
      </p:sp>
      <p:pic>
        <p:nvPicPr>
          <p:cNvPr id="6" name="Afbeelding 5">
            <a:extLst>
              <a:ext uri="{FF2B5EF4-FFF2-40B4-BE49-F238E27FC236}">
                <a16:creationId xmlns:a16="http://schemas.microsoft.com/office/drawing/2014/main" id="{4E19437E-B7F3-4101-95E3-66352B5B543F}"/>
              </a:ext>
            </a:extLst>
          </p:cNvPr>
          <p:cNvPicPr>
            <a:picLocks noChangeAspect="1"/>
          </p:cNvPicPr>
          <p:nvPr/>
        </p:nvPicPr>
        <p:blipFill>
          <a:blip r:embed="rId4"/>
          <a:stretch>
            <a:fillRect/>
          </a:stretch>
        </p:blipFill>
        <p:spPr>
          <a:xfrm>
            <a:off x="944729" y="1457325"/>
            <a:ext cx="5267325" cy="4933950"/>
          </a:xfrm>
          <a:prstGeom prst="rect">
            <a:avLst/>
          </a:prstGeom>
        </p:spPr>
      </p:pic>
      <p:pic>
        <p:nvPicPr>
          <p:cNvPr id="8" name="Afbeelding 7">
            <a:extLst>
              <a:ext uri="{FF2B5EF4-FFF2-40B4-BE49-F238E27FC236}">
                <a16:creationId xmlns:a16="http://schemas.microsoft.com/office/drawing/2014/main" id="{7B4B3342-1ADF-411D-8110-82A3C38C4FBF}"/>
              </a:ext>
            </a:extLst>
          </p:cNvPr>
          <p:cNvPicPr>
            <a:picLocks noChangeAspect="1"/>
          </p:cNvPicPr>
          <p:nvPr/>
        </p:nvPicPr>
        <p:blipFill>
          <a:blip r:embed="rId5"/>
          <a:stretch>
            <a:fillRect/>
          </a:stretch>
        </p:blipFill>
        <p:spPr>
          <a:xfrm>
            <a:off x="7493520" y="1606433"/>
            <a:ext cx="5238750" cy="2028825"/>
          </a:xfrm>
          <a:prstGeom prst="rect">
            <a:avLst/>
          </a:prstGeom>
        </p:spPr>
      </p:pic>
      <p:pic>
        <p:nvPicPr>
          <p:cNvPr id="10" name="Afbeelding 9">
            <a:extLst>
              <a:ext uri="{FF2B5EF4-FFF2-40B4-BE49-F238E27FC236}">
                <a16:creationId xmlns:a16="http://schemas.microsoft.com/office/drawing/2014/main" id="{54363AE4-55E2-42A3-A000-E0BBC6364954}"/>
              </a:ext>
            </a:extLst>
          </p:cNvPr>
          <p:cNvPicPr>
            <a:picLocks noChangeAspect="1"/>
          </p:cNvPicPr>
          <p:nvPr/>
        </p:nvPicPr>
        <p:blipFill>
          <a:blip r:embed="rId6"/>
          <a:stretch>
            <a:fillRect/>
          </a:stretch>
        </p:blipFill>
        <p:spPr>
          <a:xfrm>
            <a:off x="10263505" y="5706301"/>
            <a:ext cx="7075170" cy="3973129"/>
          </a:xfrm>
          <a:prstGeom prst="rect">
            <a:avLst/>
          </a:prstGeom>
        </p:spPr>
      </p:pic>
      <p:sp>
        <p:nvSpPr>
          <p:cNvPr id="15" name="Ovaal 14">
            <a:extLst>
              <a:ext uri="{FF2B5EF4-FFF2-40B4-BE49-F238E27FC236}">
                <a16:creationId xmlns:a16="http://schemas.microsoft.com/office/drawing/2014/main" id="{38B4D677-8B90-4216-8F8E-B9B5C95D5827}"/>
              </a:ext>
            </a:extLst>
          </p:cNvPr>
          <p:cNvSpPr/>
          <p:nvPr/>
        </p:nvSpPr>
        <p:spPr>
          <a:xfrm>
            <a:off x="14268450" y="4047299"/>
            <a:ext cx="952500" cy="1096201"/>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 omlaag 15">
            <a:extLst>
              <a:ext uri="{FF2B5EF4-FFF2-40B4-BE49-F238E27FC236}">
                <a16:creationId xmlns:a16="http://schemas.microsoft.com/office/drawing/2014/main" id="{56C38747-4D79-4654-847D-CAE2E3DCA03E}"/>
              </a:ext>
            </a:extLst>
          </p:cNvPr>
          <p:cNvSpPr/>
          <p:nvPr/>
        </p:nvSpPr>
        <p:spPr>
          <a:xfrm rot="16200000">
            <a:off x="6428090" y="1637270"/>
            <a:ext cx="666750" cy="2343150"/>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 omlaag 17">
            <a:extLst>
              <a:ext uri="{FF2B5EF4-FFF2-40B4-BE49-F238E27FC236}">
                <a16:creationId xmlns:a16="http://schemas.microsoft.com/office/drawing/2014/main" id="{897AA136-88F3-4B0F-956D-EFBC69777B46}"/>
              </a:ext>
            </a:extLst>
          </p:cNvPr>
          <p:cNvSpPr/>
          <p:nvPr/>
        </p:nvSpPr>
        <p:spPr>
          <a:xfrm rot="16200000">
            <a:off x="10442576" y="6686130"/>
            <a:ext cx="666750" cy="2343150"/>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Pijl: omlaag 22">
            <a:extLst>
              <a:ext uri="{FF2B5EF4-FFF2-40B4-BE49-F238E27FC236}">
                <a16:creationId xmlns:a16="http://schemas.microsoft.com/office/drawing/2014/main" id="{E4783819-B690-48CA-AB11-A810793F3FBC}"/>
              </a:ext>
            </a:extLst>
          </p:cNvPr>
          <p:cNvSpPr/>
          <p:nvPr/>
        </p:nvSpPr>
        <p:spPr>
          <a:xfrm rot="18651163">
            <a:off x="13467715" y="2963035"/>
            <a:ext cx="666750" cy="1766630"/>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549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182952B-8690-493A-9727-FC9A9BE0EA6E}"/>
              </a:ext>
            </a:extLst>
          </p:cNvPr>
          <p:cNvPicPr>
            <a:picLocks noChangeAspect="1"/>
          </p:cNvPicPr>
          <p:nvPr/>
        </p:nvPicPr>
        <p:blipFill>
          <a:blip r:embed="rId3"/>
          <a:stretch>
            <a:fillRect/>
          </a:stretch>
        </p:blipFill>
        <p:spPr>
          <a:xfrm>
            <a:off x="13421" y="999718"/>
            <a:ext cx="17338675" cy="8753882"/>
          </a:xfrm>
          <a:prstGeom prst="rect">
            <a:avLst/>
          </a:prstGeom>
        </p:spPr>
      </p:pic>
      <p:sp>
        <p:nvSpPr>
          <p:cNvPr id="2" name="Titel 1"/>
          <p:cNvSpPr>
            <a:spLocks noGrp="1"/>
          </p:cNvSpPr>
          <p:nvPr>
            <p:ph type="title"/>
          </p:nvPr>
        </p:nvSpPr>
        <p:spPr/>
        <p:txBody>
          <a:bodyPr/>
          <a:lstStyle/>
          <a:p>
            <a:r>
              <a:rPr lang="nl-NL" dirty="0"/>
              <a:t>2. Referenties importeren : </a:t>
            </a:r>
            <a:r>
              <a:rPr lang="nl-NL" dirty="0" err="1"/>
              <a:t>scopus</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19</a:t>
            </a:fld>
            <a:endParaRPr lang="nl-BE"/>
          </a:p>
        </p:txBody>
      </p:sp>
      <p:sp>
        <p:nvSpPr>
          <p:cNvPr id="11" name="Rechthoek 10"/>
          <p:cNvSpPr/>
          <p:nvPr/>
        </p:nvSpPr>
        <p:spPr>
          <a:xfrm>
            <a:off x="5388886" y="4415631"/>
            <a:ext cx="859514" cy="4611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3" name="PIJL-RECHTS 2"/>
          <p:cNvSpPr/>
          <p:nvPr/>
        </p:nvSpPr>
        <p:spPr>
          <a:xfrm rot="8924095">
            <a:off x="5672047" y="3956146"/>
            <a:ext cx="1381305" cy="35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265089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77654" y="630510"/>
            <a:ext cx="15183366" cy="2580522"/>
          </a:xfrm>
        </p:spPr>
        <p:txBody>
          <a:bodyPr/>
          <a:lstStyle/>
          <a:p>
            <a:r>
              <a:rPr lang="nl-NL" sz="20000" dirty="0" err="1"/>
              <a:t>Endnote</a:t>
            </a:r>
            <a:r>
              <a:rPr lang="nl-NL" u="none" dirty="0"/>
              <a:t> </a:t>
            </a:r>
            <a:endParaRPr lang="nl-NL" dirty="0"/>
          </a:p>
        </p:txBody>
      </p:sp>
      <p:sp>
        <p:nvSpPr>
          <p:cNvPr id="5" name="Slide Number Placeholder 4"/>
          <p:cNvSpPr>
            <a:spLocks noGrp="1"/>
          </p:cNvSpPr>
          <p:nvPr>
            <p:ph type="sldNum" sz="quarter" idx="4"/>
          </p:nvPr>
        </p:nvSpPr>
        <p:spPr>
          <a:xfrm>
            <a:off x="15590520" y="8948703"/>
            <a:ext cx="921880" cy="519289"/>
          </a:xfrm>
        </p:spPr>
        <p:txBody>
          <a:bodyPr/>
          <a:lstStyle/>
          <a:p>
            <a:fld id="{7AE184E0-0BD4-4705-A12B-9B71DDE63301}" type="slidenum">
              <a:rPr lang="nl-BE" smtClean="0"/>
              <a:pPr/>
              <a:t>2</a:t>
            </a:fld>
            <a:endParaRPr lang="nl-BE" dirty="0"/>
          </a:p>
        </p:txBody>
      </p:sp>
      <p:pic>
        <p:nvPicPr>
          <p:cNvPr id="4" name="Afbeelding 3">
            <a:extLst>
              <a:ext uri="{FF2B5EF4-FFF2-40B4-BE49-F238E27FC236}">
                <a16:creationId xmlns:a16="http://schemas.microsoft.com/office/drawing/2014/main" id="{CC958884-83BD-4091-86A6-936165D92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570" y="921655"/>
            <a:ext cx="6423450" cy="6423450"/>
          </a:xfrm>
          <a:prstGeom prst="rect">
            <a:avLst/>
          </a:prstGeom>
        </p:spPr>
      </p:pic>
    </p:spTree>
    <p:extLst>
      <p:ext uri="{BB962C8B-B14F-4D97-AF65-F5344CB8AC3E}">
        <p14:creationId xmlns:p14="http://schemas.microsoft.com/office/powerpoint/2010/main" val="276018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81B13E-E72E-4A2D-A58C-06CB6AD9D52A}"/>
              </a:ext>
            </a:extLst>
          </p:cNvPr>
          <p:cNvPicPr>
            <a:picLocks noChangeAspect="1"/>
          </p:cNvPicPr>
          <p:nvPr/>
        </p:nvPicPr>
        <p:blipFill>
          <a:blip r:embed="rId3"/>
          <a:stretch>
            <a:fillRect/>
          </a:stretch>
        </p:blipFill>
        <p:spPr>
          <a:xfrm>
            <a:off x="159661" y="1117375"/>
            <a:ext cx="16011525" cy="5400675"/>
          </a:xfrm>
          <a:prstGeom prst="rect">
            <a:avLst/>
          </a:prstGeom>
        </p:spPr>
      </p:pic>
      <p:sp>
        <p:nvSpPr>
          <p:cNvPr id="2" name="Titel 1"/>
          <p:cNvSpPr>
            <a:spLocks noGrp="1"/>
          </p:cNvSpPr>
          <p:nvPr>
            <p:ph type="title"/>
          </p:nvPr>
        </p:nvSpPr>
        <p:spPr/>
        <p:txBody>
          <a:bodyPr/>
          <a:lstStyle/>
          <a:p>
            <a:r>
              <a:rPr lang="nl-NL" dirty="0"/>
              <a:t>2. Referenties importeren : </a:t>
            </a:r>
            <a:r>
              <a:rPr lang="nl-NL" dirty="0" err="1"/>
              <a:t>scopus</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20</a:t>
            </a:fld>
            <a:endParaRPr lang="nl-BE"/>
          </a:p>
        </p:txBody>
      </p:sp>
      <p:sp>
        <p:nvSpPr>
          <p:cNvPr id="11" name="Rechthoek 10"/>
          <p:cNvSpPr/>
          <p:nvPr/>
        </p:nvSpPr>
        <p:spPr>
          <a:xfrm>
            <a:off x="2647950" y="2194107"/>
            <a:ext cx="1469503" cy="10225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3" name="PIJL-RECHTS 2"/>
          <p:cNvSpPr/>
          <p:nvPr/>
        </p:nvSpPr>
        <p:spPr>
          <a:xfrm rot="8924095">
            <a:off x="3576547" y="1848220"/>
            <a:ext cx="1381305" cy="35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dirty="0"/>
          </a:p>
        </p:txBody>
      </p:sp>
      <p:pic>
        <p:nvPicPr>
          <p:cNvPr id="7" name="Afbeelding 6">
            <a:extLst>
              <a:ext uri="{FF2B5EF4-FFF2-40B4-BE49-F238E27FC236}">
                <a16:creationId xmlns:a16="http://schemas.microsoft.com/office/drawing/2014/main" id="{94AFF7CF-B7C4-41FB-8852-1BE547BE9BCA}"/>
              </a:ext>
            </a:extLst>
          </p:cNvPr>
          <p:cNvPicPr>
            <a:picLocks noChangeAspect="1"/>
          </p:cNvPicPr>
          <p:nvPr/>
        </p:nvPicPr>
        <p:blipFill>
          <a:blip r:embed="rId4"/>
          <a:stretch>
            <a:fillRect/>
          </a:stretch>
        </p:blipFill>
        <p:spPr>
          <a:xfrm>
            <a:off x="8751294" y="6065732"/>
            <a:ext cx="8587381" cy="3687868"/>
          </a:xfrm>
          <a:prstGeom prst="rect">
            <a:avLst/>
          </a:prstGeom>
        </p:spPr>
      </p:pic>
      <p:sp>
        <p:nvSpPr>
          <p:cNvPr id="9" name="PIJL-RECHTS 2">
            <a:extLst>
              <a:ext uri="{FF2B5EF4-FFF2-40B4-BE49-F238E27FC236}">
                <a16:creationId xmlns:a16="http://schemas.microsoft.com/office/drawing/2014/main" id="{CDD4075C-2CB1-4C77-A235-F397234F2D7D}"/>
              </a:ext>
            </a:extLst>
          </p:cNvPr>
          <p:cNvSpPr/>
          <p:nvPr/>
        </p:nvSpPr>
        <p:spPr>
          <a:xfrm rot="2757187">
            <a:off x="6046571" y="6016254"/>
            <a:ext cx="5681423" cy="625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8154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Referenties importeren : Google </a:t>
            </a:r>
            <a:r>
              <a:rPr lang="nl-NL" dirty="0" err="1"/>
              <a:t>scholar</a:t>
            </a:r>
            <a:r>
              <a:rPr lang="nl-NL" dirty="0"/>
              <a:t> </a:t>
            </a:r>
            <a:r>
              <a:rPr lang="nl-NL" sz="2500" dirty="0">
                <a:sym typeface="Wingdings" panose="05000000000000000000" pitchFamily="2" charset="2"/>
                <a:hlinkClick r:id="rId3"/>
              </a:rPr>
              <a:t> m</a:t>
            </a:r>
            <a:r>
              <a:rPr lang="nl-NL" sz="2500" dirty="0">
                <a:hlinkClick r:id="rId3"/>
              </a:rPr>
              <a:t>eer info</a:t>
            </a:r>
            <a:r>
              <a:rPr lang="nl-NL" sz="2500" dirty="0"/>
              <a:t>    </a:t>
            </a:r>
            <a:endParaRPr lang="nl-BE" sz="2500"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21</a:t>
            </a:fld>
            <a:endParaRPr lang="nl-BE"/>
          </a:p>
        </p:txBody>
      </p:sp>
      <p:pic>
        <p:nvPicPr>
          <p:cNvPr id="6" name="Afbeelding 5">
            <a:extLst>
              <a:ext uri="{FF2B5EF4-FFF2-40B4-BE49-F238E27FC236}">
                <a16:creationId xmlns:a16="http://schemas.microsoft.com/office/drawing/2014/main" id="{9B6FB496-5CDC-49C7-8E89-6F98074AF77B}"/>
              </a:ext>
            </a:extLst>
          </p:cNvPr>
          <p:cNvPicPr>
            <a:picLocks noChangeAspect="1"/>
          </p:cNvPicPr>
          <p:nvPr/>
        </p:nvPicPr>
        <p:blipFill>
          <a:blip r:embed="rId4"/>
          <a:stretch>
            <a:fillRect/>
          </a:stretch>
        </p:blipFill>
        <p:spPr>
          <a:xfrm>
            <a:off x="2526524" y="1062124"/>
            <a:ext cx="14812151" cy="8555451"/>
          </a:xfrm>
          <a:prstGeom prst="rect">
            <a:avLst/>
          </a:prstGeom>
        </p:spPr>
      </p:pic>
      <p:sp>
        <p:nvSpPr>
          <p:cNvPr id="10" name="Rechthoek 9">
            <a:extLst>
              <a:ext uri="{FF2B5EF4-FFF2-40B4-BE49-F238E27FC236}">
                <a16:creationId xmlns:a16="http://schemas.microsoft.com/office/drawing/2014/main" id="{F2A6A48C-821F-475B-8D5F-CA7B8E84EC7E}"/>
              </a:ext>
            </a:extLst>
          </p:cNvPr>
          <p:cNvSpPr/>
          <p:nvPr/>
        </p:nvSpPr>
        <p:spPr>
          <a:xfrm>
            <a:off x="11772900" y="2781301"/>
            <a:ext cx="2057400" cy="4163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3" name="PIJL-RECHTS 2">
            <a:extLst>
              <a:ext uri="{FF2B5EF4-FFF2-40B4-BE49-F238E27FC236}">
                <a16:creationId xmlns:a16="http://schemas.microsoft.com/office/drawing/2014/main" id="{01C7A718-AECE-431B-B572-57414D2F3BB1}"/>
              </a:ext>
            </a:extLst>
          </p:cNvPr>
          <p:cNvSpPr/>
          <p:nvPr/>
        </p:nvSpPr>
        <p:spPr>
          <a:xfrm rot="8924095">
            <a:off x="12794092" y="2060031"/>
            <a:ext cx="1381305" cy="35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242149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1FDBC19-DB44-46DF-868C-224228949F42}"/>
              </a:ext>
            </a:extLst>
          </p:cNvPr>
          <p:cNvPicPr>
            <a:picLocks noChangeAspect="1"/>
          </p:cNvPicPr>
          <p:nvPr/>
        </p:nvPicPr>
        <p:blipFill>
          <a:blip r:embed="rId3"/>
          <a:stretch>
            <a:fillRect/>
          </a:stretch>
        </p:blipFill>
        <p:spPr>
          <a:xfrm>
            <a:off x="1225549" y="1385887"/>
            <a:ext cx="3975101" cy="5263666"/>
          </a:xfrm>
          <a:prstGeom prst="rect">
            <a:avLst/>
          </a:prstGeom>
        </p:spPr>
      </p:pic>
      <p:sp>
        <p:nvSpPr>
          <p:cNvPr id="2" name="Titel 1"/>
          <p:cNvSpPr>
            <a:spLocks noGrp="1"/>
          </p:cNvSpPr>
          <p:nvPr>
            <p:ph type="title"/>
          </p:nvPr>
        </p:nvSpPr>
        <p:spPr/>
        <p:txBody>
          <a:bodyPr/>
          <a:lstStyle/>
          <a:p>
            <a:r>
              <a:rPr lang="nl-NL" dirty="0"/>
              <a:t>2. Referenties importeren : Google </a:t>
            </a:r>
            <a:r>
              <a:rPr lang="nl-NL" dirty="0" err="1"/>
              <a:t>scholar</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22</a:t>
            </a:fld>
            <a:endParaRPr lang="nl-BE"/>
          </a:p>
        </p:txBody>
      </p:sp>
      <p:sp>
        <p:nvSpPr>
          <p:cNvPr id="10" name="Rechthoek 9">
            <a:extLst>
              <a:ext uri="{FF2B5EF4-FFF2-40B4-BE49-F238E27FC236}">
                <a16:creationId xmlns:a16="http://schemas.microsoft.com/office/drawing/2014/main" id="{F2A6A48C-821F-475B-8D5F-CA7B8E84EC7E}"/>
              </a:ext>
            </a:extLst>
          </p:cNvPr>
          <p:cNvSpPr/>
          <p:nvPr/>
        </p:nvSpPr>
        <p:spPr>
          <a:xfrm>
            <a:off x="1343025" y="5962651"/>
            <a:ext cx="2057400" cy="4163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3" name="PIJL-RECHTS 2">
            <a:extLst>
              <a:ext uri="{FF2B5EF4-FFF2-40B4-BE49-F238E27FC236}">
                <a16:creationId xmlns:a16="http://schemas.microsoft.com/office/drawing/2014/main" id="{01C7A718-AECE-431B-B572-57414D2F3BB1}"/>
              </a:ext>
            </a:extLst>
          </p:cNvPr>
          <p:cNvSpPr/>
          <p:nvPr/>
        </p:nvSpPr>
        <p:spPr>
          <a:xfrm rot="8924095">
            <a:off x="2709773" y="5480737"/>
            <a:ext cx="1381305" cy="35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pic>
        <p:nvPicPr>
          <p:cNvPr id="7" name="Afbeelding 6">
            <a:extLst>
              <a:ext uri="{FF2B5EF4-FFF2-40B4-BE49-F238E27FC236}">
                <a16:creationId xmlns:a16="http://schemas.microsoft.com/office/drawing/2014/main" id="{466C4C9B-D239-4CDF-9BBF-0436F843ACBE}"/>
              </a:ext>
            </a:extLst>
          </p:cNvPr>
          <p:cNvPicPr>
            <a:picLocks noChangeAspect="1"/>
          </p:cNvPicPr>
          <p:nvPr/>
        </p:nvPicPr>
        <p:blipFill>
          <a:blip r:embed="rId4"/>
          <a:stretch>
            <a:fillRect/>
          </a:stretch>
        </p:blipFill>
        <p:spPr>
          <a:xfrm>
            <a:off x="8682759" y="4457842"/>
            <a:ext cx="8420100" cy="5010150"/>
          </a:xfrm>
          <a:prstGeom prst="rect">
            <a:avLst/>
          </a:prstGeom>
        </p:spPr>
      </p:pic>
      <p:sp>
        <p:nvSpPr>
          <p:cNvPr id="9" name="PIJL-RECHTS 2">
            <a:extLst>
              <a:ext uri="{FF2B5EF4-FFF2-40B4-BE49-F238E27FC236}">
                <a16:creationId xmlns:a16="http://schemas.microsoft.com/office/drawing/2014/main" id="{575C1A6B-95CE-4353-9C43-42664FF99448}"/>
              </a:ext>
            </a:extLst>
          </p:cNvPr>
          <p:cNvSpPr/>
          <p:nvPr/>
        </p:nvSpPr>
        <p:spPr>
          <a:xfrm>
            <a:off x="3213099" y="6722935"/>
            <a:ext cx="5681423" cy="625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1" name="Rechthoek 10">
            <a:extLst>
              <a:ext uri="{FF2B5EF4-FFF2-40B4-BE49-F238E27FC236}">
                <a16:creationId xmlns:a16="http://schemas.microsoft.com/office/drawing/2014/main" id="{9895F689-F82E-4B40-A11B-BBE3C075473B}"/>
              </a:ext>
            </a:extLst>
          </p:cNvPr>
          <p:cNvSpPr/>
          <p:nvPr/>
        </p:nvSpPr>
        <p:spPr>
          <a:xfrm>
            <a:off x="11020425" y="7772401"/>
            <a:ext cx="2057400" cy="4163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2" name="Tekstvak 11">
            <a:extLst>
              <a:ext uri="{FF2B5EF4-FFF2-40B4-BE49-F238E27FC236}">
                <a16:creationId xmlns:a16="http://schemas.microsoft.com/office/drawing/2014/main" id="{23071FE8-1220-44EF-9FE0-D2C68148B2ED}"/>
              </a:ext>
            </a:extLst>
          </p:cNvPr>
          <p:cNvSpPr txBox="1"/>
          <p:nvPr/>
        </p:nvSpPr>
        <p:spPr>
          <a:xfrm>
            <a:off x="7196950" y="1385887"/>
            <a:ext cx="9315450" cy="984885"/>
          </a:xfrm>
          <a:prstGeom prst="rect">
            <a:avLst/>
          </a:prstGeom>
          <a:noFill/>
        </p:spPr>
        <p:txBody>
          <a:bodyPr wrap="square" rtlCol="0">
            <a:spAutoFit/>
          </a:bodyPr>
          <a:lstStyle/>
          <a:p>
            <a:pPr>
              <a:lnSpc>
                <a:spcPct val="120000"/>
              </a:lnSpc>
            </a:pPr>
            <a:r>
              <a:rPr lang="nl-BE" sz="2500" dirty="0"/>
              <a:t>Inloggen in Google laat toe eerst een selectie te maken en die dan in één keer in </a:t>
            </a:r>
            <a:r>
              <a:rPr lang="nl-BE" sz="2500" dirty="0" err="1"/>
              <a:t>Endnote</a:t>
            </a:r>
            <a:r>
              <a:rPr lang="nl-BE" sz="2500" dirty="0"/>
              <a:t> in te laden (anders referentie per referentie)</a:t>
            </a:r>
          </a:p>
        </p:txBody>
      </p:sp>
    </p:spTree>
    <p:extLst>
      <p:ext uri="{BB962C8B-B14F-4D97-AF65-F5344CB8AC3E}">
        <p14:creationId xmlns:p14="http://schemas.microsoft.com/office/powerpoint/2010/main" val="20864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Referenties importeren : Google </a:t>
            </a:r>
            <a:r>
              <a:rPr lang="nl-NL" dirty="0" err="1"/>
              <a:t>scholar</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23</a:t>
            </a:fld>
            <a:endParaRPr lang="nl-BE"/>
          </a:p>
        </p:txBody>
      </p:sp>
      <p:pic>
        <p:nvPicPr>
          <p:cNvPr id="6" name="Afbeelding 5">
            <a:extLst>
              <a:ext uri="{FF2B5EF4-FFF2-40B4-BE49-F238E27FC236}">
                <a16:creationId xmlns:a16="http://schemas.microsoft.com/office/drawing/2014/main" id="{951CB056-86F4-4E6F-932C-84D4B5B7FBE6}"/>
              </a:ext>
            </a:extLst>
          </p:cNvPr>
          <p:cNvPicPr>
            <a:picLocks noChangeAspect="1"/>
          </p:cNvPicPr>
          <p:nvPr/>
        </p:nvPicPr>
        <p:blipFill>
          <a:blip r:embed="rId3"/>
          <a:stretch>
            <a:fillRect/>
          </a:stretch>
        </p:blipFill>
        <p:spPr>
          <a:xfrm>
            <a:off x="2609850" y="1059013"/>
            <a:ext cx="14306550" cy="8694588"/>
          </a:xfrm>
          <a:prstGeom prst="rect">
            <a:avLst/>
          </a:prstGeom>
        </p:spPr>
      </p:pic>
      <p:sp>
        <p:nvSpPr>
          <p:cNvPr id="12" name="Rechthoek 11">
            <a:extLst>
              <a:ext uri="{FF2B5EF4-FFF2-40B4-BE49-F238E27FC236}">
                <a16:creationId xmlns:a16="http://schemas.microsoft.com/office/drawing/2014/main" id="{770C3893-CECE-4282-AC0C-C0DD76FBE010}"/>
              </a:ext>
            </a:extLst>
          </p:cNvPr>
          <p:cNvSpPr/>
          <p:nvPr/>
        </p:nvSpPr>
        <p:spPr>
          <a:xfrm>
            <a:off x="2943225" y="1733551"/>
            <a:ext cx="2057400" cy="4163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4" name="Rechthoek 13">
            <a:extLst>
              <a:ext uri="{FF2B5EF4-FFF2-40B4-BE49-F238E27FC236}">
                <a16:creationId xmlns:a16="http://schemas.microsoft.com/office/drawing/2014/main" id="{7ED59045-0227-4371-9910-83DA0CE2C3CD}"/>
              </a:ext>
            </a:extLst>
          </p:cNvPr>
          <p:cNvSpPr/>
          <p:nvPr/>
        </p:nvSpPr>
        <p:spPr>
          <a:xfrm>
            <a:off x="6857999" y="1733551"/>
            <a:ext cx="647701" cy="4163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5" name="PIJL-RECHTS 2">
            <a:extLst>
              <a:ext uri="{FF2B5EF4-FFF2-40B4-BE49-F238E27FC236}">
                <a16:creationId xmlns:a16="http://schemas.microsoft.com/office/drawing/2014/main" id="{7BBF777E-D14C-4965-93A7-E5EB8007C581}"/>
              </a:ext>
            </a:extLst>
          </p:cNvPr>
          <p:cNvSpPr/>
          <p:nvPr/>
        </p:nvSpPr>
        <p:spPr>
          <a:xfrm rot="18791838">
            <a:off x="5789698" y="2510626"/>
            <a:ext cx="1381305" cy="627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pic>
        <p:nvPicPr>
          <p:cNvPr id="8" name="Afbeelding 7">
            <a:extLst>
              <a:ext uri="{FF2B5EF4-FFF2-40B4-BE49-F238E27FC236}">
                <a16:creationId xmlns:a16="http://schemas.microsoft.com/office/drawing/2014/main" id="{E29F5F9B-2FBF-453C-A7B5-5F8E7E79A8E2}"/>
              </a:ext>
            </a:extLst>
          </p:cNvPr>
          <p:cNvPicPr>
            <a:picLocks noChangeAspect="1"/>
          </p:cNvPicPr>
          <p:nvPr/>
        </p:nvPicPr>
        <p:blipFill>
          <a:blip r:embed="rId4"/>
          <a:stretch>
            <a:fillRect/>
          </a:stretch>
        </p:blipFill>
        <p:spPr>
          <a:xfrm>
            <a:off x="0" y="6429569"/>
            <a:ext cx="5407025" cy="3324031"/>
          </a:xfrm>
          <a:prstGeom prst="rect">
            <a:avLst/>
          </a:prstGeom>
        </p:spPr>
      </p:pic>
      <p:sp>
        <p:nvSpPr>
          <p:cNvPr id="16" name="PIJL-RECHTS 2">
            <a:extLst>
              <a:ext uri="{FF2B5EF4-FFF2-40B4-BE49-F238E27FC236}">
                <a16:creationId xmlns:a16="http://schemas.microsoft.com/office/drawing/2014/main" id="{2B2028F1-E7E5-4F66-96B9-A0973631ABD7}"/>
              </a:ext>
            </a:extLst>
          </p:cNvPr>
          <p:cNvSpPr/>
          <p:nvPr/>
        </p:nvSpPr>
        <p:spPr>
          <a:xfrm rot="8924095">
            <a:off x="2721082" y="7240364"/>
            <a:ext cx="1381305" cy="454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40835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FE2119D-3E97-4659-B667-C1CD94850245}"/>
              </a:ext>
            </a:extLst>
          </p:cNvPr>
          <p:cNvPicPr>
            <a:picLocks noChangeAspect="1"/>
          </p:cNvPicPr>
          <p:nvPr/>
        </p:nvPicPr>
        <p:blipFill>
          <a:blip r:embed="rId3"/>
          <a:stretch>
            <a:fillRect/>
          </a:stretch>
        </p:blipFill>
        <p:spPr>
          <a:xfrm>
            <a:off x="2573336" y="999719"/>
            <a:ext cx="14765339" cy="8753882"/>
          </a:xfrm>
          <a:prstGeom prst="rect">
            <a:avLst/>
          </a:prstGeom>
        </p:spPr>
      </p:pic>
      <p:sp>
        <p:nvSpPr>
          <p:cNvPr id="2" name="Titel 1"/>
          <p:cNvSpPr>
            <a:spLocks noGrp="1"/>
          </p:cNvSpPr>
          <p:nvPr>
            <p:ph type="title"/>
          </p:nvPr>
        </p:nvSpPr>
        <p:spPr/>
        <p:txBody>
          <a:bodyPr/>
          <a:lstStyle/>
          <a:p>
            <a:r>
              <a:rPr lang="nl-NL" dirty="0"/>
              <a:t>2. Referenties importeren : lib.ugent.be</a:t>
            </a:r>
            <a:endParaRPr lang="nl-BE" dirty="0"/>
          </a:p>
        </p:txBody>
      </p:sp>
      <p:sp>
        <p:nvSpPr>
          <p:cNvPr id="3" name="Tijdelijke aanduiding voor dianummer 2"/>
          <p:cNvSpPr>
            <a:spLocks noGrp="1"/>
          </p:cNvSpPr>
          <p:nvPr>
            <p:ph type="sldNum" sz="quarter" idx="12"/>
          </p:nvPr>
        </p:nvSpPr>
        <p:spPr/>
        <p:txBody>
          <a:bodyPr/>
          <a:lstStyle/>
          <a:p>
            <a:fld id="{4FAC4FFB-203F-48D0-88DF-E8087BF31060}" type="slidenum">
              <a:rPr lang="nl-BE" smtClean="0"/>
              <a:t>24</a:t>
            </a:fld>
            <a:endParaRPr lang="nl-BE"/>
          </a:p>
        </p:txBody>
      </p:sp>
    </p:spTree>
    <p:extLst>
      <p:ext uri="{BB962C8B-B14F-4D97-AF65-F5344CB8AC3E}">
        <p14:creationId xmlns:p14="http://schemas.microsoft.com/office/powerpoint/2010/main" val="2703129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B9F9288-F00A-4844-9DAE-B0A33B119A5B}"/>
              </a:ext>
            </a:extLst>
          </p:cNvPr>
          <p:cNvPicPr>
            <a:picLocks noChangeAspect="1"/>
          </p:cNvPicPr>
          <p:nvPr/>
        </p:nvPicPr>
        <p:blipFill>
          <a:blip r:embed="rId3"/>
          <a:stretch>
            <a:fillRect/>
          </a:stretch>
        </p:blipFill>
        <p:spPr>
          <a:xfrm>
            <a:off x="1058862" y="1348237"/>
            <a:ext cx="9048750" cy="5553075"/>
          </a:xfrm>
          <a:prstGeom prst="rect">
            <a:avLst/>
          </a:prstGeom>
        </p:spPr>
      </p:pic>
      <p:sp>
        <p:nvSpPr>
          <p:cNvPr id="2" name="Titel 1"/>
          <p:cNvSpPr>
            <a:spLocks noGrp="1"/>
          </p:cNvSpPr>
          <p:nvPr>
            <p:ph type="title"/>
          </p:nvPr>
        </p:nvSpPr>
        <p:spPr/>
        <p:txBody>
          <a:bodyPr/>
          <a:lstStyle/>
          <a:p>
            <a:r>
              <a:rPr lang="nl-NL" dirty="0"/>
              <a:t>2. Referenties importeren : lib.ugent.be</a:t>
            </a:r>
            <a:endParaRPr lang="nl-BE" dirty="0"/>
          </a:p>
        </p:txBody>
      </p:sp>
      <p:sp>
        <p:nvSpPr>
          <p:cNvPr id="3" name="Tijdelijke aanduiding voor dianummer 2"/>
          <p:cNvSpPr>
            <a:spLocks noGrp="1"/>
          </p:cNvSpPr>
          <p:nvPr>
            <p:ph type="sldNum" sz="quarter" idx="12"/>
          </p:nvPr>
        </p:nvSpPr>
        <p:spPr/>
        <p:txBody>
          <a:bodyPr/>
          <a:lstStyle/>
          <a:p>
            <a:fld id="{4FAC4FFB-203F-48D0-88DF-E8087BF31060}" type="slidenum">
              <a:rPr lang="nl-BE" smtClean="0"/>
              <a:t>25</a:t>
            </a:fld>
            <a:endParaRPr lang="nl-BE"/>
          </a:p>
        </p:txBody>
      </p:sp>
      <p:sp>
        <p:nvSpPr>
          <p:cNvPr id="12" name="Rechthoek 11"/>
          <p:cNvSpPr/>
          <p:nvPr/>
        </p:nvSpPr>
        <p:spPr>
          <a:xfrm>
            <a:off x="3003531" y="6532462"/>
            <a:ext cx="1789009" cy="2999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7" name="PIJL-RECHTS 2">
            <a:extLst>
              <a:ext uri="{FF2B5EF4-FFF2-40B4-BE49-F238E27FC236}">
                <a16:creationId xmlns:a16="http://schemas.microsoft.com/office/drawing/2014/main" id="{2D4A523B-26AA-4F49-BD5A-1129453F0D9D}"/>
              </a:ext>
            </a:extLst>
          </p:cNvPr>
          <p:cNvSpPr/>
          <p:nvPr/>
        </p:nvSpPr>
        <p:spPr>
          <a:xfrm rot="14041680">
            <a:off x="3757762" y="7317578"/>
            <a:ext cx="1381305" cy="35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pic>
        <p:nvPicPr>
          <p:cNvPr id="6" name="Afbeelding 5">
            <a:extLst>
              <a:ext uri="{FF2B5EF4-FFF2-40B4-BE49-F238E27FC236}">
                <a16:creationId xmlns:a16="http://schemas.microsoft.com/office/drawing/2014/main" id="{15AD3747-B7A1-4671-98D6-64B37C169ADB}"/>
              </a:ext>
            </a:extLst>
          </p:cNvPr>
          <p:cNvPicPr>
            <a:picLocks noChangeAspect="1"/>
          </p:cNvPicPr>
          <p:nvPr/>
        </p:nvPicPr>
        <p:blipFill>
          <a:blip r:embed="rId4"/>
          <a:stretch>
            <a:fillRect/>
          </a:stretch>
        </p:blipFill>
        <p:spPr>
          <a:xfrm>
            <a:off x="8952827" y="5505450"/>
            <a:ext cx="8385848" cy="4248150"/>
          </a:xfrm>
          <a:prstGeom prst="rect">
            <a:avLst/>
          </a:prstGeom>
        </p:spPr>
      </p:pic>
      <p:sp>
        <p:nvSpPr>
          <p:cNvPr id="10" name="PIJL-RECHTS 2">
            <a:extLst>
              <a:ext uri="{FF2B5EF4-FFF2-40B4-BE49-F238E27FC236}">
                <a16:creationId xmlns:a16="http://schemas.microsoft.com/office/drawing/2014/main" id="{C9C616F2-B01A-4F6F-AF30-7A153A46AE16}"/>
              </a:ext>
            </a:extLst>
          </p:cNvPr>
          <p:cNvSpPr/>
          <p:nvPr/>
        </p:nvSpPr>
        <p:spPr>
          <a:xfrm>
            <a:off x="5753026" y="7639050"/>
            <a:ext cx="6019874" cy="45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16944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Referenties importeren : Andere databanken</a:t>
            </a:r>
            <a:endParaRPr lang="nl-BE" dirty="0"/>
          </a:p>
        </p:txBody>
      </p:sp>
      <p:sp>
        <p:nvSpPr>
          <p:cNvPr id="3" name="Tijdelijke aanduiding voor dianummer 2"/>
          <p:cNvSpPr>
            <a:spLocks noGrp="1"/>
          </p:cNvSpPr>
          <p:nvPr>
            <p:ph type="sldNum" sz="quarter" idx="12"/>
          </p:nvPr>
        </p:nvSpPr>
        <p:spPr/>
        <p:txBody>
          <a:bodyPr/>
          <a:lstStyle/>
          <a:p>
            <a:fld id="{4FAC4FFB-203F-48D0-88DF-E8087BF31060}" type="slidenum">
              <a:rPr lang="nl-BE" smtClean="0"/>
              <a:t>26</a:t>
            </a:fld>
            <a:endParaRPr lang="nl-BE"/>
          </a:p>
        </p:txBody>
      </p:sp>
      <p:sp>
        <p:nvSpPr>
          <p:cNvPr id="4" name="Tekstvak 3">
            <a:extLst>
              <a:ext uri="{FF2B5EF4-FFF2-40B4-BE49-F238E27FC236}">
                <a16:creationId xmlns:a16="http://schemas.microsoft.com/office/drawing/2014/main" id="{183D153D-4C8C-4076-B687-04B4F65040C7}"/>
              </a:ext>
            </a:extLst>
          </p:cNvPr>
          <p:cNvSpPr txBox="1"/>
          <p:nvPr/>
        </p:nvSpPr>
        <p:spPr>
          <a:xfrm>
            <a:off x="1676400" y="1504950"/>
            <a:ext cx="14630400" cy="4453079"/>
          </a:xfrm>
          <a:prstGeom prst="rect">
            <a:avLst/>
          </a:prstGeom>
          <a:noFill/>
        </p:spPr>
        <p:txBody>
          <a:bodyPr wrap="square" rtlCol="0">
            <a:spAutoFit/>
          </a:bodyPr>
          <a:lstStyle/>
          <a:p>
            <a:pPr>
              <a:lnSpc>
                <a:spcPct val="120000"/>
              </a:lnSpc>
            </a:pPr>
            <a:r>
              <a:rPr lang="nl-BE" sz="4800" b="1" dirty="0"/>
              <a:t>Vrijwel elke belangrijke databank heeft een optie om referenties te exporteren</a:t>
            </a:r>
          </a:p>
          <a:p>
            <a:pPr>
              <a:lnSpc>
                <a:spcPct val="120000"/>
              </a:lnSpc>
            </a:pPr>
            <a:endParaRPr lang="nl-BE" sz="4800" b="1" dirty="0"/>
          </a:p>
          <a:p>
            <a:pPr>
              <a:lnSpc>
                <a:spcPct val="120000"/>
              </a:lnSpc>
            </a:pPr>
            <a:r>
              <a:rPr lang="nl-BE" sz="4800" b="1" dirty="0"/>
              <a:t>Indien </a:t>
            </a:r>
            <a:r>
              <a:rPr lang="nl-BE" sz="4800" b="1" dirty="0" err="1"/>
              <a:t>Endnote</a:t>
            </a:r>
            <a:r>
              <a:rPr lang="nl-BE" sz="4800" b="1" dirty="0"/>
              <a:t> niet expliciet vermeld, kies dan steeds de optie</a:t>
            </a:r>
          </a:p>
          <a:p>
            <a:pPr>
              <a:lnSpc>
                <a:spcPct val="120000"/>
              </a:lnSpc>
            </a:pPr>
            <a:r>
              <a:rPr lang="nl-BE" sz="4800" b="1" dirty="0"/>
              <a:t> </a:t>
            </a:r>
            <a:r>
              <a:rPr lang="nl-BE" sz="4800" b="1" u="sng" dirty="0"/>
              <a:t>RIS-formaat</a:t>
            </a:r>
            <a:endParaRPr lang="nl-BE" sz="4800" b="1" dirty="0"/>
          </a:p>
        </p:txBody>
      </p:sp>
    </p:spTree>
    <p:extLst>
      <p:ext uri="{BB962C8B-B14F-4D97-AF65-F5344CB8AC3E}">
        <p14:creationId xmlns:p14="http://schemas.microsoft.com/office/powerpoint/2010/main" val="2319361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stretch>
            <a:fillRect/>
          </a:stretch>
        </p:blipFill>
        <p:spPr>
          <a:xfrm>
            <a:off x="1120971" y="2772202"/>
            <a:ext cx="3495675" cy="5572125"/>
          </a:xfrm>
          <a:prstGeom prst="rect">
            <a:avLst/>
          </a:prstGeom>
        </p:spPr>
      </p:pic>
      <p:pic>
        <p:nvPicPr>
          <p:cNvPr id="6" name="Afbeelding 5"/>
          <p:cNvPicPr>
            <a:picLocks noChangeAspect="1"/>
          </p:cNvPicPr>
          <p:nvPr/>
        </p:nvPicPr>
        <p:blipFill>
          <a:blip r:embed="rId4"/>
          <a:stretch>
            <a:fillRect/>
          </a:stretch>
        </p:blipFill>
        <p:spPr>
          <a:xfrm>
            <a:off x="6743080" y="1974875"/>
            <a:ext cx="2512661" cy="895602"/>
          </a:xfrm>
          <a:prstGeom prst="rect">
            <a:avLst/>
          </a:prstGeom>
        </p:spPr>
      </p:pic>
      <p:sp>
        <p:nvSpPr>
          <p:cNvPr id="2" name="Title 1"/>
          <p:cNvSpPr>
            <a:spLocks noGrp="1"/>
          </p:cNvSpPr>
          <p:nvPr>
            <p:ph type="title"/>
          </p:nvPr>
        </p:nvSpPr>
        <p:spPr>
          <a:xfrm>
            <a:off x="816696" y="-16794"/>
            <a:ext cx="15705282" cy="863693"/>
          </a:xfrm>
        </p:spPr>
        <p:txBody>
          <a:bodyPr/>
          <a:lstStyle/>
          <a:p>
            <a:r>
              <a:rPr lang="nl-BE" dirty="0"/>
              <a:t>2. Referenties importeren: via </a:t>
            </a:r>
            <a:r>
              <a:rPr lang="nl-BE" dirty="0" err="1"/>
              <a:t>Endnote</a:t>
            </a:r>
            <a:r>
              <a:rPr lang="nl-BE" dirty="0"/>
              <a:t> search</a:t>
            </a:r>
          </a:p>
        </p:txBody>
      </p:sp>
      <p:sp>
        <p:nvSpPr>
          <p:cNvPr id="4" name="Slide Number Placeholder 3"/>
          <p:cNvSpPr>
            <a:spLocks noGrp="1"/>
          </p:cNvSpPr>
          <p:nvPr>
            <p:ph type="sldNum" sz="quarter" idx="12"/>
          </p:nvPr>
        </p:nvSpPr>
        <p:spPr/>
        <p:txBody>
          <a:bodyPr/>
          <a:lstStyle/>
          <a:p>
            <a:fld id="{7AE184E0-0BD4-4705-A12B-9B71DDE63301}" type="slidenum">
              <a:rPr lang="nl-BE" noProof="0" smtClean="0"/>
              <a:t>27</a:t>
            </a:fld>
            <a:endParaRPr lang="nl-BE" noProof="0" dirty="0"/>
          </a:p>
        </p:txBody>
      </p:sp>
      <p:sp>
        <p:nvSpPr>
          <p:cNvPr id="14" name="Rectangle 13"/>
          <p:cNvSpPr/>
          <p:nvPr/>
        </p:nvSpPr>
        <p:spPr>
          <a:xfrm>
            <a:off x="6833472" y="2013190"/>
            <a:ext cx="685201" cy="7590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p:cNvSpPr/>
          <p:nvPr/>
        </p:nvSpPr>
        <p:spPr>
          <a:xfrm>
            <a:off x="7534764" y="2013190"/>
            <a:ext cx="657412" cy="77694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p:cNvSpPr/>
          <p:nvPr/>
        </p:nvSpPr>
        <p:spPr>
          <a:xfrm>
            <a:off x="8199034" y="2013190"/>
            <a:ext cx="758138" cy="7590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8" name="Straight Connector 17"/>
          <p:cNvCxnSpPr>
            <a:cxnSpLocks/>
          </p:cNvCxnSpPr>
          <p:nvPr/>
        </p:nvCxnSpPr>
        <p:spPr>
          <a:xfrm>
            <a:off x="7137358" y="2341897"/>
            <a:ext cx="858477" cy="3061376"/>
          </a:xfrm>
          <a:prstGeom prst="line">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7778990" y="2443775"/>
            <a:ext cx="2465748" cy="4315646"/>
          </a:xfrm>
          <a:prstGeom prst="line">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8669338" y="2790130"/>
            <a:ext cx="5891789" cy="4871434"/>
          </a:xfrm>
          <a:prstGeom prst="line">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CE127EA4-85B6-4467-9227-4CD0E8A13FAF}"/>
              </a:ext>
            </a:extLst>
          </p:cNvPr>
          <p:cNvSpPr txBox="1"/>
          <p:nvPr/>
        </p:nvSpPr>
        <p:spPr>
          <a:xfrm>
            <a:off x="7661563" y="5264424"/>
            <a:ext cx="9074727" cy="2862322"/>
          </a:xfrm>
          <a:prstGeom prst="rect">
            <a:avLst/>
          </a:prstGeom>
          <a:noFill/>
        </p:spPr>
        <p:txBody>
          <a:bodyPr wrap="square" rtlCol="0">
            <a:spAutoFit/>
          </a:bodyPr>
          <a:lstStyle/>
          <a:p>
            <a:pPr>
              <a:lnSpc>
                <a:spcPct val="120000"/>
              </a:lnSpc>
            </a:pPr>
            <a:r>
              <a:rPr lang="nl-BE" sz="2500" dirty="0"/>
              <a:t>Lokale referenties doorzoeken</a:t>
            </a:r>
          </a:p>
          <a:p>
            <a:pPr>
              <a:lnSpc>
                <a:spcPct val="120000"/>
              </a:lnSpc>
            </a:pPr>
            <a:endParaRPr lang="nl-BE" sz="2500" dirty="0"/>
          </a:p>
          <a:p>
            <a:pPr>
              <a:lnSpc>
                <a:spcPct val="120000"/>
              </a:lnSpc>
            </a:pPr>
            <a:endParaRPr lang="nl-BE" sz="2500" dirty="0"/>
          </a:p>
          <a:p>
            <a:pPr>
              <a:lnSpc>
                <a:spcPct val="120000"/>
              </a:lnSpc>
            </a:pPr>
            <a:r>
              <a:rPr lang="nl-BE" sz="2500" dirty="0"/>
              <a:t>		Online zoekactie</a:t>
            </a:r>
          </a:p>
          <a:p>
            <a:pPr>
              <a:lnSpc>
                <a:spcPct val="120000"/>
              </a:lnSpc>
            </a:pPr>
            <a:endParaRPr lang="nl-BE" sz="2500" dirty="0"/>
          </a:p>
          <a:p>
            <a:pPr>
              <a:lnSpc>
                <a:spcPct val="120000"/>
              </a:lnSpc>
            </a:pPr>
            <a:r>
              <a:rPr lang="nl-BE" sz="2500" dirty="0"/>
              <a:t>					Alles doorzoeken</a:t>
            </a:r>
          </a:p>
        </p:txBody>
      </p:sp>
      <p:sp>
        <p:nvSpPr>
          <p:cNvPr id="27" name="PIJL-RECHTS 2">
            <a:extLst>
              <a:ext uri="{FF2B5EF4-FFF2-40B4-BE49-F238E27FC236}">
                <a16:creationId xmlns:a16="http://schemas.microsoft.com/office/drawing/2014/main" id="{125B8CA1-76FC-44A7-A5EE-2C347CFC6AD1}"/>
              </a:ext>
            </a:extLst>
          </p:cNvPr>
          <p:cNvSpPr/>
          <p:nvPr/>
        </p:nvSpPr>
        <p:spPr>
          <a:xfrm rot="21309122" flipV="1">
            <a:off x="1824316" y="2616705"/>
            <a:ext cx="4896776" cy="346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70291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18" y="136025"/>
            <a:ext cx="15705282" cy="863693"/>
          </a:xfrm>
        </p:spPr>
        <p:txBody>
          <a:bodyPr/>
          <a:lstStyle/>
          <a:p>
            <a:r>
              <a:rPr lang="nl-BE" dirty="0"/>
              <a:t>2. Referenties importeren: via </a:t>
            </a:r>
            <a:r>
              <a:rPr lang="nl-BE" dirty="0" err="1"/>
              <a:t>Endnote</a:t>
            </a:r>
            <a:r>
              <a:rPr lang="nl-BE" dirty="0"/>
              <a:t> search</a:t>
            </a:r>
          </a:p>
        </p:txBody>
      </p:sp>
      <p:sp>
        <p:nvSpPr>
          <p:cNvPr id="4" name="Slide Number Placeholder 3"/>
          <p:cNvSpPr>
            <a:spLocks noGrp="1"/>
          </p:cNvSpPr>
          <p:nvPr>
            <p:ph type="sldNum" sz="quarter" idx="12"/>
          </p:nvPr>
        </p:nvSpPr>
        <p:spPr/>
        <p:txBody>
          <a:bodyPr/>
          <a:lstStyle/>
          <a:p>
            <a:fld id="{7AE184E0-0BD4-4705-A12B-9B71DDE63301}" type="slidenum">
              <a:rPr lang="nl-BE" noProof="0" smtClean="0"/>
              <a:t>28</a:t>
            </a:fld>
            <a:endParaRPr lang="nl-BE" noProof="0" dirty="0"/>
          </a:p>
        </p:txBody>
      </p:sp>
      <p:sp>
        <p:nvSpPr>
          <p:cNvPr id="8" name="TextBox 7"/>
          <p:cNvSpPr txBox="1"/>
          <p:nvPr/>
        </p:nvSpPr>
        <p:spPr>
          <a:xfrm>
            <a:off x="9351817" y="2438399"/>
            <a:ext cx="7986858" cy="6093976"/>
          </a:xfrm>
          <a:prstGeom prst="rect">
            <a:avLst/>
          </a:prstGeom>
          <a:noFill/>
        </p:spPr>
        <p:txBody>
          <a:bodyPr wrap="square" rtlCol="0">
            <a:spAutoFit/>
          </a:bodyPr>
          <a:lstStyle/>
          <a:p>
            <a:r>
              <a:rPr lang="nl-BE" sz="3000" b="1" dirty="0">
                <a:solidFill>
                  <a:srgbClr val="00B050"/>
                </a:solidFill>
              </a:rPr>
              <a:t>Voordelen : </a:t>
            </a:r>
          </a:p>
          <a:p>
            <a:pPr marL="342900" indent="-342900">
              <a:buFontTx/>
              <a:buChar char="-"/>
            </a:pPr>
            <a:r>
              <a:rPr lang="nl-BE" sz="3000" b="1" dirty="0"/>
              <a:t>Ook bibliotheekcatalogi kunnen doorzocht worden</a:t>
            </a:r>
          </a:p>
          <a:p>
            <a:pPr marL="342900" indent="-342900">
              <a:buFontTx/>
              <a:buChar char="-"/>
            </a:pPr>
            <a:r>
              <a:rPr lang="nl-BE" sz="3000" b="1" dirty="0"/>
              <a:t>Eén enkele zoekinterface</a:t>
            </a:r>
          </a:p>
          <a:p>
            <a:pPr marL="342900" indent="-342900">
              <a:buFontTx/>
              <a:buChar char="-"/>
            </a:pPr>
            <a:endParaRPr lang="nl-BE" sz="3000" b="1" dirty="0"/>
          </a:p>
          <a:p>
            <a:r>
              <a:rPr lang="nl-BE" sz="3000" b="1" dirty="0">
                <a:solidFill>
                  <a:srgbClr val="FF0000"/>
                </a:solidFill>
              </a:rPr>
              <a:t>Nadelen:</a:t>
            </a:r>
          </a:p>
          <a:p>
            <a:pPr marL="342900" indent="-342900">
              <a:buFontTx/>
              <a:buChar char="-"/>
            </a:pPr>
            <a:r>
              <a:rPr lang="nl-BE" sz="3000" b="1" dirty="0"/>
              <a:t>Geen selectie mogelijk VOOR import (vaak veel te veel resultaten)</a:t>
            </a:r>
          </a:p>
          <a:p>
            <a:pPr marL="342900" indent="-342900">
              <a:buFontTx/>
              <a:buChar char="-"/>
            </a:pPr>
            <a:r>
              <a:rPr lang="nl-BE" sz="3000" b="1" dirty="0"/>
              <a:t>Niet alles ook toegankelijk binnen </a:t>
            </a:r>
            <a:r>
              <a:rPr lang="nl-BE" sz="3000" b="1" dirty="0" err="1"/>
              <a:t>UGent</a:t>
            </a:r>
            <a:endParaRPr lang="nl-BE" sz="3000" b="1" dirty="0"/>
          </a:p>
          <a:p>
            <a:pPr marL="342900" indent="-342900">
              <a:buFontTx/>
              <a:buChar char="-"/>
            </a:pPr>
            <a:r>
              <a:rPr lang="nl-BE" sz="3000" b="1" dirty="0"/>
              <a:t>Je moet al goed weten welke databank je precies wil gebruiken</a:t>
            </a:r>
          </a:p>
          <a:p>
            <a:pPr marL="342900" indent="-342900">
              <a:buFontTx/>
              <a:buChar char="-"/>
            </a:pPr>
            <a:r>
              <a:rPr lang="nl-BE" sz="3000" b="1" dirty="0"/>
              <a:t>Selecteren en sorteren kan tijdrovend zijn nadien</a:t>
            </a:r>
          </a:p>
          <a:p>
            <a:pPr lvl="1"/>
            <a:endParaRPr lang="nl-BE" sz="3000" b="1" dirty="0"/>
          </a:p>
          <a:p>
            <a:pPr lvl="1"/>
            <a:r>
              <a:rPr lang="nl-BE" sz="3000" b="1" dirty="0"/>
              <a:t>=&gt; Grote kans op Chaos in je </a:t>
            </a:r>
            <a:r>
              <a:rPr lang="nl-BE" sz="3000" b="1" dirty="0" err="1"/>
              <a:t>Endnote</a:t>
            </a:r>
            <a:r>
              <a:rPr lang="nl-BE" sz="3000" b="1" dirty="0"/>
              <a:t> referentielijsten</a:t>
            </a:r>
          </a:p>
        </p:txBody>
      </p:sp>
      <p:pic>
        <p:nvPicPr>
          <p:cNvPr id="11" name="Afbeelding 10">
            <a:extLst>
              <a:ext uri="{FF2B5EF4-FFF2-40B4-BE49-F238E27FC236}">
                <a16:creationId xmlns:a16="http://schemas.microsoft.com/office/drawing/2014/main" id="{54B0DBE0-E206-4B5A-9769-1331F97A58CF}"/>
              </a:ext>
            </a:extLst>
          </p:cNvPr>
          <p:cNvPicPr>
            <a:picLocks noChangeAspect="1"/>
          </p:cNvPicPr>
          <p:nvPr/>
        </p:nvPicPr>
        <p:blipFill>
          <a:blip r:embed="rId3"/>
          <a:stretch>
            <a:fillRect/>
          </a:stretch>
        </p:blipFill>
        <p:spPr>
          <a:xfrm>
            <a:off x="3116118" y="1962292"/>
            <a:ext cx="5105400" cy="6438900"/>
          </a:xfrm>
          <a:prstGeom prst="rect">
            <a:avLst/>
          </a:prstGeom>
        </p:spPr>
      </p:pic>
      <p:pic>
        <p:nvPicPr>
          <p:cNvPr id="3" name="Afbeelding 2"/>
          <p:cNvPicPr>
            <a:picLocks noChangeAspect="1"/>
          </p:cNvPicPr>
          <p:nvPr/>
        </p:nvPicPr>
        <p:blipFill>
          <a:blip r:embed="rId4"/>
          <a:stretch>
            <a:fillRect/>
          </a:stretch>
        </p:blipFill>
        <p:spPr>
          <a:xfrm>
            <a:off x="1215159" y="1319007"/>
            <a:ext cx="1159369" cy="1119391"/>
          </a:xfrm>
          <a:prstGeom prst="rect">
            <a:avLst/>
          </a:prstGeom>
        </p:spPr>
      </p:pic>
      <p:sp>
        <p:nvSpPr>
          <p:cNvPr id="7" name="PIJL-RECHTS 2">
            <a:extLst>
              <a:ext uri="{FF2B5EF4-FFF2-40B4-BE49-F238E27FC236}">
                <a16:creationId xmlns:a16="http://schemas.microsoft.com/office/drawing/2014/main" id="{2D4A523B-26AA-4F49-BD5A-1129453F0D9D}"/>
              </a:ext>
            </a:extLst>
          </p:cNvPr>
          <p:cNvSpPr/>
          <p:nvPr/>
        </p:nvSpPr>
        <p:spPr>
          <a:xfrm rot="1802019">
            <a:off x="1738059" y="2578894"/>
            <a:ext cx="1381305" cy="35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38557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18" y="136025"/>
            <a:ext cx="15705282" cy="863693"/>
          </a:xfrm>
        </p:spPr>
        <p:txBody>
          <a:bodyPr/>
          <a:lstStyle/>
          <a:p>
            <a:r>
              <a:rPr lang="nl-BE" dirty="0"/>
              <a:t>2. Referenties importeren: manueel toevoegen</a:t>
            </a:r>
          </a:p>
        </p:txBody>
      </p:sp>
      <p:sp>
        <p:nvSpPr>
          <p:cNvPr id="4" name="Slide Number Placeholder 3"/>
          <p:cNvSpPr>
            <a:spLocks noGrp="1"/>
          </p:cNvSpPr>
          <p:nvPr>
            <p:ph type="sldNum" sz="quarter" idx="12"/>
          </p:nvPr>
        </p:nvSpPr>
        <p:spPr/>
        <p:txBody>
          <a:bodyPr/>
          <a:lstStyle/>
          <a:p>
            <a:fld id="{7AE184E0-0BD4-4705-A12B-9B71DDE63301}" type="slidenum">
              <a:rPr lang="nl-BE" noProof="0" smtClean="0"/>
              <a:t>29</a:t>
            </a:fld>
            <a:endParaRPr lang="nl-BE" noProof="0" dirty="0"/>
          </a:p>
        </p:txBody>
      </p:sp>
      <p:pic>
        <p:nvPicPr>
          <p:cNvPr id="3" name="Afbeelding 2">
            <a:extLst>
              <a:ext uri="{FF2B5EF4-FFF2-40B4-BE49-F238E27FC236}">
                <a16:creationId xmlns:a16="http://schemas.microsoft.com/office/drawing/2014/main" id="{B2D4FF1F-45D8-415B-9BE7-C88DF8D85FFB}"/>
              </a:ext>
            </a:extLst>
          </p:cNvPr>
          <p:cNvPicPr>
            <a:picLocks noChangeAspect="1"/>
          </p:cNvPicPr>
          <p:nvPr/>
        </p:nvPicPr>
        <p:blipFill>
          <a:blip r:embed="rId3"/>
          <a:stretch>
            <a:fillRect/>
          </a:stretch>
        </p:blipFill>
        <p:spPr>
          <a:xfrm>
            <a:off x="2722245" y="1236719"/>
            <a:ext cx="13062239" cy="7971628"/>
          </a:xfrm>
          <a:prstGeom prst="rect">
            <a:avLst/>
          </a:prstGeom>
        </p:spPr>
      </p:pic>
      <p:sp>
        <p:nvSpPr>
          <p:cNvPr id="7" name="PIJL-RECHTS 5">
            <a:extLst>
              <a:ext uri="{FF2B5EF4-FFF2-40B4-BE49-F238E27FC236}">
                <a16:creationId xmlns:a16="http://schemas.microsoft.com/office/drawing/2014/main" id="{4346CD0C-C139-4897-8951-6BE5EF7C450A}"/>
              </a:ext>
            </a:extLst>
          </p:cNvPr>
          <p:cNvSpPr/>
          <p:nvPr/>
        </p:nvSpPr>
        <p:spPr>
          <a:xfrm rot="2716269" flipV="1">
            <a:off x="2941573" y="3166016"/>
            <a:ext cx="4613780" cy="488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dirty="0"/>
          </a:p>
        </p:txBody>
      </p:sp>
      <p:sp>
        <p:nvSpPr>
          <p:cNvPr id="9" name="Rechthoek 8">
            <a:extLst>
              <a:ext uri="{FF2B5EF4-FFF2-40B4-BE49-F238E27FC236}">
                <a16:creationId xmlns:a16="http://schemas.microsoft.com/office/drawing/2014/main" id="{D7791788-C75A-4864-B8B8-3FE06D7A25B5}"/>
              </a:ext>
            </a:extLst>
          </p:cNvPr>
          <p:cNvSpPr/>
          <p:nvPr/>
        </p:nvSpPr>
        <p:spPr>
          <a:xfrm>
            <a:off x="3366822" y="1434129"/>
            <a:ext cx="1097413" cy="459311"/>
          </a:xfrm>
          <a:prstGeom prst="rect">
            <a:avLst/>
          </a:prstGeom>
          <a:noFill/>
          <a:ln w="1047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8" name="Rechthoek 7">
            <a:extLst>
              <a:ext uri="{FF2B5EF4-FFF2-40B4-BE49-F238E27FC236}">
                <a16:creationId xmlns:a16="http://schemas.microsoft.com/office/drawing/2014/main" id="{6C02D59D-C2EA-4375-A105-0126A4B4733D}"/>
              </a:ext>
            </a:extLst>
          </p:cNvPr>
          <p:cNvSpPr/>
          <p:nvPr/>
        </p:nvSpPr>
        <p:spPr>
          <a:xfrm flipV="1">
            <a:off x="6595671" y="2066495"/>
            <a:ext cx="449705" cy="601753"/>
          </a:xfrm>
          <a:prstGeom prst="rect">
            <a:avLst/>
          </a:prstGeom>
          <a:noFill/>
          <a:ln w="1047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0" name="PIJL-RECHTS 5">
            <a:extLst>
              <a:ext uri="{FF2B5EF4-FFF2-40B4-BE49-F238E27FC236}">
                <a16:creationId xmlns:a16="http://schemas.microsoft.com/office/drawing/2014/main" id="{54490178-0315-415A-843A-8C29349136FA}"/>
              </a:ext>
            </a:extLst>
          </p:cNvPr>
          <p:cNvSpPr/>
          <p:nvPr/>
        </p:nvSpPr>
        <p:spPr>
          <a:xfrm rot="5118664" flipV="1">
            <a:off x="5916028" y="3479479"/>
            <a:ext cx="2077746" cy="488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dirty="0"/>
          </a:p>
        </p:txBody>
      </p:sp>
    </p:spTree>
    <p:extLst>
      <p:ext uri="{BB962C8B-B14F-4D97-AF65-F5344CB8AC3E}">
        <p14:creationId xmlns:p14="http://schemas.microsoft.com/office/powerpoint/2010/main" val="426184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Inhoud</a:t>
            </a:r>
            <a:endParaRPr lang="nl-BE" dirty="0"/>
          </a:p>
        </p:txBody>
      </p:sp>
      <p:sp>
        <p:nvSpPr>
          <p:cNvPr id="5" name="Tijdelijke aanduiding voor inhoud 4"/>
          <p:cNvSpPr>
            <a:spLocks noGrp="1"/>
          </p:cNvSpPr>
          <p:nvPr>
            <p:ph idx="1"/>
          </p:nvPr>
        </p:nvSpPr>
        <p:spPr/>
        <p:txBody>
          <a:bodyPr>
            <a:normAutofit fontScale="85000" lnSpcReduction="20000"/>
          </a:bodyPr>
          <a:lstStyle/>
          <a:p>
            <a:pPr marL="650184" indent="-650184">
              <a:buFont typeface="+mj-lt"/>
              <a:buAutoNum type="arabicPeriod"/>
            </a:pPr>
            <a:r>
              <a:rPr lang="nl-NL" dirty="0" err="1"/>
              <a:t>EndNote</a:t>
            </a:r>
            <a:r>
              <a:rPr lang="nl-NL" dirty="0"/>
              <a:t> : wat, waarom en waar?</a:t>
            </a:r>
          </a:p>
          <a:p>
            <a:pPr marL="650184" indent="-650184">
              <a:buFont typeface="+mj-lt"/>
              <a:buAutoNum type="arabicPeriod"/>
            </a:pPr>
            <a:r>
              <a:rPr lang="nl-NL" dirty="0"/>
              <a:t>Referenties toevoegen /importeren</a:t>
            </a:r>
          </a:p>
          <a:p>
            <a:pPr marL="1326376" lvl="2" indent="-650184"/>
            <a:r>
              <a:rPr lang="nl-NL" dirty="0"/>
              <a:t>Vanuit een databank (</a:t>
            </a:r>
            <a:r>
              <a:rPr lang="nl-NL" dirty="0" err="1"/>
              <a:t>WoS</a:t>
            </a:r>
            <a:r>
              <a:rPr lang="nl-NL" dirty="0"/>
              <a:t>, </a:t>
            </a:r>
            <a:r>
              <a:rPr lang="nl-NL" dirty="0" err="1"/>
              <a:t>Scopus</a:t>
            </a:r>
            <a:r>
              <a:rPr lang="nl-NL" dirty="0"/>
              <a:t>, </a:t>
            </a:r>
            <a:r>
              <a:rPr lang="nl-NL" dirty="0" err="1"/>
              <a:t>Scholar</a:t>
            </a:r>
            <a:r>
              <a:rPr lang="nl-NL" dirty="0"/>
              <a:t>, </a:t>
            </a:r>
            <a:r>
              <a:rPr lang="nl-NL" dirty="0" err="1"/>
              <a:t>Lib.ugent</a:t>
            </a:r>
            <a:r>
              <a:rPr lang="nl-NL" dirty="0"/>
              <a:t>)</a:t>
            </a:r>
          </a:p>
          <a:p>
            <a:pPr marL="1326376" lvl="2" indent="-650184"/>
            <a:r>
              <a:rPr lang="nl-NL" dirty="0"/>
              <a:t>Vanuit </a:t>
            </a:r>
            <a:r>
              <a:rPr lang="nl-NL" dirty="0" err="1"/>
              <a:t>EndNote</a:t>
            </a:r>
            <a:endParaRPr lang="nl-NL" dirty="0"/>
          </a:p>
          <a:p>
            <a:pPr marL="1326376" lvl="2" indent="-650184"/>
            <a:r>
              <a:rPr lang="nl-NL" dirty="0"/>
              <a:t>Manueel </a:t>
            </a:r>
          </a:p>
          <a:p>
            <a:pPr marL="650184" indent="-650184">
              <a:buFont typeface="+mj-lt"/>
              <a:buAutoNum type="arabicPeriod"/>
            </a:pPr>
            <a:r>
              <a:rPr lang="nl-NL" dirty="0"/>
              <a:t>Referenties beheren</a:t>
            </a:r>
          </a:p>
          <a:p>
            <a:pPr marL="650184" indent="-650184">
              <a:buFont typeface="+mj-lt"/>
              <a:buAutoNum type="arabicPeriod"/>
            </a:pP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NL" dirty="0"/>
          </a:p>
          <a:p>
            <a:pPr marL="1273277" lvl="2" indent="-636639"/>
            <a:r>
              <a:rPr lang="nl-NL" dirty="0"/>
              <a:t>In Word</a:t>
            </a:r>
          </a:p>
          <a:p>
            <a:pPr marL="1273277" lvl="2" indent="-636639"/>
            <a:r>
              <a:rPr lang="nl-NL" dirty="0"/>
              <a:t>Vanuit </a:t>
            </a:r>
            <a:r>
              <a:rPr lang="nl-NL" dirty="0" err="1"/>
              <a:t>EndNote</a:t>
            </a:r>
            <a:endParaRPr lang="nl-NL" dirty="0"/>
          </a:p>
          <a:p>
            <a:pPr marL="0" lvl="2" indent="0">
              <a:buNone/>
            </a:pPr>
            <a:r>
              <a:rPr lang="nl-NL" dirty="0"/>
              <a:t>5. Digitale bibliotheek</a:t>
            </a:r>
          </a:p>
        </p:txBody>
      </p:sp>
      <p:sp>
        <p:nvSpPr>
          <p:cNvPr id="2" name="Tijdelijke aanduiding voor dianummer 1"/>
          <p:cNvSpPr>
            <a:spLocks noGrp="1"/>
          </p:cNvSpPr>
          <p:nvPr>
            <p:ph type="sldNum" sz="quarter" idx="12"/>
          </p:nvPr>
        </p:nvSpPr>
        <p:spPr/>
        <p:txBody>
          <a:bodyPr/>
          <a:lstStyle/>
          <a:p>
            <a:fld id="{4FAC4FFB-203F-48D0-88DF-E8087BF31060}" type="slidenum">
              <a:rPr lang="nl-BE" smtClean="0"/>
              <a:t>3</a:t>
            </a:fld>
            <a:endParaRPr lang="nl-BE"/>
          </a:p>
        </p:txBody>
      </p:sp>
    </p:spTree>
    <p:extLst>
      <p:ext uri="{BB962C8B-B14F-4D97-AF65-F5344CB8AC3E}">
        <p14:creationId xmlns:p14="http://schemas.microsoft.com/office/powerpoint/2010/main" val="188798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68" y="486186"/>
            <a:ext cx="5979111" cy="877520"/>
          </a:xfrm>
        </p:spPr>
        <p:txBody>
          <a:bodyPr>
            <a:normAutofit/>
          </a:bodyPr>
          <a:lstStyle/>
          <a:p>
            <a:r>
              <a:rPr lang="nl-NL" sz="4800" dirty="0"/>
              <a:t>3. Referenties beheren</a:t>
            </a:r>
            <a:endParaRPr lang="nl-BE" sz="4800" dirty="0"/>
          </a:p>
        </p:txBody>
      </p:sp>
      <p:sp>
        <p:nvSpPr>
          <p:cNvPr id="3" name="Tijdelijke aanduiding voor dianummer 2"/>
          <p:cNvSpPr>
            <a:spLocks noGrp="1"/>
          </p:cNvSpPr>
          <p:nvPr>
            <p:ph type="sldNum" sz="quarter" idx="12"/>
          </p:nvPr>
        </p:nvSpPr>
        <p:spPr/>
        <p:txBody>
          <a:bodyPr/>
          <a:lstStyle/>
          <a:p>
            <a:fld id="{4FAC4FFB-203F-48D0-88DF-E8087BF31060}" type="slidenum">
              <a:rPr lang="nl-BE" smtClean="0"/>
              <a:t>30</a:t>
            </a:fld>
            <a:endParaRPr lang="nl-BE"/>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104" y="318966"/>
            <a:ext cx="11416903" cy="8812423"/>
          </a:xfrm>
          <a:prstGeom prst="rect">
            <a:avLst/>
          </a:prstGeom>
        </p:spPr>
      </p:pic>
      <p:sp>
        <p:nvSpPr>
          <p:cNvPr id="16" name="Tekstvak 15"/>
          <p:cNvSpPr txBox="1"/>
          <p:nvPr/>
        </p:nvSpPr>
        <p:spPr>
          <a:xfrm>
            <a:off x="6319107" y="3504215"/>
            <a:ext cx="987771" cy="1536703"/>
          </a:xfrm>
          <a:prstGeom prst="rect">
            <a:avLst/>
          </a:prstGeom>
          <a:noFill/>
        </p:spPr>
        <p:txBody>
          <a:bodyPr wrap="none" rtlCol="0">
            <a:spAutoFit/>
          </a:bodyPr>
          <a:lstStyle/>
          <a:p>
            <a:r>
              <a:rPr lang="nl-NL" sz="9386" dirty="0">
                <a:solidFill>
                  <a:srgbClr val="FF0000"/>
                </a:solidFill>
              </a:rPr>
              <a:t>A</a:t>
            </a:r>
            <a:endParaRPr lang="nl-BE" sz="9386" dirty="0">
              <a:solidFill>
                <a:srgbClr val="FF0000"/>
              </a:solidFill>
            </a:endParaRPr>
          </a:p>
        </p:txBody>
      </p:sp>
      <p:sp>
        <p:nvSpPr>
          <p:cNvPr id="18" name="Tekstvak 17"/>
          <p:cNvSpPr txBox="1"/>
          <p:nvPr/>
        </p:nvSpPr>
        <p:spPr>
          <a:xfrm>
            <a:off x="11830714" y="2939076"/>
            <a:ext cx="987771" cy="1536703"/>
          </a:xfrm>
          <a:prstGeom prst="rect">
            <a:avLst/>
          </a:prstGeom>
          <a:noFill/>
        </p:spPr>
        <p:txBody>
          <a:bodyPr wrap="none" rtlCol="0">
            <a:spAutoFit/>
          </a:bodyPr>
          <a:lstStyle/>
          <a:p>
            <a:r>
              <a:rPr lang="nl-NL" sz="9386" dirty="0">
                <a:solidFill>
                  <a:srgbClr val="FF0000"/>
                </a:solidFill>
              </a:rPr>
              <a:t>B</a:t>
            </a:r>
            <a:endParaRPr lang="nl-BE" sz="9386" dirty="0">
              <a:solidFill>
                <a:srgbClr val="FF0000"/>
              </a:solidFill>
            </a:endParaRPr>
          </a:p>
        </p:txBody>
      </p:sp>
      <p:sp>
        <p:nvSpPr>
          <p:cNvPr id="19" name="Tekstvak 18"/>
          <p:cNvSpPr txBox="1"/>
          <p:nvPr/>
        </p:nvSpPr>
        <p:spPr>
          <a:xfrm>
            <a:off x="9861872" y="6513944"/>
            <a:ext cx="1053494" cy="1536703"/>
          </a:xfrm>
          <a:prstGeom prst="rect">
            <a:avLst/>
          </a:prstGeom>
          <a:noFill/>
        </p:spPr>
        <p:txBody>
          <a:bodyPr wrap="none" rtlCol="0">
            <a:spAutoFit/>
          </a:bodyPr>
          <a:lstStyle/>
          <a:p>
            <a:r>
              <a:rPr lang="nl-NL" sz="9386" dirty="0">
                <a:solidFill>
                  <a:srgbClr val="FF0000"/>
                </a:solidFill>
              </a:rPr>
              <a:t>C</a:t>
            </a:r>
            <a:endParaRPr lang="nl-BE" sz="9386" dirty="0">
              <a:solidFill>
                <a:srgbClr val="FF0000"/>
              </a:solidFill>
            </a:endParaRPr>
          </a:p>
        </p:txBody>
      </p:sp>
      <p:sp>
        <p:nvSpPr>
          <p:cNvPr id="20" name="Tekstvak 19"/>
          <p:cNvSpPr txBox="1"/>
          <p:nvPr/>
        </p:nvSpPr>
        <p:spPr>
          <a:xfrm>
            <a:off x="14461437" y="6513944"/>
            <a:ext cx="1053494" cy="1536703"/>
          </a:xfrm>
          <a:prstGeom prst="rect">
            <a:avLst/>
          </a:prstGeom>
          <a:noFill/>
        </p:spPr>
        <p:txBody>
          <a:bodyPr wrap="none" rtlCol="0">
            <a:spAutoFit/>
          </a:bodyPr>
          <a:lstStyle/>
          <a:p>
            <a:r>
              <a:rPr lang="nl-NL" sz="9386" dirty="0">
                <a:solidFill>
                  <a:srgbClr val="FF0000"/>
                </a:solidFill>
              </a:rPr>
              <a:t>D</a:t>
            </a:r>
            <a:endParaRPr lang="nl-BE" sz="9386" dirty="0">
              <a:solidFill>
                <a:srgbClr val="FF0000"/>
              </a:solidFill>
            </a:endParaRPr>
          </a:p>
        </p:txBody>
      </p:sp>
      <p:sp>
        <p:nvSpPr>
          <p:cNvPr id="21" name="Tekstvak 20"/>
          <p:cNvSpPr txBox="1"/>
          <p:nvPr/>
        </p:nvSpPr>
        <p:spPr>
          <a:xfrm>
            <a:off x="11830714" y="737997"/>
            <a:ext cx="987771" cy="1536703"/>
          </a:xfrm>
          <a:prstGeom prst="rect">
            <a:avLst/>
          </a:prstGeom>
          <a:noFill/>
        </p:spPr>
        <p:txBody>
          <a:bodyPr wrap="none" rtlCol="0">
            <a:spAutoFit/>
          </a:bodyPr>
          <a:lstStyle/>
          <a:p>
            <a:r>
              <a:rPr lang="nl-NL" sz="9386" dirty="0">
                <a:solidFill>
                  <a:srgbClr val="FF0000"/>
                </a:solidFill>
              </a:rPr>
              <a:t>E</a:t>
            </a:r>
            <a:endParaRPr lang="nl-BE" sz="9386" dirty="0">
              <a:solidFill>
                <a:srgbClr val="FF0000"/>
              </a:solidFill>
            </a:endParaRPr>
          </a:p>
        </p:txBody>
      </p:sp>
      <p:sp>
        <p:nvSpPr>
          <p:cNvPr id="22" name="Rechthoek 21"/>
          <p:cNvSpPr/>
          <p:nvPr/>
        </p:nvSpPr>
        <p:spPr>
          <a:xfrm>
            <a:off x="14520083" y="672699"/>
            <a:ext cx="1084725" cy="2220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3" name="PIJL-RECHTS 8"/>
          <p:cNvSpPr/>
          <p:nvPr/>
        </p:nvSpPr>
        <p:spPr>
          <a:xfrm rot="5400000">
            <a:off x="14809590" y="226081"/>
            <a:ext cx="505711" cy="387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4" name="Rechthoek 23"/>
          <p:cNvSpPr/>
          <p:nvPr/>
        </p:nvSpPr>
        <p:spPr>
          <a:xfrm>
            <a:off x="16590894" y="8856581"/>
            <a:ext cx="708114" cy="2670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5" name="PIJL-RECHTS 5"/>
          <p:cNvSpPr/>
          <p:nvPr/>
        </p:nvSpPr>
        <p:spPr>
          <a:xfrm rot="16200000">
            <a:off x="16692094" y="9182755"/>
            <a:ext cx="505711" cy="387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6" name="Tijdelijke aanduiding voor inhoud 2">
            <a:extLst>
              <a:ext uri="{FF2B5EF4-FFF2-40B4-BE49-F238E27FC236}">
                <a16:creationId xmlns:a16="http://schemas.microsoft.com/office/drawing/2014/main" id="{87DDF78B-1765-45DE-A689-F3DB4BCC026F}"/>
              </a:ext>
            </a:extLst>
          </p:cNvPr>
          <p:cNvSpPr txBox="1">
            <a:spLocks/>
          </p:cNvSpPr>
          <p:nvPr/>
        </p:nvSpPr>
        <p:spPr>
          <a:xfrm>
            <a:off x="339994" y="1861689"/>
            <a:ext cx="5620392" cy="5018795"/>
          </a:xfrm>
          <a:prstGeom prst="rect">
            <a:avLst/>
          </a:prstGeom>
          <a:ln>
            <a:noFill/>
          </a:ln>
        </p:spPr>
        <p:txBody>
          <a:bodyPr vert="horz" lIns="91440" tIns="45720" rIns="91440" bIns="45720" numCol="1" rtlCol="0">
            <a:noAutofit/>
          </a:bodyPr>
          <a:lstStyle>
            <a:lvl1pPr marL="536575" indent="-450850" algn="l" defTabSz="1300368" rtl="0" eaLnBrk="1" latinLnBrk="0" hangingPunct="1">
              <a:lnSpc>
                <a:spcPct val="120000"/>
              </a:lnSpc>
              <a:spcBef>
                <a:spcPts val="0"/>
              </a:spcBef>
              <a:buFont typeface="Arial" panose="020B0604020202020204" pitchFamily="34" charset="0"/>
              <a:buChar char="̶"/>
              <a:defRPr sz="4551"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3982"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3413"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2844"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2844"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9pPr>
          </a:lstStyle>
          <a:p>
            <a:r>
              <a:rPr lang="nl-NL" sz="3413" b="1" dirty="0"/>
              <a:t>Groepen aanmaken</a:t>
            </a:r>
          </a:p>
          <a:p>
            <a:r>
              <a:rPr lang="nl-NL" sz="3413" b="1" dirty="0"/>
              <a:t>Weergave van de referenties aanpassen </a:t>
            </a:r>
          </a:p>
          <a:p>
            <a:r>
              <a:rPr lang="nl-NL" sz="3413" b="1" dirty="0"/>
              <a:t>Referentie aanpassen</a:t>
            </a:r>
          </a:p>
          <a:p>
            <a:r>
              <a:rPr lang="nl-NL" sz="3413" b="1" dirty="0"/>
              <a:t>PDF toevoegen en bewerken </a:t>
            </a:r>
          </a:p>
          <a:p>
            <a:r>
              <a:rPr lang="nl-NL" sz="3413" b="1" dirty="0"/>
              <a:t>Referenties zoeken in je “</a:t>
            </a:r>
            <a:r>
              <a:rPr lang="nl-NL" sz="3413" b="1" dirty="0" err="1"/>
              <a:t>library</a:t>
            </a:r>
            <a:r>
              <a:rPr lang="nl-NL" sz="3413" b="1" dirty="0"/>
              <a:t>”</a:t>
            </a:r>
          </a:p>
        </p:txBody>
      </p:sp>
    </p:spTree>
    <p:extLst>
      <p:ext uri="{BB962C8B-B14F-4D97-AF65-F5344CB8AC3E}">
        <p14:creationId xmlns:p14="http://schemas.microsoft.com/office/powerpoint/2010/main" val="228899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A6D0D8E-34F3-451D-81B0-47BE74C07741}"/>
              </a:ext>
            </a:extLst>
          </p:cNvPr>
          <p:cNvPicPr>
            <a:picLocks noChangeAspect="1"/>
          </p:cNvPicPr>
          <p:nvPr/>
        </p:nvPicPr>
        <p:blipFill>
          <a:blip r:embed="rId3"/>
          <a:stretch>
            <a:fillRect/>
          </a:stretch>
        </p:blipFill>
        <p:spPr>
          <a:xfrm>
            <a:off x="921263" y="1748173"/>
            <a:ext cx="3638550" cy="5657850"/>
          </a:xfrm>
          <a:prstGeom prst="rect">
            <a:avLst/>
          </a:prstGeom>
        </p:spPr>
      </p:pic>
      <p:sp>
        <p:nvSpPr>
          <p:cNvPr id="2" name="Titel 1"/>
          <p:cNvSpPr>
            <a:spLocks noGrp="1"/>
          </p:cNvSpPr>
          <p:nvPr>
            <p:ph type="title"/>
          </p:nvPr>
        </p:nvSpPr>
        <p:spPr>
          <a:xfrm>
            <a:off x="928089" y="551282"/>
            <a:ext cx="9492261" cy="863693"/>
          </a:xfrm>
        </p:spPr>
        <p:txBody>
          <a:bodyPr/>
          <a:lstStyle/>
          <a:p>
            <a:r>
              <a:rPr lang="nl-NL" sz="4400" dirty="0"/>
              <a:t>3. Referenties beheren</a:t>
            </a:r>
            <a:br>
              <a:rPr lang="nl-NL" sz="4400" dirty="0"/>
            </a:br>
            <a:r>
              <a:rPr lang="nl-NL" sz="3200" b="1" dirty="0"/>
              <a:t>Aanmaken groep / smart </a:t>
            </a:r>
            <a:r>
              <a:rPr lang="nl-NL" sz="3200" b="1" dirty="0" err="1"/>
              <a:t>group</a:t>
            </a:r>
            <a:r>
              <a:rPr lang="nl-NL" sz="3200" b="1" dirty="0"/>
              <a:t> / </a:t>
            </a:r>
            <a:r>
              <a:rPr lang="nl-NL" sz="3200" b="1" dirty="0" err="1"/>
              <a:t>group</a:t>
            </a:r>
            <a:r>
              <a:rPr lang="nl-NL" sz="3200" b="1" dirty="0"/>
              <a:t> set</a:t>
            </a:r>
            <a:endParaRPr lang="nl-BE" sz="4400" b="1" dirty="0"/>
          </a:p>
        </p:txBody>
      </p:sp>
      <p:sp>
        <p:nvSpPr>
          <p:cNvPr id="5" name="Tijdelijke aanduiding voor dianummer 4"/>
          <p:cNvSpPr>
            <a:spLocks noGrp="1"/>
          </p:cNvSpPr>
          <p:nvPr>
            <p:ph type="sldNum" sz="quarter" idx="12"/>
          </p:nvPr>
        </p:nvSpPr>
        <p:spPr/>
        <p:txBody>
          <a:bodyPr/>
          <a:lstStyle/>
          <a:p>
            <a:fld id="{4FAC4FFB-203F-48D0-88DF-E8087BF31060}" type="slidenum">
              <a:rPr lang="nl-BE" smtClean="0"/>
              <a:t>31</a:t>
            </a:fld>
            <a:endParaRPr lang="nl-BE"/>
          </a:p>
        </p:txBody>
      </p:sp>
      <p:sp>
        <p:nvSpPr>
          <p:cNvPr id="16" name="Tekstvak 15"/>
          <p:cNvSpPr txBox="1"/>
          <p:nvPr/>
        </p:nvSpPr>
        <p:spPr>
          <a:xfrm>
            <a:off x="3139266" y="5325352"/>
            <a:ext cx="6111522" cy="523220"/>
          </a:xfrm>
          <a:prstGeom prst="rect">
            <a:avLst/>
          </a:prstGeom>
          <a:noFill/>
          <a:ln w="38100">
            <a:solidFill>
              <a:srgbClr val="FF0000"/>
            </a:solidFill>
          </a:ln>
        </p:spPr>
        <p:txBody>
          <a:bodyPr wrap="square" rtlCol="0">
            <a:spAutoFit/>
          </a:bodyPr>
          <a:lstStyle/>
          <a:p>
            <a:r>
              <a:rPr lang="nl-NL" sz="2800" b="1" dirty="0">
                <a:solidFill>
                  <a:srgbClr val="FF0000"/>
                </a:solidFill>
              </a:rPr>
              <a:t>Rechtermuisknop vanaf een </a:t>
            </a:r>
            <a:r>
              <a:rPr lang="nl-NL" sz="2800" b="1" dirty="0" err="1">
                <a:solidFill>
                  <a:srgbClr val="FF0000"/>
                </a:solidFill>
              </a:rPr>
              <a:t>group</a:t>
            </a:r>
            <a:r>
              <a:rPr lang="nl-NL" sz="2800" b="1" dirty="0">
                <a:solidFill>
                  <a:srgbClr val="FF0000"/>
                </a:solidFill>
              </a:rPr>
              <a:t> (set)</a:t>
            </a:r>
            <a:endParaRPr lang="nl-BE" sz="2800" b="1" dirty="0">
              <a:solidFill>
                <a:srgbClr val="FF0000"/>
              </a:solidFill>
            </a:endParaRPr>
          </a:p>
        </p:txBody>
      </p:sp>
      <p:sp>
        <p:nvSpPr>
          <p:cNvPr id="17" name="Tekstvak 16"/>
          <p:cNvSpPr txBox="1"/>
          <p:nvPr/>
        </p:nvSpPr>
        <p:spPr>
          <a:xfrm>
            <a:off x="8712684" y="3767902"/>
            <a:ext cx="1955316" cy="1015663"/>
          </a:xfrm>
          <a:prstGeom prst="rect">
            <a:avLst/>
          </a:prstGeom>
          <a:noFill/>
        </p:spPr>
        <p:txBody>
          <a:bodyPr wrap="square" rtlCol="0">
            <a:spAutoFit/>
          </a:bodyPr>
          <a:lstStyle/>
          <a:p>
            <a:r>
              <a:rPr lang="nl-NL" sz="6000" b="1" dirty="0"/>
              <a:t>OF</a:t>
            </a:r>
            <a:endParaRPr lang="nl-BE" sz="6000" b="1" dirty="0"/>
          </a:p>
        </p:txBody>
      </p:sp>
      <p:pic>
        <p:nvPicPr>
          <p:cNvPr id="18" name="Afbeelding 17"/>
          <p:cNvPicPr>
            <a:picLocks noChangeAspect="1"/>
          </p:cNvPicPr>
          <p:nvPr/>
        </p:nvPicPr>
        <p:blipFill rotWithShape="1">
          <a:blip r:embed="rId4" cstate="print">
            <a:extLst>
              <a:ext uri="{28A0092B-C50C-407E-A947-70E740481C1C}">
                <a14:useLocalDpi xmlns:a14="http://schemas.microsoft.com/office/drawing/2010/main" val="0"/>
              </a:ext>
            </a:extLst>
          </a:blip>
          <a:srcRect l="14248" t="40499" r="14248"/>
          <a:stretch/>
        </p:blipFill>
        <p:spPr>
          <a:xfrm>
            <a:off x="1774246" y="7454048"/>
            <a:ext cx="414746" cy="427056"/>
          </a:xfrm>
          <a:prstGeom prst="rect">
            <a:avLst/>
          </a:prstGeom>
          <a:ln w="9525">
            <a:solidFill>
              <a:schemeClr val="accent1"/>
            </a:solidFill>
          </a:ln>
        </p:spPr>
      </p:pic>
      <p:sp>
        <p:nvSpPr>
          <p:cNvPr id="19" name="Tekstvak 18"/>
          <p:cNvSpPr txBox="1"/>
          <p:nvPr/>
        </p:nvSpPr>
        <p:spPr>
          <a:xfrm>
            <a:off x="2370263" y="7406023"/>
            <a:ext cx="13038526" cy="1773178"/>
          </a:xfrm>
          <a:prstGeom prst="rect">
            <a:avLst/>
          </a:prstGeom>
          <a:noFill/>
        </p:spPr>
        <p:txBody>
          <a:bodyPr wrap="square" rtlCol="0">
            <a:spAutoFit/>
          </a:bodyPr>
          <a:lstStyle/>
          <a:p>
            <a:pPr marL="406365" indent="-406365">
              <a:buFontTx/>
              <a:buChar char="-"/>
            </a:pPr>
            <a:r>
              <a:rPr lang="nl-NL" sz="3641" dirty="0"/>
              <a:t>Maximum 2 niveaus van organisatie (nl. </a:t>
            </a:r>
            <a:r>
              <a:rPr lang="nl-NL" sz="3641" dirty="0" err="1"/>
              <a:t>group</a:t>
            </a:r>
            <a:r>
              <a:rPr lang="nl-NL" sz="3641" dirty="0"/>
              <a:t> set en </a:t>
            </a:r>
            <a:r>
              <a:rPr lang="nl-NL" sz="3641" dirty="0" err="1"/>
              <a:t>group</a:t>
            </a:r>
            <a:r>
              <a:rPr lang="nl-NL" sz="3641" dirty="0"/>
              <a:t>)</a:t>
            </a:r>
          </a:p>
          <a:p>
            <a:pPr marL="406365" indent="-406365">
              <a:buFontTx/>
              <a:buChar char="-"/>
            </a:pPr>
            <a:r>
              <a:rPr lang="nl-NL" sz="3641" dirty="0"/>
              <a:t>Group = manuele handeling vs. smart </a:t>
            </a:r>
            <a:r>
              <a:rPr lang="nl-NL" sz="3641" dirty="0" err="1"/>
              <a:t>group</a:t>
            </a:r>
            <a:r>
              <a:rPr lang="nl-NL" sz="3641" dirty="0"/>
              <a:t> = automatisch op basis van zoekstrategie</a:t>
            </a:r>
            <a:endParaRPr lang="nl-BE" sz="3641" dirty="0"/>
          </a:p>
        </p:txBody>
      </p:sp>
      <p:sp>
        <p:nvSpPr>
          <p:cNvPr id="20" name="Tekstvak 19"/>
          <p:cNvSpPr txBox="1"/>
          <p:nvPr/>
        </p:nvSpPr>
        <p:spPr>
          <a:xfrm>
            <a:off x="16056336" y="60847"/>
            <a:ext cx="987771" cy="1536703"/>
          </a:xfrm>
          <a:prstGeom prst="rect">
            <a:avLst/>
          </a:prstGeom>
          <a:noFill/>
        </p:spPr>
        <p:txBody>
          <a:bodyPr wrap="none" rtlCol="0">
            <a:spAutoFit/>
          </a:bodyPr>
          <a:lstStyle/>
          <a:p>
            <a:r>
              <a:rPr lang="nl-NL" sz="9386" dirty="0">
                <a:solidFill>
                  <a:srgbClr val="FF0000"/>
                </a:solidFill>
              </a:rPr>
              <a:t>A</a:t>
            </a:r>
            <a:endParaRPr lang="nl-BE" sz="9386" dirty="0">
              <a:solidFill>
                <a:srgbClr val="FF0000"/>
              </a:solidFill>
            </a:endParaRPr>
          </a:p>
        </p:txBody>
      </p:sp>
      <p:pic>
        <p:nvPicPr>
          <p:cNvPr id="7" name="Afbeelding 6">
            <a:extLst>
              <a:ext uri="{FF2B5EF4-FFF2-40B4-BE49-F238E27FC236}">
                <a16:creationId xmlns:a16="http://schemas.microsoft.com/office/drawing/2014/main" id="{81600DC4-67C8-4C38-B00C-36E9F05AAB8F}"/>
              </a:ext>
            </a:extLst>
          </p:cNvPr>
          <p:cNvPicPr>
            <a:picLocks noChangeAspect="1"/>
          </p:cNvPicPr>
          <p:nvPr/>
        </p:nvPicPr>
        <p:blipFill>
          <a:blip r:embed="rId5"/>
          <a:stretch>
            <a:fillRect/>
          </a:stretch>
        </p:blipFill>
        <p:spPr>
          <a:xfrm>
            <a:off x="10708409" y="1529098"/>
            <a:ext cx="5648325" cy="5876925"/>
          </a:xfrm>
          <a:prstGeom prst="rect">
            <a:avLst/>
          </a:prstGeom>
        </p:spPr>
      </p:pic>
    </p:spTree>
    <p:extLst>
      <p:ext uri="{BB962C8B-B14F-4D97-AF65-F5344CB8AC3E}">
        <p14:creationId xmlns:p14="http://schemas.microsoft.com/office/powerpoint/2010/main" val="3053197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8089" y="551282"/>
            <a:ext cx="9492261" cy="863693"/>
          </a:xfrm>
        </p:spPr>
        <p:txBody>
          <a:bodyPr/>
          <a:lstStyle/>
          <a:p>
            <a:r>
              <a:rPr lang="nl-NL" sz="4400" dirty="0"/>
              <a:t>3. Referenties beheren</a:t>
            </a:r>
            <a:br>
              <a:rPr lang="nl-NL" sz="4400" dirty="0"/>
            </a:br>
            <a:r>
              <a:rPr lang="nl-NL" sz="3200" b="1" dirty="0"/>
              <a:t>Aanmaken groep / smart </a:t>
            </a:r>
            <a:r>
              <a:rPr lang="nl-NL" sz="3200" b="1" dirty="0" err="1"/>
              <a:t>group</a:t>
            </a:r>
            <a:r>
              <a:rPr lang="nl-NL" sz="3200" b="1" dirty="0"/>
              <a:t> / </a:t>
            </a:r>
            <a:r>
              <a:rPr lang="nl-NL" sz="3200" b="1" dirty="0" err="1"/>
              <a:t>group</a:t>
            </a:r>
            <a:r>
              <a:rPr lang="nl-NL" sz="3200" b="1" dirty="0"/>
              <a:t> set</a:t>
            </a:r>
            <a:endParaRPr lang="nl-BE" sz="4400" b="1" dirty="0"/>
          </a:p>
        </p:txBody>
      </p:sp>
      <p:sp>
        <p:nvSpPr>
          <p:cNvPr id="5" name="Tijdelijke aanduiding voor dianummer 4"/>
          <p:cNvSpPr>
            <a:spLocks noGrp="1"/>
          </p:cNvSpPr>
          <p:nvPr>
            <p:ph type="sldNum" sz="quarter" idx="12"/>
          </p:nvPr>
        </p:nvSpPr>
        <p:spPr/>
        <p:txBody>
          <a:bodyPr/>
          <a:lstStyle/>
          <a:p>
            <a:fld id="{4FAC4FFB-203F-48D0-88DF-E8087BF31060}" type="slidenum">
              <a:rPr lang="nl-BE" smtClean="0"/>
              <a:t>32</a:t>
            </a:fld>
            <a:endParaRPr lang="nl-BE"/>
          </a:p>
        </p:txBody>
      </p:sp>
      <p:pic>
        <p:nvPicPr>
          <p:cNvPr id="18" name="Afbeelding 17"/>
          <p:cNvPicPr>
            <a:picLocks noChangeAspect="1"/>
          </p:cNvPicPr>
          <p:nvPr/>
        </p:nvPicPr>
        <p:blipFill rotWithShape="1">
          <a:blip r:embed="rId3" cstate="print">
            <a:extLst>
              <a:ext uri="{28A0092B-C50C-407E-A947-70E740481C1C}">
                <a14:useLocalDpi xmlns:a14="http://schemas.microsoft.com/office/drawing/2010/main" val="0"/>
              </a:ext>
            </a:extLst>
          </a:blip>
          <a:srcRect l="14248" t="40499" r="14248"/>
          <a:stretch/>
        </p:blipFill>
        <p:spPr>
          <a:xfrm>
            <a:off x="3191955" y="7453431"/>
            <a:ext cx="944679" cy="972718"/>
          </a:xfrm>
          <a:prstGeom prst="rect">
            <a:avLst/>
          </a:prstGeom>
          <a:ln w="9525">
            <a:solidFill>
              <a:schemeClr val="accent1"/>
            </a:solidFill>
          </a:ln>
        </p:spPr>
      </p:pic>
      <p:sp>
        <p:nvSpPr>
          <p:cNvPr id="20" name="Tekstvak 19"/>
          <p:cNvSpPr txBox="1"/>
          <p:nvPr/>
        </p:nvSpPr>
        <p:spPr>
          <a:xfrm>
            <a:off x="16056336" y="60847"/>
            <a:ext cx="987771" cy="1536703"/>
          </a:xfrm>
          <a:prstGeom prst="rect">
            <a:avLst/>
          </a:prstGeom>
          <a:noFill/>
        </p:spPr>
        <p:txBody>
          <a:bodyPr wrap="none" rtlCol="0">
            <a:spAutoFit/>
          </a:bodyPr>
          <a:lstStyle/>
          <a:p>
            <a:r>
              <a:rPr lang="nl-NL" sz="9386" dirty="0">
                <a:solidFill>
                  <a:srgbClr val="FF0000"/>
                </a:solidFill>
              </a:rPr>
              <a:t>A</a:t>
            </a:r>
            <a:endParaRPr lang="nl-BE" sz="9386" dirty="0">
              <a:solidFill>
                <a:srgbClr val="FF0000"/>
              </a:solidFill>
            </a:endParaRPr>
          </a:p>
        </p:txBody>
      </p:sp>
      <p:pic>
        <p:nvPicPr>
          <p:cNvPr id="9" name="Afbeelding 8">
            <a:extLst>
              <a:ext uri="{FF2B5EF4-FFF2-40B4-BE49-F238E27FC236}">
                <a16:creationId xmlns:a16="http://schemas.microsoft.com/office/drawing/2014/main" id="{54ABC162-5F7B-426A-8766-17746ABFF66A}"/>
              </a:ext>
            </a:extLst>
          </p:cNvPr>
          <p:cNvPicPr>
            <a:picLocks noChangeAspect="1"/>
          </p:cNvPicPr>
          <p:nvPr/>
        </p:nvPicPr>
        <p:blipFill>
          <a:blip r:embed="rId4"/>
          <a:stretch>
            <a:fillRect/>
          </a:stretch>
        </p:blipFill>
        <p:spPr>
          <a:xfrm>
            <a:off x="8040935" y="2644504"/>
            <a:ext cx="8677275" cy="3076575"/>
          </a:xfrm>
          <a:prstGeom prst="rect">
            <a:avLst/>
          </a:prstGeom>
        </p:spPr>
      </p:pic>
      <p:pic>
        <p:nvPicPr>
          <p:cNvPr id="3" name="Afbeelding 2">
            <a:extLst>
              <a:ext uri="{FF2B5EF4-FFF2-40B4-BE49-F238E27FC236}">
                <a16:creationId xmlns:a16="http://schemas.microsoft.com/office/drawing/2014/main" id="{6A7E9DA9-21F1-4B68-963B-79EF2E297247}"/>
              </a:ext>
            </a:extLst>
          </p:cNvPr>
          <p:cNvPicPr>
            <a:picLocks noChangeAspect="1"/>
          </p:cNvPicPr>
          <p:nvPr/>
        </p:nvPicPr>
        <p:blipFill>
          <a:blip r:embed="rId5"/>
          <a:stretch>
            <a:fillRect/>
          </a:stretch>
        </p:blipFill>
        <p:spPr>
          <a:xfrm>
            <a:off x="928089" y="2644504"/>
            <a:ext cx="5754010" cy="2726800"/>
          </a:xfrm>
          <a:prstGeom prst="rect">
            <a:avLst/>
          </a:prstGeom>
        </p:spPr>
      </p:pic>
      <p:sp>
        <p:nvSpPr>
          <p:cNvPr id="4" name="Tekstvak 3">
            <a:extLst>
              <a:ext uri="{FF2B5EF4-FFF2-40B4-BE49-F238E27FC236}">
                <a16:creationId xmlns:a16="http://schemas.microsoft.com/office/drawing/2014/main" id="{CD969F21-47BD-42B8-9C25-43E59EDF9CFD}"/>
              </a:ext>
            </a:extLst>
          </p:cNvPr>
          <p:cNvSpPr txBox="1"/>
          <p:nvPr/>
        </p:nvSpPr>
        <p:spPr>
          <a:xfrm>
            <a:off x="928089" y="1813810"/>
            <a:ext cx="6417091" cy="695575"/>
          </a:xfrm>
          <a:prstGeom prst="rect">
            <a:avLst/>
          </a:prstGeom>
          <a:noFill/>
        </p:spPr>
        <p:txBody>
          <a:bodyPr wrap="square" rtlCol="0">
            <a:spAutoFit/>
          </a:bodyPr>
          <a:lstStyle/>
          <a:p>
            <a:pPr>
              <a:lnSpc>
                <a:spcPct val="120000"/>
              </a:lnSpc>
            </a:pPr>
            <a:r>
              <a:rPr lang="nl-BE" sz="3500" b="1" dirty="0"/>
              <a:t>Gewone groepen : </a:t>
            </a:r>
            <a:r>
              <a:rPr lang="nl-BE" sz="3500" b="1" u="sng" dirty="0"/>
              <a:t>manueel werk</a:t>
            </a:r>
          </a:p>
        </p:txBody>
      </p:sp>
      <p:sp>
        <p:nvSpPr>
          <p:cNvPr id="15" name="Tekstvak 14">
            <a:extLst>
              <a:ext uri="{FF2B5EF4-FFF2-40B4-BE49-F238E27FC236}">
                <a16:creationId xmlns:a16="http://schemas.microsoft.com/office/drawing/2014/main" id="{EBE7D78D-19DC-4F1F-BCC5-27AB360FABFC}"/>
              </a:ext>
            </a:extLst>
          </p:cNvPr>
          <p:cNvSpPr txBox="1"/>
          <p:nvPr/>
        </p:nvSpPr>
        <p:spPr>
          <a:xfrm>
            <a:off x="8040936" y="1798821"/>
            <a:ext cx="7698736" cy="695575"/>
          </a:xfrm>
          <a:prstGeom prst="rect">
            <a:avLst/>
          </a:prstGeom>
          <a:noFill/>
        </p:spPr>
        <p:txBody>
          <a:bodyPr wrap="square" rtlCol="0">
            <a:spAutoFit/>
          </a:bodyPr>
          <a:lstStyle/>
          <a:p>
            <a:pPr>
              <a:lnSpc>
                <a:spcPct val="120000"/>
              </a:lnSpc>
            </a:pPr>
            <a:r>
              <a:rPr lang="nl-BE" sz="3500" b="1" dirty="0"/>
              <a:t>Smart groepen : </a:t>
            </a:r>
            <a:r>
              <a:rPr lang="nl-BE" sz="3500" b="1" u="sng" dirty="0"/>
              <a:t>automatische selectie</a:t>
            </a:r>
          </a:p>
        </p:txBody>
      </p:sp>
      <p:sp>
        <p:nvSpPr>
          <p:cNvPr id="21" name="Tekstvak 20">
            <a:extLst>
              <a:ext uri="{FF2B5EF4-FFF2-40B4-BE49-F238E27FC236}">
                <a16:creationId xmlns:a16="http://schemas.microsoft.com/office/drawing/2014/main" id="{DC253CAB-7AAC-4412-969C-7E9300F49370}"/>
              </a:ext>
            </a:extLst>
          </p:cNvPr>
          <p:cNvSpPr txBox="1"/>
          <p:nvPr/>
        </p:nvSpPr>
        <p:spPr>
          <a:xfrm>
            <a:off x="4505756" y="7730574"/>
            <a:ext cx="10109654" cy="477054"/>
          </a:xfrm>
          <a:prstGeom prst="rect">
            <a:avLst/>
          </a:prstGeom>
          <a:noFill/>
        </p:spPr>
        <p:txBody>
          <a:bodyPr wrap="square" rtlCol="0">
            <a:spAutoFit/>
          </a:bodyPr>
          <a:lstStyle/>
          <a:p>
            <a:r>
              <a:rPr lang="nl-BE" sz="2500" b="1" dirty="0"/>
              <a:t>Gebruik smart groepen om grote hoeveelheden referenties snel te sorteren</a:t>
            </a:r>
            <a:endParaRPr lang="nl-BE" sz="2500" b="1" u="sng" dirty="0"/>
          </a:p>
        </p:txBody>
      </p:sp>
    </p:spTree>
    <p:extLst>
      <p:ext uri="{BB962C8B-B14F-4D97-AF65-F5344CB8AC3E}">
        <p14:creationId xmlns:p14="http://schemas.microsoft.com/office/powerpoint/2010/main" val="3080530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118" y="136025"/>
            <a:ext cx="15705282" cy="1284561"/>
          </a:xfrm>
        </p:spPr>
        <p:txBody>
          <a:bodyPr/>
          <a:lstStyle/>
          <a:p>
            <a:r>
              <a:rPr lang="nl-NL" sz="4800" dirty="0"/>
              <a:t>3. Referenties beheren</a:t>
            </a:r>
            <a:br>
              <a:rPr lang="nl-NL" sz="4800" dirty="0"/>
            </a:br>
            <a:r>
              <a:rPr lang="nl-BE" sz="3600" b="1" dirty="0"/>
              <a:t>Weergave van de referenties aanpassen </a:t>
            </a:r>
            <a:endParaRPr lang="nl-BE" sz="4800" b="1" dirty="0"/>
          </a:p>
        </p:txBody>
      </p:sp>
      <p:sp>
        <p:nvSpPr>
          <p:cNvPr id="9" name="Tekstvak 8"/>
          <p:cNvSpPr txBox="1"/>
          <p:nvPr/>
        </p:nvSpPr>
        <p:spPr>
          <a:xfrm>
            <a:off x="16056336" y="60847"/>
            <a:ext cx="987771" cy="1536703"/>
          </a:xfrm>
          <a:prstGeom prst="rect">
            <a:avLst/>
          </a:prstGeom>
          <a:noFill/>
        </p:spPr>
        <p:txBody>
          <a:bodyPr wrap="none" rtlCol="0">
            <a:spAutoFit/>
          </a:bodyPr>
          <a:lstStyle/>
          <a:p>
            <a:r>
              <a:rPr lang="nl-NL" sz="9386" dirty="0">
                <a:solidFill>
                  <a:srgbClr val="FF0000"/>
                </a:solidFill>
              </a:rPr>
              <a:t>B</a:t>
            </a:r>
            <a:endParaRPr lang="nl-BE" sz="9386" dirty="0">
              <a:solidFill>
                <a:srgbClr val="FF0000"/>
              </a:solidFill>
            </a:endParaRPr>
          </a:p>
        </p:txBody>
      </p:sp>
      <p:pic>
        <p:nvPicPr>
          <p:cNvPr id="4" name="Afbeelding 3">
            <a:extLst>
              <a:ext uri="{FF2B5EF4-FFF2-40B4-BE49-F238E27FC236}">
                <a16:creationId xmlns:a16="http://schemas.microsoft.com/office/drawing/2014/main" id="{6C46CF70-BFD6-4309-8C52-498532AA1312}"/>
              </a:ext>
            </a:extLst>
          </p:cNvPr>
          <p:cNvPicPr>
            <a:picLocks noChangeAspect="1"/>
          </p:cNvPicPr>
          <p:nvPr/>
        </p:nvPicPr>
        <p:blipFill>
          <a:blip r:embed="rId3"/>
          <a:stretch>
            <a:fillRect/>
          </a:stretch>
        </p:blipFill>
        <p:spPr>
          <a:xfrm>
            <a:off x="1514737" y="1530934"/>
            <a:ext cx="13173075" cy="2619375"/>
          </a:xfrm>
          <a:prstGeom prst="rect">
            <a:avLst/>
          </a:prstGeom>
        </p:spPr>
      </p:pic>
      <p:pic>
        <p:nvPicPr>
          <p:cNvPr id="5" name="Afbeelding 4">
            <a:extLst>
              <a:ext uri="{FF2B5EF4-FFF2-40B4-BE49-F238E27FC236}">
                <a16:creationId xmlns:a16="http://schemas.microsoft.com/office/drawing/2014/main" id="{446371BD-5BA6-4EC9-B9EB-5F594E8746EF}"/>
              </a:ext>
            </a:extLst>
          </p:cNvPr>
          <p:cNvPicPr>
            <a:picLocks noChangeAspect="1"/>
          </p:cNvPicPr>
          <p:nvPr/>
        </p:nvPicPr>
        <p:blipFill>
          <a:blip r:embed="rId4"/>
          <a:stretch>
            <a:fillRect/>
          </a:stretch>
        </p:blipFill>
        <p:spPr>
          <a:xfrm>
            <a:off x="10138379" y="1805654"/>
            <a:ext cx="2724150" cy="6819900"/>
          </a:xfrm>
          <a:prstGeom prst="rect">
            <a:avLst/>
          </a:prstGeom>
        </p:spPr>
      </p:pic>
      <p:sp>
        <p:nvSpPr>
          <p:cNvPr id="17" name="Tekstvak 16">
            <a:extLst>
              <a:ext uri="{FF2B5EF4-FFF2-40B4-BE49-F238E27FC236}">
                <a16:creationId xmlns:a16="http://schemas.microsoft.com/office/drawing/2014/main" id="{5C3C77C4-36C8-403C-9F21-B8E8BAFB6760}"/>
              </a:ext>
            </a:extLst>
          </p:cNvPr>
          <p:cNvSpPr txBox="1"/>
          <p:nvPr/>
        </p:nvSpPr>
        <p:spPr>
          <a:xfrm>
            <a:off x="1368693" y="4754456"/>
            <a:ext cx="9325566" cy="1077218"/>
          </a:xfrm>
          <a:prstGeom prst="rect">
            <a:avLst/>
          </a:prstGeom>
          <a:noFill/>
          <a:ln w="38100">
            <a:solidFill>
              <a:srgbClr val="FF0000"/>
            </a:solidFill>
          </a:ln>
        </p:spPr>
        <p:txBody>
          <a:bodyPr wrap="none" rtlCol="0">
            <a:spAutoFit/>
          </a:bodyPr>
          <a:lstStyle/>
          <a:p>
            <a:r>
              <a:rPr lang="nl-NL" sz="3200" dirty="0">
                <a:solidFill>
                  <a:srgbClr val="FF0000"/>
                </a:solidFill>
              </a:rPr>
              <a:t>Selecteer veldlijst met rechtermuisknop in titelbalk lijst</a:t>
            </a:r>
          </a:p>
          <a:p>
            <a:r>
              <a:rPr lang="nl-NL" sz="3200" dirty="0">
                <a:solidFill>
                  <a:srgbClr val="FF0000"/>
                </a:solidFill>
              </a:rPr>
              <a:t>Vink de gewenste velden aan</a:t>
            </a:r>
            <a:endParaRPr lang="nl-BE" sz="3200" dirty="0">
              <a:solidFill>
                <a:srgbClr val="FF0000"/>
              </a:solidFill>
            </a:endParaRPr>
          </a:p>
        </p:txBody>
      </p:sp>
    </p:spTree>
    <p:extLst>
      <p:ext uri="{BB962C8B-B14F-4D97-AF65-F5344CB8AC3E}">
        <p14:creationId xmlns:p14="http://schemas.microsoft.com/office/powerpoint/2010/main" val="739324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118" y="136025"/>
            <a:ext cx="15705282" cy="1284561"/>
          </a:xfrm>
        </p:spPr>
        <p:txBody>
          <a:bodyPr/>
          <a:lstStyle/>
          <a:p>
            <a:r>
              <a:rPr lang="nl-NL" sz="4800" dirty="0"/>
              <a:t>3. Referenties beheren</a:t>
            </a:r>
            <a:br>
              <a:rPr lang="nl-NL" sz="4800" dirty="0"/>
            </a:br>
            <a:r>
              <a:rPr lang="nl-BE" sz="3600" b="1" dirty="0"/>
              <a:t>Weergave van de referenties aanpassen </a:t>
            </a:r>
            <a:endParaRPr lang="nl-BE" sz="4800" b="1" dirty="0"/>
          </a:p>
        </p:txBody>
      </p:sp>
      <p:sp>
        <p:nvSpPr>
          <p:cNvPr id="9" name="Tekstvak 8"/>
          <p:cNvSpPr txBox="1"/>
          <p:nvPr/>
        </p:nvSpPr>
        <p:spPr>
          <a:xfrm>
            <a:off x="16056336" y="60847"/>
            <a:ext cx="987771" cy="1536703"/>
          </a:xfrm>
          <a:prstGeom prst="rect">
            <a:avLst/>
          </a:prstGeom>
          <a:noFill/>
        </p:spPr>
        <p:txBody>
          <a:bodyPr wrap="none" rtlCol="0">
            <a:spAutoFit/>
          </a:bodyPr>
          <a:lstStyle/>
          <a:p>
            <a:r>
              <a:rPr lang="nl-NL" sz="9386" dirty="0">
                <a:solidFill>
                  <a:srgbClr val="FF0000"/>
                </a:solidFill>
              </a:rPr>
              <a:t>B</a:t>
            </a:r>
            <a:endParaRPr lang="nl-BE" sz="9386" dirty="0">
              <a:solidFill>
                <a:srgbClr val="FF0000"/>
              </a:solidFill>
            </a:endParaRPr>
          </a:p>
        </p:txBody>
      </p:sp>
      <p:sp>
        <p:nvSpPr>
          <p:cNvPr id="6" name="PIJL-OMLAAG 5"/>
          <p:cNvSpPr/>
          <p:nvPr/>
        </p:nvSpPr>
        <p:spPr>
          <a:xfrm>
            <a:off x="1260461" y="4120372"/>
            <a:ext cx="216733" cy="1273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0" name="PIJL-OMLAAG 19"/>
          <p:cNvSpPr/>
          <p:nvPr/>
        </p:nvSpPr>
        <p:spPr>
          <a:xfrm>
            <a:off x="1541401" y="4328753"/>
            <a:ext cx="207373" cy="216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8" name="Tekstvak 7"/>
          <p:cNvSpPr txBox="1"/>
          <p:nvPr/>
        </p:nvSpPr>
        <p:spPr>
          <a:xfrm>
            <a:off x="1260461" y="5686544"/>
            <a:ext cx="4533613" cy="584775"/>
          </a:xfrm>
          <a:prstGeom prst="rect">
            <a:avLst/>
          </a:prstGeom>
          <a:noFill/>
        </p:spPr>
        <p:txBody>
          <a:bodyPr wrap="none" rtlCol="0">
            <a:spAutoFit/>
          </a:bodyPr>
          <a:lstStyle/>
          <a:p>
            <a:r>
              <a:rPr lang="nl-NL" sz="3200" dirty="0"/>
              <a:t>Read/</a:t>
            </a:r>
            <a:r>
              <a:rPr lang="nl-NL" sz="3200" dirty="0" err="1"/>
              <a:t>Unread</a:t>
            </a:r>
            <a:r>
              <a:rPr lang="nl-NL" sz="3200" dirty="0"/>
              <a:t> - indicator</a:t>
            </a:r>
            <a:endParaRPr lang="nl-BE" sz="3200" dirty="0"/>
          </a:p>
        </p:txBody>
      </p:sp>
      <p:sp>
        <p:nvSpPr>
          <p:cNvPr id="21" name="Tekstvak 20"/>
          <p:cNvSpPr txBox="1"/>
          <p:nvPr/>
        </p:nvSpPr>
        <p:spPr>
          <a:xfrm>
            <a:off x="1842234" y="4437055"/>
            <a:ext cx="3645550" cy="584775"/>
          </a:xfrm>
          <a:prstGeom prst="rect">
            <a:avLst/>
          </a:prstGeom>
          <a:noFill/>
        </p:spPr>
        <p:txBody>
          <a:bodyPr wrap="none" rtlCol="0">
            <a:spAutoFit/>
          </a:bodyPr>
          <a:lstStyle/>
          <a:p>
            <a:r>
              <a:rPr lang="nl-NL" sz="3200" dirty="0"/>
              <a:t>Bijlage(n) (ja / nee)</a:t>
            </a:r>
            <a:endParaRPr lang="nl-BE" sz="3200" dirty="0"/>
          </a:p>
        </p:txBody>
      </p:sp>
      <p:sp>
        <p:nvSpPr>
          <p:cNvPr id="22" name="PIJL-OMLAAG 21"/>
          <p:cNvSpPr/>
          <p:nvPr/>
        </p:nvSpPr>
        <p:spPr>
          <a:xfrm>
            <a:off x="8579072" y="4282567"/>
            <a:ext cx="207373" cy="216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3" name="Tekstvak 22"/>
          <p:cNvSpPr txBox="1"/>
          <p:nvPr/>
        </p:nvSpPr>
        <p:spPr>
          <a:xfrm>
            <a:off x="7916050" y="4669286"/>
            <a:ext cx="3647152" cy="1077218"/>
          </a:xfrm>
          <a:prstGeom prst="rect">
            <a:avLst/>
          </a:prstGeom>
          <a:noFill/>
        </p:spPr>
        <p:txBody>
          <a:bodyPr wrap="none" rtlCol="0">
            <a:spAutoFit/>
          </a:bodyPr>
          <a:lstStyle/>
          <a:p>
            <a:r>
              <a:rPr lang="nl-NL" sz="3200" dirty="0"/>
              <a:t>Persoonlijke score </a:t>
            </a:r>
          </a:p>
          <a:p>
            <a:r>
              <a:rPr lang="nl-NL" sz="3200" dirty="0"/>
              <a:t>(0-5 sterren)</a:t>
            </a:r>
            <a:endParaRPr lang="nl-BE" sz="3200" dirty="0"/>
          </a:p>
        </p:txBody>
      </p:sp>
      <p:sp>
        <p:nvSpPr>
          <p:cNvPr id="24" name="PIJL-OMLAAG 23"/>
          <p:cNvSpPr/>
          <p:nvPr/>
        </p:nvSpPr>
        <p:spPr>
          <a:xfrm>
            <a:off x="14148317" y="4304381"/>
            <a:ext cx="207373" cy="216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5" name="Tekstvak 24"/>
          <p:cNvSpPr txBox="1"/>
          <p:nvPr/>
        </p:nvSpPr>
        <p:spPr>
          <a:xfrm>
            <a:off x="13943991" y="4982290"/>
            <a:ext cx="2591409" cy="2062103"/>
          </a:xfrm>
          <a:prstGeom prst="rect">
            <a:avLst/>
          </a:prstGeom>
          <a:noFill/>
        </p:spPr>
        <p:txBody>
          <a:bodyPr wrap="square" rtlCol="0">
            <a:spAutoFit/>
          </a:bodyPr>
          <a:lstStyle/>
          <a:p>
            <a:r>
              <a:rPr lang="nl-NL" sz="3200" dirty="0"/>
              <a:t>Mogelijkheid om velden te personaliseren (zie FAQ)</a:t>
            </a:r>
            <a:endParaRPr lang="nl-BE" sz="3200" dirty="0"/>
          </a:p>
        </p:txBody>
      </p:sp>
      <p:pic>
        <p:nvPicPr>
          <p:cNvPr id="3" name="Afbeelding 2">
            <a:extLst>
              <a:ext uri="{FF2B5EF4-FFF2-40B4-BE49-F238E27FC236}">
                <a16:creationId xmlns:a16="http://schemas.microsoft.com/office/drawing/2014/main" id="{BD74F8AF-5159-46E1-8905-30B54E009DD1}"/>
              </a:ext>
            </a:extLst>
          </p:cNvPr>
          <p:cNvPicPr>
            <a:picLocks noChangeAspect="1"/>
          </p:cNvPicPr>
          <p:nvPr/>
        </p:nvPicPr>
        <p:blipFill>
          <a:blip r:embed="rId3"/>
          <a:stretch>
            <a:fillRect/>
          </a:stretch>
        </p:blipFill>
        <p:spPr>
          <a:xfrm>
            <a:off x="1092567" y="1547072"/>
            <a:ext cx="14600014" cy="2609009"/>
          </a:xfrm>
          <a:prstGeom prst="rect">
            <a:avLst/>
          </a:prstGeom>
          <a:ln w="19050">
            <a:solidFill>
              <a:schemeClr val="tx1"/>
            </a:solidFill>
          </a:ln>
        </p:spPr>
      </p:pic>
    </p:spTree>
    <p:extLst>
      <p:ext uri="{BB962C8B-B14F-4D97-AF65-F5344CB8AC3E}">
        <p14:creationId xmlns:p14="http://schemas.microsoft.com/office/powerpoint/2010/main" val="3346011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118" y="136025"/>
            <a:ext cx="15705282" cy="1284561"/>
          </a:xfrm>
        </p:spPr>
        <p:txBody>
          <a:bodyPr/>
          <a:lstStyle/>
          <a:p>
            <a:r>
              <a:rPr lang="nl-NL" sz="4800" dirty="0"/>
              <a:t>3. Referenties beheren</a:t>
            </a:r>
            <a:br>
              <a:rPr lang="nl-NL" sz="4800" dirty="0"/>
            </a:br>
            <a:r>
              <a:rPr lang="nl-BE" sz="3600" b="1" dirty="0"/>
              <a:t>Weergave van de referenties aanpassen </a:t>
            </a:r>
            <a:endParaRPr lang="nl-BE" sz="4800" b="1" dirty="0"/>
          </a:p>
        </p:txBody>
      </p:sp>
      <p:sp>
        <p:nvSpPr>
          <p:cNvPr id="19" name="Tekstvak 18"/>
          <p:cNvSpPr txBox="1"/>
          <p:nvPr/>
        </p:nvSpPr>
        <p:spPr>
          <a:xfrm>
            <a:off x="2293496" y="1993140"/>
            <a:ext cx="13612400" cy="6001643"/>
          </a:xfrm>
          <a:prstGeom prst="rect">
            <a:avLst/>
          </a:prstGeom>
          <a:noFill/>
        </p:spPr>
        <p:txBody>
          <a:bodyPr wrap="square" rtlCol="0">
            <a:spAutoFit/>
          </a:bodyPr>
          <a:lstStyle/>
          <a:p>
            <a:pPr marL="406365" indent="-406365">
              <a:buFontTx/>
              <a:buChar char="-"/>
            </a:pPr>
            <a:r>
              <a:rPr lang="nl-NL" sz="3200" dirty="0"/>
              <a:t>Maximaal 10 velden !!!</a:t>
            </a:r>
          </a:p>
          <a:p>
            <a:pPr marL="406365" indent="-406365">
              <a:buFontTx/>
              <a:buChar char="-"/>
            </a:pPr>
            <a:r>
              <a:rPr lang="nl-NL" sz="3200" dirty="0"/>
              <a:t>Sortering (oplopen – aflopend) : klik op veldnaam</a:t>
            </a:r>
          </a:p>
          <a:p>
            <a:pPr marL="406365" indent="-406365">
              <a:buFontTx/>
              <a:buChar char="-"/>
            </a:pPr>
            <a:r>
              <a:rPr lang="nl-NL" sz="3200" dirty="0"/>
              <a:t>Aanpassen van de velden</a:t>
            </a:r>
          </a:p>
          <a:p>
            <a:pPr marL="1056549" lvl="1" indent="-406365">
              <a:buFontTx/>
              <a:buChar char="-"/>
            </a:pPr>
            <a:r>
              <a:rPr lang="nl-NL" sz="3200" dirty="0"/>
              <a:t>Via </a:t>
            </a:r>
            <a:r>
              <a:rPr lang="nl-NL" sz="3200" dirty="0" err="1"/>
              <a:t>Edit</a:t>
            </a:r>
            <a:r>
              <a:rPr lang="nl-NL" sz="3200" dirty="0"/>
              <a:t> &gt; </a:t>
            </a:r>
            <a:r>
              <a:rPr lang="nl-NL" sz="3200" dirty="0" err="1"/>
              <a:t>Preferences</a:t>
            </a:r>
            <a:r>
              <a:rPr lang="nl-NL" sz="3200" dirty="0"/>
              <a:t> &gt; Display Fields </a:t>
            </a:r>
          </a:p>
          <a:p>
            <a:pPr marL="1056549" lvl="1" indent="-406365">
              <a:buFontTx/>
              <a:buChar char="-"/>
            </a:pPr>
            <a:r>
              <a:rPr lang="nl-NL" sz="3200" dirty="0"/>
              <a:t>rechtermuisknop van op de menubalk met titels</a:t>
            </a:r>
          </a:p>
          <a:p>
            <a:pPr marL="1056549" lvl="1" indent="-406365">
              <a:buFontTx/>
              <a:buChar char="-"/>
            </a:pPr>
            <a:endParaRPr lang="nl-NL" sz="3200" dirty="0"/>
          </a:p>
          <a:p>
            <a:pPr marL="1056549" lvl="1" indent="-406365">
              <a:buFontTx/>
              <a:buChar char="-"/>
            </a:pPr>
            <a:endParaRPr lang="nl-NL" sz="3200" dirty="0"/>
          </a:p>
          <a:p>
            <a:pPr marL="1056549" lvl="1" indent="-406365">
              <a:buFontTx/>
              <a:buChar char="-"/>
            </a:pPr>
            <a:endParaRPr lang="nl-NL" sz="3200" dirty="0"/>
          </a:p>
          <a:p>
            <a:pPr marL="1056549" lvl="1" indent="-406365">
              <a:buFontTx/>
              <a:buChar char="-"/>
            </a:pPr>
            <a:endParaRPr lang="nl-NL" sz="3200" dirty="0"/>
          </a:p>
          <a:p>
            <a:pPr marL="1056549" lvl="1" indent="-406365">
              <a:buFontTx/>
              <a:buChar char="-"/>
            </a:pPr>
            <a:endParaRPr lang="nl-NL" sz="3200" dirty="0"/>
          </a:p>
          <a:p>
            <a:pPr marL="1056549" lvl="1" indent="-406365">
              <a:buFontTx/>
              <a:buChar char="-"/>
            </a:pPr>
            <a:endParaRPr lang="nl-NL" sz="3200" dirty="0"/>
          </a:p>
          <a:p>
            <a:pPr marL="406365" indent="-406365">
              <a:buFontTx/>
              <a:buChar char="-"/>
            </a:pPr>
            <a:r>
              <a:rPr lang="nl-NL" sz="3200" dirty="0"/>
              <a:t>Persoonlijke instellingen blijven automatisch bewaard in je profiel</a:t>
            </a:r>
            <a:endParaRPr lang="nl-BE" sz="3200" dirty="0"/>
          </a:p>
        </p:txBody>
      </p:sp>
      <p:sp>
        <p:nvSpPr>
          <p:cNvPr id="9" name="Tekstvak 8"/>
          <p:cNvSpPr txBox="1"/>
          <p:nvPr/>
        </p:nvSpPr>
        <p:spPr>
          <a:xfrm>
            <a:off x="16056336" y="60847"/>
            <a:ext cx="987771" cy="1536703"/>
          </a:xfrm>
          <a:prstGeom prst="rect">
            <a:avLst/>
          </a:prstGeom>
          <a:noFill/>
        </p:spPr>
        <p:txBody>
          <a:bodyPr wrap="none" rtlCol="0">
            <a:spAutoFit/>
          </a:bodyPr>
          <a:lstStyle/>
          <a:p>
            <a:r>
              <a:rPr lang="nl-NL" sz="9386" dirty="0">
                <a:solidFill>
                  <a:srgbClr val="FF0000"/>
                </a:solidFill>
              </a:rPr>
              <a:t>B</a:t>
            </a:r>
            <a:endParaRPr lang="nl-BE" sz="9386" dirty="0">
              <a:solidFill>
                <a:srgbClr val="FF0000"/>
              </a:solidFill>
            </a:endParaRPr>
          </a:p>
        </p:txBody>
      </p:sp>
      <p:pic>
        <p:nvPicPr>
          <p:cNvPr id="14" name="Afbeelding 13">
            <a:extLst>
              <a:ext uri="{FF2B5EF4-FFF2-40B4-BE49-F238E27FC236}">
                <a16:creationId xmlns:a16="http://schemas.microsoft.com/office/drawing/2014/main" id="{B16B1E68-88B2-4FA6-80F0-C3ED680766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48" t="40499" r="14248"/>
          <a:stretch/>
        </p:blipFill>
        <p:spPr>
          <a:xfrm>
            <a:off x="990543" y="1993140"/>
            <a:ext cx="944679" cy="972718"/>
          </a:xfrm>
          <a:prstGeom prst="rect">
            <a:avLst/>
          </a:prstGeom>
          <a:ln w="9525">
            <a:solidFill>
              <a:schemeClr val="accent1"/>
            </a:solidFill>
          </a:ln>
        </p:spPr>
      </p:pic>
      <p:pic>
        <p:nvPicPr>
          <p:cNvPr id="4" name="Afbeelding 3">
            <a:extLst>
              <a:ext uri="{FF2B5EF4-FFF2-40B4-BE49-F238E27FC236}">
                <a16:creationId xmlns:a16="http://schemas.microsoft.com/office/drawing/2014/main" id="{87383ABB-6500-4D3B-8369-1C1EE37270A6}"/>
              </a:ext>
            </a:extLst>
          </p:cNvPr>
          <p:cNvPicPr>
            <a:picLocks noChangeAspect="1"/>
          </p:cNvPicPr>
          <p:nvPr/>
        </p:nvPicPr>
        <p:blipFill>
          <a:blip r:embed="rId4"/>
          <a:stretch>
            <a:fillRect/>
          </a:stretch>
        </p:blipFill>
        <p:spPr>
          <a:xfrm>
            <a:off x="11733029" y="3690184"/>
            <a:ext cx="3601909" cy="3280947"/>
          </a:xfrm>
          <a:prstGeom prst="rect">
            <a:avLst/>
          </a:prstGeom>
        </p:spPr>
      </p:pic>
      <p:pic>
        <p:nvPicPr>
          <p:cNvPr id="5" name="Afbeelding 4">
            <a:extLst>
              <a:ext uri="{FF2B5EF4-FFF2-40B4-BE49-F238E27FC236}">
                <a16:creationId xmlns:a16="http://schemas.microsoft.com/office/drawing/2014/main" id="{328D0987-3CF3-4F9B-853B-C838EEDE8088}"/>
              </a:ext>
            </a:extLst>
          </p:cNvPr>
          <p:cNvPicPr>
            <a:picLocks noChangeAspect="1"/>
          </p:cNvPicPr>
          <p:nvPr/>
        </p:nvPicPr>
        <p:blipFill>
          <a:blip r:embed="rId5"/>
          <a:stretch>
            <a:fillRect/>
          </a:stretch>
        </p:blipFill>
        <p:spPr>
          <a:xfrm>
            <a:off x="2137317" y="4614599"/>
            <a:ext cx="1307350" cy="2095663"/>
          </a:xfrm>
          <a:prstGeom prst="rect">
            <a:avLst/>
          </a:prstGeom>
        </p:spPr>
      </p:pic>
      <p:sp>
        <p:nvSpPr>
          <p:cNvPr id="7" name="Pijl: omlaag 6">
            <a:extLst>
              <a:ext uri="{FF2B5EF4-FFF2-40B4-BE49-F238E27FC236}">
                <a16:creationId xmlns:a16="http://schemas.microsoft.com/office/drawing/2014/main" id="{5C8D7786-35E9-4394-AEB3-F435AB092CAF}"/>
              </a:ext>
            </a:extLst>
          </p:cNvPr>
          <p:cNvSpPr/>
          <p:nvPr/>
        </p:nvSpPr>
        <p:spPr>
          <a:xfrm rot="1633191">
            <a:off x="2970724" y="3792512"/>
            <a:ext cx="239842" cy="1738859"/>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 omlaag 17">
            <a:extLst>
              <a:ext uri="{FF2B5EF4-FFF2-40B4-BE49-F238E27FC236}">
                <a16:creationId xmlns:a16="http://schemas.microsoft.com/office/drawing/2014/main" id="{11093EFD-490B-4823-A3E4-956730DA5B3C}"/>
              </a:ext>
            </a:extLst>
          </p:cNvPr>
          <p:cNvSpPr/>
          <p:nvPr/>
        </p:nvSpPr>
        <p:spPr>
          <a:xfrm rot="16200000">
            <a:off x="7496811" y="2240631"/>
            <a:ext cx="260202" cy="8760424"/>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323137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0118" y="136025"/>
            <a:ext cx="15705282" cy="1300889"/>
          </a:xfrm>
        </p:spPr>
        <p:txBody>
          <a:bodyPr/>
          <a:lstStyle/>
          <a:p>
            <a:r>
              <a:rPr lang="nl-NL" sz="4400" dirty="0"/>
              <a:t>3. Referenties beheren</a:t>
            </a:r>
            <a:br>
              <a:rPr lang="nl-NL" sz="4400" dirty="0"/>
            </a:br>
            <a:r>
              <a:rPr lang="nl-NL" sz="3200" b="1" dirty="0"/>
              <a:t>Referentie updaten</a:t>
            </a:r>
            <a:endParaRPr lang="nl-BE" sz="4400" b="1" dirty="0"/>
          </a:p>
        </p:txBody>
      </p:sp>
      <p:sp>
        <p:nvSpPr>
          <p:cNvPr id="3" name="Tijdelijke aanduiding voor inhoud 2"/>
          <p:cNvSpPr>
            <a:spLocks noGrp="1"/>
          </p:cNvSpPr>
          <p:nvPr>
            <p:ph idx="1"/>
          </p:nvPr>
        </p:nvSpPr>
        <p:spPr>
          <a:xfrm>
            <a:off x="1041488" y="1512092"/>
            <a:ext cx="10058400" cy="1150647"/>
          </a:xfrm>
        </p:spPr>
        <p:txBody>
          <a:bodyPr>
            <a:normAutofit/>
          </a:bodyPr>
          <a:lstStyle/>
          <a:p>
            <a:pPr marL="173038" lvl="1" indent="0">
              <a:buNone/>
            </a:pPr>
            <a:r>
              <a:rPr lang="nl-BE" dirty="0"/>
              <a:t>Referenties uit databanken updaten</a:t>
            </a:r>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36</a:t>
            </a:fld>
            <a:endParaRPr lang="nl-BE"/>
          </a:p>
        </p:txBody>
      </p:sp>
      <p:sp>
        <p:nvSpPr>
          <p:cNvPr id="6" name="Tekstvak 5"/>
          <p:cNvSpPr txBox="1"/>
          <p:nvPr/>
        </p:nvSpPr>
        <p:spPr>
          <a:xfrm>
            <a:off x="16056335" y="60847"/>
            <a:ext cx="1053494" cy="1536703"/>
          </a:xfrm>
          <a:prstGeom prst="rect">
            <a:avLst/>
          </a:prstGeom>
          <a:noFill/>
        </p:spPr>
        <p:txBody>
          <a:bodyPr wrap="none" rtlCol="0">
            <a:spAutoFit/>
          </a:bodyPr>
          <a:lstStyle/>
          <a:p>
            <a:r>
              <a:rPr lang="nl-NL" sz="9386" dirty="0">
                <a:solidFill>
                  <a:srgbClr val="FF0000"/>
                </a:solidFill>
              </a:rPr>
              <a:t>C</a:t>
            </a:r>
            <a:endParaRPr lang="nl-BE" sz="9386" dirty="0">
              <a:solidFill>
                <a:srgbClr val="FF0000"/>
              </a:solidFill>
            </a:endParaRPr>
          </a:p>
        </p:txBody>
      </p:sp>
      <p:pic>
        <p:nvPicPr>
          <p:cNvPr id="14" name="Afbeelding 13">
            <a:extLst>
              <a:ext uri="{FF2B5EF4-FFF2-40B4-BE49-F238E27FC236}">
                <a16:creationId xmlns:a16="http://schemas.microsoft.com/office/drawing/2014/main" id="{AB171A2C-213D-4CD5-A1DC-F9B096AB1179}"/>
              </a:ext>
            </a:extLst>
          </p:cNvPr>
          <p:cNvPicPr>
            <a:picLocks noChangeAspect="1"/>
          </p:cNvPicPr>
          <p:nvPr/>
        </p:nvPicPr>
        <p:blipFill>
          <a:blip r:embed="rId3"/>
          <a:stretch>
            <a:fillRect/>
          </a:stretch>
        </p:blipFill>
        <p:spPr>
          <a:xfrm>
            <a:off x="7280275" y="3195871"/>
            <a:ext cx="10058400" cy="5219700"/>
          </a:xfrm>
          <a:prstGeom prst="rect">
            <a:avLst/>
          </a:prstGeom>
        </p:spPr>
      </p:pic>
      <p:pic>
        <p:nvPicPr>
          <p:cNvPr id="10" name="Afbeelding 9">
            <a:extLst>
              <a:ext uri="{FF2B5EF4-FFF2-40B4-BE49-F238E27FC236}">
                <a16:creationId xmlns:a16="http://schemas.microsoft.com/office/drawing/2014/main" id="{CA0811CC-67D1-4112-9E7F-CFDD48F7F3C5}"/>
              </a:ext>
            </a:extLst>
          </p:cNvPr>
          <p:cNvPicPr>
            <a:picLocks noChangeAspect="1"/>
          </p:cNvPicPr>
          <p:nvPr/>
        </p:nvPicPr>
        <p:blipFill>
          <a:blip r:embed="rId4"/>
          <a:stretch>
            <a:fillRect/>
          </a:stretch>
        </p:blipFill>
        <p:spPr>
          <a:xfrm>
            <a:off x="1259175" y="2582568"/>
            <a:ext cx="3564653" cy="4588463"/>
          </a:xfrm>
          <a:prstGeom prst="rect">
            <a:avLst/>
          </a:prstGeom>
        </p:spPr>
      </p:pic>
      <p:sp>
        <p:nvSpPr>
          <p:cNvPr id="15" name="Pijl: omlaag 14">
            <a:extLst>
              <a:ext uri="{FF2B5EF4-FFF2-40B4-BE49-F238E27FC236}">
                <a16:creationId xmlns:a16="http://schemas.microsoft.com/office/drawing/2014/main" id="{6B0D1323-B0DC-49B4-8DDB-32831C02481E}"/>
              </a:ext>
            </a:extLst>
          </p:cNvPr>
          <p:cNvSpPr/>
          <p:nvPr/>
        </p:nvSpPr>
        <p:spPr>
          <a:xfrm rot="16200000">
            <a:off x="6559924" y="2438455"/>
            <a:ext cx="215233" cy="4653116"/>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51482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0118" y="136025"/>
            <a:ext cx="15705282" cy="1300889"/>
          </a:xfrm>
        </p:spPr>
        <p:txBody>
          <a:bodyPr/>
          <a:lstStyle/>
          <a:p>
            <a:r>
              <a:rPr lang="nl-NL" sz="4400" dirty="0"/>
              <a:t>3. Referenties beheren</a:t>
            </a:r>
            <a:br>
              <a:rPr lang="nl-NL" sz="4400" dirty="0"/>
            </a:br>
            <a:r>
              <a:rPr lang="nl-NL" sz="3200" b="1" dirty="0"/>
              <a:t>Referentie invoeren die niet online te vinden zijn</a:t>
            </a:r>
            <a:endParaRPr lang="nl-BE" sz="4400" b="1" dirty="0"/>
          </a:p>
        </p:txBody>
      </p:sp>
      <p:sp>
        <p:nvSpPr>
          <p:cNvPr id="3" name="Tijdelijke aanduiding voor inhoud 2"/>
          <p:cNvSpPr>
            <a:spLocks noGrp="1"/>
          </p:cNvSpPr>
          <p:nvPr>
            <p:ph idx="1"/>
          </p:nvPr>
        </p:nvSpPr>
        <p:spPr>
          <a:xfrm>
            <a:off x="7630417" y="2211830"/>
            <a:ext cx="8881010" cy="3493297"/>
          </a:xfrm>
        </p:spPr>
        <p:txBody>
          <a:bodyPr>
            <a:normAutofit/>
          </a:bodyPr>
          <a:lstStyle/>
          <a:p>
            <a:pPr marL="85725" indent="0">
              <a:buNone/>
            </a:pPr>
            <a:r>
              <a:rPr lang="nl-NL" dirty="0"/>
              <a:t>Nieuwe referentie toevoegen</a:t>
            </a:r>
          </a:p>
          <a:p>
            <a:r>
              <a:rPr lang="nl-NL" dirty="0"/>
              <a:t>Selecteer </a:t>
            </a:r>
            <a:r>
              <a:rPr lang="nl-NL" dirty="0" err="1"/>
              <a:t>referentieype</a:t>
            </a:r>
            <a:endParaRPr lang="nl-NL" dirty="0"/>
          </a:p>
          <a:p>
            <a:r>
              <a:rPr lang="nl-NL" dirty="0"/>
              <a:t>Vul de metadata in</a:t>
            </a:r>
            <a:endParaRPr lang="nl-BE" dirty="0"/>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37</a:t>
            </a:fld>
            <a:endParaRPr lang="nl-BE"/>
          </a:p>
        </p:txBody>
      </p:sp>
      <p:sp>
        <p:nvSpPr>
          <p:cNvPr id="6" name="Tekstvak 5"/>
          <p:cNvSpPr txBox="1"/>
          <p:nvPr/>
        </p:nvSpPr>
        <p:spPr>
          <a:xfrm>
            <a:off x="16056335" y="60847"/>
            <a:ext cx="1053494" cy="1536703"/>
          </a:xfrm>
          <a:prstGeom prst="rect">
            <a:avLst/>
          </a:prstGeom>
          <a:noFill/>
        </p:spPr>
        <p:txBody>
          <a:bodyPr wrap="none" rtlCol="0">
            <a:spAutoFit/>
          </a:bodyPr>
          <a:lstStyle/>
          <a:p>
            <a:r>
              <a:rPr lang="nl-NL" sz="9386" dirty="0">
                <a:solidFill>
                  <a:srgbClr val="FF0000"/>
                </a:solidFill>
              </a:rPr>
              <a:t>C</a:t>
            </a:r>
            <a:endParaRPr lang="nl-BE" sz="9386" dirty="0">
              <a:solidFill>
                <a:srgbClr val="FF0000"/>
              </a:solidFill>
            </a:endParaRPr>
          </a:p>
        </p:txBody>
      </p:sp>
      <p:pic>
        <p:nvPicPr>
          <p:cNvPr id="2" name="Afbeelding 1">
            <a:extLst>
              <a:ext uri="{FF2B5EF4-FFF2-40B4-BE49-F238E27FC236}">
                <a16:creationId xmlns:a16="http://schemas.microsoft.com/office/drawing/2014/main" id="{261222C2-7C45-448A-AEFA-E41771D616CE}"/>
              </a:ext>
            </a:extLst>
          </p:cNvPr>
          <p:cNvPicPr>
            <a:picLocks noChangeAspect="1"/>
          </p:cNvPicPr>
          <p:nvPr/>
        </p:nvPicPr>
        <p:blipFill>
          <a:blip r:embed="rId3"/>
          <a:stretch>
            <a:fillRect/>
          </a:stretch>
        </p:blipFill>
        <p:spPr>
          <a:xfrm>
            <a:off x="827248" y="1762125"/>
            <a:ext cx="4676775" cy="4400550"/>
          </a:xfrm>
          <a:prstGeom prst="rect">
            <a:avLst/>
          </a:prstGeom>
        </p:spPr>
      </p:pic>
      <p:pic>
        <p:nvPicPr>
          <p:cNvPr id="8" name="Afbeelding 7">
            <a:extLst>
              <a:ext uri="{FF2B5EF4-FFF2-40B4-BE49-F238E27FC236}">
                <a16:creationId xmlns:a16="http://schemas.microsoft.com/office/drawing/2014/main" id="{832DB432-AD55-477A-8201-51A1B65F141C}"/>
              </a:ext>
            </a:extLst>
          </p:cNvPr>
          <p:cNvPicPr>
            <a:picLocks noChangeAspect="1"/>
          </p:cNvPicPr>
          <p:nvPr/>
        </p:nvPicPr>
        <p:blipFill>
          <a:blip r:embed="rId4"/>
          <a:stretch>
            <a:fillRect/>
          </a:stretch>
        </p:blipFill>
        <p:spPr>
          <a:xfrm>
            <a:off x="7226782" y="5490892"/>
            <a:ext cx="7822080" cy="3493297"/>
          </a:xfrm>
          <a:prstGeom prst="rect">
            <a:avLst/>
          </a:prstGeom>
        </p:spPr>
      </p:pic>
      <p:sp>
        <p:nvSpPr>
          <p:cNvPr id="10" name="Pijl: omlaag 9">
            <a:extLst>
              <a:ext uri="{FF2B5EF4-FFF2-40B4-BE49-F238E27FC236}">
                <a16:creationId xmlns:a16="http://schemas.microsoft.com/office/drawing/2014/main" id="{7F999A3F-0344-43A6-9754-1AFF627E6508}"/>
              </a:ext>
            </a:extLst>
          </p:cNvPr>
          <p:cNvSpPr/>
          <p:nvPr/>
        </p:nvSpPr>
        <p:spPr>
          <a:xfrm rot="18584922" flipH="1">
            <a:off x="6179870" y="1095849"/>
            <a:ext cx="261535" cy="6807968"/>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99491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6D5FE39E-44D7-4BDA-BECD-3632E8F9251C}"/>
              </a:ext>
            </a:extLst>
          </p:cNvPr>
          <p:cNvPicPr>
            <a:picLocks noChangeAspect="1"/>
          </p:cNvPicPr>
          <p:nvPr/>
        </p:nvPicPr>
        <p:blipFill>
          <a:blip r:embed="rId3"/>
          <a:stretch>
            <a:fillRect/>
          </a:stretch>
        </p:blipFill>
        <p:spPr>
          <a:xfrm>
            <a:off x="7105337" y="5234446"/>
            <a:ext cx="8991275" cy="4046422"/>
          </a:xfrm>
          <a:prstGeom prst="rect">
            <a:avLst/>
          </a:prstGeom>
        </p:spPr>
      </p:pic>
      <p:pic>
        <p:nvPicPr>
          <p:cNvPr id="4" name="Afbeelding 3">
            <a:extLst>
              <a:ext uri="{FF2B5EF4-FFF2-40B4-BE49-F238E27FC236}">
                <a16:creationId xmlns:a16="http://schemas.microsoft.com/office/drawing/2014/main" id="{EDD45081-ECED-4A54-8DAD-93C96C737028}"/>
              </a:ext>
            </a:extLst>
          </p:cNvPr>
          <p:cNvPicPr>
            <a:picLocks noChangeAspect="1"/>
          </p:cNvPicPr>
          <p:nvPr/>
        </p:nvPicPr>
        <p:blipFill>
          <a:blip r:embed="rId4"/>
          <a:stretch>
            <a:fillRect/>
          </a:stretch>
        </p:blipFill>
        <p:spPr>
          <a:xfrm>
            <a:off x="822154" y="1718974"/>
            <a:ext cx="4676775" cy="4867275"/>
          </a:xfrm>
          <a:prstGeom prst="rect">
            <a:avLst/>
          </a:prstGeom>
        </p:spPr>
      </p:pic>
      <p:sp>
        <p:nvSpPr>
          <p:cNvPr id="5" name="Titel 1"/>
          <p:cNvSpPr>
            <a:spLocks noGrp="1"/>
          </p:cNvSpPr>
          <p:nvPr>
            <p:ph type="title"/>
          </p:nvPr>
        </p:nvSpPr>
        <p:spPr>
          <a:xfrm>
            <a:off x="830118" y="136025"/>
            <a:ext cx="15705282" cy="1300889"/>
          </a:xfrm>
        </p:spPr>
        <p:txBody>
          <a:bodyPr/>
          <a:lstStyle/>
          <a:p>
            <a:r>
              <a:rPr lang="nl-NL" sz="4400" dirty="0"/>
              <a:t>3. Referenties beheren</a:t>
            </a:r>
            <a:br>
              <a:rPr lang="nl-NL" sz="4400" dirty="0"/>
            </a:br>
            <a:r>
              <a:rPr lang="nl-NL" sz="3200" b="1" dirty="0"/>
              <a:t>bestaande referenties aanpassen</a:t>
            </a:r>
            <a:endParaRPr lang="nl-BE" sz="4400" b="1" dirty="0"/>
          </a:p>
        </p:txBody>
      </p:sp>
      <p:sp>
        <p:nvSpPr>
          <p:cNvPr id="3" name="Tijdelijke aanduiding voor inhoud 2"/>
          <p:cNvSpPr>
            <a:spLocks noGrp="1"/>
          </p:cNvSpPr>
          <p:nvPr>
            <p:ph idx="1"/>
          </p:nvPr>
        </p:nvSpPr>
        <p:spPr>
          <a:xfrm>
            <a:off x="7630417" y="2211830"/>
            <a:ext cx="8881010" cy="3493297"/>
          </a:xfrm>
        </p:spPr>
        <p:txBody>
          <a:bodyPr>
            <a:normAutofit/>
          </a:bodyPr>
          <a:lstStyle/>
          <a:p>
            <a:pPr marL="85725" indent="0">
              <a:buNone/>
            </a:pPr>
            <a:r>
              <a:rPr lang="nl-NL" dirty="0"/>
              <a:t>Nieuwe referentie toevoegen</a:t>
            </a:r>
          </a:p>
          <a:p>
            <a:r>
              <a:rPr lang="nl-NL" dirty="0"/>
              <a:t>Selecteer </a:t>
            </a:r>
            <a:r>
              <a:rPr lang="nl-NL" dirty="0" err="1"/>
              <a:t>referentieype</a:t>
            </a:r>
            <a:endParaRPr lang="nl-NL" dirty="0"/>
          </a:p>
          <a:p>
            <a:r>
              <a:rPr lang="nl-NL" dirty="0"/>
              <a:t>Vul de metadata in</a:t>
            </a:r>
            <a:endParaRPr lang="nl-BE" dirty="0"/>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38</a:t>
            </a:fld>
            <a:endParaRPr lang="nl-BE"/>
          </a:p>
        </p:txBody>
      </p:sp>
      <p:sp>
        <p:nvSpPr>
          <p:cNvPr id="6" name="Tekstvak 5"/>
          <p:cNvSpPr txBox="1"/>
          <p:nvPr/>
        </p:nvSpPr>
        <p:spPr>
          <a:xfrm>
            <a:off x="16056335" y="60847"/>
            <a:ext cx="1053494" cy="1536703"/>
          </a:xfrm>
          <a:prstGeom prst="rect">
            <a:avLst/>
          </a:prstGeom>
          <a:noFill/>
        </p:spPr>
        <p:txBody>
          <a:bodyPr wrap="none" rtlCol="0">
            <a:spAutoFit/>
          </a:bodyPr>
          <a:lstStyle/>
          <a:p>
            <a:r>
              <a:rPr lang="nl-NL" sz="9386" dirty="0">
                <a:solidFill>
                  <a:srgbClr val="FF0000"/>
                </a:solidFill>
              </a:rPr>
              <a:t>C</a:t>
            </a:r>
            <a:endParaRPr lang="nl-BE" sz="9386" dirty="0">
              <a:solidFill>
                <a:srgbClr val="FF0000"/>
              </a:solidFill>
            </a:endParaRPr>
          </a:p>
        </p:txBody>
      </p:sp>
      <p:sp>
        <p:nvSpPr>
          <p:cNvPr id="10" name="Pijl: omlaag 9">
            <a:extLst>
              <a:ext uri="{FF2B5EF4-FFF2-40B4-BE49-F238E27FC236}">
                <a16:creationId xmlns:a16="http://schemas.microsoft.com/office/drawing/2014/main" id="{7F999A3F-0344-43A6-9754-1AFF627E6508}"/>
              </a:ext>
            </a:extLst>
          </p:cNvPr>
          <p:cNvSpPr/>
          <p:nvPr/>
        </p:nvSpPr>
        <p:spPr>
          <a:xfrm rot="18584922" flipH="1">
            <a:off x="6179870" y="1095849"/>
            <a:ext cx="261535" cy="6807968"/>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399597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0118" y="136025"/>
            <a:ext cx="15705282" cy="1300889"/>
          </a:xfrm>
        </p:spPr>
        <p:txBody>
          <a:bodyPr/>
          <a:lstStyle/>
          <a:p>
            <a:r>
              <a:rPr lang="nl-NL" sz="4400" dirty="0"/>
              <a:t>3. Referenties beheren</a:t>
            </a:r>
            <a:br>
              <a:rPr lang="nl-NL" sz="4400" dirty="0"/>
            </a:br>
            <a:r>
              <a:rPr lang="nl-NL" sz="3200" b="1" dirty="0"/>
              <a:t>Referentie aanpassen</a:t>
            </a:r>
            <a:endParaRPr lang="nl-BE" sz="4400" b="1" dirty="0"/>
          </a:p>
        </p:txBody>
      </p:sp>
      <p:sp>
        <p:nvSpPr>
          <p:cNvPr id="3" name="Tijdelijke aanduiding voor inhoud 2"/>
          <p:cNvSpPr>
            <a:spLocks noGrp="1"/>
          </p:cNvSpPr>
          <p:nvPr>
            <p:ph idx="1"/>
          </p:nvPr>
        </p:nvSpPr>
        <p:spPr>
          <a:xfrm>
            <a:off x="2473377" y="1844808"/>
            <a:ext cx="13921063" cy="4511022"/>
          </a:xfrm>
        </p:spPr>
        <p:txBody>
          <a:bodyPr>
            <a:normAutofit/>
          </a:bodyPr>
          <a:lstStyle/>
          <a:p>
            <a:pPr marL="865188" lvl="1" indent="-685800">
              <a:buFontTx/>
              <a:buChar char="-"/>
            </a:pPr>
            <a:r>
              <a:rPr lang="nl-NL" dirty="0"/>
              <a:t>Wees consequent als je aanpast</a:t>
            </a:r>
          </a:p>
          <a:p>
            <a:pPr marL="865188" lvl="1" indent="-685800">
              <a:buFontTx/>
              <a:buChar char="-"/>
            </a:pPr>
            <a:r>
              <a:rPr lang="nl-NL" dirty="0"/>
              <a:t>Auteur: gebruik “voornaam familienaam” of “familienaam, voornaam”</a:t>
            </a:r>
          </a:p>
          <a:p>
            <a:pPr marL="865188" lvl="1" indent="-685800">
              <a:buFontTx/>
              <a:buChar char="-"/>
            </a:pPr>
            <a:r>
              <a:rPr lang="nl-NL" dirty="0"/>
              <a:t>Titel: juist gebruik van hoofdletters</a:t>
            </a:r>
            <a:endParaRPr lang="nl-BE" dirty="0"/>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39</a:t>
            </a:fld>
            <a:endParaRPr lang="nl-BE"/>
          </a:p>
        </p:txBody>
      </p:sp>
      <p:sp>
        <p:nvSpPr>
          <p:cNvPr id="6" name="Tekstvak 5"/>
          <p:cNvSpPr txBox="1"/>
          <p:nvPr/>
        </p:nvSpPr>
        <p:spPr>
          <a:xfrm>
            <a:off x="16056335" y="60847"/>
            <a:ext cx="1053494" cy="1536703"/>
          </a:xfrm>
          <a:prstGeom prst="rect">
            <a:avLst/>
          </a:prstGeom>
          <a:noFill/>
        </p:spPr>
        <p:txBody>
          <a:bodyPr wrap="none" rtlCol="0">
            <a:spAutoFit/>
          </a:bodyPr>
          <a:lstStyle/>
          <a:p>
            <a:r>
              <a:rPr lang="nl-NL" sz="9386" dirty="0">
                <a:solidFill>
                  <a:srgbClr val="FF0000"/>
                </a:solidFill>
              </a:rPr>
              <a:t>C</a:t>
            </a:r>
            <a:endParaRPr lang="nl-BE" sz="9386" dirty="0">
              <a:solidFill>
                <a:srgbClr val="FF0000"/>
              </a:solidFill>
            </a:endParaRPr>
          </a:p>
        </p:txBody>
      </p:sp>
      <p:pic>
        <p:nvPicPr>
          <p:cNvPr id="14" name="Afbeelding 13">
            <a:extLst>
              <a:ext uri="{FF2B5EF4-FFF2-40B4-BE49-F238E27FC236}">
                <a16:creationId xmlns:a16="http://schemas.microsoft.com/office/drawing/2014/main" id="{394F7585-6ABA-449A-9C13-158961CE5E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48" t="40499" r="14248"/>
          <a:stretch/>
        </p:blipFill>
        <p:spPr>
          <a:xfrm>
            <a:off x="965919" y="1809831"/>
            <a:ext cx="944679" cy="972718"/>
          </a:xfrm>
          <a:prstGeom prst="rect">
            <a:avLst/>
          </a:prstGeom>
          <a:ln w="9525">
            <a:solidFill>
              <a:schemeClr val="accent1"/>
            </a:solidFill>
          </a:ln>
        </p:spPr>
      </p:pic>
    </p:spTree>
    <p:extLst>
      <p:ext uri="{BB962C8B-B14F-4D97-AF65-F5344CB8AC3E}">
        <p14:creationId xmlns:p14="http://schemas.microsoft.com/office/powerpoint/2010/main" val="293320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Wat ? </a:t>
            </a:r>
            <a:r>
              <a:rPr lang="nl-NL" sz="2500" dirty="0">
                <a:sym typeface="Wingdings" panose="05000000000000000000" pitchFamily="2" charset="2"/>
              </a:rPr>
              <a:t></a:t>
            </a:r>
            <a:r>
              <a:rPr lang="nl-NL" dirty="0">
                <a:sym typeface="Wingdings" panose="05000000000000000000" pitchFamily="2" charset="2"/>
              </a:rPr>
              <a:t> </a:t>
            </a:r>
            <a:r>
              <a:rPr lang="nl-NL" sz="2500" dirty="0">
                <a:sym typeface="Wingdings" panose="05000000000000000000" pitchFamily="2" charset="2"/>
              </a:rPr>
              <a:t>m</a:t>
            </a:r>
            <a:r>
              <a:rPr lang="nl-NL" sz="2500" u="none" dirty="0">
                <a:hlinkClick r:id="rId3"/>
              </a:rPr>
              <a:t>eer info</a:t>
            </a:r>
            <a:endParaRPr lang="nl-BE" sz="2500" u="none" dirty="0"/>
          </a:p>
        </p:txBody>
      </p:sp>
      <p:sp>
        <p:nvSpPr>
          <p:cNvPr id="11" name="Tijdelijke aanduiding voor inhoud 10"/>
          <p:cNvSpPr>
            <a:spLocks noGrp="1"/>
          </p:cNvSpPr>
          <p:nvPr>
            <p:ph idx="1"/>
          </p:nvPr>
        </p:nvSpPr>
        <p:spPr>
          <a:xfrm>
            <a:off x="800100" y="1200150"/>
            <a:ext cx="15528944" cy="5295899"/>
          </a:xfrm>
        </p:spPr>
        <p:txBody>
          <a:bodyPr>
            <a:normAutofit/>
          </a:bodyPr>
          <a:lstStyle/>
          <a:p>
            <a:pPr marL="85725" indent="0">
              <a:buNone/>
            </a:pPr>
            <a:r>
              <a:rPr lang="en-US" dirty="0"/>
              <a:t>= software om :</a:t>
            </a:r>
            <a:endParaRPr lang="nl-NL" dirty="0"/>
          </a:p>
          <a:p>
            <a:pPr lvl="1"/>
            <a:r>
              <a:rPr lang="en-US" dirty="0" err="1"/>
              <a:t>Informatie</a:t>
            </a:r>
            <a:r>
              <a:rPr lang="en-US" dirty="0"/>
              <a:t> </a:t>
            </a:r>
            <a:r>
              <a:rPr lang="en-US" dirty="0" err="1"/>
              <a:t>te</a:t>
            </a:r>
            <a:r>
              <a:rPr lang="en-US" dirty="0"/>
              <a:t> </a:t>
            </a:r>
            <a:r>
              <a:rPr lang="en-US" dirty="0" err="1"/>
              <a:t>beheren</a:t>
            </a:r>
            <a:endParaRPr lang="en-US" dirty="0"/>
          </a:p>
          <a:p>
            <a:pPr marL="2512275" lvl="4" indent="0">
              <a:buNone/>
            </a:pPr>
            <a:r>
              <a:rPr lang="en-US" sz="3200" dirty="0" err="1"/>
              <a:t>groeperen</a:t>
            </a:r>
            <a:endParaRPr lang="en-US" sz="3200" dirty="0"/>
          </a:p>
          <a:p>
            <a:pPr marL="1878013" lvl="3" indent="0">
              <a:buNone/>
            </a:pPr>
            <a:r>
              <a:rPr lang="en-US" sz="3200" dirty="0"/>
              <a:t>	       </a:t>
            </a:r>
            <a:r>
              <a:rPr lang="en-US" sz="3200" dirty="0" err="1"/>
              <a:t>commentariëren</a:t>
            </a:r>
            <a:endParaRPr lang="en-US" sz="3200" dirty="0"/>
          </a:p>
          <a:p>
            <a:pPr marL="1878013" lvl="3" indent="0">
              <a:buNone/>
            </a:pPr>
            <a:r>
              <a:rPr lang="en-US" sz="3200" dirty="0"/>
              <a:t>	       </a:t>
            </a:r>
            <a:r>
              <a:rPr lang="en-US" sz="3200" dirty="0" err="1"/>
              <a:t>trefwoorden</a:t>
            </a:r>
            <a:r>
              <a:rPr lang="en-US" sz="3200" dirty="0"/>
              <a:t> </a:t>
            </a:r>
            <a:r>
              <a:rPr lang="en-US" sz="3200" dirty="0" err="1"/>
              <a:t>geven</a:t>
            </a:r>
            <a:endParaRPr lang="en-US" sz="3200" dirty="0"/>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4</a:t>
            </a:fld>
            <a:endParaRPr lang="nl-BE"/>
          </a:p>
        </p:txBody>
      </p:sp>
      <p:pic>
        <p:nvPicPr>
          <p:cNvPr id="8" name="Afbeelding 7">
            <a:extLst>
              <a:ext uri="{FF2B5EF4-FFF2-40B4-BE49-F238E27FC236}">
                <a16:creationId xmlns:a16="http://schemas.microsoft.com/office/drawing/2014/main" id="{8C0F9B10-6097-44F2-847E-C926D3797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492" y="0"/>
            <a:ext cx="9207183" cy="6905387"/>
          </a:xfrm>
          <a:prstGeom prst="rect">
            <a:avLst/>
          </a:prstGeom>
        </p:spPr>
      </p:pic>
      <p:sp>
        <p:nvSpPr>
          <p:cNvPr id="9" name="Tijdelijke aanduiding voor inhoud 10">
            <a:extLst>
              <a:ext uri="{FF2B5EF4-FFF2-40B4-BE49-F238E27FC236}">
                <a16:creationId xmlns:a16="http://schemas.microsoft.com/office/drawing/2014/main" id="{7C1A50E0-6AFB-4C27-8165-EF98F949210E}"/>
              </a:ext>
            </a:extLst>
          </p:cNvPr>
          <p:cNvSpPr txBox="1">
            <a:spLocks/>
          </p:cNvSpPr>
          <p:nvPr/>
        </p:nvSpPr>
        <p:spPr>
          <a:xfrm>
            <a:off x="3429000" y="7315200"/>
            <a:ext cx="13909675" cy="1633502"/>
          </a:xfrm>
          <a:prstGeom prst="rect">
            <a:avLst/>
          </a:prstGeom>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lvl="1"/>
            <a:r>
              <a:rPr lang="en-US" dirty="0" err="1"/>
              <a:t>Referenties</a:t>
            </a:r>
            <a:r>
              <a:rPr lang="en-US" dirty="0"/>
              <a:t>, </a:t>
            </a:r>
            <a:r>
              <a:rPr lang="en-US" dirty="0" err="1"/>
              <a:t>voetnoten</a:t>
            </a:r>
            <a:r>
              <a:rPr lang="en-US" dirty="0"/>
              <a:t> en </a:t>
            </a:r>
            <a:r>
              <a:rPr lang="en-US" dirty="0" err="1"/>
              <a:t>bibliografie</a:t>
            </a:r>
            <a:r>
              <a:rPr lang="en-US" dirty="0"/>
              <a:t> </a:t>
            </a:r>
            <a:r>
              <a:rPr lang="en-US" dirty="0" err="1"/>
              <a:t>aanmaken</a:t>
            </a:r>
            <a:endParaRPr lang="en-US" dirty="0"/>
          </a:p>
          <a:p>
            <a:pPr marL="719138" lvl="1" indent="0">
              <a:buNone/>
            </a:pPr>
            <a:r>
              <a:rPr lang="en-US" sz="3200" dirty="0"/>
              <a:t>			</a:t>
            </a:r>
            <a:r>
              <a:rPr lang="en-US" sz="3200" dirty="0" err="1"/>
              <a:t>volgens</a:t>
            </a:r>
            <a:r>
              <a:rPr lang="en-US" sz="3200" dirty="0"/>
              <a:t> </a:t>
            </a:r>
            <a:r>
              <a:rPr lang="en-US" sz="3200" dirty="0" err="1"/>
              <a:t>gewenste</a:t>
            </a:r>
            <a:r>
              <a:rPr lang="en-US" sz="3200" dirty="0"/>
              <a:t> </a:t>
            </a:r>
            <a:r>
              <a:rPr lang="en-US" sz="3200" dirty="0" err="1"/>
              <a:t>referentiestijl</a:t>
            </a:r>
            <a:endParaRPr lang="en-US" sz="3200" dirty="0"/>
          </a:p>
        </p:txBody>
      </p:sp>
      <p:pic>
        <p:nvPicPr>
          <p:cNvPr id="10" name="Afbeelding 9">
            <a:extLst>
              <a:ext uri="{FF2B5EF4-FFF2-40B4-BE49-F238E27FC236}">
                <a16:creationId xmlns:a16="http://schemas.microsoft.com/office/drawing/2014/main" id="{4A4D07B2-7B78-4A01-AED4-340EBC1A5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1492" y="-1"/>
            <a:ext cx="9219048" cy="6905387"/>
          </a:xfrm>
          <a:prstGeom prst="rect">
            <a:avLst/>
          </a:prstGeom>
        </p:spPr>
      </p:pic>
    </p:spTree>
    <p:extLst>
      <p:ext uri="{BB962C8B-B14F-4D97-AF65-F5344CB8AC3E}">
        <p14:creationId xmlns:p14="http://schemas.microsoft.com/office/powerpoint/2010/main" val="4051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0118" y="136025"/>
            <a:ext cx="15705282" cy="1300889"/>
          </a:xfrm>
        </p:spPr>
        <p:txBody>
          <a:bodyPr/>
          <a:lstStyle/>
          <a:p>
            <a:r>
              <a:rPr lang="nl-NL" sz="4400" dirty="0"/>
              <a:t>3. Referenties beheren</a:t>
            </a:r>
            <a:br>
              <a:rPr lang="nl-NL" sz="4400" dirty="0"/>
            </a:br>
            <a:r>
              <a:rPr lang="nl-NL" sz="3200" b="1" dirty="0"/>
              <a:t>PDF Toevoegen</a:t>
            </a:r>
            <a:endParaRPr lang="nl-BE" sz="4400" b="1" dirty="0"/>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40</a:t>
            </a:fld>
            <a:endParaRPr lang="nl-BE"/>
          </a:p>
        </p:txBody>
      </p:sp>
      <p:sp>
        <p:nvSpPr>
          <p:cNvPr id="6" name="Tekstvak 5"/>
          <p:cNvSpPr txBox="1"/>
          <p:nvPr/>
        </p:nvSpPr>
        <p:spPr>
          <a:xfrm>
            <a:off x="16056335" y="60847"/>
            <a:ext cx="925253" cy="1536703"/>
          </a:xfrm>
          <a:prstGeom prst="rect">
            <a:avLst/>
          </a:prstGeom>
          <a:noFill/>
        </p:spPr>
        <p:txBody>
          <a:bodyPr wrap="none" rtlCol="0">
            <a:spAutoFit/>
          </a:bodyPr>
          <a:lstStyle/>
          <a:p>
            <a:r>
              <a:rPr lang="nl-NL" sz="9386" dirty="0">
                <a:solidFill>
                  <a:srgbClr val="FF0000"/>
                </a:solidFill>
              </a:rPr>
              <a:t>D</a:t>
            </a:r>
            <a:endParaRPr lang="nl-BE" sz="9386" dirty="0">
              <a:solidFill>
                <a:srgbClr val="FF0000"/>
              </a:solidFill>
            </a:endParaRPr>
          </a:p>
        </p:txBody>
      </p:sp>
      <p:pic>
        <p:nvPicPr>
          <p:cNvPr id="16" name="Afbeelding 15">
            <a:extLst>
              <a:ext uri="{FF2B5EF4-FFF2-40B4-BE49-F238E27FC236}">
                <a16:creationId xmlns:a16="http://schemas.microsoft.com/office/drawing/2014/main" id="{3C4A57B6-558C-4766-8DEA-5148A41EA5DD}"/>
              </a:ext>
            </a:extLst>
          </p:cNvPr>
          <p:cNvPicPr>
            <a:picLocks noChangeAspect="1"/>
          </p:cNvPicPr>
          <p:nvPr/>
        </p:nvPicPr>
        <p:blipFill>
          <a:blip r:embed="rId3"/>
          <a:stretch>
            <a:fillRect/>
          </a:stretch>
        </p:blipFill>
        <p:spPr>
          <a:xfrm>
            <a:off x="830118" y="1597550"/>
            <a:ext cx="5830830" cy="2356377"/>
          </a:xfrm>
          <a:prstGeom prst="rect">
            <a:avLst/>
          </a:prstGeom>
        </p:spPr>
      </p:pic>
      <p:pic>
        <p:nvPicPr>
          <p:cNvPr id="17" name="Afbeelding 16">
            <a:extLst>
              <a:ext uri="{FF2B5EF4-FFF2-40B4-BE49-F238E27FC236}">
                <a16:creationId xmlns:a16="http://schemas.microsoft.com/office/drawing/2014/main" id="{12A1ABD0-2E20-4F48-A2C7-444EA99B15DD}"/>
              </a:ext>
            </a:extLst>
          </p:cNvPr>
          <p:cNvPicPr>
            <a:picLocks noChangeAspect="1"/>
          </p:cNvPicPr>
          <p:nvPr/>
        </p:nvPicPr>
        <p:blipFill>
          <a:blip r:embed="rId4"/>
          <a:stretch>
            <a:fillRect/>
          </a:stretch>
        </p:blipFill>
        <p:spPr>
          <a:xfrm>
            <a:off x="6660948" y="4167554"/>
            <a:ext cx="2925236" cy="1277552"/>
          </a:xfrm>
          <a:prstGeom prst="rect">
            <a:avLst/>
          </a:prstGeom>
        </p:spPr>
      </p:pic>
      <p:pic>
        <p:nvPicPr>
          <p:cNvPr id="18" name="Afbeelding 17">
            <a:extLst>
              <a:ext uri="{FF2B5EF4-FFF2-40B4-BE49-F238E27FC236}">
                <a16:creationId xmlns:a16="http://schemas.microsoft.com/office/drawing/2014/main" id="{0616B0D2-B1E2-4F15-B007-6DE04F18E8F3}"/>
              </a:ext>
            </a:extLst>
          </p:cNvPr>
          <p:cNvPicPr>
            <a:picLocks noChangeAspect="1"/>
          </p:cNvPicPr>
          <p:nvPr/>
        </p:nvPicPr>
        <p:blipFill>
          <a:blip r:embed="rId5"/>
          <a:stretch>
            <a:fillRect/>
          </a:stretch>
        </p:blipFill>
        <p:spPr>
          <a:xfrm>
            <a:off x="9586183" y="5208013"/>
            <a:ext cx="7523648" cy="3740690"/>
          </a:xfrm>
          <a:prstGeom prst="rect">
            <a:avLst/>
          </a:prstGeom>
        </p:spPr>
      </p:pic>
      <p:sp>
        <p:nvSpPr>
          <p:cNvPr id="19" name="Rechthoek 18">
            <a:extLst>
              <a:ext uri="{FF2B5EF4-FFF2-40B4-BE49-F238E27FC236}">
                <a16:creationId xmlns:a16="http://schemas.microsoft.com/office/drawing/2014/main" id="{03E0ECF2-03DD-451A-AE1B-5E6EC067F38D}"/>
              </a:ext>
            </a:extLst>
          </p:cNvPr>
          <p:cNvSpPr/>
          <p:nvPr/>
        </p:nvSpPr>
        <p:spPr>
          <a:xfrm>
            <a:off x="3492709" y="1597551"/>
            <a:ext cx="464694" cy="6359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20" name="Pijl: omlaag 19">
            <a:extLst>
              <a:ext uri="{FF2B5EF4-FFF2-40B4-BE49-F238E27FC236}">
                <a16:creationId xmlns:a16="http://schemas.microsoft.com/office/drawing/2014/main" id="{C96DB746-7771-44E3-B11F-A2396711773C}"/>
              </a:ext>
            </a:extLst>
          </p:cNvPr>
          <p:cNvSpPr/>
          <p:nvPr/>
        </p:nvSpPr>
        <p:spPr>
          <a:xfrm rot="18584922" flipH="1">
            <a:off x="5180460" y="1378384"/>
            <a:ext cx="331634" cy="3888157"/>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Pijl: omlaag 20">
            <a:extLst>
              <a:ext uri="{FF2B5EF4-FFF2-40B4-BE49-F238E27FC236}">
                <a16:creationId xmlns:a16="http://schemas.microsoft.com/office/drawing/2014/main" id="{460E2B8F-D8B3-4214-BA99-6948E25E4ABC}"/>
              </a:ext>
            </a:extLst>
          </p:cNvPr>
          <p:cNvSpPr/>
          <p:nvPr/>
        </p:nvSpPr>
        <p:spPr>
          <a:xfrm rot="18584922" flipH="1">
            <a:off x="8352610" y="4416668"/>
            <a:ext cx="316342" cy="3804667"/>
          </a:xfrm>
          <a:prstGeom prst="downArrow">
            <a:avLst/>
          </a:prstGeom>
          <a:solidFill>
            <a:schemeClr val="accent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795861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0118" y="136025"/>
            <a:ext cx="15705282" cy="1300889"/>
          </a:xfrm>
        </p:spPr>
        <p:txBody>
          <a:bodyPr/>
          <a:lstStyle/>
          <a:p>
            <a:r>
              <a:rPr lang="nl-NL" sz="4400" dirty="0"/>
              <a:t>3. Referenties beheren</a:t>
            </a:r>
            <a:br>
              <a:rPr lang="nl-NL" sz="4400" dirty="0"/>
            </a:br>
            <a:r>
              <a:rPr lang="nl-NL" sz="3200" b="1" dirty="0"/>
              <a:t>Referentie zoeken in je eigen </a:t>
            </a:r>
            <a:r>
              <a:rPr lang="nl-NL" sz="3200" b="1" dirty="0" err="1"/>
              <a:t>library</a:t>
            </a:r>
            <a:endParaRPr lang="nl-BE" sz="4400" b="1" dirty="0"/>
          </a:p>
        </p:txBody>
      </p:sp>
      <p:sp>
        <p:nvSpPr>
          <p:cNvPr id="7" name="Tijdelijke aanduiding voor dianummer 6"/>
          <p:cNvSpPr>
            <a:spLocks noGrp="1"/>
          </p:cNvSpPr>
          <p:nvPr>
            <p:ph type="sldNum" sz="quarter" idx="12"/>
          </p:nvPr>
        </p:nvSpPr>
        <p:spPr/>
        <p:txBody>
          <a:bodyPr/>
          <a:lstStyle/>
          <a:p>
            <a:fld id="{4FAC4FFB-203F-48D0-88DF-E8087BF31060}" type="slidenum">
              <a:rPr lang="nl-BE" smtClean="0"/>
              <a:t>41</a:t>
            </a:fld>
            <a:endParaRPr lang="nl-BE"/>
          </a:p>
        </p:txBody>
      </p:sp>
      <p:sp>
        <p:nvSpPr>
          <p:cNvPr id="6" name="Tekstvak 5"/>
          <p:cNvSpPr txBox="1"/>
          <p:nvPr/>
        </p:nvSpPr>
        <p:spPr>
          <a:xfrm>
            <a:off x="16056335" y="60847"/>
            <a:ext cx="772969" cy="1536703"/>
          </a:xfrm>
          <a:prstGeom prst="rect">
            <a:avLst/>
          </a:prstGeom>
          <a:noFill/>
        </p:spPr>
        <p:txBody>
          <a:bodyPr wrap="none" rtlCol="0">
            <a:spAutoFit/>
          </a:bodyPr>
          <a:lstStyle/>
          <a:p>
            <a:r>
              <a:rPr lang="nl-NL" sz="9386" dirty="0">
                <a:solidFill>
                  <a:srgbClr val="FF0000"/>
                </a:solidFill>
              </a:rPr>
              <a:t>E</a:t>
            </a:r>
            <a:endParaRPr lang="nl-BE" sz="9386" dirty="0">
              <a:solidFill>
                <a:srgbClr val="FF0000"/>
              </a:solidFill>
            </a:endParaRPr>
          </a:p>
        </p:txBody>
      </p:sp>
      <p:pic>
        <p:nvPicPr>
          <p:cNvPr id="2" name="Afbeelding 1">
            <a:extLst>
              <a:ext uri="{FF2B5EF4-FFF2-40B4-BE49-F238E27FC236}">
                <a16:creationId xmlns:a16="http://schemas.microsoft.com/office/drawing/2014/main" id="{FBFBB9FE-3838-45B3-AE86-98A17EA8897A}"/>
              </a:ext>
            </a:extLst>
          </p:cNvPr>
          <p:cNvPicPr>
            <a:picLocks noChangeAspect="1"/>
          </p:cNvPicPr>
          <p:nvPr/>
        </p:nvPicPr>
        <p:blipFill>
          <a:blip r:embed="rId3"/>
          <a:stretch>
            <a:fillRect/>
          </a:stretch>
        </p:blipFill>
        <p:spPr>
          <a:xfrm>
            <a:off x="830117" y="1730036"/>
            <a:ext cx="15274701" cy="3598102"/>
          </a:xfrm>
          <a:prstGeom prst="rect">
            <a:avLst/>
          </a:prstGeom>
        </p:spPr>
      </p:pic>
      <p:sp>
        <p:nvSpPr>
          <p:cNvPr id="8" name="Rechthoek 7">
            <a:extLst>
              <a:ext uri="{FF2B5EF4-FFF2-40B4-BE49-F238E27FC236}">
                <a16:creationId xmlns:a16="http://schemas.microsoft.com/office/drawing/2014/main" id="{EC8DCEF5-D93C-4375-94D6-5B1F6D47C799}"/>
              </a:ext>
            </a:extLst>
          </p:cNvPr>
          <p:cNvSpPr/>
          <p:nvPr/>
        </p:nvSpPr>
        <p:spPr>
          <a:xfrm>
            <a:off x="830116" y="2092226"/>
            <a:ext cx="3517031" cy="6359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0" name="Rechthoek 9">
            <a:extLst>
              <a:ext uri="{FF2B5EF4-FFF2-40B4-BE49-F238E27FC236}">
                <a16:creationId xmlns:a16="http://schemas.microsoft.com/office/drawing/2014/main" id="{BFCC8DDE-DB27-4BB5-822E-3BBCBB7807F7}"/>
              </a:ext>
            </a:extLst>
          </p:cNvPr>
          <p:cNvSpPr/>
          <p:nvPr/>
        </p:nvSpPr>
        <p:spPr>
          <a:xfrm>
            <a:off x="10957811" y="1978702"/>
            <a:ext cx="2668248" cy="4826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172951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24" name="Tijdelijke aanduiding voor inhoud 23"/>
          <p:cNvSpPr>
            <a:spLocks noGrp="1"/>
          </p:cNvSpPr>
          <p:nvPr>
            <p:ph idx="1"/>
          </p:nvPr>
        </p:nvSpPr>
        <p:spPr>
          <a:xfrm>
            <a:off x="1308556" y="1334126"/>
            <a:ext cx="15705281" cy="6787966"/>
          </a:xfrm>
        </p:spPr>
        <p:txBody>
          <a:bodyPr>
            <a:normAutofit/>
          </a:bodyPr>
          <a:lstStyle/>
          <a:p>
            <a:r>
              <a:rPr lang="nl-NL" dirty="0"/>
              <a:t>Word-applicatie (apart menu)</a:t>
            </a:r>
          </a:p>
          <a:p>
            <a:r>
              <a:rPr lang="nl-NL" dirty="0"/>
              <a:t>Pre-</a:t>
            </a:r>
            <a:r>
              <a:rPr lang="nl-NL" dirty="0" err="1"/>
              <a:t>installed</a:t>
            </a:r>
            <a:r>
              <a:rPr lang="nl-NL" dirty="0"/>
              <a:t> in WORD</a:t>
            </a:r>
          </a:p>
          <a:p>
            <a:r>
              <a:rPr lang="nl-NL" dirty="0"/>
              <a:t>Enkel via </a:t>
            </a:r>
            <a:r>
              <a:rPr lang="nl-NL" dirty="0" err="1"/>
              <a:t>Athena</a:t>
            </a:r>
            <a:r>
              <a:rPr lang="nl-NL" dirty="0"/>
              <a:t> !!</a:t>
            </a:r>
          </a:p>
          <a:p>
            <a:r>
              <a:rPr lang="nl-NL" dirty="0"/>
              <a:t>Automatische aanmaak referenties volgens gewenste opmaakstijl met in </a:t>
            </a:r>
            <a:r>
              <a:rPr lang="nl-NL" dirty="0" err="1"/>
              <a:t>EndNote</a:t>
            </a:r>
            <a:r>
              <a:rPr lang="nl-NL" dirty="0"/>
              <a:t> verzamelde referenties</a:t>
            </a:r>
          </a:p>
          <a:p>
            <a:r>
              <a:rPr lang="nl-NL" dirty="0"/>
              <a:t>Word, </a:t>
            </a:r>
            <a:r>
              <a:rPr lang="nl-NL" dirty="0" err="1"/>
              <a:t>EndNote</a:t>
            </a:r>
            <a:r>
              <a:rPr lang="nl-NL" dirty="0"/>
              <a:t>, File én Internet Explorer moeten allemaal open zijn via </a:t>
            </a:r>
            <a:r>
              <a:rPr lang="nl-NL" dirty="0" err="1"/>
              <a:t>Athena</a:t>
            </a:r>
            <a:r>
              <a:rPr lang="nl-NL" dirty="0"/>
              <a:t> !!!!</a:t>
            </a:r>
          </a:p>
          <a:p>
            <a:pPr marL="546155" lvl="2" indent="0">
              <a:buNone/>
            </a:pPr>
            <a:endParaRPr lang="nl-NL" dirty="0"/>
          </a:p>
          <a:p>
            <a:pPr lvl="1">
              <a:buFont typeface="Symbol" panose="05050102010706020507" pitchFamily="18" charset="2"/>
              <a:buChar char="Þ"/>
            </a:pPr>
            <a:endParaRPr lang="nl-BE" dirty="0"/>
          </a:p>
        </p:txBody>
      </p:sp>
      <p:sp>
        <p:nvSpPr>
          <p:cNvPr id="5" name="Tijdelijke aanduiding voor dianummer 4"/>
          <p:cNvSpPr>
            <a:spLocks noGrp="1"/>
          </p:cNvSpPr>
          <p:nvPr>
            <p:ph type="sldNum" sz="quarter" idx="12"/>
          </p:nvPr>
        </p:nvSpPr>
        <p:spPr/>
        <p:txBody>
          <a:bodyPr/>
          <a:lstStyle/>
          <a:p>
            <a:fld id="{4FAC4FFB-203F-48D0-88DF-E8087BF31060}" type="slidenum">
              <a:rPr lang="nl-BE" smtClean="0"/>
              <a:t>42</a:t>
            </a:fld>
            <a:endParaRPr lang="nl-BE"/>
          </a:p>
        </p:txBody>
      </p:sp>
    </p:spTree>
    <p:extLst>
      <p:ext uri="{BB962C8B-B14F-4D97-AF65-F5344CB8AC3E}">
        <p14:creationId xmlns:p14="http://schemas.microsoft.com/office/powerpoint/2010/main" val="1914788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EC7C0FDD-E628-4D23-85B2-071FA454B2CB}"/>
              </a:ext>
            </a:extLst>
          </p:cNvPr>
          <p:cNvPicPr>
            <a:picLocks noChangeAspect="1"/>
          </p:cNvPicPr>
          <p:nvPr/>
        </p:nvPicPr>
        <p:blipFill>
          <a:blip r:embed="rId3"/>
          <a:stretch>
            <a:fillRect/>
          </a:stretch>
        </p:blipFill>
        <p:spPr>
          <a:xfrm>
            <a:off x="2034596" y="1050618"/>
            <a:ext cx="14818775" cy="2207979"/>
          </a:xfrm>
          <a:prstGeom prst="rect">
            <a:avLst/>
          </a:prstGeom>
          <a:ln w="31750">
            <a:solidFill>
              <a:srgbClr val="FF0000"/>
            </a:solidFill>
          </a:ln>
        </p:spPr>
      </p:pic>
      <p:sp>
        <p:nvSpPr>
          <p:cNvPr id="2" name="Titel 1"/>
          <p:cNvSpPr>
            <a:spLocks noGrp="1"/>
          </p:cNvSpPr>
          <p:nvPr>
            <p:ph type="title"/>
          </p:nvPr>
        </p:nvSpPr>
        <p:spPr/>
        <p:txBody>
          <a:body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43</a:t>
            </a:fld>
            <a:endParaRPr lang="nl-BE"/>
          </a:p>
        </p:txBody>
      </p:sp>
      <p:sp>
        <p:nvSpPr>
          <p:cNvPr id="17" name="Tekstvak 16"/>
          <p:cNvSpPr txBox="1"/>
          <p:nvPr/>
        </p:nvSpPr>
        <p:spPr>
          <a:xfrm>
            <a:off x="7315199" y="4280039"/>
            <a:ext cx="9986419" cy="1212896"/>
          </a:xfrm>
          <a:prstGeom prst="rect">
            <a:avLst/>
          </a:prstGeom>
          <a:noFill/>
        </p:spPr>
        <p:txBody>
          <a:bodyPr wrap="square" rtlCol="0">
            <a:spAutoFit/>
          </a:bodyPr>
          <a:lstStyle/>
          <a:p>
            <a:r>
              <a:rPr lang="nl-NL" sz="3641" dirty="0"/>
              <a:t>Bepaal eerst de vereiste referentiestijl voor je bibliografie</a:t>
            </a:r>
            <a:endParaRPr lang="nl-BE" sz="3641" dirty="0"/>
          </a:p>
        </p:txBody>
      </p:sp>
      <p:sp>
        <p:nvSpPr>
          <p:cNvPr id="28" name="PIJL-RECHTS 15"/>
          <p:cNvSpPr/>
          <p:nvPr/>
        </p:nvSpPr>
        <p:spPr>
          <a:xfrm rot="16200000">
            <a:off x="6682638" y="3054329"/>
            <a:ext cx="1879619" cy="330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30" name="Rechthoek 29"/>
          <p:cNvSpPr/>
          <p:nvPr/>
        </p:nvSpPr>
        <p:spPr>
          <a:xfrm>
            <a:off x="6112982" y="1580859"/>
            <a:ext cx="3540683" cy="5589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41" dirty="0"/>
              <a:t>                              </a:t>
            </a:r>
            <a:endParaRPr lang="nl-BE" sz="3641" dirty="0"/>
          </a:p>
        </p:txBody>
      </p:sp>
      <p:pic>
        <p:nvPicPr>
          <p:cNvPr id="7" name="Afbeelding 6">
            <a:extLst>
              <a:ext uri="{FF2B5EF4-FFF2-40B4-BE49-F238E27FC236}">
                <a16:creationId xmlns:a16="http://schemas.microsoft.com/office/drawing/2014/main" id="{69999C38-2CC9-48C7-8B21-50E951CA0922}"/>
              </a:ext>
            </a:extLst>
          </p:cNvPr>
          <p:cNvPicPr>
            <a:picLocks noChangeAspect="1"/>
          </p:cNvPicPr>
          <p:nvPr/>
        </p:nvPicPr>
        <p:blipFill>
          <a:blip r:embed="rId4"/>
          <a:stretch>
            <a:fillRect/>
          </a:stretch>
        </p:blipFill>
        <p:spPr>
          <a:xfrm>
            <a:off x="3661840" y="4084070"/>
            <a:ext cx="2733675" cy="2609850"/>
          </a:xfrm>
          <a:prstGeom prst="rect">
            <a:avLst/>
          </a:prstGeom>
        </p:spPr>
      </p:pic>
      <p:pic>
        <p:nvPicPr>
          <p:cNvPr id="8" name="Afbeelding 7">
            <a:extLst>
              <a:ext uri="{FF2B5EF4-FFF2-40B4-BE49-F238E27FC236}">
                <a16:creationId xmlns:a16="http://schemas.microsoft.com/office/drawing/2014/main" id="{7463AC58-FD5F-492A-A9FD-A98E0728BB39}"/>
              </a:ext>
            </a:extLst>
          </p:cNvPr>
          <p:cNvPicPr>
            <a:picLocks noChangeAspect="1"/>
          </p:cNvPicPr>
          <p:nvPr/>
        </p:nvPicPr>
        <p:blipFill>
          <a:blip r:embed="rId5"/>
          <a:stretch>
            <a:fillRect/>
          </a:stretch>
        </p:blipFill>
        <p:spPr>
          <a:xfrm>
            <a:off x="9042680" y="6104529"/>
            <a:ext cx="4410075" cy="3333750"/>
          </a:xfrm>
          <a:prstGeom prst="rect">
            <a:avLst/>
          </a:prstGeom>
        </p:spPr>
      </p:pic>
      <p:sp>
        <p:nvSpPr>
          <p:cNvPr id="37" name="PIJL-RECHTS 15">
            <a:extLst>
              <a:ext uri="{FF2B5EF4-FFF2-40B4-BE49-F238E27FC236}">
                <a16:creationId xmlns:a16="http://schemas.microsoft.com/office/drawing/2014/main" id="{03CAE095-E4F1-44B9-A474-9B90E9C48F73}"/>
              </a:ext>
            </a:extLst>
          </p:cNvPr>
          <p:cNvSpPr/>
          <p:nvPr/>
        </p:nvSpPr>
        <p:spPr>
          <a:xfrm rot="7401696">
            <a:off x="4698309" y="3100881"/>
            <a:ext cx="2804087" cy="23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38" name="PIJL-RECHTS 15">
            <a:extLst>
              <a:ext uri="{FF2B5EF4-FFF2-40B4-BE49-F238E27FC236}">
                <a16:creationId xmlns:a16="http://schemas.microsoft.com/office/drawing/2014/main" id="{512BF795-BB0C-49F9-AA67-5A2A23471D75}"/>
              </a:ext>
            </a:extLst>
          </p:cNvPr>
          <p:cNvSpPr/>
          <p:nvPr/>
        </p:nvSpPr>
        <p:spPr>
          <a:xfrm rot="1782377">
            <a:off x="4915967" y="5783394"/>
            <a:ext cx="4798462" cy="18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3939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867863B-84B9-4122-88AB-2C1F0113AAD5}"/>
              </a:ext>
            </a:extLst>
          </p:cNvPr>
          <p:cNvPicPr>
            <a:picLocks noChangeAspect="1"/>
          </p:cNvPicPr>
          <p:nvPr/>
        </p:nvPicPr>
        <p:blipFill>
          <a:blip r:embed="rId3"/>
          <a:stretch>
            <a:fillRect/>
          </a:stretch>
        </p:blipFill>
        <p:spPr>
          <a:xfrm>
            <a:off x="1095797" y="1194787"/>
            <a:ext cx="14818775" cy="2207979"/>
          </a:xfrm>
          <a:prstGeom prst="rect">
            <a:avLst/>
          </a:prstGeom>
          <a:ln w="31750">
            <a:solidFill>
              <a:srgbClr val="FF0000"/>
            </a:solidFill>
          </a:ln>
        </p:spPr>
      </p:pic>
      <p:pic>
        <p:nvPicPr>
          <p:cNvPr id="3" name="Afbeelding 2">
            <a:extLst>
              <a:ext uri="{FF2B5EF4-FFF2-40B4-BE49-F238E27FC236}">
                <a16:creationId xmlns:a16="http://schemas.microsoft.com/office/drawing/2014/main" id="{675ABB85-1A18-4569-867A-899A709C8DCC}"/>
              </a:ext>
            </a:extLst>
          </p:cNvPr>
          <p:cNvPicPr>
            <a:picLocks noChangeAspect="1"/>
          </p:cNvPicPr>
          <p:nvPr/>
        </p:nvPicPr>
        <p:blipFill>
          <a:blip r:embed="rId4"/>
          <a:stretch>
            <a:fillRect/>
          </a:stretch>
        </p:blipFill>
        <p:spPr>
          <a:xfrm>
            <a:off x="5550914" y="5285289"/>
            <a:ext cx="4857750" cy="3067050"/>
          </a:xfrm>
          <a:prstGeom prst="rect">
            <a:avLst/>
          </a:prstGeom>
        </p:spPr>
      </p:pic>
      <p:sp>
        <p:nvSpPr>
          <p:cNvPr id="2" name="Titel 1"/>
          <p:cNvSpPr>
            <a:spLocks noGrp="1"/>
          </p:cNvSpPr>
          <p:nvPr>
            <p:ph type="title"/>
          </p:nvPr>
        </p:nvSpPr>
        <p:spPr/>
        <p:txBody>
          <a:body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44</a:t>
            </a:fld>
            <a:endParaRPr lang="nl-BE"/>
          </a:p>
        </p:txBody>
      </p:sp>
      <p:sp>
        <p:nvSpPr>
          <p:cNvPr id="17" name="Tekstvak 16"/>
          <p:cNvSpPr txBox="1"/>
          <p:nvPr/>
        </p:nvSpPr>
        <p:spPr>
          <a:xfrm>
            <a:off x="1095797" y="3747541"/>
            <a:ext cx="11076215" cy="652613"/>
          </a:xfrm>
          <a:prstGeom prst="rect">
            <a:avLst/>
          </a:prstGeom>
          <a:noFill/>
        </p:spPr>
        <p:txBody>
          <a:bodyPr wrap="square" rtlCol="0">
            <a:spAutoFit/>
          </a:bodyPr>
          <a:lstStyle/>
          <a:p>
            <a:r>
              <a:rPr lang="nl-NL" sz="3641" dirty="0"/>
              <a:t>Voeg één of meerdere citaties in je Word-document in</a:t>
            </a:r>
            <a:endParaRPr lang="nl-BE" sz="3641" dirty="0"/>
          </a:p>
        </p:txBody>
      </p:sp>
      <p:sp>
        <p:nvSpPr>
          <p:cNvPr id="28" name="PIJL-RECHTS 15"/>
          <p:cNvSpPr/>
          <p:nvPr/>
        </p:nvSpPr>
        <p:spPr>
          <a:xfrm rot="2188762">
            <a:off x="864718" y="4251803"/>
            <a:ext cx="5881889" cy="296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dirty="0"/>
          </a:p>
        </p:txBody>
      </p:sp>
      <p:sp>
        <p:nvSpPr>
          <p:cNvPr id="12" name="Rechthoek 11">
            <a:extLst>
              <a:ext uri="{FF2B5EF4-FFF2-40B4-BE49-F238E27FC236}">
                <a16:creationId xmlns:a16="http://schemas.microsoft.com/office/drawing/2014/main" id="{984E4942-1F0D-4D15-BC7B-1AAC672F4156}"/>
              </a:ext>
            </a:extLst>
          </p:cNvPr>
          <p:cNvSpPr/>
          <p:nvPr/>
        </p:nvSpPr>
        <p:spPr>
          <a:xfrm>
            <a:off x="1095799" y="1701209"/>
            <a:ext cx="818062" cy="1356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138037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45954F3-17BD-4D3A-B40B-3AD48ACAC5FD}"/>
              </a:ext>
            </a:extLst>
          </p:cNvPr>
          <p:cNvSpPr>
            <a:spLocks noGrp="1"/>
          </p:cNvSpPr>
          <p:nvPr>
            <p:ph type="sldNum" sz="quarter" idx="12"/>
          </p:nvPr>
        </p:nvSpPr>
        <p:spPr/>
        <p:txBody>
          <a:bodyPr/>
          <a:lstStyle/>
          <a:p>
            <a:fld id="{7AE184E0-0BD4-4705-A12B-9B71DDE63301}" type="slidenum">
              <a:rPr lang="nl-BE" noProof="0" smtClean="0"/>
              <a:t>45</a:t>
            </a:fld>
            <a:endParaRPr lang="nl-BE" noProof="0" dirty="0"/>
          </a:p>
        </p:txBody>
      </p:sp>
      <p:sp>
        <p:nvSpPr>
          <p:cNvPr id="6" name="Titel 1">
            <a:extLst>
              <a:ext uri="{FF2B5EF4-FFF2-40B4-BE49-F238E27FC236}">
                <a16:creationId xmlns:a16="http://schemas.microsoft.com/office/drawing/2014/main" id="{3F880C11-D3A1-40DE-84B1-CF17DA0A602D}"/>
              </a:ext>
            </a:extLst>
          </p:cNvPr>
          <p:cNvSpPr txBox="1">
            <a:spLocks/>
          </p:cNvSpPr>
          <p:nvPr/>
        </p:nvSpPr>
        <p:spPr>
          <a:xfrm>
            <a:off x="982518" y="288425"/>
            <a:ext cx="15705282" cy="863693"/>
          </a:xfrm>
          <a:prstGeom prst="rect">
            <a:avLst/>
          </a:prstGeom>
        </p:spPr>
        <p:txBody>
          <a:bodyPr vert="horz" lIns="91440" tIns="45720" rIns="91440" bIns="45720" rtlCol="0" anchor="b"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7" name="Tekstvak 6">
            <a:extLst>
              <a:ext uri="{FF2B5EF4-FFF2-40B4-BE49-F238E27FC236}">
                <a16:creationId xmlns:a16="http://schemas.microsoft.com/office/drawing/2014/main" id="{8C455E9B-836E-4DA9-87DF-5E97C328F2BD}"/>
              </a:ext>
            </a:extLst>
          </p:cNvPr>
          <p:cNvSpPr txBox="1"/>
          <p:nvPr/>
        </p:nvSpPr>
        <p:spPr>
          <a:xfrm flipH="1">
            <a:off x="10852879" y="1366811"/>
            <a:ext cx="5966084" cy="2333459"/>
          </a:xfrm>
          <a:prstGeom prst="rect">
            <a:avLst/>
          </a:prstGeom>
          <a:noFill/>
        </p:spPr>
        <p:txBody>
          <a:bodyPr wrap="square" rtlCol="0">
            <a:spAutoFit/>
          </a:bodyPr>
          <a:lstStyle/>
          <a:p>
            <a:r>
              <a:rPr lang="nl-NL" sz="3641" dirty="0"/>
              <a:t>- Zoek binnen Word in je </a:t>
            </a:r>
            <a:r>
              <a:rPr lang="nl-NL" sz="3641" dirty="0" err="1"/>
              <a:t>EndNote</a:t>
            </a:r>
            <a:r>
              <a:rPr lang="nl-NL" sz="3641" dirty="0"/>
              <a:t> lijst</a:t>
            </a:r>
          </a:p>
          <a:p>
            <a:r>
              <a:rPr lang="nl-NL" sz="3641" dirty="0"/>
              <a:t>- Selecteer titels en voer ze in je Word-bestand in.</a:t>
            </a:r>
            <a:endParaRPr lang="nl-BE" sz="3641" dirty="0"/>
          </a:p>
        </p:txBody>
      </p:sp>
      <p:pic>
        <p:nvPicPr>
          <p:cNvPr id="10" name="Tijdelijke aanduiding voor inhoud 9">
            <a:extLst>
              <a:ext uri="{FF2B5EF4-FFF2-40B4-BE49-F238E27FC236}">
                <a16:creationId xmlns:a16="http://schemas.microsoft.com/office/drawing/2014/main" id="{A9D1FDEF-D853-4431-959C-DC37F7441C70}"/>
              </a:ext>
            </a:extLst>
          </p:cNvPr>
          <p:cNvPicPr>
            <a:picLocks noGrp="1" noChangeAspect="1"/>
          </p:cNvPicPr>
          <p:nvPr>
            <p:ph idx="1"/>
          </p:nvPr>
        </p:nvPicPr>
        <p:blipFill>
          <a:blip r:embed="rId3"/>
          <a:stretch>
            <a:fillRect/>
          </a:stretch>
        </p:blipFill>
        <p:spPr>
          <a:xfrm>
            <a:off x="1273838" y="1366811"/>
            <a:ext cx="8858250" cy="6572250"/>
          </a:xfrm>
          <a:prstGeom prst="rect">
            <a:avLst/>
          </a:prstGeom>
        </p:spPr>
      </p:pic>
    </p:spTree>
    <p:extLst>
      <p:ext uri="{BB962C8B-B14F-4D97-AF65-F5344CB8AC3E}">
        <p14:creationId xmlns:p14="http://schemas.microsoft.com/office/powerpoint/2010/main" val="1204754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45954F3-17BD-4D3A-B40B-3AD48ACAC5FD}"/>
              </a:ext>
            </a:extLst>
          </p:cNvPr>
          <p:cNvSpPr>
            <a:spLocks noGrp="1"/>
          </p:cNvSpPr>
          <p:nvPr>
            <p:ph type="sldNum" sz="quarter" idx="12"/>
          </p:nvPr>
        </p:nvSpPr>
        <p:spPr/>
        <p:txBody>
          <a:bodyPr/>
          <a:lstStyle/>
          <a:p>
            <a:fld id="{7AE184E0-0BD4-4705-A12B-9B71DDE63301}" type="slidenum">
              <a:rPr lang="nl-BE" noProof="0" smtClean="0"/>
              <a:t>46</a:t>
            </a:fld>
            <a:endParaRPr lang="nl-BE" noProof="0" dirty="0"/>
          </a:p>
        </p:txBody>
      </p:sp>
      <p:sp>
        <p:nvSpPr>
          <p:cNvPr id="6" name="Titel 1">
            <a:extLst>
              <a:ext uri="{FF2B5EF4-FFF2-40B4-BE49-F238E27FC236}">
                <a16:creationId xmlns:a16="http://schemas.microsoft.com/office/drawing/2014/main" id="{3F880C11-D3A1-40DE-84B1-CF17DA0A602D}"/>
              </a:ext>
            </a:extLst>
          </p:cNvPr>
          <p:cNvSpPr txBox="1">
            <a:spLocks/>
          </p:cNvSpPr>
          <p:nvPr/>
        </p:nvSpPr>
        <p:spPr>
          <a:xfrm>
            <a:off x="982518" y="288425"/>
            <a:ext cx="15705282" cy="863693"/>
          </a:xfrm>
          <a:prstGeom prst="rect">
            <a:avLst/>
          </a:prstGeom>
        </p:spPr>
        <p:txBody>
          <a:bodyPr vert="horz" lIns="91440" tIns="45720" rIns="91440" bIns="45720" rtlCol="0" anchor="b"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7" name="Tekstvak 6">
            <a:extLst>
              <a:ext uri="{FF2B5EF4-FFF2-40B4-BE49-F238E27FC236}">
                <a16:creationId xmlns:a16="http://schemas.microsoft.com/office/drawing/2014/main" id="{8C455E9B-836E-4DA9-87DF-5E97C328F2BD}"/>
              </a:ext>
            </a:extLst>
          </p:cNvPr>
          <p:cNvSpPr txBox="1"/>
          <p:nvPr/>
        </p:nvSpPr>
        <p:spPr>
          <a:xfrm flipH="1">
            <a:off x="10852879" y="1366811"/>
            <a:ext cx="5966084" cy="1773178"/>
          </a:xfrm>
          <a:prstGeom prst="rect">
            <a:avLst/>
          </a:prstGeom>
          <a:noFill/>
        </p:spPr>
        <p:txBody>
          <a:bodyPr wrap="square" rtlCol="0">
            <a:spAutoFit/>
          </a:bodyPr>
          <a:lstStyle/>
          <a:p>
            <a:r>
              <a:rPr lang="nl-NL" sz="3641" dirty="0"/>
              <a:t>Weergave in tekst van ingevoerde selectie referenties</a:t>
            </a:r>
            <a:endParaRPr lang="nl-BE" sz="3641" dirty="0"/>
          </a:p>
        </p:txBody>
      </p:sp>
      <p:pic>
        <p:nvPicPr>
          <p:cNvPr id="8" name="Afbeelding 7">
            <a:extLst>
              <a:ext uri="{FF2B5EF4-FFF2-40B4-BE49-F238E27FC236}">
                <a16:creationId xmlns:a16="http://schemas.microsoft.com/office/drawing/2014/main" id="{F0D96FE7-C843-46C8-A4CD-975C93FF1F97}"/>
              </a:ext>
            </a:extLst>
          </p:cNvPr>
          <p:cNvPicPr>
            <a:picLocks noChangeAspect="1"/>
          </p:cNvPicPr>
          <p:nvPr/>
        </p:nvPicPr>
        <p:blipFill>
          <a:blip r:embed="rId3"/>
          <a:stretch>
            <a:fillRect/>
          </a:stretch>
        </p:blipFill>
        <p:spPr>
          <a:xfrm>
            <a:off x="519712" y="1366811"/>
            <a:ext cx="10277475" cy="5924550"/>
          </a:xfrm>
          <a:prstGeom prst="rect">
            <a:avLst/>
          </a:prstGeom>
        </p:spPr>
      </p:pic>
    </p:spTree>
    <p:extLst>
      <p:ext uri="{BB962C8B-B14F-4D97-AF65-F5344CB8AC3E}">
        <p14:creationId xmlns:p14="http://schemas.microsoft.com/office/powerpoint/2010/main" val="704591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45954F3-17BD-4D3A-B40B-3AD48ACAC5FD}"/>
              </a:ext>
            </a:extLst>
          </p:cNvPr>
          <p:cNvSpPr>
            <a:spLocks noGrp="1"/>
          </p:cNvSpPr>
          <p:nvPr>
            <p:ph type="sldNum" sz="quarter" idx="12"/>
          </p:nvPr>
        </p:nvSpPr>
        <p:spPr/>
        <p:txBody>
          <a:bodyPr/>
          <a:lstStyle/>
          <a:p>
            <a:fld id="{7AE184E0-0BD4-4705-A12B-9B71DDE63301}" type="slidenum">
              <a:rPr lang="nl-BE" noProof="0" smtClean="0"/>
              <a:t>47</a:t>
            </a:fld>
            <a:endParaRPr lang="nl-BE" noProof="0" dirty="0"/>
          </a:p>
        </p:txBody>
      </p:sp>
      <p:sp>
        <p:nvSpPr>
          <p:cNvPr id="6" name="Titel 1">
            <a:extLst>
              <a:ext uri="{FF2B5EF4-FFF2-40B4-BE49-F238E27FC236}">
                <a16:creationId xmlns:a16="http://schemas.microsoft.com/office/drawing/2014/main" id="{3F880C11-D3A1-40DE-84B1-CF17DA0A602D}"/>
              </a:ext>
            </a:extLst>
          </p:cNvPr>
          <p:cNvSpPr txBox="1">
            <a:spLocks/>
          </p:cNvSpPr>
          <p:nvPr/>
        </p:nvSpPr>
        <p:spPr>
          <a:xfrm>
            <a:off x="982518" y="288425"/>
            <a:ext cx="15705282" cy="863693"/>
          </a:xfrm>
          <a:prstGeom prst="rect">
            <a:avLst/>
          </a:prstGeom>
        </p:spPr>
        <p:txBody>
          <a:bodyPr vert="horz" lIns="91440" tIns="45720" rIns="91440" bIns="45720" rtlCol="0" anchor="b"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7" name="Tekstvak 6">
            <a:extLst>
              <a:ext uri="{FF2B5EF4-FFF2-40B4-BE49-F238E27FC236}">
                <a16:creationId xmlns:a16="http://schemas.microsoft.com/office/drawing/2014/main" id="{8C455E9B-836E-4DA9-87DF-5E97C328F2BD}"/>
              </a:ext>
            </a:extLst>
          </p:cNvPr>
          <p:cNvSpPr txBox="1"/>
          <p:nvPr/>
        </p:nvSpPr>
        <p:spPr>
          <a:xfrm flipH="1">
            <a:off x="11182661" y="1366811"/>
            <a:ext cx="5636301" cy="2893741"/>
          </a:xfrm>
          <a:prstGeom prst="rect">
            <a:avLst/>
          </a:prstGeom>
          <a:noFill/>
        </p:spPr>
        <p:txBody>
          <a:bodyPr wrap="square" rtlCol="0">
            <a:spAutoFit/>
          </a:bodyPr>
          <a:lstStyle/>
          <a:p>
            <a:r>
              <a:rPr lang="nl-NL" sz="3641" dirty="0"/>
              <a:t>Verander de stijl door in menu een andere “Style” te kiezen.  Automatische update van de referentiewijze</a:t>
            </a:r>
            <a:endParaRPr lang="nl-BE" sz="3641" dirty="0"/>
          </a:p>
        </p:txBody>
      </p:sp>
      <p:pic>
        <p:nvPicPr>
          <p:cNvPr id="2" name="Afbeelding 1">
            <a:extLst>
              <a:ext uri="{FF2B5EF4-FFF2-40B4-BE49-F238E27FC236}">
                <a16:creationId xmlns:a16="http://schemas.microsoft.com/office/drawing/2014/main" id="{171DFAD9-F1B8-4ED3-B95B-5BAA155AAB69}"/>
              </a:ext>
            </a:extLst>
          </p:cNvPr>
          <p:cNvPicPr>
            <a:picLocks noChangeAspect="1"/>
          </p:cNvPicPr>
          <p:nvPr/>
        </p:nvPicPr>
        <p:blipFill>
          <a:blip r:embed="rId2"/>
          <a:stretch>
            <a:fillRect/>
          </a:stretch>
        </p:blipFill>
        <p:spPr>
          <a:xfrm>
            <a:off x="519713" y="1366811"/>
            <a:ext cx="10438098" cy="6257925"/>
          </a:xfrm>
          <a:prstGeom prst="rect">
            <a:avLst/>
          </a:prstGeom>
        </p:spPr>
      </p:pic>
    </p:spTree>
    <p:extLst>
      <p:ext uri="{BB962C8B-B14F-4D97-AF65-F5344CB8AC3E}">
        <p14:creationId xmlns:p14="http://schemas.microsoft.com/office/powerpoint/2010/main" val="2777658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4" name="Tijdelijke aanduiding voor dianummer 3"/>
          <p:cNvSpPr>
            <a:spLocks noGrp="1"/>
          </p:cNvSpPr>
          <p:nvPr>
            <p:ph type="sldNum" sz="quarter" idx="12"/>
          </p:nvPr>
        </p:nvSpPr>
        <p:spPr/>
        <p:txBody>
          <a:bodyPr/>
          <a:lstStyle/>
          <a:p>
            <a:fld id="{4FAC4FFB-203F-48D0-88DF-E8087BF31060}" type="slidenum">
              <a:rPr lang="nl-BE" smtClean="0"/>
              <a:t>48</a:t>
            </a:fld>
            <a:endParaRPr lang="nl-BE"/>
          </a:p>
        </p:txBody>
      </p:sp>
      <p:sp>
        <p:nvSpPr>
          <p:cNvPr id="19" name="Tekstvak 18"/>
          <p:cNvSpPr txBox="1"/>
          <p:nvPr/>
        </p:nvSpPr>
        <p:spPr>
          <a:xfrm>
            <a:off x="1304144" y="2428230"/>
            <a:ext cx="13656039" cy="2333459"/>
          </a:xfrm>
          <a:prstGeom prst="rect">
            <a:avLst/>
          </a:prstGeom>
          <a:noFill/>
        </p:spPr>
        <p:txBody>
          <a:bodyPr wrap="square" rtlCol="0">
            <a:spAutoFit/>
          </a:bodyPr>
          <a:lstStyle/>
          <a:p>
            <a:r>
              <a:rPr lang="nl-NL" sz="3641" dirty="0"/>
              <a:t>Invoeren in Word is ook mogelijk vanuit </a:t>
            </a:r>
            <a:r>
              <a:rPr lang="nl-NL" sz="3641" dirty="0" err="1"/>
              <a:t>EndNote</a:t>
            </a:r>
            <a:endParaRPr lang="nl-NL" sz="3641" dirty="0"/>
          </a:p>
          <a:p>
            <a:endParaRPr lang="nl-NL" sz="3641" dirty="0"/>
          </a:p>
          <a:p>
            <a:endParaRPr lang="nl-NL" sz="3641" dirty="0"/>
          </a:p>
          <a:p>
            <a:r>
              <a:rPr lang="nl-NL" sz="3641" dirty="0"/>
              <a:t>Zorg dat ALLE programma’s in </a:t>
            </a:r>
            <a:r>
              <a:rPr lang="nl-NL" sz="3641" dirty="0" err="1"/>
              <a:t>Athena</a:t>
            </a:r>
            <a:r>
              <a:rPr lang="nl-NL" sz="3641" dirty="0"/>
              <a:t> geopend zijn !!!!!</a:t>
            </a:r>
            <a:endParaRPr lang="nl-BE" sz="3641" dirty="0"/>
          </a:p>
        </p:txBody>
      </p:sp>
      <p:pic>
        <p:nvPicPr>
          <p:cNvPr id="33" name="Afbeelding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02" y="1385381"/>
            <a:ext cx="16587383" cy="657186"/>
          </a:xfrm>
          <a:prstGeom prst="rect">
            <a:avLst/>
          </a:prstGeom>
        </p:spPr>
      </p:pic>
      <p:sp>
        <p:nvSpPr>
          <p:cNvPr id="6" name="Rechthoek 5">
            <a:extLst>
              <a:ext uri="{FF2B5EF4-FFF2-40B4-BE49-F238E27FC236}">
                <a16:creationId xmlns:a16="http://schemas.microsoft.com/office/drawing/2014/main" id="{D288FD00-8E3E-4B60-8B48-C6D2E4825494}"/>
              </a:ext>
            </a:extLst>
          </p:cNvPr>
          <p:cNvSpPr/>
          <p:nvPr/>
        </p:nvSpPr>
        <p:spPr>
          <a:xfrm>
            <a:off x="9452989" y="1385381"/>
            <a:ext cx="818062" cy="6571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7" name="PIJL-RECHTS 32">
            <a:extLst>
              <a:ext uri="{FF2B5EF4-FFF2-40B4-BE49-F238E27FC236}">
                <a16:creationId xmlns:a16="http://schemas.microsoft.com/office/drawing/2014/main" id="{B28CB9E2-7461-4ADE-A465-22EBD8F7B9EA}"/>
              </a:ext>
            </a:extLst>
          </p:cNvPr>
          <p:cNvSpPr/>
          <p:nvPr/>
        </p:nvSpPr>
        <p:spPr>
          <a:xfrm rot="13133765" flipV="1">
            <a:off x="9977710" y="2819856"/>
            <a:ext cx="2867634" cy="68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Tree>
    <p:extLst>
      <p:ext uri="{BB962C8B-B14F-4D97-AF65-F5344CB8AC3E}">
        <p14:creationId xmlns:p14="http://schemas.microsoft.com/office/powerpoint/2010/main" val="209411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2146" y="4386467"/>
            <a:ext cx="3276600" cy="1345747"/>
          </a:xfrm>
          <a:prstGeom prst="rect">
            <a:avLst/>
          </a:prstGeom>
          <a:ln>
            <a:solidFill>
              <a:srgbClr val="C00000"/>
            </a:solidFill>
          </a:ln>
        </p:spPr>
      </p:pic>
      <p:sp>
        <p:nvSpPr>
          <p:cNvPr id="2" name="Titel 1"/>
          <p:cNvSpPr>
            <a:spLocks noGrp="1"/>
          </p:cNvSpPr>
          <p:nvPr>
            <p:ph type="title"/>
          </p:nvPr>
        </p:nvSpPr>
        <p:spPr/>
        <p:txBody>
          <a:bodyPr/>
          <a:lstStyle/>
          <a:p>
            <a:r>
              <a:rPr lang="nl-NL" dirty="0"/>
              <a:t>4. </a:t>
            </a:r>
            <a:r>
              <a:rPr lang="nl-NL" dirty="0" err="1"/>
              <a:t>Cite</a:t>
            </a:r>
            <a:r>
              <a:rPr lang="nl-NL" dirty="0"/>
              <a:t> </a:t>
            </a:r>
            <a:r>
              <a:rPr lang="nl-NL" dirty="0" err="1"/>
              <a:t>while</a:t>
            </a:r>
            <a:r>
              <a:rPr lang="nl-NL" dirty="0"/>
              <a:t> </a:t>
            </a:r>
            <a:r>
              <a:rPr lang="nl-NL" dirty="0" err="1"/>
              <a:t>you</a:t>
            </a:r>
            <a:r>
              <a:rPr lang="nl-NL" dirty="0"/>
              <a:t> </a:t>
            </a:r>
            <a:r>
              <a:rPr lang="nl-NL" dirty="0" err="1"/>
              <a:t>write</a:t>
            </a:r>
            <a:endParaRPr lang="nl-BE" dirty="0"/>
          </a:p>
        </p:txBody>
      </p:sp>
      <p:sp>
        <p:nvSpPr>
          <p:cNvPr id="24" name="Tijdelijke aanduiding voor inhoud 23"/>
          <p:cNvSpPr>
            <a:spLocks noGrp="1"/>
          </p:cNvSpPr>
          <p:nvPr>
            <p:ph idx="1"/>
          </p:nvPr>
        </p:nvSpPr>
        <p:spPr>
          <a:xfrm>
            <a:off x="1560481" y="2625180"/>
            <a:ext cx="10861054" cy="5721763"/>
          </a:xfrm>
        </p:spPr>
        <p:txBody>
          <a:bodyPr>
            <a:normAutofit lnSpcReduction="10000"/>
          </a:bodyPr>
          <a:lstStyle/>
          <a:p>
            <a:r>
              <a:rPr lang="nl-NL" dirty="0"/>
              <a:t>Meerdere referenties tegelijkertijd invoegen is mogelijk</a:t>
            </a:r>
          </a:p>
          <a:p>
            <a:r>
              <a:rPr lang="nl-NL" dirty="0" err="1"/>
              <a:t>EndNote</a:t>
            </a:r>
            <a:r>
              <a:rPr lang="nl-NL" dirty="0"/>
              <a:t> maakt gebruik van velden in Word</a:t>
            </a:r>
          </a:p>
          <a:p>
            <a:pPr lvl="1">
              <a:buFont typeface="Symbol" panose="05050102010706020507" pitchFamily="18" charset="2"/>
              <a:buChar char="Þ"/>
            </a:pPr>
            <a:r>
              <a:rPr lang="nl-NL" dirty="0"/>
              <a:t> Wijzigingen in </a:t>
            </a:r>
            <a:r>
              <a:rPr lang="nl-NL" dirty="0" err="1"/>
              <a:t>EndNote</a:t>
            </a:r>
            <a:r>
              <a:rPr lang="nl-NL" dirty="0"/>
              <a:t> kunnen </a:t>
            </a:r>
            <a:r>
              <a:rPr lang="nl-NL" dirty="0" err="1"/>
              <a:t>geupdate</a:t>
            </a:r>
            <a:r>
              <a:rPr lang="nl-NL" dirty="0"/>
              <a:t> worden in Word</a:t>
            </a:r>
          </a:p>
          <a:p>
            <a:pPr lvl="1">
              <a:buFont typeface="Symbol" panose="05050102010706020507" pitchFamily="18" charset="2"/>
              <a:buChar char="Þ"/>
            </a:pPr>
            <a:r>
              <a:rPr lang="nl-NL" dirty="0"/>
              <a:t> De Referentiestijl kan eenvoudig aangepast worden</a:t>
            </a:r>
            <a:endParaRPr lang="nl-BE" dirty="0"/>
          </a:p>
        </p:txBody>
      </p:sp>
      <p:sp>
        <p:nvSpPr>
          <p:cNvPr id="5" name="Tijdelijke aanduiding voor dianummer 4"/>
          <p:cNvSpPr>
            <a:spLocks noGrp="1"/>
          </p:cNvSpPr>
          <p:nvPr>
            <p:ph type="sldNum" sz="quarter" idx="12"/>
          </p:nvPr>
        </p:nvSpPr>
        <p:spPr/>
        <p:txBody>
          <a:bodyPr/>
          <a:lstStyle/>
          <a:p>
            <a:fld id="{4FAC4FFB-203F-48D0-88DF-E8087BF31060}" type="slidenum">
              <a:rPr lang="nl-BE" smtClean="0"/>
              <a:t>49</a:t>
            </a:fld>
            <a:endParaRPr lang="nl-BE"/>
          </a:p>
        </p:txBody>
      </p:sp>
      <p:pic>
        <p:nvPicPr>
          <p:cNvPr id="27" name="Afbeelding 26"/>
          <p:cNvPicPr>
            <a:picLocks noChangeAspect="1"/>
          </p:cNvPicPr>
          <p:nvPr/>
        </p:nvPicPr>
        <p:blipFill rotWithShape="1">
          <a:blip r:embed="rId3" cstate="print">
            <a:extLst>
              <a:ext uri="{28A0092B-C50C-407E-A947-70E740481C1C}">
                <a14:useLocalDpi xmlns:a14="http://schemas.microsoft.com/office/drawing/2010/main" val="0"/>
              </a:ext>
            </a:extLst>
          </a:blip>
          <a:srcRect l="14248" t="40499" r="14248"/>
          <a:stretch/>
        </p:blipFill>
        <p:spPr>
          <a:xfrm>
            <a:off x="387135" y="2160019"/>
            <a:ext cx="885965" cy="912261"/>
          </a:xfrm>
          <a:prstGeom prst="rect">
            <a:avLst/>
          </a:prstGeom>
          <a:ln w="0">
            <a:solidFill>
              <a:schemeClr val="accent1"/>
            </a:solidFill>
          </a:ln>
        </p:spPr>
      </p:pic>
      <p:sp>
        <p:nvSpPr>
          <p:cNvPr id="33" name="PIJL-RECHTS 32"/>
          <p:cNvSpPr/>
          <p:nvPr/>
        </p:nvSpPr>
        <p:spPr>
          <a:xfrm rot="20713414" flipV="1">
            <a:off x="8919538" y="5808310"/>
            <a:ext cx="5267312" cy="498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a:p>
        </p:txBody>
      </p:sp>
      <p:sp>
        <p:nvSpPr>
          <p:cNvPr id="13" name="Rechthoek 12"/>
          <p:cNvSpPr/>
          <p:nvPr/>
        </p:nvSpPr>
        <p:spPr>
          <a:xfrm>
            <a:off x="14163315" y="4781479"/>
            <a:ext cx="2350724" cy="3000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41" dirty="0"/>
              <a:t>                              </a:t>
            </a:r>
            <a:endParaRPr lang="nl-BE" sz="3641" dirty="0"/>
          </a:p>
        </p:txBody>
      </p:sp>
    </p:spTree>
    <p:extLst>
      <p:ext uri="{BB962C8B-B14F-4D97-AF65-F5344CB8AC3E}">
        <p14:creationId xmlns:p14="http://schemas.microsoft.com/office/powerpoint/2010/main" val="113116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Waarom ?</a:t>
            </a:r>
            <a:r>
              <a:rPr lang="nl-NL" dirty="0">
                <a:sym typeface="Wingdings" panose="05000000000000000000" pitchFamily="2" charset="2"/>
              </a:rPr>
              <a:t> </a:t>
            </a:r>
            <a:r>
              <a:rPr lang="nl-NL" sz="2500" dirty="0">
                <a:sym typeface="Wingdings" panose="05000000000000000000" pitchFamily="2" charset="2"/>
              </a:rPr>
              <a:t> m</a:t>
            </a:r>
            <a:r>
              <a:rPr lang="nl-NL" sz="2500" u="none" dirty="0">
                <a:hlinkClick r:id="rId3"/>
              </a:rPr>
              <a:t>eer info</a:t>
            </a:r>
            <a:endParaRPr lang="nl-BE" sz="2500" dirty="0"/>
          </a:p>
        </p:txBody>
      </p:sp>
      <p:sp>
        <p:nvSpPr>
          <p:cNvPr id="11" name="Tijdelijke aanduiding voor inhoud 10"/>
          <p:cNvSpPr>
            <a:spLocks noGrp="1"/>
          </p:cNvSpPr>
          <p:nvPr>
            <p:ph idx="1"/>
          </p:nvPr>
        </p:nvSpPr>
        <p:spPr>
          <a:xfrm>
            <a:off x="629469" y="1182411"/>
            <a:ext cx="15699575" cy="6696000"/>
          </a:xfrm>
        </p:spPr>
        <p:txBody>
          <a:bodyPr>
            <a:normAutofit/>
          </a:bodyPr>
          <a:lstStyle/>
          <a:p>
            <a:r>
              <a:rPr lang="nl-NL" dirty="0"/>
              <a:t>Eigen bibliotheek met informatie uit allerhande bronnen</a:t>
            </a:r>
          </a:p>
          <a:p>
            <a:r>
              <a:rPr lang="nl-NL" dirty="0"/>
              <a:t>Overzicht (verzamelde) informatie (met toevoeging van </a:t>
            </a:r>
            <a:r>
              <a:rPr lang="nl-NL" dirty="0" err="1"/>
              <a:t>fulltext</a:t>
            </a:r>
            <a:r>
              <a:rPr lang="nl-NL" dirty="0"/>
              <a:t>)</a:t>
            </a:r>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5</a:t>
            </a:fld>
            <a:endParaRPr lang="nl-BE"/>
          </a:p>
        </p:txBody>
      </p:sp>
      <p:pic>
        <p:nvPicPr>
          <p:cNvPr id="15" name="Afbeelding 14">
            <a:extLst>
              <a:ext uri="{FF2B5EF4-FFF2-40B4-BE49-F238E27FC236}">
                <a16:creationId xmlns:a16="http://schemas.microsoft.com/office/drawing/2014/main" id="{2C46846A-D85B-421A-BB2B-8C87F383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984" y="3101756"/>
            <a:ext cx="12468543" cy="6515819"/>
          </a:xfrm>
          <a:prstGeom prst="rect">
            <a:avLst/>
          </a:prstGeom>
        </p:spPr>
      </p:pic>
    </p:spTree>
    <p:extLst>
      <p:ext uri="{BB962C8B-B14F-4D97-AF65-F5344CB8AC3E}">
        <p14:creationId xmlns:p14="http://schemas.microsoft.com/office/powerpoint/2010/main" val="3411543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info</a:t>
            </a:r>
          </a:p>
        </p:txBody>
      </p:sp>
      <p:sp>
        <p:nvSpPr>
          <p:cNvPr id="3" name="Tijdelijke aanduiding voor inhoud 2"/>
          <p:cNvSpPr>
            <a:spLocks noGrp="1"/>
          </p:cNvSpPr>
          <p:nvPr>
            <p:ph idx="1"/>
          </p:nvPr>
        </p:nvSpPr>
        <p:spPr/>
        <p:txBody>
          <a:bodyPr>
            <a:normAutofit lnSpcReduction="10000"/>
          </a:bodyPr>
          <a:lstStyle/>
          <a:p>
            <a:pPr marL="85725" indent="0">
              <a:buNone/>
            </a:pPr>
            <a:r>
              <a:rPr lang="nl-NL" dirty="0"/>
              <a:t>Voor meer specifieke informatie en tips: </a:t>
            </a:r>
            <a:r>
              <a:rPr lang="nl-NL" dirty="0">
                <a:hlinkClick r:id="rId2"/>
              </a:rPr>
              <a:t>https://onderzoektips.ugent.be/nl/tags/EndNote/</a:t>
            </a:r>
            <a:endParaRPr lang="nl-NL" dirty="0"/>
          </a:p>
          <a:p>
            <a:pPr marL="85725" indent="0">
              <a:buNone/>
            </a:pPr>
            <a:endParaRPr lang="nl-NL" dirty="0"/>
          </a:p>
          <a:p>
            <a:pPr marL="85725" indent="0">
              <a:buNone/>
            </a:pPr>
            <a:r>
              <a:rPr lang="nl-NL" dirty="0"/>
              <a:t>Voor een uitgebreide handleiding: </a:t>
            </a:r>
            <a:r>
              <a:rPr lang="nl-NL" dirty="0">
                <a:hlinkClick r:id="rId3"/>
              </a:rPr>
              <a:t>http://clarivate.libguides.com/endnote_training/users/enx9</a:t>
            </a:r>
            <a:r>
              <a:rPr lang="nl-NL" dirty="0"/>
              <a:t>  </a:t>
            </a:r>
          </a:p>
          <a:p>
            <a:pPr>
              <a:buNone/>
            </a:pPr>
            <a:endParaRPr lang="fr-BE" altLang="nl-BE" b="1" dirty="0"/>
          </a:p>
          <a:p>
            <a:pPr>
              <a:buNone/>
            </a:pPr>
            <a:r>
              <a:rPr lang="fr-BE" altLang="nl-BE" b="1" dirty="0"/>
              <a:t>Contact</a:t>
            </a:r>
            <a:endParaRPr lang="fr-BE" altLang="nl-BE" dirty="0"/>
          </a:p>
          <a:p>
            <a:pPr>
              <a:buNone/>
            </a:pPr>
            <a:r>
              <a:rPr lang="fr-BE" altLang="nl-BE" dirty="0">
                <a:hlinkClick r:id="rId4"/>
              </a:rPr>
              <a:t>Libservice@UGent.be</a:t>
            </a:r>
            <a:r>
              <a:rPr lang="fr-BE" altLang="nl-BE" dirty="0"/>
              <a:t> </a:t>
            </a:r>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50</a:t>
            </a:fld>
            <a:endParaRPr lang="nl-BE" noProof="0" dirty="0"/>
          </a:p>
        </p:txBody>
      </p:sp>
    </p:spTree>
    <p:extLst>
      <p:ext uri="{BB962C8B-B14F-4D97-AF65-F5344CB8AC3E}">
        <p14:creationId xmlns:p14="http://schemas.microsoft.com/office/powerpoint/2010/main" val="2823021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12514785" y="5480383"/>
            <a:ext cx="3666623" cy="1717969"/>
          </a:xfrm>
        </p:spPr>
        <p:txBody>
          <a:bodyPr>
            <a:noAutofit/>
          </a:bodyPr>
          <a:lstStyle/>
          <a:p>
            <a:pPr marL="85725"/>
            <a:r>
              <a:rPr lang="nl-NL" dirty="0" err="1">
                <a:latin typeface="UGent Panno Text" panose="02000506040000040003" pitchFamily="2" charset="0"/>
              </a:rPr>
              <a:t>Ghent</a:t>
            </a:r>
            <a:r>
              <a:rPr lang="nl-NL" dirty="0">
                <a:latin typeface="UGent Panno Text" panose="02000506040000040003" pitchFamily="2" charset="0"/>
              </a:rPr>
              <a:t> University</a:t>
            </a:r>
            <a:br>
              <a:rPr lang="nl-NL" dirty="0">
                <a:latin typeface="UGent Panno Text" panose="02000506040000040003" pitchFamily="2" charset="0"/>
              </a:rPr>
            </a:br>
            <a:r>
              <a:rPr lang="nl-NL" dirty="0">
                <a:latin typeface="UGent Panno Text" panose="02000506040000040003" pitchFamily="2" charset="0"/>
              </a:rPr>
              <a:t>@</a:t>
            </a:r>
            <a:r>
              <a:rPr lang="nl-NL" dirty="0" err="1">
                <a:latin typeface="UGent Panno Text" panose="02000506040000040003" pitchFamily="2" charset="0"/>
              </a:rPr>
              <a:t>ugent</a:t>
            </a:r>
            <a:br>
              <a:rPr lang="nl-NL" dirty="0">
                <a:latin typeface="UGent Panno Text" panose="02000506040000040003" pitchFamily="2" charset="0"/>
              </a:rPr>
            </a:br>
            <a:r>
              <a:rPr lang="nl-NL" dirty="0" err="1">
                <a:latin typeface="UGent Panno Text" panose="02000506040000040003" pitchFamily="2" charset="0"/>
              </a:rPr>
              <a:t>Ghent</a:t>
            </a:r>
            <a:r>
              <a:rPr lang="nl-NL" dirty="0">
                <a:latin typeface="UGent Panno Text" panose="02000506040000040003" pitchFamily="2" charset="0"/>
              </a:rPr>
              <a:t> University</a:t>
            </a:r>
          </a:p>
          <a:p>
            <a:endParaRPr lang="nl-NL" sz="3600" dirty="0">
              <a:latin typeface="UGent Panno Text" panose="02000506040000040003" pitchFamily="2" charset="0"/>
            </a:endParaRPr>
          </a:p>
        </p:txBody>
      </p:sp>
      <p:sp>
        <p:nvSpPr>
          <p:cNvPr id="2" name="Title 1"/>
          <p:cNvSpPr>
            <a:spLocks noGrp="1"/>
          </p:cNvSpPr>
          <p:nvPr>
            <p:ph type="ctrTitle"/>
          </p:nvPr>
        </p:nvSpPr>
        <p:spPr/>
        <p:txBody>
          <a:bodyPr/>
          <a:lstStyle/>
          <a:p>
            <a:r>
              <a:rPr lang="en-GB" sz="3200" dirty="0">
                <a:latin typeface="UGent Panno Text" panose="02000506040000040003" pitchFamily="2" charset="0"/>
              </a:rPr>
              <a:t>Stijn Meersseman</a:t>
            </a:r>
            <a:br>
              <a:rPr lang="en-GB" sz="2400" dirty="0">
                <a:latin typeface="UGent Panno Text" panose="02000506040000040003" pitchFamily="2" charset="0"/>
              </a:rPr>
            </a:br>
            <a:r>
              <a:rPr lang="en-GB" sz="2400" dirty="0" err="1">
                <a:latin typeface="UGent Panno Text" panose="02000506040000040003" pitchFamily="2" charset="0"/>
              </a:rPr>
              <a:t>Faculteitsbibliothecaris</a:t>
            </a:r>
            <a:br>
              <a:rPr lang="en-GB" sz="2400" dirty="0">
                <a:latin typeface="UGent Panno Text" panose="02000506040000040003" pitchFamily="2" charset="0"/>
              </a:rPr>
            </a:br>
            <a:r>
              <a:rPr lang="en-GB" sz="2400" dirty="0" err="1">
                <a:latin typeface="UGent Panno Text" panose="02000506040000040003" pitchFamily="2" charset="0"/>
              </a:rPr>
              <a:t>Faculteitsbibliotheek</a:t>
            </a:r>
            <a:r>
              <a:rPr lang="en-GB" sz="2400" dirty="0">
                <a:latin typeface="UGent Panno Text" panose="02000506040000040003" pitchFamily="2" charset="0"/>
              </a:rPr>
              <a:t> </a:t>
            </a:r>
            <a:r>
              <a:rPr lang="en-GB" sz="2400" dirty="0" err="1">
                <a:latin typeface="UGent Panno Text" panose="02000506040000040003" pitchFamily="2" charset="0"/>
              </a:rPr>
              <a:t>politieke</a:t>
            </a:r>
            <a:r>
              <a:rPr lang="en-GB" sz="2400" dirty="0">
                <a:latin typeface="UGent Panno Text" panose="02000506040000040003" pitchFamily="2" charset="0"/>
              </a:rPr>
              <a:t> en </a:t>
            </a:r>
            <a:r>
              <a:rPr lang="en-GB" sz="2400" dirty="0" err="1">
                <a:latin typeface="UGent Panno Text" panose="02000506040000040003" pitchFamily="2" charset="0"/>
              </a:rPr>
              <a:t>Sociale</a:t>
            </a:r>
            <a:r>
              <a:rPr lang="en-GB" sz="2400" dirty="0">
                <a:latin typeface="UGent Panno Text" panose="02000506040000040003" pitchFamily="2" charset="0"/>
              </a:rPr>
              <a:t> </a:t>
            </a:r>
            <a:r>
              <a:rPr lang="en-GB" sz="2400" dirty="0" err="1">
                <a:latin typeface="UGent Panno Text" panose="02000506040000040003" pitchFamily="2" charset="0"/>
              </a:rPr>
              <a:t>Wetenschappen</a:t>
            </a:r>
            <a:br>
              <a:rPr lang="en-GB" sz="2400" dirty="0">
                <a:latin typeface="UGent Panno Text" panose="02000506040000040003" pitchFamily="2" charset="0"/>
              </a:rPr>
            </a:br>
            <a:br>
              <a:rPr lang="en-GB" sz="2400" dirty="0">
                <a:latin typeface="UGent Panno Text" panose="02000506040000040003" pitchFamily="2" charset="0"/>
              </a:rPr>
            </a:br>
            <a:r>
              <a:rPr lang="en-GB" sz="2400" dirty="0">
                <a:latin typeface="UGent Panno Text" panose="02000506040000040003" pitchFamily="2" charset="0"/>
              </a:rPr>
              <a:t>stijn.meersseman@ugent.be</a:t>
            </a:r>
            <a:br>
              <a:rPr lang="en-GB" sz="2400" dirty="0">
                <a:latin typeface="UGent Panno Text" panose="02000506040000040003" pitchFamily="2" charset="0"/>
              </a:rPr>
            </a:br>
            <a:br>
              <a:rPr lang="en-GB" sz="2400" dirty="0">
                <a:latin typeface="UGent Panno Text" panose="02000506040000040003" pitchFamily="2" charset="0"/>
              </a:rPr>
            </a:br>
            <a:br>
              <a:rPr lang="en-GB" sz="2400" dirty="0">
                <a:latin typeface="UGent Panno Text" panose="02000506040000040003" pitchFamily="2" charset="0"/>
              </a:rPr>
            </a:br>
            <a:r>
              <a:rPr lang="en-GB" sz="2400" dirty="0">
                <a:latin typeface="UGent Panno Text" panose="02000506040000040003" pitchFamily="2" charset="0"/>
              </a:rPr>
              <a:t>http://lib.ugent</a:t>
            </a:r>
            <a:r>
              <a:rPr lang="en-GB" sz="2400">
                <a:latin typeface="UGent Panno Text" panose="02000506040000040003" pitchFamily="2" charset="0"/>
              </a:rPr>
              <a:t>.be </a:t>
            </a:r>
            <a:br>
              <a:rPr lang="en-GB" sz="2400">
                <a:latin typeface="UGent Panno Text" panose="02000506040000040003" pitchFamily="2" charset="0"/>
              </a:rPr>
            </a:br>
            <a:endParaRPr lang="nl-BE" sz="1800"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9405" y="5559843"/>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404" y="5976967"/>
            <a:ext cx="280417" cy="356617"/>
          </a:xfrm>
          <a:prstGeom prst="rect">
            <a:avLst/>
          </a:prstGeom>
        </p:spPr>
      </p:pic>
      <p:pic>
        <p:nvPicPr>
          <p:cNvPr id="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405" y="6501675"/>
            <a:ext cx="280417" cy="280417"/>
          </a:xfrm>
          <a:prstGeom prst="rect">
            <a:avLst/>
          </a:prstGeom>
        </p:spPr>
      </p:pic>
    </p:spTree>
    <p:extLst>
      <p:ext uri="{BB962C8B-B14F-4D97-AF65-F5344CB8AC3E}">
        <p14:creationId xmlns:p14="http://schemas.microsoft.com/office/powerpoint/2010/main" val="41196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Waarom ?</a:t>
            </a:r>
            <a:endParaRPr lang="nl-BE" dirty="0"/>
          </a:p>
        </p:txBody>
      </p:sp>
      <p:sp>
        <p:nvSpPr>
          <p:cNvPr id="11" name="Tijdelijke aanduiding voor inhoud 10"/>
          <p:cNvSpPr>
            <a:spLocks noGrp="1"/>
          </p:cNvSpPr>
          <p:nvPr>
            <p:ph idx="1"/>
          </p:nvPr>
        </p:nvSpPr>
        <p:spPr>
          <a:xfrm>
            <a:off x="629469" y="1182411"/>
            <a:ext cx="15699575" cy="6696000"/>
          </a:xfrm>
        </p:spPr>
        <p:txBody>
          <a:bodyPr>
            <a:normAutofit/>
          </a:bodyPr>
          <a:lstStyle/>
          <a:p>
            <a:r>
              <a:rPr lang="nl-NL" dirty="0"/>
              <a:t>referenties, voetnoten en bibliografie toevoegen in  gewenste referentiestijl</a:t>
            </a:r>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6</a:t>
            </a:fld>
            <a:endParaRPr lang="nl-BE"/>
          </a:p>
        </p:txBody>
      </p:sp>
      <p:pic>
        <p:nvPicPr>
          <p:cNvPr id="17" name="Afbeelding 16">
            <a:extLst>
              <a:ext uri="{FF2B5EF4-FFF2-40B4-BE49-F238E27FC236}">
                <a16:creationId xmlns:a16="http://schemas.microsoft.com/office/drawing/2014/main" id="{E6F6AFB5-5182-4E52-B6D6-690CE9E86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712" y="3313553"/>
            <a:ext cx="12733338" cy="5257636"/>
          </a:xfrm>
          <a:prstGeom prst="rect">
            <a:avLst/>
          </a:prstGeom>
        </p:spPr>
      </p:pic>
    </p:spTree>
    <p:extLst>
      <p:ext uri="{BB962C8B-B14F-4D97-AF65-F5344CB8AC3E}">
        <p14:creationId xmlns:p14="http://schemas.microsoft.com/office/powerpoint/2010/main" val="22915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Waarom ?</a:t>
            </a:r>
            <a:endParaRPr lang="nl-BE" dirty="0"/>
          </a:p>
        </p:txBody>
      </p:sp>
      <p:sp>
        <p:nvSpPr>
          <p:cNvPr id="11" name="Tijdelijke aanduiding voor inhoud 10"/>
          <p:cNvSpPr>
            <a:spLocks noGrp="1"/>
          </p:cNvSpPr>
          <p:nvPr>
            <p:ph idx="1"/>
          </p:nvPr>
        </p:nvSpPr>
        <p:spPr>
          <a:xfrm>
            <a:off x="629469" y="1182411"/>
            <a:ext cx="15699575" cy="6696000"/>
          </a:xfrm>
        </p:spPr>
        <p:txBody>
          <a:bodyPr>
            <a:normAutofit/>
          </a:bodyPr>
          <a:lstStyle/>
          <a:p>
            <a:r>
              <a:rPr lang="nl-NL" dirty="0"/>
              <a:t>Referenties importeren vanuit databanken en catalogi</a:t>
            </a:r>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7</a:t>
            </a:fld>
            <a:endParaRPr lang="nl-BE"/>
          </a:p>
        </p:txBody>
      </p:sp>
      <p:pic>
        <p:nvPicPr>
          <p:cNvPr id="21" name="Afbeelding 20">
            <a:extLst>
              <a:ext uri="{FF2B5EF4-FFF2-40B4-BE49-F238E27FC236}">
                <a16:creationId xmlns:a16="http://schemas.microsoft.com/office/drawing/2014/main" id="{6D542C3D-779B-4A35-A37C-2F31FE14C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922" y="2379237"/>
            <a:ext cx="11966830" cy="6629623"/>
          </a:xfrm>
          <a:prstGeom prst="rect">
            <a:avLst/>
          </a:prstGeom>
        </p:spPr>
      </p:pic>
    </p:spTree>
    <p:extLst>
      <p:ext uri="{BB962C8B-B14F-4D97-AF65-F5344CB8AC3E}">
        <p14:creationId xmlns:p14="http://schemas.microsoft.com/office/powerpoint/2010/main" val="111338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Waarom ?</a:t>
            </a:r>
            <a:endParaRPr lang="nl-BE" dirty="0"/>
          </a:p>
        </p:txBody>
      </p:sp>
      <p:sp>
        <p:nvSpPr>
          <p:cNvPr id="11" name="Tijdelijke aanduiding voor inhoud 10"/>
          <p:cNvSpPr>
            <a:spLocks noGrp="1"/>
          </p:cNvSpPr>
          <p:nvPr>
            <p:ph idx="1"/>
          </p:nvPr>
        </p:nvSpPr>
        <p:spPr>
          <a:xfrm>
            <a:off x="830118" y="999718"/>
            <a:ext cx="15705283" cy="6878693"/>
          </a:xfrm>
        </p:spPr>
        <p:txBody>
          <a:bodyPr>
            <a:normAutofit/>
          </a:bodyPr>
          <a:lstStyle/>
          <a:p>
            <a:r>
              <a:rPr lang="nl-NL" dirty="0"/>
              <a:t>Referenties delen met anderen</a:t>
            </a:r>
            <a:endParaRPr lang="en-US" dirty="0"/>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8</a:t>
            </a:fld>
            <a:endParaRPr lang="nl-BE"/>
          </a:p>
        </p:txBody>
      </p:sp>
      <p:pic>
        <p:nvPicPr>
          <p:cNvPr id="1027" name="Picture 3" descr="Afbeeldingsresultaat voor sharing">
            <a:hlinkClick r:id="rId3"/>
            <a:extLst>
              <a:ext uri="{FF2B5EF4-FFF2-40B4-BE49-F238E27FC236}">
                <a16:creationId xmlns:a16="http://schemas.microsoft.com/office/drawing/2014/main" id="{FDECA410-1B5B-4F17-B038-95AFCBEB2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262" y="2573909"/>
            <a:ext cx="11075987" cy="620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4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a:t>
            </a:r>
            <a:r>
              <a:rPr lang="nl-NL" dirty="0" err="1"/>
              <a:t>Endnote</a:t>
            </a:r>
            <a:r>
              <a:rPr lang="nl-NL" dirty="0"/>
              <a:t> : </a:t>
            </a:r>
            <a:r>
              <a:rPr lang="nl-NL" dirty="0" err="1"/>
              <a:t>WElke</a:t>
            </a:r>
            <a:r>
              <a:rPr lang="nl-NL" dirty="0"/>
              <a:t> ? </a:t>
            </a:r>
            <a:r>
              <a:rPr lang="nl-NL" sz="2500" dirty="0">
                <a:sym typeface="Wingdings" panose="05000000000000000000" pitchFamily="2" charset="2"/>
                <a:hlinkClick r:id="rId3"/>
              </a:rPr>
              <a:t> m</a:t>
            </a:r>
            <a:r>
              <a:rPr lang="nl-NL" sz="2500" u="none" dirty="0">
                <a:hlinkClick r:id="rId3"/>
              </a:rPr>
              <a:t>eer info</a:t>
            </a:r>
            <a:endParaRPr lang="nl-BE" sz="2500" dirty="0"/>
          </a:p>
        </p:txBody>
      </p:sp>
      <p:sp>
        <p:nvSpPr>
          <p:cNvPr id="6" name="Tijdelijke aanduiding voor dianummer 5"/>
          <p:cNvSpPr>
            <a:spLocks noGrp="1"/>
          </p:cNvSpPr>
          <p:nvPr>
            <p:ph type="sldNum" sz="quarter" idx="12"/>
          </p:nvPr>
        </p:nvSpPr>
        <p:spPr/>
        <p:txBody>
          <a:bodyPr/>
          <a:lstStyle/>
          <a:p>
            <a:fld id="{4FAC4FFB-203F-48D0-88DF-E8087BF31060}" type="slidenum">
              <a:rPr lang="nl-BE" smtClean="0"/>
              <a:t>9</a:t>
            </a:fld>
            <a:endParaRPr lang="nl-BE"/>
          </a:p>
        </p:txBody>
      </p:sp>
      <p:pic>
        <p:nvPicPr>
          <p:cNvPr id="5" name="Graphic 4">
            <a:hlinkClick r:id="rId4"/>
            <a:extLst>
              <a:ext uri="{FF2B5EF4-FFF2-40B4-BE49-F238E27FC236}">
                <a16:creationId xmlns:a16="http://schemas.microsoft.com/office/drawing/2014/main" id="{05726937-C081-4398-8C68-5515B32ECA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9869" y="1434211"/>
            <a:ext cx="6990554" cy="2071275"/>
          </a:xfrm>
          <a:prstGeom prst="rect">
            <a:avLst/>
          </a:prstGeom>
        </p:spPr>
      </p:pic>
      <p:pic>
        <p:nvPicPr>
          <p:cNvPr id="8" name="Afbeelding 7">
            <a:hlinkClick r:id="rId7"/>
            <a:extLst>
              <a:ext uri="{FF2B5EF4-FFF2-40B4-BE49-F238E27FC236}">
                <a16:creationId xmlns:a16="http://schemas.microsoft.com/office/drawing/2014/main" id="{0838FE05-8B5F-4DC1-8C22-1647699176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6606" y="1411861"/>
            <a:ext cx="4724400" cy="4724400"/>
          </a:xfrm>
          <a:prstGeom prst="rect">
            <a:avLst/>
          </a:prstGeom>
        </p:spPr>
      </p:pic>
      <p:pic>
        <p:nvPicPr>
          <p:cNvPr id="10" name="Afbeelding 9">
            <a:extLst>
              <a:ext uri="{FF2B5EF4-FFF2-40B4-BE49-F238E27FC236}">
                <a16:creationId xmlns:a16="http://schemas.microsoft.com/office/drawing/2014/main" id="{C981B3A2-7C2F-42FE-9852-81F2A21A9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3703" y="6486241"/>
            <a:ext cx="3876356" cy="2577472"/>
          </a:xfrm>
          <a:prstGeom prst="rect">
            <a:avLst/>
          </a:prstGeom>
        </p:spPr>
      </p:pic>
      <p:pic>
        <p:nvPicPr>
          <p:cNvPr id="16" name="Afbeelding 15">
            <a:extLst>
              <a:ext uri="{FF2B5EF4-FFF2-40B4-BE49-F238E27FC236}">
                <a16:creationId xmlns:a16="http://schemas.microsoft.com/office/drawing/2014/main" id="{7681BCC8-78CD-4D17-94BC-F7BABB92C4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76605" y="5569797"/>
            <a:ext cx="3638550" cy="3638550"/>
          </a:xfrm>
          <a:prstGeom prst="rect">
            <a:avLst/>
          </a:prstGeom>
        </p:spPr>
      </p:pic>
      <p:pic>
        <p:nvPicPr>
          <p:cNvPr id="18" name="Afbeelding 17">
            <a:extLst>
              <a:ext uri="{FF2B5EF4-FFF2-40B4-BE49-F238E27FC236}">
                <a16:creationId xmlns:a16="http://schemas.microsoft.com/office/drawing/2014/main" id="{B3B52EB0-6932-423E-A751-3119512A08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4393" y="6140493"/>
            <a:ext cx="3638550" cy="3638550"/>
          </a:xfrm>
          <a:prstGeom prst="rect">
            <a:avLst/>
          </a:prstGeom>
        </p:spPr>
      </p:pic>
      <p:sp>
        <p:nvSpPr>
          <p:cNvPr id="25" name="Tijdelijke aanduiding voor inhoud 10">
            <a:extLst>
              <a:ext uri="{FF2B5EF4-FFF2-40B4-BE49-F238E27FC236}">
                <a16:creationId xmlns:a16="http://schemas.microsoft.com/office/drawing/2014/main" id="{6A9EAC41-229C-4771-B1DA-AC380EC3D731}"/>
              </a:ext>
            </a:extLst>
          </p:cNvPr>
          <p:cNvSpPr>
            <a:spLocks noGrp="1"/>
          </p:cNvSpPr>
          <p:nvPr>
            <p:ph idx="1"/>
          </p:nvPr>
        </p:nvSpPr>
        <p:spPr>
          <a:xfrm>
            <a:off x="223520" y="1182411"/>
            <a:ext cx="5204605" cy="6696000"/>
          </a:xfrm>
        </p:spPr>
        <p:txBody>
          <a:bodyPr>
            <a:normAutofit/>
          </a:bodyPr>
          <a:lstStyle/>
          <a:p>
            <a:pPr>
              <a:buFontTx/>
              <a:buChar char="-"/>
            </a:pPr>
            <a:r>
              <a:rPr lang="nl-NL" dirty="0"/>
              <a:t>Meerdere systemen </a:t>
            </a:r>
          </a:p>
          <a:p>
            <a:pPr>
              <a:buFontTx/>
              <a:buChar char="-"/>
            </a:pPr>
            <a:r>
              <a:rPr lang="nl-NL" dirty="0"/>
              <a:t>gratis vs. Betalend</a:t>
            </a:r>
          </a:p>
          <a:p>
            <a:pPr>
              <a:buFontTx/>
              <a:buChar char="-"/>
            </a:pPr>
            <a:r>
              <a:rPr lang="nl-NL" dirty="0"/>
              <a:t>voordelen</a:t>
            </a:r>
          </a:p>
        </p:txBody>
      </p:sp>
      <p:pic>
        <p:nvPicPr>
          <p:cNvPr id="3" name="Afbeelding 2">
            <a:hlinkClick r:id="rId12"/>
            <a:extLst>
              <a:ext uri="{FF2B5EF4-FFF2-40B4-BE49-F238E27FC236}">
                <a16:creationId xmlns:a16="http://schemas.microsoft.com/office/drawing/2014/main" id="{1FF40E5F-DF20-48C6-B597-E0CB68F33C54}"/>
              </a:ext>
            </a:extLst>
          </p:cNvPr>
          <p:cNvPicPr>
            <a:picLocks noChangeAspect="1"/>
          </p:cNvPicPr>
          <p:nvPr/>
        </p:nvPicPr>
        <p:blipFill>
          <a:blip r:embed="rId13"/>
          <a:stretch>
            <a:fillRect/>
          </a:stretch>
        </p:blipFill>
        <p:spPr>
          <a:xfrm>
            <a:off x="10347973" y="3774061"/>
            <a:ext cx="4972964" cy="1428597"/>
          </a:xfrm>
          <a:prstGeom prst="rect">
            <a:avLst/>
          </a:prstGeom>
        </p:spPr>
      </p:pic>
    </p:spTree>
    <p:extLst>
      <p:ext uri="{BB962C8B-B14F-4D97-AF65-F5344CB8AC3E}">
        <p14:creationId xmlns:p14="http://schemas.microsoft.com/office/powerpoint/2010/main" val="1869798103"/>
      </p:ext>
    </p:extLst>
  </p:cSld>
  <p:clrMapOvr>
    <a:masterClrMapping/>
  </p:clrMapOvr>
</p:sld>
</file>

<file path=ppt/theme/theme1.xml><?xml version="1.0" encoding="utf-8"?>
<a:theme xmlns:a="http://schemas.openxmlformats.org/drawingml/2006/main" name="Office Theme">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Gent">
      <a:majorFont>
        <a:latin typeface="UGent Panno Text"/>
        <a:ea typeface=""/>
        <a:cs typeface=""/>
      </a:majorFont>
      <a:minorFont>
        <a:latin typeface="UGent Panno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1" id="{01305FC2-D5FD-49DE-A72C-439C02987E42}" vid="{E32918F7-663B-4009-BDC7-8496BE6AF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698106834EE14E9FB21ED985BC725C" ma:contentTypeVersion="" ma:contentTypeDescription="Een nieuw document maken." ma:contentTypeScope="" ma:versionID="11fc1e5e26f67a948a7bb9fdfa2c17cf">
  <xsd:schema xmlns:xsd="http://www.w3.org/2001/XMLSchema" xmlns:xs="http://www.w3.org/2001/XMLSchema" xmlns:p="http://schemas.microsoft.com/office/2006/metadata/properties" targetNamespace="http://schemas.microsoft.com/office/2006/metadata/properties" ma:root="true" ma:fieldsID="ded2a6fdfcb71de048e140027f1bc3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AB707C-B641-4499-8537-36C247DD5F06}">
  <ds:schemaRefs>
    <ds:schemaRef ds:uri="http://schemas.microsoft.com/sharepoint/v3/contenttype/forms"/>
  </ds:schemaRefs>
</ds:datastoreItem>
</file>

<file path=customXml/itemProps2.xml><?xml version="1.0" encoding="utf-8"?>
<ds:datastoreItem xmlns:ds="http://schemas.openxmlformats.org/officeDocument/2006/customXml" ds:itemID="{B002671B-BBD8-4264-8BE5-CDE287ABDF40}">
  <ds:schemaRefs>
    <ds:schemaRef ds:uri="http://purl.org/dc/elements/1.1/"/>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D60DE4-3EB0-46FA-BE4A-89259F5C9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Powerpoint_UGent_NL_ivn</Template>
  <TotalTime>4058</TotalTime>
  <Words>5164</Words>
  <Application>Microsoft Office PowerPoint</Application>
  <PresentationFormat>Aangepast</PresentationFormat>
  <Paragraphs>485</Paragraphs>
  <Slides>51</Slides>
  <Notes>45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51</vt:i4>
      </vt:variant>
    </vt:vector>
  </HeadingPairs>
  <TitlesOfParts>
    <vt:vector size="57" baseType="lpstr">
      <vt:lpstr>Arial</vt:lpstr>
      <vt:lpstr>Calibri</vt:lpstr>
      <vt:lpstr>Symbol</vt:lpstr>
      <vt:lpstr>UGent Panno Text</vt:lpstr>
      <vt:lpstr>Wingdings</vt:lpstr>
      <vt:lpstr>Office Theme</vt:lpstr>
      <vt:lpstr>PowerPoint-presentatie</vt:lpstr>
      <vt:lpstr>Endnote </vt:lpstr>
      <vt:lpstr>Inhoud</vt:lpstr>
      <vt:lpstr>1. Endnote : Wat ?  meer info</vt:lpstr>
      <vt:lpstr>1. Endnote : Waarom ?  meer info</vt:lpstr>
      <vt:lpstr>1. Endnote : Waarom ?</vt:lpstr>
      <vt:lpstr>1. Endnote : Waarom ?</vt:lpstr>
      <vt:lpstr>1. Endnote : Waarom ?</vt:lpstr>
      <vt:lpstr>1. Endnote : WElke ?  meer info</vt:lpstr>
      <vt:lpstr>1. Endnote : Waarom Endnote ?</vt:lpstr>
      <vt:lpstr>1. Endnote : Waar ?</vt:lpstr>
      <vt:lpstr>1. Endnote : Waar ?</vt:lpstr>
      <vt:lpstr>1. Endnote : Waar ?</vt:lpstr>
      <vt:lpstr>PowerPoint-presentatie</vt:lpstr>
      <vt:lpstr>   </vt:lpstr>
      <vt:lpstr>2. Referenties importeren : algemeen</vt:lpstr>
      <vt:lpstr>2. Referenties importeren : Web of Science  meer info </vt:lpstr>
      <vt:lpstr>2. Referenties importeren : web of science</vt:lpstr>
      <vt:lpstr>2. Referenties importeren : scopus</vt:lpstr>
      <vt:lpstr>2. Referenties importeren : scopus</vt:lpstr>
      <vt:lpstr>2. Referenties importeren : Google scholar  meer info    </vt:lpstr>
      <vt:lpstr>2. Referenties importeren : Google scholar</vt:lpstr>
      <vt:lpstr>2. Referenties importeren : Google scholar</vt:lpstr>
      <vt:lpstr>2. Referenties importeren : lib.ugent.be</vt:lpstr>
      <vt:lpstr>2. Referenties importeren : lib.ugent.be</vt:lpstr>
      <vt:lpstr>2. Referenties importeren : Andere databanken</vt:lpstr>
      <vt:lpstr>2. Referenties importeren: via Endnote search</vt:lpstr>
      <vt:lpstr>2. Referenties importeren: via Endnote search</vt:lpstr>
      <vt:lpstr>2. Referenties importeren: manueel toevoegen</vt:lpstr>
      <vt:lpstr>3. Referenties beheren</vt:lpstr>
      <vt:lpstr>3. Referenties beheren Aanmaken groep / smart group / group set</vt:lpstr>
      <vt:lpstr>3. Referenties beheren Aanmaken groep / smart group / group set</vt:lpstr>
      <vt:lpstr>3. Referenties beheren Weergave van de referenties aanpassen </vt:lpstr>
      <vt:lpstr>3. Referenties beheren Weergave van de referenties aanpassen </vt:lpstr>
      <vt:lpstr>3. Referenties beheren Weergave van de referenties aanpassen </vt:lpstr>
      <vt:lpstr>3. Referenties beheren Referentie updaten</vt:lpstr>
      <vt:lpstr>3. Referenties beheren Referentie invoeren die niet online te vinden zijn</vt:lpstr>
      <vt:lpstr>3. Referenties beheren bestaande referenties aanpassen</vt:lpstr>
      <vt:lpstr>3. Referenties beheren Referentie aanpassen</vt:lpstr>
      <vt:lpstr>3. Referenties beheren PDF Toevoegen</vt:lpstr>
      <vt:lpstr>3. Referenties beheren Referentie zoeken in je eigen library</vt:lpstr>
      <vt:lpstr>4. Cite while you write</vt:lpstr>
      <vt:lpstr>4. Cite while you write</vt:lpstr>
      <vt:lpstr>4. Cite while you write</vt:lpstr>
      <vt:lpstr>PowerPoint-presentatie</vt:lpstr>
      <vt:lpstr>PowerPoint-presentatie</vt:lpstr>
      <vt:lpstr>PowerPoint-presentatie</vt:lpstr>
      <vt:lpstr>4. Cite while you write</vt:lpstr>
      <vt:lpstr>4. Cite while you write</vt:lpstr>
      <vt:lpstr>Meer info</vt:lpstr>
      <vt:lpstr>Stijn Meersseman Faculteitsbibliothecaris Faculteitsbibliotheek politieke en Sociale Wetenschappen  stijn.meersseman@ugent.be   http://lib.ugent.be  </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Inge Van Nieuwerburgh</dc:creator>
  <cp:lastModifiedBy>Stijn Meersseman</cp:lastModifiedBy>
  <cp:revision>79</cp:revision>
  <dcterms:created xsi:type="dcterms:W3CDTF">2018-03-06T13:43:05Z</dcterms:created>
  <dcterms:modified xsi:type="dcterms:W3CDTF">2020-03-24T15:10:44Z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y fmtid="{D5CDD505-2E9C-101B-9397-08002B2CF9AE}" pid="20" name="ContentTypeId">
    <vt:lpwstr>0x01010091698106834EE14E9FB21ED985BC725C</vt:lpwstr>
  </property>
</Properties>
</file>