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440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42" r:id="rId22"/>
    <p:sldId id="430" r:id="rId23"/>
    <p:sldId id="431" r:id="rId24"/>
    <p:sldId id="432" r:id="rId25"/>
    <p:sldId id="433" r:id="rId26"/>
    <p:sldId id="434" r:id="rId27"/>
    <p:sldId id="436" r:id="rId28"/>
    <p:sldId id="435" r:id="rId29"/>
    <p:sldId id="445" r:id="rId30"/>
    <p:sldId id="439" r:id="rId31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79238" autoAdjust="0"/>
  </p:normalViewPr>
  <p:slideViewPr>
    <p:cSldViewPr snapToGrid="0" showGuides="1">
      <p:cViewPr varScale="1">
        <p:scale>
          <a:sx n="49" d="100"/>
          <a:sy n="49" d="100"/>
        </p:scale>
        <p:origin x="144" y="91"/>
      </p:cViewPr>
      <p:guideLst>
        <p:guide orient="horz" pos="3072"/>
        <p:guide pos="5461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mdkeers\AppData\Local\Temp\voor%20gi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519667023269776E-2"/>
          <c:y val="4.3411611671708192E-2"/>
          <c:w val="0.74028702337090579"/>
          <c:h val="0.90018525001631766"/>
        </c:manualLayout>
      </c:layout>
      <c:lineChart>
        <c:grouping val="standard"/>
        <c:varyColors val="0"/>
        <c:ser>
          <c:idx val="0"/>
          <c:order val="0"/>
          <c:tx>
            <c:strRef>
              <c:f>irs!$B$3</c:f>
              <c:strCache>
                <c:ptCount val="1"/>
                <c:pt idx="0">
                  <c:v>Groot-Brittannië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strRef>
              <c:f>irs!$C$2:$N$2</c:f>
              <c:strCache>
                <c:ptCount val="12"/>
                <c:pt idx="0">
                  <c:v>1816</c:v>
                </c:pt>
                <c:pt idx="1">
                  <c:v>1825</c:v>
                </c:pt>
                <c:pt idx="2">
                  <c:v>1835</c:v>
                </c:pt>
                <c:pt idx="3">
                  <c:v>1845</c:v>
                </c:pt>
                <c:pt idx="4">
                  <c:v>1855</c:v>
                </c:pt>
                <c:pt idx="5">
                  <c:v>1860</c:v>
                </c:pt>
                <c:pt idx="6">
                  <c:v>1865</c:v>
                </c:pt>
                <c:pt idx="7">
                  <c:v>1875</c:v>
                </c:pt>
                <c:pt idx="8">
                  <c:v>1885</c:v>
                </c:pt>
                <c:pt idx="9">
                  <c:v>1895</c:v>
                </c:pt>
                <c:pt idx="10">
                  <c:v>1905</c:v>
                </c:pt>
                <c:pt idx="11">
                  <c:v>1914</c:v>
                </c:pt>
              </c:strCache>
            </c:strRef>
          </c:cat>
          <c:val>
            <c:numRef>
              <c:f>irs!$C$3:$N$3</c:f>
              <c:numCache>
                <c:formatCode>General</c:formatCode>
                <c:ptCount val="12"/>
                <c:pt idx="0">
                  <c:v>270</c:v>
                </c:pt>
                <c:pt idx="1">
                  <c:v>580</c:v>
                </c:pt>
                <c:pt idx="2">
                  <c:v>930</c:v>
                </c:pt>
                <c:pt idx="3">
                  <c:v>2200</c:v>
                </c:pt>
                <c:pt idx="4">
                  <c:v>3270</c:v>
                </c:pt>
                <c:pt idx="5">
                  <c:v>3888</c:v>
                </c:pt>
                <c:pt idx="6">
                  <c:v>4882</c:v>
                </c:pt>
                <c:pt idx="7">
                  <c:v>6467</c:v>
                </c:pt>
                <c:pt idx="8">
                  <c:v>7534</c:v>
                </c:pt>
                <c:pt idx="9">
                  <c:v>7827</c:v>
                </c:pt>
                <c:pt idx="10">
                  <c:v>5905</c:v>
                </c:pt>
                <c:pt idx="11">
                  <c:v>7971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2-47D0-A328-83592E973DE4}"/>
            </c:ext>
          </c:extLst>
        </c:ser>
        <c:ser>
          <c:idx val="2"/>
          <c:order val="1"/>
          <c:tx>
            <c:strRef>
              <c:f>irs!$B$5</c:f>
              <c:strCache>
                <c:ptCount val="1"/>
                <c:pt idx="0">
                  <c:v>Frankrijk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irs!$C$2:$N$2</c:f>
              <c:strCache>
                <c:ptCount val="12"/>
                <c:pt idx="0">
                  <c:v>1816</c:v>
                </c:pt>
                <c:pt idx="1">
                  <c:v>1825</c:v>
                </c:pt>
                <c:pt idx="2">
                  <c:v>1835</c:v>
                </c:pt>
                <c:pt idx="3">
                  <c:v>1845</c:v>
                </c:pt>
                <c:pt idx="4">
                  <c:v>1855</c:v>
                </c:pt>
                <c:pt idx="5">
                  <c:v>1860</c:v>
                </c:pt>
                <c:pt idx="6">
                  <c:v>1865</c:v>
                </c:pt>
                <c:pt idx="7">
                  <c:v>1875</c:v>
                </c:pt>
                <c:pt idx="8">
                  <c:v>1885</c:v>
                </c:pt>
                <c:pt idx="9">
                  <c:v>1895</c:v>
                </c:pt>
                <c:pt idx="10">
                  <c:v>1905</c:v>
                </c:pt>
                <c:pt idx="11">
                  <c:v>1914</c:v>
                </c:pt>
              </c:strCache>
            </c:strRef>
          </c:cat>
          <c:val>
            <c:numRef>
              <c:f>irs!$C$5:$N$5</c:f>
              <c:numCache>
                <c:formatCode>General</c:formatCode>
                <c:ptCount val="12"/>
                <c:pt idx="0">
                  <c:v>115</c:v>
                </c:pt>
                <c:pt idx="1">
                  <c:v>199</c:v>
                </c:pt>
                <c:pt idx="2">
                  <c:v>295</c:v>
                </c:pt>
                <c:pt idx="3">
                  <c:v>439</c:v>
                </c:pt>
                <c:pt idx="4">
                  <c:v>849</c:v>
                </c:pt>
                <c:pt idx="5">
                  <c:v>898</c:v>
                </c:pt>
                <c:pt idx="6">
                  <c:v>1204</c:v>
                </c:pt>
                <c:pt idx="7">
                  <c:v>1448</c:v>
                </c:pt>
                <c:pt idx="8">
                  <c:v>1631</c:v>
                </c:pt>
                <c:pt idx="9">
                  <c:v>2004</c:v>
                </c:pt>
                <c:pt idx="10">
                  <c:v>2255</c:v>
                </c:pt>
                <c:pt idx="11">
                  <c:v>2802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72-47D0-A328-83592E973DE4}"/>
            </c:ext>
          </c:extLst>
        </c:ser>
        <c:ser>
          <c:idx val="4"/>
          <c:order val="2"/>
          <c:tx>
            <c:strRef>
              <c:f>irs!$B$7</c:f>
              <c:strCache>
                <c:ptCount val="1"/>
                <c:pt idx="0">
                  <c:v>Pruisen/Duitsl</c:v>
                </c:pt>
              </c:strCache>
            </c:strRef>
          </c:tx>
          <c:spPr>
            <a:ln w="254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strRef>
              <c:f>irs!$C$2:$N$2</c:f>
              <c:strCache>
                <c:ptCount val="12"/>
                <c:pt idx="0">
                  <c:v>1816</c:v>
                </c:pt>
                <c:pt idx="1">
                  <c:v>1825</c:v>
                </c:pt>
                <c:pt idx="2">
                  <c:v>1835</c:v>
                </c:pt>
                <c:pt idx="3">
                  <c:v>1845</c:v>
                </c:pt>
                <c:pt idx="4">
                  <c:v>1855</c:v>
                </c:pt>
                <c:pt idx="5">
                  <c:v>1860</c:v>
                </c:pt>
                <c:pt idx="6">
                  <c:v>1865</c:v>
                </c:pt>
                <c:pt idx="7">
                  <c:v>1875</c:v>
                </c:pt>
                <c:pt idx="8">
                  <c:v>1885</c:v>
                </c:pt>
                <c:pt idx="9">
                  <c:v>1895</c:v>
                </c:pt>
                <c:pt idx="10">
                  <c:v>1905</c:v>
                </c:pt>
                <c:pt idx="11">
                  <c:v>1914</c:v>
                </c:pt>
              </c:strCache>
            </c:strRef>
          </c:cat>
          <c:val>
            <c:numRef>
              <c:f>irs!$C$7:$N$7</c:f>
              <c:numCache>
                <c:formatCode>General</c:formatCode>
                <c:ptCount val="12"/>
                <c:pt idx="0">
                  <c:v>50</c:v>
                </c:pt>
                <c:pt idx="1">
                  <c:v>39</c:v>
                </c:pt>
                <c:pt idx="2">
                  <c:v>93</c:v>
                </c:pt>
                <c:pt idx="3">
                  <c:v>176</c:v>
                </c:pt>
                <c:pt idx="4">
                  <c:v>317</c:v>
                </c:pt>
                <c:pt idx="5">
                  <c:v>490</c:v>
                </c:pt>
                <c:pt idx="6">
                  <c:v>988</c:v>
                </c:pt>
                <c:pt idx="7">
                  <c:v>1759</c:v>
                </c:pt>
                <c:pt idx="8">
                  <c:v>3268</c:v>
                </c:pt>
                <c:pt idx="9">
                  <c:v>4770</c:v>
                </c:pt>
                <c:pt idx="10">
                  <c:v>9669</c:v>
                </c:pt>
                <c:pt idx="11">
                  <c:v>13810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72-47D0-A328-83592E973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16032"/>
        <c:axId val="63117568"/>
      </c:lineChart>
      <c:catAx>
        <c:axId val="6311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117568"/>
        <c:crosses val="autoZero"/>
        <c:auto val="1"/>
        <c:lblAlgn val="ctr"/>
        <c:lblOffset val="100"/>
        <c:noMultiLvlLbl val="0"/>
      </c:catAx>
      <c:valAx>
        <c:axId val="6311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116032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lgDashDotDot"/>
        </a:ln>
      </c:spPr>
    </c:plotArea>
    <c:legend>
      <c:legendPos val="r"/>
      <c:layout>
        <c:manualLayout>
          <c:xMode val="edge"/>
          <c:yMode val="edge"/>
          <c:x val="0.82021494376365089"/>
          <c:y val="0.44444315221712577"/>
          <c:w val="0.17978505623634908"/>
          <c:h val="0.5434995757406737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6EA87-AEA8-406B-B762-6F8A4D85CA35}" type="slidenum">
              <a:rPr lang="nl-BE" altLang="nl-BE" smtClean="0"/>
              <a:pPr>
                <a:spcBef>
                  <a:spcPct val="0"/>
                </a:spcBef>
              </a:pPr>
              <a:t>13</a:t>
            </a:fld>
            <a:endParaRPr lang="nl-BE" altLang="nl-B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4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C6C52-7A77-480C-B762-4CFA77A855C7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477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26-2-2022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564451" y="388531"/>
            <a:ext cx="8293993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smtClean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575" indent="-450850" defTabSz="457200">
              <a:lnSpc>
                <a:spcPct val="120000"/>
              </a:lnSpc>
              <a:buFont typeface="Arial" panose="020B0604020202020204" pitchFamily="34" charset="0"/>
              <a:buChar char="•"/>
              <a:defRPr>
                <a:solidFill>
                  <a:srgbClr val="1E64C8"/>
                </a:solidFill>
              </a:defRPr>
            </a:lvl1pPr>
            <a:lvl2pPr marL="1169988" indent="-450850">
              <a:lnSpc>
                <a:spcPct val="12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26/02/2022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26/02/2022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marL="536575" indent="-450850" defTabSz="457200">
              <a:lnSpc>
                <a:spcPct val="120000"/>
              </a:lnSpc>
              <a:buFont typeface="Arial" panose="020B0604020202020204" pitchFamily="34" charset="0"/>
              <a:buChar char="•"/>
              <a:defRPr>
                <a:solidFill>
                  <a:srgbClr val="1E64C8"/>
                </a:solidFill>
              </a:defRPr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26/02/2022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26-2-2022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176" y="2167467"/>
            <a:ext cx="7660926" cy="1042452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3129" b="1" dirty="0" smtClean="0">
                <a:solidFill>
                  <a:srgbClr val="FFFFFF"/>
                </a:solidFill>
              </a:defRPr>
            </a:lvl1pPr>
            <a:lvl2pPr>
              <a:buNone/>
              <a:defRPr sz="2844" b="1"/>
            </a:lvl2pPr>
            <a:lvl3pPr>
              <a:buNone/>
              <a:defRPr sz="2560" b="1"/>
            </a:lvl3pPr>
            <a:lvl4pPr>
              <a:buNone/>
              <a:defRPr sz="2276" b="1"/>
            </a:lvl4pPr>
            <a:lvl5pPr>
              <a:buNone/>
              <a:defRPr sz="2276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085228" y="2167467"/>
            <a:ext cx="7663935" cy="104038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3129" b="1"/>
            </a:lvl1pPr>
            <a:lvl2pPr>
              <a:buNone/>
              <a:defRPr sz="2844" b="1"/>
            </a:lvl2pPr>
            <a:lvl3pPr>
              <a:buNone/>
              <a:defRPr sz="2560" b="1"/>
            </a:lvl3pPr>
            <a:lvl4pPr>
              <a:buNone/>
              <a:defRPr sz="2276" b="1"/>
            </a:lvl4pPr>
            <a:lvl5pPr>
              <a:buNone/>
              <a:defRPr sz="2276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6B1E-827C-4B58-A122-0B7AEC561884}" type="datetimeFigureOut">
              <a:rPr lang="nl-BE" smtClean="0"/>
              <a:t>26/02/2022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7956" y="9116365"/>
            <a:ext cx="6790981" cy="520192"/>
          </a:xfrm>
        </p:spPr>
        <p:txBody>
          <a:bodyPr/>
          <a:lstStyle/>
          <a:p>
            <a:endParaRPr lang="nl-BE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572176" y="3514856"/>
            <a:ext cx="7663694" cy="543061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9102804" y="3514856"/>
            <a:ext cx="7657915" cy="543600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5871" y="1482548"/>
            <a:ext cx="866934" cy="627662"/>
          </a:xfrm>
        </p:spPr>
        <p:txBody>
          <a:bodyPr/>
          <a:lstStyle>
            <a:lvl1pPr algn="ctr">
              <a:defRPr/>
            </a:lvl1pPr>
          </a:lstStyle>
          <a:p>
            <a:fld id="{B63F0C5A-A720-4D65-A098-5EDF7BF75AE9}" type="slidenum">
              <a:rPr lang="nl-BE" smtClean="0"/>
              <a:t>‹nr.›</a:t>
            </a:fld>
            <a:endParaRPr lang="nl-BE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1552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26/02/2022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771525" indent="-6858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rgbClr val="1E64C8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1/1b/Italy_unification_1815_1870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3138" y="136025"/>
            <a:ext cx="9302262" cy="2079636"/>
          </a:xfrm>
        </p:spPr>
        <p:txBody>
          <a:bodyPr/>
          <a:lstStyle/>
          <a:p>
            <a:r>
              <a:rPr lang="nl-NL" sz="8800" dirty="0"/>
              <a:t>Open lessen </a:t>
            </a:r>
            <a:r>
              <a:rPr lang="nl-NL" dirty="0"/>
              <a:t>krokusvakantie 2022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73815" y="3434862"/>
            <a:ext cx="9161585" cy="4970584"/>
          </a:xfrm>
        </p:spPr>
        <p:txBody>
          <a:bodyPr>
            <a:normAutofit/>
          </a:bodyPr>
          <a:lstStyle/>
          <a:p>
            <a:r>
              <a:rPr lang="nl-NL" dirty="0" smtClean="0"/>
              <a:t>Geschiedenis van de wereldpolitiek</a:t>
            </a:r>
            <a:endParaRPr lang="nl-NL" dirty="0"/>
          </a:p>
          <a:p>
            <a:r>
              <a:rPr lang="nl-NL" dirty="0" smtClean="0"/>
              <a:t>Goedele De Keersmaeker</a:t>
            </a:r>
            <a:endParaRPr lang="nl-NL" dirty="0"/>
          </a:p>
          <a:p>
            <a:r>
              <a:rPr lang="nl-NL" smtClean="0"/>
              <a:t>10 tot 11:15</a:t>
            </a:r>
            <a:endParaRPr lang="nl-NL" dirty="0"/>
          </a:p>
          <a:p>
            <a:pPr marL="85725" indent="0">
              <a:buNone/>
            </a:pPr>
            <a:endParaRPr lang="nl-NL" dirty="0"/>
          </a:p>
          <a:p>
            <a:pPr marL="85725" indent="0">
              <a:buNone/>
            </a:pP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4" y="279415"/>
            <a:ext cx="6676372" cy="92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7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629713"/>
          </a:xfrm>
        </p:spPr>
        <p:txBody>
          <a:bodyPr/>
          <a:lstStyle/>
          <a:p>
            <a:r>
              <a:rPr lang="nl-BE" dirty="0" smtClean="0"/>
              <a:t>Overeenkomst van Plombières (juli 1858)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939159"/>
            <a:ext cx="15699575" cy="7551681"/>
          </a:xfrm>
        </p:spPr>
        <p:txBody>
          <a:bodyPr>
            <a:normAutofit fontScale="70000" lnSpcReduction="20000"/>
          </a:bodyPr>
          <a:lstStyle/>
          <a:p>
            <a:r>
              <a:rPr lang="nl-BE" dirty="0" smtClean="0"/>
              <a:t>Geheime ‘samenzwering’: Oostenrijk uit Italië zetten</a:t>
            </a:r>
          </a:p>
          <a:p>
            <a:pPr lvl="1"/>
            <a:r>
              <a:rPr lang="nl-BE" dirty="0" smtClean="0"/>
              <a:t>Verdeling van de buit (geen eengemaakt Italië):</a:t>
            </a:r>
          </a:p>
          <a:p>
            <a:pPr lvl="1"/>
            <a:r>
              <a:rPr lang="nl-BE" dirty="0" smtClean="0"/>
              <a:t>Gebiedsuitbreiding voor Piëmont-Sardinië: Oostenrijkse gebieden en kleine staten</a:t>
            </a:r>
          </a:p>
          <a:p>
            <a:pPr lvl="1"/>
            <a:r>
              <a:rPr lang="nl-BE" dirty="0" smtClean="0"/>
              <a:t>Centraal-Italiaanse staat onder Franse invloed</a:t>
            </a:r>
          </a:p>
          <a:p>
            <a:pPr lvl="1"/>
            <a:r>
              <a:rPr lang="nl-BE" dirty="0" smtClean="0"/>
              <a:t>Pauselijke Staten en Napels blijven bestaan</a:t>
            </a:r>
          </a:p>
          <a:p>
            <a:pPr lvl="1"/>
            <a:r>
              <a:rPr lang="nl-BE" dirty="0" smtClean="0"/>
              <a:t>Frankrijk krijgt Savoie en Nice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Willen schuld in schoenen Oostenrijk duwen:</a:t>
            </a:r>
          </a:p>
          <a:p>
            <a:pPr lvl="1"/>
            <a:r>
              <a:rPr lang="nl-BE" dirty="0" smtClean="0"/>
              <a:t>Drijven bewust spanning op. </a:t>
            </a:r>
          </a:p>
          <a:p>
            <a:pPr lvl="1"/>
            <a:r>
              <a:rPr lang="nl-BE" dirty="0" smtClean="0"/>
              <a:t>Oostenrijk verklaart oorlog aan Piëmont: dus agressor: 	 =&gt;</a:t>
            </a:r>
          </a:p>
          <a:p>
            <a:pPr lvl="2"/>
            <a:r>
              <a:rPr lang="nl-BE" dirty="0" smtClean="0"/>
              <a:t>geen actie Duitse Bond/Pruisen</a:t>
            </a:r>
          </a:p>
          <a:p>
            <a:pPr lvl="2"/>
            <a:r>
              <a:rPr lang="nl-BE" dirty="0" smtClean="0"/>
              <a:t>	VK is kwaad op Oostenrijk</a:t>
            </a:r>
          </a:p>
          <a:p>
            <a:pPr lvl="2"/>
            <a:r>
              <a:rPr lang="nl-BE" dirty="0" smtClean="0"/>
              <a:t>Rusland was dat al langer (zie Krimoorlog)</a:t>
            </a:r>
          </a:p>
        </p:txBody>
      </p:sp>
    </p:spTree>
    <p:extLst>
      <p:ext uri="{BB962C8B-B14F-4D97-AF65-F5344CB8AC3E}">
        <p14:creationId xmlns:p14="http://schemas.microsoft.com/office/powerpoint/2010/main" val="20860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Frans-Oostenrijkse oorlog (1859)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>
                <a:solidFill>
                  <a:schemeClr val="tx2"/>
                </a:solidFill>
              </a:rPr>
              <a:t>Franse leger verslaat Oostenrijk in Magenta en </a:t>
            </a:r>
            <a:r>
              <a:rPr lang="nl-BE" dirty="0" smtClean="0">
                <a:solidFill>
                  <a:schemeClr val="tx2"/>
                </a:solidFill>
              </a:rPr>
              <a:t>Solferino</a:t>
            </a:r>
          </a:p>
          <a:p>
            <a:pPr lvl="1"/>
            <a:r>
              <a:rPr lang="nl-BE" dirty="0" smtClean="0"/>
              <a:t>Oprichting Rode Kruis</a:t>
            </a:r>
          </a:p>
          <a:p>
            <a:pPr lvl="1"/>
            <a:r>
              <a:rPr lang="nl-BE" dirty="0" smtClean="0">
                <a:solidFill>
                  <a:schemeClr val="tx2"/>
                </a:solidFill>
              </a:rPr>
              <a:t>Piëmont </a:t>
            </a:r>
            <a:r>
              <a:rPr lang="nl-BE" dirty="0" smtClean="0"/>
              <a:t>presteert slecht tegen Oostenrijk maar </a:t>
            </a:r>
            <a:r>
              <a:rPr lang="nl-BE" dirty="0" smtClean="0">
                <a:solidFill>
                  <a:schemeClr val="tx2"/>
                </a:solidFill>
              </a:rPr>
              <a:t>organiseert opstanden in andere staten </a:t>
            </a:r>
            <a:r>
              <a:rPr lang="nl-BE" dirty="0" smtClean="0"/>
              <a:t>(was niet volgens afspraak)</a:t>
            </a:r>
          </a:p>
          <a:p>
            <a:pPr lvl="1"/>
            <a:endParaRPr lang="nl-BE" dirty="0"/>
          </a:p>
          <a:p>
            <a:r>
              <a:rPr lang="nl-BE" dirty="0">
                <a:solidFill>
                  <a:schemeClr val="tx2"/>
                </a:solidFill>
              </a:rPr>
              <a:t>Vrede van Villafranca tussen </a:t>
            </a:r>
            <a:r>
              <a:rPr lang="nl-BE" dirty="0" smtClean="0">
                <a:solidFill>
                  <a:schemeClr val="tx2"/>
                </a:solidFill>
              </a:rPr>
              <a:t>Oost, </a:t>
            </a:r>
            <a:r>
              <a:rPr lang="nl-BE" dirty="0">
                <a:solidFill>
                  <a:schemeClr val="tx2"/>
                </a:solidFill>
              </a:rPr>
              <a:t>en </a:t>
            </a:r>
            <a:r>
              <a:rPr lang="nl-BE" dirty="0" err="1">
                <a:solidFill>
                  <a:schemeClr val="tx2"/>
                </a:solidFill>
              </a:rPr>
              <a:t>Frankr</a:t>
            </a:r>
            <a:r>
              <a:rPr lang="nl-BE" dirty="0">
                <a:solidFill>
                  <a:schemeClr val="tx2"/>
                </a:solidFill>
              </a:rPr>
              <a:t>. </a:t>
            </a:r>
            <a:r>
              <a:rPr lang="nl-BE" dirty="0" smtClean="0">
                <a:solidFill>
                  <a:schemeClr val="tx2"/>
                </a:solidFill>
              </a:rPr>
              <a:t>zonder Piëmont:</a:t>
            </a:r>
            <a:endParaRPr lang="nl-BE" dirty="0">
              <a:solidFill>
                <a:schemeClr val="tx2"/>
              </a:solidFill>
            </a:endParaRPr>
          </a:p>
          <a:p>
            <a:pPr lvl="1"/>
            <a:r>
              <a:rPr lang="nl-BE" dirty="0"/>
              <a:t>gaat in tegen afspraken van Plombières</a:t>
            </a:r>
          </a:p>
          <a:p>
            <a:pPr lvl="1"/>
            <a:r>
              <a:rPr lang="nl-BE" dirty="0"/>
              <a:t>Venetië blijft </a:t>
            </a:r>
            <a:r>
              <a:rPr lang="nl-BE" dirty="0" smtClean="0"/>
              <a:t>Oostenrijks en </a:t>
            </a:r>
            <a:r>
              <a:rPr lang="nl-BE" dirty="0"/>
              <a:t>O</a:t>
            </a:r>
            <a:r>
              <a:rPr lang="nl-BE" dirty="0" smtClean="0"/>
              <a:t>ostenrijk blijft in een nieuwe Italiaanse federatie</a:t>
            </a:r>
            <a:endParaRPr lang="nl-BE" dirty="0"/>
          </a:p>
          <a:p>
            <a:pPr lvl="1"/>
            <a:r>
              <a:rPr lang="nl-BE" dirty="0"/>
              <a:t>Afspraak voor een concertbijeenkomst om zaak verder te regelen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89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 smtClean="0"/>
              <a:t>Ook Vrede van Villafranca wordt niet uitgevoerd want:</a:t>
            </a:r>
          </a:p>
          <a:p>
            <a:pPr lvl="1"/>
            <a:r>
              <a:rPr lang="nl-BE" dirty="0" smtClean="0"/>
              <a:t>Cavour is woest omwille van Villafranca</a:t>
            </a:r>
          </a:p>
          <a:p>
            <a:pPr lvl="1"/>
            <a:r>
              <a:rPr lang="nl-BE" dirty="0" smtClean="0"/>
              <a:t>Er komt geen concert om de zaak definitief te regelen</a:t>
            </a:r>
          </a:p>
          <a:p>
            <a:pPr lvl="1"/>
            <a:r>
              <a:rPr lang="nl-BE" dirty="0" smtClean="0"/>
              <a:t> Piëmont-Sard. annexeert via referenda (correct verlopen?) Centraal-Italiaanse staten (tegen wil van Frankrijk in maar met Britse steun)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Frankrijk annexeert Nice en Savoie</a:t>
            </a:r>
          </a:p>
          <a:p>
            <a:pPr lvl="1"/>
            <a:r>
              <a:rPr lang="nl-BE" dirty="0" smtClean="0"/>
              <a:t>Ook in Nice een referendum (correct verlopen?)</a:t>
            </a:r>
          </a:p>
          <a:p>
            <a:pPr lvl="1"/>
            <a:r>
              <a:rPr lang="nl-BE" dirty="0" smtClean="0"/>
              <a:t>Tegen nationaliteitenprincipe (realpolitik)</a:t>
            </a:r>
          </a:p>
          <a:p>
            <a:pPr lvl="1"/>
            <a:r>
              <a:rPr lang="nl-BE" dirty="0" smtClean="0"/>
              <a:t>Tegen basisregels van Wenen (Frankrijk indammen)</a:t>
            </a:r>
          </a:p>
          <a:p>
            <a:pPr lvl="1"/>
            <a:r>
              <a:rPr lang="nl-BE" dirty="0" smtClean="0"/>
              <a:t>Groot-Brittannië en Rusland kwaad maar doen niets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30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BE" altLang="nl-BE" sz="5120" dirty="0">
                <a:latin typeface="Calibri" panose="020F0502020204030204" pitchFamily="34" charset="0"/>
              </a:rPr>
              <a:t>verovering van de </a:t>
            </a:r>
            <a:r>
              <a:rPr lang="nl-BE" altLang="nl-BE" sz="5120" dirty="0" err="1">
                <a:latin typeface="Calibri" panose="020F0502020204030204" pitchFamily="34" charset="0"/>
              </a:rPr>
              <a:t>Mezzogiorni</a:t>
            </a:r>
            <a:endParaRPr lang="nl-NL" altLang="nl-BE" sz="5120" dirty="0">
              <a:latin typeface="Calibri" panose="020F0502020204030204" pitchFamily="34" charset="0"/>
            </a:endParaRPr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8443" name="Picture 11" descr="garibaldi Victor Emmanue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44848" y="4979211"/>
            <a:ext cx="3348284" cy="4000782"/>
          </a:xfrm>
          <a:noFill/>
        </p:spPr>
      </p:pic>
      <p:pic>
        <p:nvPicPr>
          <p:cNvPr id="18446" name="Picture 14" descr="garibaldi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6261" y="1371600"/>
            <a:ext cx="2745458" cy="3072836"/>
          </a:xfrm>
          <a:noFill/>
        </p:spPr>
      </p:pic>
      <p:pic>
        <p:nvPicPr>
          <p:cNvPr id="18441" name="Picture 9" descr="italy_unification_map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9" y="1111107"/>
            <a:ext cx="7987820" cy="866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Verovering door Garibaldi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/>
              <a:t>Opstand in Sicilië in 1860</a:t>
            </a:r>
          </a:p>
          <a:p>
            <a:pPr lvl="1"/>
            <a:r>
              <a:rPr lang="nl-BE" dirty="0" smtClean="0"/>
              <a:t>Garibaldi geeft steun met zijn roodhemden</a:t>
            </a:r>
          </a:p>
          <a:p>
            <a:r>
              <a:rPr lang="nl-BE" dirty="0" smtClean="0"/>
              <a:t>Opmars naar Rome door Piëmont verhinderd.</a:t>
            </a:r>
          </a:p>
          <a:p>
            <a:pPr lvl="1"/>
            <a:r>
              <a:rPr lang="nl-BE" dirty="0" smtClean="0"/>
              <a:t>Garibaldi onderwerpt zich</a:t>
            </a:r>
          </a:p>
          <a:p>
            <a:pPr lvl="1"/>
            <a:r>
              <a:rPr lang="nl-BE" dirty="0" smtClean="0"/>
              <a:t>Vraag: steunde Cavour de plannen van Garibaldi? Wellicht niet maar hij gebruikte hem wel.	</a:t>
            </a:r>
          </a:p>
          <a:p>
            <a:r>
              <a:rPr lang="nl-BE" altLang="nl-BE" dirty="0" smtClean="0"/>
              <a:t>Koninkrijk Italië wordt uitgeroepen (</a:t>
            </a:r>
            <a:r>
              <a:rPr lang="nl-BE" altLang="nl-BE" dirty="0" err="1" smtClean="0"/>
              <a:t>constitut</a:t>
            </a:r>
            <a:r>
              <a:rPr lang="nl-BE" altLang="nl-BE" dirty="0" smtClean="0"/>
              <a:t>. Monarchie)</a:t>
            </a:r>
          </a:p>
          <a:p>
            <a:pPr lvl="1"/>
            <a:r>
              <a:rPr lang="nl-BE" altLang="nl-BE" dirty="0" smtClean="0"/>
              <a:t>Italië niet volledig eengemaakt</a:t>
            </a:r>
          </a:p>
          <a:p>
            <a:pPr lvl="2"/>
            <a:r>
              <a:rPr lang="nl-BE" altLang="nl-BE" dirty="0" smtClean="0"/>
              <a:t>Rome en Venetië blijven buiten eenmaking</a:t>
            </a:r>
          </a:p>
          <a:p>
            <a:pPr lvl="2"/>
            <a:r>
              <a:rPr lang="nl-BE" altLang="nl-BE" dirty="0" smtClean="0"/>
              <a:t>Venetië sluit aan in 1866 (Pruisisch-Oostenrijkse oorlog)</a:t>
            </a:r>
          </a:p>
          <a:p>
            <a:pPr lvl="2"/>
            <a:r>
              <a:rPr lang="nl-BE" altLang="nl-BE" dirty="0" smtClean="0"/>
              <a:t>Rome sluit aan in 1870 (Frans-Pruisische oorlog)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9043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Evaluatie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>
                <a:solidFill>
                  <a:schemeClr val="tx2"/>
                </a:solidFill>
              </a:rPr>
              <a:t>Uitslag verzwakt zowel Frankrijk als Oostenrijk</a:t>
            </a:r>
          </a:p>
          <a:p>
            <a:pPr lvl="1"/>
            <a:r>
              <a:rPr lang="nl-BE" dirty="0"/>
              <a:t>Groot-Brittannië wint sympathie in Italië en </a:t>
            </a:r>
            <a:r>
              <a:rPr lang="nl-BE" dirty="0" smtClean="0"/>
              <a:t>versterkt zijn positie in Italië (tegen Fr.)</a:t>
            </a:r>
            <a:endParaRPr lang="nl-BE" dirty="0"/>
          </a:p>
          <a:p>
            <a:r>
              <a:rPr lang="nl-BE" dirty="0" smtClean="0"/>
              <a:t>Het </a:t>
            </a:r>
            <a:r>
              <a:rPr lang="nl-BE" dirty="0">
                <a:solidFill>
                  <a:schemeClr val="accent1"/>
                </a:solidFill>
              </a:rPr>
              <a:t>Concert speelt zijn rol </a:t>
            </a:r>
            <a:r>
              <a:rPr lang="nl-BE" dirty="0" smtClean="0">
                <a:solidFill>
                  <a:schemeClr val="accent1"/>
                </a:solidFill>
              </a:rPr>
              <a:t>niet</a:t>
            </a:r>
            <a:endParaRPr lang="nl-BE" dirty="0"/>
          </a:p>
          <a:p>
            <a:pPr lvl="1"/>
            <a:r>
              <a:rPr lang="nl-BE" dirty="0"/>
              <a:t>Rusland laat </a:t>
            </a:r>
            <a:r>
              <a:rPr lang="nl-BE" dirty="0" smtClean="0"/>
              <a:t>begaan</a:t>
            </a:r>
            <a:endParaRPr lang="nl-BE" dirty="0">
              <a:solidFill>
                <a:schemeClr val="accent1"/>
              </a:solidFill>
            </a:endParaRPr>
          </a:p>
          <a:p>
            <a:pPr lvl="1"/>
            <a:r>
              <a:rPr lang="nl-BE" dirty="0" smtClean="0">
                <a:solidFill>
                  <a:schemeClr val="tx2"/>
                </a:solidFill>
              </a:rPr>
              <a:t>GB anti-interventionistisch </a:t>
            </a:r>
            <a:r>
              <a:rPr lang="nl-BE" dirty="0" smtClean="0"/>
              <a:t>en in eindfase: Italiaanse eenwording als </a:t>
            </a:r>
            <a:r>
              <a:rPr lang="nl-BE" dirty="0" smtClean="0">
                <a:solidFill>
                  <a:schemeClr val="tx2"/>
                </a:solidFill>
              </a:rPr>
              <a:t>tegenwicht tegen Frankrijk</a:t>
            </a:r>
          </a:p>
          <a:p>
            <a:pPr lvl="1"/>
            <a:r>
              <a:rPr lang="nl-BE" dirty="0" smtClean="0"/>
              <a:t>Napoleon III wil </a:t>
            </a:r>
            <a:r>
              <a:rPr lang="nl-BE" dirty="0" smtClean="0">
                <a:solidFill>
                  <a:schemeClr val="tx2"/>
                </a:solidFill>
              </a:rPr>
              <a:t>enkel een concert dat zijn belangen dient</a:t>
            </a:r>
          </a:p>
          <a:p>
            <a:r>
              <a:rPr lang="nl-BE" dirty="0" smtClean="0">
                <a:solidFill>
                  <a:schemeClr val="tx2"/>
                </a:solidFill>
              </a:rPr>
              <a:t>Handige politici als Cavour kunnen kansen </a:t>
            </a:r>
            <a:r>
              <a:rPr lang="nl-BE" dirty="0" smtClean="0">
                <a:solidFill>
                  <a:schemeClr val="accent1"/>
                </a:solidFill>
              </a:rPr>
              <a:t>grijpen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7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79" y="370699"/>
            <a:ext cx="11060429" cy="9310635"/>
          </a:xfrm>
          <a:prstGeom prst="rect">
            <a:avLst/>
          </a:prstGeom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2166938" y="-243769"/>
            <a:ext cx="13003994" cy="9753600"/>
          </a:xfrm>
        </p:spPr>
      </p:sp>
    </p:spTree>
    <p:extLst>
      <p:ext uri="{BB962C8B-B14F-4D97-AF65-F5344CB8AC3E}">
        <p14:creationId xmlns:p14="http://schemas.microsoft.com/office/powerpoint/2010/main" val="42557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36" y="0"/>
            <a:ext cx="8295322" cy="9033014"/>
          </a:xfrm>
          <a:prstGeom prst="rect">
            <a:avLst/>
          </a:prstGeom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4495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smtClean="0"/>
              <a:t>De Duitse eenmaking</a:t>
            </a:r>
            <a:endParaRPr lang="nl-BE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Tijdelijke aanduiding voor inhoud 2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806" y="1434012"/>
            <a:ext cx="5098062" cy="6502400"/>
          </a:xfrm>
        </p:spPr>
      </p:pic>
      <p:pic>
        <p:nvPicPr>
          <p:cNvPr id="7" name="Picture 2" descr="http://upload.wikimedia.org/wikipedia/commons/thumb/0/05/Otto_F%C3%BCrst_von_Bismarck.JPG/170px-Otto_F%C3%BCrst_von_Bismar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57" y="1497225"/>
            <a:ext cx="4723967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Pruisen 1815-1862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/>
              <a:t>In 1815 de zwakste van de vijf grootmachten</a:t>
            </a:r>
          </a:p>
          <a:p>
            <a:pPr lvl="1"/>
            <a:r>
              <a:rPr lang="nl-BE" dirty="0" smtClean="0"/>
              <a:t>zowel economisch als militair</a:t>
            </a:r>
          </a:p>
          <a:p>
            <a:r>
              <a:rPr lang="nl-BE" dirty="0" smtClean="0"/>
              <a:t>Economische opgang</a:t>
            </a:r>
          </a:p>
          <a:p>
            <a:pPr lvl="1"/>
            <a:r>
              <a:rPr lang="nl-BE" dirty="0" smtClean="0"/>
              <a:t>Zollverein sinds jaren 1820-1830 zonder Oostenrijk</a:t>
            </a:r>
          </a:p>
          <a:p>
            <a:pPr lvl="1"/>
            <a:r>
              <a:rPr lang="nl-BE" dirty="0" smtClean="0"/>
              <a:t>Vanaf jaren 1850 economische ontwikkeling (Ruhrgebied)</a:t>
            </a:r>
          </a:p>
          <a:p>
            <a:r>
              <a:rPr lang="nl-BE" dirty="0" smtClean="0"/>
              <a:t>Strijd om invloed met Oostenrijk in Duitse Bond</a:t>
            </a:r>
          </a:p>
          <a:p>
            <a:pPr lvl="1"/>
            <a:r>
              <a:rPr lang="nl-BE" dirty="0" smtClean="0"/>
              <a:t>Zeker na 1848: idee van eenwording rond Pruisen groeit (gematigd autoritair, heeft parlement, zekere moderniteit)</a:t>
            </a:r>
          </a:p>
          <a:p>
            <a:pPr lvl="1"/>
            <a:r>
              <a:rPr lang="nl-BE" dirty="0" smtClean="0"/>
              <a:t>Maar kleine heersers zijn zeer achterdochtig</a:t>
            </a:r>
          </a:p>
          <a:p>
            <a:pPr lvl="1"/>
            <a:r>
              <a:rPr lang="nl-BE" dirty="0" smtClean="0"/>
              <a:t>In Zuid-Duitsland heeft Oostenrijk zeker nog aanhang</a:t>
            </a:r>
          </a:p>
          <a:p>
            <a:pPr lvl="1"/>
            <a:r>
              <a:rPr lang="nl-BE" dirty="0" smtClean="0"/>
              <a:t>Oostenrijk is verzwakt na Krimoorlog en Italiaanse eenwording</a:t>
            </a:r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6454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ITALIAANSE EN DUITSE EENWORDING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Geschiedenis van de wereldpolitiek 2020-2021 Les 5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850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Otto von Bismarck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 smtClean="0"/>
              <a:t>Pruisische eerste minister in1862</a:t>
            </a:r>
          </a:p>
          <a:p>
            <a:pPr lvl="1"/>
            <a:r>
              <a:rPr lang="nl-BE" dirty="0" err="1" smtClean="0"/>
              <a:t>N.a.v</a:t>
            </a:r>
            <a:r>
              <a:rPr lang="nl-BE" dirty="0" smtClean="0"/>
              <a:t> dispuut met parlement over legerhervormingen</a:t>
            </a:r>
          </a:p>
          <a:p>
            <a:pPr lvl="1"/>
            <a:r>
              <a:rPr lang="nl-BE" dirty="0" smtClean="0"/>
              <a:t>Pruisische Junker maar verdedigt zeker niet uitsluitend hun belangen</a:t>
            </a:r>
          </a:p>
          <a:p>
            <a:r>
              <a:rPr lang="nl-BE" dirty="0" smtClean="0"/>
              <a:t>Realpoliticus (macht is belangrijk)</a:t>
            </a:r>
          </a:p>
          <a:p>
            <a:pPr lvl="1"/>
            <a:r>
              <a:rPr lang="nl-BE" dirty="0" smtClean="0"/>
              <a:t>Geen duidelijk ideologisch profiel (flexibel).</a:t>
            </a:r>
          </a:p>
          <a:p>
            <a:pPr lvl="1"/>
            <a:r>
              <a:rPr lang="nl-BE" dirty="0" smtClean="0"/>
              <a:t>Zeker geen liberaal of nationalist</a:t>
            </a:r>
          </a:p>
          <a:p>
            <a:r>
              <a:rPr lang="nl-BE" dirty="0" smtClean="0"/>
              <a:t>Doelstelling versterking van Pruisen</a:t>
            </a:r>
          </a:p>
          <a:p>
            <a:pPr lvl="1"/>
            <a:r>
              <a:rPr lang="nl-BE" dirty="0" smtClean="0"/>
              <a:t>tegen Frankrijk en Rusland</a:t>
            </a:r>
          </a:p>
          <a:p>
            <a:pPr lvl="1"/>
            <a:r>
              <a:rPr lang="nl-BE" dirty="0" smtClean="0"/>
              <a:t>Dominantie in Noord-Duitsland en gebruikte hiervoor nationalisme</a:t>
            </a:r>
          </a:p>
          <a:p>
            <a:pPr lvl="1"/>
            <a:r>
              <a:rPr lang="nl-BE" dirty="0" smtClean="0"/>
              <a:t>Plan voor Duitse eenwording op korte termijn? Wou enkel eenwording als Pruisen ze domineerde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9141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Eenmaking in drie fases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Oorlog met Denemarken</a:t>
            </a:r>
          </a:p>
          <a:p>
            <a:pPr lvl="1"/>
            <a:r>
              <a:rPr lang="nl-BE" dirty="0" err="1" smtClean="0"/>
              <a:t>Cause</a:t>
            </a:r>
            <a:r>
              <a:rPr lang="nl-BE" dirty="0" smtClean="0"/>
              <a:t> </a:t>
            </a:r>
            <a:r>
              <a:rPr lang="nl-BE" dirty="0" err="1" smtClean="0"/>
              <a:t>célèbre</a:t>
            </a:r>
            <a:r>
              <a:rPr lang="nl-BE" dirty="0" smtClean="0"/>
              <a:t> van Duitse nationalisten</a:t>
            </a:r>
          </a:p>
          <a:p>
            <a:r>
              <a:rPr lang="nl-BE" dirty="0" smtClean="0"/>
              <a:t>Oorlog met Oostenrijk</a:t>
            </a:r>
          </a:p>
          <a:p>
            <a:pPr lvl="1"/>
            <a:r>
              <a:rPr lang="nl-BE" dirty="0"/>
              <a:t>Oostenrijk uit </a:t>
            </a:r>
            <a:r>
              <a:rPr lang="nl-BE" dirty="0" smtClean="0"/>
              <a:t>Duitsland</a:t>
            </a:r>
          </a:p>
          <a:p>
            <a:pPr lvl="1"/>
            <a:r>
              <a:rPr lang="nl-BE" dirty="0" smtClean="0"/>
              <a:t>Einde Duitse Bond</a:t>
            </a:r>
          </a:p>
          <a:p>
            <a:pPr lvl="1"/>
            <a:r>
              <a:rPr lang="nl-BE" dirty="0" smtClean="0"/>
              <a:t>Oprichting Noord-Duitse Bond</a:t>
            </a:r>
          </a:p>
          <a:p>
            <a:r>
              <a:rPr lang="nl-BE" dirty="0" smtClean="0"/>
              <a:t>Oorlog met Frankrijk</a:t>
            </a:r>
          </a:p>
          <a:p>
            <a:pPr lvl="1"/>
            <a:r>
              <a:rPr lang="nl-BE" dirty="0" smtClean="0"/>
              <a:t>Binnentrekken van Zuid-Duitse staten</a:t>
            </a:r>
          </a:p>
          <a:p>
            <a:pPr lvl="1"/>
            <a:r>
              <a:rPr lang="nl-BE" dirty="0" smtClean="0"/>
              <a:t>Aanhechting Elzas-Lotharingen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21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6516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De oorlog met Denemarken (1864)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/>
              <a:t>Aanleiding</a:t>
            </a:r>
          </a:p>
          <a:p>
            <a:pPr lvl="1"/>
            <a:r>
              <a:rPr lang="nl-BE" dirty="0" smtClean="0"/>
              <a:t>Betwisting tussen Duitse Bond en Denemarken over</a:t>
            </a:r>
          </a:p>
          <a:p>
            <a:pPr lvl="2"/>
            <a:r>
              <a:rPr lang="nl-BE" dirty="0" smtClean="0"/>
              <a:t>Troonopvolging</a:t>
            </a:r>
          </a:p>
          <a:p>
            <a:pPr lvl="2"/>
            <a:r>
              <a:rPr lang="nl-BE" dirty="0" smtClean="0"/>
              <a:t>Deense annexatie van Sleeswijk</a:t>
            </a:r>
          </a:p>
          <a:p>
            <a:r>
              <a:rPr lang="nl-BE" dirty="0" smtClean="0"/>
              <a:t>Oorlog Pruisen en Oostenrijk tegen Denemarken (1864) in naam van:</a:t>
            </a:r>
          </a:p>
          <a:p>
            <a:pPr lvl="1"/>
            <a:r>
              <a:rPr lang="nl-BE" dirty="0" smtClean="0"/>
              <a:t>Nationaliteitsprincipe (</a:t>
            </a:r>
            <a:r>
              <a:rPr lang="nl-BE" dirty="0" err="1" smtClean="0"/>
              <a:t>cfr</a:t>
            </a:r>
            <a:r>
              <a:rPr lang="nl-BE" dirty="0" smtClean="0"/>
              <a:t>. Duitse nationalisten, Frankrijk, GB)</a:t>
            </a:r>
          </a:p>
          <a:p>
            <a:pPr lvl="1"/>
            <a:r>
              <a:rPr lang="nl-BE" dirty="0" smtClean="0"/>
              <a:t>Afspraken van Wenen en Londen (t.a.v. Rusland, GB, Oostenrijk)</a:t>
            </a:r>
          </a:p>
          <a:p>
            <a:r>
              <a:rPr lang="nl-BE" dirty="0" smtClean="0"/>
              <a:t>Andere grootmachten laten begaan en Concert komt niet tussen</a:t>
            </a:r>
          </a:p>
          <a:p>
            <a:r>
              <a:rPr lang="nl-BE" dirty="0" smtClean="0"/>
              <a:t>Denemarken verliest oorlog, Pruisen bestuurt Sleeswijk en Oostenrijk Holstein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81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Oostenrijks-Pruisische Oorlog (1866)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Doel Bismarck: </a:t>
            </a:r>
            <a:r>
              <a:rPr lang="nl-BE" dirty="0" smtClean="0">
                <a:solidFill>
                  <a:schemeClr val="tx2"/>
                </a:solidFill>
              </a:rPr>
              <a:t>uitschakelen </a:t>
            </a:r>
            <a:r>
              <a:rPr lang="nl-BE" dirty="0">
                <a:solidFill>
                  <a:schemeClr val="tx2"/>
                </a:solidFill>
              </a:rPr>
              <a:t>Oostenrijk </a:t>
            </a:r>
            <a:r>
              <a:rPr lang="nl-BE" dirty="0"/>
              <a:t>als leider Duitse </a:t>
            </a:r>
            <a:r>
              <a:rPr lang="nl-BE" dirty="0" smtClean="0"/>
              <a:t>staten</a:t>
            </a:r>
            <a:endParaRPr lang="nl-BE" dirty="0"/>
          </a:p>
          <a:p>
            <a:r>
              <a:rPr lang="nl-BE" dirty="0"/>
              <a:t>Diplomatieke </a:t>
            </a:r>
            <a:r>
              <a:rPr lang="nl-BE" dirty="0" smtClean="0"/>
              <a:t>voorbereiding:</a:t>
            </a:r>
            <a:endParaRPr lang="nl-BE" dirty="0"/>
          </a:p>
          <a:p>
            <a:pPr lvl="1"/>
            <a:r>
              <a:rPr lang="nl-BE" dirty="0" smtClean="0"/>
              <a:t>Rusland was Pruisen gunstige gezind (</a:t>
            </a:r>
            <a:r>
              <a:rPr lang="nl-BE" dirty="0" err="1" smtClean="0"/>
              <a:t>cfr</a:t>
            </a:r>
            <a:r>
              <a:rPr lang="nl-BE" dirty="0" smtClean="0"/>
              <a:t>. Krimoorlog)</a:t>
            </a:r>
          </a:p>
          <a:p>
            <a:pPr lvl="1"/>
            <a:r>
              <a:rPr lang="nl-BE" dirty="0" smtClean="0"/>
              <a:t>Frankrijk: Bismarck rekent op neutraliteit,  Napoleon </a:t>
            </a:r>
            <a:r>
              <a:rPr lang="nl-BE" dirty="0"/>
              <a:t>III: hoopt op uitputtingsoorlog, </a:t>
            </a:r>
            <a:r>
              <a:rPr lang="nl-BE" dirty="0" smtClean="0">
                <a:solidFill>
                  <a:schemeClr val="tx2"/>
                </a:solidFill>
              </a:rPr>
              <a:t>wil territoriale compensaties </a:t>
            </a:r>
            <a:r>
              <a:rPr lang="nl-BE" dirty="0" smtClean="0"/>
              <a:t>voor Frankrijk en Venetië voor Italië. Blijft dus neutraal</a:t>
            </a:r>
          </a:p>
          <a:p>
            <a:pPr lvl="1"/>
            <a:r>
              <a:rPr lang="nl-BE" dirty="0" smtClean="0">
                <a:solidFill>
                  <a:schemeClr val="tx2"/>
                </a:solidFill>
              </a:rPr>
              <a:t>Alliantie Pruisen-Italië</a:t>
            </a:r>
            <a:r>
              <a:rPr lang="nl-BE" dirty="0" smtClean="0"/>
              <a:t>: </a:t>
            </a:r>
            <a:r>
              <a:rPr lang="nl-BE" dirty="0" smtClean="0">
                <a:solidFill>
                  <a:schemeClr val="tx2"/>
                </a:solidFill>
              </a:rPr>
              <a:t>valt Oostenrijk aan in Venetië</a:t>
            </a:r>
          </a:p>
          <a:p>
            <a:pPr lvl="1"/>
            <a:r>
              <a:rPr lang="nl-BE" dirty="0" smtClean="0">
                <a:solidFill>
                  <a:schemeClr val="tx2"/>
                </a:solidFill>
              </a:rPr>
              <a:t>Gr.-Brit</a:t>
            </a:r>
            <a:r>
              <a:rPr lang="nl-BE" dirty="0"/>
              <a:t> </a:t>
            </a:r>
            <a:r>
              <a:rPr lang="nl-BE" dirty="0" smtClean="0"/>
              <a:t>laat begaan:</a:t>
            </a:r>
          </a:p>
          <a:p>
            <a:pPr lvl="2"/>
            <a:r>
              <a:rPr lang="nl-BE" dirty="0" smtClean="0"/>
              <a:t>Pruisen/Duitsland als tegenwicht tegen </a:t>
            </a:r>
            <a:r>
              <a:rPr lang="nl-BE" dirty="0" err="1" smtClean="0"/>
              <a:t>Frankr</a:t>
            </a:r>
            <a:r>
              <a:rPr lang="nl-BE" dirty="0" smtClean="0"/>
              <a:t>. &amp; Rusland</a:t>
            </a:r>
          </a:p>
          <a:p>
            <a:r>
              <a:rPr lang="nl-BE" dirty="0"/>
              <a:t>Oostenrijk verliest oorlog (</a:t>
            </a:r>
            <a:r>
              <a:rPr lang="nl-BE" dirty="0" err="1"/>
              <a:t>Sadowa</a:t>
            </a:r>
            <a:r>
              <a:rPr lang="nl-BE" dirty="0"/>
              <a:t> 1866)</a:t>
            </a:r>
          </a:p>
          <a:p>
            <a:pPr lvl="1"/>
            <a:r>
              <a:rPr lang="nl-BE" dirty="0"/>
              <a:t>Meeste Duitse Staten </a:t>
            </a:r>
            <a:r>
              <a:rPr lang="nl-BE" dirty="0" smtClean="0"/>
              <a:t>en Duitse Bond </a:t>
            </a:r>
            <a:r>
              <a:rPr lang="nl-BE" dirty="0"/>
              <a:t>steunden </a:t>
            </a:r>
            <a:r>
              <a:rPr lang="nl-BE" dirty="0" smtClean="0">
                <a:solidFill>
                  <a:schemeClr val="tx2"/>
                </a:solidFill>
              </a:rPr>
              <a:t>Oostenrijk</a:t>
            </a:r>
          </a:p>
        </p:txBody>
      </p:sp>
    </p:spTree>
    <p:extLst>
      <p:ext uri="{BB962C8B-B14F-4D97-AF65-F5344CB8AC3E}">
        <p14:creationId xmlns:p14="http://schemas.microsoft.com/office/powerpoint/2010/main" val="9171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2166937" y="2171982"/>
            <a:ext cx="12094916" cy="6502400"/>
          </a:xfrm>
        </p:spPr>
        <p:txBody>
          <a:bodyPr/>
          <a:lstStyle/>
          <a:p>
            <a:endParaRPr lang="nl-BE" dirty="0" smtClean="0"/>
          </a:p>
          <a:p>
            <a:pPr lvl="1"/>
            <a:endParaRPr lang="nl-BE" dirty="0"/>
          </a:p>
          <a:p>
            <a:endParaRPr lang="nl-BE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29" y="35672"/>
            <a:ext cx="10496226" cy="97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Na Sadowa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/>
              <a:t>Duitse Bond wordt vervangen door Noord-Duitse Bond </a:t>
            </a:r>
          </a:p>
          <a:p>
            <a:pPr lvl="1"/>
            <a:r>
              <a:rPr lang="nl-BE" dirty="0" smtClean="0"/>
              <a:t>Pruisische annexaties van aantal staten</a:t>
            </a:r>
          </a:p>
          <a:p>
            <a:pPr lvl="1"/>
            <a:r>
              <a:rPr lang="nl-BE" dirty="0" smtClean="0"/>
              <a:t>Zuid-Duitse staten sluiten militaire allianties met Pruisen (o.m. omwille van Franse ambities)</a:t>
            </a:r>
          </a:p>
          <a:p>
            <a:r>
              <a:rPr lang="nl-BE" dirty="0" smtClean="0"/>
              <a:t>Pruisen leider in  Duitsland, leidende grootmacht in Europa</a:t>
            </a:r>
          </a:p>
          <a:p>
            <a:r>
              <a:rPr lang="nl-BE" dirty="0" smtClean="0"/>
              <a:t>Einde Oostenrijkse rol in Duitsland en Italië (Venetië)</a:t>
            </a:r>
          </a:p>
          <a:p>
            <a:r>
              <a:rPr lang="nl-BE" dirty="0" smtClean="0"/>
              <a:t>Frankrijk</a:t>
            </a:r>
          </a:p>
          <a:p>
            <a:pPr lvl="1"/>
            <a:r>
              <a:rPr lang="nl-BE" dirty="0" smtClean="0"/>
              <a:t>Beseft macht van het nieuwe Pruisen</a:t>
            </a:r>
          </a:p>
          <a:p>
            <a:pPr lvl="1"/>
            <a:r>
              <a:rPr lang="nl-BE" dirty="0" smtClean="0"/>
              <a:t>In publieke opinie groeien </a:t>
            </a:r>
            <a:r>
              <a:rPr lang="nl-BE" dirty="0" smtClean="0">
                <a:solidFill>
                  <a:schemeClr val="tx2"/>
                </a:solidFill>
              </a:rPr>
              <a:t>anti-Pruisische gevoelens</a:t>
            </a:r>
          </a:p>
          <a:p>
            <a:pPr lvl="1"/>
            <a:r>
              <a:rPr lang="nl-BE" dirty="0" smtClean="0"/>
              <a:t>Zoekt compensaties (aan de Rijn, België, Luxemburg). </a:t>
            </a:r>
          </a:p>
          <a:p>
            <a:pPr lvl="1"/>
            <a:r>
              <a:rPr lang="nl-BE" dirty="0" smtClean="0"/>
              <a:t>Crisis rond Luxemburg hitst de gemoederen op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4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Frans-Duitse oorlog (1870-1871)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7713153"/>
          </a:xfrm>
        </p:spPr>
        <p:txBody>
          <a:bodyPr>
            <a:normAutofit fontScale="70000" lnSpcReduction="20000"/>
          </a:bodyPr>
          <a:lstStyle/>
          <a:p>
            <a:r>
              <a:rPr lang="nl-BE" dirty="0" smtClean="0"/>
              <a:t>Wellicht niet echt een bewust plan van Bismarck</a:t>
            </a:r>
          </a:p>
          <a:p>
            <a:pPr lvl="1"/>
            <a:r>
              <a:rPr lang="nl-BE" dirty="0" smtClean="0"/>
              <a:t>Achtergrond: vastlopen van Duitse eenwording</a:t>
            </a:r>
          </a:p>
          <a:p>
            <a:pPr lvl="1"/>
            <a:r>
              <a:rPr lang="nl-BE" dirty="0" smtClean="0"/>
              <a:t>Groeiend anti-Pruisische gevoelens in Zuid-Duitse staten</a:t>
            </a:r>
          </a:p>
          <a:p>
            <a:pPr lvl="1"/>
            <a:r>
              <a:rPr lang="nl-BE" dirty="0" smtClean="0"/>
              <a:t>Plannen om Zollverein als instrument van eenwording te gebruiken lopen vast</a:t>
            </a:r>
          </a:p>
          <a:p>
            <a:pPr lvl="1"/>
            <a:r>
              <a:rPr lang="nl-BE" dirty="0" smtClean="0"/>
              <a:t>Groeiende anti-Pruisische gevoelens in Frankrijk</a:t>
            </a:r>
          </a:p>
          <a:p>
            <a:r>
              <a:rPr lang="nl-BE" dirty="0" smtClean="0"/>
              <a:t>Aanleiding:</a:t>
            </a:r>
          </a:p>
          <a:p>
            <a:pPr lvl="1"/>
            <a:r>
              <a:rPr lang="nl-BE" dirty="0" smtClean="0"/>
              <a:t>Pruisische kandidaat voor Spaanse troon</a:t>
            </a:r>
          </a:p>
          <a:p>
            <a:pPr lvl="1"/>
            <a:r>
              <a:rPr lang="nl-BE" dirty="0" smtClean="0"/>
              <a:t>Frankrijk vrees omsingeling</a:t>
            </a:r>
          </a:p>
          <a:p>
            <a:pPr lvl="1"/>
            <a:r>
              <a:rPr lang="nl-BE" dirty="0" smtClean="0"/>
              <a:t>Regime Napoleon III is verzwakt</a:t>
            </a:r>
          </a:p>
          <a:p>
            <a:r>
              <a:rPr lang="nl-BE" dirty="0" smtClean="0"/>
              <a:t>Sterke invloed van publieke opinie</a:t>
            </a:r>
          </a:p>
          <a:p>
            <a:pPr lvl="1"/>
            <a:r>
              <a:rPr lang="nl-BE" dirty="0" smtClean="0"/>
              <a:t>Wederzijds Duits en Frans opbod: prestigeslag</a:t>
            </a:r>
          </a:p>
          <a:p>
            <a:pPr lvl="1"/>
            <a:r>
              <a:rPr lang="nl-BE" dirty="0" smtClean="0"/>
              <a:t>Bismarck wakkert tegenstellingen bewust aan (</a:t>
            </a:r>
            <a:r>
              <a:rPr lang="nl-BE" dirty="0" err="1" smtClean="0"/>
              <a:t>Ems</a:t>
            </a:r>
            <a:r>
              <a:rPr lang="nl-BE" dirty="0" smtClean="0"/>
              <a:t> telegram)</a:t>
            </a:r>
          </a:p>
          <a:p>
            <a:pPr lvl="1"/>
            <a:r>
              <a:rPr lang="nl-BE" dirty="0" smtClean="0"/>
              <a:t>Frankrijk verklaart oorlog</a:t>
            </a:r>
          </a:p>
        </p:txBody>
      </p:sp>
    </p:spTree>
    <p:extLst>
      <p:ext uri="{BB962C8B-B14F-4D97-AF65-F5344CB8AC3E}">
        <p14:creationId xmlns:p14="http://schemas.microsoft.com/office/powerpoint/2010/main" val="37152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geschichte-abitur.de/wp-content/uploads/2012/04/Kaiserkroenung-Versailles-1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64" y="999718"/>
            <a:ext cx="12537441" cy="83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2"/>
          <p:cNvSpPr>
            <a:spLocks noGrp="1"/>
          </p:cNvSpPr>
          <p:nvPr>
            <p:ph type="title"/>
          </p:nvPr>
        </p:nvSpPr>
        <p:spPr>
          <a:xfrm>
            <a:off x="1765738" y="136025"/>
            <a:ext cx="12650967" cy="863693"/>
          </a:xfrm>
        </p:spPr>
        <p:txBody>
          <a:bodyPr/>
          <a:lstStyle/>
          <a:p>
            <a:r>
              <a:rPr lang="nl-NL" altLang="nl-BE" dirty="0" smtClean="0"/>
              <a:t>Proclamatie van het Duitse Rijk</a:t>
            </a:r>
            <a:endParaRPr lang="nl-BE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33345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8559236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Frankrijk verliest oorlog</a:t>
            </a:r>
          </a:p>
          <a:p>
            <a:pPr lvl="1"/>
            <a:r>
              <a:rPr lang="nl-BE" dirty="0" smtClean="0"/>
              <a:t>Uitroepen Derde Republiek</a:t>
            </a:r>
          </a:p>
          <a:p>
            <a:pPr lvl="1"/>
            <a:r>
              <a:rPr lang="nl-BE" dirty="0" smtClean="0"/>
              <a:t>Belegering Parijs</a:t>
            </a:r>
          </a:p>
          <a:p>
            <a:pPr lvl="1"/>
            <a:r>
              <a:rPr lang="nl-BE" dirty="0" smtClean="0"/>
              <a:t>Opstand van de Parijse Commune (maart-mei 1871)</a:t>
            </a:r>
          </a:p>
          <a:p>
            <a:pPr lvl="1"/>
            <a:r>
              <a:rPr lang="nl-BE" dirty="0" smtClean="0"/>
              <a:t>Vredesverdrag van Frankfurt (mei 1871): </a:t>
            </a:r>
            <a:r>
              <a:rPr lang="nl-BE" dirty="0" smtClean="0">
                <a:solidFill>
                  <a:schemeClr val="tx2"/>
                </a:solidFill>
              </a:rPr>
              <a:t>Afstand Elzas-Lotharingen</a:t>
            </a:r>
            <a:r>
              <a:rPr lang="nl-BE" dirty="0" smtClean="0"/>
              <a:t> en zware </a:t>
            </a:r>
            <a:r>
              <a:rPr lang="nl-BE" dirty="0" smtClean="0">
                <a:solidFill>
                  <a:schemeClr val="tx2"/>
                </a:solidFill>
              </a:rPr>
              <a:t>schadevergoeding</a:t>
            </a:r>
            <a:endParaRPr lang="nl-BE" b="1" dirty="0" smtClean="0">
              <a:solidFill>
                <a:schemeClr val="tx2"/>
              </a:solidFill>
            </a:endParaRPr>
          </a:p>
          <a:p>
            <a:r>
              <a:rPr lang="nl-BE" dirty="0" smtClean="0">
                <a:solidFill>
                  <a:schemeClr val="tx2"/>
                </a:solidFill>
              </a:rPr>
              <a:t>Duitse eenwording</a:t>
            </a:r>
          </a:p>
          <a:p>
            <a:pPr lvl="1"/>
            <a:r>
              <a:rPr lang="nl-BE" dirty="0" smtClean="0"/>
              <a:t>Aansluiting Zuid-Duitse Staten bij Noord-Duitse Bond</a:t>
            </a:r>
          </a:p>
          <a:p>
            <a:pPr lvl="1"/>
            <a:r>
              <a:rPr lang="nl-BE" dirty="0"/>
              <a:t>Uitroeping Duitse Reich in Versailles (jan. 1871</a:t>
            </a:r>
            <a:r>
              <a:rPr lang="nl-BE" dirty="0" smtClean="0"/>
              <a:t>)</a:t>
            </a:r>
          </a:p>
          <a:p>
            <a:pPr lvl="2"/>
            <a:r>
              <a:rPr lang="nl-BE" dirty="0" smtClean="0">
                <a:solidFill>
                  <a:schemeClr val="tx2"/>
                </a:solidFill>
              </a:rPr>
              <a:t>Confederatie gedomineerd door Pruisen</a:t>
            </a:r>
          </a:p>
          <a:p>
            <a:r>
              <a:rPr lang="nl-BE" dirty="0" smtClean="0"/>
              <a:t>Italië annexeert </a:t>
            </a:r>
            <a:r>
              <a:rPr lang="nl-BE" dirty="0" smtClean="0">
                <a:solidFill>
                  <a:schemeClr val="tx2"/>
                </a:solidFill>
              </a:rPr>
              <a:t>Rome</a:t>
            </a:r>
          </a:p>
          <a:p>
            <a:r>
              <a:rPr lang="nl-BE" dirty="0" smtClean="0"/>
              <a:t>Rusland </a:t>
            </a:r>
            <a:r>
              <a:rPr lang="nl-BE" dirty="0" smtClean="0">
                <a:solidFill>
                  <a:schemeClr val="tx2"/>
                </a:solidFill>
              </a:rPr>
              <a:t>zegt neutraliteit van Zwarte Zee op</a:t>
            </a:r>
          </a:p>
          <a:p>
            <a:pPr lvl="1"/>
            <a:r>
              <a:rPr lang="nl-BE" dirty="0" smtClean="0"/>
              <a:t>Wordt door de rest van grootmachten aanvaard</a:t>
            </a:r>
            <a:endParaRPr lang="nl-BE" dirty="0"/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59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37" y="366712"/>
            <a:ext cx="9753600" cy="9020175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0" y="157655"/>
            <a:ext cx="17227240" cy="9459310"/>
          </a:xfrm>
        </p:spPr>
      </p:sp>
    </p:spTree>
    <p:extLst>
      <p:ext uri="{BB962C8B-B14F-4D97-AF65-F5344CB8AC3E}">
        <p14:creationId xmlns:p14="http://schemas.microsoft.com/office/powerpoint/2010/main" val="388370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6291" y="136024"/>
            <a:ext cx="13512954" cy="1668434"/>
          </a:xfrm>
        </p:spPr>
        <p:txBody>
          <a:bodyPr>
            <a:normAutofit/>
          </a:bodyPr>
          <a:lstStyle/>
          <a:p>
            <a:r>
              <a:rPr lang="nl-BE" dirty="0"/>
              <a:t>Diplomatieke en militaire </a:t>
            </a:r>
            <a:r>
              <a:rPr lang="nl-BE" dirty="0" smtClean="0"/>
              <a:t>turbulentie vanaf 1851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dirty="0" smtClean="0"/>
          </a:p>
          <a:p>
            <a:r>
              <a:rPr lang="nl-BE" dirty="0" smtClean="0"/>
              <a:t>Periode van grote </a:t>
            </a:r>
            <a:r>
              <a:rPr lang="nl-BE" dirty="0" smtClean="0">
                <a:solidFill>
                  <a:schemeClr val="tx2"/>
                </a:solidFill>
              </a:rPr>
              <a:t>verschuivingen in machtsverhoudingen en oorlogen</a:t>
            </a:r>
          </a:p>
          <a:p>
            <a:r>
              <a:rPr lang="nl-BE" dirty="0" smtClean="0"/>
              <a:t>als </a:t>
            </a:r>
            <a:r>
              <a:rPr lang="nl-BE" dirty="0"/>
              <a:t>gevolg van:</a:t>
            </a:r>
          </a:p>
          <a:p>
            <a:pPr lvl="1"/>
            <a:r>
              <a:rPr lang="nl-BE" dirty="0" smtClean="0"/>
              <a:t>Nationalisme</a:t>
            </a:r>
          </a:p>
          <a:p>
            <a:pPr lvl="1"/>
            <a:r>
              <a:rPr lang="nl-BE" dirty="0" smtClean="0"/>
              <a:t>oosterse kwestie (zie vorige les: Krimoorlog)</a:t>
            </a:r>
            <a:endParaRPr lang="nl-BE" dirty="0"/>
          </a:p>
          <a:p>
            <a:pPr lvl="1"/>
            <a:r>
              <a:rPr lang="nl-BE" dirty="0"/>
              <a:t>Weense orde verliest legitimiteit bij publieke </a:t>
            </a:r>
            <a:r>
              <a:rPr lang="nl-BE" dirty="0" smtClean="0"/>
              <a:t>opinie (onderdrukken opstanden)</a:t>
            </a:r>
          </a:p>
        </p:txBody>
      </p:sp>
    </p:spTree>
    <p:extLst>
      <p:ext uri="{BB962C8B-B14F-4D97-AF65-F5344CB8AC3E}">
        <p14:creationId xmlns:p14="http://schemas.microsoft.com/office/powerpoint/2010/main" val="28826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Eindresultaat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beperkte rol van Rusland en Groot-Brittannië</a:t>
            </a:r>
          </a:p>
          <a:p>
            <a:pPr lvl="1"/>
            <a:r>
              <a:rPr lang="nl-BE" dirty="0" smtClean="0"/>
              <a:t>Rusland eindigt de neutralisering van de Zwarte Zee</a:t>
            </a:r>
          </a:p>
          <a:p>
            <a:r>
              <a:rPr lang="nl-BE" dirty="0" smtClean="0"/>
              <a:t>Concertsysteem van samenwerking komt ten einde</a:t>
            </a:r>
          </a:p>
          <a:p>
            <a:pPr lvl="1"/>
            <a:r>
              <a:rPr lang="nl-BE" dirty="0"/>
              <a:t>Veel meer nadruk op pure machtspolitiek</a:t>
            </a:r>
          </a:p>
          <a:p>
            <a:pPr lvl="1"/>
            <a:r>
              <a:rPr lang="nl-BE" dirty="0"/>
              <a:t>relaties tussen grootmachten worden harder (politieke cultuur wijzigt</a:t>
            </a:r>
            <a:endParaRPr lang="nl-BE" dirty="0" smtClean="0"/>
          </a:p>
          <a:p>
            <a:r>
              <a:rPr lang="nl-BE" dirty="0" smtClean="0"/>
              <a:t>Verschuiving van machtsverhoudingen in Europa</a:t>
            </a:r>
          </a:p>
          <a:p>
            <a:pPr lvl="1"/>
            <a:r>
              <a:rPr lang="nl-BE" dirty="0" smtClean="0"/>
              <a:t>door eengemaakt Duitsland</a:t>
            </a:r>
          </a:p>
          <a:p>
            <a:r>
              <a:rPr lang="nl-BE" dirty="0" smtClean="0"/>
              <a:t>Blijvende Frans-Duitse tegenstelling</a:t>
            </a:r>
          </a:p>
          <a:p>
            <a:pPr lvl="1"/>
            <a:r>
              <a:rPr lang="nl-B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46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Diplomatieke en militaire turbulentie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Als gevolg van </a:t>
            </a:r>
            <a:r>
              <a:rPr lang="nl-BE" dirty="0">
                <a:solidFill>
                  <a:schemeClr val="accent1"/>
                </a:solidFill>
              </a:rPr>
              <a:t>nieuwe generatie leiders</a:t>
            </a:r>
          </a:p>
          <a:p>
            <a:pPr lvl="1"/>
            <a:r>
              <a:rPr lang="nl-BE" dirty="0"/>
              <a:t>Minder bevreesd zijn voor oorlog en revolutie</a:t>
            </a:r>
          </a:p>
          <a:p>
            <a:pPr lvl="1"/>
            <a:r>
              <a:rPr lang="nl-BE" dirty="0" smtClean="0">
                <a:solidFill>
                  <a:schemeClr val="tx2"/>
                </a:solidFill>
              </a:rPr>
              <a:t>Napoleon </a:t>
            </a:r>
            <a:r>
              <a:rPr lang="nl-BE" dirty="0">
                <a:solidFill>
                  <a:schemeClr val="tx2"/>
                </a:solidFill>
              </a:rPr>
              <a:t>III</a:t>
            </a:r>
            <a:r>
              <a:rPr lang="nl-BE" dirty="0"/>
              <a:t>: streeft openlijk naar afschaffen van Weense </a:t>
            </a:r>
            <a:r>
              <a:rPr lang="nl-BE" dirty="0" smtClean="0"/>
              <a:t>orde, stimuleert het nationalisme</a:t>
            </a:r>
            <a:endParaRPr lang="nl-BE" dirty="0"/>
          </a:p>
          <a:p>
            <a:pPr lvl="1"/>
            <a:r>
              <a:rPr lang="nl-BE" dirty="0">
                <a:solidFill>
                  <a:schemeClr val="tx2"/>
                </a:solidFill>
              </a:rPr>
              <a:t>Cavour, </a:t>
            </a:r>
            <a:r>
              <a:rPr lang="nl-BE" dirty="0" smtClean="0">
                <a:solidFill>
                  <a:schemeClr val="tx2"/>
                </a:solidFill>
              </a:rPr>
              <a:t>Bismarck</a:t>
            </a:r>
            <a:r>
              <a:rPr lang="nl-BE" dirty="0" smtClean="0"/>
              <a:t> 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willen Weense regeling voor Italië en Duitsland ongedaan maken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69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Ijzer-staalproductie</a:t>
            </a:r>
            <a:r>
              <a:rPr lang="nl-BE" dirty="0" smtClean="0"/>
              <a:t> (</a:t>
            </a:r>
            <a:r>
              <a:rPr lang="nl-BE" sz="1564" dirty="0"/>
              <a:t>in 1000 ton) (bron: </a:t>
            </a:r>
            <a:r>
              <a:rPr lang="nl-BE" sz="1564" dirty="0" err="1"/>
              <a:t>Correlates</a:t>
            </a:r>
            <a:r>
              <a:rPr lang="nl-BE" sz="1564" dirty="0"/>
              <a:t> of War 2010)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75365"/>
            <a:fld id="{7AE184E0-0BD4-4705-A12B-9B71DDE63301}" type="slidenum">
              <a:rPr lang="nl-BE" smtClean="0"/>
              <a:pPr defTabSz="975365"/>
              <a:t>5</a:t>
            </a:fld>
            <a:endParaRPr lang="nl-BE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/>
      </p:sp>
      <p:graphicFrame>
        <p:nvGraphicFramePr>
          <p:cNvPr id="5" name="Grafiek 4"/>
          <p:cNvGraphicFramePr/>
          <p:nvPr>
            <p:extLst/>
          </p:nvPr>
        </p:nvGraphicFramePr>
        <p:xfrm>
          <a:off x="4368060" y="1194364"/>
          <a:ext cx="9729079" cy="654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Italy unification 1815 18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94" y="268290"/>
            <a:ext cx="7988087" cy="871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1466192" y="-346841"/>
            <a:ext cx="17337600" cy="9753600"/>
          </a:xfrm>
        </p:spPr>
      </p:sp>
    </p:spTree>
    <p:extLst>
      <p:ext uri="{BB962C8B-B14F-4D97-AF65-F5344CB8AC3E}">
        <p14:creationId xmlns:p14="http://schemas.microsoft.com/office/powerpoint/2010/main" val="15145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756" y="105510"/>
            <a:ext cx="15705282" cy="863693"/>
          </a:xfrm>
        </p:spPr>
        <p:txBody>
          <a:bodyPr/>
          <a:lstStyle/>
          <a:p>
            <a:pPr algn="ctr"/>
            <a:r>
              <a:rPr lang="nl-BE" dirty="0" smtClean="0"/>
              <a:t>De Italiaanse eenwording</a:t>
            </a:r>
            <a:endParaRPr lang="nl-BE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09" y="969203"/>
            <a:ext cx="11830599" cy="92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9563" y="136024"/>
            <a:ext cx="11779681" cy="1881961"/>
          </a:xfrm>
        </p:spPr>
        <p:txBody>
          <a:bodyPr/>
          <a:lstStyle/>
          <a:p>
            <a:r>
              <a:rPr lang="nl-BE" dirty="0" smtClean="0"/>
              <a:t>Gevolgen van 1848 en mislukte revoluties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9563" y="2270235"/>
            <a:ext cx="11775400" cy="6403604"/>
          </a:xfrm>
        </p:spPr>
        <p:txBody>
          <a:bodyPr>
            <a:normAutofit fontScale="62500" lnSpcReduction="20000"/>
          </a:bodyPr>
          <a:lstStyle/>
          <a:p>
            <a:r>
              <a:rPr lang="nl-BE" dirty="0">
                <a:solidFill>
                  <a:schemeClr val="tx2"/>
                </a:solidFill>
              </a:rPr>
              <a:t>Oude modellen van eenmaking verworpen: </a:t>
            </a:r>
          </a:p>
          <a:p>
            <a:pPr lvl="1"/>
            <a:r>
              <a:rPr lang="nl-BE" dirty="0" smtClean="0"/>
              <a:t>Bv. </a:t>
            </a:r>
            <a:r>
              <a:rPr lang="nl-BE" dirty="0"/>
              <a:t>R</a:t>
            </a:r>
            <a:r>
              <a:rPr lang="nl-BE" dirty="0" smtClean="0"/>
              <a:t>evolutie </a:t>
            </a:r>
            <a:r>
              <a:rPr lang="nl-BE" dirty="0"/>
              <a:t>naar </a:t>
            </a:r>
            <a:r>
              <a:rPr lang="nl-BE" dirty="0" smtClean="0"/>
              <a:t>republikeins en radicaal democratisch </a:t>
            </a:r>
            <a:r>
              <a:rPr lang="nl-BE" dirty="0"/>
              <a:t>gecentraliseerd Italië (Mazzini</a:t>
            </a:r>
            <a:r>
              <a:rPr lang="nl-BE" dirty="0" smtClean="0"/>
              <a:t>). </a:t>
            </a:r>
          </a:p>
          <a:p>
            <a:pPr lvl="1"/>
            <a:r>
              <a:rPr lang="nl-BE" dirty="0"/>
              <a:t>Federatie van bestaande </a:t>
            </a:r>
            <a:r>
              <a:rPr lang="nl-BE" dirty="0" smtClean="0"/>
              <a:t>staten bv. o.l.v. paus of Toscane</a:t>
            </a:r>
          </a:p>
          <a:p>
            <a:pPr lvl="1"/>
            <a:endParaRPr lang="nl-BE" dirty="0"/>
          </a:p>
          <a:p>
            <a:r>
              <a:rPr lang="nl-BE" dirty="0">
                <a:solidFill>
                  <a:schemeClr val="tx2"/>
                </a:solidFill>
              </a:rPr>
              <a:t>Groeiend prestige van </a:t>
            </a:r>
            <a:r>
              <a:rPr lang="nl-BE" dirty="0" smtClean="0">
                <a:solidFill>
                  <a:schemeClr val="tx2"/>
                </a:solidFill>
              </a:rPr>
              <a:t>Sardinië-Piëmont na 1848</a:t>
            </a:r>
            <a:endParaRPr lang="nl-BE" dirty="0">
              <a:solidFill>
                <a:schemeClr val="tx2"/>
              </a:solidFill>
            </a:endParaRPr>
          </a:p>
          <a:p>
            <a:pPr lvl="1"/>
            <a:r>
              <a:rPr lang="nl-BE" dirty="0"/>
              <a:t>Heeft oorlog </a:t>
            </a:r>
            <a:r>
              <a:rPr lang="nl-BE" dirty="0" smtClean="0"/>
              <a:t>geleid </a:t>
            </a:r>
            <a:r>
              <a:rPr lang="nl-BE" dirty="0"/>
              <a:t>tegen </a:t>
            </a:r>
            <a:r>
              <a:rPr lang="nl-BE" dirty="0" smtClean="0"/>
              <a:t>Oostenrijk in 1848-1949</a:t>
            </a:r>
          </a:p>
          <a:p>
            <a:pPr lvl="1"/>
            <a:r>
              <a:rPr lang="nl-BE" dirty="0" smtClean="0"/>
              <a:t>Heeft deelgenomen aan Krimoorlog (goodwill bij FR &amp; GB)</a:t>
            </a:r>
            <a:endParaRPr lang="nl-BE" dirty="0"/>
          </a:p>
          <a:p>
            <a:pPr lvl="1"/>
            <a:r>
              <a:rPr lang="nl-BE" dirty="0"/>
              <a:t>O.l.v. </a:t>
            </a:r>
            <a:r>
              <a:rPr lang="nl-BE" dirty="0" smtClean="0"/>
              <a:t>Cavour wordt het een </a:t>
            </a:r>
            <a:r>
              <a:rPr lang="nl-BE" dirty="0">
                <a:solidFill>
                  <a:schemeClr val="tx2"/>
                </a:solidFill>
              </a:rPr>
              <a:t>gematigd liberale staat</a:t>
            </a:r>
            <a:r>
              <a:rPr lang="nl-BE" dirty="0"/>
              <a:t>: </a:t>
            </a:r>
            <a:r>
              <a:rPr lang="nl-BE" dirty="0" smtClean="0"/>
              <a:t>parlement blijft bestaan, </a:t>
            </a:r>
            <a:r>
              <a:rPr lang="nl-BE" dirty="0"/>
              <a:t>vrijhandel, </a:t>
            </a:r>
            <a:r>
              <a:rPr lang="nl-BE" dirty="0" smtClean="0"/>
              <a:t>secularisering</a:t>
            </a:r>
          </a:p>
          <a:p>
            <a:pPr lvl="1"/>
            <a:r>
              <a:rPr lang="nl-BE" dirty="0" smtClean="0"/>
              <a:t>Idee </a:t>
            </a:r>
            <a:r>
              <a:rPr lang="nl-BE" dirty="0"/>
              <a:t>van Piëmont als leider van de eenwording </a:t>
            </a:r>
            <a:r>
              <a:rPr lang="nl-BE" dirty="0" smtClean="0"/>
              <a:t>groeit bij </a:t>
            </a:r>
            <a:r>
              <a:rPr lang="nl-BE" dirty="0" smtClean="0">
                <a:solidFill>
                  <a:schemeClr val="tx2"/>
                </a:solidFill>
              </a:rPr>
              <a:t>hogere en middenklasse </a:t>
            </a:r>
            <a:r>
              <a:rPr lang="nl-BE" dirty="0" smtClean="0"/>
              <a:t>die geen revolutie meer wil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80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6039" y="738018"/>
            <a:ext cx="11779681" cy="863693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sz="3413" dirty="0" err="1"/>
              <a:t>Cavour:lessen</a:t>
            </a:r>
            <a:r>
              <a:rPr lang="nl-BE" sz="3413" dirty="0"/>
              <a:t> uit de mislukte </a:t>
            </a:r>
            <a:br>
              <a:rPr lang="nl-BE" sz="3413" dirty="0"/>
            </a:br>
            <a:r>
              <a:rPr lang="nl-BE" sz="3413" dirty="0"/>
              <a:t>revoluties:</a:t>
            </a:r>
            <a:endParaRPr lang="nl-BE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93844" y="1702047"/>
            <a:ext cx="6331887" cy="7578442"/>
          </a:xfrm>
        </p:spPr>
        <p:txBody>
          <a:bodyPr>
            <a:normAutofit fontScale="55000" lnSpcReduction="20000"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Versterking Piëmont-Sardinië </a:t>
            </a:r>
          </a:p>
          <a:p>
            <a:pPr lvl="1"/>
            <a:r>
              <a:rPr lang="nl-BE" dirty="0" smtClean="0"/>
              <a:t>Piëmont-Sardinië moet dominante macht worden</a:t>
            </a:r>
          </a:p>
          <a:p>
            <a:pPr lvl="1"/>
            <a:r>
              <a:rPr lang="nl-BE" dirty="0" smtClean="0"/>
              <a:t>Totale eenwording is niet realistisch</a:t>
            </a:r>
          </a:p>
          <a:p>
            <a:pPr lvl="1"/>
            <a:r>
              <a:rPr lang="nl-BE" dirty="0" smtClean="0"/>
              <a:t>Wel Oostenrijk uit Italië zetten</a:t>
            </a:r>
          </a:p>
          <a:p>
            <a:r>
              <a:rPr lang="nl-BE" dirty="0" smtClean="0">
                <a:solidFill>
                  <a:schemeClr val="tx2"/>
                </a:solidFill>
              </a:rPr>
              <a:t>Er is hulp nodig van een grootmacht</a:t>
            </a:r>
          </a:p>
          <a:p>
            <a:pPr lvl="1"/>
            <a:r>
              <a:rPr lang="nl-BE" dirty="0" smtClean="0"/>
              <a:t>Italië kan het niet alleen</a:t>
            </a:r>
          </a:p>
          <a:p>
            <a:r>
              <a:rPr lang="nl-BE" dirty="0" smtClean="0">
                <a:solidFill>
                  <a:schemeClr val="tx2"/>
                </a:solidFill>
              </a:rPr>
              <a:t>Vindt die hulp bij Napoleon III</a:t>
            </a:r>
          </a:p>
          <a:p>
            <a:pPr lvl="2"/>
            <a:r>
              <a:rPr lang="nl-BE" dirty="0" smtClean="0"/>
              <a:t>Persoonlijk betrokken bij Italiaanse zaak</a:t>
            </a:r>
          </a:p>
          <a:p>
            <a:pPr lvl="2"/>
            <a:r>
              <a:rPr lang="nl-BE" dirty="0" smtClean="0"/>
              <a:t>Wil Oostenrijk uit Italië zetten (ondergraven  van Weense orde)</a:t>
            </a:r>
          </a:p>
          <a:p>
            <a:pPr lvl="2"/>
            <a:r>
              <a:rPr lang="nl-BE" dirty="0" smtClean="0"/>
              <a:t>Wil Franse invloed in Italië vergroten 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Picture 4" descr="Cav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5632" y="1456620"/>
            <a:ext cx="3023165" cy="4034648"/>
          </a:xfrm>
          <a:prstGeom prst="rect">
            <a:avLst/>
          </a:prstGeom>
          <a:noFill/>
        </p:spPr>
      </p:pic>
      <p:pic>
        <p:nvPicPr>
          <p:cNvPr id="6" name="Picture 9" descr="1867Napoleon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51720" y="3773463"/>
            <a:ext cx="3031627" cy="4096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ssenIBGDK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LW_1_0_13.potx" id="{EA206149-5716-42D6-97E8-3ECEEA502259}" vid="{F182C37C-F523-4FE8-8901-CB7DFFBF79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LessenIBGDK</Template>
  <TotalTime>7013</TotalTime>
  <Words>1312</Words>
  <Application>Microsoft Office PowerPoint</Application>
  <PresentationFormat>Aangepast</PresentationFormat>
  <Paragraphs>203</Paragraphs>
  <Slides>30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3" baseType="lpstr">
      <vt:lpstr>Arial</vt:lpstr>
      <vt:lpstr>Calibri</vt:lpstr>
      <vt:lpstr>LessenIBGDK</vt:lpstr>
      <vt:lpstr>Open lessen krokusvakantie 2022</vt:lpstr>
      <vt:lpstr>De ITALIAANSE EN DUITSE EENWORDING</vt:lpstr>
      <vt:lpstr>Diplomatieke en militaire turbulentie vanaf 1851</vt:lpstr>
      <vt:lpstr>Diplomatieke en militaire turbulentie</vt:lpstr>
      <vt:lpstr>Ijzer-staalproductie (in 1000 ton) (bron: Correlates of War 2010)</vt:lpstr>
      <vt:lpstr>PowerPoint-presentatie</vt:lpstr>
      <vt:lpstr>De Italiaanse eenwording</vt:lpstr>
      <vt:lpstr>Gevolgen van 1848 en mislukte revoluties</vt:lpstr>
      <vt:lpstr> Cavour:lessen uit de mislukte  revoluties:</vt:lpstr>
      <vt:lpstr>Overeenkomst van Plombières (juli 1858)</vt:lpstr>
      <vt:lpstr>Frans-Oostenrijkse oorlog (1859)</vt:lpstr>
      <vt:lpstr>PowerPoint-presentatie</vt:lpstr>
      <vt:lpstr>verovering van de Mezzogiorni</vt:lpstr>
      <vt:lpstr>Verovering door Garibaldi</vt:lpstr>
      <vt:lpstr>Evaluatie</vt:lpstr>
      <vt:lpstr>PowerPoint-presentatie</vt:lpstr>
      <vt:lpstr>PowerPoint-presentatie</vt:lpstr>
      <vt:lpstr>De Duitse eenmaking</vt:lpstr>
      <vt:lpstr>Pruisen 1815-1862</vt:lpstr>
      <vt:lpstr>Otto von Bismarck</vt:lpstr>
      <vt:lpstr>Eenmaking in drie fases</vt:lpstr>
      <vt:lpstr>De oorlog met Denemarken (1864)</vt:lpstr>
      <vt:lpstr>Oostenrijks-Pruisische Oorlog (1866)</vt:lpstr>
      <vt:lpstr>PowerPoint-presentatie</vt:lpstr>
      <vt:lpstr>Na Sadowa</vt:lpstr>
      <vt:lpstr>Frans-Duitse oorlog (1870-1871)</vt:lpstr>
      <vt:lpstr>Proclamatie van het Duitse Rijk</vt:lpstr>
      <vt:lpstr>PowerPoint-presentatie</vt:lpstr>
      <vt:lpstr>PowerPoint-presentatie</vt:lpstr>
      <vt:lpstr>Eindresultaat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Goedele De Keersmaeker</dc:creator>
  <cp:lastModifiedBy>Goedele De Keersmaeker</cp:lastModifiedBy>
  <cp:revision>379</cp:revision>
  <dcterms:created xsi:type="dcterms:W3CDTF">2016-10-05T13:15:31Z</dcterms:created>
  <dcterms:modified xsi:type="dcterms:W3CDTF">2022-02-26T14:43:18Z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lpwstr>13</vt:lpwstr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4A">
    <vt:lpwstr>copy of UK version translated to NL</vt:lpwstr>
  </property>
  <property fmtid="{D5CDD505-2E9C-101B-9397-08002B2CF9AE}" pid="11" name="Cmt 5">
    <vt:lpwstr>set text box and shape defaults</vt:lpwstr>
  </property>
  <property fmtid="{D5CDD505-2E9C-101B-9397-08002B2CF9AE}" pid="12" name="Cmt 6">
    <vt:lpwstr>closing slide acc. to letter</vt:lpwstr>
  </property>
  <property fmtid="{D5CDD505-2E9C-101B-9397-08002B2CF9AE}" pid="13" name="Cmt 7">
    <vt:lpwstr>logo opening slide sharpened</vt:lpwstr>
  </property>
  <property fmtid="{D5CDD505-2E9C-101B-9397-08002B2CF9AE}" pid="14" name="Cmt 8">
    <vt:lpwstr>split variable and fixed data in contact data; lang to NL-BE</vt:lpwstr>
  </property>
  <property fmtid="{D5CDD505-2E9C-101B-9397-08002B2CF9AE}" pid="15" name="Cmt 9">
    <vt:lpwstr>comments 19-9-2016</vt:lpwstr>
  </property>
  <property fmtid="{D5CDD505-2E9C-101B-9397-08002B2CF9AE}" pid="16" name="Cmt 10">
    <vt:lpwstr>social media redesigned</vt:lpwstr>
  </property>
  <property fmtid="{D5CDD505-2E9C-101B-9397-08002B2CF9AE}" pid="17" name="Cmt 11">
    <vt:lpwstr>Title Slide renamed to TitleSlide</vt:lpwstr>
  </property>
  <property fmtid="{D5CDD505-2E9C-101B-9397-08002B2CF9AE}" pid="18" name="Cmt 12">
    <vt:lpwstr>Title and text size</vt:lpwstr>
  </property>
  <property fmtid="{D5CDD505-2E9C-101B-9397-08002B2CF9AE}" pid="19" name="Cmt 13">
    <vt:lpwstr>socmed pictos &gt; normal view</vt:lpwstr>
  </property>
</Properties>
</file>