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0"/>
  </p:notesMasterIdLst>
  <p:sldIdLst>
    <p:sldId id="265" r:id="rId2"/>
    <p:sldId id="464" r:id="rId3"/>
    <p:sldId id="689" r:id="rId4"/>
    <p:sldId id="690" r:id="rId5"/>
    <p:sldId id="707" r:id="rId6"/>
    <p:sldId id="706" r:id="rId7"/>
    <p:sldId id="461" r:id="rId8"/>
    <p:sldId id="465" r:id="rId9"/>
    <p:sldId id="462" r:id="rId10"/>
    <p:sldId id="463" r:id="rId11"/>
    <p:sldId id="381" r:id="rId12"/>
    <p:sldId id="284" r:id="rId13"/>
    <p:sldId id="290" r:id="rId14"/>
    <p:sldId id="292" r:id="rId15"/>
    <p:sldId id="293" r:id="rId16"/>
    <p:sldId id="301" r:id="rId17"/>
    <p:sldId id="298" r:id="rId18"/>
    <p:sldId id="303" r:id="rId19"/>
    <p:sldId id="305" r:id="rId20"/>
    <p:sldId id="306" r:id="rId21"/>
    <p:sldId id="299" r:id="rId22"/>
    <p:sldId id="300" r:id="rId23"/>
    <p:sldId id="483" r:id="rId24"/>
    <p:sldId id="366" r:id="rId25"/>
    <p:sldId id="469" r:id="rId26"/>
    <p:sldId id="330" r:id="rId27"/>
    <p:sldId id="467" r:id="rId28"/>
    <p:sldId id="309" r:id="rId29"/>
    <p:sldId id="468" r:id="rId30"/>
    <p:sldId id="331" r:id="rId31"/>
    <p:sldId id="329" r:id="rId32"/>
    <p:sldId id="307" r:id="rId33"/>
    <p:sldId id="393" r:id="rId34"/>
    <p:sldId id="471" r:id="rId35"/>
    <p:sldId id="472" r:id="rId36"/>
    <p:sldId id="395" r:id="rId37"/>
    <p:sldId id="396" r:id="rId38"/>
    <p:sldId id="397" r:id="rId39"/>
    <p:sldId id="398" r:id="rId40"/>
    <p:sldId id="399" r:id="rId41"/>
    <p:sldId id="433" r:id="rId42"/>
    <p:sldId id="470" r:id="rId43"/>
    <p:sldId id="414" r:id="rId44"/>
    <p:sldId id="476" r:id="rId45"/>
    <p:sldId id="477" r:id="rId46"/>
    <p:sldId id="407" r:id="rId47"/>
    <p:sldId id="426" r:id="rId48"/>
    <p:sldId id="428" r:id="rId49"/>
    <p:sldId id="408" r:id="rId50"/>
    <p:sldId id="429" r:id="rId51"/>
    <p:sldId id="334" r:id="rId52"/>
    <p:sldId id="370" r:id="rId53"/>
    <p:sldId id="333" r:id="rId54"/>
    <p:sldId id="478" r:id="rId55"/>
    <p:sldId id="371" r:id="rId56"/>
    <p:sldId id="375" r:id="rId57"/>
    <p:sldId id="376" r:id="rId58"/>
    <p:sldId id="372" r:id="rId59"/>
    <p:sldId id="373" r:id="rId60"/>
    <p:sldId id="411" r:id="rId61"/>
    <p:sldId id="479" r:id="rId62"/>
    <p:sldId id="481" r:id="rId63"/>
    <p:sldId id="480" r:id="rId64"/>
    <p:sldId id="482" r:id="rId65"/>
    <p:sldId id="437" r:id="rId66"/>
    <p:sldId id="312" r:id="rId67"/>
    <p:sldId id="271" r:id="rId68"/>
    <p:sldId id="432" r:id="rId69"/>
  </p:sldIdLst>
  <p:sldSz cx="17338675" cy="9753600"/>
  <p:notesSz cx="6797675" cy="9928225"/>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6" autoAdjust="0"/>
    <p:restoredTop sz="84029" autoAdjust="0"/>
  </p:normalViewPr>
  <p:slideViewPr>
    <p:cSldViewPr snapToGrid="0" showGuides="1">
      <p:cViewPr varScale="1">
        <p:scale>
          <a:sx n="51" d="100"/>
          <a:sy n="51" d="100"/>
        </p:scale>
        <p:origin x="269" y="58"/>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1"/>
            <a:ext cx="2945659" cy="498135"/>
          </a:xfrm>
          <a:prstGeom prst="rect">
            <a:avLst/>
          </a:prstGeom>
        </p:spPr>
        <p:txBody>
          <a:bodyPr vert="horz" lIns="91440" tIns="45720" rIns="91440" bIns="45720" rtlCol="0"/>
          <a:lstStyle>
            <a:lvl1pPr algn="r">
              <a:defRPr sz="1200"/>
            </a:lvl1pPr>
          </a:lstStyle>
          <a:p>
            <a:fld id="{86680C0C-85DF-417F-8238-DB0D15743621}" type="datetimeFigureOut">
              <a:rPr lang="en-GB" smtClean="0"/>
              <a:t>23/02/2022</a:t>
            </a:fld>
            <a:endParaRPr lang="en-GB"/>
          </a:p>
        </p:txBody>
      </p:sp>
      <p:sp>
        <p:nvSpPr>
          <p:cNvPr id="4" name="Slide Image Placeholder 3"/>
          <p:cNvSpPr>
            <a:spLocks noGrp="1" noRot="1" noChangeAspect="1"/>
          </p:cNvSpPr>
          <p:nvPr>
            <p:ph type="sldImg" idx="2"/>
          </p:nvPr>
        </p:nvSpPr>
        <p:spPr>
          <a:xfrm>
            <a:off x="419100" y="1239838"/>
            <a:ext cx="5959475" cy="33528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30091"/>
            <a:ext cx="2945659" cy="498134"/>
          </a:xfrm>
          <a:prstGeom prst="rect">
            <a:avLst/>
          </a:prstGeom>
        </p:spPr>
        <p:txBody>
          <a:bodyPr vert="horz" lIns="91440" tIns="45720" rIns="91440" bIns="45720" rtlCol="0" anchor="b"/>
          <a:lstStyle>
            <a:lvl1pPr algn="r">
              <a:defRPr sz="1200"/>
            </a:lvl1pPr>
          </a:lstStyle>
          <a:p>
            <a:fld id="{539A0A48-EDB1-4AFE-B1B7-10CE2A416496}" type="slidenum">
              <a:rPr lang="en-GB" smtClean="0"/>
              <a:t>‹nr.›</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ur03.safelinks.protection.outlook.com/?url=https%3A%2F%2Fwww.standaard.be%2Fcnt%2Fdmf20220222_98244474&amp;data=04%7C01%7CDaniel.Biltereyst%40ugent.be%7C22c07dcd2c5a48ac6e9a08d9f6ae25d5%7Cd7811cdeecef496c8f91a1786241b99c%7C1%7C0%7C637812050081077051%7CUnknown%7CTWFpbGZsb3d8eyJWIjoiMC4wLjAwMDAiLCJQIjoiV2luMzIiLCJBTiI6Ik1haWwiLCJXVCI6Mn0%3D%7C3000&amp;sdata=duVu004HyLo%2BAZnNfyZKkbrxF394%2BIX88FVT0rUwvlU%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VMWMq4AEyj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moviesonline.yt/watch/QvMlZ1d2-hitler-s-olympics.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uroparl.europa.eu/RegData/etudes/ATAG/2018/628284/EPRS_ATA(2018)628284_EN.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medium.com/@d1gi/the-election2016-micro-propaganda-machine-383449cc1fba"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medium.com/@d1gi/the-election2016-micro-propaganda-machine-383449cc1fba"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19100" y="1239838"/>
            <a:ext cx="5959475" cy="33528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D1A81EF-FA78-314D-AEE3-17EFA14FD92D}" type="slidenum">
              <a:rPr lang="nl-NL" smtClean="0"/>
              <a:pPr/>
              <a:t>2</a:t>
            </a:fld>
            <a:endParaRPr lang="nl-NL"/>
          </a:p>
        </p:txBody>
      </p:sp>
    </p:spTree>
    <p:extLst>
      <p:ext uri="{BB962C8B-B14F-4D97-AF65-F5344CB8AC3E}">
        <p14:creationId xmlns:p14="http://schemas.microsoft.com/office/powerpoint/2010/main" val="42527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AV illustratie/</a:t>
            </a:r>
            <a:r>
              <a:rPr lang="nl-BE" sz="1200" kern="1200" dirty="0" err="1">
                <a:solidFill>
                  <a:schemeClr val="tx1"/>
                </a:solidFill>
                <a:effectLst/>
                <a:latin typeface="+mn-lt"/>
                <a:ea typeface="+mn-ea"/>
                <a:cs typeface="+mn-cs"/>
              </a:rPr>
              <a:t>toelichtong</a:t>
            </a:r>
            <a:r>
              <a:rPr lang="nl-BE" sz="1200" kern="1200" dirty="0">
                <a:solidFill>
                  <a:schemeClr val="tx1"/>
                </a:solidFill>
                <a:effectLst/>
                <a:latin typeface="+mn-lt"/>
                <a:ea typeface="+mn-ea"/>
                <a:cs typeface="+mn-cs"/>
              </a:rPr>
              <a:t>: https://blog.newspapers.library.in.gov/will-hays-and-the-hollywood-production-code/</a:t>
            </a:r>
          </a:p>
        </p:txBody>
      </p:sp>
      <p:sp>
        <p:nvSpPr>
          <p:cNvPr id="4" name="Slide Number Placeholder 3"/>
          <p:cNvSpPr>
            <a:spLocks noGrp="1"/>
          </p:cNvSpPr>
          <p:nvPr>
            <p:ph type="sldNum" sz="quarter" idx="10"/>
          </p:nvPr>
        </p:nvSpPr>
        <p:spPr/>
        <p:txBody>
          <a:bodyPr/>
          <a:lstStyle/>
          <a:p>
            <a:fld id="{539A0A48-EDB1-4AFE-B1B7-10CE2A416496}" type="slidenum">
              <a:rPr lang="en-GB" smtClean="0"/>
              <a:t>21</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408445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DS 23/2/2022  </a:t>
            </a:r>
            <a:r>
              <a:rPr lang="nl-BE" sz="1200" u="sng" kern="1200" dirty="0">
                <a:solidFill>
                  <a:schemeClr val="tx1"/>
                </a:solidFill>
                <a:effectLst/>
                <a:latin typeface="+mn-lt"/>
                <a:ea typeface="+mn-ea"/>
                <a:cs typeface="+mn-cs"/>
                <a:hlinkClick r:id="rId3"/>
              </a:rPr>
              <a:t>https://www.standaard.be/cnt/dmf20220222_98244474</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957081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3201505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3289143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2040997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2317041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https://www.youtube.com/watch?v=VMWMq4AEyjU</a:t>
            </a:r>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Zie leestekst, pp. 84 e.v. </a:t>
            </a:r>
          </a:p>
        </p:txBody>
      </p:sp>
      <p:sp>
        <p:nvSpPr>
          <p:cNvPr id="4" name="Slide Number Placehold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1122921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Zie leestekst, pp. 84 e.v. </a:t>
            </a:r>
          </a:p>
        </p:txBody>
      </p:sp>
      <p:sp>
        <p:nvSpPr>
          <p:cNvPr id="4" name="Slide Number Placeholder 3"/>
          <p:cNvSpPr>
            <a:spLocks noGrp="1"/>
          </p:cNvSpPr>
          <p:nvPr>
            <p:ph type="sldNum" sz="quarter" idx="10"/>
          </p:nvPr>
        </p:nvSpPr>
        <p:spPr/>
        <p:txBody>
          <a:bodyPr/>
          <a:lstStyle/>
          <a:p>
            <a:fld id="{539A0A48-EDB1-4AFE-B1B7-10CE2A416496}" type="slidenum">
              <a:rPr lang="en-GB" smtClean="0"/>
              <a:t>30</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31</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32</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345160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b="1" dirty="0"/>
          </a:p>
        </p:txBody>
      </p:sp>
      <p:sp>
        <p:nvSpPr>
          <p:cNvPr id="4" name="Slide Number Placeholder 3"/>
          <p:cNvSpPr>
            <a:spLocks noGrp="1"/>
          </p:cNvSpPr>
          <p:nvPr>
            <p:ph type="sldNum" sz="quarter" idx="10"/>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1023206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34</a:t>
            </a:fld>
            <a:endParaRPr lang="en-GB"/>
          </a:p>
        </p:txBody>
      </p:sp>
    </p:spTree>
    <p:extLst>
      <p:ext uri="{BB962C8B-B14F-4D97-AF65-F5344CB8AC3E}">
        <p14:creationId xmlns:p14="http://schemas.microsoft.com/office/powerpoint/2010/main" val="1107317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35</a:t>
            </a:fld>
            <a:endParaRPr lang="en-GB"/>
          </a:p>
        </p:txBody>
      </p:sp>
    </p:spTree>
    <p:extLst>
      <p:ext uri="{BB962C8B-B14F-4D97-AF65-F5344CB8AC3E}">
        <p14:creationId xmlns:p14="http://schemas.microsoft.com/office/powerpoint/2010/main" val="2901190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421970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37</a:t>
            </a:fld>
            <a:endParaRPr lang="en-GB"/>
          </a:p>
        </p:txBody>
      </p:sp>
    </p:spTree>
    <p:extLst>
      <p:ext uri="{BB962C8B-B14F-4D97-AF65-F5344CB8AC3E}">
        <p14:creationId xmlns:p14="http://schemas.microsoft.com/office/powerpoint/2010/main" val="1423333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3787165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39</a:t>
            </a:fld>
            <a:endParaRPr lang="en-GB"/>
          </a:p>
        </p:txBody>
      </p:sp>
    </p:spTree>
    <p:extLst>
      <p:ext uri="{BB962C8B-B14F-4D97-AF65-F5344CB8AC3E}">
        <p14:creationId xmlns:p14="http://schemas.microsoft.com/office/powerpoint/2010/main" val="382364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40</a:t>
            </a:fld>
            <a:endParaRPr lang="en-GB"/>
          </a:p>
        </p:txBody>
      </p:sp>
    </p:spTree>
    <p:extLst>
      <p:ext uri="{BB962C8B-B14F-4D97-AF65-F5344CB8AC3E}">
        <p14:creationId xmlns:p14="http://schemas.microsoft.com/office/powerpoint/2010/main" val="3189292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1370156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42</a:t>
            </a:fld>
            <a:endParaRPr lang="en-GB"/>
          </a:p>
        </p:txBody>
      </p:sp>
    </p:spTree>
    <p:extLst>
      <p:ext uri="{BB962C8B-B14F-4D97-AF65-F5344CB8AC3E}">
        <p14:creationId xmlns:p14="http://schemas.microsoft.com/office/powerpoint/2010/main" val="3947406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Zie leestekst</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43</a:t>
            </a:fld>
            <a:endParaRPr lang="en-GB"/>
          </a:p>
        </p:txBody>
      </p:sp>
    </p:spTree>
    <p:extLst>
      <p:ext uri="{BB962C8B-B14F-4D97-AF65-F5344CB8AC3E}">
        <p14:creationId xmlns:p14="http://schemas.microsoft.com/office/powerpoint/2010/main" val="94342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1341895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44</a:t>
            </a:fld>
            <a:endParaRPr lang="en-GB"/>
          </a:p>
        </p:txBody>
      </p:sp>
    </p:spTree>
    <p:extLst>
      <p:ext uri="{BB962C8B-B14F-4D97-AF65-F5344CB8AC3E}">
        <p14:creationId xmlns:p14="http://schemas.microsoft.com/office/powerpoint/2010/main" val="28275799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45</a:t>
            </a:fld>
            <a:endParaRPr lang="en-GB"/>
          </a:p>
        </p:txBody>
      </p:sp>
    </p:spTree>
    <p:extLst>
      <p:ext uri="{BB962C8B-B14F-4D97-AF65-F5344CB8AC3E}">
        <p14:creationId xmlns:p14="http://schemas.microsoft.com/office/powerpoint/2010/main" val="691108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Zie leestekst</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46</a:t>
            </a:fld>
            <a:endParaRPr lang="en-GB"/>
          </a:p>
        </p:txBody>
      </p:sp>
    </p:spTree>
    <p:extLst>
      <p:ext uri="{BB962C8B-B14F-4D97-AF65-F5344CB8AC3E}">
        <p14:creationId xmlns:p14="http://schemas.microsoft.com/office/powerpoint/2010/main" val="4273637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47</a:t>
            </a:fld>
            <a:endParaRPr lang="en-GB"/>
          </a:p>
        </p:txBody>
      </p:sp>
    </p:spTree>
    <p:extLst>
      <p:ext uri="{BB962C8B-B14F-4D97-AF65-F5344CB8AC3E}">
        <p14:creationId xmlns:p14="http://schemas.microsoft.com/office/powerpoint/2010/main" val="2345323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48</a:t>
            </a:fld>
            <a:endParaRPr lang="en-GB"/>
          </a:p>
        </p:txBody>
      </p:sp>
    </p:spTree>
    <p:extLst>
      <p:ext uri="{BB962C8B-B14F-4D97-AF65-F5344CB8AC3E}">
        <p14:creationId xmlns:p14="http://schemas.microsoft.com/office/powerpoint/2010/main" val="2790129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Zie leestekst</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49</a:t>
            </a:fld>
            <a:endParaRPr lang="en-GB"/>
          </a:p>
        </p:txBody>
      </p:sp>
    </p:spTree>
    <p:extLst>
      <p:ext uri="{BB962C8B-B14F-4D97-AF65-F5344CB8AC3E}">
        <p14:creationId xmlns:p14="http://schemas.microsoft.com/office/powerpoint/2010/main" val="948873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Zie leestekst</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50</a:t>
            </a:fld>
            <a:endParaRPr lang="en-GB"/>
          </a:p>
        </p:txBody>
      </p:sp>
    </p:spTree>
    <p:extLst>
      <p:ext uri="{BB962C8B-B14F-4D97-AF65-F5344CB8AC3E}">
        <p14:creationId xmlns:p14="http://schemas.microsoft.com/office/powerpoint/2010/main" val="482272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3343712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52</a:t>
            </a:fld>
            <a:endParaRPr lang="en-GB"/>
          </a:p>
        </p:txBody>
      </p:sp>
    </p:spTree>
    <p:extLst>
      <p:ext uri="{BB962C8B-B14F-4D97-AF65-F5344CB8AC3E}">
        <p14:creationId xmlns:p14="http://schemas.microsoft.com/office/powerpoint/2010/main" val="2050983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Speech</a:t>
            </a:r>
            <a:r>
              <a:rPr lang="nl-NL" baseline="0" dirty="0"/>
              <a:t> 1933 </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53</a:t>
            </a:fld>
            <a:endParaRPr lang="en-GB"/>
          </a:p>
        </p:txBody>
      </p:sp>
    </p:spTree>
    <p:extLst>
      <p:ext uri="{BB962C8B-B14F-4D97-AF65-F5344CB8AC3E}">
        <p14:creationId xmlns:p14="http://schemas.microsoft.com/office/powerpoint/2010/main" val="3343712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7820341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54</a:t>
            </a:fld>
            <a:endParaRPr lang="en-GB"/>
          </a:p>
        </p:txBody>
      </p:sp>
    </p:spTree>
    <p:extLst>
      <p:ext uri="{BB962C8B-B14F-4D97-AF65-F5344CB8AC3E}">
        <p14:creationId xmlns:p14="http://schemas.microsoft.com/office/powerpoint/2010/main" val="440587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00:00</a:t>
            </a:r>
            <a:r>
              <a:rPr lang="nl-NL" baseline="0" dirty="0"/>
              <a:t> - …</a:t>
            </a:r>
          </a:p>
          <a:p>
            <a:r>
              <a:rPr lang="nl-NL" baseline="0" dirty="0"/>
              <a:t>33:00 – 36:00</a:t>
            </a:r>
          </a:p>
          <a:p>
            <a:endParaRPr lang="nl-NL" baseline="0" dirty="0"/>
          </a:p>
          <a:p>
            <a:r>
              <a:rPr lang="nl-NL" baseline="0" dirty="0"/>
              <a:t>TRIUMPH DES WILLENS  1935  </a:t>
            </a:r>
            <a:r>
              <a:rPr lang="nl-NL" baseline="0" dirty="0" err="1"/>
              <a:t>Leni</a:t>
            </a:r>
            <a:r>
              <a:rPr lang="nl-NL" baseline="0" dirty="0"/>
              <a:t> </a:t>
            </a:r>
            <a:r>
              <a:rPr lang="nl-NL" baseline="0" dirty="0" err="1"/>
              <a:t>Riefenstahl</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55</a:t>
            </a:fld>
            <a:endParaRPr lang="en-GB"/>
          </a:p>
        </p:txBody>
      </p:sp>
    </p:spTree>
    <p:extLst>
      <p:ext uri="{BB962C8B-B14F-4D97-AF65-F5344CB8AC3E}">
        <p14:creationId xmlns:p14="http://schemas.microsoft.com/office/powerpoint/2010/main" val="2480021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00:00</a:t>
            </a:r>
            <a:r>
              <a:rPr lang="nl-NL" baseline="0" dirty="0"/>
              <a:t> - …</a:t>
            </a:r>
          </a:p>
          <a:p>
            <a:r>
              <a:rPr lang="nl-NL" baseline="0" dirty="0"/>
              <a:t>33:00 – 36:00</a:t>
            </a:r>
          </a:p>
          <a:p>
            <a:endParaRPr lang="nl-NL" baseline="0" dirty="0"/>
          </a:p>
          <a:p>
            <a:r>
              <a:rPr lang="nl-NL" baseline="0" dirty="0"/>
              <a:t>TRIUMPH DES WILLENS  1935  </a:t>
            </a:r>
            <a:r>
              <a:rPr lang="nl-NL" baseline="0" dirty="0" err="1"/>
              <a:t>Leni</a:t>
            </a:r>
            <a:r>
              <a:rPr lang="nl-NL" baseline="0" dirty="0"/>
              <a:t> </a:t>
            </a:r>
            <a:r>
              <a:rPr lang="nl-NL" baseline="0" dirty="0" err="1"/>
              <a:t>Riefenstahl</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56</a:t>
            </a:fld>
            <a:endParaRPr lang="en-GB"/>
          </a:p>
        </p:txBody>
      </p:sp>
    </p:spTree>
    <p:extLst>
      <p:ext uri="{BB962C8B-B14F-4D97-AF65-F5344CB8AC3E}">
        <p14:creationId xmlns:p14="http://schemas.microsoft.com/office/powerpoint/2010/main" val="4248161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a:buNone/>
            </a:pPr>
            <a:r>
              <a:rPr lang="nl-BE" dirty="0">
                <a:hlinkClick r:id="rId3"/>
              </a:rPr>
              <a:t>http://moviesonline.yt/watch/QvMlZ1d2-hitler-s-olympics.html</a:t>
            </a:r>
            <a:r>
              <a:rPr lang="nl-BE" dirty="0"/>
              <a:t> </a:t>
            </a:r>
          </a:p>
          <a:p>
            <a:pPr>
              <a:buFontTx/>
              <a:buChar char="-"/>
            </a:pPr>
            <a:r>
              <a:rPr lang="nl-BE" dirty="0"/>
              <a:t>1:00 – 12:00</a:t>
            </a:r>
          </a:p>
          <a:p>
            <a:pPr>
              <a:buFontTx/>
              <a:buChar char="-"/>
            </a:pPr>
            <a:r>
              <a:rPr lang="nl-BE" dirty="0"/>
              <a:t>33:00 – 36:00</a:t>
            </a:r>
          </a:p>
          <a:p>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57</a:t>
            </a:fld>
            <a:endParaRPr lang="en-GB"/>
          </a:p>
        </p:txBody>
      </p:sp>
    </p:spTree>
    <p:extLst>
      <p:ext uri="{BB962C8B-B14F-4D97-AF65-F5344CB8AC3E}">
        <p14:creationId xmlns:p14="http://schemas.microsoft.com/office/powerpoint/2010/main" val="30282075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Zie leestekst</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58</a:t>
            </a:fld>
            <a:endParaRPr lang="en-GB"/>
          </a:p>
        </p:txBody>
      </p:sp>
    </p:spTree>
    <p:extLst>
      <p:ext uri="{BB962C8B-B14F-4D97-AF65-F5344CB8AC3E}">
        <p14:creationId xmlns:p14="http://schemas.microsoft.com/office/powerpoint/2010/main" val="16155777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Zie leestekst</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59</a:t>
            </a:fld>
            <a:endParaRPr lang="en-GB"/>
          </a:p>
        </p:txBody>
      </p:sp>
    </p:spTree>
    <p:extLst>
      <p:ext uri="{BB962C8B-B14F-4D97-AF65-F5344CB8AC3E}">
        <p14:creationId xmlns:p14="http://schemas.microsoft.com/office/powerpoint/2010/main" val="2369229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Start van de propagandafilm TRIUMPH</a:t>
            </a:r>
            <a:r>
              <a:rPr lang="nl-BE" baseline="0" dirty="0"/>
              <a:t> DES WILLENS  1935 LENI RIEFENSTAHL</a:t>
            </a:r>
          </a:p>
          <a:p>
            <a:r>
              <a:rPr lang="nl-BE" dirty="0"/>
              <a:t>https://vimeo.com/337141321 </a:t>
            </a:r>
          </a:p>
        </p:txBody>
      </p:sp>
      <p:sp>
        <p:nvSpPr>
          <p:cNvPr id="4" name="Slide Number Placeholder 3"/>
          <p:cNvSpPr>
            <a:spLocks noGrp="1"/>
          </p:cNvSpPr>
          <p:nvPr>
            <p:ph type="sldNum" sz="quarter" idx="10"/>
          </p:nvPr>
        </p:nvSpPr>
        <p:spPr/>
        <p:txBody>
          <a:bodyPr/>
          <a:lstStyle/>
          <a:p>
            <a:fld id="{539A0A48-EDB1-4AFE-B1B7-10CE2A416496}" type="slidenum">
              <a:rPr lang="en-GB" smtClean="0"/>
              <a:t>60</a:t>
            </a:fld>
            <a:endParaRPr lang="en-GB"/>
          </a:p>
        </p:txBody>
      </p:sp>
    </p:spTree>
    <p:extLst>
      <p:ext uri="{BB962C8B-B14F-4D97-AF65-F5344CB8AC3E}">
        <p14:creationId xmlns:p14="http://schemas.microsoft.com/office/powerpoint/2010/main" val="3662563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61</a:t>
            </a:fld>
            <a:endParaRPr lang="en-GB"/>
          </a:p>
        </p:txBody>
      </p:sp>
    </p:spTree>
    <p:extLst>
      <p:ext uri="{BB962C8B-B14F-4D97-AF65-F5344CB8AC3E}">
        <p14:creationId xmlns:p14="http://schemas.microsoft.com/office/powerpoint/2010/main" val="3133392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https://www.europarl.europa.eu/RegData/etudes/ATAG/2018/628284/EPRS_ATA(2018)628284_EN.pdf</a:t>
            </a:r>
            <a:endParaRPr lang="nl-BE" dirty="0"/>
          </a:p>
          <a:p>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62</a:t>
            </a:fld>
            <a:endParaRPr lang="en-GB"/>
          </a:p>
        </p:txBody>
      </p:sp>
    </p:spTree>
    <p:extLst>
      <p:ext uri="{BB962C8B-B14F-4D97-AF65-F5344CB8AC3E}">
        <p14:creationId xmlns:p14="http://schemas.microsoft.com/office/powerpoint/2010/main" val="37296645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https://www.europarl.europa.eu/RegData/etudes/STUD/2019/608864/IPOL_STU(2019)608864_EN.pdf</a:t>
            </a:r>
          </a:p>
        </p:txBody>
      </p:sp>
      <p:sp>
        <p:nvSpPr>
          <p:cNvPr id="4" name="Slide Number Placeholder 3"/>
          <p:cNvSpPr>
            <a:spLocks noGrp="1"/>
          </p:cNvSpPr>
          <p:nvPr>
            <p:ph type="sldNum" sz="quarter" idx="10"/>
          </p:nvPr>
        </p:nvSpPr>
        <p:spPr/>
        <p:txBody>
          <a:bodyPr/>
          <a:lstStyle/>
          <a:p>
            <a:fld id="{539A0A48-EDB1-4AFE-B1B7-10CE2A416496}" type="slidenum">
              <a:rPr lang="en-GB" smtClean="0"/>
              <a:t>63</a:t>
            </a:fld>
            <a:endParaRPr lang="en-GB"/>
          </a:p>
        </p:txBody>
      </p:sp>
    </p:spTree>
    <p:extLst>
      <p:ext uri="{BB962C8B-B14F-4D97-AF65-F5344CB8AC3E}">
        <p14:creationId xmlns:p14="http://schemas.microsoft.com/office/powerpoint/2010/main" val="323791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42027228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https://medium.com/@d1gi/the-election2016-micro-propaganda-machine-383449cc1fba</a:t>
            </a:r>
            <a:r>
              <a:rPr lang="nl-BE" dirty="0"/>
              <a:t> </a:t>
            </a:r>
          </a:p>
        </p:txBody>
      </p:sp>
      <p:sp>
        <p:nvSpPr>
          <p:cNvPr id="4" name="Slide Number Placeholder 3"/>
          <p:cNvSpPr>
            <a:spLocks noGrp="1"/>
          </p:cNvSpPr>
          <p:nvPr>
            <p:ph type="sldNum" sz="quarter" idx="10"/>
          </p:nvPr>
        </p:nvSpPr>
        <p:spPr/>
        <p:txBody>
          <a:bodyPr/>
          <a:lstStyle/>
          <a:p>
            <a:fld id="{539A0A48-EDB1-4AFE-B1B7-10CE2A416496}" type="slidenum">
              <a:rPr lang="en-GB" smtClean="0"/>
              <a:t>64</a:t>
            </a:fld>
            <a:endParaRPr lang="en-GB"/>
          </a:p>
        </p:txBody>
      </p:sp>
    </p:spTree>
    <p:extLst>
      <p:ext uri="{BB962C8B-B14F-4D97-AF65-F5344CB8AC3E}">
        <p14:creationId xmlns:p14="http://schemas.microsoft.com/office/powerpoint/2010/main" val="13112880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u="sng" kern="1200" dirty="0">
                <a:solidFill>
                  <a:schemeClr val="tx1"/>
                </a:solidFill>
                <a:effectLst/>
                <a:latin typeface="+mn-lt"/>
                <a:ea typeface="+mn-ea"/>
                <a:cs typeface="+mn-cs"/>
                <a:hlinkClick r:id="rId3"/>
              </a:rPr>
              <a:t>https://medium.com/@d1gi/the-election2016-micro-propaganda-machine-383449cc1fba</a:t>
            </a:r>
            <a:r>
              <a:rPr lang="nl-BE" sz="1200" u="sng" kern="1200" dirty="0">
                <a:solidFill>
                  <a:schemeClr val="tx1"/>
                </a:solidFill>
                <a:effectLst/>
                <a:latin typeface="+mn-lt"/>
                <a:ea typeface="+mn-ea"/>
                <a:cs typeface="+mn-cs"/>
              </a:rPr>
              <a:t> </a:t>
            </a: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65</a:t>
            </a:fld>
            <a:endParaRPr lang="en-GB"/>
          </a:p>
        </p:txBody>
      </p:sp>
    </p:spTree>
    <p:extLst>
      <p:ext uri="{BB962C8B-B14F-4D97-AF65-F5344CB8AC3E}">
        <p14:creationId xmlns:p14="http://schemas.microsoft.com/office/powerpoint/2010/main" val="2510574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66</a:t>
            </a:fld>
            <a:endParaRPr lang="en-GB"/>
          </a:p>
        </p:txBody>
      </p:sp>
    </p:spTree>
    <p:extLst>
      <p:ext uri="{BB962C8B-B14F-4D97-AF65-F5344CB8AC3E}">
        <p14:creationId xmlns:p14="http://schemas.microsoft.com/office/powerpoint/2010/main" val="30490042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39838"/>
            <a:ext cx="5959475" cy="3352800"/>
          </a:xfrm>
        </p:spPr>
      </p:sp>
      <p:sp>
        <p:nvSpPr>
          <p:cNvPr id="3" name="Notes Placeholder 2"/>
          <p:cNvSpPr>
            <a:spLocks noGrp="1"/>
          </p:cNvSpPr>
          <p:nvPr>
            <p:ph type="body" idx="1"/>
          </p:nvPr>
        </p:nvSpPr>
        <p:spPr/>
        <p:txBody>
          <a:bodyPr/>
          <a:lstStyle/>
          <a:p>
            <a:pPr marL="0" indent="0">
              <a:buFontTx/>
              <a:buNone/>
            </a:pPr>
            <a:endParaRPr lang="nl-BE" dirty="0"/>
          </a:p>
        </p:txBody>
      </p:sp>
      <p:sp>
        <p:nvSpPr>
          <p:cNvPr id="4" name="Slide Number Placeholder 3"/>
          <p:cNvSpPr>
            <a:spLocks noGrp="1"/>
          </p:cNvSpPr>
          <p:nvPr>
            <p:ph type="sldNum" sz="quarter" idx="10"/>
          </p:nvPr>
        </p:nvSpPr>
        <p:spPr/>
        <p:txBody>
          <a:bodyPr/>
          <a:lstStyle/>
          <a:p>
            <a:fld id="{D01A03D0-D364-41AE-AE99-A99E3AE4B401}" type="slidenum">
              <a:rPr lang="nl-BE" smtClean="0"/>
              <a:t>67</a:t>
            </a:fld>
            <a:endParaRPr lang="nl-BE"/>
          </a:p>
        </p:txBody>
      </p:sp>
    </p:spTree>
    <p:extLst>
      <p:ext uri="{BB962C8B-B14F-4D97-AF65-F5344CB8AC3E}">
        <p14:creationId xmlns:p14="http://schemas.microsoft.com/office/powerpoint/2010/main" val="42824609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539A0A48-EDB1-4AFE-B1B7-10CE2A416496}" type="slidenum">
              <a:rPr lang="en-GB" smtClean="0"/>
              <a:t>68</a:t>
            </a:fld>
            <a:endParaRPr lang="en-GB"/>
          </a:p>
        </p:txBody>
      </p:sp>
    </p:spTree>
    <p:extLst>
      <p:ext uri="{BB962C8B-B14F-4D97-AF65-F5344CB8AC3E}">
        <p14:creationId xmlns:p14="http://schemas.microsoft.com/office/powerpoint/2010/main" val="125514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nl-BE" dirty="0"/>
          </a:p>
        </p:txBody>
      </p:sp>
      <p:sp>
        <p:nvSpPr>
          <p:cNvPr id="4" name="Slide Number Placeholder 3"/>
          <p:cNvSpPr>
            <a:spLocks noGrp="1"/>
          </p:cNvSpPr>
          <p:nvPr>
            <p:ph type="sldNum" sz="quarter" idx="10"/>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18523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800" baseline="0" dirty="0"/>
          </a:p>
        </p:txBody>
      </p:sp>
      <p:sp>
        <p:nvSpPr>
          <p:cNvPr id="4" name="Slide Number Placeholder 3"/>
          <p:cNvSpPr>
            <a:spLocks noGrp="1"/>
          </p:cNvSpPr>
          <p:nvPr>
            <p:ph type="sldNum" sz="quarter" idx="10"/>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469331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469331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23-2-2022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US" noProof="0"/>
              <a:t>Click to edit Master title style</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bwMode="white">
          <a:xfrm>
            <a:off x="1291074" y="270000"/>
            <a:ext cx="15183366" cy="540000"/>
          </a:xfrm>
        </p:spPr>
        <p:txBody>
          <a:bodyPr anchor="b" anchorCtr="0">
            <a:normAutofit/>
          </a:bodyPr>
          <a:lstStyle>
            <a:lvl1pPr marL="0" indent="0">
              <a:lnSpc>
                <a:spcPts val="1700"/>
              </a:lnSpc>
              <a:buNone/>
              <a:defRPr sz="1400" b="1" i="0" u="sng" cap="all" baseline="0">
                <a:solidFill>
                  <a:schemeClr val="bg1"/>
                </a:solidFill>
                <a:uFill>
                  <a:solidFill>
                    <a:schemeClr val="bg1"/>
                  </a:solidFill>
                </a:uFill>
              </a:defRPr>
            </a:lvl1pPr>
            <a:lvl2pPr marL="0" indent="0">
              <a:lnSpc>
                <a:spcPts val="1700"/>
              </a:lnSpc>
              <a:buNone/>
              <a:defRPr sz="1400" cap="all" baseline="0">
                <a:solidFill>
                  <a:schemeClr val="bg1"/>
                </a:solidFill>
                <a:uFill>
                  <a:solidFill>
                    <a:schemeClr val="bg1"/>
                  </a:solidFill>
                </a:uFill>
              </a:defRPr>
            </a:lvl2pPr>
          </a:lstStyle>
          <a:p>
            <a:pPr lvl="0"/>
            <a:r>
              <a:rPr lang="nl-BE" noProof="0" dirty="0"/>
              <a:t>Klik om de organisatie stijlen te bewerken</a:t>
            </a:r>
          </a:p>
          <a:p>
            <a:pPr lvl="1"/>
            <a:r>
              <a:rPr lang="nl-BE" noProof="0" dirty="0"/>
              <a:t>tweede niveau</a:t>
            </a:r>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23/02/2022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‹nr.›</a:t>
            </a:fld>
            <a:endParaRPr lang="nl-BE"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23/02/2022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23/02/2022</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‹nr.›</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23-2-2022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37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401" y="1596249"/>
            <a:ext cx="14737874" cy="3395698"/>
          </a:xfrm>
        </p:spPr>
        <p:txBody>
          <a:bodyPr anchor="b"/>
          <a:lstStyle>
            <a:lvl1pPr algn="ctr">
              <a:defRPr sz="10200"/>
            </a:lvl1pPr>
          </a:lstStyle>
          <a:p>
            <a:r>
              <a:rPr lang="en-US"/>
              <a:t>Click to edit Master title style</a:t>
            </a:r>
            <a:endParaRPr lang="en-US" dirty="0"/>
          </a:p>
        </p:txBody>
      </p:sp>
      <p:sp>
        <p:nvSpPr>
          <p:cNvPr id="3" name="Subtitle 2"/>
          <p:cNvSpPr>
            <a:spLocks noGrp="1"/>
          </p:cNvSpPr>
          <p:nvPr>
            <p:ph type="subTitle" idx="1"/>
          </p:nvPr>
        </p:nvSpPr>
        <p:spPr>
          <a:xfrm>
            <a:off x="2167335" y="5122898"/>
            <a:ext cx="13004006" cy="2354862"/>
          </a:xfrm>
        </p:spPr>
        <p:txBody>
          <a:bodyPr/>
          <a:lstStyle>
            <a:lvl1pPr marL="0" indent="0" algn="ctr">
              <a:buNone/>
              <a:defRPr sz="4100"/>
            </a:lvl1pPr>
            <a:lvl2pPr marL="774040" indent="0" algn="ctr">
              <a:buNone/>
              <a:defRPr sz="3400"/>
            </a:lvl2pPr>
            <a:lvl3pPr marL="1548079" indent="0" algn="ctr">
              <a:buNone/>
              <a:defRPr sz="3000"/>
            </a:lvl3pPr>
            <a:lvl4pPr marL="2322119" indent="0" algn="ctr">
              <a:buNone/>
              <a:defRPr sz="2700"/>
            </a:lvl4pPr>
            <a:lvl5pPr marL="3096158" indent="0" algn="ctr">
              <a:buNone/>
              <a:defRPr sz="2700"/>
            </a:lvl5pPr>
            <a:lvl6pPr marL="3870198" indent="0" algn="ctr">
              <a:buNone/>
              <a:defRPr sz="2700"/>
            </a:lvl6pPr>
            <a:lvl7pPr marL="4644238" indent="0" algn="ctr">
              <a:buNone/>
              <a:defRPr sz="2700"/>
            </a:lvl7pPr>
            <a:lvl8pPr marL="5418277" indent="0" algn="ctr">
              <a:buNone/>
              <a:defRPr sz="2700"/>
            </a:lvl8pPr>
            <a:lvl9pPr marL="6192317" indent="0" algn="ctr">
              <a:buNone/>
              <a:defRPr sz="2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485D0C-F05F-4BB2-B230-2445CEA18FCD}" type="datetimeFigureOut">
              <a:rPr lang="nl-BE" smtClean="0"/>
              <a:t>23/02/2022</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CE0F0414-6D21-47B5-9650-C03BE884451C}" type="slidenum">
              <a:rPr lang="nl-BE" smtClean="0"/>
              <a:t>‹nr.›</a:t>
            </a:fld>
            <a:endParaRPr lang="nl-BE"/>
          </a:p>
        </p:txBody>
      </p:sp>
    </p:spTree>
    <p:extLst>
      <p:ext uri="{BB962C8B-B14F-4D97-AF65-F5344CB8AC3E}">
        <p14:creationId xmlns:p14="http://schemas.microsoft.com/office/powerpoint/2010/main" val="1804970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23/02/2022</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 id="2147483677" r:id="rId9"/>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hyperlink" Target="http://www.google.be/url?sa=i&amp;rct=j&amp;q=&amp;esrc=s&amp;source=images&amp;cd=&amp;cad=rja&amp;uact=8&amp;ved=0ahUKEwiZm8yMzbDSAhVFCBoKHYKiCFsQjRwIBw&amp;url=http://likesuccess.com/topics/25874/soviet-russia/3&amp;bvm=bv.148073327,d.d2s&amp;psig=AFQjCNFGPBMjbmUSkyGAR26DZETLsmXzHA&amp;ust=148829600243720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ahUKEwiyssjhtrDSAhWHCBoKHVsECfgQjRwIBw&amp;url=http://www.google.be/url?sa%3Di%26rct%3Dj%26q%3D%26esrc%3Ds%26source%3Dimages%26cd%3D%26cad%3Drja%26uact%3D8%26ved%3D%26url%3Dhttp://www.dbnl.org/tekst/_vla016200401_01/_vla016200401_01_0049.php%26psig%3DAFQjCNGa2oDW4iowWS5DKCTuZiWpR5kM2A%26ust%3D1488290047400988&amp;psig=AFQjCNGa2oDW4iowWS5DKCTuZiWpR5kM2A&amp;ust=1488290047400988" TargetMode="External"/><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www.google.be/url?sa=i&amp;rct=j&amp;q=&amp;esrc=s&amp;source=images&amp;cd=&amp;cad=rja&amp;uact=8&amp;ved=0ahUKEwjZ3viBt7DSAhVDthoKHURCBV0QjRwIBw&amp;url=http://users.skynet.be/mvl-site/hln_info.htm&amp;psig=AFQjCNGa2oDW4iowWS5DKCTuZiWpR5kM2A&amp;ust=1488290047400988" TargetMode="External"/><Relationship Id="rId5" Type="http://schemas.openxmlformats.org/officeDocument/2006/relationships/image" Target="../media/image20.gif"/><Relationship Id="rId4" Type="http://schemas.openxmlformats.org/officeDocument/2006/relationships/hyperlink" Target="http://www.google.be/url?sa=i&amp;rct=j&amp;q=&amp;esrc=s&amp;source=images&amp;cd=&amp;cad=rja&amp;uact=8&amp;ved=0ahUKEwiyssjhtrDSAhWHCBoKHVsECfgQjRwIBw&amp;url=http://www.dbnl.org/tekst/_vla016200401_01/_vla016200401_01_0049.php&amp;psig=AFQjCNGa2oDW4iowWS5DKCTuZiWpR5kM2A&amp;ust=1488290047400988"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be/url?sa=i&amp;rct=j&amp;q=&amp;esrc=s&amp;source=images&amp;cd=&amp;cad=rja&amp;uact=8&amp;ved=0ahUKEwiLjYqhubDSAhUCvRoKHV1mBT8QjRwIBw&amp;url=https://www.pinterest.com/abbeyandrubi/harmsworth-family/&amp;bvm=bv.148073327,d.d2s&amp;psig=AFQjCNE5yGtxu5wnQMXyIYIFr2vtCWuJPw&amp;ust=1488290749871247" TargetMode="External"/><Relationship Id="rId3" Type="http://schemas.openxmlformats.org/officeDocument/2006/relationships/hyperlink" Target="http://www.google.be/url?sa=i&amp;rct=j&amp;q=&amp;esrc=s&amp;source=images&amp;cd=&amp;cad=rja&amp;uact=8&amp;ved=0ahUKEwjVhviAt7DSAhWKVhoKHclIBFsQjRwIBw&amp;url=http://drasifshahid.blogspot.com/2016/12/shares-in-berlusconi-firm-mediaset-jump.html&amp;bvm=bv.148073327,d.d2s&amp;psig=AFQjCNEU1KUp9cNkFOhA3dL2qSHNqxY8Wg&amp;ust=1488290333917268" TargetMode="External"/><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google.be/url?sa=i&amp;rct=j&amp;q=&amp;esrc=s&amp;source=images&amp;cd=&amp;cad=rja&amp;uact=8&amp;ved=0ahUKEwj6vuXct7DSAhVJfxoKHZxUDhgQjRwIBw&amp;url=https://www.americanprogress.org/issues/general/news/2004/07/16/933/who-is-rupert-murdoch/&amp;bvm=bv.148073327,d.d2s&amp;psig=AFQjCNEs_tquM1o06hrpCc825CLRBqEkFA&amp;ust=1488290617159787" TargetMode="External"/><Relationship Id="rId5" Type="http://schemas.openxmlformats.org/officeDocument/2006/relationships/image" Target="../media/image22.jpeg"/><Relationship Id="rId10" Type="http://schemas.openxmlformats.org/officeDocument/2006/relationships/image" Target="../media/image25.jpeg"/><Relationship Id="rId4" Type="http://schemas.openxmlformats.org/officeDocument/2006/relationships/hyperlink" Target="http://www.google.be/url?sa=i&amp;rct=j&amp;q=&amp;esrc=s&amp;source=images&amp;cd=&amp;cad=rja&amp;uact=8&amp;ved=0ahUKEwj6vuXct7DSAhVJfxoKHZxUDhgQjRwIBw&amp;url=http://drasifshahid.blogspot.com/2016/12/shares-in-berlusconi-firm-mediaset-jump.html&amp;bvm=bv.148073327,d.d2s&amp;psig=AFQjCNEU1KUp9cNkFOhA3dL2qSHNqxY8Wg&amp;ust=1488290333917268" TargetMode="Externa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blog.newspapers.library.in.gov/will-hays-and-the-hollywood-production-code/" TargetMode="External"/><Relationship Id="rId5" Type="http://schemas.openxmlformats.org/officeDocument/2006/relationships/image" Target="../media/image29.wmf"/><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ahUKEwji0IfRzbDSAhVDthoKHURCBV0QjRwIBw&amp;url=http://www.bbc.co.uk/programmes/p00546pv&amp;bvm=bv.148073327,d.d2s&amp;psig=AFQjCNHxGh9uBZgyOgkmKorw0_1t5JoxUw&amp;ust=1488296219059172"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www.youtube.com/watch?v=VMWMq4AEyjU" TargetMode="External"/><Relationship Id="rId5" Type="http://schemas.openxmlformats.org/officeDocument/2006/relationships/image" Target="../media/image46.jpeg"/><Relationship Id="rId4" Type="http://schemas.openxmlformats.org/officeDocument/2006/relationships/hyperlink" Target="http://www.google.be/url?sa=i&amp;rct=j&amp;q=&amp;esrc=s&amp;source=images&amp;cd=&amp;cad=rja&amp;uact=8&amp;ved=0ahUKEwi8y6yR07DSAhWIDRoKHTmoAcwQjRwIBw&amp;url=http://www.lead-adventure.de/index.php?topic%3D83341.0&amp;psig=AFQjCNFsQuqPbe6XGV8LHK2fsLUAaOtyqA&amp;ust=148829768833883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2zT-ZHBbOzM"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1.jpg"/><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ushmm.org/learn/timeline-of-events/1939-1941/hitler-speech-to-german-parliament"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gif"/><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85.gif"/><Relationship Id="rId5" Type="http://schemas.openxmlformats.org/officeDocument/2006/relationships/image" Target="../media/image84.jpeg"/><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hyperlink" Target="https://www.britannica.com/video/180222/Overview-propaganda-Nazi-Berlin-Olympic-Games-performance-1936"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s://www.youtube.com/watch?v=bEYfl-X2Jc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www.bing.com/videos/search?q=triumph+des+willens+riefenstahl+start&amp;&amp;view=detail&amp;mid=F1E23E7610C32F3A4DF3F1E23E7610C32F3A4DF3&amp;&amp;FORM=VRDGAR&amp;ru=%2Fvideos%2Fsearch%3Fq%3Dtriumph%2Bdes%2Bwillens%2Briefenstahl%2Bstart%26FORM%3DHDRSC4"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97.jpeg"/></Relationships>
</file>

<file path=ppt/slides/_rels/slide6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01.jpg"/><Relationship Id="rId4" Type="http://schemas.openxmlformats.org/officeDocument/2006/relationships/image" Target="../media/image100.jp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04.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33138" y="136025"/>
            <a:ext cx="9302262" cy="2079636"/>
          </a:xfrm>
        </p:spPr>
        <p:txBody>
          <a:bodyPr/>
          <a:lstStyle/>
          <a:p>
            <a:r>
              <a:rPr lang="nl-NL" sz="8800" dirty="0"/>
              <a:t>Open lessen </a:t>
            </a:r>
            <a:r>
              <a:rPr lang="nl-NL" dirty="0"/>
              <a:t>krokusvakantie 2022</a:t>
            </a:r>
          </a:p>
        </p:txBody>
      </p:sp>
      <p:sp>
        <p:nvSpPr>
          <p:cNvPr id="7" name="Content Placeholder 6"/>
          <p:cNvSpPr>
            <a:spLocks noGrp="1"/>
          </p:cNvSpPr>
          <p:nvPr>
            <p:ph idx="1"/>
          </p:nvPr>
        </p:nvSpPr>
        <p:spPr>
          <a:xfrm>
            <a:off x="7373815" y="3434862"/>
            <a:ext cx="9161585" cy="4970584"/>
          </a:xfrm>
        </p:spPr>
        <p:txBody>
          <a:bodyPr>
            <a:normAutofit/>
          </a:bodyPr>
          <a:lstStyle/>
          <a:p>
            <a:r>
              <a:rPr lang="nl-NL" dirty="0"/>
              <a:t>Mediageschiedenis</a:t>
            </a:r>
          </a:p>
          <a:p>
            <a:r>
              <a:rPr lang="nl-NL" dirty="0"/>
              <a:t>Prof. Daniel Biltereyst</a:t>
            </a:r>
          </a:p>
          <a:p>
            <a:r>
              <a:rPr lang="nl-NL" dirty="0"/>
              <a:t>9h00 – 11h15</a:t>
            </a:r>
          </a:p>
          <a:p>
            <a:pPr marL="85725" indent="0">
              <a:buNone/>
            </a:pPr>
            <a:endParaRPr lang="nl-NL" dirty="0"/>
          </a:p>
          <a:p>
            <a:pPr marL="85725" indent="0">
              <a:buNone/>
            </a:pPr>
            <a:endParaRPr lang="nl-NL"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44" y="279415"/>
            <a:ext cx="6676372" cy="921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8289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5907" y="8025176"/>
            <a:ext cx="15699575" cy="6696000"/>
          </a:xfrm>
        </p:spPr>
        <p:txBody>
          <a:bodyPr/>
          <a:lstStyle/>
          <a:p>
            <a:pPr marL="85725" indent="0">
              <a:buNone/>
            </a:pPr>
            <a:r>
              <a:rPr lang="nl-BE" b="1" dirty="0">
                <a:sym typeface="Wingdings" panose="05000000000000000000" pitchFamily="2" charset="2"/>
              </a:rPr>
              <a:t> </a:t>
            </a:r>
            <a:r>
              <a:rPr lang="nl-BE" b="1" dirty="0"/>
              <a:t>Hoofdstuk 7. Censuur, disciplinering en media </a:t>
            </a:r>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10</a:t>
            </a:fld>
            <a:endParaRPr lang="nl-BE" noProof="0" dirty="0"/>
          </a:p>
        </p:txBody>
      </p:sp>
      <p:pic>
        <p:nvPicPr>
          <p:cNvPr id="5122" name="Picture 2" descr="Image result for digital media censo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82" y="2168783"/>
            <a:ext cx="8257526" cy="51759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digital media censorshi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4375" y="2168783"/>
            <a:ext cx="9316643" cy="517591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86687" y="667415"/>
            <a:ext cx="16308447" cy="1023702"/>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sz="6000" b="1" u="none" dirty="0">
                <a:solidFill>
                  <a:srgbClr val="C00000"/>
                </a:solidFill>
                <a:latin typeface="Calibri" panose="020F0502020204030204" pitchFamily="34" charset="0"/>
                <a:cs typeface="Calibri" panose="020F0502020204030204" pitchFamily="34" charset="0"/>
              </a:rPr>
              <a:t>1. Inleiding: Politieke mediageschiedenis: thema’s: censuur</a:t>
            </a:r>
            <a:endParaRPr lang="nl-BE" sz="6000" b="1" u="none"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9138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184E0-0BD4-4705-A12B-9B71DDE63301}" type="slidenum">
              <a:rPr lang="nl-BE" noProof="0" smtClean="0"/>
              <a:t>11</a:t>
            </a:fld>
            <a:endParaRPr lang="nl-BE" noProof="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535" y="3025073"/>
            <a:ext cx="11661704" cy="661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lenin propaganda quot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118" y="3242201"/>
            <a:ext cx="3905250" cy="26003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77425" y="1276137"/>
            <a:ext cx="16308447" cy="1023702"/>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sz="6000" b="1" u="none" dirty="0">
                <a:solidFill>
                  <a:srgbClr val="C00000"/>
                </a:solidFill>
                <a:latin typeface="Calibri" panose="020F0502020204030204" pitchFamily="34" charset="0"/>
                <a:cs typeface="Calibri" panose="020F0502020204030204" pitchFamily="34" charset="0"/>
              </a:rPr>
              <a:t>1. Inleiding: Politieke mediageschiedenis: thema’s: propaganda</a:t>
            </a:r>
            <a:endParaRPr lang="nl-BE" sz="6000" b="1" u="none"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1460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70" y="705218"/>
            <a:ext cx="16308447"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1. Inleiding : Politieke mediageschiedenis: thema’s</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73619" y="2172560"/>
            <a:ext cx="15119497" cy="6696000"/>
          </a:xfrm>
        </p:spPr>
        <p:txBody>
          <a:bodyPr>
            <a:normAutofit/>
          </a:bodyPr>
          <a:lstStyle/>
          <a:p>
            <a:pPr marL="85725" indent="0">
              <a:buNone/>
            </a:pPr>
            <a:endParaRPr lang="nl-NL" dirty="0">
              <a:latin typeface="Calibri" panose="020F0502020204030204" pitchFamily="34" charset="0"/>
              <a:cs typeface="Calibri" panose="020F0502020204030204" pitchFamily="34" charset="0"/>
            </a:endParaRPr>
          </a:p>
          <a:p>
            <a:pPr marL="1000125" indent="-914400">
              <a:buAutoNum type="arabicPeriod"/>
            </a:pPr>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12</a:t>
            </a:fld>
            <a:endParaRPr lang="nl-BE" noProof="0" dirty="0"/>
          </a:p>
        </p:txBody>
      </p:sp>
      <p:pic>
        <p:nvPicPr>
          <p:cNvPr id="6" name="Picture 5"/>
          <p:cNvPicPr>
            <a:picLocks noChangeAspect="1"/>
          </p:cNvPicPr>
          <p:nvPr/>
        </p:nvPicPr>
        <p:blipFill>
          <a:blip r:embed="rId3"/>
          <a:stretch>
            <a:fillRect/>
          </a:stretch>
        </p:blipFill>
        <p:spPr>
          <a:xfrm>
            <a:off x="406770" y="1728920"/>
            <a:ext cx="16560982" cy="8206071"/>
          </a:xfrm>
          <a:prstGeom prst="rect">
            <a:avLst/>
          </a:prstGeom>
        </p:spPr>
      </p:pic>
    </p:spTree>
    <p:extLst>
      <p:ext uri="{BB962C8B-B14F-4D97-AF65-F5344CB8AC3E}">
        <p14:creationId xmlns:p14="http://schemas.microsoft.com/office/powerpoint/2010/main" val="410795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29" y="200554"/>
            <a:ext cx="16308447"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2. </a:t>
            </a:r>
            <a:r>
              <a:rPr lang="nl-NL" sz="6000" b="1" u="none" dirty="0" err="1">
                <a:solidFill>
                  <a:srgbClr val="C00000"/>
                </a:solidFill>
                <a:latin typeface="Calibri" panose="020F0502020204030204" pitchFamily="34" charset="0"/>
                <a:cs typeface="Calibri" panose="020F0502020204030204" pitchFamily="34" charset="0"/>
              </a:rPr>
              <a:t>mediaTHEORIEEN</a:t>
            </a:r>
            <a:r>
              <a:rPr lang="nl-NL" sz="6000" b="1" u="none" dirty="0">
                <a:solidFill>
                  <a:srgbClr val="C00000"/>
                </a:solidFill>
                <a:latin typeface="Calibri" panose="020F0502020204030204" pitchFamily="34" charset="0"/>
                <a:cs typeface="Calibri" panose="020F0502020204030204" pitchFamily="34" charset="0"/>
              </a:rPr>
              <a:t>, GESCHIEDENIS EN politiek</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31629" y="1956391"/>
            <a:ext cx="10228520" cy="6912169"/>
          </a:xfrm>
        </p:spPr>
        <p:txBody>
          <a:bodyPr>
            <a:normAutofit/>
          </a:bodyPr>
          <a:lstStyle/>
          <a:p>
            <a:pPr marL="85725" indent="0">
              <a:buNone/>
            </a:pPr>
            <a:r>
              <a:rPr lang="en-US" sz="4400" dirty="0"/>
              <a:t>Siebert, F., Peterson, T., &amp; Schramm, W. (1956). </a:t>
            </a:r>
            <a:r>
              <a:rPr lang="en-US" sz="4400" i="1" dirty="0"/>
              <a:t>Four Theories of the Press. </a:t>
            </a:r>
            <a:endParaRPr lang="nl-BE" sz="44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13</a:t>
            </a:fld>
            <a:endParaRPr lang="nl-BE" noProof="0" dirty="0"/>
          </a:p>
        </p:txBody>
      </p:sp>
      <p:pic>
        <p:nvPicPr>
          <p:cNvPr id="7170" name="Picture 2" descr="Afbeeldingsresultaat voor four theories of the press sieb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1657" y="1441487"/>
            <a:ext cx="5501758" cy="8243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11706" y="5935958"/>
            <a:ext cx="10429875" cy="1666875"/>
          </a:xfrm>
          <a:prstGeom prst="rect">
            <a:avLst/>
          </a:prstGeom>
        </p:spPr>
      </p:pic>
    </p:spTree>
    <p:extLst>
      <p:ext uri="{BB962C8B-B14F-4D97-AF65-F5344CB8AC3E}">
        <p14:creationId xmlns:p14="http://schemas.microsoft.com/office/powerpoint/2010/main" val="966467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29" y="854516"/>
            <a:ext cx="16308447"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2. </a:t>
            </a:r>
            <a:r>
              <a:rPr lang="nl-NL" sz="6000" b="1" u="none" dirty="0" err="1">
                <a:solidFill>
                  <a:srgbClr val="C00000"/>
                </a:solidFill>
                <a:latin typeface="Calibri" panose="020F0502020204030204" pitchFamily="34" charset="0"/>
                <a:cs typeface="Calibri" panose="020F0502020204030204" pitchFamily="34" charset="0"/>
              </a:rPr>
              <a:t>mediaTHEORIEEN</a:t>
            </a:r>
            <a:r>
              <a:rPr lang="nl-NL" sz="6000" b="1" u="none" dirty="0">
                <a:solidFill>
                  <a:srgbClr val="C00000"/>
                </a:solidFill>
                <a:latin typeface="Calibri" panose="020F0502020204030204" pitchFamily="34" charset="0"/>
                <a:cs typeface="Calibri" panose="020F0502020204030204" pitchFamily="34" charset="0"/>
              </a:rPr>
              <a:t>, GESCHIEDENIS EN politiek</a:t>
            </a:r>
            <a:endParaRPr lang="nl-BE" sz="6000"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31629" y="1956391"/>
            <a:ext cx="12333766" cy="6912169"/>
          </a:xfrm>
        </p:spPr>
        <p:txBody>
          <a:bodyPr>
            <a:normAutofit/>
          </a:bodyPr>
          <a:lstStyle/>
          <a:p>
            <a:pPr marL="85725" indent="0">
              <a:buNone/>
            </a:pPr>
            <a:r>
              <a:rPr lang="nl-NL" sz="4400" dirty="0"/>
              <a:t>Vier mediasystemen (of-mediatheorieën/MT):</a:t>
            </a:r>
          </a:p>
          <a:p>
            <a:pPr marL="85725" indent="0">
              <a:buNone/>
            </a:pPr>
            <a:endParaRPr lang="nl-NL" sz="4400" dirty="0"/>
          </a:p>
          <a:p>
            <a:pPr marL="828675" indent="-742950">
              <a:buAutoNum type="arabicPeriod"/>
            </a:pPr>
            <a:r>
              <a:rPr lang="nl-NL" sz="4000" dirty="0"/>
              <a:t>Autoritaire mediatheorie (AT)</a:t>
            </a:r>
          </a:p>
          <a:p>
            <a:pPr marL="828675" indent="-742950">
              <a:buAutoNum type="arabicPeriod"/>
            </a:pPr>
            <a:r>
              <a:rPr lang="nl-NL" sz="4000" dirty="0"/>
              <a:t>Liberale mediatheorie (LT)</a:t>
            </a:r>
          </a:p>
          <a:p>
            <a:pPr marL="828675" indent="-742950">
              <a:buAutoNum type="arabicPeriod"/>
            </a:pPr>
            <a:r>
              <a:rPr lang="nl-BE" sz="4000" dirty="0"/>
              <a:t>Sociale verantwoordelijkheidstheorie (SVT)</a:t>
            </a:r>
          </a:p>
          <a:p>
            <a:pPr marL="828675" indent="-742950">
              <a:buAutoNum type="arabicPeriod"/>
            </a:pPr>
            <a:r>
              <a:rPr lang="nl-BE" sz="4000" dirty="0"/>
              <a:t>Sovjet-communistische mediatheorie (SCT)</a:t>
            </a:r>
            <a:endParaRPr lang="nl-NL" sz="4000" dirty="0"/>
          </a:p>
          <a:p>
            <a:pPr marL="828675" indent="-742950">
              <a:buAutoNum type="arabicPeriod"/>
            </a:pPr>
            <a:endParaRPr lang="nl-BE" sz="44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14</a:t>
            </a:fld>
            <a:endParaRPr lang="nl-BE" noProof="0" dirty="0"/>
          </a:p>
        </p:txBody>
      </p:sp>
      <p:pic>
        <p:nvPicPr>
          <p:cNvPr id="7170" name="Picture 2" descr="Afbeeldingsresultaat voor four theories of the press sieb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5812" y="2209804"/>
            <a:ext cx="4274838" cy="640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0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952" y="428700"/>
            <a:ext cx="16308447"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2.1. Autoritaire mediatheorie</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573619" y="1701210"/>
            <a:ext cx="11249245" cy="7102549"/>
          </a:xfrm>
        </p:spPr>
        <p:txBody>
          <a:bodyPr>
            <a:normAutofit fontScale="70000" lnSpcReduction="20000"/>
          </a:bodyPr>
          <a:lstStyle/>
          <a:p>
            <a:pPr>
              <a:buFontTx/>
              <a:buChar char="-"/>
            </a:pPr>
            <a:r>
              <a:rPr lang="nl-BE" sz="5200" dirty="0">
                <a:latin typeface="+mj-lt"/>
              </a:rPr>
              <a:t>Media in dienst van de </a:t>
            </a:r>
            <a:r>
              <a:rPr lang="nl-BE" sz="5200" b="1" dirty="0">
                <a:latin typeface="+mj-lt"/>
              </a:rPr>
              <a:t>politieke macht </a:t>
            </a:r>
            <a:r>
              <a:rPr lang="nl-BE" sz="5200" dirty="0">
                <a:latin typeface="+mj-lt"/>
              </a:rPr>
              <a:t>(een monarch, een regime)  </a:t>
            </a:r>
          </a:p>
          <a:p>
            <a:pPr>
              <a:buFontTx/>
              <a:buChar char="-"/>
            </a:pPr>
            <a:r>
              <a:rPr lang="nl-BE" sz="5200" dirty="0">
                <a:latin typeface="+mj-lt"/>
              </a:rPr>
              <a:t>Media</a:t>
            </a:r>
            <a:r>
              <a:rPr lang="nl-BE" sz="5200" b="1" dirty="0">
                <a:latin typeface="+mj-lt"/>
              </a:rPr>
              <a:t> gebruikt door een elite</a:t>
            </a:r>
            <a:r>
              <a:rPr lang="nl-BE" sz="5200" dirty="0">
                <a:latin typeface="+mj-lt"/>
              </a:rPr>
              <a:t>:</a:t>
            </a:r>
          </a:p>
          <a:p>
            <a:pPr lvl="1">
              <a:buFontTx/>
              <a:buChar char="-"/>
            </a:pPr>
            <a:r>
              <a:rPr lang="nl-NL" sz="5200" b="1" dirty="0">
                <a:latin typeface="+mj-lt"/>
              </a:rPr>
              <a:t>Propaganda-instrument</a:t>
            </a:r>
            <a:endParaRPr lang="nl-BE" sz="5200" b="1" dirty="0">
              <a:latin typeface="+mj-lt"/>
            </a:endParaRPr>
          </a:p>
          <a:p>
            <a:pPr>
              <a:buFontTx/>
              <a:buChar char="-"/>
            </a:pPr>
            <a:r>
              <a:rPr lang="nl-BE" sz="5200" dirty="0">
                <a:latin typeface="+mj-lt"/>
              </a:rPr>
              <a:t>Media </a:t>
            </a:r>
            <a:r>
              <a:rPr lang="nl-BE" sz="5200" b="1" dirty="0">
                <a:latin typeface="+mj-lt"/>
              </a:rPr>
              <a:t>gecontroleerd</a:t>
            </a:r>
            <a:r>
              <a:rPr lang="nl-BE" sz="5200" dirty="0">
                <a:latin typeface="+mj-lt"/>
              </a:rPr>
              <a:t> door de politieke macht, veelal door:</a:t>
            </a:r>
          </a:p>
          <a:p>
            <a:pPr lvl="1">
              <a:buFontTx/>
              <a:buChar char="-"/>
            </a:pPr>
            <a:r>
              <a:rPr lang="nl-BE" sz="5200" b="1" dirty="0">
                <a:latin typeface="+mj-lt"/>
              </a:rPr>
              <a:t>middel van censuur</a:t>
            </a:r>
            <a:r>
              <a:rPr lang="nl-BE" sz="5200" dirty="0">
                <a:latin typeface="+mj-lt"/>
              </a:rPr>
              <a:t> </a:t>
            </a:r>
          </a:p>
          <a:p>
            <a:pPr lvl="1">
              <a:buFontTx/>
              <a:buChar char="-"/>
            </a:pPr>
            <a:r>
              <a:rPr lang="nl-BE" sz="5200" dirty="0">
                <a:latin typeface="+mj-lt"/>
              </a:rPr>
              <a:t>het </a:t>
            </a:r>
            <a:r>
              <a:rPr lang="nl-BE" sz="5200" b="1" dirty="0">
                <a:latin typeface="+mj-lt"/>
              </a:rPr>
              <a:t>verlenen van toelatingen aan de mediaproducenten (patenten, octrooien, licenties)</a:t>
            </a:r>
            <a:r>
              <a:rPr lang="nl-BE" sz="5200" dirty="0">
                <a:latin typeface="+mj-lt"/>
              </a:rPr>
              <a:t>. </a:t>
            </a:r>
          </a:p>
          <a:p>
            <a:pPr marL="85725" indent="0">
              <a:buNone/>
            </a:pPr>
            <a:endParaRPr lang="nl-BE" sz="4400" dirty="0"/>
          </a:p>
          <a:p>
            <a:pPr marL="85725" indent="0">
              <a:buNone/>
            </a:pPr>
            <a:r>
              <a:rPr lang="nl-BE" sz="4600" u="sng" dirty="0"/>
              <a:t>Voorbeeld: De pers en het vorstelijk absolutisme in de 17 en 18de eeuw</a:t>
            </a:r>
          </a:p>
        </p:txBody>
      </p:sp>
      <p:sp>
        <p:nvSpPr>
          <p:cNvPr id="4" name="Slide Number Placeholder 3"/>
          <p:cNvSpPr>
            <a:spLocks noGrp="1"/>
          </p:cNvSpPr>
          <p:nvPr>
            <p:ph type="sldNum" sz="quarter" idx="12"/>
          </p:nvPr>
        </p:nvSpPr>
        <p:spPr/>
        <p:txBody>
          <a:bodyPr/>
          <a:lstStyle/>
          <a:p>
            <a:fld id="{7AE184E0-0BD4-4705-A12B-9B71DDE63301}" type="slidenum">
              <a:rPr lang="nl-BE" noProof="0" smtClean="0"/>
              <a:t>15</a:t>
            </a:fld>
            <a:endParaRPr lang="nl-BE" noProof="0" dirty="0"/>
          </a:p>
        </p:txBody>
      </p:sp>
      <p:pic>
        <p:nvPicPr>
          <p:cNvPr id="12290" name="Picture 2" descr="Bestand:Imprimatu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0955" y="4593264"/>
            <a:ext cx="3601969" cy="516033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fbeeldingsresultaat voor gazettier abraham verhoev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4874" y="183188"/>
            <a:ext cx="3448050"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007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952" y="428700"/>
            <a:ext cx="16308447"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2.1. Autoritaire mediatheorie</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31629" y="1956391"/>
            <a:ext cx="11908464" cy="6912169"/>
          </a:xfrm>
        </p:spPr>
        <p:txBody>
          <a:bodyPr>
            <a:normAutofit/>
          </a:bodyPr>
          <a:lstStyle/>
          <a:p>
            <a:pPr>
              <a:buFontTx/>
              <a:buChar char="-"/>
            </a:pPr>
            <a:r>
              <a:rPr lang="nl-NL" sz="4600" dirty="0"/>
              <a:t>Interventionisme</a:t>
            </a:r>
          </a:p>
          <a:p>
            <a:pPr>
              <a:buFontTx/>
              <a:buChar char="-"/>
            </a:pPr>
            <a:r>
              <a:rPr lang="nl-NL" sz="4600" dirty="0"/>
              <a:t>Waarheid gedefinieerd door de politieke macht</a:t>
            </a:r>
          </a:p>
          <a:p>
            <a:pPr>
              <a:buFontTx/>
              <a:buChar char="-"/>
            </a:pPr>
            <a:endParaRPr lang="nl-NL" sz="4600" dirty="0"/>
          </a:p>
          <a:p>
            <a:pPr marL="85725" indent="0">
              <a:buNone/>
            </a:pPr>
            <a:r>
              <a:rPr lang="nl-BE" sz="3200" u="sng" dirty="0"/>
              <a:t>Voorbeeld: de pers in Nazi-Duitsland </a:t>
            </a:r>
          </a:p>
          <a:p>
            <a:pPr marL="85725" indent="0">
              <a:buNone/>
            </a:pPr>
            <a:r>
              <a:rPr lang="nl-BE" sz="3200" u="sng" dirty="0"/>
              <a:t>(1933-1945)</a:t>
            </a:r>
          </a:p>
          <a:p>
            <a:pPr marL="85725" indent="0">
              <a:buNone/>
            </a:pPr>
            <a:r>
              <a:rPr lang="nl-BE" sz="3200" dirty="0">
                <a:sym typeface="Wingdings" panose="05000000000000000000" pitchFamily="2" charset="2"/>
              </a:rPr>
              <a:t> Zie verder in deze les</a:t>
            </a:r>
            <a:endParaRPr lang="nl-BE" sz="46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16</a:t>
            </a:fld>
            <a:endParaRPr lang="nl-BE" noProof="0" dirty="0"/>
          </a:p>
        </p:txBody>
      </p:sp>
      <p:pic>
        <p:nvPicPr>
          <p:cNvPr id="15362" name="Picture 2" descr="Afbeeldingsresultaat voor propagandaminister Joseph Goebb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312" y="4203039"/>
            <a:ext cx="8811363" cy="555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3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952" y="428700"/>
            <a:ext cx="16308447"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2.2. LIBERALE mediatheorie</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318438" y="1658679"/>
            <a:ext cx="9962338" cy="6912169"/>
          </a:xfrm>
        </p:spPr>
        <p:txBody>
          <a:bodyPr>
            <a:normAutofit fontScale="77500" lnSpcReduction="20000"/>
          </a:bodyPr>
          <a:lstStyle/>
          <a:p>
            <a:pPr marL="85725" indent="0">
              <a:buNone/>
            </a:pPr>
            <a:r>
              <a:rPr lang="nl-NL" sz="4400" dirty="0"/>
              <a:t>Historische context: 17-18</a:t>
            </a:r>
            <a:r>
              <a:rPr lang="nl-NL" sz="4400" baseline="30000" dirty="0"/>
              <a:t>de</a:t>
            </a:r>
            <a:r>
              <a:rPr lang="nl-NL" sz="4400" dirty="0"/>
              <a:t> eeuw: meer pers/mediavrijheid</a:t>
            </a:r>
          </a:p>
          <a:p>
            <a:pPr marL="85725" indent="0">
              <a:buNone/>
            </a:pPr>
            <a:r>
              <a:rPr lang="nl-NL" sz="4400" dirty="0"/>
              <a:t>	- Drukpers</a:t>
            </a:r>
          </a:p>
          <a:p>
            <a:pPr marL="85725" indent="0">
              <a:buNone/>
            </a:pPr>
            <a:r>
              <a:rPr lang="nl-NL" sz="4400" dirty="0"/>
              <a:t>	- Economische expansie</a:t>
            </a:r>
          </a:p>
          <a:p>
            <a:pPr marL="85725" indent="0">
              <a:buNone/>
            </a:pPr>
            <a:r>
              <a:rPr lang="nl-NL" sz="4400" dirty="0"/>
              <a:t>	- Wetenschappelijke ontwikkelingen</a:t>
            </a:r>
          </a:p>
          <a:p>
            <a:pPr marL="85725" indent="0">
              <a:buNone/>
            </a:pPr>
            <a:r>
              <a:rPr lang="nl-NL" sz="4400" dirty="0"/>
              <a:t>	- Verlichting, intellectueel liberalisme </a:t>
            </a:r>
          </a:p>
          <a:p>
            <a:pPr marL="85725" indent="0">
              <a:buNone/>
            </a:pPr>
            <a:r>
              <a:rPr lang="nl-NL" sz="4400" dirty="0"/>
              <a:t>	- ° Middenklasse</a:t>
            </a:r>
          </a:p>
          <a:p>
            <a:pPr marL="85725" indent="0">
              <a:buNone/>
            </a:pPr>
            <a:endParaRPr lang="nl-NL" sz="4400" dirty="0"/>
          </a:p>
          <a:p>
            <a:pPr marL="85725" indent="0">
              <a:buNone/>
            </a:pPr>
            <a:r>
              <a:rPr lang="nl-NL" sz="4400" dirty="0"/>
              <a:t>18</a:t>
            </a:r>
            <a:r>
              <a:rPr lang="nl-NL" sz="4400" baseline="30000" dirty="0"/>
              <a:t>de</a:t>
            </a:r>
            <a:r>
              <a:rPr lang="nl-NL" sz="4400" dirty="0"/>
              <a:t> - 19</a:t>
            </a:r>
            <a:r>
              <a:rPr lang="nl-NL" sz="4400" baseline="30000" dirty="0"/>
              <a:t>de</a:t>
            </a:r>
            <a:r>
              <a:rPr lang="nl-NL" sz="4400" dirty="0"/>
              <a:t> eeuw: </a:t>
            </a:r>
            <a:r>
              <a:rPr lang="nl-BE" sz="4400" dirty="0"/>
              <a:t>vierde macht:</a:t>
            </a:r>
          </a:p>
          <a:p>
            <a:pPr marL="85725" indent="0">
              <a:buNone/>
            </a:pPr>
            <a:r>
              <a:rPr lang="nl-BE" sz="4400" dirty="0"/>
              <a:t>	- controle naast de drie andere machten</a:t>
            </a:r>
          </a:p>
          <a:p>
            <a:pPr marL="85725" indent="0">
              <a:buNone/>
            </a:pPr>
            <a:r>
              <a:rPr lang="nl-BE" sz="4400" dirty="0"/>
              <a:t>	- essentieel element in een vrije en rationele democratische maatschappij</a:t>
            </a:r>
          </a:p>
          <a:p>
            <a:pPr marL="85725" indent="0">
              <a:buNone/>
            </a:pPr>
            <a:r>
              <a:rPr lang="nl-NL" sz="4400" dirty="0"/>
              <a:t>	- rol van individu en groepen in samenleving</a:t>
            </a:r>
            <a:endParaRPr lang="nl-BE" sz="44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17</a:t>
            </a:fld>
            <a:endParaRPr lang="nl-BE" noProof="0" dirty="0"/>
          </a:p>
        </p:txBody>
      </p:sp>
      <p:sp>
        <p:nvSpPr>
          <p:cNvPr id="5" name="AutoShape 2" descr="Afbeeldingsresultaat voor 'Völkischer Beobachter')"/>
          <p:cNvSpPr>
            <a:spLocks noChangeAspect="1" noChangeArrowheads="1"/>
          </p:cNvSpPr>
          <p:nvPr/>
        </p:nvSpPr>
        <p:spPr bwMode="auto">
          <a:xfrm>
            <a:off x="155575" y="-1858963"/>
            <a:ext cx="6191250" cy="3886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Völkischer Beobachter')"/>
          <p:cNvSpPr>
            <a:spLocks noChangeAspect="1" noChangeArrowheads="1"/>
          </p:cNvSpPr>
          <p:nvPr/>
        </p:nvSpPr>
        <p:spPr bwMode="auto">
          <a:xfrm>
            <a:off x="307975" y="-1706563"/>
            <a:ext cx="6191250" cy="3886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7170" name="Picture 2" descr="Image result for fourth est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3175" y="2027238"/>
            <a:ext cx="5905500" cy="562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516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952" y="428700"/>
            <a:ext cx="16308447"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2.2. LIBERALE mediatheorie</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07976" y="1658679"/>
            <a:ext cx="11026332" cy="6912169"/>
          </a:xfrm>
        </p:spPr>
        <p:txBody>
          <a:bodyPr>
            <a:normAutofit/>
          </a:bodyPr>
          <a:lstStyle/>
          <a:p>
            <a:pPr marL="85725" indent="0">
              <a:buNone/>
            </a:pPr>
            <a:r>
              <a:rPr lang="nl-NL" sz="4000" dirty="0"/>
              <a:t>FTP: normatieve definitie, LT = ideaalvisie – </a:t>
            </a:r>
            <a:r>
              <a:rPr lang="nl-NL" sz="4000" b="1" u="sng" dirty="0"/>
              <a:t>kritiek</a:t>
            </a:r>
            <a:r>
              <a:rPr lang="nl-NL" sz="4000" dirty="0"/>
              <a:t>:</a:t>
            </a:r>
          </a:p>
          <a:p>
            <a:pPr>
              <a:buFontTx/>
              <a:buChar char="-"/>
            </a:pPr>
            <a:r>
              <a:rPr lang="nl-NL" sz="4000" dirty="0"/>
              <a:t>Commercialisering </a:t>
            </a:r>
          </a:p>
          <a:p>
            <a:pPr>
              <a:buFontTx/>
              <a:buChar char="-"/>
            </a:pPr>
            <a:r>
              <a:rPr lang="nl-BE" sz="4000" dirty="0"/>
              <a:t>Diversiteit, pluralisme, opiniëring &gt;&lt; winstmaximalisatie (cf. klemtoon op entertainment, verstrooiing, sensatie)</a:t>
            </a:r>
          </a:p>
          <a:p>
            <a:pPr marL="85725" indent="0">
              <a:buNone/>
            </a:pPr>
            <a:endParaRPr lang="nl-NL" sz="4000" dirty="0"/>
          </a:p>
          <a:p>
            <a:pPr marL="85725" indent="0">
              <a:buNone/>
            </a:pPr>
            <a:r>
              <a:rPr lang="nl-NL" sz="4000" u="sng" dirty="0"/>
              <a:t>Voorbeeld: massakranten in 19</a:t>
            </a:r>
            <a:r>
              <a:rPr lang="nl-NL" sz="4000" u="sng" baseline="30000" dirty="0"/>
              <a:t>de</a:t>
            </a:r>
            <a:r>
              <a:rPr lang="nl-NL" sz="4000" u="sng" dirty="0"/>
              <a:t> eeuw</a:t>
            </a:r>
          </a:p>
          <a:p>
            <a:pPr marL="85725" indent="0">
              <a:buNone/>
            </a:pPr>
            <a:r>
              <a:rPr lang="nl-NL" sz="4000" dirty="0">
                <a:sym typeface="Wingdings" panose="05000000000000000000" pitchFamily="2" charset="2"/>
              </a:rPr>
              <a:t> Zie Hoofdstuk 4: dagbladpers</a:t>
            </a:r>
            <a:endParaRPr lang="nl-NL" sz="40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18</a:t>
            </a:fld>
            <a:endParaRPr lang="nl-BE" noProof="0" dirty="0"/>
          </a:p>
        </p:txBody>
      </p:sp>
      <p:sp>
        <p:nvSpPr>
          <p:cNvPr id="5" name="AutoShape 2" descr="Afbeeldingsresultaat voor 'Völkischer Beobachter')"/>
          <p:cNvSpPr>
            <a:spLocks noChangeAspect="1" noChangeArrowheads="1"/>
          </p:cNvSpPr>
          <p:nvPr/>
        </p:nvSpPr>
        <p:spPr bwMode="auto">
          <a:xfrm>
            <a:off x="155575" y="-1858963"/>
            <a:ext cx="6191250" cy="3886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Völkischer Beobachter')"/>
          <p:cNvSpPr>
            <a:spLocks noChangeAspect="1" noChangeArrowheads="1"/>
          </p:cNvSpPr>
          <p:nvPr/>
        </p:nvSpPr>
        <p:spPr bwMode="auto">
          <a:xfrm>
            <a:off x="307975" y="-1706563"/>
            <a:ext cx="6191250" cy="3886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2" descr="Image result for Het Laatste Nieuws ° 1888">
            <a:hlinkClick r:id="rId3"/>
          </p:cNvPr>
          <p:cNvSpPr>
            <a:spLocks noChangeAspect="1" noChangeArrowheads="1"/>
          </p:cNvSpPr>
          <p:nvPr/>
        </p:nvSpPr>
        <p:spPr bwMode="auto">
          <a:xfrm>
            <a:off x="73025" y="-2087563"/>
            <a:ext cx="4476750" cy="4362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8" name="AutoShape 4" descr="Image result for Het Laatste Nieuws ° 1888">
            <a:hlinkClick r:id="rId3"/>
          </p:cNvPr>
          <p:cNvSpPr>
            <a:spLocks noChangeAspect="1" noChangeArrowheads="1"/>
          </p:cNvSpPr>
          <p:nvPr/>
        </p:nvSpPr>
        <p:spPr bwMode="auto">
          <a:xfrm>
            <a:off x="225425" y="-1935163"/>
            <a:ext cx="4476750" cy="4362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6" descr="Image result for Het Laatste Nieuws ° 1888">
            <a:hlinkClick r:id="rId3"/>
          </p:cNvPr>
          <p:cNvSpPr>
            <a:spLocks noChangeAspect="1" noChangeArrowheads="1"/>
          </p:cNvSpPr>
          <p:nvPr/>
        </p:nvSpPr>
        <p:spPr bwMode="auto">
          <a:xfrm>
            <a:off x="377825" y="-1782763"/>
            <a:ext cx="4476750" cy="4362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9464" name="Picture 8" descr="Image result for Het Laatste Nieuws ° 1888">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57683" y="6609"/>
            <a:ext cx="5280991" cy="5146158"/>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Het Laatste Nieuws ° 1888">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401" y="4567069"/>
            <a:ext cx="7280274" cy="518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226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4594"/>
            <a:ext cx="10070434"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2.2. LIBERALE mediatheorie</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37953" y="2955851"/>
            <a:ext cx="10407873" cy="5445199"/>
          </a:xfrm>
        </p:spPr>
        <p:txBody>
          <a:bodyPr>
            <a:normAutofit lnSpcReduction="10000"/>
          </a:bodyPr>
          <a:lstStyle/>
          <a:p>
            <a:pPr marL="85725" indent="0">
              <a:buNone/>
            </a:pPr>
            <a:r>
              <a:rPr lang="nl-NL" sz="4400" dirty="0"/>
              <a:t>FTP: LT = ideaalvisie – </a:t>
            </a:r>
            <a:r>
              <a:rPr lang="nl-NL" sz="4400" b="1" u="sng" dirty="0"/>
              <a:t>kritiek</a:t>
            </a:r>
            <a:r>
              <a:rPr lang="nl-NL" sz="4400" dirty="0"/>
              <a:t>:</a:t>
            </a:r>
          </a:p>
          <a:p>
            <a:pPr>
              <a:buFontTx/>
              <a:buChar char="-"/>
            </a:pPr>
            <a:r>
              <a:rPr lang="nl-NL" sz="4400" dirty="0"/>
              <a:t>Toegankelijkheid van individu/groepen tot mediamarkt</a:t>
            </a:r>
          </a:p>
          <a:p>
            <a:pPr>
              <a:buFontTx/>
              <a:buChar char="-"/>
            </a:pPr>
            <a:r>
              <a:rPr lang="nl-NL" sz="4400" dirty="0"/>
              <a:t>Concentratie mediamacht</a:t>
            </a:r>
          </a:p>
          <a:p>
            <a:pPr>
              <a:buFontTx/>
              <a:buChar char="-"/>
            </a:pPr>
            <a:r>
              <a:rPr lang="nl-NL" sz="4400" dirty="0"/>
              <a:t>Vervlechting mediamacht en politieke macht</a:t>
            </a:r>
          </a:p>
          <a:p>
            <a:pPr>
              <a:buFontTx/>
              <a:buChar char="-"/>
            </a:pPr>
            <a:r>
              <a:rPr lang="nl-NL" sz="4400" dirty="0"/>
              <a:t>Vragen bij </a:t>
            </a:r>
            <a:r>
              <a:rPr lang="nl-BE" sz="4400" dirty="0"/>
              <a:t>'free market of </a:t>
            </a:r>
            <a:r>
              <a:rPr lang="nl-BE" sz="4400" dirty="0" err="1"/>
              <a:t>ideas</a:t>
            </a:r>
            <a:r>
              <a:rPr lang="nl-BE" sz="4400" dirty="0"/>
              <a:t>' </a:t>
            </a:r>
            <a:endParaRPr lang="nl-NL" sz="44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19</a:t>
            </a:fld>
            <a:endParaRPr lang="nl-BE" noProof="0" dirty="0"/>
          </a:p>
        </p:txBody>
      </p:sp>
      <p:sp>
        <p:nvSpPr>
          <p:cNvPr id="5" name="AutoShape 2" descr="Afbeeldingsresultaat voor 'Völkischer Beobachter')"/>
          <p:cNvSpPr>
            <a:spLocks noChangeAspect="1" noChangeArrowheads="1"/>
          </p:cNvSpPr>
          <p:nvPr/>
        </p:nvSpPr>
        <p:spPr bwMode="auto">
          <a:xfrm>
            <a:off x="155575" y="-1858963"/>
            <a:ext cx="6191250" cy="3886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Völkischer Beobachter')"/>
          <p:cNvSpPr>
            <a:spLocks noChangeAspect="1" noChangeArrowheads="1"/>
          </p:cNvSpPr>
          <p:nvPr/>
        </p:nvSpPr>
        <p:spPr bwMode="auto">
          <a:xfrm>
            <a:off x="307975" y="-1706563"/>
            <a:ext cx="6191250" cy="3886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2" descr="Image result for Berlusconi media conglomerate">
            <a:hlinkClick r:id="rId3"/>
          </p:cNvPr>
          <p:cNvSpPr>
            <a:spLocks noChangeAspect="1" noChangeArrowheads="1"/>
          </p:cNvSpPr>
          <p:nvPr/>
        </p:nvSpPr>
        <p:spPr bwMode="auto">
          <a:xfrm>
            <a:off x="73025" y="-756722"/>
            <a:ext cx="4876800" cy="3238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7412" name="Picture 4" descr="Image result for Berlusconi media conglomerat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9100" y="3870251"/>
            <a:ext cx="4169575" cy="276885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rupert murdoch">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1475" y="7048500"/>
            <a:ext cx="42672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Lord Northcliff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0767" y="0"/>
            <a:ext cx="7546457" cy="355127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bloomberg med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70767" y="7215187"/>
            <a:ext cx="2857500" cy="237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0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05639" y="7784465"/>
            <a:ext cx="11258970" cy="1140115"/>
          </a:xfrm>
          <a:prstGeom prst="rect">
            <a:avLst/>
          </a:prstGeom>
          <a:noFill/>
        </p:spPr>
        <p:txBody>
          <a:bodyPr wrap="square" lIns="154808" tIns="77404" rIns="154808" bIns="77404" rtlCol="0">
            <a:spAutoFit/>
          </a:bodyPr>
          <a:lstStyle/>
          <a:p>
            <a:pPr algn="ctr">
              <a:lnSpc>
                <a:spcPct val="114000"/>
              </a:lnSpc>
            </a:pPr>
            <a:r>
              <a:rPr lang="en-US" sz="1200" dirty="0">
                <a:latin typeface="Corbel" panose="020B0503020204020204" pitchFamily="34" charset="0"/>
              </a:rPr>
              <a:t> </a:t>
            </a:r>
            <a:endParaRPr lang="nl-NL" sz="1200" dirty="0">
              <a:latin typeface="Corbel" panose="020B0503020204020204" pitchFamily="34" charset="0"/>
            </a:endParaRPr>
          </a:p>
          <a:p>
            <a:pPr algn="ctr">
              <a:lnSpc>
                <a:spcPct val="114000"/>
              </a:lnSpc>
            </a:pPr>
            <a:r>
              <a:rPr lang="nl-BE" sz="2300" dirty="0"/>
              <a:t>28/2/2022</a:t>
            </a:r>
          </a:p>
          <a:p>
            <a:pPr algn="ctr">
              <a:lnSpc>
                <a:spcPct val="114000"/>
              </a:lnSpc>
            </a:pPr>
            <a:r>
              <a:rPr lang="nl-BE" sz="2300" dirty="0"/>
              <a:t>Daniel Biltereyst</a:t>
            </a:r>
          </a:p>
        </p:txBody>
      </p:sp>
      <p:sp>
        <p:nvSpPr>
          <p:cNvPr id="3" name="Ondertitel 2"/>
          <p:cNvSpPr>
            <a:spLocks noGrp="1"/>
          </p:cNvSpPr>
          <p:nvPr>
            <p:ph type="subTitle" idx="1"/>
          </p:nvPr>
        </p:nvSpPr>
        <p:spPr>
          <a:xfrm>
            <a:off x="0" y="90153"/>
            <a:ext cx="17075887" cy="7694312"/>
          </a:xfrm>
        </p:spPr>
        <p:txBody>
          <a:bodyPr>
            <a:normAutofit/>
          </a:bodyPr>
          <a:lstStyle/>
          <a:p>
            <a:pPr>
              <a:lnSpc>
                <a:spcPct val="134000"/>
              </a:lnSpc>
              <a:spcAft>
                <a:spcPts val="762"/>
              </a:spcAft>
            </a:pPr>
            <a:endParaRPr lang="nl-BE" sz="5400" b="1" dirty="0">
              <a:solidFill>
                <a:srgbClr val="C00000"/>
              </a:solidFill>
              <a:latin typeface="Calibri" panose="020F0502020204030204" pitchFamily="34" charset="0"/>
              <a:cs typeface="Calibri" panose="020F0502020204030204" pitchFamily="34" charset="0"/>
            </a:endParaRPr>
          </a:p>
          <a:p>
            <a:pPr fontAlgn="ctr"/>
            <a:r>
              <a:rPr lang="nl-BE" sz="4000" b="1" dirty="0">
                <a:solidFill>
                  <a:srgbClr val="C00000"/>
                </a:solidFill>
              </a:rPr>
              <a:t>Mediageschiedenis</a:t>
            </a:r>
            <a:endParaRPr lang="nl-BE" sz="5400" b="1" dirty="0">
              <a:solidFill>
                <a:srgbClr val="C00000"/>
              </a:solidFill>
            </a:endParaRPr>
          </a:p>
          <a:p>
            <a:pPr fontAlgn="ctr"/>
            <a:endParaRPr lang="nl-BE" sz="5400" b="1" dirty="0">
              <a:solidFill>
                <a:srgbClr val="C00000"/>
              </a:solidFill>
            </a:endParaRPr>
          </a:p>
          <a:p>
            <a:pPr fontAlgn="ctr"/>
            <a:r>
              <a:rPr lang="nl-BE" sz="5400" b="1" dirty="0">
                <a:solidFill>
                  <a:srgbClr val="C00000"/>
                </a:solidFill>
              </a:rPr>
              <a:t>Hoofdstuk 3. </a:t>
            </a:r>
          </a:p>
          <a:p>
            <a:pPr fontAlgn="ctr"/>
            <a:r>
              <a:rPr lang="en-GB" sz="5400" b="1" dirty="0" err="1">
                <a:solidFill>
                  <a:srgbClr val="C00000"/>
                </a:solidFill>
              </a:rPr>
              <a:t>Politieke</a:t>
            </a:r>
            <a:r>
              <a:rPr lang="en-GB" sz="5400" b="1" dirty="0">
                <a:solidFill>
                  <a:srgbClr val="C00000"/>
                </a:solidFill>
              </a:rPr>
              <a:t> </a:t>
            </a:r>
            <a:r>
              <a:rPr lang="en-GB" sz="5400" b="1" dirty="0" err="1">
                <a:solidFill>
                  <a:srgbClr val="C00000"/>
                </a:solidFill>
              </a:rPr>
              <a:t>ideologie</a:t>
            </a:r>
            <a:r>
              <a:rPr lang="en-GB" sz="5400" b="1" dirty="0">
                <a:solidFill>
                  <a:srgbClr val="C00000"/>
                </a:solidFill>
              </a:rPr>
              <a:t> en propaganda  </a:t>
            </a:r>
          </a:p>
          <a:p>
            <a:pPr fontAlgn="ctr"/>
            <a:r>
              <a:rPr lang="en-GB" sz="4400" b="1" dirty="0">
                <a:solidFill>
                  <a:srgbClr val="C00000"/>
                </a:solidFill>
              </a:rPr>
              <a:t>[cases propaganda in de </a:t>
            </a:r>
            <a:r>
              <a:rPr lang="en-GB" sz="4400" b="1" dirty="0" err="1">
                <a:solidFill>
                  <a:srgbClr val="C00000"/>
                </a:solidFill>
              </a:rPr>
              <a:t>Sovjetunie</a:t>
            </a:r>
            <a:r>
              <a:rPr lang="en-GB" sz="4400" b="1" dirty="0">
                <a:solidFill>
                  <a:srgbClr val="C00000"/>
                </a:solidFill>
              </a:rPr>
              <a:t> en </a:t>
            </a:r>
            <a:r>
              <a:rPr lang="en-GB" sz="4400" b="1" dirty="0" err="1">
                <a:solidFill>
                  <a:srgbClr val="C00000"/>
                </a:solidFill>
              </a:rPr>
              <a:t>nazi-Duitsland</a:t>
            </a:r>
            <a:r>
              <a:rPr lang="en-GB" sz="4400" b="1" dirty="0">
                <a:solidFill>
                  <a:srgbClr val="C00000"/>
                </a:solidFill>
              </a:rPr>
              <a:t>] </a:t>
            </a:r>
            <a:endParaRPr lang="en-US" sz="4400" b="1" dirty="0">
              <a:solidFill>
                <a:srgbClr val="C00000"/>
              </a:solidFill>
            </a:endParaRPr>
          </a:p>
        </p:txBody>
      </p:sp>
      <p:cxnSp>
        <p:nvCxnSpPr>
          <p:cNvPr id="7" name="Straight Connector 6"/>
          <p:cNvCxnSpPr/>
          <p:nvPr/>
        </p:nvCxnSpPr>
        <p:spPr>
          <a:xfrm flipV="1">
            <a:off x="-4612" y="7650522"/>
            <a:ext cx="17338675" cy="31128"/>
          </a:xfrm>
          <a:prstGeom prst="line">
            <a:avLst/>
          </a:prstGeom>
          <a:ln w="19050">
            <a:solidFill>
              <a:srgbClr val="C00000"/>
            </a:solidFill>
          </a:ln>
        </p:spPr>
        <p:style>
          <a:lnRef idx="1">
            <a:schemeClr val="dk1"/>
          </a:lnRef>
          <a:fillRef idx="0">
            <a:schemeClr val="dk1"/>
          </a:fillRef>
          <a:effectRef idx="0">
            <a:schemeClr val="dk1"/>
          </a:effectRef>
          <a:fontRef idx="minor">
            <a:schemeClr val="tx1"/>
          </a:fontRef>
        </p:style>
      </p:cxnSp>
      <p:sp>
        <p:nvSpPr>
          <p:cNvPr id="15" name="Rectangle 14"/>
          <p:cNvSpPr/>
          <p:nvPr/>
        </p:nvSpPr>
        <p:spPr>
          <a:xfrm>
            <a:off x="0" y="9431867"/>
            <a:ext cx="17334063" cy="338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54808" tIns="77404" rIns="154808" bIns="77404" rtlCol="0" anchor="ctr"/>
          <a:lstStyle/>
          <a:p>
            <a:pPr algn="ctr"/>
            <a:endParaRPr lang="nl-BE" sz="230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4586" y="8631014"/>
            <a:ext cx="2516888" cy="368421"/>
          </a:xfrm>
          <a:prstGeom prst="rect">
            <a:avLst/>
          </a:prstGeom>
        </p:spPr>
      </p:pic>
    </p:spTree>
    <p:extLst>
      <p:ext uri="{BB962C8B-B14F-4D97-AF65-F5344CB8AC3E}">
        <p14:creationId xmlns:p14="http://schemas.microsoft.com/office/powerpoint/2010/main" val="2588927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952" y="428700"/>
            <a:ext cx="16308447" cy="1023702"/>
          </a:xfrm>
        </p:spPr>
        <p:txBody>
          <a:bodyPr/>
          <a:lstStyle/>
          <a:p>
            <a:pPr marL="828675" indent="-742950"/>
            <a:r>
              <a:rPr lang="nl-NL" sz="6000" b="1" u="none" dirty="0">
                <a:solidFill>
                  <a:srgbClr val="C00000"/>
                </a:solidFill>
                <a:latin typeface="Calibri" panose="020F0502020204030204" pitchFamily="34" charset="0"/>
                <a:cs typeface="Calibri" panose="020F0502020204030204" pitchFamily="34" charset="0"/>
              </a:rPr>
              <a:t>2.3. </a:t>
            </a:r>
            <a:r>
              <a:rPr lang="nl-BE" sz="6000" b="1" u="none" dirty="0">
                <a:solidFill>
                  <a:srgbClr val="C00000"/>
                </a:solidFill>
                <a:latin typeface="Calibri" panose="020F0502020204030204" pitchFamily="34" charset="0"/>
                <a:cs typeface="Calibri" panose="020F0502020204030204" pitchFamily="34" charset="0"/>
              </a:rPr>
              <a:t>Sociale verantwoordelijkheidstheorie </a:t>
            </a:r>
          </a:p>
        </p:txBody>
      </p:sp>
      <p:sp>
        <p:nvSpPr>
          <p:cNvPr id="3" name="Content Placeholder 2"/>
          <p:cNvSpPr>
            <a:spLocks noGrp="1"/>
          </p:cNvSpPr>
          <p:nvPr>
            <p:ph idx="1"/>
          </p:nvPr>
        </p:nvSpPr>
        <p:spPr>
          <a:xfrm>
            <a:off x="1020725" y="1722476"/>
            <a:ext cx="13163108" cy="6868631"/>
          </a:xfrm>
        </p:spPr>
        <p:txBody>
          <a:bodyPr>
            <a:normAutofit fontScale="85000" lnSpcReduction="10000"/>
          </a:bodyPr>
          <a:lstStyle/>
          <a:p>
            <a:pPr marL="85725" indent="0">
              <a:buNone/>
            </a:pPr>
            <a:r>
              <a:rPr lang="nl-NL" sz="4400" dirty="0"/>
              <a:t>Correctie op LT: </a:t>
            </a:r>
            <a:r>
              <a:rPr lang="nl-BE" sz="4400" dirty="0"/>
              <a:t>maatschappelijke verantwoordelijkheid van de media:</a:t>
            </a:r>
          </a:p>
          <a:p>
            <a:pPr>
              <a:buFontTx/>
              <a:buChar char="-"/>
            </a:pPr>
            <a:r>
              <a:rPr lang="nl-BE" sz="4400" dirty="0"/>
              <a:t>de vrijheid van de media;</a:t>
            </a:r>
          </a:p>
          <a:p>
            <a:pPr>
              <a:buFontTx/>
              <a:buChar char="-"/>
            </a:pPr>
            <a:r>
              <a:rPr lang="nl-BE" sz="4400" dirty="0"/>
              <a:t>de erkenning van de plichten ten aanzien van de maatschappij;</a:t>
            </a:r>
          </a:p>
          <a:p>
            <a:pPr>
              <a:buFontTx/>
              <a:buChar char="-"/>
            </a:pPr>
            <a:r>
              <a:rPr lang="nl-NL" sz="4400" dirty="0"/>
              <a:t>zelfcontrole/regulering;</a:t>
            </a:r>
          </a:p>
          <a:p>
            <a:pPr>
              <a:buFontTx/>
              <a:buChar char="-"/>
            </a:pPr>
            <a:r>
              <a:rPr lang="nl-BE" sz="4400" dirty="0"/>
              <a:t>de individuele keuzevrijheid van de consument;</a:t>
            </a:r>
          </a:p>
          <a:p>
            <a:pPr>
              <a:buFontTx/>
              <a:buChar char="-"/>
            </a:pPr>
            <a:r>
              <a:rPr lang="nl-BE" sz="4400" dirty="0"/>
              <a:t>hoge professionele standaard;</a:t>
            </a:r>
          </a:p>
          <a:p>
            <a:pPr>
              <a:buFontTx/>
              <a:buChar char="-"/>
            </a:pPr>
            <a:r>
              <a:rPr lang="nl-BE" sz="4400" dirty="0"/>
              <a:t>deontologische codes.</a:t>
            </a:r>
          </a:p>
          <a:p>
            <a:pPr marL="85725" indent="0">
              <a:buNone/>
            </a:pPr>
            <a:endParaRPr lang="nl-BE" sz="4400" u="sng" dirty="0"/>
          </a:p>
          <a:p>
            <a:pPr marL="85725" indent="0">
              <a:buNone/>
            </a:pPr>
            <a:r>
              <a:rPr lang="nl-BE" sz="4400" u="sng" dirty="0"/>
              <a:t>Voorbeeld: Zelfregulering van de pers: deontologie</a:t>
            </a:r>
          </a:p>
        </p:txBody>
      </p:sp>
      <p:sp>
        <p:nvSpPr>
          <p:cNvPr id="4" name="Slide Number Placeholder 3"/>
          <p:cNvSpPr>
            <a:spLocks noGrp="1"/>
          </p:cNvSpPr>
          <p:nvPr>
            <p:ph type="sldNum" sz="quarter" idx="12"/>
          </p:nvPr>
        </p:nvSpPr>
        <p:spPr/>
        <p:txBody>
          <a:bodyPr/>
          <a:lstStyle/>
          <a:p>
            <a:fld id="{7AE184E0-0BD4-4705-A12B-9B71DDE63301}" type="slidenum">
              <a:rPr lang="nl-BE" noProof="0" smtClean="0"/>
              <a:t>20</a:t>
            </a:fld>
            <a:endParaRPr lang="nl-BE" noProof="0" dirty="0"/>
          </a:p>
        </p:txBody>
      </p:sp>
      <p:pic>
        <p:nvPicPr>
          <p:cNvPr id="2050" name="Picture 2" descr="Afbeeldingsresultaat voor journalistic codes his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48707" y="5258600"/>
            <a:ext cx="5089968" cy="385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934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243" y="412471"/>
            <a:ext cx="16258953" cy="863693"/>
          </a:xfrm>
        </p:spPr>
        <p:txBody>
          <a:bodyPr/>
          <a:lstStyle/>
          <a:p>
            <a:pPr marL="828675" indent="-742950"/>
            <a:r>
              <a:rPr lang="nl-NL" sz="6000" b="1" u="none" dirty="0">
                <a:solidFill>
                  <a:srgbClr val="C00000"/>
                </a:solidFill>
                <a:latin typeface="Calibri" panose="020F0502020204030204" pitchFamily="34" charset="0"/>
                <a:cs typeface="Calibri" panose="020F0502020204030204" pitchFamily="34" charset="0"/>
              </a:rPr>
              <a:t>2.3. </a:t>
            </a:r>
            <a:r>
              <a:rPr lang="nl-BE" sz="6000" b="1" u="none" dirty="0">
                <a:solidFill>
                  <a:srgbClr val="C00000"/>
                </a:solidFill>
                <a:latin typeface="Calibri" panose="020F0502020204030204" pitchFamily="34" charset="0"/>
                <a:cs typeface="Calibri" panose="020F0502020204030204" pitchFamily="34" charset="0"/>
              </a:rPr>
              <a:t>Sociale verantwoordelijkheidstheorie </a:t>
            </a:r>
          </a:p>
        </p:txBody>
      </p:sp>
      <p:sp>
        <p:nvSpPr>
          <p:cNvPr id="3" name="Content Placeholder 2"/>
          <p:cNvSpPr>
            <a:spLocks noGrp="1"/>
          </p:cNvSpPr>
          <p:nvPr>
            <p:ph idx="1"/>
          </p:nvPr>
        </p:nvSpPr>
        <p:spPr>
          <a:xfrm>
            <a:off x="117987" y="1276164"/>
            <a:ext cx="15706060" cy="6294475"/>
          </a:xfrm>
        </p:spPr>
        <p:txBody>
          <a:bodyPr>
            <a:normAutofit/>
          </a:bodyPr>
          <a:lstStyle/>
          <a:p>
            <a:pPr marL="85725" indent="0">
              <a:buNone/>
            </a:pPr>
            <a:r>
              <a:rPr lang="nl-NL" sz="4400" u="sng" dirty="0"/>
              <a:t>Voorbeeld: </a:t>
            </a:r>
            <a:r>
              <a:rPr lang="nl-BE" sz="4400" u="sng" dirty="0"/>
              <a:t>Hays </a:t>
            </a:r>
            <a:r>
              <a:rPr lang="nl-BE" sz="4400" u="sng" dirty="0" err="1"/>
              <a:t>production</a:t>
            </a:r>
            <a:r>
              <a:rPr lang="nl-BE" sz="4400" u="sng" dirty="0"/>
              <a:t> codes in Hollywood</a:t>
            </a:r>
          </a:p>
          <a:p>
            <a:pPr marL="85725" indent="0">
              <a:buNone/>
            </a:pPr>
            <a:r>
              <a:rPr lang="nl-BE" sz="4400" dirty="0">
                <a:sym typeface="Wingdings" panose="05000000000000000000" pitchFamily="2" charset="2"/>
              </a:rPr>
              <a:t> Zie Hoofdstuk 8: censuur, disciplinering</a:t>
            </a:r>
            <a:endParaRPr lang="nl-BE" sz="4400" dirty="0"/>
          </a:p>
          <a:p>
            <a:pPr marL="85725" indent="0">
              <a:buNone/>
            </a:pPr>
            <a:endParaRPr lang="nl-BE" sz="4400" dirty="0">
              <a:sym typeface="Wingdings" panose="05000000000000000000" pitchFamily="2" charset="2"/>
            </a:endParaRPr>
          </a:p>
        </p:txBody>
      </p:sp>
      <p:sp>
        <p:nvSpPr>
          <p:cNvPr id="4" name="Slide Number Placeholder 3"/>
          <p:cNvSpPr>
            <a:spLocks noGrp="1"/>
          </p:cNvSpPr>
          <p:nvPr>
            <p:ph type="sldNum" sz="quarter" idx="12"/>
          </p:nvPr>
        </p:nvSpPr>
        <p:spPr/>
        <p:txBody>
          <a:bodyPr/>
          <a:lstStyle/>
          <a:p>
            <a:fld id="{7AE184E0-0BD4-4705-A12B-9B71DDE63301}" type="slidenum">
              <a:rPr lang="nl-BE" noProof="0" smtClean="0"/>
              <a:t>21</a:t>
            </a:fld>
            <a:endParaRPr lang="nl-BE" noProof="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076" y="2055657"/>
            <a:ext cx="5477491" cy="76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he MPPDA Seal of Approv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35" y="3603538"/>
            <a:ext cx="5536151" cy="358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036" y="3603538"/>
            <a:ext cx="6242141" cy="526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F8903719-7849-4D24-BE7F-B4950D1FB194}"/>
              </a:ext>
            </a:extLst>
          </p:cNvPr>
          <p:cNvSpPr/>
          <p:nvPr/>
        </p:nvSpPr>
        <p:spPr>
          <a:xfrm>
            <a:off x="2481305" y="8802504"/>
            <a:ext cx="8667750" cy="880241"/>
          </a:xfrm>
          <a:prstGeom prst="rect">
            <a:avLst/>
          </a:prstGeom>
        </p:spPr>
        <p:txBody>
          <a:bodyPr>
            <a:spAutoFit/>
          </a:bodyPr>
          <a:lstStyle/>
          <a:p>
            <a:r>
              <a:rPr lang="nl-BE" dirty="0">
                <a:hlinkClick r:id="rId6"/>
              </a:rPr>
              <a:t>https://blog.newspapers.library.in.gov/will-hays-and-the-hollywood-production-code/</a:t>
            </a:r>
            <a:r>
              <a:rPr lang="nl-BE" dirty="0"/>
              <a:t> </a:t>
            </a:r>
          </a:p>
        </p:txBody>
      </p:sp>
    </p:spTree>
    <p:extLst>
      <p:ext uri="{BB962C8B-B14F-4D97-AF65-F5344CB8AC3E}">
        <p14:creationId xmlns:p14="http://schemas.microsoft.com/office/powerpoint/2010/main" val="4080516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52" y="0"/>
            <a:ext cx="16155248" cy="863693"/>
          </a:xfrm>
        </p:spPr>
        <p:txBody>
          <a:bodyPr/>
          <a:lstStyle/>
          <a:p>
            <a:r>
              <a:rPr lang="nl-NL" sz="6000" b="1" u="none" dirty="0">
                <a:solidFill>
                  <a:srgbClr val="C00000"/>
                </a:solidFill>
                <a:latin typeface="Calibri" panose="020F0502020204030204" pitchFamily="34" charset="0"/>
                <a:cs typeface="Calibri" panose="020F0502020204030204" pitchFamily="34" charset="0"/>
              </a:rPr>
              <a:t>2.4. </a:t>
            </a:r>
            <a:r>
              <a:rPr lang="nl-BE" sz="6000" b="1" u="none" dirty="0">
                <a:solidFill>
                  <a:srgbClr val="C00000"/>
                </a:solidFill>
                <a:latin typeface="Calibri" panose="020F0502020204030204" pitchFamily="34" charset="0"/>
                <a:cs typeface="Calibri" panose="020F0502020204030204" pitchFamily="34" charset="0"/>
              </a:rPr>
              <a:t>Sovjet-communistische mediatheorie</a:t>
            </a:r>
          </a:p>
        </p:txBody>
      </p:sp>
      <p:sp>
        <p:nvSpPr>
          <p:cNvPr id="4" name="Slide Number Placeholder 3"/>
          <p:cNvSpPr>
            <a:spLocks noGrp="1"/>
          </p:cNvSpPr>
          <p:nvPr>
            <p:ph type="sldNum" sz="quarter" idx="4"/>
          </p:nvPr>
        </p:nvSpPr>
        <p:spPr/>
        <p:txBody>
          <a:bodyPr/>
          <a:lstStyle/>
          <a:p>
            <a:fld id="{7AE184E0-0BD4-4705-A12B-9B71DDE63301}" type="slidenum">
              <a:rPr lang="nl-BE" noProof="0" smtClean="0"/>
              <a:t>22</a:t>
            </a:fld>
            <a:endParaRPr lang="nl-BE" noProof="0" dirty="0"/>
          </a:p>
        </p:txBody>
      </p:sp>
      <p:sp>
        <p:nvSpPr>
          <p:cNvPr id="3" name="Content Placeholder 2"/>
          <p:cNvSpPr>
            <a:spLocks noGrp="1"/>
          </p:cNvSpPr>
          <p:nvPr>
            <p:ph idx="1"/>
          </p:nvPr>
        </p:nvSpPr>
        <p:spPr>
          <a:xfrm>
            <a:off x="380152" y="1003004"/>
            <a:ext cx="14994527" cy="3313816"/>
          </a:xfrm>
        </p:spPr>
        <p:txBody>
          <a:bodyPr>
            <a:normAutofit/>
          </a:bodyPr>
          <a:lstStyle/>
          <a:p>
            <a:pPr marL="85725" indent="0">
              <a:buNone/>
            </a:pPr>
            <a:r>
              <a:rPr lang="nl-NL" sz="4400" dirty="0"/>
              <a:t>Cf. context Koude Oorlog</a:t>
            </a:r>
          </a:p>
          <a:p>
            <a:pPr marL="85725" indent="0">
              <a:buNone/>
            </a:pPr>
            <a:r>
              <a:rPr lang="nl-NL" sz="4400" dirty="0"/>
              <a:t>FTP: ziet SCT in het verlengde van AT, maar toch is SCT </a:t>
            </a:r>
            <a:r>
              <a:rPr lang="nl-BE" sz="4400" dirty="0"/>
              <a:t>niet volledig in de lijn van de AT te plaatsen</a:t>
            </a:r>
          </a:p>
          <a:p>
            <a:pPr marL="85725" indent="0">
              <a:buNone/>
            </a:pPr>
            <a:endParaRPr lang="nl-NL" sz="4400" dirty="0"/>
          </a:p>
        </p:txBody>
      </p:sp>
      <p:pic>
        <p:nvPicPr>
          <p:cNvPr id="3074" name="Picture 2" descr="Image result for lenin radi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5404" y="4231758"/>
            <a:ext cx="9813272" cy="55218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44278" y="4274289"/>
            <a:ext cx="6206968" cy="3785652"/>
          </a:xfrm>
          <a:prstGeom prst="rect">
            <a:avLst/>
          </a:prstGeom>
        </p:spPr>
        <p:txBody>
          <a:bodyPr wrap="square">
            <a:spAutoFit/>
          </a:bodyPr>
          <a:lstStyle/>
          <a:p>
            <a:pPr marL="85725" indent="0">
              <a:buNone/>
            </a:pPr>
            <a:r>
              <a:rPr lang="nl-NL" sz="4000" dirty="0"/>
              <a:t>Lenin: “</a:t>
            </a:r>
            <a:r>
              <a:rPr lang="nl-BE" sz="4000" i="1" dirty="0"/>
              <a:t>De krant is niet slechts een collectieve </a:t>
            </a:r>
            <a:r>
              <a:rPr lang="nl-BE" sz="4000" b="1" i="1" dirty="0"/>
              <a:t>propagandist</a:t>
            </a:r>
            <a:r>
              <a:rPr lang="nl-BE" sz="4000" i="1" dirty="0"/>
              <a:t> en een collectieve </a:t>
            </a:r>
            <a:r>
              <a:rPr lang="nl-BE" sz="4000" b="1" i="1" dirty="0"/>
              <a:t>agitator</a:t>
            </a:r>
            <a:r>
              <a:rPr lang="nl-BE" sz="4000" i="1" dirty="0"/>
              <a:t>, maar ook een collectieve </a:t>
            </a:r>
            <a:r>
              <a:rPr lang="nl-BE" sz="4000" b="1" i="1" dirty="0"/>
              <a:t>organisator</a:t>
            </a:r>
            <a:r>
              <a:rPr lang="nl-BE" sz="4000" i="1" dirty="0"/>
              <a:t>.</a:t>
            </a:r>
            <a:r>
              <a:rPr lang="nl-BE" sz="4000" dirty="0"/>
              <a:t>” </a:t>
            </a:r>
          </a:p>
        </p:txBody>
      </p:sp>
    </p:spTree>
    <p:extLst>
      <p:ext uri="{BB962C8B-B14F-4D97-AF65-F5344CB8AC3E}">
        <p14:creationId xmlns:p14="http://schemas.microsoft.com/office/powerpoint/2010/main" val="4080516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49" y="1365116"/>
            <a:ext cx="16155248" cy="863693"/>
          </a:xfrm>
        </p:spPr>
        <p:txBody>
          <a:bodyPr/>
          <a:lstStyle/>
          <a:p>
            <a:r>
              <a:rPr lang="nl-NL" sz="6000" b="1" u="none" dirty="0">
                <a:solidFill>
                  <a:srgbClr val="C00000"/>
                </a:solidFill>
                <a:latin typeface="Calibri" panose="020F0502020204030204" pitchFamily="34" charset="0"/>
                <a:cs typeface="Calibri" panose="020F0502020204030204" pitchFamily="34" charset="0"/>
              </a:rPr>
              <a:t>2.4. </a:t>
            </a:r>
            <a:r>
              <a:rPr lang="nl-BE" sz="6000" b="1" u="none" dirty="0">
                <a:solidFill>
                  <a:srgbClr val="C00000"/>
                </a:solidFill>
                <a:latin typeface="Calibri" panose="020F0502020204030204" pitchFamily="34" charset="0"/>
                <a:cs typeface="Calibri" panose="020F0502020204030204" pitchFamily="34" charset="0"/>
              </a:rPr>
              <a:t>Sovjet-communistische mediatheorie: context</a:t>
            </a:r>
          </a:p>
        </p:txBody>
      </p:sp>
      <p:sp>
        <p:nvSpPr>
          <p:cNvPr id="4" name="Slide Number Placeholder 3"/>
          <p:cNvSpPr>
            <a:spLocks noGrp="1"/>
          </p:cNvSpPr>
          <p:nvPr>
            <p:ph type="sldNum" sz="quarter" idx="4"/>
          </p:nvPr>
        </p:nvSpPr>
        <p:spPr/>
        <p:txBody>
          <a:bodyPr/>
          <a:lstStyle/>
          <a:p>
            <a:fld id="{7AE184E0-0BD4-4705-A12B-9B71DDE63301}" type="slidenum">
              <a:rPr lang="nl-BE" noProof="0" smtClean="0"/>
              <a:t>23</a:t>
            </a:fld>
            <a:endParaRPr lang="nl-BE" noProof="0" dirty="0"/>
          </a:p>
        </p:txBody>
      </p:sp>
      <p:sp>
        <p:nvSpPr>
          <p:cNvPr id="3" name="Content Placeholder 2"/>
          <p:cNvSpPr>
            <a:spLocks noGrp="1"/>
          </p:cNvSpPr>
          <p:nvPr>
            <p:ph idx="1"/>
          </p:nvPr>
        </p:nvSpPr>
        <p:spPr>
          <a:xfrm>
            <a:off x="386649" y="2909622"/>
            <a:ext cx="7461288" cy="7928346"/>
          </a:xfrm>
        </p:spPr>
        <p:txBody>
          <a:bodyPr>
            <a:normAutofit/>
          </a:bodyPr>
          <a:lstStyle/>
          <a:p>
            <a:pPr marL="85725" indent="0">
              <a:buNone/>
            </a:pPr>
            <a:r>
              <a:rPr lang="nl-BE" sz="4400" dirty="0"/>
              <a:t>1902: </a:t>
            </a:r>
            <a:r>
              <a:rPr lang="nl-BE" sz="4400" i="1" dirty="0"/>
              <a:t>Wat te doen? </a:t>
            </a:r>
            <a:r>
              <a:rPr lang="nl-BE" sz="4400" dirty="0"/>
              <a:t>Lenin</a:t>
            </a:r>
          </a:p>
          <a:p>
            <a:pPr marL="85725" indent="0">
              <a:buNone/>
            </a:pPr>
            <a:r>
              <a:rPr lang="nl-BE" sz="4400" dirty="0"/>
              <a:t>1905: Revolutie</a:t>
            </a:r>
          </a:p>
          <a:p>
            <a:pPr marL="85725" indent="0">
              <a:buNone/>
            </a:pPr>
            <a:r>
              <a:rPr lang="nl-BE" sz="4400" dirty="0"/>
              <a:t>1914: start WO1</a:t>
            </a:r>
          </a:p>
          <a:p>
            <a:pPr marL="85725" indent="0">
              <a:buNone/>
            </a:pPr>
            <a:r>
              <a:rPr lang="nl-BE" sz="4400" dirty="0"/>
              <a:t>1917: Revolutie</a:t>
            </a:r>
          </a:p>
          <a:p>
            <a:pPr marL="85725" indent="0">
              <a:buNone/>
            </a:pPr>
            <a:r>
              <a:rPr lang="nl-BE" sz="4400" dirty="0"/>
              <a:t>1917/18-21/22: burgeroorlog</a:t>
            </a:r>
          </a:p>
          <a:p>
            <a:pPr marL="85725" indent="0">
              <a:buNone/>
            </a:pPr>
            <a:r>
              <a:rPr lang="nl-BE" sz="4400" dirty="0"/>
              <a:t>1921-: NEP/nieuwe economische politiek</a:t>
            </a:r>
          </a:p>
        </p:txBody>
      </p:sp>
      <p:pic>
        <p:nvPicPr>
          <p:cNvPr id="5" name="Picture 4"/>
          <p:cNvPicPr>
            <a:picLocks noChangeAspect="1"/>
          </p:cNvPicPr>
          <p:nvPr/>
        </p:nvPicPr>
        <p:blipFill>
          <a:blip r:embed="rId3"/>
          <a:stretch>
            <a:fillRect/>
          </a:stretch>
        </p:blipFill>
        <p:spPr>
          <a:xfrm>
            <a:off x="7948532" y="3057107"/>
            <a:ext cx="9224939" cy="4793686"/>
          </a:xfrm>
          <a:prstGeom prst="rect">
            <a:avLst/>
          </a:prstGeom>
        </p:spPr>
      </p:pic>
    </p:spTree>
    <p:extLst>
      <p:ext uri="{BB962C8B-B14F-4D97-AF65-F5344CB8AC3E}">
        <p14:creationId xmlns:p14="http://schemas.microsoft.com/office/powerpoint/2010/main" val="1756148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881" y="796413"/>
            <a:ext cx="12613177" cy="863693"/>
          </a:xfrm>
        </p:spPr>
        <p:txBody>
          <a:bodyPr/>
          <a:lstStyle/>
          <a:p>
            <a:r>
              <a:rPr lang="nl-NL" sz="6000" b="1" u="none" dirty="0">
                <a:solidFill>
                  <a:srgbClr val="C00000"/>
                </a:solidFill>
                <a:latin typeface="Calibri" panose="020F0502020204030204" pitchFamily="34" charset="0"/>
                <a:cs typeface="Calibri" panose="020F0502020204030204" pitchFamily="34" charset="0"/>
              </a:rPr>
              <a:t>2.4. </a:t>
            </a:r>
            <a:r>
              <a:rPr lang="nl-BE" sz="6000" b="1" u="none" dirty="0">
                <a:solidFill>
                  <a:srgbClr val="C00000"/>
                </a:solidFill>
                <a:latin typeface="Calibri" panose="020F0502020204030204" pitchFamily="34" charset="0"/>
                <a:cs typeface="Calibri" panose="020F0502020204030204" pitchFamily="34" charset="0"/>
              </a:rPr>
              <a:t>Sovjet-communistische mediatheorie</a:t>
            </a:r>
          </a:p>
        </p:txBody>
      </p:sp>
      <p:sp>
        <p:nvSpPr>
          <p:cNvPr id="4" name="Slide Number Placeholder 3"/>
          <p:cNvSpPr>
            <a:spLocks noGrp="1"/>
          </p:cNvSpPr>
          <p:nvPr>
            <p:ph type="sldNum" sz="quarter" idx="4"/>
          </p:nvPr>
        </p:nvSpPr>
        <p:spPr/>
        <p:txBody>
          <a:bodyPr/>
          <a:lstStyle/>
          <a:p>
            <a:fld id="{7AE184E0-0BD4-4705-A12B-9B71DDE63301}" type="slidenum">
              <a:rPr lang="nl-BE" noProof="0" smtClean="0"/>
              <a:t>24</a:t>
            </a:fld>
            <a:endParaRPr lang="nl-BE" noProof="0" dirty="0"/>
          </a:p>
        </p:txBody>
      </p:sp>
      <p:sp>
        <p:nvSpPr>
          <p:cNvPr id="3" name="Content Placeholder 2"/>
          <p:cNvSpPr>
            <a:spLocks noGrp="1"/>
          </p:cNvSpPr>
          <p:nvPr>
            <p:ph idx="1"/>
          </p:nvPr>
        </p:nvSpPr>
        <p:spPr>
          <a:xfrm>
            <a:off x="380152" y="1423796"/>
            <a:ext cx="12675890" cy="7515504"/>
          </a:xfrm>
        </p:spPr>
        <p:txBody>
          <a:bodyPr>
            <a:normAutofit fontScale="62500" lnSpcReduction="20000"/>
          </a:bodyPr>
          <a:lstStyle/>
          <a:p>
            <a:pPr marL="85725" indent="0">
              <a:buNone/>
            </a:pPr>
            <a:r>
              <a:rPr lang="nl-NL" sz="4400" dirty="0"/>
              <a:t>SCT:</a:t>
            </a:r>
          </a:p>
          <a:p>
            <a:pPr>
              <a:buFontTx/>
              <a:buChar char="-"/>
            </a:pPr>
            <a:r>
              <a:rPr lang="nl-NL" sz="4400" dirty="0"/>
              <a:t>Structurele controle over onderbouw</a:t>
            </a:r>
          </a:p>
          <a:p>
            <a:pPr>
              <a:buFontTx/>
              <a:buChar char="-"/>
            </a:pPr>
            <a:r>
              <a:rPr lang="nl-BE" sz="4400" dirty="0"/>
              <a:t>Media in theorie vrij, in praktijk staatseigendom</a:t>
            </a:r>
          </a:p>
          <a:p>
            <a:pPr>
              <a:buFontTx/>
              <a:buChar char="-"/>
            </a:pPr>
            <a:r>
              <a:rPr lang="nl-NL" sz="4400" dirty="0"/>
              <a:t>Media = hoofdwapen van de CP (communistische partij)</a:t>
            </a:r>
          </a:p>
          <a:p>
            <a:pPr>
              <a:buFontTx/>
              <a:buChar char="-"/>
            </a:pPr>
            <a:r>
              <a:rPr lang="nl-NL" sz="4400" dirty="0"/>
              <a:t>Media geen doel op zich (vb. winst, cf. wel in nazi-Duitsland)</a:t>
            </a:r>
          </a:p>
          <a:p>
            <a:pPr>
              <a:buFontTx/>
              <a:buChar char="-"/>
            </a:pPr>
            <a:r>
              <a:rPr lang="nl-NL" sz="4400" dirty="0"/>
              <a:t>Censuur is toegelaten door de CP</a:t>
            </a:r>
          </a:p>
          <a:p>
            <a:pPr>
              <a:buFontTx/>
              <a:buChar char="-"/>
            </a:pPr>
            <a:r>
              <a:rPr lang="nl-NL" sz="4400" dirty="0"/>
              <a:t>‘Objectiviteit’</a:t>
            </a:r>
          </a:p>
          <a:p>
            <a:pPr>
              <a:buFontTx/>
              <a:buChar char="-"/>
            </a:pPr>
            <a:r>
              <a:rPr lang="nl-NL" sz="4400" dirty="0"/>
              <a:t>Vele taken:</a:t>
            </a:r>
          </a:p>
          <a:p>
            <a:pPr lvl="1">
              <a:buFontTx/>
              <a:buChar char="-"/>
            </a:pPr>
            <a:r>
              <a:rPr lang="nl-NL" sz="4400" dirty="0"/>
              <a:t>Media = oor/oog van de CP</a:t>
            </a:r>
          </a:p>
          <a:p>
            <a:pPr lvl="1">
              <a:buFontTx/>
              <a:buChar char="-"/>
            </a:pPr>
            <a:r>
              <a:rPr lang="nl-NL" sz="4400" dirty="0"/>
              <a:t>Contact tussen de CP en de bevolking</a:t>
            </a:r>
          </a:p>
          <a:p>
            <a:pPr lvl="1">
              <a:buFontTx/>
              <a:buChar char="-"/>
            </a:pPr>
            <a:r>
              <a:rPr lang="nl-NL" sz="4400" dirty="0"/>
              <a:t>Media ook educatieve taak – ideale socialistische samenleving voorbereiden</a:t>
            </a:r>
          </a:p>
          <a:p>
            <a:pPr lvl="1">
              <a:buFontTx/>
              <a:buChar char="-"/>
            </a:pPr>
            <a:r>
              <a:rPr lang="nl-BE" sz="4400" dirty="0"/>
              <a:t>Ideologisch wapen in de strijd tegen de vijanden</a:t>
            </a:r>
            <a:endParaRPr lang="nl-NL" sz="4400" dirty="0"/>
          </a:p>
          <a:p>
            <a:pPr>
              <a:buFontTx/>
              <a:buChar char="-"/>
            </a:pPr>
            <a:r>
              <a:rPr lang="nl-NL" sz="4400" dirty="0"/>
              <a:t>Afhankelijk van context, verschil tussen</a:t>
            </a:r>
          </a:p>
          <a:p>
            <a:pPr lvl="1">
              <a:buFontTx/>
              <a:buChar char="-"/>
            </a:pPr>
            <a:r>
              <a:rPr lang="nl-NL" sz="4400" dirty="0"/>
              <a:t>Propagandist – vele ideeën – lange termijn – doel: denken/houding</a:t>
            </a:r>
          </a:p>
          <a:p>
            <a:pPr lvl="1">
              <a:buFontTx/>
              <a:buChar char="-"/>
            </a:pPr>
            <a:r>
              <a:rPr lang="nl-NL" sz="4400" dirty="0"/>
              <a:t>Agitator – sterkste voorbeeld/één idee – korte termijn – doel: actie</a:t>
            </a:r>
          </a:p>
        </p:txBody>
      </p:sp>
      <p:pic>
        <p:nvPicPr>
          <p:cNvPr id="9218" name="Picture 2" descr="Afbeeldingsresultaat voor pravda len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7361" y="6297560"/>
            <a:ext cx="4611314" cy="345603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e result for lenin wat te do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8298" y="-9257"/>
            <a:ext cx="4050378" cy="630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83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31" y="946038"/>
            <a:ext cx="16155248" cy="863693"/>
          </a:xfrm>
        </p:spPr>
        <p:txBody>
          <a:bodyPr/>
          <a:lstStyle/>
          <a:p>
            <a:r>
              <a:rPr lang="nl-NL" sz="6000" b="1" u="none" dirty="0">
                <a:solidFill>
                  <a:srgbClr val="C00000"/>
                </a:solidFill>
                <a:latin typeface="Calibri" panose="020F0502020204030204" pitchFamily="34" charset="0"/>
                <a:cs typeface="Calibri" panose="020F0502020204030204" pitchFamily="34" charset="0"/>
              </a:rPr>
              <a:t>2.4. </a:t>
            </a:r>
            <a:r>
              <a:rPr lang="nl-BE" sz="6000" b="1" u="none" dirty="0">
                <a:solidFill>
                  <a:srgbClr val="C00000"/>
                </a:solidFill>
                <a:latin typeface="Calibri" panose="020F0502020204030204" pitchFamily="34" charset="0"/>
                <a:cs typeface="Calibri" panose="020F0502020204030204" pitchFamily="34" charset="0"/>
              </a:rPr>
              <a:t>Sovjet-communistische mediatheorie: context</a:t>
            </a:r>
          </a:p>
        </p:txBody>
      </p:sp>
      <p:sp>
        <p:nvSpPr>
          <p:cNvPr id="4" name="Slide Number Placeholder 3"/>
          <p:cNvSpPr>
            <a:spLocks noGrp="1"/>
          </p:cNvSpPr>
          <p:nvPr>
            <p:ph type="sldNum" sz="quarter" idx="4"/>
          </p:nvPr>
        </p:nvSpPr>
        <p:spPr/>
        <p:txBody>
          <a:bodyPr/>
          <a:lstStyle/>
          <a:p>
            <a:fld id="{7AE184E0-0BD4-4705-A12B-9B71DDE63301}" type="slidenum">
              <a:rPr lang="nl-BE" noProof="0" smtClean="0"/>
              <a:t>25</a:t>
            </a:fld>
            <a:endParaRPr lang="nl-BE" noProof="0" dirty="0"/>
          </a:p>
        </p:txBody>
      </p:sp>
      <p:sp>
        <p:nvSpPr>
          <p:cNvPr id="3" name="Content Placeholder 2"/>
          <p:cNvSpPr>
            <a:spLocks noGrp="1"/>
          </p:cNvSpPr>
          <p:nvPr>
            <p:ph idx="1"/>
          </p:nvPr>
        </p:nvSpPr>
        <p:spPr>
          <a:xfrm>
            <a:off x="388631" y="1816193"/>
            <a:ext cx="7274623" cy="7945699"/>
          </a:xfrm>
        </p:spPr>
        <p:txBody>
          <a:bodyPr>
            <a:normAutofit/>
          </a:bodyPr>
          <a:lstStyle/>
          <a:p>
            <a:pPr marL="85725" indent="0">
              <a:buNone/>
            </a:pPr>
            <a:r>
              <a:rPr lang="nl-NL" sz="4400" b="1" dirty="0">
                <a:solidFill>
                  <a:srgbClr val="C00000"/>
                </a:solidFill>
              </a:rPr>
              <a:t>1917: massa-indoctrinatie</a:t>
            </a:r>
          </a:p>
          <a:p>
            <a:pPr>
              <a:buFontTx/>
              <a:buChar char="-"/>
            </a:pPr>
            <a:r>
              <a:rPr lang="nl-NL" sz="4400" dirty="0"/>
              <a:t>Nieuwe symbolen</a:t>
            </a:r>
          </a:p>
          <a:p>
            <a:pPr>
              <a:buFontTx/>
              <a:buChar char="-"/>
            </a:pPr>
            <a:r>
              <a:rPr lang="nl-NL" sz="4400" dirty="0"/>
              <a:t>Nieuw burgerschap</a:t>
            </a:r>
          </a:p>
          <a:p>
            <a:pPr>
              <a:buFontTx/>
              <a:buChar char="-"/>
            </a:pPr>
            <a:r>
              <a:rPr lang="nl-NL" sz="4400" dirty="0"/>
              <a:t>Partij als avant-garde – leiderschap</a:t>
            </a:r>
          </a:p>
          <a:p>
            <a:pPr>
              <a:buFontTx/>
              <a:buChar char="-"/>
            </a:pPr>
            <a:r>
              <a:rPr lang="nl-NL" sz="4400" dirty="0"/>
              <a:t>Opvoeding proletariaat</a:t>
            </a:r>
          </a:p>
          <a:p>
            <a:pPr>
              <a:buFontTx/>
              <a:buChar char="-"/>
            </a:pPr>
            <a:r>
              <a:rPr lang="nl-NL" sz="4400" dirty="0"/>
              <a:t>Vijandbeelden – dichotomie/ manicheïsme</a:t>
            </a:r>
          </a:p>
          <a:p>
            <a:pPr>
              <a:buFontTx/>
              <a:buChar char="-"/>
            </a:pPr>
            <a:endParaRPr lang="nl-NL" sz="4400" dirty="0"/>
          </a:p>
        </p:txBody>
      </p:sp>
      <p:pic>
        <p:nvPicPr>
          <p:cNvPr id="7170" name="Picture 2" descr="Afbeeldingsresultaat voor soviet symb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7776" y="86369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beeldingsresultaat voor soviet visual imag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8502" y="863693"/>
            <a:ext cx="3502025" cy="519418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fbeeldingsresultaat voor soviet propaganda pos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189" y="3108517"/>
            <a:ext cx="4795919" cy="320030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Afbeeldingsresultaat voor soviet propaganda posters"/>
          <p:cNvSpPr>
            <a:spLocks noChangeAspect="1" noChangeArrowheads="1"/>
          </p:cNvSpPr>
          <p:nvPr/>
        </p:nvSpPr>
        <p:spPr bwMode="auto">
          <a:xfrm>
            <a:off x="155575" y="-1608138"/>
            <a:ext cx="494347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10" descr="Afbeeldingsresultaat voor soviet propaganda posters"/>
          <p:cNvSpPr>
            <a:spLocks noChangeAspect="1" noChangeArrowheads="1"/>
          </p:cNvSpPr>
          <p:nvPr/>
        </p:nvSpPr>
        <p:spPr bwMode="auto">
          <a:xfrm>
            <a:off x="8941117" y="4287832"/>
            <a:ext cx="494347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9" name="Picture 8"/>
          <p:cNvPicPr>
            <a:picLocks noChangeAspect="1"/>
          </p:cNvPicPr>
          <p:nvPr/>
        </p:nvPicPr>
        <p:blipFill>
          <a:blip r:embed="rId6"/>
          <a:stretch>
            <a:fillRect/>
          </a:stretch>
        </p:blipFill>
        <p:spPr>
          <a:xfrm>
            <a:off x="12273914" y="6308819"/>
            <a:ext cx="5064761" cy="3444782"/>
          </a:xfrm>
          <a:prstGeom prst="rect">
            <a:avLst/>
          </a:prstGeom>
        </p:spPr>
      </p:pic>
    </p:spTree>
    <p:extLst>
      <p:ext uri="{BB962C8B-B14F-4D97-AF65-F5344CB8AC3E}">
        <p14:creationId xmlns:p14="http://schemas.microsoft.com/office/powerpoint/2010/main" val="1068060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2" y="948106"/>
            <a:ext cx="16155248" cy="863693"/>
          </a:xfrm>
        </p:spPr>
        <p:txBody>
          <a:bodyPr/>
          <a:lstStyle/>
          <a:p>
            <a:r>
              <a:rPr lang="nl-NL" sz="6000" b="1" u="none" dirty="0">
                <a:solidFill>
                  <a:srgbClr val="C00000"/>
                </a:solidFill>
                <a:latin typeface="Calibri" panose="020F0502020204030204" pitchFamily="34" charset="0"/>
                <a:cs typeface="Calibri" panose="020F0502020204030204" pitchFamily="34" charset="0"/>
              </a:rPr>
              <a:t>2.4. </a:t>
            </a:r>
            <a:r>
              <a:rPr lang="nl-BE" sz="6000" b="1" u="none" dirty="0">
                <a:solidFill>
                  <a:srgbClr val="C00000"/>
                </a:solidFill>
                <a:latin typeface="Calibri" panose="020F0502020204030204" pitchFamily="34" charset="0"/>
                <a:cs typeface="Calibri" panose="020F0502020204030204" pitchFamily="34" charset="0"/>
              </a:rPr>
              <a:t>Sovjet-communistische mediatheorie: context</a:t>
            </a:r>
          </a:p>
        </p:txBody>
      </p:sp>
      <p:sp>
        <p:nvSpPr>
          <p:cNvPr id="4" name="Slide Number Placeholder 3"/>
          <p:cNvSpPr>
            <a:spLocks noGrp="1"/>
          </p:cNvSpPr>
          <p:nvPr>
            <p:ph type="sldNum" sz="quarter" idx="4"/>
          </p:nvPr>
        </p:nvSpPr>
        <p:spPr/>
        <p:txBody>
          <a:bodyPr/>
          <a:lstStyle/>
          <a:p>
            <a:fld id="{7AE184E0-0BD4-4705-A12B-9B71DDE63301}" type="slidenum">
              <a:rPr lang="nl-BE" noProof="0" smtClean="0"/>
              <a:t>26</a:t>
            </a:fld>
            <a:endParaRPr lang="nl-BE" noProof="0" dirty="0"/>
          </a:p>
        </p:txBody>
      </p:sp>
      <p:sp>
        <p:nvSpPr>
          <p:cNvPr id="3" name="Content Placeholder 2"/>
          <p:cNvSpPr>
            <a:spLocks noGrp="1"/>
          </p:cNvSpPr>
          <p:nvPr>
            <p:ph idx="1"/>
          </p:nvPr>
        </p:nvSpPr>
        <p:spPr>
          <a:xfrm>
            <a:off x="850604" y="1811799"/>
            <a:ext cx="15269383" cy="7119550"/>
          </a:xfrm>
        </p:spPr>
        <p:txBody>
          <a:bodyPr>
            <a:normAutofit/>
          </a:bodyPr>
          <a:lstStyle/>
          <a:p>
            <a:pPr marL="85725" indent="0">
              <a:buNone/>
            </a:pPr>
            <a:r>
              <a:rPr lang="nl-NL" sz="4400" b="1" dirty="0"/>
              <a:t>Propaganda</a:t>
            </a:r>
            <a:r>
              <a:rPr lang="nl-NL" sz="4400" dirty="0"/>
              <a:t> loopt samen met politiek-ideologische noden</a:t>
            </a:r>
          </a:p>
          <a:p>
            <a:pPr>
              <a:buFontTx/>
              <a:buChar char="-"/>
            </a:pPr>
            <a:r>
              <a:rPr lang="nl-NL" sz="4400" dirty="0">
                <a:solidFill>
                  <a:srgbClr val="C00000"/>
                </a:solidFill>
              </a:rPr>
              <a:t>1917-22: burgeroorlog</a:t>
            </a:r>
            <a:r>
              <a:rPr lang="nl-NL" sz="4400" i="1" dirty="0">
                <a:solidFill>
                  <a:srgbClr val="C00000"/>
                </a:solidFill>
              </a:rPr>
              <a:t>: media als agitator, organisator, propagandist</a:t>
            </a:r>
          </a:p>
        </p:txBody>
      </p:sp>
      <p:pic>
        <p:nvPicPr>
          <p:cNvPr id="10242" name="Picture 2" descr="http://www.incite-online.net/heftberger_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1406" y="5784203"/>
            <a:ext cx="4847089" cy="368378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incite-online.net/heftberger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769" y="5784203"/>
            <a:ext cx="5377792" cy="3683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183726" y="10228952"/>
            <a:ext cx="1155765" cy="1668149"/>
          </a:xfrm>
          <a:prstGeom prst="rect">
            <a:avLst/>
          </a:prstGeom>
        </p:spPr>
        <p:txBody>
          <a:bodyPr wrap="square">
            <a:spAutoFit/>
          </a:bodyPr>
          <a:lstStyle/>
          <a:p>
            <a:pPr defTabSz="914400">
              <a:defRPr/>
            </a:pPr>
            <a:r>
              <a:rPr lang="nl-NL" dirty="0" err="1"/>
              <a:t>Agit</a:t>
            </a:r>
            <a:r>
              <a:rPr lang="nl-NL" dirty="0"/>
              <a:t>-treinen, 1920</a:t>
            </a:r>
          </a:p>
        </p:txBody>
      </p:sp>
      <p:pic>
        <p:nvPicPr>
          <p:cNvPr id="10246" name="Picture 6" descr="https://upload.wikimedia.org/wikipedia/commons/2/21/KruglikovaLikbe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91" y="5791554"/>
            <a:ext cx="3013473" cy="367643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Bolshevik Party election campaign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4077" y="5860298"/>
            <a:ext cx="2705770" cy="36076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2281" y="4944209"/>
            <a:ext cx="3624134" cy="830997"/>
          </a:xfrm>
          <a:prstGeom prst="rect">
            <a:avLst/>
          </a:prstGeom>
        </p:spPr>
        <p:txBody>
          <a:bodyPr wrap="square">
            <a:spAutoFit/>
          </a:bodyPr>
          <a:lstStyle/>
          <a:p>
            <a:pPr lvl="0" defTabSz="914400">
              <a:defRPr/>
            </a:pPr>
            <a:r>
              <a:rPr lang="nl-NL" sz="2400" dirty="0"/>
              <a:t>Leescampagnes (tegen analfabetisme)</a:t>
            </a:r>
          </a:p>
        </p:txBody>
      </p:sp>
      <p:sp>
        <p:nvSpPr>
          <p:cNvPr id="7" name="Rectangle 6"/>
          <p:cNvSpPr/>
          <p:nvPr/>
        </p:nvSpPr>
        <p:spPr>
          <a:xfrm>
            <a:off x="4072621" y="5011767"/>
            <a:ext cx="1273938" cy="461665"/>
          </a:xfrm>
          <a:prstGeom prst="rect">
            <a:avLst/>
          </a:prstGeom>
        </p:spPr>
        <p:txBody>
          <a:bodyPr wrap="none">
            <a:spAutoFit/>
          </a:bodyPr>
          <a:lstStyle/>
          <a:p>
            <a:pPr lvl="0" defTabSz="914400">
              <a:defRPr/>
            </a:pPr>
            <a:r>
              <a:rPr lang="nl-NL" sz="2400" dirty="0"/>
              <a:t>Affiches</a:t>
            </a:r>
            <a:endParaRPr lang="nl-NL" dirty="0"/>
          </a:p>
        </p:txBody>
      </p:sp>
      <p:sp>
        <p:nvSpPr>
          <p:cNvPr id="10" name="Rectangle 9"/>
          <p:cNvSpPr/>
          <p:nvPr/>
        </p:nvSpPr>
        <p:spPr>
          <a:xfrm>
            <a:off x="6687769" y="5015266"/>
            <a:ext cx="2792785" cy="461665"/>
          </a:xfrm>
          <a:prstGeom prst="rect">
            <a:avLst/>
          </a:prstGeom>
        </p:spPr>
        <p:txBody>
          <a:bodyPr wrap="square">
            <a:spAutoFit/>
          </a:bodyPr>
          <a:lstStyle/>
          <a:p>
            <a:pPr lvl="0" defTabSz="914400">
              <a:defRPr/>
            </a:pPr>
            <a:r>
              <a:rPr lang="nl-NL" sz="2400" dirty="0" err="1"/>
              <a:t>Agit</a:t>
            </a:r>
            <a:r>
              <a:rPr lang="nl-NL" sz="2400" dirty="0"/>
              <a:t>-treinen</a:t>
            </a:r>
          </a:p>
        </p:txBody>
      </p:sp>
    </p:spTree>
    <p:extLst>
      <p:ext uri="{BB962C8B-B14F-4D97-AF65-F5344CB8AC3E}">
        <p14:creationId xmlns:p14="http://schemas.microsoft.com/office/powerpoint/2010/main" val="2768078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2" y="948106"/>
            <a:ext cx="16155248" cy="863693"/>
          </a:xfrm>
        </p:spPr>
        <p:txBody>
          <a:bodyPr/>
          <a:lstStyle/>
          <a:p>
            <a:r>
              <a:rPr lang="nl-NL" sz="6000" b="1" u="none" dirty="0">
                <a:solidFill>
                  <a:srgbClr val="C00000"/>
                </a:solidFill>
                <a:latin typeface="Calibri" panose="020F0502020204030204" pitchFamily="34" charset="0"/>
                <a:cs typeface="Calibri" panose="020F0502020204030204" pitchFamily="34" charset="0"/>
              </a:rPr>
              <a:t>2.4. </a:t>
            </a:r>
            <a:r>
              <a:rPr lang="nl-BE" sz="6000" b="1" u="none" dirty="0">
                <a:solidFill>
                  <a:srgbClr val="C00000"/>
                </a:solidFill>
                <a:latin typeface="Calibri" panose="020F0502020204030204" pitchFamily="34" charset="0"/>
                <a:cs typeface="Calibri" panose="020F0502020204030204" pitchFamily="34" charset="0"/>
              </a:rPr>
              <a:t>Sovjet-communistische mediatheorie: context</a:t>
            </a:r>
          </a:p>
        </p:txBody>
      </p:sp>
      <p:sp>
        <p:nvSpPr>
          <p:cNvPr id="4" name="Slide Number Placeholder 3"/>
          <p:cNvSpPr>
            <a:spLocks noGrp="1"/>
          </p:cNvSpPr>
          <p:nvPr>
            <p:ph type="sldNum" sz="quarter" idx="4"/>
          </p:nvPr>
        </p:nvSpPr>
        <p:spPr/>
        <p:txBody>
          <a:bodyPr/>
          <a:lstStyle/>
          <a:p>
            <a:fld id="{7AE184E0-0BD4-4705-A12B-9B71DDE63301}" type="slidenum">
              <a:rPr lang="nl-BE" noProof="0" smtClean="0"/>
              <a:t>27</a:t>
            </a:fld>
            <a:endParaRPr lang="nl-BE" noProof="0" dirty="0"/>
          </a:p>
        </p:txBody>
      </p:sp>
      <p:sp>
        <p:nvSpPr>
          <p:cNvPr id="3" name="Content Placeholder 2"/>
          <p:cNvSpPr>
            <a:spLocks noGrp="1"/>
          </p:cNvSpPr>
          <p:nvPr>
            <p:ph idx="1"/>
          </p:nvPr>
        </p:nvSpPr>
        <p:spPr>
          <a:xfrm>
            <a:off x="732617" y="1716433"/>
            <a:ext cx="15372622" cy="7095952"/>
          </a:xfrm>
        </p:spPr>
        <p:txBody>
          <a:bodyPr>
            <a:normAutofit/>
          </a:bodyPr>
          <a:lstStyle/>
          <a:p>
            <a:pPr marL="85725" indent="0">
              <a:buNone/>
            </a:pPr>
            <a:r>
              <a:rPr lang="nl-NL" sz="4400" b="1" dirty="0"/>
              <a:t>Propaganda</a:t>
            </a:r>
            <a:r>
              <a:rPr lang="nl-NL" sz="4400" dirty="0"/>
              <a:t> loopt samen met politiek-ideologische noden</a:t>
            </a:r>
          </a:p>
          <a:p>
            <a:pPr>
              <a:buFontTx/>
              <a:buChar char="-"/>
            </a:pPr>
            <a:r>
              <a:rPr lang="nl-NL" sz="3200" dirty="0"/>
              <a:t>1917-22: burgeroorlog</a:t>
            </a:r>
            <a:r>
              <a:rPr lang="nl-NL" sz="3200" i="1" dirty="0"/>
              <a:t>: media als agitator, organisator, propagandist</a:t>
            </a:r>
          </a:p>
          <a:p>
            <a:pPr>
              <a:buFontTx/>
              <a:buChar char="-"/>
            </a:pPr>
            <a:r>
              <a:rPr lang="nl-NL" sz="4400" dirty="0">
                <a:solidFill>
                  <a:srgbClr val="C00000"/>
                </a:solidFill>
              </a:rPr>
              <a:t>1921-29: Nieuwe Economische Politiek (NEP), ‘normalisering’, collectivisering, modernisering, </a:t>
            </a:r>
            <a:r>
              <a:rPr lang="nl-NL" sz="4400" dirty="0" err="1">
                <a:solidFill>
                  <a:srgbClr val="C00000"/>
                </a:solidFill>
              </a:rPr>
              <a:t>historisering</a:t>
            </a:r>
            <a:endParaRPr lang="nl-NL" sz="4400" dirty="0">
              <a:solidFill>
                <a:srgbClr val="C00000"/>
              </a:solidFill>
            </a:endParaRPr>
          </a:p>
        </p:txBody>
      </p:sp>
      <p:pic>
        <p:nvPicPr>
          <p:cNvPr id="8194" name="Picture 2" descr="Afbeeldingsresultaat voor eisenstein old 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5" y="5994168"/>
            <a:ext cx="4813521" cy="36101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9635" y="5532503"/>
            <a:ext cx="7025765" cy="461665"/>
          </a:xfrm>
          <a:prstGeom prst="rect">
            <a:avLst/>
          </a:prstGeom>
        </p:spPr>
        <p:txBody>
          <a:bodyPr wrap="square">
            <a:spAutoFit/>
          </a:bodyPr>
          <a:lstStyle/>
          <a:p>
            <a:pPr marL="85725" indent="0">
              <a:buNone/>
            </a:pPr>
            <a:r>
              <a:rPr lang="en-US" sz="2400" dirty="0"/>
              <a:t>S.M. Eisenstein, </a:t>
            </a:r>
            <a:r>
              <a:rPr lang="en-US" sz="2400" i="1" dirty="0"/>
              <a:t>Oud </a:t>
            </a:r>
            <a:r>
              <a:rPr lang="en-US" sz="2400" i="1" dirty="0" err="1"/>
              <a:t>en</a:t>
            </a:r>
            <a:r>
              <a:rPr lang="en-US" sz="2400" i="1" dirty="0"/>
              <a:t> </a:t>
            </a:r>
            <a:r>
              <a:rPr lang="en-US" sz="2400" i="1" dirty="0" err="1"/>
              <a:t>Nieuw</a:t>
            </a:r>
            <a:r>
              <a:rPr lang="en-US" sz="2400" i="1" dirty="0"/>
              <a:t> </a:t>
            </a:r>
            <a:r>
              <a:rPr lang="en-US" sz="2400" dirty="0"/>
              <a:t>(1929)</a:t>
            </a:r>
            <a:endParaRPr lang="nl-NL" sz="2400" dirty="0"/>
          </a:p>
        </p:txBody>
      </p:sp>
      <p:pic>
        <p:nvPicPr>
          <p:cNvPr id="13314" name="Picture 2" descr="10 years (anniversary) of the october (rev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6852" y="4507153"/>
            <a:ext cx="5197086" cy="519708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Liberated woman - build up socialism! 19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6595" y="5376899"/>
            <a:ext cx="4327340" cy="43273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826945" y="8330115"/>
            <a:ext cx="2580968" cy="1274195"/>
          </a:xfrm>
          <a:prstGeom prst="rect">
            <a:avLst/>
          </a:prstGeom>
        </p:spPr>
        <p:txBody>
          <a:bodyPr wrap="square">
            <a:spAutoFit/>
          </a:bodyPr>
          <a:lstStyle/>
          <a:p>
            <a:pPr defTabSz="914400">
              <a:defRPr/>
            </a:pPr>
            <a:r>
              <a:rPr lang="nl-NL" dirty="0"/>
              <a:t>10 jaar Russische Revolutie</a:t>
            </a:r>
          </a:p>
        </p:txBody>
      </p:sp>
    </p:spTree>
    <p:extLst>
      <p:ext uri="{BB962C8B-B14F-4D97-AF65-F5344CB8AC3E}">
        <p14:creationId xmlns:p14="http://schemas.microsoft.com/office/powerpoint/2010/main" val="1614011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AE184E0-0BD4-4705-A12B-9B71DDE63301}" type="slidenum">
              <a:rPr lang="nl-BE" noProof="0" smtClean="0"/>
              <a:t>28</a:t>
            </a:fld>
            <a:endParaRPr lang="nl-BE" noProof="0" dirty="0"/>
          </a:p>
        </p:txBody>
      </p:sp>
      <p:sp>
        <p:nvSpPr>
          <p:cNvPr id="3" name="Content Placeholder 2"/>
          <p:cNvSpPr>
            <a:spLocks noGrp="1"/>
          </p:cNvSpPr>
          <p:nvPr>
            <p:ph idx="1"/>
          </p:nvPr>
        </p:nvSpPr>
        <p:spPr>
          <a:xfrm>
            <a:off x="533843" y="552892"/>
            <a:ext cx="16267814" cy="7060019"/>
          </a:xfrm>
        </p:spPr>
        <p:txBody>
          <a:bodyPr>
            <a:normAutofit/>
          </a:bodyPr>
          <a:lstStyle/>
          <a:p>
            <a:pPr marL="85725" indent="0">
              <a:buNone/>
            </a:pPr>
            <a:r>
              <a:rPr lang="en-US" sz="4400" i="1" dirty="0">
                <a:solidFill>
                  <a:schemeClr val="bg1"/>
                </a:solidFill>
              </a:rPr>
              <a:t>Lenin: “of all the arts the most important for us is the cinema.”</a:t>
            </a:r>
            <a:endParaRPr lang="nl-NL" sz="4400" dirty="0">
              <a:solidFill>
                <a:schemeClr val="bg1"/>
              </a:solidFill>
            </a:endParaRPr>
          </a:p>
        </p:txBody>
      </p:sp>
      <p:pic>
        <p:nvPicPr>
          <p:cNvPr id="4098" name="Picture 2" descr="Image result for agitprop trai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5814" y="7081284"/>
            <a:ext cx="4712860" cy="26723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8513885"/>
            <a:ext cx="8667750" cy="954107"/>
          </a:xfrm>
          <a:prstGeom prst="rect">
            <a:avLst/>
          </a:prstGeom>
        </p:spPr>
        <p:txBody>
          <a:bodyPr>
            <a:spAutoFit/>
          </a:bodyPr>
          <a:lstStyle/>
          <a:p>
            <a:pPr marL="85725" indent="0">
              <a:buNone/>
            </a:pPr>
            <a:r>
              <a:rPr lang="en-US" sz="2800" b="1" dirty="0"/>
              <a:t>S.M. Eisenstein, </a:t>
            </a:r>
            <a:r>
              <a:rPr lang="en-US" sz="2800" b="1" i="1" dirty="0" err="1"/>
              <a:t>Pantserkruiser</a:t>
            </a:r>
            <a:r>
              <a:rPr lang="en-US" sz="2800" b="1" i="1" dirty="0"/>
              <a:t> Potemkin </a:t>
            </a:r>
            <a:r>
              <a:rPr lang="en-US" sz="2800" b="1" dirty="0"/>
              <a:t>(1925), </a:t>
            </a:r>
            <a:r>
              <a:rPr lang="nl-BE" sz="2800" dirty="0">
                <a:hlinkClick r:id="rId6"/>
              </a:rPr>
              <a:t>https://www.youtube.com/watch?v=VMWMq4AEyjU</a:t>
            </a:r>
            <a:endParaRPr lang="nl-NL" sz="2800" b="1" dirty="0"/>
          </a:p>
        </p:txBody>
      </p:sp>
      <p:pic>
        <p:nvPicPr>
          <p:cNvPr id="4104" name="Picture 8" descr="Afbeeldingsresultaat voor soviet post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25814" y="3572540"/>
            <a:ext cx="4948616" cy="350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921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2" y="948106"/>
            <a:ext cx="16155248" cy="863693"/>
          </a:xfrm>
        </p:spPr>
        <p:txBody>
          <a:bodyPr/>
          <a:lstStyle/>
          <a:p>
            <a:r>
              <a:rPr lang="nl-NL" sz="6000" b="1" u="none" dirty="0">
                <a:solidFill>
                  <a:srgbClr val="C00000"/>
                </a:solidFill>
                <a:latin typeface="Calibri" panose="020F0502020204030204" pitchFamily="34" charset="0"/>
                <a:cs typeface="Calibri" panose="020F0502020204030204" pitchFamily="34" charset="0"/>
              </a:rPr>
              <a:t>2.4. </a:t>
            </a:r>
            <a:r>
              <a:rPr lang="nl-BE" sz="6000" b="1" u="none" dirty="0">
                <a:solidFill>
                  <a:srgbClr val="C00000"/>
                </a:solidFill>
                <a:latin typeface="Calibri" panose="020F0502020204030204" pitchFamily="34" charset="0"/>
                <a:cs typeface="Calibri" panose="020F0502020204030204" pitchFamily="34" charset="0"/>
              </a:rPr>
              <a:t>Sovjet-communistische mediatheorie: context</a:t>
            </a:r>
          </a:p>
        </p:txBody>
      </p:sp>
      <p:sp>
        <p:nvSpPr>
          <p:cNvPr id="4" name="Slide Number Placeholder 3"/>
          <p:cNvSpPr>
            <a:spLocks noGrp="1"/>
          </p:cNvSpPr>
          <p:nvPr>
            <p:ph type="sldNum" sz="quarter" idx="4"/>
          </p:nvPr>
        </p:nvSpPr>
        <p:spPr/>
        <p:txBody>
          <a:bodyPr/>
          <a:lstStyle/>
          <a:p>
            <a:fld id="{7AE184E0-0BD4-4705-A12B-9B71DDE63301}" type="slidenum">
              <a:rPr lang="nl-BE" noProof="0" smtClean="0"/>
              <a:t>29</a:t>
            </a:fld>
            <a:endParaRPr lang="nl-BE" noProof="0" dirty="0"/>
          </a:p>
        </p:txBody>
      </p:sp>
      <p:sp>
        <p:nvSpPr>
          <p:cNvPr id="3" name="Content Placeholder 2"/>
          <p:cNvSpPr>
            <a:spLocks noGrp="1"/>
          </p:cNvSpPr>
          <p:nvPr>
            <p:ph idx="1"/>
          </p:nvPr>
        </p:nvSpPr>
        <p:spPr>
          <a:xfrm>
            <a:off x="850604" y="1811799"/>
            <a:ext cx="14295990" cy="7119550"/>
          </a:xfrm>
        </p:spPr>
        <p:txBody>
          <a:bodyPr>
            <a:normAutofit lnSpcReduction="10000"/>
          </a:bodyPr>
          <a:lstStyle/>
          <a:p>
            <a:pPr marL="85725" indent="0">
              <a:buNone/>
            </a:pPr>
            <a:r>
              <a:rPr lang="nl-NL" sz="4400" b="1" dirty="0"/>
              <a:t>Propaganda</a:t>
            </a:r>
            <a:r>
              <a:rPr lang="nl-NL" sz="4400" dirty="0"/>
              <a:t> loopt samen met politiek-ideologische noden</a:t>
            </a:r>
          </a:p>
          <a:p>
            <a:pPr>
              <a:buFontTx/>
              <a:buChar char="-"/>
            </a:pPr>
            <a:r>
              <a:rPr lang="nl-NL" sz="4400" dirty="0"/>
              <a:t>1917-22: burgeroorlog</a:t>
            </a:r>
            <a:r>
              <a:rPr lang="nl-NL" sz="4400" i="1" dirty="0"/>
              <a:t>: media als agitator, organisator, propagandist</a:t>
            </a:r>
          </a:p>
          <a:p>
            <a:pPr>
              <a:buFontTx/>
              <a:buChar char="-"/>
            </a:pPr>
            <a:r>
              <a:rPr lang="nl-NL" sz="4400" dirty="0"/>
              <a:t>1921-29: Nieuwe Economische Politiek (NEP) en modernisering</a:t>
            </a:r>
          </a:p>
          <a:p>
            <a:pPr>
              <a:buFontTx/>
              <a:buChar char="-"/>
            </a:pPr>
            <a:r>
              <a:rPr lang="nl-NL" sz="4400" dirty="0">
                <a:solidFill>
                  <a:srgbClr val="C00000"/>
                </a:solidFill>
              </a:rPr>
              <a:t>1929-33: Stalin, collectivisatie en terreur </a:t>
            </a:r>
          </a:p>
          <a:p>
            <a:pPr>
              <a:buFontTx/>
              <a:buChar char="-"/>
            </a:pPr>
            <a:r>
              <a:rPr lang="nl-NL" sz="4400" dirty="0">
                <a:solidFill>
                  <a:srgbClr val="C00000"/>
                </a:solidFill>
              </a:rPr>
              <a:t>1933-: Stalin persoonlijkheidscultus</a:t>
            </a:r>
          </a:p>
          <a:p>
            <a:pPr>
              <a:buFontTx/>
              <a:buChar char="-"/>
            </a:pPr>
            <a:r>
              <a:rPr lang="nl-NL" sz="4400" dirty="0"/>
              <a:t>1941-45: WO2</a:t>
            </a:r>
          </a:p>
        </p:txBody>
      </p:sp>
      <p:pic>
        <p:nvPicPr>
          <p:cNvPr id="8198" name="Picture 6" descr="Afbeeldingsresultaat voor stalin propaga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3145" y="5458884"/>
            <a:ext cx="3025530" cy="429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84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C51EAF1-D96F-4152-A9FA-64EDD3A419DE}"/>
              </a:ext>
            </a:extLst>
          </p:cNvPr>
          <p:cNvSpPr>
            <a:spLocks noGrp="1"/>
          </p:cNvSpPr>
          <p:nvPr>
            <p:ph type="subTitle" idx="1"/>
          </p:nvPr>
        </p:nvSpPr>
        <p:spPr>
          <a:xfrm>
            <a:off x="2027583" y="1097280"/>
            <a:ext cx="13143758" cy="6380480"/>
          </a:xfrm>
        </p:spPr>
        <p:txBody>
          <a:bodyPr/>
          <a:lstStyle/>
          <a:p>
            <a:pPr algn="l"/>
            <a:r>
              <a:rPr lang="nl-BE" b="1" dirty="0">
                <a:solidFill>
                  <a:srgbClr val="C00000"/>
                </a:solidFill>
              </a:rPr>
              <a:t>Actualiteiten</a:t>
            </a:r>
          </a:p>
          <a:p>
            <a:pPr algn="l"/>
            <a:endParaRPr lang="nl-BE" dirty="0"/>
          </a:p>
          <a:p>
            <a:pPr algn="l"/>
            <a:endParaRPr lang="nl-BE" dirty="0"/>
          </a:p>
        </p:txBody>
      </p:sp>
      <p:sp>
        <p:nvSpPr>
          <p:cNvPr id="4" name="Tijdelijke aanduiding voor dianummer 3">
            <a:extLst>
              <a:ext uri="{FF2B5EF4-FFF2-40B4-BE49-F238E27FC236}">
                <a16:creationId xmlns:a16="http://schemas.microsoft.com/office/drawing/2014/main" id="{13D9E259-3C10-43F7-8D81-407ABC31AC1A}"/>
              </a:ext>
            </a:extLst>
          </p:cNvPr>
          <p:cNvSpPr>
            <a:spLocks noGrp="1"/>
          </p:cNvSpPr>
          <p:nvPr>
            <p:ph type="sldNum" sz="quarter" idx="12"/>
          </p:nvPr>
        </p:nvSpPr>
        <p:spPr/>
        <p:txBody>
          <a:bodyPr/>
          <a:lstStyle/>
          <a:p>
            <a:fld id="{CE0F0414-6D21-47B5-9650-C03BE884451C}" type="slidenum">
              <a:rPr lang="nl-BE" smtClean="0"/>
              <a:t>3</a:t>
            </a:fld>
            <a:endParaRPr lang="nl-BE"/>
          </a:p>
        </p:txBody>
      </p:sp>
    </p:spTree>
    <p:extLst>
      <p:ext uri="{BB962C8B-B14F-4D97-AF65-F5344CB8AC3E}">
        <p14:creationId xmlns:p14="http://schemas.microsoft.com/office/powerpoint/2010/main" val="2047264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152" y="0"/>
            <a:ext cx="16155248" cy="863693"/>
          </a:xfrm>
        </p:spPr>
        <p:txBody>
          <a:bodyPr/>
          <a:lstStyle/>
          <a:p>
            <a:r>
              <a:rPr lang="nl-NL" sz="6000" b="1" u="none" dirty="0">
                <a:solidFill>
                  <a:srgbClr val="C00000"/>
                </a:solidFill>
                <a:latin typeface="Calibri" panose="020F0502020204030204" pitchFamily="34" charset="0"/>
                <a:cs typeface="Calibri" panose="020F0502020204030204" pitchFamily="34" charset="0"/>
              </a:rPr>
              <a:t>2.4. </a:t>
            </a:r>
            <a:r>
              <a:rPr lang="nl-BE" sz="6000" b="1" u="none" dirty="0">
                <a:solidFill>
                  <a:srgbClr val="C00000"/>
                </a:solidFill>
                <a:latin typeface="Calibri" panose="020F0502020204030204" pitchFamily="34" charset="0"/>
                <a:cs typeface="Calibri" panose="020F0502020204030204" pitchFamily="34" charset="0"/>
              </a:rPr>
              <a:t>Sovjet-communistische mediatheorie</a:t>
            </a:r>
          </a:p>
        </p:txBody>
      </p:sp>
      <p:sp>
        <p:nvSpPr>
          <p:cNvPr id="4" name="Slide Number Placeholder 3"/>
          <p:cNvSpPr>
            <a:spLocks noGrp="1"/>
          </p:cNvSpPr>
          <p:nvPr>
            <p:ph type="sldNum" sz="quarter" idx="4"/>
          </p:nvPr>
        </p:nvSpPr>
        <p:spPr/>
        <p:txBody>
          <a:bodyPr/>
          <a:lstStyle/>
          <a:p>
            <a:fld id="{7AE184E0-0BD4-4705-A12B-9B71DDE63301}" type="slidenum">
              <a:rPr lang="nl-BE" noProof="0" smtClean="0"/>
              <a:t>30</a:t>
            </a:fld>
            <a:endParaRPr lang="nl-BE" noProof="0" dirty="0"/>
          </a:p>
        </p:txBody>
      </p:sp>
      <p:sp>
        <p:nvSpPr>
          <p:cNvPr id="3" name="Content Placeholder 2"/>
          <p:cNvSpPr>
            <a:spLocks noGrp="1"/>
          </p:cNvSpPr>
          <p:nvPr>
            <p:ph idx="1"/>
          </p:nvPr>
        </p:nvSpPr>
        <p:spPr>
          <a:xfrm>
            <a:off x="612775" y="987499"/>
            <a:ext cx="12631479" cy="7135775"/>
          </a:xfrm>
        </p:spPr>
        <p:txBody>
          <a:bodyPr>
            <a:normAutofit fontScale="85000" lnSpcReduction="20000"/>
          </a:bodyPr>
          <a:lstStyle/>
          <a:p>
            <a:pPr marL="85725" indent="0">
              <a:buNone/>
            </a:pPr>
            <a:r>
              <a:rPr lang="nl-NL" sz="4400" dirty="0"/>
              <a:t>Sovjetpropaganda: </a:t>
            </a:r>
          </a:p>
          <a:p>
            <a:pPr>
              <a:buFontTx/>
              <a:buChar char="-"/>
            </a:pPr>
            <a:r>
              <a:rPr lang="nl-NL" sz="4400" dirty="0"/>
              <a:t>multimediale aanpak</a:t>
            </a:r>
          </a:p>
          <a:p>
            <a:pPr lvl="1">
              <a:buFontTx/>
              <a:buChar char="-"/>
            </a:pPr>
            <a:r>
              <a:rPr lang="nl-NL" sz="4400" dirty="0"/>
              <a:t>Radio</a:t>
            </a:r>
          </a:p>
          <a:p>
            <a:pPr lvl="1">
              <a:buFontTx/>
              <a:buChar char="-"/>
            </a:pPr>
            <a:r>
              <a:rPr lang="nl-NL" sz="4400" dirty="0"/>
              <a:t>Nieuwsagentschappen, vb. TASS</a:t>
            </a:r>
          </a:p>
          <a:p>
            <a:pPr lvl="1">
              <a:buFontTx/>
              <a:buChar char="-"/>
            </a:pPr>
            <a:r>
              <a:rPr lang="nl-NL" sz="4400" dirty="0"/>
              <a:t>Posters</a:t>
            </a:r>
          </a:p>
          <a:p>
            <a:pPr lvl="1">
              <a:buFontTx/>
              <a:buChar char="-"/>
            </a:pPr>
            <a:r>
              <a:rPr lang="nl-NL" sz="4400" dirty="0"/>
              <a:t>Film </a:t>
            </a:r>
          </a:p>
          <a:p>
            <a:pPr marL="719138" lvl="1" indent="0">
              <a:buNone/>
            </a:pPr>
            <a:r>
              <a:rPr lang="nl-NL" sz="4400" dirty="0"/>
              <a:t>-  Krant (vb. </a:t>
            </a:r>
            <a:r>
              <a:rPr lang="nl-NL" sz="4400" i="1" dirty="0" err="1"/>
              <a:t>Pravda</a:t>
            </a:r>
            <a:r>
              <a:rPr lang="nl-NL" sz="4400" dirty="0"/>
              <a:t>/Waarheid)</a:t>
            </a:r>
          </a:p>
          <a:p>
            <a:pPr>
              <a:buFontTx/>
              <a:buChar char="-"/>
            </a:pPr>
            <a:r>
              <a:rPr lang="nl-NL" sz="4400" dirty="0"/>
              <a:t>Verstrenging controle, </a:t>
            </a:r>
            <a:r>
              <a:rPr lang="nl-NL" sz="4400" dirty="0" err="1"/>
              <a:t>overheidsmonopolie</a:t>
            </a:r>
            <a:endParaRPr lang="nl-NL" sz="4400" dirty="0"/>
          </a:p>
          <a:p>
            <a:pPr>
              <a:buFontTx/>
              <a:buChar char="-"/>
            </a:pPr>
            <a:r>
              <a:rPr lang="nl-NL" sz="4400" dirty="0"/>
              <a:t>Leiderscultus</a:t>
            </a:r>
          </a:p>
          <a:p>
            <a:pPr>
              <a:buFontTx/>
              <a:buChar char="-"/>
            </a:pPr>
            <a:r>
              <a:rPr lang="nl-NL" sz="4400" dirty="0"/>
              <a:t>Discours van modernisering en politiek-morele suprematie  </a:t>
            </a:r>
          </a:p>
          <a:p>
            <a:pPr>
              <a:buFontTx/>
              <a:buChar char="-"/>
            </a:pPr>
            <a:r>
              <a:rPr lang="nl-NL" sz="4400" dirty="0"/>
              <a:t>Internationaal leiderschap</a:t>
            </a:r>
          </a:p>
        </p:txBody>
      </p:sp>
      <p:sp>
        <p:nvSpPr>
          <p:cNvPr id="5" name="AutoShape 2" descr="Afbeeldingsresultaat voor stalin propaganda"/>
          <p:cNvSpPr>
            <a:spLocks noChangeAspect="1" noChangeArrowheads="1"/>
          </p:cNvSpPr>
          <p:nvPr/>
        </p:nvSpPr>
        <p:spPr bwMode="auto">
          <a:xfrm>
            <a:off x="155575" y="-2109788"/>
            <a:ext cx="609600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stalin propaganda"/>
          <p:cNvSpPr>
            <a:spLocks noChangeAspect="1" noChangeArrowheads="1"/>
          </p:cNvSpPr>
          <p:nvPr/>
        </p:nvSpPr>
        <p:spPr bwMode="auto">
          <a:xfrm>
            <a:off x="307975" y="-1957388"/>
            <a:ext cx="609600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AutoShape 6" descr="Afbeeldingsresultaat voor stalin propaganda"/>
          <p:cNvSpPr>
            <a:spLocks noChangeAspect="1" noChangeArrowheads="1"/>
          </p:cNvSpPr>
          <p:nvPr/>
        </p:nvSpPr>
        <p:spPr bwMode="auto">
          <a:xfrm>
            <a:off x="460375" y="-1804988"/>
            <a:ext cx="609600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9" name="AutoShape 8" descr="Afbeeldingsresultaat voor stalin propaganda"/>
          <p:cNvSpPr>
            <a:spLocks noChangeAspect="1" noChangeArrowheads="1"/>
          </p:cNvSpPr>
          <p:nvPr/>
        </p:nvSpPr>
        <p:spPr bwMode="auto">
          <a:xfrm>
            <a:off x="612775" y="-1652588"/>
            <a:ext cx="609600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0" name="AutoShape 10" descr="Afbeeldingsresultaat voor stalin propaganda"/>
          <p:cNvSpPr>
            <a:spLocks noChangeAspect="1" noChangeArrowheads="1"/>
          </p:cNvSpPr>
          <p:nvPr/>
        </p:nvSpPr>
        <p:spPr bwMode="auto">
          <a:xfrm>
            <a:off x="765175" y="-1500188"/>
            <a:ext cx="609600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11" name="AutoShape 12" descr="Afbeeldingsresultaat voor stalin propaganda"/>
          <p:cNvSpPr>
            <a:spLocks noChangeAspect="1" noChangeArrowheads="1"/>
          </p:cNvSpPr>
          <p:nvPr/>
        </p:nvSpPr>
        <p:spPr bwMode="auto">
          <a:xfrm>
            <a:off x="917575" y="-1347788"/>
            <a:ext cx="609600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9230" name="Picture 14" descr="Josef Stalin Soviet propaganda poster showing a much loved Stalin with a montage of adoring supporters. Circa 1940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0904" y="5436159"/>
            <a:ext cx="6167771" cy="4317441"/>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Afbeeldingsresultaat voor prav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0904" y="914511"/>
            <a:ext cx="6372225"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30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417785"/>
            <a:ext cx="16710517" cy="1023702"/>
          </a:xfrm>
        </p:spPr>
        <p:txBody>
          <a:bodyPr/>
          <a:lstStyle/>
          <a:p>
            <a:r>
              <a:rPr lang="nl-NL" sz="6000" b="1" u="none" dirty="0">
                <a:solidFill>
                  <a:srgbClr val="C00000"/>
                </a:solidFill>
                <a:latin typeface="Calibri" panose="020F0502020204030204" pitchFamily="34" charset="0"/>
                <a:cs typeface="Calibri" panose="020F0502020204030204" pitchFamily="34" charset="0"/>
              </a:rPr>
              <a:t>2.5. overige </a:t>
            </a:r>
            <a:r>
              <a:rPr lang="nl-NL" sz="6000" b="1" u="none" dirty="0" err="1">
                <a:solidFill>
                  <a:srgbClr val="C00000"/>
                </a:solidFill>
                <a:latin typeface="Calibri" panose="020F0502020204030204" pitchFamily="34" charset="0"/>
                <a:cs typeface="Calibri" panose="020F0502020204030204" pitchFamily="34" charset="0"/>
              </a:rPr>
              <a:t>mediatheorieen</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31629" y="1956391"/>
            <a:ext cx="10228520" cy="6912169"/>
          </a:xfrm>
        </p:spPr>
        <p:txBody>
          <a:bodyPr>
            <a:normAutofit/>
          </a:bodyPr>
          <a:lstStyle/>
          <a:p>
            <a:pPr marL="85725" indent="0">
              <a:buNone/>
            </a:pPr>
            <a:endParaRPr lang="nl-BE" sz="44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31</a:t>
            </a:fld>
            <a:endParaRPr lang="nl-BE" noProof="0" dirty="0"/>
          </a:p>
        </p:txBody>
      </p:sp>
      <p:pic>
        <p:nvPicPr>
          <p:cNvPr id="7170" name="Picture 2" descr="Afbeeldingsresultaat voor four theories of the press sieb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1657" y="1441487"/>
            <a:ext cx="5501758" cy="82437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Afbeeldingsresultaat voor beyond four theories of the 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239" y="3358317"/>
            <a:ext cx="2705246" cy="40932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Afbeeldingsresultaat voor last rights ner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068" y="3721936"/>
            <a:ext cx="2656852" cy="404645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fbeeldingsresultaat voor denis mcquail int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421" y="3358317"/>
            <a:ext cx="2924175" cy="441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448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421" y="1343100"/>
            <a:ext cx="16308447" cy="1023702"/>
          </a:xfrm>
        </p:spPr>
        <p:txBody>
          <a:bodyPr/>
          <a:lstStyle/>
          <a:p>
            <a:pPr marL="828675" indent="-742950"/>
            <a:r>
              <a:rPr lang="nl-NL" sz="6000" b="1" u="none" dirty="0">
                <a:solidFill>
                  <a:srgbClr val="C00000"/>
                </a:solidFill>
                <a:latin typeface="Calibri" panose="020F0502020204030204" pitchFamily="34" charset="0"/>
                <a:cs typeface="Calibri" panose="020F0502020204030204" pitchFamily="34" charset="0"/>
              </a:rPr>
              <a:t>2.5. overige </a:t>
            </a:r>
            <a:r>
              <a:rPr lang="nl-NL" sz="6000" b="1" u="none" dirty="0" err="1">
                <a:solidFill>
                  <a:srgbClr val="C00000"/>
                </a:solidFill>
                <a:latin typeface="Calibri" panose="020F0502020204030204" pitchFamily="34" charset="0"/>
                <a:cs typeface="Calibri" panose="020F0502020204030204" pitchFamily="34" charset="0"/>
              </a:rPr>
              <a:t>mediatheorieen</a:t>
            </a:r>
            <a:r>
              <a:rPr lang="nl-NL" sz="6000" b="1" u="none" dirty="0">
                <a:solidFill>
                  <a:srgbClr val="C00000"/>
                </a:solidFill>
                <a:latin typeface="Calibri" panose="020F0502020204030204" pitchFamily="34" charset="0"/>
                <a:cs typeface="Calibri" panose="020F0502020204030204" pitchFamily="34" charset="0"/>
              </a:rPr>
              <a:t>: </a:t>
            </a:r>
            <a:r>
              <a:rPr lang="nl-NL" sz="6000" b="1" u="none" dirty="0" err="1">
                <a:solidFill>
                  <a:srgbClr val="C00000"/>
                </a:solidFill>
                <a:latin typeface="Calibri" panose="020F0502020204030204" pitchFamily="34" charset="0"/>
                <a:cs typeface="Calibri" panose="020F0502020204030204" pitchFamily="34" charset="0"/>
              </a:rPr>
              <a:t>Sociaal-democratische</a:t>
            </a:r>
            <a:r>
              <a:rPr lang="nl-NL" sz="6000" b="1" u="none" dirty="0">
                <a:solidFill>
                  <a:srgbClr val="C00000"/>
                </a:solidFill>
                <a:latin typeface="Calibri" panose="020F0502020204030204" pitchFamily="34" charset="0"/>
                <a:cs typeface="Calibri" panose="020F0502020204030204" pitchFamily="34" charset="0"/>
              </a:rPr>
              <a:t> </a:t>
            </a:r>
            <a:r>
              <a:rPr lang="nl-NL" sz="6000" b="1" u="none" dirty="0" err="1">
                <a:solidFill>
                  <a:srgbClr val="C00000"/>
                </a:solidFill>
                <a:latin typeface="Calibri" panose="020F0502020204030204" pitchFamily="34" charset="0"/>
                <a:cs typeface="Calibri" panose="020F0502020204030204" pitchFamily="34" charset="0"/>
              </a:rPr>
              <a:t>mediatheoriE</a:t>
            </a:r>
            <a:endParaRPr lang="nl-BE" sz="6000" b="1" u="none" dirty="0">
              <a:solidFill>
                <a:srgbClr val="C000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09834" y="2770077"/>
            <a:ext cx="15395945" cy="6166883"/>
          </a:xfrm>
        </p:spPr>
        <p:txBody>
          <a:bodyPr>
            <a:normAutofit/>
          </a:bodyPr>
          <a:lstStyle/>
          <a:p>
            <a:pPr marL="85725" indent="0">
              <a:buNone/>
            </a:pPr>
            <a:r>
              <a:rPr lang="nl-NL" sz="4400" u="sng" dirty="0"/>
              <a:t>Voorbeeld: Publieke omroep</a:t>
            </a:r>
            <a:r>
              <a:rPr lang="nl-NL" sz="4400" dirty="0"/>
              <a:t>			</a:t>
            </a:r>
            <a:r>
              <a:rPr lang="nl-NL" sz="4400" dirty="0">
                <a:sym typeface="Wingdings" panose="05000000000000000000" pitchFamily="2" charset="2"/>
              </a:rPr>
              <a:t> </a:t>
            </a:r>
            <a:r>
              <a:rPr lang="nl-NL" sz="4400" dirty="0"/>
              <a:t>Zie Hoofdstuk 8</a:t>
            </a:r>
            <a:endParaRPr lang="nl-NL" sz="4400" u="sng" dirty="0"/>
          </a:p>
          <a:p>
            <a:pPr marL="85725" indent="0">
              <a:buNone/>
            </a:pPr>
            <a:r>
              <a:rPr lang="nl-NL" sz="4400" dirty="0"/>
              <a:t>BBC 1922</a:t>
            </a:r>
          </a:p>
          <a:p>
            <a:pPr marL="85725" indent="0">
              <a:buNone/>
            </a:pPr>
            <a:r>
              <a:rPr lang="nl-NL" sz="4400" dirty="0"/>
              <a:t>NIR 1930 (tv 1953)  </a:t>
            </a:r>
            <a:endParaRPr lang="nl-BE" sz="44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32</a:t>
            </a:fld>
            <a:endParaRPr lang="nl-BE" noProof="0" dirty="0"/>
          </a:p>
        </p:txBody>
      </p:sp>
      <p:pic>
        <p:nvPicPr>
          <p:cNvPr id="13314" name="Picture 2" descr="Douglas Birkinsh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6920" y="5351683"/>
            <a:ext cx="7323249" cy="44267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fbeeldingsresultaat voor NIR INR w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287" y="5421145"/>
            <a:ext cx="2879577" cy="433245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fbeeldingsresultaat voor NIR INR wi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0737" y="5429512"/>
            <a:ext cx="4720708" cy="434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095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29" y="1268362"/>
            <a:ext cx="15859731" cy="984970"/>
          </a:xfrm>
        </p:spPr>
        <p:txBody>
          <a:bodyPr/>
          <a:lstStyle/>
          <a:p>
            <a:r>
              <a:rPr lang="nl-NL" b="1" u="none" dirty="0">
                <a:solidFill>
                  <a:srgbClr val="C00000"/>
                </a:solidFill>
                <a:latin typeface="Calibri" panose="020F0502020204030204" pitchFamily="34" charset="0"/>
                <a:cs typeface="Calibri" panose="020F0502020204030204" pitchFamily="34" charset="0"/>
              </a:rPr>
              <a:t>3. PROPAGANDA: </a:t>
            </a:r>
            <a:br>
              <a:rPr lang="nl-NL" b="1" u="none" dirty="0">
                <a:solidFill>
                  <a:srgbClr val="C00000"/>
                </a:solidFill>
                <a:latin typeface="Calibri" panose="020F0502020204030204" pitchFamily="34" charset="0"/>
                <a:cs typeface="Calibri" panose="020F0502020204030204" pitchFamily="34" charset="0"/>
              </a:rPr>
            </a:br>
            <a:r>
              <a:rPr lang="nl-NL" b="1" u="none" dirty="0">
                <a:solidFill>
                  <a:srgbClr val="C00000"/>
                </a:solidFill>
                <a:latin typeface="Calibri" panose="020F0502020204030204" pitchFamily="34" charset="0"/>
                <a:cs typeface="Calibri" panose="020F0502020204030204" pitchFamily="34" charset="0"/>
              </a:rPr>
              <a:t>opgeladen verhalen </a:t>
            </a:r>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33</a:t>
            </a:fld>
            <a:endParaRPr lang="nl-BE" noProof="0" dirty="0"/>
          </a:p>
        </p:txBody>
      </p:sp>
      <p:pic>
        <p:nvPicPr>
          <p:cNvPr id="5" name="Picture 4"/>
          <p:cNvPicPr>
            <a:picLocks noChangeAspect="1"/>
          </p:cNvPicPr>
          <p:nvPr/>
        </p:nvPicPr>
        <p:blipFill>
          <a:blip r:embed="rId3"/>
          <a:stretch>
            <a:fillRect/>
          </a:stretch>
        </p:blipFill>
        <p:spPr>
          <a:xfrm>
            <a:off x="7076949" y="634180"/>
            <a:ext cx="10261726" cy="9119419"/>
          </a:xfrm>
          <a:prstGeom prst="rect">
            <a:avLst/>
          </a:prstGeom>
        </p:spPr>
      </p:pic>
    </p:spTree>
    <p:extLst>
      <p:ext uri="{BB962C8B-B14F-4D97-AF65-F5344CB8AC3E}">
        <p14:creationId xmlns:p14="http://schemas.microsoft.com/office/powerpoint/2010/main" val="2907081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184E0-0BD4-4705-A12B-9B71DDE63301}" type="slidenum">
              <a:rPr lang="nl-BE" noProof="0" smtClean="0"/>
              <a:t>34</a:t>
            </a:fld>
            <a:endParaRPr lang="nl-BE" noProof="0" dirty="0"/>
          </a:p>
        </p:txBody>
      </p:sp>
      <p:pic>
        <p:nvPicPr>
          <p:cNvPr id="5" name="Picture 4" title="Women of Britain Say 'Go!'"/>
          <p:cNvPicPr/>
          <p:nvPr/>
        </p:nvPicPr>
        <p:blipFill>
          <a:blip r:embed="rId3">
            <a:extLst>
              <a:ext uri="{28A0092B-C50C-407E-A947-70E740481C1C}">
                <a14:useLocalDpi xmlns:a14="http://schemas.microsoft.com/office/drawing/2010/main" val="0"/>
              </a:ext>
            </a:extLst>
          </a:blip>
          <a:srcRect l="3750" t="1458" r="4375" b="5000"/>
          <a:stretch>
            <a:fillRect/>
          </a:stretch>
        </p:blipFill>
        <p:spPr>
          <a:xfrm>
            <a:off x="10087897" y="0"/>
            <a:ext cx="7250778" cy="9753600"/>
          </a:xfrm>
          <a:prstGeom prst="rect">
            <a:avLst/>
          </a:prstGeom>
        </p:spPr>
      </p:pic>
      <p:sp>
        <p:nvSpPr>
          <p:cNvPr id="6" name="Title 1"/>
          <p:cNvSpPr>
            <a:spLocks noGrp="1"/>
          </p:cNvSpPr>
          <p:nvPr>
            <p:ph type="title"/>
          </p:nvPr>
        </p:nvSpPr>
        <p:spPr>
          <a:xfrm>
            <a:off x="191729" y="1268362"/>
            <a:ext cx="15859731" cy="984970"/>
          </a:xfrm>
        </p:spPr>
        <p:txBody>
          <a:bodyPr/>
          <a:lstStyle/>
          <a:p>
            <a:r>
              <a:rPr lang="nl-NL" b="1" u="none" dirty="0">
                <a:solidFill>
                  <a:srgbClr val="C00000"/>
                </a:solidFill>
                <a:latin typeface="Calibri" panose="020F0502020204030204" pitchFamily="34" charset="0"/>
                <a:cs typeface="Calibri" panose="020F0502020204030204" pitchFamily="34" charset="0"/>
              </a:rPr>
              <a:t>3. PROPAGANDA: </a:t>
            </a:r>
            <a:br>
              <a:rPr lang="nl-NL" b="1" u="none" dirty="0">
                <a:solidFill>
                  <a:srgbClr val="C00000"/>
                </a:solidFill>
                <a:latin typeface="Calibri" panose="020F0502020204030204" pitchFamily="34" charset="0"/>
                <a:cs typeface="Calibri" panose="020F0502020204030204" pitchFamily="34" charset="0"/>
              </a:rPr>
            </a:br>
            <a:r>
              <a:rPr lang="nl-NL" b="1" u="none" dirty="0">
                <a:solidFill>
                  <a:srgbClr val="C00000"/>
                </a:solidFill>
                <a:latin typeface="Calibri" panose="020F0502020204030204" pitchFamily="34" charset="0"/>
                <a:cs typeface="Calibri" panose="020F0502020204030204" pitchFamily="34" charset="0"/>
              </a:rPr>
              <a:t>opgeladen verhalen </a:t>
            </a:r>
            <a:endParaRPr lang="nl-BE" dirty="0"/>
          </a:p>
        </p:txBody>
      </p:sp>
      <p:sp>
        <p:nvSpPr>
          <p:cNvPr id="7" name="Rectangle 6"/>
          <p:cNvSpPr/>
          <p:nvPr/>
        </p:nvSpPr>
        <p:spPr>
          <a:xfrm>
            <a:off x="648366" y="3249733"/>
            <a:ext cx="8667750" cy="4702569"/>
          </a:xfrm>
          <a:prstGeom prst="rect">
            <a:avLst/>
          </a:prstGeom>
        </p:spPr>
        <p:txBody>
          <a:bodyPr>
            <a:spAutoFit/>
          </a:bodyPr>
          <a:lstStyle/>
          <a:p>
            <a:pPr>
              <a:lnSpc>
                <a:spcPct val="107000"/>
              </a:lnSpc>
              <a:spcAft>
                <a:spcPts val="800"/>
              </a:spcAft>
            </a:pPr>
            <a:r>
              <a:rPr lang="nl-NL" sz="2800" dirty="0">
                <a:latin typeface="Calibri" panose="020F0502020204030204" pitchFamily="34" charset="0"/>
                <a:ea typeface="Calibri" panose="020F0502020204030204" pitchFamily="34" charset="0"/>
                <a:cs typeface="Times New Roman" panose="02020603050405020304" pitchFamily="18" charset="0"/>
              </a:rPr>
              <a:t>Dit is een poster uit de Eerste Wereldoorlog gemaakt door de Britten. Dit is propaganda omdat dit iemand zijn/haar mening wil beïnvloeden. De nadruk op de ‘GO’ geeft een gebiedend signaal en zet aan tot actie. Deze poster wil tonen dat de patriottische gedachte ook bij vrouwen leeft, met de bedoeling dat er meer mannen vrijwillig in het leger gaan omdat ze zien dat vrouwen hun man ook steunen wanneer ze een offer brengen. Ze spelen hier op het emotionele aspect, dat het de taak van mannen of soldaten is om vrouwen en kinderen te beschermen.</a:t>
            </a: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1653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12"/>
          </p:nvPr>
        </p:nvSpPr>
        <p:spPr/>
        <p:txBody>
          <a:bodyPr/>
          <a:lstStyle/>
          <a:p>
            <a:fld id="{7AE184E0-0BD4-4705-A12B-9B71DDE63301}" type="slidenum">
              <a:rPr lang="nl-BE" noProof="0" smtClean="0"/>
              <a:t>35</a:t>
            </a:fld>
            <a:endParaRPr lang="nl-BE" noProof="0" dirty="0"/>
          </a:p>
        </p:txBody>
      </p:sp>
      <p:pic>
        <p:nvPicPr>
          <p:cNvPr id="5" name="Picture 4"/>
          <p:cNvPicPr>
            <a:picLocks noChangeAspect="1"/>
          </p:cNvPicPr>
          <p:nvPr/>
        </p:nvPicPr>
        <p:blipFill>
          <a:blip r:embed="rId3"/>
          <a:stretch>
            <a:fillRect/>
          </a:stretch>
        </p:blipFill>
        <p:spPr>
          <a:xfrm>
            <a:off x="-248990" y="999718"/>
            <a:ext cx="17863498" cy="8347587"/>
          </a:xfrm>
          <a:prstGeom prst="rect">
            <a:avLst/>
          </a:prstGeom>
        </p:spPr>
      </p:pic>
    </p:spTree>
    <p:extLst>
      <p:ext uri="{BB962C8B-B14F-4D97-AF65-F5344CB8AC3E}">
        <p14:creationId xmlns:p14="http://schemas.microsoft.com/office/powerpoint/2010/main" val="441486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78" y="1655109"/>
            <a:ext cx="15705282" cy="863693"/>
          </a:xfrm>
        </p:spPr>
        <p:txBody>
          <a:bodyPr/>
          <a:lstStyle/>
          <a:p>
            <a:r>
              <a:rPr lang="nl-NL" b="1" u="none" dirty="0">
                <a:solidFill>
                  <a:srgbClr val="C00000"/>
                </a:solidFill>
                <a:latin typeface="Calibri" panose="020F0502020204030204" pitchFamily="34" charset="0"/>
                <a:cs typeface="Calibri" panose="020F0502020204030204" pitchFamily="34" charset="0"/>
              </a:rPr>
              <a:t>3. PROPAGANDA: </a:t>
            </a:r>
            <a:br>
              <a:rPr lang="nl-NL" b="1" u="none" dirty="0">
                <a:solidFill>
                  <a:srgbClr val="C00000"/>
                </a:solidFill>
                <a:latin typeface="Calibri" panose="020F0502020204030204" pitchFamily="34" charset="0"/>
                <a:cs typeface="Calibri" panose="020F0502020204030204" pitchFamily="34" charset="0"/>
              </a:rPr>
            </a:br>
            <a:r>
              <a:rPr lang="nl-NL" b="1" u="none" dirty="0">
                <a:solidFill>
                  <a:srgbClr val="C00000"/>
                </a:solidFill>
                <a:latin typeface="Calibri" panose="020F0502020204030204" pitchFamily="34" charset="0"/>
                <a:cs typeface="Calibri" panose="020F0502020204030204" pitchFamily="34" charset="0"/>
              </a:rPr>
              <a:t>opgeladen verhalen </a:t>
            </a:r>
            <a:endParaRPr lang="nl-BE" dirty="0"/>
          </a:p>
        </p:txBody>
      </p:sp>
      <p:sp>
        <p:nvSpPr>
          <p:cNvPr id="3" name="Content Placeholder 2"/>
          <p:cNvSpPr>
            <a:spLocks noGrp="1"/>
          </p:cNvSpPr>
          <p:nvPr>
            <p:ph idx="1"/>
          </p:nvPr>
        </p:nvSpPr>
        <p:spPr/>
        <p:txBody>
          <a:bodyPr/>
          <a:lstStyle/>
          <a:p>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36</a:t>
            </a:fld>
            <a:endParaRPr lang="nl-BE" noProof="0" dirty="0"/>
          </a:p>
        </p:txBody>
      </p:sp>
      <p:pic>
        <p:nvPicPr>
          <p:cNvPr id="5" name="Picture 4"/>
          <p:cNvPicPr>
            <a:picLocks noChangeAspect="1"/>
          </p:cNvPicPr>
          <p:nvPr/>
        </p:nvPicPr>
        <p:blipFill>
          <a:blip r:embed="rId3"/>
          <a:stretch>
            <a:fillRect/>
          </a:stretch>
        </p:blipFill>
        <p:spPr>
          <a:xfrm>
            <a:off x="7393151" y="-234536"/>
            <a:ext cx="10142682" cy="9702528"/>
          </a:xfrm>
          <a:prstGeom prst="rect">
            <a:avLst/>
          </a:prstGeom>
        </p:spPr>
      </p:pic>
    </p:spTree>
    <p:extLst>
      <p:ext uri="{BB962C8B-B14F-4D97-AF65-F5344CB8AC3E}">
        <p14:creationId xmlns:p14="http://schemas.microsoft.com/office/powerpoint/2010/main" val="1833107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12"/>
          </p:nvPr>
        </p:nvSpPr>
        <p:spPr/>
        <p:txBody>
          <a:bodyPr/>
          <a:lstStyle/>
          <a:p>
            <a:fld id="{7AE184E0-0BD4-4705-A12B-9B71DDE63301}" type="slidenum">
              <a:rPr lang="nl-BE" noProof="0" smtClean="0"/>
              <a:t>37</a:t>
            </a:fld>
            <a:endParaRPr lang="nl-BE" noProof="0" dirty="0"/>
          </a:p>
        </p:txBody>
      </p:sp>
      <p:pic>
        <p:nvPicPr>
          <p:cNvPr id="5" name="Picture 4"/>
          <p:cNvPicPr>
            <a:picLocks noChangeAspect="1"/>
          </p:cNvPicPr>
          <p:nvPr/>
        </p:nvPicPr>
        <p:blipFill>
          <a:blip r:embed="rId3"/>
          <a:stretch>
            <a:fillRect/>
          </a:stretch>
        </p:blipFill>
        <p:spPr>
          <a:xfrm>
            <a:off x="830118" y="0"/>
            <a:ext cx="7983682" cy="9838330"/>
          </a:xfrm>
          <a:prstGeom prst="rect">
            <a:avLst/>
          </a:prstGeom>
        </p:spPr>
      </p:pic>
    </p:spTree>
    <p:extLst>
      <p:ext uri="{BB962C8B-B14F-4D97-AF65-F5344CB8AC3E}">
        <p14:creationId xmlns:p14="http://schemas.microsoft.com/office/powerpoint/2010/main" val="614800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12"/>
          </p:nvPr>
        </p:nvSpPr>
        <p:spPr/>
        <p:txBody>
          <a:bodyPr/>
          <a:lstStyle/>
          <a:p>
            <a:fld id="{7AE184E0-0BD4-4705-A12B-9B71DDE63301}" type="slidenum">
              <a:rPr lang="nl-BE" noProof="0" smtClean="0"/>
              <a:t>38</a:t>
            </a:fld>
            <a:endParaRPr lang="nl-BE" noProof="0" dirty="0"/>
          </a:p>
        </p:txBody>
      </p:sp>
      <p:pic>
        <p:nvPicPr>
          <p:cNvPr id="5" name="Picture 4"/>
          <p:cNvPicPr>
            <a:picLocks noChangeAspect="1"/>
          </p:cNvPicPr>
          <p:nvPr/>
        </p:nvPicPr>
        <p:blipFill>
          <a:blip r:embed="rId3"/>
          <a:stretch>
            <a:fillRect/>
          </a:stretch>
        </p:blipFill>
        <p:spPr>
          <a:xfrm>
            <a:off x="523874" y="0"/>
            <a:ext cx="8112126" cy="9901781"/>
          </a:xfrm>
          <a:prstGeom prst="rect">
            <a:avLst/>
          </a:prstGeom>
        </p:spPr>
      </p:pic>
    </p:spTree>
    <p:extLst>
      <p:ext uri="{BB962C8B-B14F-4D97-AF65-F5344CB8AC3E}">
        <p14:creationId xmlns:p14="http://schemas.microsoft.com/office/powerpoint/2010/main" val="254081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12"/>
          </p:nvPr>
        </p:nvSpPr>
        <p:spPr/>
        <p:txBody>
          <a:bodyPr/>
          <a:lstStyle/>
          <a:p>
            <a:fld id="{7AE184E0-0BD4-4705-A12B-9B71DDE63301}" type="slidenum">
              <a:rPr lang="nl-BE" noProof="0" smtClean="0"/>
              <a:t>39</a:t>
            </a:fld>
            <a:endParaRPr lang="nl-BE" noProof="0" dirty="0"/>
          </a:p>
        </p:txBody>
      </p:sp>
      <p:pic>
        <p:nvPicPr>
          <p:cNvPr id="6" name="Picture 5"/>
          <p:cNvPicPr>
            <a:picLocks noChangeAspect="1"/>
          </p:cNvPicPr>
          <p:nvPr/>
        </p:nvPicPr>
        <p:blipFill>
          <a:blip r:embed="rId3"/>
          <a:stretch>
            <a:fillRect/>
          </a:stretch>
        </p:blipFill>
        <p:spPr>
          <a:xfrm>
            <a:off x="0" y="1713653"/>
            <a:ext cx="11696128" cy="7754339"/>
          </a:xfrm>
          <a:prstGeom prst="rect">
            <a:avLst/>
          </a:prstGeom>
        </p:spPr>
      </p:pic>
      <p:pic>
        <p:nvPicPr>
          <p:cNvPr id="7" name="Picture 6"/>
          <p:cNvPicPr>
            <a:picLocks noChangeAspect="1"/>
          </p:cNvPicPr>
          <p:nvPr/>
        </p:nvPicPr>
        <p:blipFill>
          <a:blip r:embed="rId4"/>
          <a:stretch>
            <a:fillRect/>
          </a:stretch>
        </p:blipFill>
        <p:spPr>
          <a:xfrm>
            <a:off x="12056745" y="1941512"/>
            <a:ext cx="5124450" cy="3381375"/>
          </a:xfrm>
          <a:prstGeom prst="rect">
            <a:avLst/>
          </a:prstGeom>
        </p:spPr>
      </p:pic>
    </p:spTree>
    <p:extLst>
      <p:ext uri="{BB962C8B-B14F-4D97-AF65-F5344CB8AC3E}">
        <p14:creationId xmlns:p14="http://schemas.microsoft.com/office/powerpoint/2010/main" val="4133728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6725E-AEC2-490E-92E4-89A9677645AD}"/>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96C23D67-18C4-4B39-A6FF-58E31EDA667F}"/>
              </a:ext>
            </a:extLst>
          </p:cNvPr>
          <p:cNvSpPr>
            <a:spLocks noGrp="1"/>
          </p:cNvSpPr>
          <p:nvPr>
            <p:ph type="subTitle" idx="1"/>
          </p:nvPr>
        </p:nvSpPr>
        <p:spPr/>
        <p:txBody>
          <a:bodyPr/>
          <a:lstStyle/>
          <a:p>
            <a:endParaRPr lang="nl-BE"/>
          </a:p>
        </p:txBody>
      </p:sp>
      <p:sp>
        <p:nvSpPr>
          <p:cNvPr id="4" name="Tijdelijke aanduiding voor dianummer 3">
            <a:extLst>
              <a:ext uri="{FF2B5EF4-FFF2-40B4-BE49-F238E27FC236}">
                <a16:creationId xmlns:a16="http://schemas.microsoft.com/office/drawing/2014/main" id="{43A1EC7E-A155-44A8-992F-1E14DF432285}"/>
              </a:ext>
            </a:extLst>
          </p:cNvPr>
          <p:cNvSpPr>
            <a:spLocks noGrp="1"/>
          </p:cNvSpPr>
          <p:nvPr>
            <p:ph type="sldNum" sz="quarter" idx="12"/>
          </p:nvPr>
        </p:nvSpPr>
        <p:spPr/>
        <p:txBody>
          <a:bodyPr/>
          <a:lstStyle/>
          <a:p>
            <a:fld id="{CE0F0414-6D21-47B5-9650-C03BE884451C}" type="slidenum">
              <a:rPr lang="nl-BE" smtClean="0"/>
              <a:t>4</a:t>
            </a:fld>
            <a:endParaRPr lang="nl-BE"/>
          </a:p>
        </p:txBody>
      </p:sp>
      <p:sp>
        <p:nvSpPr>
          <p:cNvPr id="5" name="Rechthoek 4">
            <a:extLst>
              <a:ext uri="{FF2B5EF4-FFF2-40B4-BE49-F238E27FC236}">
                <a16:creationId xmlns:a16="http://schemas.microsoft.com/office/drawing/2014/main" id="{B878BBE6-B953-41F3-B8C6-995DA41220C1}"/>
              </a:ext>
            </a:extLst>
          </p:cNvPr>
          <p:cNvSpPr/>
          <p:nvPr/>
        </p:nvSpPr>
        <p:spPr>
          <a:xfrm>
            <a:off x="15171341" y="8427721"/>
            <a:ext cx="2460240" cy="486287"/>
          </a:xfrm>
          <a:prstGeom prst="rect">
            <a:avLst/>
          </a:prstGeom>
        </p:spPr>
        <p:txBody>
          <a:bodyPr wrap="square">
            <a:spAutoFit/>
          </a:bodyPr>
          <a:lstStyle/>
          <a:p>
            <a:r>
              <a:rPr lang="nl-BE" dirty="0"/>
              <a:t>DS 23/2/2022</a:t>
            </a:r>
          </a:p>
        </p:txBody>
      </p:sp>
      <p:pic>
        <p:nvPicPr>
          <p:cNvPr id="8" name="Afbeelding 7">
            <a:extLst>
              <a:ext uri="{FF2B5EF4-FFF2-40B4-BE49-F238E27FC236}">
                <a16:creationId xmlns:a16="http://schemas.microsoft.com/office/drawing/2014/main" id="{806F0CC9-711A-48C3-8CCE-60387FA7C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813" y="-384048"/>
            <a:ext cx="9390047" cy="10079062"/>
          </a:xfrm>
          <a:prstGeom prst="rect">
            <a:avLst/>
          </a:prstGeom>
        </p:spPr>
      </p:pic>
      <p:pic>
        <p:nvPicPr>
          <p:cNvPr id="10" name="Afbeelding 9">
            <a:extLst>
              <a:ext uri="{FF2B5EF4-FFF2-40B4-BE49-F238E27FC236}">
                <a16:creationId xmlns:a16="http://schemas.microsoft.com/office/drawing/2014/main" id="{30B4DDC5-3F16-4830-BF17-FC85A9FAD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6408"/>
            <a:ext cx="5671813" cy="9911422"/>
          </a:xfrm>
          <a:prstGeom prst="rect">
            <a:avLst/>
          </a:prstGeom>
        </p:spPr>
      </p:pic>
    </p:spTree>
    <p:extLst>
      <p:ext uri="{BB962C8B-B14F-4D97-AF65-F5344CB8AC3E}">
        <p14:creationId xmlns:p14="http://schemas.microsoft.com/office/powerpoint/2010/main" val="1186820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184E0-0BD4-4705-A12B-9B71DDE63301}" type="slidenum">
              <a:rPr lang="nl-BE" noProof="0" smtClean="0"/>
              <a:t>40</a:t>
            </a:fld>
            <a:endParaRPr lang="nl-BE" noProof="0" dirty="0"/>
          </a:p>
        </p:txBody>
      </p:sp>
      <p:pic>
        <p:nvPicPr>
          <p:cNvPr id="6" name="Picture 5"/>
          <p:cNvPicPr>
            <a:picLocks noChangeAspect="1"/>
          </p:cNvPicPr>
          <p:nvPr/>
        </p:nvPicPr>
        <p:blipFill>
          <a:blip r:embed="rId3"/>
          <a:stretch>
            <a:fillRect/>
          </a:stretch>
        </p:blipFill>
        <p:spPr>
          <a:xfrm>
            <a:off x="504328" y="320662"/>
            <a:ext cx="10614693" cy="7037366"/>
          </a:xfrm>
          <a:prstGeom prst="rect">
            <a:avLst/>
          </a:prstGeom>
        </p:spPr>
      </p:pic>
      <p:pic>
        <p:nvPicPr>
          <p:cNvPr id="7" name="Picture 6"/>
          <p:cNvPicPr>
            <a:picLocks noChangeAspect="1"/>
          </p:cNvPicPr>
          <p:nvPr/>
        </p:nvPicPr>
        <p:blipFill>
          <a:blip r:embed="rId4"/>
          <a:stretch>
            <a:fillRect/>
          </a:stretch>
        </p:blipFill>
        <p:spPr>
          <a:xfrm>
            <a:off x="10927009" y="1617048"/>
            <a:ext cx="6266295" cy="4134823"/>
          </a:xfrm>
          <a:prstGeom prst="rect">
            <a:avLst/>
          </a:prstGeom>
        </p:spPr>
      </p:pic>
      <p:pic>
        <p:nvPicPr>
          <p:cNvPr id="8" name="Picture 7"/>
          <p:cNvPicPr>
            <a:picLocks noChangeAspect="1"/>
          </p:cNvPicPr>
          <p:nvPr/>
        </p:nvPicPr>
        <p:blipFill>
          <a:blip r:embed="rId5"/>
          <a:stretch>
            <a:fillRect/>
          </a:stretch>
        </p:blipFill>
        <p:spPr>
          <a:xfrm>
            <a:off x="504328" y="7358028"/>
            <a:ext cx="16676867" cy="2395572"/>
          </a:xfrm>
          <a:prstGeom prst="rect">
            <a:avLst/>
          </a:prstGeom>
        </p:spPr>
      </p:pic>
    </p:spTree>
    <p:extLst>
      <p:ext uri="{BB962C8B-B14F-4D97-AF65-F5344CB8AC3E}">
        <p14:creationId xmlns:p14="http://schemas.microsoft.com/office/powerpoint/2010/main" val="3257569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12"/>
          </p:nvPr>
        </p:nvSpPr>
        <p:spPr/>
        <p:txBody>
          <a:bodyPr/>
          <a:lstStyle/>
          <a:p>
            <a:fld id="{7AE184E0-0BD4-4705-A12B-9B71DDE63301}" type="slidenum">
              <a:rPr lang="nl-BE" noProof="0" smtClean="0"/>
              <a:t>41</a:t>
            </a:fld>
            <a:endParaRPr lang="nl-BE" noProof="0" dirty="0"/>
          </a:p>
        </p:txBody>
      </p:sp>
      <p:pic>
        <p:nvPicPr>
          <p:cNvPr id="5" name="Picture 4"/>
          <p:cNvPicPr>
            <a:picLocks noChangeAspect="1"/>
          </p:cNvPicPr>
          <p:nvPr/>
        </p:nvPicPr>
        <p:blipFill>
          <a:blip r:embed="rId3"/>
          <a:stretch>
            <a:fillRect/>
          </a:stretch>
        </p:blipFill>
        <p:spPr>
          <a:xfrm>
            <a:off x="484135" y="0"/>
            <a:ext cx="10311684" cy="9756696"/>
          </a:xfrm>
          <a:prstGeom prst="rect">
            <a:avLst/>
          </a:prstGeom>
        </p:spPr>
      </p:pic>
    </p:spTree>
    <p:extLst>
      <p:ext uri="{BB962C8B-B14F-4D97-AF65-F5344CB8AC3E}">
        <p14:creationId xmlns:p14="http://schemas.microsoft.com/office/powerpoint/2010/main" val="1839359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118" y="563728"/>
            <a:ext cx="15705282" cy="863693"/>
          </a:xfrm>
        </p:spPr>
        <p:txBody>
          <a:bodyPr/>
          <a:lstStyle/>
          <a:p>
            <a:r>
              <a:rPr lang="nl-BE" b="1" u="none" dirty="0">
                <a:solidFill>
                  <a:srgbClr val="C00000"/>
                </a:solidFill>
              </a:rPr>
              <a:t>3.1. Wat is propaganda?</a:t>
            </a:r>
          </a:p>
        </p:txBody>
      </p:sp>
      <p:sp>
        <p:nvSpPr>
          <p:cNvPr id="4" name="Slide Number Placeholder 3"/>
          <p:cNvSpPr>
            <a:spLocks noGrp="1"/>
          </p:cNvSpPr>
          <p:nvPr>
            <p:ph type="sldNum" sz="quarter" idx="12"/>
          </p:nvPr>
        </p:nvSpPr>
        <p:spPr/>
        <p:txBody>
          <a:bodyPr/>
          <a:lstStyle/>
          <a:p>
            <a:fld id="{7AE184E0-0BD4-4705-A12B-9B71DDE63301}" type="slidenum">
              <a:rPr lang="nl-BE" noProof="0" smtClean="0"/>
              <a:t>42</a:t>
            </a:fld>
            <a:endParaRPr lang="nl-BE" noProof="0" dirty="0"/>
          </a:p>
        </p:txBody>
      </p:sp>
      <p:pic>
        <p:nvPicPr>
          <p:cNvPr id="5" name="Picture 4"/>
          <p:cNvPicPr>
            <a:picLocks noChangeAspect="1"/>
          </p:cNvPicPr>
          <p:nvPr/>
        </p:nvPicPr>
        <p:blipFill>
          <a:blip r:embed="rId3"/>
          <a:stretch>
            <a:fillRect/>
          </a:stretch>
        </p:blipFill>
        <p:spPr>
          <a:xfrm>
            <a:off x="1889355" y="2445975"/>
            <a:ext cx="14225185" cy="6108089"/>
          </a:xfrm>
          <a:prstGeom prst="rect">
            <a:avLst/>
          </a:prstGeom>
        </p:spPr>
      </p:pic>
    </p:spTree>
    <p:extLst>
      <p:ext uri="{BB962C8B-B14F-4D97-AF65-F5344CB8AC3E}">
        <p14:creationId xmlns:p14="http://schemas.microsoft.com/office/powerpoint/2010/main" val="4113261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118" y="519483"/>
            <a:ext cx="15705282" cy="863693"/>
          </a:xfrm>
        </p:spPr>
        <p:txBody>
          <a:bodyPr/>
          <a:lstStyle/>
          <a:p>
            <a:r>
              <a:rPr lang="nl-NL" sz="4800" b="1" u="none" dirty="0">
                <a:solidFill>
                  <a:srgbClr val="C00000"/>
                </a:solidFill>
                <a:latin typeface="Calibri" panose="020F0502020204030204" pitchFamily="34" charset="0"/>
                <a:cs typeface="Calibri" panose="020F0502020204030204" pitchFamily="34" charset="0"/>
              </a:rPr>
              <a:t>3.2. typologieën van PROPAGANDA: DEFINITIES, THEORIEËN</a:t>
            </a:r>
            <a:endParaRPr lang="nl-BE" b="1" u="none" dirty="0">
              <a:solidFill>
                <a:srgbClr val="C00000"/>
              </a:solidFill>
            </a:endParaRPr>
          </a:p>
        </p:txBody>
      </p:sp>
      <p:sp>
        <p:nvSpPr>
          <p:cNvPr id="3" name="Content Placeholder 2"/>
          <p:cNvSpPr>
            <a:spLocks noGrp="1"/>
          </p:cNvSpPr>
          <p:nvPr>
            <p:ph idx="1"/>
          </p:nvPr>
        </p:nvSpPr>
        <p:spPr>
          <a:xfrm>
            <a:off x="309716" y="2713448"/>
            <a:ext cx="12963832" cy="8374938"/>
          </a:xfrm>
        </p:spPr>
        <p:txBody>
          <a:bodyPr>
            <a:normAutofit/>
          </a:bodyPr>
          <a:lstStyle/>
          <a:p>
            <a:pPr marL="85725" indent="0">
              <a:buNone/>
            </a:pPr>
            <a:r>
              <a:rPr lang="nl-BE" dirty="0"/>
              <a:t>Wat is propaganda?</a:t>
            </a:r>
          </a:p>
          <a:p>
            <a:pPr>
              <a:buFontTx/>
              <a:buChar char="-"/>
            </a:pPr>
            <a:r>
              <a:rPr lang="nl-BE" dirty="0"/>
              <a:t>Tijd – vroeger en nu –&gt; propaganda is springlevend! </a:t>
            </a:r>
          </a:p>
          <a:p>
            <a:pPr>
              <a:buFontTx/>
              <a:buChar char="-"/>
            </a:pPr>
            <a:r>
              <a:rPr lang="nl-BE" dirty="0"/>
              <a:t>Ruimte – autoritarisme/extremisme… maar ook elders</a:t>
            </a:r>
          </a:p>
          <a:p>
            <a:pPr marL="85725" indent="0">
              <a:buNone/>
            </a:pPr>
            <a:endParaRPr lang="nl-BE" dirty="0"/>
          </a:p>
          <a:p>
            <a:pPr marL="85725" indent="0">
              <a:buNone/>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43</a:t>
            </a:fld>
            <a:endParaRPr lang="nl-BE" noProof="0" dirty="0"/>
          </a:p>
        </p:txBody>
      </p:sp>
      <p:pic>
        <p:nvPicPr>
          <p:cNvPr id="5" name="Picture 4"/>
          <p:cNvPicPr>
            <a:picLocks noChangeAspect="1"/>
          </p:cNvPicPr>
          <p:nvPr/>
        </p:nvPicPr>
        <p:blipFill>
          <a:blip r:embed="rId3"/>
          <a:stretch>
            <a:fillRect/>
          </a:stretch>
        </p:blipFill>
        <p:spPr>
          <a:xfrm>
            <a:off x="12982188" y="5324168"/>
            <a:ext cx="4368520" cy="4105636"/>
          </a:xfrm>
          <a:prstGeom prst="rect">
            <a:avLst/>
          </a:prstGeom>
        </p:spPr>
      </p:pic>
    </p:spTree>
    <p:extLst>
      <p:ext uri="{BB962C8B-B14F-4D97-AF65-F5344CB8AC3E}">
        <p14:creationId xmlns:p14="http://schemas.microsoft.com/office/powerpoint/2010/main" val="1005238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u="none" dirty="0">
                <a:solidFill>
                  <a:srgbClr val="C00000"/>
                </a:solidFill>
                <a:latin typeface="Calibri" panose="020F0502020204030204" pitchFamily="34" charset="0"/>
                <a:cs typeface="Calibri" panose="020F0502020204030204" pitchFamily="34" charset="0"/>
              </a:rPr>
              <a:t>3.2. PROPAGANDA: DEFINITIES</a:t>
            </a:r>
            <a:endParaRPr lang="nl-BE" dirty="0"/>
          </a:p>
        </p:txBody>
      </p:sp>
      <p:sp>
        <p:nvSpPr>
          <p:cNvPr id="3" name="Content Placeholder 2"/>
          <p:cNvSpPr>
            <a:spLocks noGrp="1"/>
          </p:cNvSpPr>
          <p:nvPr>
            <p:ph idx="1"/>
          </p:nvPr>
        </p:nvSpPr>
        <p:spPr>
          <a:xfrm>
            <a:off x="1166597" y="1454008"/>
            <a:ext cx="14423923" cy="7754339"/>
          </a:xfrm>
        </p:spPr>
        <p:txBody>
          <a:bodyPr>
            <a:noAutofit/>
          </a:bodyPr>
          <a:lstStyle/>
          <a:p>
            <a:pPr marL="85725" lvl="0" indent="0">
              <a:buNone/>
            </a:pPr>
            <a:r>
              <a:rPr lang="nl-BE" sz="3600" b="1" dirty="0">
                <a:sym typeface="Wingdings" panose="05000000000000000000" pitchFamily="2" charset="2"/>
              </a:rPr>
              <a:t>	 </a:t>
            </a:r>
            <a:r>
              <a:rPr lang="nl-BE" sz="3600" b="1" dirty="0"/>
              <a:t>Veranderlijk concept</a:t>
            </a:r>
          </a:p>
          <a:p>
            <a:pPr lvl="1"/>
            <a:r>
              <a:rPr lang="nl-BE" sz="3600" dirty="0"/>
              <a:t>Vroeger niet altijd negatieve bijklank</a:t>
            </a:r>
          </a:p>
          <a:p>
            <a:pPr lvl="2"/>
            <a:r>
              <a:rPr lang="nl-BE" sz="3600" dirty="0"/>
              <a:t>Vb. kerk en propaganda, 17</a:t>
            </a:r>
            <a:r>
              <a:rPr lang="nl-BE" sz="3600" baseline="30000" dirty="0"/>
              <a:t>de</a:t>
            </a:r>
            <a:r>
              <a:rPr lang="nl-BE" sz="3600" dirty="0"/>
              <a:t> eeuw </a:t>
            </a:r>
            <a:r>
              <a:rPr lang="nl-BE" sz="3600" dirty="0" err="1"/>
              <a:t>contra-reformatie</a:t>
            </a:r>
            <a:endParaRPr lang="nl-BE" sz="3600" dirty="0"/>
          </a:p>
          <a:p>
            <a:pPr lvl="1"/>
            <a:r>
              <a:rPr lang="nl-BE" sz="3600" dirty="0"/>
              <a:t>Interbellum…</a:t>
            </a:r>
          </a:p>
          <a:p>
            <a:pPr marL="719138" lvl="1" indent="0">
              <a:buNone/>
            </a:pPr>
            <a:r>
              <a:rPr lang="nl-BE" sz="3600" dirty="0"/>
              <a:t> </a:t>
            </a:r>
          </a:p>
          <a:p>
            <a:pPr marL="719138" lvl="1" indent="0">
              <a:buNone/>
            </a:pPr>
            <a:r>
              <a:rPr lang="nl-BE" sz="3600" b="1" dirty="0">
                <a:sym typeface="Wingdings" panose="05000000000000000000" pitchFamily="2" charset="2"/>
              </a:rPr>
              <a:t> Vele d</a:t>
            </a:r>
            <a:r>
              <a:rPr lang="nl-BE" sz="3600" b="1" dirty="0"/>
              <a:t>efinities</a:t>
            </a:r>
          </a:p>
          <a:p>
            <a:pPr lvl="1"/>
            <a:r>
              <a:rPr lang="nl-BE" sz="3600" dirty="0"/>
              <a:t>Jacques </a:t>
            </a:r>
            <a:r>
              <a:rPr lang="nl-BE" sz="3600" b="1" dirty="0" err="1"/>
              <a:t>Ellul</a:t>
            </a:r>
            <a:r>
              <a:rPr lang="nl-BE" sz="3600" dirty="0"/>
              <a:t>… moderniteit… massamedia… techniek… verknechting van de mens</a:t>
            </a:r>
          </a:p>
          <a:p>
            <a:pPr lvl="1"/>
            <a:r>
              <a:rPr lang="nl-BE" sz="3600" b="1" dirty="0"/>
              <a:t>Bogart</a:t>
            </a:r>
            <a:r>
              <a:rPr lang="nl-BE" sz="3600" dirty="0"/>
              <a:t>: … </a:t>
            </a:r>
            <a:r>
              <a:rPr lang="nl-BE" sz="3600" dirty="0" err="1"/>
              <a:t>an</a:t>
            </a:r>
            <a:r>
              <a:rPr lang="nl-BE" sz="3600" dirty="0"/>
              <a:t> art… technieken</a:t>
            </a:r>
          </a:p>
          <a:p>
            <a:pPr lvl="1"/>
            <a:r>
              <a:rPr lang="nl-BE" sz="3600" b="1" dirty="0" err="1"/>
              <a:t>Lazarsfeld</a:t>
            </a:r>
            <a:r>
              <a:rPr lang="nl-BE" sz="3600" b="1" dirty="0"/>
              <a:t> &amp; </a:t>
            </a:r>
            <a:r>
              <a:rPr lang="nl-BE" sz="3600" b="1" dirty="0" err="1"/>
              <a:t>Merton</a:t>
            </a:r>
            <a:r>
              <a:rPr lang="nl-BE" sz="3600" dirty="0"/>
              <a:t>: impact propaganda</a:t>
            </a:r>
          </a:p>
          <a:p>
            <a:pPr marL="719138" lvl="1" indent="0">
              <a:buNone/>
            </a:pPr>
            <a:endParaRPr lang="nl-BE" sz="36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44</a:t>
            </a:fld>
            <a:endParaRPr lang="nl-BE" noProof="0" dirty="0"/>
          </a:p>
        </p:txBody>
      </p:sp>
    </p:spTree>
    <p:extLst>
      <p:ext uri="{BB962C8B-B14F-4D97-AF65-F5344CB8AC3E}">
        <p14:creationId xmlns:p14="http://schemas.microsoft.com/office/powerpoint/2010/main" val="694050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5825" y="1194364"/>
            <a:ext cx="9237323" cy="7271210"/>
          </a:xfrm>
        </p:spPr>
        <p:txBody>
          <a:bodyPr>
            <a:normAutofit fontScale="77500" lnSpcReduction="20000"/>
          </a:bodyPr>
          <a:lstStyle/>
          <a:p>
            <a:pPr marL="85725" indent="0">
              <a:buNone/>
            </a:pPr>
            <a:r>
              <a:rPr lang="en-US" b="1" dirty="0"/>
              <a:t>Paul </a:t>
            </a:r>
            <a:r>
              <a:rPr lang="en-US" b="1" dirty="0" err="1"/>
              <a:t>Lazarsfeld</a:t>
            </a:r>
            <a:r>
              <a:rPr lang="en-US" b="1" dirty="0"/>
              <a:t> &amp; Robert Merton </a:t>
            </a:r>
            <a:r>
              <a:rPr lang="en-US" dirty="0"/>
              <a:t>(Columbia University)</a:t>
            </a:r>
          </a:p>
          <a:p>
            <a:pPr lvl="1"/>
            <a:r>
              <a:rPr lang="nl-BE" dirty="0"/>
              <a:t>Na WO2</a:t>
            </a:r>
          </a:p>
          <a:p>
            <a:pPr lvl="1"/>
            <a:r>
              <a:rPr lang="nl-BE" dirty="0"/>
              <a:t>US context</a:t>
            </a:r>
          </a:p>
          <a:p>
            <a:pPr lvl="1"/>
            <a:r>
              <a:rPr lang="nl-BE" dirty="0"/>
              <a:t>Optimistisch: er is competitie</a:t>
            </a:r>
          </a:p>
          <a:p>
            <a:pPr lvl="1"/>
            <a:r>
              <a:rPr lang="nl-BE" dirty="0"/>
              <a:t>Propaganda is enkel effectief als:</a:t>
            </a:r>
          </a:p>
          <a:p>
            <a:pPr lvl="2">
              <a:buFont typeface="Wingdings" panose="05000000000000000000" pitchFamily="2" charset="2"/>
              <a:buChar char="à"/>
            </a:pPr>
            <a:r>
              <a:rPr lang="nl-BE" b="1" dirty="0"/>
              <a:t> </a:t>
            </a:r>
            <a:r>
              <a:rPr lang="nl-BE" b="1" dirty="0" err="1"/>
              <a:t>Monopolization</a:t>
            </a:r>
            <a:r>
              <a:rPr lang="nl-BE" dirty="0"/>
              <a:t>: afwezigheid van </a:t>
            </a:r>
            <a:r>
              <a:rPr lang="nl-BE" b="1" dirty="0"/>
              <a:t>‘</a:t>
            </a:r>
            <a:r>
              <a:rPr lang="en-US" dirty="0"/>
              <a:t>counter propaganda’</a:t>
            </a:r>
          </a:p>
          <a:p>
            <a:pPr lvl="2">
              <a:buFont typeface="Wingdings" panose="05000000000000000000" pitchFamily="2" charset="2"/>
              <a:buChar char="à"/>
            </a:pPr>
            <a:r>
              <a:rPr lang="en-US" b="1" dirty="0"/>
              <a:t> </a:t>
            </a:r>
            <a:r>
              <a:rPr lang="nl-BE" b="1" dirty="0" err="1"/>
              <a:t>Canalization</a:t>
            </a:r>
            <a:r>
              <a:rPr lang="nl-BE" dirty="0"/>
              <a:t>: het gedrag wordt in een bepaalde richting geleid</a:t>
            </a:r>
            <a:endParaRPr lang="nl-BE" b="1" dirty="0"/>
          </a:p>
          <a:p>
            <a:pPr lvl="2">
              <a:buFont typeface="Wingdings" panose="05000000000000000000" pitchFamily="2" charset="2"/>
              <a:buChar char="à"/>
            </a:pPr>
            <a:r>
              <a:rPr lang="nl-BE" b="1" dirty="0"/>
              <a:t> </a:t>
            </a:r>
            <a:r>
              <a:rPr lang="nl-BE" b="1" dirty="0" err="1"/>
              <a:t>Supplementation</a:t>
            </a:r>
            <a:r>
              <a:rPr lang="nl-BE" dirty="0"/>
              <a:t>: </a:t>
            </a:r>
            <a:r>
              <a:rPr lang="en-US" dirty="0" err="1"/>
              <a:t>versterking</a:t>
            </a:r>
            <a:r>
              <a:rPr lang="en-US" dirty="0"/>
              <a:t> door face-to-face contact</a:t>
            </a:r>
            <a:endParaRPr lang="nl-BE" b="1" dirty="0"/>
          </a:p>
          <a:p>
            <a:pPr lvl="2">
              <a:buFont typeface="Wingdings" panose="05000000000000000000" pitchFamily="2" charset="2"/>
              <a:buChar char="à"/>
            </a:pPr>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45</a:t>
            </a:fld>
            <a:endParaRPr lang="nl-BE" noProof="0" dirty="0"/>
          </a:p>
        </p:txBody>
      </p:sp>
      <p:sp>
        <p:nvSpPr>
          <p:cNvPr id="5" name="Title 1"/>
          <p:cNvSpPr txBox="1">
            <a:spLocks/>
          </p:cNvSpPr>
          <p:nvPr/>
        </p:nvSpPr>
        <p:spPr>
          <a:xfrm>
            <a:off x="982518" y="288425"/>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b="1" u="none">
                <a:solidFill>
                  <a:srgbClr val="C00000"/>
                </a:solidFill>
                <a:latin typeface="Calibri" panose="020F0502020204030204" pitchFamily="34" charset="0"/>
                <a:cs typeface="Calibri" panose="020F0502020204030204" pitchFamily="34" charset="0"/>
              </a:rPr>
              <a:t>3.2. PROPAGANDA: DEFINITIES</a:t>
            </a:r>
            <a:endParaRPr lang="nl-BE" dirty="0"/>
          </a:p>
        </p:txBody>
      </p:sp>
      <p:sp>
        <p:nvSpPr>
          <p:cNvPr id="6" name="Rectangle 5"/>
          <p:cNvSpPr/>
          <p:nvPr/>
        </p:nvSpPr>
        <p:spPr>
          <a:xfrm>
            <a:off x="9187683" y="8465574"/>
            <a:ext cx="8667750" cy="880241"/>
          </a:xfrm>
          <a:prstGeom prst="rect">
            <a:avLst/>
          </a:prstGeom>
        </p:spPr>
        <p:txBody>
          <a:bodyPr>
            <a:spAutoFit/>
          </a:bodyPr>
          <a:lstStyle/>
          <a:p>
            <a:r>
              <a:rPr lang="en-US" dirty="0" err="1">
                <a:solidFill>
                  <a:srgbClr val="222222"/>
                </a:solidFill>
                <a:latin typeface="Arial" panose="020B0604020202020204" pitchFamily="34" charset="0"/>
              </a:rPr>
              <a:t>Lazarsfeld</a:t>
            </a:r>
            <a:r>
              <a:rPr lang="en-US" dirty="0">
                <a:solidFill>
                  <a:srgbClr val="222222"/>
                </a:solidFill>
                <a:latin typeface="Arial" panose="020B0604020202020204" pitchFamily="34" charset="0"/>
              </a:rPr>
              <a:t> and Merton (1948) "Mass Communication, Popular Taste, and Organized Social Action"</a:t>
            </a:r>
            <a:endParaRPr lang="nl-BE"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534" y="697533"/>
            <a:ext cx="5961141" cy="7526477"/>
          </a:xfrm>
          <a:prstGeom prst="rect">
            <a:avLst/>
          </a:prstGeom>
        </p:spPr>
      </p:pic>
    </p:spTree>
    <p:extLst>
      <p:ext uri="{BB962C8B-B14F-4D97-AF65-F5344CB8AC3E}">
        <p14:creationId xmlns:p14="http://schemas.microsoft.com/office/powerpoint/2010/main" val="5028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u="none" dirty="0">
                <a:solidFill>
                  <a:srgbClr val="C00000"/>
                </a:solidFill>
                <a:latin typeface="Calibri" panose="020F0502020204030204" pitchFamily="34" charset="0"/>
                <a:cs typeface="Calibri" panose="020F0502020204030204" pitchFamily="34" charset="0"/>
              </a:rPr>
              <a:t>3.2. typologieën van PROPAGANDA: onderdelen</a:t>
            </a:r>
            <a:endParaRPr lang="nl-BE" b="1" u="none" dirty="0">
              <a:solidFill>
                <a:srgbClr val="C00000"/>
              </a:solidFill>
            </a:endParaRPr>
          </a:p>
        </p:txBody>
      </p:sp>
      <p:sp>
        <p:nvSpPr>
          <p:cNvPr id="3" name="Content Placeholder 2"/>
          <p:cNvSpPr>
            <a:spLocks noGrp="1"/>
          </p:cNvSpPr>
          <p:nvPr>
            <p:ph idx="1"/>
          </p:nvPr>
        </p:nvSpPr>
        <p:spPr>
          <a:xfrm>
            <a:off x="1516415" y="999718"/>
            <a:ext cx="14332688" cy="8374938"/>
          </a:xfrm>
        </p:spPr>
        <p:txBody>
          <a:bodyPr>
            <a:normAutofit fontScale="92500" lnSpcReduction="20000"/>
          </a:bodyPr>
          <a:lstStyle/>
          <a:p>
            <a:pPr>
              <a:buFontTx/>
              <a:buChar char="-"/>
            </a:pPr>
            <a:r>
              <a:rPr lang="nl-BE" dirty="0"/>
              <a:t>Omgeving / context: politiek - ideologisch conflict</a:t>
            </a:r>
          </a:p>
          <a:p>
            <a:pPr>
              <a:buFontTx/>
              <a:buChar char="-"/>
            </a:pPr>
            <a:r>
              <a:rPr lang="nl-BE" dirty="0"/>
              <a:t>Bron: al dan niet duidelijk</a:t>
            </a:r>
          </a:p>
          <a:p>
            <a:pPr>
              <a:buFontTx/>
              <a:buChar char="-"/>
            </a:pPr>
            <a:r>
              <a:rPr lang="nl-BE" dirty="0"/>
              <a:t>Communicatiemiddel: rol media</a:t>
            </a:r>
          </a:p>
          <a:p>
            <a:pPr>
              <a:buFontTx/>
              <a:buChar char="-"/>
            </a:pPr>
            <a:r>
              <a:rPr lang="nl-BE" dirty="0"/>
              <a:t>Boodschap: </a:t>
            </a:r>
          </a:p>
          <a:p>
            <a:pPr lvl="2">
              <a:buFontTx/>
              <a:buChar char="-"/>
            </a:pPr>
            <a:r>
              <a:rPr lang="nl-BE" dirty="0" err="1"/>
              <a:t>Biased</a:t>
            </a:r>
            <a:r>
              <a:rPr lang="nl-BE" dirty="0"/>
              <a:t> (fake)</a:t>
            </a:r>
          </a:p>
          <a:p>
            <a:pPr lvl="2">
              <a:buFontTx/>
              <a:buChar char="-"/>
            </a:pPr>
            <a:r>
              <a:rPr lang="nl-BE" dirty="0"/>
              <a:t>Manipulatief </a:t>
            </a:r>
          </a:p>
          <a:p>
            <a:pPr>
              <a:buFontTx/>
              <a:buChar char="-"/>
            </a:pPr>
            <a:r>
              <a:rPr lang="nl-BE" dirty="0"/>
              <a:t>Techniek</a:t>
            </a:r>
          </a:p>
          <a:p>
            <a:pPr lvl="2">
              <a:buFontTx/>
              <a:buChar char="-"/>
            </a:pPr>
            <a:r>
              <a:rPr lang="nl-BE" dirty="0"/>
              <a:t>Appel aan emotie, patriotisme,.. </a:t>
            </a:r>
          </a:p>
          <a:p>
            <a:pPr lvl="2">
              <a:buFontTx/>
              <a:buChar char="-"/>
            </a:pPr>
            <a:r>
              <a:rPr lang="nl-BE" dirty="0"/>
              <a:t>Irrationeel (angst), ook rationeel</a:t>
            </a:r>
          </a:p>
          <a:p>
            <a:pPr>
              <a:buFontTx/>
              <a:buChar char="-"/>
            </a:pPr>
            <a:r>
              <a:rPr lang="nl-BE" dirty="0"/>
              <a:t>Doel / intentie: </a:t>
            </a:r>
          </a:p>
          <a:p>
            <a:pPr lvl="2">
              <a:buFontTx/>
              <a:buChar char="-"/>
            </a:pPr>
            <a:r>
              <a:rPr lang="nl-BE" dirty="0"/>
              <a:t>Publiek overtuigen… </a:t>
            </a:r>
          </a:p>
          <a:p>
            <a:pPr lvl="2">
              <a:buFontTx/>
              <a:buChar char="-"/>
            </a:pPr>
            <a:r>
              <a:rPr lang="nl-BE" dirty="0"/>
              <a:t>Perceptie, cognitie, gedrag</a:t>
            </a:r>
          </a:p>
          <a:p>
            <a:pPr>
              <a:buFontTx/>
              <a:buChar char="-"/>
            </a:pPr>
            <a:endParaRPr lang="nl-BE" dirty="0"/>
          </a:p>
          <a:p>
            <a:pPr marL="85725" indent="0">
              <a:buNone/>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46</a:t>
            </a:fld>
            <a:endParaRPr lang="nl-BE" noProof="0" dirty="0"/>
          </a:p>
        </p:txBody>
      </p:sp>
    </p:spTree>
    <p:extLst>
      <p:ext uri="{BB962C8B-B14F-4D97-AF65-F5344CB8AC3E}">
        <p14:creationId xmlns:p14="http://schemas.microsoft.com/office/powerpoint/2010/main" val="4228959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4271" y="1120877"/>
            <a:ext cx="14630399" cy="7633180"/>
          </a:xfrm>
        </p:spPr>
        <p:txBody>
          <a:bodyPr>
            <a:noAutofit/>
          </a:bodyPr>
          <a:lstStyle/>
          <a:p>
            <a:pPr lvl="0"/>
            <a:r>
              <a:rPr lang="nl-BE" sz="2800" b="1" dirty="0"/>
              <a:t>de bron</a:t>
            </a:r>
            <a:r>
              <a:rPr lang="nl-BE" sz="2800" dirty="0"/>
              <a:t>: </a:t>
            </a:r>
          </a:p>
          <a:p>
            <a:pPr lvl="1"/>
            <a:r>
              <a:rPr lang="nl-BE" sz="2800" b="1" dirty="0"/>
              <a:t>witte </a:t>
            </a:r>
            <a:r>
              <a:rPr lang="nl-BE" sz="2800" dirty="0"/>
              <a:t>(propaganda waarvan de bron openlijk en duidelijk is),</a:t>
            </a:r>
            <a:r>
              <a:rPr lang="nl-BE" sz="2800" b="1" dirty="0"/>
              <a:t> </a:t>
            </a:r>
          </a:p>
          <a:p>
            <a:pPr lvl="1"/>
            <a:r>
              <a:rPr lang="nl-BE" sz="2800" b="1" dirty="0"/>
              <a:t>grijze </a:t>
            </a:r>
            <a:r>
              <a:rPr lang="nl-BE" sz="2800" dirty="0"/>
              <a:t>(de bron blijft min of meer onduidelijk of ambigu</a:t>
            </a:r>
            <a:r>
              <a:rPr lang="nl-BE" sz="2800" b="1" dirty="0"/>
              <a:t>) </a:t>
            </a:r>
            <a:endParaRPr lang="nl-BE" sz="2800" dirty="0"/>
          </a:p>
          <a:p>
            <a:pPr lvl="1"/>
            <a:r>
              <a:rPr lang="nl-BE" sz="2800" b="1" dirty="0"/>
              <a:t>zwarte propaganda </a:t>
            </a:r>
            <a:r>
              <a:rPr lang="nl-BE" sz="2800" dirty="0"/>
              <a:t>(waarbij de bron verkeerdelijk wordt voorgesteld veelal op basis van verkeerde informatie);</a:t>
            </a:r>
          </a:p>
          <a:p>
            <a:pPr lvl="0"/>
            <a:r>
              <a:rPr lang="nl-BE" sz="2800" b="1" dirty="0"/>
              <a:t>het</a:t>
            </a:r>
            <a:r>
              <a:rPr lang="nl-BE" sz="2800" dirty="0"/>
              <a:t> </a:t>
            </a:r>
            <a:r>
              <a:rPr lang="nl-BE" sz="2800" b="1" dirty="0"/>
              <a:t>doel</a:t>
            </a:r>
            <a:r>
              <a:rPr lang="nl-BE" sz="2800" dirty="0"/>
              <a:t> </a:t>
            </a:r>
          </a:p>
          <a:p>
            <a:pPr lvl="1"/>
            <a:r>
              <a:rPr lang="nl-BE" sz="2800" dirty="0"/>
              <a:t>algemeen publiek of specifiek publiek; </a:t>
            </a:r>
          </a:p>
          <a:p>
            <a:pPr lvl="1"/>
            <a:r>
              <a:rPr lang="nl-BE" sz="2800" dirty="0"/>
              <a:t>binnen- of buitenlands doel; </a:t>
            </a:r>
          </a:p>
          <a:p>
            <a:pPr lvl="1"/>
            <a:r>
              <a:rPr lang="nl-BE" sz="2800" dirty="0"/>
              <a:t>politieke verkiezingen.</a:t>
            </a:r>
          </a:p>
          <a:p>
            <a:pPr lvl="0"/>
            <a:r>
              <a:rPr lang="nl-BE" sz="2800" b="1" dirty="0"/>
              <a:t>de politiek-ideologische context</a:t>
            </a:r>
            <a:r>
              <a:rPr lang="nl-BE" sz="2800" dirty="0"/>
              <a:t> -- oorlog-vrede; oorlogs- of verkiezingspropaganda, </a:t>
            </a:r>
          </a:p>
          <a:p>
            <a:pPr lvl="0"/>
            <a:r>
              <a:rPr lang="nl-BE" sz="2800" b="1" dirty="0"/>
              <a:t>de gehanteerde media</a:t>
            </a:r>
            <a:r>
              <a:rPr lang="nl-BE" sz="2800" dirty="0"/>
              <a:t> -- film-, radio, internetpropaganda;</a:t>
            </a:r>
          </a:p>
          <a:p>
            <a:pPr lvl="0"/>
            <a:r>
              <a:rPr lang="nl-BE" sz="2800" b="1" dirty="0"/>
              <a:t>de gebruikte technieken in de propagandistische boodschap</a:t>
            </a:r>
            <a:r>
              <a:rPr lang="nl-BE" sz="2800" dirty="0"/>
              <a:t> (vb. wij-zij-tegenstelling; verwijzen naar het verleden; verwijzen naar de eigen grootheid; grote leider-techniek; verwijzen naar de wreedheid van de tegenstanders); </a:t>
            </a:r>
          </a:p>
          <a:p>
            <a:pPr lvl="0"/>
            <a:r>
              <a:rPr lang="nl-BE" sz="2800" b="1" dirty="0"/>
              <a:t>achterliggende theorie over politiek, samenleving en media </a:t>
            </a:r>
            <a:r>
              <a:rPr lang="nl-BE" sz="2800" dirty="0"/>
              <a:t>(vb. Leninistische mediatheorie, Goebbels’ propagandatheorie, …)</a:t>
            </a:r>
          </a:p>
        </p:txBody>
      </p:sp>
      <p:sp>
        <p:nvSpPr>
          <p:cNvPr id="4" name="Slide Number Placeholder 3"/>
          <p:cNvSpPr>
            <a:spLocks noGrp="1"/>
          </p:cNvSpPr>
          <p:nvPr>
            <p:ph type="sldNum" sz="quarter" idx="12"/>
          </p:nvPr>
        </p:nvSpPr>
        <p:spPr/>
        <p:txBody>
          <a:bodyPr/>
          <a:lstStyle/>
          <a:p>
            <a:fld id="{7AE184E0-0BD4-4705-A12B-9B71DDE63301}" type="slidenum">
              <a:rPr lang="nl-BE" noProof="0" smtClean="0"/>
              <a:t>47</a:t>
            </a:fld>
            <a:endParaRPr lang="nl-BE" noProof="0" dirty="0"/>
          </a:p>
        </p:txBody>
      </p:sp>
      <p:sp>
        <p:nvSpPr>
          <p:cNvPr id="6" name="Title 1"/>
          <p:cNvSpPr txBox="1">
            <a:spLocks/>
          </p:cNvSpPr>
          <p:nvPr/>
        </p:nvSpPr>
        <p:spPr>
          <a:xfrm>
            <a:off x="982518" y="288425"/>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b="1" u="none" dirty="0">
                <a:solidFill>
                  <a:srgbClr val="C00000"/>
                </a:solidFill>
                <a:latin typeface="Calibri" panose="020F0502020204030204" pitchFamily="34" charset="0"/>
                <a:cs typeface="Calibri" panose="020F0502020204030204" pitchFamily="34" charset="0"/>
              </a:rPr>
              <a:t>3.2. typologieën van PROPAGANDA: soorten</a:t>
            </a:r>
            <a:endParaRPr lang="nl-BE" b="1" u="none" dirty="0">
              <a:solidFill>
                <a:srgbClr val="C00000"/>
              </a:solidFill>
            </a:endParaRPr>
          </a:p>
        </p:txBody>
      </p:sp>
    </p:spTree>
    <p:extLst>
      <p:ext uri="{BB962C8B-B14F-4D97-AF65-F5344CB8AC3E}">
        <p14:creationId xmlns:p14="http://schemas.microsoft.com/office/powerpoint/2010/main" val="2371099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890" y="440409"/>
            <a:ext cx="16469741" cy="1294569"/>
          </a:xfrm>
        </p:spPr>
        <p:txBody>
          <a:bodyPr/>
          <a:lstStyle/>
          <a:p>
            <a:r>
              <a:rPr lang="nl-NL" b="1" u="none" dirty="0">
                <a:solidFill>
                  <a:srgbClr val="C00000"/>
                </a:solidFill>
                <a:latin typeface="Calibri" panose="020F0502020204030204" pitchFamily="34" charset="0"/>
                <a:cs typeface="Calibri" panose="020F0502020204030204" pitchFamily="34" charset="0"/>
              </a:rPr>
              <a:t>3.2. typologieën van PROPAGANDA: technieken OORLOGSPROPAGANDA </a:t>
            </a:r>
            <a:r>
              <a:rPr lang="nl-NL" sz="4000" b="1" u="none" dirty="0">
                <a:solidFill>
                  <a:schemeClr val="tx1"/>
                </a:solidFill>
                <a:latin typeface="Calibri" panose="020F0502020204030204" pitchFamily="34" charset="0"/>
                <a:cs typeface="Calibri" panose="020F0502020204030204" pitchFamily="34" charset="0"/>
              </a:rPr>
              <a:t>(</a:t>
            </a:r>
            <a:r>
              <a:rPr lang="nl-BE" sz="4000" u="none" dirty="0">
                <a:solidFill>
                  <a:schemeClr val="tx1"/>
                </a:solidFill>
              </a:rPr>
              <a:t>Anne </a:t>
            </a:r>
            <a:r>
              <a:rPr lang="nl-BE" sz="4000" u="none" dirty="0" err="1">
                <a:solidFill>
                  <a:schemeClr val="tx1"/>
                </a:solidFill>
              </a:rPr>
              <a:t>Morelli</a:t>
            </a:r>
            <a:r>
              <a:rPr lang="nl-BE" sz="4000" u="none" dirty="0">
                <a:solidFill>
                  <a:schemeClr val="tx1"/>
                </a:solidFill>
              </a:rPr>
              <a:t>)</a:t>
            </a:r>
          </a:p>
        </p:txBody>
      </p:sp>
      <p:sp>
        <p:nvSpPr>
          <p:cNvPr id="3" name="Content Placeholder 2"/>
          <p:cNvSpPr>
            <a:spLocks noGrp="1"/>
          </p:cNvSpPr>
          <p:nvPr>
            <p:ph idx="1"/>
          </p:nvPr>
        </p:nvSpPr>
        <p:spPr>
          <a:xfrm>
            <a:off x="830118" y="1887794"/>
            <a:ext cx="14423923" cy="7060909"/>
          </a:xfrm>
        </p:spPr>
        <p:txBody>
          <a:bodyPr>
            <a:noAutofit/>
          </a:bodyPr>
          <a:lstStyle/>
          <a:p>
            <a:pPr lvl="0"/>
            <a:r>
              <a:rPr lang="nl-BE" sz="2400" dirty="0"/>
              <a:t>Wij willen geen oorlog </a:t>
            </a:r>
          </a:p>
          <a:p>
            <a:pPr lvl="0"/>
            <a:r>
              <a:rPr lang="nl-BE" sz="2400" dirty="0"/>
              <a:t>Het andere kamp is de enige verantwoordelijke voor de oorlog </a:t>
            </a:r>
          </a:p>
          <a:p>
            <a:pPr lvl="0"/>
            <a:r>
              <a:rPr lang="nl-BE" sz="2400" dirty="0"/>
              <a:t>De vijandelijke leider lijkt op de duivel</a:t>
            </a:r>
          </a:p>
          <a:p>
            <a:pPr lvl="0"/>
            <a:r>
              <a:rPr lang="nl-BE" sz="2400" dirty="0"/>
              <a:t>Wij verdedigen een nobele zaak, geen particuliere belangen </a:t>
            </a:r>
          </a:p>
          <a:p>
            <a:pPr lvl="0"/>
            <a:r>
              <a:rPr lang="nl-BE" sz="2400" dirty="0"/>
              <a:t>De vijand begaat bewust wreedheden, wij onopzettelijke blunders </a:t>
            </a:r>
          </a:p>
          <a:p>
            <a:pPr lvl="0"/>
            <a:r>
              <a:rPr lang="nl-BE" sz="2400" dirty="0"/>
              <a:t>De vijand gebruikt illegale wapens </a:t>
            </a:r>
          </a:p>
          <a:p>
            <a:pPr lvl="0"/>
            <a:r>
              <a:rPr lang="nl-BE" sz="2400" dirty="0"/>
              <a:t>Wij lijden zeer weinig verliezen, de verliezen van de vijand zijn enorm </a:t>
            </a:r>
          </a:p>
          <a:p>
            <a:pPr lvl="0"/>
            <a:r>
              <a:rPr lang="nl-BE" sz="2400" dirty="0"/>
              <a:t>Kunstenaars en intellectuelen steunen onze zaak </a:t>
            </a:r>
          </a:p>
          <a:p>
            <a:pPr lvl="0"/>
            <a:r>
              <a:rPr lang="nl-BE" sz="2400" dirty="0"/>
              <a:t>Onze zaak is heilig </a:t>
            </a:r>
          </a:p>
          <a:p>
            <a:pPr lvl="0"/>
            <a:r>
              <a:rPr lang="nl-BE" sz="2400" dirty="0"/>
              <a:t>Wie aan onze propaganda twijfelt, is een verrader</a:t>
            </a:r>
          </a:p>
          <a:p>
            <a:pPr marL="85725" lvl="0" indent="0">
              <a:buNone/>
            </a:pPr>
            <a:endParaRPr lang="nl-BE" sz="2400" dirty="0"/>
          </a:p>
          <a:p>
            <a:pPr marL="85725" lvl="0" indent="0">
              <a:buNone/>
            </a:pPr>
            <a:endParaRPr lang="nl-BE" sz="2400" dirty="0"/>
          </a:p>
          <a:p>
            <a:pPr marL="85725" lvl="0" indent="0">
              <a:buNone/>
            </a:pPr>
            <a:endParaRPr lang="nl-BE" sz="2400" dirty="0"/>
          </a:p>
          <a:p>
            <a:pPr marL="85725" lvl="0" indent="0">
              <a:buNone/>
            </a:pPr>
            <a:r>
              <a:rPr lang="nl-BE" sz="2400" dirty="0">
                <a:hlinkClick r:id="rId3"/>
              </a:rPr>
              <a:t>https://www.youtube.com/watch?v=2zT-ZHBbOzM</a:t>
            </a:r>
            <a:r>
              <a:rPr lang="nl-BE" sz="2400" dirty="0"/>
              <a:t> </a:t>
            </a:r>
          </a:p>
          <a:p>
            <a:pPr marL="719138" lvl="1" indent="0">
              <a:buNone/>
            </a:pPr>
            <a:endParaRPr lang="nl-BE" sz="3600"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48</a:t>
            </a:fld>
            <a:endParaRPr lang="nl-BE" noProof="0" dirty="0"/>
          </a:p>
        </p:txBody>
      </p:sp>
      <p:pic>
        <p:nvPicPr>
          <p:cNvPr id="5" name="Picture 4" descr="C:\Users\dbiltere\AppData\Local\Microsoft\Windows\INetCache\Content.MSO\6E9460A1.tmp"/>
          <p:cNvPicPr/>
          <p:nvPr/>
        </p:nvPicPr>
        <p:blipFill>
          <a:blip r:embed="rId4">
            <a:extLst>
              <a:ext uri="{28A0092B-C50C-407E-A947-70E740481C1C}">
                <a14:useLocalDpi xmlns:a14="http://schemas.microsoft.com/office/drawing/2010/main" val="0"/>
              </a:ext>
            </a:extLst>
          </a:blip>
          <a:srcRect/>
          <a:stretch>
            <a:fillRect/>
          </a:stretch>
        </p:blipFill>
        <p:spPr bwMode="auto">
          <a:xfrm>
            <a:off x="9778181" y="5604387"/>
            <a:ext cx="7560494" cy="4144416"/>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6225" y="1055798"/>
            <a:ext cx="4362450" cy="4362450"/>
          </a:xfrm>
          <a:prstGeom prst="rect">
            <a:avLst/>
          </a:prstGeom>
        </p:spPr>
      </p:pic>
    </p:spTree>
    <p:extLst>
      <p:ext uri="{BB962C8B-B14F-4D97-AF65-F5344CB8AC3E}">
        <p14:creationId xmlns:p14="http://schemas.microsoft.com/office/powerpoint/2010/main" val="741141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u="none" dirty="0">
                <a:solidFill>
                  <a:srgbClr val="C00000"/>
                </a:solidFill>
                <a:latin typeface="Calibri" panose="020F0502020204030204" pitchFamily="34" charset="0"/>
                <a:cs typeface="Calibri" panose="020F0502020204030204" pitchFamily="34" charset="0"/>
              </a:rPr>
              <a:t>3.2. PROPAGANDA: enkele TECHNIEKEN</a:t>
            </a:r>
            <a:endParaRPr lang="nl-BE" b="1" u="none" dirty="0">
              <a:solidFill>
                <a:srgbClr val="C00000"/>
              </a:solidFill>
            </a:endParaRPr>
          </a:p>
        </p:txBody>
      </p:sp>
      <p:sp>
        <p:nvSpPr>
          <p:cNvPr id="3" name="Content Placeholder 2"/>
          <p:cNvSpPr>
            <a:spLocks noGrp="1"/>
          </p:cNvSpPr>
          <p:nvPr>
            <p:ph idx="1"/>
          </p:nvPr>
        </p:nvSpPr>
        <p:spPr>
          <a:xfrm>
            <a:off x="2381693" y="1194364"/>
            <a:ext cx="14332688" cy="8374938"/>
          </a:xfrm>
        </p:spPr>
        <p:txBody>
          <a:bodyPr>
            <a:normAutofit/>
          </a:bodyPr>
          <a:lstStyle/>
          <a:p>
            <a:pPr lvl="1">
              <a:buFontTx/>
              <a:buChar char="-"/>
            </a:pPr>
            <a:r>
              <a:rPr lang="nl-BE" dirty="0"/>
              <a:t>Leugen, halve waarheden</a:t>
            </a:r>
          </a:p>
          <a:p>
            <a:pPr lvl="1">
              <a:buFontTx/>
              <a:buChar char="-"/>
            </a:pPr>
            <a:r>
              <a:rPr lang="nl-BE" dirty="0"/>
              <a:t>Informatie selectief weglaten</a:t>
            </a:r>
          </a:p>
          <a:p>
            <a:pPr lvl="1">
              <a:buFontTx/>
              <a:buChar char="-"/>
            </a:pPr>
            <a:r>
              <a:rPr lang="nl-BE" dirty="0"/>
              <a:t>Simplificeren</a:t>
            </a:r>
          </a:p>
          <a:p>
            <a:pPr lvl="1">
              <a:buFontTx/>
              <a:buChar char="-"/>
            </a:pPr>
            <a:r>
              <a:rPr lang="nl-BE" dirty="0"/>
              <a:t>Inspelen op emoties</a:t>
            </a:r>
          </a:p>
          <a:p>
            <a:pPr lvl="1">
              <a:buFontTx/>
              <a:buChar char="-"/>
            </a:pPr>
            <a:r>
              <a:rPr lang="nl-BE" dirty="0"/>
              <a:t>Een belang promoten</a:t>
            </a:r>
          </a:p>
          <a:p>
            <a:pPr lvl="1">
              <a:buFontTx/>
              <a:buChar char="-"/>
            </a:pPr>
            <a:r>
              <a:rPr lang="nl-BE" dirty="0"/>
              <a:t>Creëren en demoniseren van een vijand (wij-zij)</a:t>
            </a:r>
          </a:p>
          <a:p>
            <a:pPr lvl="1">
              <a:buFontTx/>
              <a:buChar char="-"/>
            </a:pPr>
            <a:r>
              <a:rPr lang="nl-BE" dirty="0"/>
              <a:t>Specifiek publiek</a:t>
            </a:r>
          </a:p>
          <a:p>
            <a:pPr lvl="1">
              <a:buFontTx/>
              <a:buChar char="-"/>
            </a:pPr>
            <a:r>
              <a:rPr lang="nl-BE" dirty="0"/>
              <a:t>Esthetiek </a:t>
            </a:r>
          </a:p>
          <a:p>
            <a:pPr>
              <a:buFontTx/>
              <a:buChar char="-"/>
            </a:pPr>
            <a:endParaRPr lang="nl-BE" dirty="0"/>
          </a:p>
          <a:p>
            <a:pPr marL="85725" indent="0">
              <a:buNone/>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49</a:t>
            </a:fld>
            <a:endParaRPr lang="nl-BE" noProof="0" dirty="0"/>
          </a:p>
        </p:txBody>
      </p:sp>
    </p:spTree>
    <p:extLst>
      <p:ext uri="{BB962C8B-B14F-4D97-AF65-F5344CB8AC3E}">
        <p14:creationId xmlns:p14="http://schemas.microsoft.com/office/powerpoint/2010/main" val="923485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F1160A4E-D361-425E-A251-DED477E66003}"/>
              </a:ext>
            </a:extLst>
          </p:cNvPr>
          <p:cNvGraphicFramePr>
            <a:graphicFrameLocks noGrp="1"/>
          </p:cNvGraphicFramePr>
          <p:nvPr>
            <p:ph idx="1"/>
            <p:extLst/>
          </p:nvPr>
        </p:nvGraphicFramePr>
        <p:xfrm>
          <a:off x="1" y="0"/>
          <a:ext cx="17044416" cy="9546337"/>
        </p:xfrm>
        <a:graphic>
          <a:graphicData uri="http://schemas.openxmlformats.org/drawingml/2006/table">
            <a:tbl>
              <a:tblPr firstRow="1" firstCol="1" bandRow="1">
                <a:tableStyleId>{5C22544A-7EE6-4342-B048-85BDC9FD1C3A}</a:tableStyleId>
              </a:tblPr>
              <a:tblGrid>
                <a:gridCol w="1377161">
                  <a:extLst>
                    <a:ext uri="{9D8B030D-6E8A-4147-A177-3AD203B41FA5}">
                      <a16:colId xmlns:a16="http://schemas.microsoft.com/office/drawing/2014/main" val="3772411828"/>
                    </a:ext>
                  </a:extLst>
                </a:gridCol>
                <a:gridCol w="15667255">
                  <a:extLst>
                    <a:ext uri="{9D8B030D-6E8A-4147-A177-3AD203B41FA5}">
                      <a16:colId xmlns:a16="http://schemas.microsoft.com/office/drawing/2014/main" val="1666406771"/>
                    </a:ext>
                  </a:extLst>
                </a:gridCol>
              </a:tblGrid>
              <a:tr h="844077">
                <a:tc>
                  <a:txBody>
                    <a:bodyPr/>
                    <a:lstStyle/>
                    <a:p>
                      <a:pPr algn="ctr">
                        <a:lnSpc>
                          <a:spcPct val="115000"/>
                        </a:lnSpc>
                        <a:spcAft>
                          <a:spcPts val="0"/>
                        </a:spcAft>
                      </a:pPr>
                      <a:br>
                        <a:rPr lang="en-GB" sz="2400" b="1" dirty="0">
                          <a:effectLst/>
                        </a:rPr>
                      </a:br>
                      <a:r>
                        <a:rPr lang="en-GB" sz="2400" b="1" dirty="0">
                          <a:effectLst/>
                        </a:rPr>
                        <a:t> </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en-GB" sz="2400" b="1" dirty="0" err="1">
                          <a:effectLst/>
                        </a:rPr>
                        <a:t>Hoofdstuk</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3986899646"/>
                  </a:ext>
                </a:extLst>
              </a:tr>
              <a:tr h="1061226">
                <a:tc>
                  <a:txBody>
                    <a:bodyPr/>
                    <a:lstStyle/>
                    <a:p>
                      <a:pPr algn="ctr">
                        <a:lnSpc>
                          <a:spcPct val="115000"/>
                        </a:lnSpc>
                        <a:spcAft>
                          <a:spcPts val="0"/>
                        </a:spcAft>
                      </a:pPr>
                      <a:r>
                        <a:rPr lang="en-GB" sz="2400" b="1" dirty="0">
                          <a:effectLst/>
                        </a:rPr>
                        <a:t>1</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en-GB" sz="2400" b="1" dirty="0">
                          <a:effectLst/>
                        </a:rPr>
                        <a:t>Course outline en </a:t>
                      </a:r>
                      <a:r>
                        <a:rPr lang="en-GB" sz="2400" b="1" dirty="0" err="1">
                          <a:effectLst/>
                        </a:rPr>
                        <a:t>algemene</a:t>
                      </a:r>
                      <a:r>
                        <a:rPr lang="en-GB" sz="2400" b="1" dirty="0">
                          <a:effectLst/>
                        </a:rPr>
                        <a:t> </a:t>
                      </a:r>
                      <a:r>
                        <a:rPr lang="en-GB" sz="2400" b="1" dirty="0" err="1">
                          <a:effectLst/>
                        </a:rPr>
                        <a:t>toelichting</a:t>
                      </a:r>
                      <a:r>
                        <a:rPr lang="en-GB" sz="2400" b="1" dirty="0">
                          <a:effectLst/>
                        </a:rPr>
                        <a:t> </a:t>
                      </a:r>
                      <a:endParaRPr lang="nl-BE" sz="2400" b="1" dirty="0">
                        <a:effectLst/>
                      </a:endParaRPr>
                    </a:p>
                    <a:p>
                      <a:pPr>
                        <a:lnSpc>
                          <a:spcPct val="115000"/>
                        </a:lnSpc>
                        <a:spcAft>
                          <a:spcPts val="0"/>
                        </a:spcAft>
                      </a:pPr>
                      <a:r>
                        <a:rPr lang="nl-BE" sz="2400" b="1" dirty="0">
                          <a:effectLst/>
                        </a:rPr>
                        <a:t>Hoofdstuk 1. Inleiding: Mediageschiedenis, geschiedenis en media,  mediahistoriografie</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2562957631"/>
                  </a:ext>
                </a:extLst>
              </a:tr>
              <a:tr h="874267">
                <a:tc>
                  <a:txBody>
                    <a:bodyPr/>
                    <a:lstStyle/>
                    <a:p>
                      <a:pPr algn="ctr">
                        <a:lnSpc>
                          <a:spcPct val="115000"/>
                        </a:lnSpc>
                        <a:spcAft>
                          <a:spcPts val="0"/>
                        </a:spcAft>
                      </a:pPr>
                      <a:r>
                        <a:rPr lang="en-US" sz="2800" b="1">
                          <a:solidFill>
                            <a:srgbClr val="FF0000"/>
                          </a:solidFill>
                          <a:effectLst/>
                        </a:rPr>
                        <a:t>2</a:t>
                      </a:r>
                      <a:endParaRPr lang="nl-BE" sz="2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spcAft>
                          <a:spcPts val="0"/>
                        </a:spcAft>
                      </a:pPr>
                      <a:r>
                        <a:rPr lang="nl-BE" sz="2800" b="1" dirty="0">
                          <a:solidFill>
                            <a:srgbClr val="FF0000"/>
                          </a:solidFill>
                          <a:effectLst/>
                        </a:rPr>
                        <a:t>Hoofdstuk 2. Technology push? Over technologie, maatschappij en macht</a:t>
                      </a:r>
                      <a:endParaRPr lang="nl-BE"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934262888"/>
                  </a:ext>
                </a:extLst>
              </a:tr>
              <a:tr h="859141">
                <a:tc>
                  <a:txBody>
                    <a:bodyPr/>
                    <a:lstStyle/>
                    <a:p>
                      <a:pPr algn="ctr">
                        <a:lnSpc>
                          <a:spcPct val="115000"/>
                        </a:lnSpc>
                        <a:spcAft>
                          <a:spcPts val="0"/>
                        </a:spcAft>
                      </a:pPr>
                      <a:r>
                        <a:rPr lang="en-US" sz="2400" b="1">
                          <a:effectLst/>
                        </a:rPr>
                        <a:t>3</a:t>
                      </a:r>
                      <a:endParaRPr lang="nl-BE" sz="2400" b="1">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nl-BE" sz="2400" b="1" dirty="0">
                          <a:effectLst/>
                        </a:rPr>
                        <a:t>Hoofdstuk 3. Politieke ideologie en propaganda  [cases propaganda in de Sovjetunie en nazi-Duitsland; film, radio, posters] </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1494009006"/>
                  </a:ext>
                </a:extLst>
              </a:tr>
              <a:tr h="423198">
                <a:tc>
                  <a:txBody>
                    <a:bodyPr/>
                    <a:lstStyle/>
                    <a:p>
                      <a:pPr algn="ctr">
                        <a:lnSpc>
                          <a:spcPct val="115000"/>
                        </a:lnSpc>
                        <a:spcAft>
                          <a:spcPts val="0"/>
                        </a:spcAft>
                      </a:pPr>
                      <a:r>
                        <a:rPr lang="en-GB" sz="2400" b="1">
                          <a:effectLst/>
                        </a:rPr>
                        <a:t>4</a:t>
                      </a:r>
                      <a:endParaRPr lang="nl-BE" sz="2400" b="1">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nl-BE" sz="2400" b="1" dirty="0">
                          <a:effectLst/>
                        </a:rPr>
                        <a:t>Hoofdstuk 4. Politiek, economie en kranten [case Vlaamse krantensector]</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2429599686"/>
                  </a:ext>
                </a:extLst>
              </a:tr>
              <a:tr h="790597">
                <a:tc>
                  <a:txBody>
                    <a:bodyPr/>
                    <a:lstStyle/>
                    <a:p>
                      <a:pPr algn="ctr">
                        <a:lnSpc>
                          <a:spcPct val="115000"/>
                        </a:lnSpc>
                        <a:spcAft>
                          <a:spcPts val="0"/>
                        </a:spcAft>
                      </a:pPr>
                      <a:r>
                        <a:rPr lang="en-GB" sz="2400" b="1">
                          <a:effectLst/>
                        </a:rPr>
                        <a:t>5</a:t>
                      </a:r>
                      <a:endParaRPr lang="nl-BE" sz="2400" b="1">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nl-BE" sz="2400" b="1" dirty="0">
                          <a:effectLst/>
                        </a:rPr>
                        <a:t>Hoofdstuk 5. Internationale politiek, nieuws en macht [cases nieuwsagentschappen en filmjournalen]</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3185856976"/>
                  </a:ext>
                </a:extLst>
              </a:tr>
              <a:tr h="758366">
                <a:tc>
                  <a:txBody>
                    <a:bodyPr/>
                    <a:lstStyle/>
                    <a:p>
                      <a:pPr algn="ctr">
                        <a:lnSpc>
                          <a:spcPct val="115000"/>
                        </a:lnSpc>
                        <a:spcAft>
                          <a:spcPts val="0"/>
                        </a:spcAft>
                      </a:pPr>
                      <a:r>
                        <a:rPr lang="en-US" sz="2400" b="1">
                          <a:effectLst/>
                        </a:rPr>
                        <a:t>6</a:t>
                      </a:r>
                      <a:endParaRPr lang="nl-BE" sz="2400" b="1">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rPr>
                        <a:t>Hoofdstuk 6. </a:t>
                      </a:r>
                      <a:r>
                        <a:rPr lang="nl-BE" sz="2400" b="1" dirty="0">
                          <a:effectLst/>
                        </a:rPr>
                        <a:t>De dominantie van de Amerikaanse ‘</a:t>
                      </a:r>
                      <a:r>
                        <a:rPr lang="nl-BE" sz="2400" b="1" dirty="0" err="1">
                          <a:effectLst/>
                        </a:rPr>
                        <a:t>filmed</a:t>
                      </a:r>
                      <a:r>
                        <a:rPr lang="nl-BE" sz="2400" b="1" dirty="0">
                          <a:effectLst/>
                        </a:rPr>
                        <a:t> entertainment </a:t>
                      </a:r>
                      <a:r>
                        <a:rPr lang="nl-BE" sz="2400" b="1" dirty="0" err="1">
                          <a:effectLst/>
                        </a:rPr>
                        <a:t>industry</a:t>
                      </a:r>
                      <a:r>
                        <a:rPr lang="nl-BE" sz="2400" b="1" dirty="0">
                          <a:effectLst/>
                        </a:rPr>
                        <a:t>’ [cases film, tv; Hollywood vs. Europa]</a:t>
                      </a:r>
                      <a:endParaRPr lang="nl-BE" sz="2400" b="1"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2354883447"/>
                  </a:ext>
                </a:extLst>
              </a:tr>
              <a:tr h="943043">
                <a:tc>
                  <a:txBody>
                    <a:bodyPr/>
                    <a:lstStyle/>
                    <a:p>
                      <a:pPr algn="ctr">
                        <a:lnSpc>
                          <a:spcPct val="115000"/>
                        </a:lnSpc>
                        <a:spcAft>
                          <a:spcPts val="0"/>
                        </a:spcAft>
                      </a:pPr>
                      <a:r>
                        <a:rPr lang="en-GB" sz="2400" b="1">
                          <a:effectLst/>
                        </a:rPr>
                        <a:t>7</a:t>
                      </a:r>
                      <a:endParaRPr lang="nl-BE" sz="2400" b="1">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BE" sz="2400" b="1" dirty="0">
                          <a:effectLst/>
                        </a:rPr>
                        <a:t>Hoofdstuk 7. Censuur, disciplinering en media [cases filmcensuur/keuring in België; Hollywood </a:t>
                      </a:r>
                      <a:r>
                        <a:rPr lang="nl-BE" sz="2400" b="1" dirty="0" err="1">
                          <a:effectLst/>
                        </a:rPr>
                        <a:t>production</a:t>
                      </a:r>
                      <a:r>
                        <a:rPr lang="nl-BE" sz="2400" b="1" dirty="0">
                          <a:effectLst/>
                        </a:rPr>
                        <a:t> codes; diverse andere vormen van censuur</a:t>
                      </a:r>
                      <a:r>
                        <a:rPr lang="nl-NL" sz="2400" b="1" dirty="0">
                          <a:effectLst/>
                        </a:rPr>
                        <a:t>]</a:t>
                      </a:r>
                      <a:endParaRPr lang="nl-BE" sz="2400" b="1"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3503745332"/>
                  </a:ext>
                </a:extLst>
              </a:tr>
              <a:tr h="943043">
                <a:tc>
                  <a:txBody>
                    <a:bodyPr/>
                    <a:lstStyle/>
                    <a:p>
                      <a:pPr algn="ctr">
                        <a:lnSpc>
                          <a:spcPct val="115000"/>
                        </a:lnSpc>
                        <a:spcAft>
                          <a:spcPts val="0"/>
                        </a:spcAft>
                      </a:pPr>
                      <a:r>
                        <a:rPr lang="en-US" sz="2400" b="1" dirty="0">
                          <a:effectLst/>
                        </a:rPr>
                        <a:t>8</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rPr>
                        <a:t>Feedback proefexamen</a:t>
                      </a:r>
                      <a:endParaRPr lang="nl-BE" sz="2400" b="1" dirty="0">
                        <a:effectLst/>
                      </a:endParaRPr>
                    </a:p>
                    <a:p>
                      <a:pPr algn="l">
                        <a:spcAft>
                          <a:spcPts val="0"/>
                        </a:spcAft>
                      </a:pPr>
                      <a:r>
                        <a:rPr lang="nl-NL" sz="2400" b="1" dirty="0">
                          <a:effectLst/>
                        </a:rPr>
                        <a:t>Hoofdstuk 8. Publieke omroep [cases Vlaamse publieke omroep, radio en televisie</a:t>
                      </a:r>
                      <a:endParaRPr lang="nl-BE" sz="2400" b="1"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2272151146"/>
                  </a:ext>
                </a:extLst>
              </a:tr>
              <a:tr h="710342">
                <a:tc>
                  <a:txBody>
                    <a:bodyPr/>
                    <a:lstStyle/>
                    <a:p>
                      <a:pPr algn="ctr">
                        <a:lnSpc>
                          <a:spcPct val="115000"/>
                        </a:lnSpc>
                        <a:spcAft>
                          <a:spcPts val="0"/>
                        </a:spcAft>
                      </a:pPr>
                      <a:r>
                        <a:rPr lang="en-GB" sz="2400" b="1">
                          <a:effectLst/>
                        </a:rPr>
                        <a:t>9</a:t>
                      </a:r>
                      <a:endParaRPr lang="nl-BE" sz="2400" b="1">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rPr>
                        <a:t>Hoofdstuk 9. Filmen in de marge: over countercinema wereldwijd [gastles Alexander De Man]</a:t>
                      </a:r>
                      <a:endParaRPr lang="nl-BE" sz="2400" b="1"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4258422340"/>
                  </a:ext>
                </a:extLst>
              </a:tr>
              <a:tr h="628695">
                <a:tc>
                  <a:txBody>
                    <a:bodyPr/>
                    <a:lstStyle/>
                    <a:p>
                      <a:pPr algn="ctr">
                        <a:lnSpc>
                          <a:spcPct val="115000"/>
                        </a:lnSpc>
                        <a:spcAft>
                          <a:spcPts val="0"/>
                        </a:spcAft>
                      </a:pPr>
                      <a:r>
                        <a:rPr lang="en-GB" sz="2400" b="1" dirty="0">
                          <a:effectLst/>
                        </a:rPr>
                        <a:t>10</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rPr>
                        <a:t>Hoofdstuk 10. Geschiedenis in/via media 1: historische film, tv-drama, case genocide</a:t>
                      </a:r>
                      <a:endParaRPr lang="nl-BE" sz="2400" b="1"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3013458308"/>
                  </a:ext>
                </a:extLst>
              </a:tr>
              <a:tr h="710342">
                <a:tc>
                  <a:txBody>
                    <a:bodyPr/>
                    <a:lstStyle/>
                    <a:p>
                      <a:pPr algn="ctr">
                        <a:lnSpc>
                          <a:spcPct val="115000"/>
                        </a:lnSpc>
                        <a:spcAft>
                          <a:spcPts val="0"/>
                        </a:spcAft>
                      </a:pPr>
                      <a:r>
                        <a:rPr lang="en-GB" sz="2400" b="1">
                          <a:effectLst/>
                        </a:rPr>
                        <a:t>11</a:t>
                      </a:r>
                      <a:endParaRPr lang="nl-BE" sz="2400" b="1">
                        <a:effectLst/>
                        <a:latin typeface="Calibri" panose="020F0502020204030204" pitchFamily="34" charset="0"/>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rPr>
                        <a:t>Hoofdstuk 11. Geschiedenis in/via media 2: historische foto’s: analyse [o.m. presentaties studenten]</a:t>
                      </a:r>
                      <a:endParaRPr lang="nl-BE" sz="2400" b="1"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1381184606"/>
                  </a:ext>
                </a:extLst>
              </a:tr>
            </a:tbl>
          </a:graphicData>
        </a:graphic>
      </p:graphicFrame>
    </p:spTree>
    <p:extLst>
      <p:ext uri="{BB962C8B-B14F-4D97-AF65-F5344CB8AC3E}">
        <p14:creationId xmlns:p14="http://schemas.microsoft.com/office/powerpoint/2010/main" val="1589407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4205" y="1194364"/>
            <a:ext cx="14030175" cy="8374938"/>
          </a:xfrm>
        </p:spPr>
        <p:txBody>
          <a:bodyPr>
            <a:normAutofit fontScale="85000" lnSpcReduction="10000"/>
          </a:bodyPr>
          <a:lstStyle/>
          <a:p>
            <a:pPr marL="85725" indent="0">
              <a:buNone/>
            </a:pPr>
            <a:r>
              <a:rPr lang="nl-BE" b="1" dirty="0"/>
              <a:t>Analyse van propaganda:</a:t>
            </a:r>
            <a:r>
              <a:rPr lang="nl-BE" dirty="0"/>
              <a:t> </a:t>
            </a:r>
            <a:r>
              <a:rPr lang="nl-BE" sz="2800" dirty="0"/>
              <a:t>(</a:t>
            </a:r>
            <a:r>
              <a:rPr lang="nl-BE" sz="2800" i="1" dirty="0"/>
              <a:t>Propaganda </a:t>
            </a:r>
            <a:r>
              <a:rPr lang="nl-BE" sz="2800" i="1" dirty="0" err="1"/>
              <a:t>and</a:t>
            </a:r>
            <a:r>
              <a:rPr lang="nl-BE" sz="2800" i="1" dirty="0"/>
              <a:t> </a:t>
            </a:r>
            <a:r>
              <a:rPr lang="nl-BE" sz="2800" i="1" dirty="0" err="1"/>
              <a:t>Persuasion</a:t>
            </a:r>
            <a:r>
              <a:rPr lang="nl-BE" sz="2800" dirty="0"/>
              <a:t>, </a:t>
            </a:r>
            <a:r>
              <a:rPr lang="nl-BE" sz="2800" dirty="0" err="1"/>
              <a:t>Jowett</a:t>
            </a:r>
            <a:r>
              <a:rPr lang="nl-BE" sz="2800" dirty="0"/>
              <a:t> &amp; </a:t>
            </a:r>
            <a:r>
              <a:rPr lang="nl-BE" sz="2800" dirty="0" err="1"/>
              <a:t>O’Donnell</a:t>
            </a:r>
            <a:r>
              <a:rPr lang="nl-BE" sz="2800" dirty="0"/>
              <a:t>)</a:t>
            </a:r>
            <a:endParaRPr lang="nl-BE" dirty="0"/>
          </a:p>
          <a:p>
            <a:pPr lvl="0"/>
            <a:r>
              <a:rPr lang="en-US" dirty="0"/>
              <a:t>The </a:t>
            </a:r>
            <a:r>
              <a:rPr lang="en-US" b="1" dirty="0"/>
              <a:t>ideology</a:t>
            </a:r>
            <a:r>
              <a:rPr lang="en-US" dirty="0"/>
              <a:t> and </a:t>
            </a:r>
            <a:r>
              <a:rPr lang="en-US" b="1" dirty="0"/>
              <a:t>purpose</a:t>
            </a:r>
            <a:r>
              <a:rPr lang="en-US" dirty="0"/>
              <a:t> of the propaganda campaign </a:t>
            </a:r>
            <a:endParaRPr lang="nl-BE" dirty="0"/>
          </a:p>
          <a:p>
            <a:pPr lvl="0"/>
            <a:r>
              <a:rPr lang="en-US" dirty="0"/>
              <a:t>The </a:t>
            </a:r>
            <a:r>
              <a:rPr lang="en-US" b="1" dirty="0"/>
              <a:t>context</a:t>
            </a:r>
            <a:r>
              <a:rPr lang="en-US" dirty="0"/>
              <a:t> in which the propaganda occurs </a:t>
            </a:r>
            <a:endParaRPr lang="nl-BE" dirty="0"/>
          </a:p>
          <a:p>
            <a:pPr lvl="0"/>
            <a:r>
              <a:rPr lang="en-US" b="1" dirty="0"/>
              <a:t>Identification</a:t>
            </a:r>
            <a:r>
              <a:rPr lang="en-US" dirty="0"/>
              <a:t> of the propagandist (origin)</a:t>
            </a:r>
            <a:endParaRPr lang="nl-BE" dirty="0"/>
          </a:p>
          <a:p>
            <a:pPr lvl="0"/>
            <a:r>
              <a:rPr lang="en-US" dirty="0"/>
              <a:t>The </a:t>
            </a:r>
            <a:r>
              <a:rPr lang="en-US" b="1" dirty="0"/>
              <a:t>structure of the propaganda organization </a:t>
            </a:r>
            <a:endParaRPr lang="nl-BE" b="1" dirty="0"/>
          </a:p>
          <a:p>
            <a:pPr lvl="0"/>
            <a:r>
              <a:rPr lang="en-US" dirty="0"/>
              <a:t>The </a:t>
            </a:r>
            <a:r>
              <a:rPr lang="en-US" b="1" dirty="0"/>
              <a:t>target audience </a:t>
            </a:r>
            <a:endParaRPr lang="nl-BE" b="1" dirty="0"/>
          </a:p>
          <a:p>
            <a:pPr lvl="0"/>
            <a:r>
              <a:rPr lang="en-US" dirty="0"/>
              <a:t>Media utilization </a:t>
            </a:r>
            <a:r>
              <a:rPr lang="en-US" b="1" dirty="0"/>
              <a:t>techniques</a:t>
            </a:r>
            <a:r>
              <a:rPr lang="en-US" dirty="0"/>
              <a:t> </a:t>
            </a:r>
            <a:endParaRPr lang="nl-BE" dirty="0"/>
          </a:p>
          <a:p>
            <a:pPr lvl="0"/>
            <a:r>
              <a:rPr lang="en-US" b="1" dirty="0"/>
              <a:t>Special techniques to maximize effect </a:t>
            </a:r>
            <a:endParaRPr lang="nl-BE" b="1" dirty="0"/>
          </a:p>
          <a:p>
            <a:pPr lvl="0"/>
            <a:r>
              <a:rPr lang="en-US" b="1" dirty="0"/>
              <a:t>Audience reaction </a:t>
            </a:r>
            <a:r>
              <a:rPr lang="en-US" dirty="0"/>
              <a:t>to various techniques </a:t>
            </a:r>
            <a:endParaRPr lang="nl-BE" dirty="0"/>
          </a:p>
          <a:p>
            <a:pPr lvl="0"/>
            <a:r>
              <a:rPr lang="nl-BE" b="1" dirty="0"/>
              <a:t>Counterpropaganda</a:t>
            </a:r>
            <a:r>
              <a:rPr lang="nl-BE" dirty="0"/>
              <a:t>, </a:t>
            </a:r>
            <a:r>
              <a:rPr lang="nl-BE" dirty="0" err="1"/>
              <a:t>if</a:t>
            </a:r>
            <a:r>
              <a:rPr lang="nl-BE" dirty="0"/>
              <a:t> present </a:t>
            </a:r>
          </a:p>
          <a:p>
            <a:pPr lvl="0"/>
            <a:r>
              <a:rPr lang="nl-BE" b="1" dirty="0" err="1"/>
              <a:t>Effects</a:t>
            </a:r>
            <a:r>
              <a:rPr lang="nl-BE" b="1" dirty="0"/>
              <a:t> </a:t>
            </a:r>
            <a:r>
              <a:rPr lang="nl-BE" b="1" dirty="0" err="1"/>
              <a:t>and</a:t>
            </a:r>
            <a:r>
              <a:rPr lang="nl-BE" b="1" dirty="0"/>
              <a:t> </a:t>
            </a:r>
            <a:r>
              <a:rPr lang="nl-BE" b="1" dirty="0" err="1"/>
              <a:t>evaluation</a:t>
            </a:r>
            <a:endParaRPr lang="nl-BE" b="1" dirty="0"/>
          </a:p>
          <a:p>
            <a:pPr>
              <a:buFontTx/>
              <a:buChar char="-"/>
            </a:pPr>
            <a:endParaRPr lang="nl-BE" dirty="0"/>
          </a:p>
          <a:p>
            <a:pPr marL="85725" indent="0">
              <a:buNone/>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50</a:t>
            </a:fld>
            <a:endParaRPr lang="nl-BE" noProof="0" dirty="0"/>
          </a:p>
        </p:txBody>
      </p:sp>
      <p:sp>
        <p:nvSpPr>
          <p:cNvPr id="6" name="Title 1"/>
          <p:cNvSpPr txBox="1">
            <a:spLocks/>
          </p:cNvSpPr>
          <p:nvPr/>
        </p:nvSpPr>
        <p:spPr>
          <a:xfrm>
            <a:off x="982518" y="288425"/>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b="1" u="none" dirty="0">
                <a:solidFill>
                  <a:srgbClr val="C00000"/>
                </a:solidFill>
                <a:latin typeface="Calibri" panose="020F0502020204030204" pitchFamily="34" charset="0"/>
                <a:cs typeface="Calibri" panose="020F0502020204030204" pitchFamily="34" charset="0"/>
              </a:rPr>
              <a:t>3.2. typologieën van PROPAGANDA: ANALYSE</a:t>
            </a:r>
            <a:endParaRPr lang="nl-BE" b="1" u="none" dirty="0">
              <a:solidFill>
                <a:srgbClr val="C00000"/>
              </a:solidFill>
            </a:endParaRPr>
          </a:p>
        </p:txBody>
      </p:sp>
    </p:spTree>
    <p:extLst>
      <p:ext uri="{BB962C8B-B14F-4D97-AF65-F5344CB8AC3E}">
        <p14:creationId xmlns:p14="http://schemas.microsoft.com/office/powerpoint/2010/main" val="1812643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u="none" dirty="0">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3" name="Content Placeholder 2"/>
          <p:cNvSpPr>
            <a:spLocks noGrp="1"/>
          </p:cNvSpPr>
          <p:nvPr>
            <p:ph idx="1"/>
          </p:nvPr>
        </p:nvSpPr>
        <p:spPr>
          <a:xfrm>
            <a:off x="155575" y="976442"/>
            <a:ext cx="10301031" cy="8374938"/>
          </a:xfrm>
        </p:spPr>
        <p:txBody>
          <a:bodyPr>
            <a:normAutofit fontScale="92500"/>
          </a:bodyPr>
          <a:lstStyle/>
          <a:p>
            <a:pPr>
              <a:buFontTx/>
              <a:buChar char="-"/>
            </a:pPr>
            <a:r>
              <a:rPr lang="nl-NL" b="1" dirty="0" err="1">
                <a:solidFill>
                  <a:srgbClr val="C00000"/>
                </a:solidFill>
              </a:rPr>
              <a:t>Nazi-propaganda</a:t>
            </a:r>
            <a:r>
              <a:rPr lang="nl-NL" dirty="0"/>
              <a:t>:</a:t>
            </a:r>
          </a:p>
          <a:p>
            <a:pPr marL="719138" lvl="1" indent="0">
              <a:buNone/>
            </a:pPr>
            <a:r>
              <a:rPr lang="nl-NL" b="1" u="sng" dirty="0"/>
              <a:t>1920s</a:t>
            </a:r>
            <a:r>
              <a:rPr lang="nl-NL" dirty="0"/>
              <a:t>:</a:t>
            </a:r>
          </a:p>
          <a:p>
            <a:pPr lvl="1">
              <a:buFontTx/>
              <a:buChar char="-"/>
            </a:pPr>
            <a:r>
              <a:rPr lang="nl-NL" dirty="0"/>
              <a:t>Ervaring Sovjetunie en propaganda</a:t>
            </a:r>
          </a:p>
          <a:p>
            <a:pPr lvl="1">
              <a:buFontTx/>
              <a:buChar char="-"/>
            </a:pPr>
            <a:r>
              <a:rPr lang="nl-NL" dirty="0"/>
              <a:t>Hitler propagandist van de NSDAP</a:t>
            </a:r>
          </a:p>
          <a:p>
            <a:pPr lvl="1">
              <a:buFontTx/>
              <a:buChar char="-"/>
            </a:pPr>
            <a:r>
              <a:rPr lang="nl-NL" dirty="0"/>
              <a:t>Hitler: </a:t>
            </a:r>
            <a:r>
              <a:rPr lang="nl-NL" i="1" dirty="0"/>
              <a:t>Mein </a:t>
            </a:r>
            <a:r>
              <a:rPr lang="nl-NL" i="1" dirty="0" err="1"/>
              <a:t>Kampf</a:t>
            </a:r>
            <a:r>
              <a:rPr lang="nl-NL" i="1" dirty="0"/>
              <a:t> </a:t>
            </a:r>
            <a:r>
              <a:rPr lang="nl-NL" dirty="0"/>
              <a:t>(1925): trauma WO1</a:t>
            </a:r>
          </a:p>
          <a:p>
            <a:pPr lvl="1">
              <a:buFontTx/>
              <a:buChar char="-"/>
            </a:pPr>
            <a:r>
              <a:rPr lang="nl-NL" dirty="0"/>
              <a:t>Propaganda: niet voor elite, maar voor de massa, eenvoudig, focus op enkele essentiële ideeën, slogans, stereotype beelden</a:t>
            </a:r>
          </a:p>
        </p:txBody>
      </p:sp>
      <p:sp>
        <p:nvSpPr>
          <p:cNvPr id="4" name="Slide Number Placeholder 3"/>
          <p:cNvSpPr>
            <a:spLocks noGrp="1"/>
          </p:cNvSpPr>
          <p:nvPr>
            <p:ph type="sldNum" sz="quarter" idx="12"/>
          </p:nvPr>
        </p:nvSpPr>
        <p:spPr/>
        <p:txBody>
          <a:bodyPr/>
          <a:lstStyle/>
          <a:p>
            <a:fld id="{7AE184E0-0BD4-4705-A12B-9B71DDE63301}" type="slidenum">
              <a:rPr lang="nl-BE" noProof="0" smtClean="0"/>
              <a:t>51</a:t>
            </a:fld>
            <a:endParaRPr lang="nl-BE" noProof="0" dirty="0"/>
          </a:p>
        </p:txBody>
      </p:sp>
      <p:sp>
        <p:nvSpPr>
          <p:cNvPr id="5" name="AutoShape 2" descr="Afbeeldingsresultaat voor mein kampf hitler"/>
          <p:cNvSpPr>
            <a:spLocks noChangeAspect="1" noChangeArrowheads="1"/>
          </p:cNvSpPr>
          <p:nvPr/>
        </p:nvSpPr>
        <p:spPr bwMode="auto">
          <a:xfrm>
            <a:off x="155575" y="-21097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mein kampf hitler"/>
          <p:cNvSpPr>
            <a:spLocks noChangeAspect="1" noChangeArrowheads="1"/>
          </p:cNvSpPr>
          <p:nvPr/>
        </p:nvSpPr>
        <p:spPr bwMode="auto">
          <a:xfrm>
            <a:off x="307975" y="-19573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4342" name="Picture 6" descr="Afbeeldingsresultaat voor mein kampf hit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49685" y="67637"/>
            <a:ext cx="3681670" cy="52128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fbeeldingsresultaat voor hitler 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4624" y="5348910"/>
            <a:ext cx="6714051" cy="440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917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u="none" dirty="0">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3" name="Content Placeholder 2"/>
          <p:cNvSpPr>
            <a:spLocks noGrp="1"/>
          </p:cNvSpPr>
          <p:nvPr>
            <p:ph idx="1"/>
          </p:nvPr>
        </p:nvSpPr>
        <p:spPr>
          <a:xfrm>
            <a:off x="830118" y="1569284"/>
            <a:ext cx="10611293" cy="8374938"/>
          </a:xfrm>
        </p:spPr>
        <p:txBody>
          <a:bodyPr>
            <a:normAutofit/>
          </a:bodyPr>
          <a:lstStyle/>
          <a:p>
            <a:pPr lvl="1">
              <a:buFontTx/>
              <a:buChar char="-"/>
            </a:pPr>
            <a:r>
              <a:rPr lang="nl-NL" dirty="0" err="1"/>
              <a:t>Nazi-symbolen</a:t>
            </a:r>
            <a:r>
              <a:rPr lang="nl-NL" dirty="0"/>
              <a:t> als handelsmerk</a:t>
            </a:r>
          </a:p>
          <a:p>
            <a:pPr lvl="1">
              <a:buFontTx/>
              <a:buChar char="-"/>
            </a:pPr>
            <a:r>
              <a:rPr lang="nl-NL" dirty="0"/>
              <a:t>Nieuwe symbolen, historische referenties</a:t>
            </a:r>
          </a:p>
          <a:p>
            <a:pPr lvl="1">
              <a:buFontTx/>
              <a:buChar char="-"/>
            </a:pPr>
            <a:r>
              <a:rPr lang="nl-NL" dirty="0"/>
              <a:t>Ceremonie</a:t>
            </a:r>
          </a:p>
          <a:p>
            <a:pPr lvl="1">
              <a:buFontTx/>
              <a:buChar char="-"/>
            </a:pPr>
            <a:r>
              <a:rPr lang="nl-NL" dirty="0"/>
              <a:t>Architecturale grandeur </a:t>
            </a:r>
          </a:p>
          <a:p>
            <a:pPr lvl="1">
              <a:buFontTx/>
              <a:buChar char="-"/>
            </a:pPr>
            <a:r>
              <a:rPr lang="nl-NL" dirty="0"/>
              <a:t>Autoritarisme, leider, Hitlercultus</a:t>
            </a:r>
          </a:p>
          <a:p>
            <a:pPr lvl="1">
              <a:buFontTx/>
              <a:buChar char="-"/>
            </a:pPr>
            <a:r>
              <a:rPr lang="nl-NL" dirty="0"/>
              <a:t>Heldendom</a:t>
            </a:r>
          </a:p>
          <a:p>
            <a:pPr lvl="1">
              <a:buFontTx/>
              <a:buChar char="-"/>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52</a:t>
            </a:fld>
            <a:endParaRPr lang="nl-BE" noProof="0" dirty="0"/>
          </a:p>
        </p:txBody>
      </p:sp>
      <p:sp>
        <p:nvSpPr>
          <p:cNvPr id="5" name="AutoShape 2" descr="Afbeeldingsresultaat voor mein kampf hitler"/>
          <p:cNvSpPr>
            <a:spLocks noChangeAspect="1" noChangeArrowheads="1"/>
          </p:cNvSpPr>
          <p:nvPr/>
        </p:nvSpPr>
        <p:spPr bwMode="auto">
          <a:xfrm>
            <a:off x="155575" y="-21097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mein kampf hitler"/>
          <p:cNvSpPr>
            <a:spLocks noChangeAspect="1" noChangeArrowheads="1"/>
          </p:cNvSpPr>
          <p:nvPr/>
        </p:nvSpPr>
        <p:spPr bwMode="auto">
          <a:xfrm>
            <a:off x="307975" y="-19573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1270" name="Picture 6" descr="Afbeeldingsresultaat voor nazi flag hitler spe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7214" y="1569284"/>
            <a:ext cx="5242167" cy="680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35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498"/>
            <a:ext cx="12729599" cy="863693"/>
          </a:xfrm>
        </p:spPr>
        <p:txBody>
          <a:bodyPr/>
          <a:lstStyle/>
          <a:p>
            <a:r>
              <a:rPr lang="nl-NL" b="1" u="none" dirty="0">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3" name="Content Placeholder 2"/>
          <p:cNvSpPr>
            <a:spLocks noGrp="1"/>
          </p:cNvSpPr>
          <p:nvPr>
            <p:ph idx="1"/>
          </p:nvPr>
        </p:nvSpPr>
        <p:spPr>
          <a:xfrm>
            <a:off x="-364669" y="1093054"/>
            <a:ext cx="10611293" cy="8374938"/>
          </a:xfrm>
        </p:spPr>
        <p:txBody>
          <a:bodyPr>
            <a:normAutofit/>
          </a:bodyPr>
          <a:lstStyle/>
          <a:p>
            <a:pPr marL="719138" lvl="1" indent="0">
              <a:buNone/>
            </a:pPr>
            <a:r>
              <a:rPr lang="nl-NL" dirty="0"/>
              <a:t>Toespraken </a:t>
            </a:r>
          </a:p>
          <a:p>
            <a:pPr lvl="2">
              <a:buFontTx/>
              <a:buChar char="-"/>
            </a:pPr>
            <a:r>
              <a:rPr lang="nl-NL" dirty="0"/>
              <a:t>Emoties</a:t>
            </a:r>
          </a:p>
          <a:p>
            <a:pPr lvl="2">
              <a:buFontTx/>
              <a:buChar char="-"/>
            </a:pPr>
            <a:r>
              <a:rPr lang="nl-NL" dirty="0"/>
              <a:t>Timing </a:t>
            </a:r>
          </a:p>
          <a:p>
            <a:pPr lvl="2">
              <a:buFontTx/>
              <a:buChar char="-"/>
            </a:pPr>
            <a:r>
              <a:rPr lang="nl-NL" dirty="0"/>
              <a:t>Inleving</a:t>
            </a:r>
          </a:p>
          <a:p>
            <a:pPr lvl="2">
              <a:buFontTx/>
              <a:buChar char="-"/>
            </a:pPr>
            <a:r>
              <a:rPr lang="nl-NL" dirty="0"/>
              <a:t>Opbouw </a:t>
            </a:r>
          </a:p>
          <a:p>
            <a:pPr marL="1305775" lvl="2" indent="0">
              <a:buNone/>
            </a:pPr>
            <a:r>
              <a:rPr lang="nl-NL" dirty="0"/>
              <a:t>- Doelgroep: </a:t>
            </a:r>
            <a:r>
              <a:rPr lang="nl-NL" sz="3200" dirty="0"/>
              <a:t>breed maar ook specifiek</a:t>
            </a:r>
          </a:p>
          <a:p>
            <a:pPr lvl="2">
              <a:buFontTx/>
              <a:buChar char="-"/>
            </a:pPr>
            <a:r>
              <a:rPr lang="nl-NL" dirty="0"/>
              <a:t>Anti-doelgroep: Joden</a:t>
            </a:r>
          </a:p>
          <a:p>
            <a:pPr marL="1305775" lvl="2" indent="0">
              <a:buNone/>
            </a:pPr>
            <a:r>
              <a:rPr lang="nl-NL" sz="2000" dirty="0">
                <a:hlinkClick r:id="rId3"/>
              </a:rPr>
              <a:t>https://www.ushmm.org/learn/timeline-of-events/1939-1941/hitler-speech-to-german-parliament</a:t>
            </a:r>
            <a:endParaRPr lang="nl-NL" sz="2000" dirty="0"/>
          </a:p>
          <a:p>
            <a:pPr marL="1305775" lvl="2" indent="0">
              <a:buNone/>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53</a:t>
            </a:fld>
            <a:endParaRPr lang="nl-BE" noProof="0" dirty="0"/>
          </a:p>
        </p:txBody>
      </p:sp>
      <p:sp>
        <p:nvSpPr>
          <p:cNvPr id="5" name="AutoShape 2" descr="Afbeeldingsresultaat voor mein kampf hitler"/>
          <p:cNvSpPr>
            <a:spLocks noChangeAspect="1" noChangeArrowheads="1"/>
          </p:cNvSpPr>
          <p:nvPr/>
        </p:nvSpPr>
        <p:spPr bwMode="auto">
          <a:xfrm>
            <a:off x="155575" y="-21097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mein kampf hitler"/>
          <p:cNvSpPr>
            <a:spLocks noChangeAspect="1" noChangeArrowheads="1"/>
          </p:cNvSpPr>
          <p:nvPr/>
        </p:nvSpPr>
        <p:spPr bwMode="auto">
          <a:xfrm>
            <a:off x="307975" y="-19573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2" name="Picture 8" descr="Afbeeldingsresultaat voor hitler spea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750" y="95250"/>
            <a:ext cx="5876925" cy="441007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fbeeldingsresultaat voor national sozialisten arbeiter erwac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1473" y="4607858"/>
            <a:ext cx="3646221" cy="52991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fbeeldingsresultaat voor national sozialisten mutter frau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6624" y="4693739"/>
            <a:ext cx="3514849" cy="514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80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14985" y="1614437"/>
            <a:ext cx="5711779" cy="3484185"/>
          </a:xfrm>
        </p:spPr>
      </p:pic>
      <p:sp>
        <p:nvSpPr>
          <p:cNvPr id="4" name="Slide Number Placeholder 3"/>
          <p:cNvSpPr>
            <a:spLocks noGrp="1"/>
          </p:cNvSpPr>
          <p:nvPr>
            <p:ph type="sldNum" sz="quarter" idx="12"/>
          </p:nvPr>
        </p:nvSpPr>
        <p:spPr/>
        <p:txBody>
          <a:bodyPr/>
          <a:lstStyle/>
          <a:p>
            <a:fld id="{7AE184E0-0BD4-4705-A12B-9B71DDE63301}" type="slidenum">
              <a:rPr lang="nl-BE" noProof="0" smtClean="0"/>
              <a:t>54</a:t>
            </a:fld>
            <a:endParaRPr lang="nl-BE" noProof="0" dirty="0"/>
          </a:p>
        </p:txBody>
      </p:sp>
      <p:sp>
        <p:nvSpPr>
          <p:cNvPr id="6" name="Title 1"/>
          <p:cNvSpPr>
            <a:spLocks noGrp="1"/>
          </p:cNvSpPr>
          <p:nvPr>
            <p:ph type="title"/>
          </p:nvPr>
        </p:nvSpPr>
        <p:spPr>
          <a:xfrm>
            <a:off x="1504336" y="388737"/>
            <a:ext cx="12729599" cy="863693"/>
          </a:xfrm>
        </p:spPr>
        <p:txBody>
          <a:bodyPr/>
          <a:lstStyle/>
          <a:p>
            <a:r>
              <a:rPr lang="nl-NL" b="1" u="none" dirty="0">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7" name="Content Placeholder 2"/>
          <p:cNvSpPr txBox="1">
            <a:spLocks/>
          </p:cNvSpPr>
          <p:nvPr/>
        </p:nvSpPr>
        <p:spPr>
          <a:xfrm>
            <a:off x="2610465" y="1614437"/>
            <a:ext cx="8394821" cy="8374938"/>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719138" lvl="1" indent="0">
              <a:buFont typeface="Arial" panose="020B0604020202020204" pitchFamily="34" charset="0"/>
              <a:buNone/>
            </a:pPr>
            <a:r>
              <a:rPr lang="nl-NL" b="1" dirty="0"/>
              <a:t>Antagonisme</a:t>
            </a:r>
            <a:r>
              <a:rPr lang="nl-NL" dirty="0"/>
              <a:t>: </a:t>
            </a:r>
            <a:r>
              <a:rPr lang="nl-NL" u="sng" dirty="0"/>
              <a:t>wij</a:t>
            </a:r>
            <a:r>
              <a:rPr lang="nl-NL" dirty="0"/>
              <a:t> (Volk) tegenover </a:t>
            </a:r>
            <a:r>
              <a:rPr lang="nl-NL" u="sng" dirty="0"/>
              <a:t>zij</a:t>
            </a:r>
            <a:r>
              <a:rPr lang="nl-NL" dirty="0"/>
              <a:t>:</a:t>
            </a:r>
          </a:p>
          <a:p>
            <a:pPr lvl="2">
              <a:buFontTx/>
              <a:buChar char="-"/>
            </a:pPr>
            <a:r>
              <a:rPr lang="nl-NL" dirty="0"/>
              <a:t>Joden</a:t>
            </a:r>
          </a:p>
          <a:p>
            <a:pPr lvl="2">
              <a:buFontTx/>
              <a:buChar char="-"/>
            </a:pPr>
            <a:r>
              <a:rPr lang="nl-NL" dirty="0"/>
              <a:t>Communisten, SU</a:t>
            </a:r>
          </a:p>
          <a:p>
            <a:pPr lvl="2">
              <a:buFontTx/>
              <a:buChar char="-"/>
            </a:pPr>
            <a:r>
              <a:rPr lang="nl-NL" dirty="0"/>
              <a:t>Internationaal kapitalisme </a:t>
            </a:r>
          </a:p>
          <a:p>
            <a:pPr lvl="2">
              <a:buFontTx/>
              <a:buChar char="-"/>
            </a:pPr>
            <a:r>
              <a:rPr lang="nl-NL" dirty="0"/>
              <a:t>Buitenland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95" y="5308989"/>
            <a:ext cx="3117390" cy="431549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0219" y="5308989"/>
            <a:ext cx="5507114" cy="4102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68357"/>
            <a:ext cx="3669936" cy="5356123"/>
          </a:xfrm>
          <a:prstGeom prst="rect">
            <a:avLst/>
          </a:prstGeom>
        </p:spPr>
      </p:pic>
      <p:sp>
        <p:nvSpPr>
          <p:cNvPr id="11" name="Rectangle 10"/>
          <p:cNvSpPr/>
          <p:nvPr/>
        </p:nvSpPr>
        <p:spPr>
          <a:xfrm>
            <a:off x="4765036" y="9208347"/>
            <a:ext cx="3534942" cy="400110"/>
          </a:xfrm>
          <a:prstGeom prst="rect">
            <a:avLst/>
          </a:prstGeom>
        </p:spPr>
        <p:txBody>
          <a:bodyPr wrap="none">
            <a:spAutoFit/>
          </a:bodyPr>
          <a:lstStyle/>
          <a:p>
            <a:r>
              <a:rPr lang="nl-BE" sz="2000" dirty="0"/>
              <a:t>De </a:t>
            </a:r>
            <a:r>
              <a:rPr lang="nl-BE" sz="2000" dirty="0" err="1"/>
              <a:t>Ewige</a:t>
            </a:r>
            <a:r>
              <a:rPr lang="nl-BE" sz="2000" dirty="0"/>
              <a:t> </a:t>
            </a:r>
            <a:r>
              <a:rPr lang="nl-BE" sz="2000" dirty="0" err="1"/>
              <a:t>Jude</a:t>
            </a:r>
            <a:r>
              <a:rPr lang="nl-BE" sz="2000" dirty="0"/>
              <a:t> (1940, </a:t>
            </a:r>
            <a:r>
              <a:rPr lang="nl-BE" sz="2000" dirty="0" err="1"/>
              <a:t>Hipler</a:t>
            </a:r>
            <a:r>
              <a:rPr lang="nl-BE" sz="2000" dirty="0"/>
              <a:t>)</a:t>
            </a:r>
          </a:p>
        </p:txBody>
      </p:sp>
    </p:spTree>
    <p:extLst>
      <p:ext uri="{BB962C8B-B14F-4D97-AF65-F5344CB8AC3E}">
        <p14:creationId xmlns:p14="http://schemas.microsoft.com/office/powerpoint/2010/main" val="864045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u="none" dirty="0">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3" name="Content Placeholder 2"/>
          <p:cNvSpPr>
            <a:spLocks noGrp="1"/>
          </p:cNvSpPr>
          <p:nvPr>
            <p:ph idx="1"/>
          </p:nvPr>
        </p:nvSpPr>
        <p:spPr>
          <a:xfrm>
            <a:off x="-451740" y="1094596"/>
            <a:ext cx="13386075" cy="8374938"/>
          </a:xfrm>
        </p:spPr>
        <p:txBody>
          <a:bodyPr>
            <a:normAutofit/>
          </a:bodyPr>
          <a:lstStyle/>
          <a:p>
            <a:pPr lvl="1">
              <a:buFontTx/>
              <a:buChar char="-"/>
            </a:pPr>
            <a:r>
              <a:rPr lang="nl-NL" sz="4400" b="1" dirty="0"/>
              <a:t>Massacommunicatie, multimediaal, alomtegenwoordigheid</a:t>
            </a:r>
          </a:p>
          <a:p>
            <a:pPr marL="1305775" lvl="2" indent="0">
              <a:buNone/>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55</a:t>
            </a:fld>
            <a:endParaRPr lang="nl-BE" noProof="0" dirty="0"/>
          </a:p>
        </p:txBody>
      </p:sp>
      <p:sp>
        <p:nvSpPr>
          <p:cNvPr id="5" name="AutoShape 2" descr="Afbeeldingsresultaat voor mein kampf hitler"/>
          <p:cNvSpPr>
            <a:spLocks noChangeAspect="1" noChangeArrowheads="1"/>
          </p:cNvSpPr>
          <p:nvPr/>
        </p:nvSpPr>
        <p:spPr bwMode="auto">
          <a:xfrm>
            <a:off x="155575" y="-21097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mein kampf hitler"/>
          <p:cNvSpPr>
            <a:spLocks noChangeAspect="1" noChangeArrowheads="1"/>
          </p:cNvSpPr>
          <p:nvPr/>
        </p:nvSpPr>
        <p:spPr bwMode="auto">
          <a:xfrm>
            <a:off x="307975" y="-19573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3314" name="Picture 2" descr="Afbeeldingsresultaat voor erste adolf hitler schallpla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8175" y="24871"/>
            <a:ext cx="4000500" cy="369458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fbeeldingsresultaat voor nazi po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9579" y="3785235"/>
            <a:ext cx="4000500" cy="5657851"/>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Afbeeldingsresultaat voor triumph des will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4" y="4241299"/>
            <a:ext cx="4035426" cy="5466168"/>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Afbeeldingsresultaat voor nazi propaganda kio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2604" y="3785235"/>
            <a:ext cx="4136126" cy="5790576"/>
          </a:xfrm>
          <a:prstGeom prst="rect">
            <a:avLst/>
          </a:prstGeom>
          <a:noFill/>
          <a:extLst>
            <a:ext uri="{909E8E84-426E-40DD-AFC4-6F175D3DCCD1}">
              <a14:hiddenFill xmlns:a14="http://schemas.microsoft.com/office/drawing/2010/main">
                <a:solidFill>
                  <a:srgbClr val="FFFFFF"/>
                </a:solidFill>
              </a14:hiddenFill>
            </a:ext>
          </a:extLst>
        </p:spPr>
      </p:pic>
      <p:pic>
        <p:nvPicPr>
          <p:cNvPr id="13336" name="Picture 24" descr="Afbeeldingsresultaat voor nazi pr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221" y="3785235"/>
            <a:ext cx="3936961" cy="464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133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u="none" dirty="0">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3" name="Content Placeholder 2"/>
          <p:cNvSpPr>
            <a:spLocks noGrp="1"/>
          </p:cNvSpPr>
          <p:nvPr>
            <p:ph idx="1"/>
          </p:nvPr>
        </p:nvSpPr>
        <p:spPr>
          <a:xfrm>
            <a:off x="-451740" y="1094596"/>
            <a:ext cx="10611293" cy="8374938"/>
          </a:xfrm>
        </p:spPr>
        <p:txBody>
          <a:bodyPr>
            <a:normAutofit/>
          </a:bodyPr>
          <a:lstStyle/>
          <a:p>
            <a:pPr lvl="1">
              <a:buFontTx/>
              <a:buChar char="-"/>
            </a:pPr>
            <a:r>
              <a:rPr lang="nl-NL" sz="4400" b="1" dirty="0"/>
              <a:t>Media en spektakel</a:t>
            </a:r>
          </a:p>
          <a:p>
            <a:pPr lvl="2">
              <a:buFontTx/>
              <a:buChar char="-"/>
            </a:pPr>
            <a:r>
              <a:rPr lang="nl-NL" sz="3200" dirty="0"/>
              <a:t>Muziek, architectuur, collectief ...</a:t>
            </a:r>
          </a:p>
          <a:p>
            <a:pPr marL="1305775" lvl="2" indent="0">
              <a:buNone/>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56</a:t>
            </a:fld>
            <a:endParaRPr lang="nl-BE" noProof="0" dirty="0"/>
          </a:p>
        </p:txBody>
      </p:sp>
      <p:sp>
        <p:nvSpPr>
          <p:cNvPr id="5" name="AutoShape 2" descr="Afbeeldingsresultaat voor mein kampf hitler"/>
          <p:cNvSpPr>
            <a:spLocks noChangeAspect="1" noChangeArrowheads="1"/>
          </p:cNvSpPr>
          <p:nvPr/>
        </p:nvSpPr>
        <p:spPr bwMode="auto">
          <a:xfrm>
            <a:off x="155575" y="-21097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mein kampf hitler"/>
          <p:cNvSpPr>
            <a:spLocks noChangeAspect="1" noChangeArrowheads="1"/>
          </p:cNvSpPr>
          <p:nvPr/>
        </p:nvSpPr>
        <p:spPr bwMode="auto">
          <a:xfrm>
            <a:off x="307975" y="-19573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3320" name="Picture 8" descr="Afbeeldingsresultaat voor nazi cine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3287"/>
            <a:ext cx="8097905" cy="641506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Afbeeldingsresultaat voor nazi cin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7905" y="2793287"/>
            <a:ext cx="9588533" cy="615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94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5825" y="2580968"/>
            <a:ext cx="15699575" cy="5309396"/>
          </a:xfrm>
        </p:spPr>
        <p:txBody>
          <a:bodyPr>
            <a:normAutofit/>
          </a:bodyPr>
          <a:lstStyle/>
          <a:p>
            <a:pPr marL="85725" indent="0">
              <a:buNone/>
            </a:pPr>
            <a:r>
              <a:rPr lang="nl-BE" sz="2000" dirty="0">
                <a:hlinkClick r:id="rId3"/>
              </a:rPr>
              <a:t>https://www.britannica.com/video/180222/Overview-propaganda-Nazi-Berlin-Olympic-Games-performance-1936</a:t>
            </a:r>
            <a:endParaRPr lang="nl-BE" sz="2000" dirty="0"/>
          </a:p>
          <a:p>
            <a:pPr marL="85725" indent="0">
              <a:buNone/>
            </a:pPr>
            <a:r>
              <a:rPr lang="nl-BE" sz="2000" dirty="0">
                <a:hlinkClick r:id="rId4"/>
              </a:rPr>
              <a:t>https://www.youtube.com/watch?v=bEYfl-X2Jcc</a:t>
            </a:r>
            <a:r>
              <a:rPr lang="nl-BE" sz="2000" dirty="0"/>
              <a:t> </a:t>
            </a:r>
          </a:p>
        </p:txBody>
      </p:sp>
      <p:sp>
        <p:nvSpPr>
          <p:cNvPr id="4" name="Slide Number Placeholder 3"/>
          <p:cNvSpPr>
            <a:spLocks noGrp="1"/>
          </p:cNvSpPr>
          <p:nvPr>
            <p:ph type="sldNum" sz="quarter" idx="12"/>
          </p:nvPr>
        </p:nvSpPr>
        <p:spPr/>
        <p:txBody>
          <a:bodyPr/>
          <a:lstStyle/>
          <a:p>
            <a:fld id="{7AE184E0-0BD4-4705-A12B-9B71DDE63301}" type="slidenum">
              <a:rPr lang="nl-BE" noProof="0" smtClean="0"/>
              <a:t>57</a:t>
            </a:fld>
            <a:endParaRPr lang="nl-BE" noProof="0" dirty="0"/>
          </a:p>
        </p:txBody>
      </p:sp>
      <p:pic>
        <p:nvPicPr>
          <p:cNvPr id="10242" name="Picture 2" descr="Afbeeldingsresultaat voor hitler's olympics televis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4318" y="3150738"/>
            <a:ext cx="10164357" cy="660286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fbeeldingsresultaat voor hitler's olympics televi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575" y="3347744"/>
            <a:ext cx="6743684" cy="52094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982518" y="288425"/>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b="1" u="none">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8" name="Content Placeholder 2"/>
          <p:cNvSpPr txBox="1">
            <a:spLocks/>
          </p:cNvSpPr>
          <p:nvPr/>
        </p:nvSpPr>
        <p:spPr>
          <a:xfrm>
            <a:off x="-451740" y="1094596"/>
            <a:ext cx="10611293" cy="8374938"/>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lvl="1">
              <a:buFontTx/>
              <a:buChar char="-"/>
            </a:pPr>
            <a:r>
              <a:rPr lang="nl-NL" sz="4400" b="1" dirty="0"/>
              <a:t>Nieuwste technologie</a:t>
            </a:r>
          </a:p>
          <a:p>
            <a:pPr lvl="2">
              <a:buFontTx/>
              <a:buChar char="-"/>
            </a:pPr>
            <a:r>
              <a:rPr lang="nl-NL" sz="3200" dirty="0"/>
              <a:t>televisie</a:t>
            </a:r>
          </a:p>
          <a:p>
            <a:pPr marL="1305775" lvl="2" indent="0">
              <a:buFont typeface="Arial" panose="020B0604020202020204" pitchFamily="34" charset="0"/>
              <a:buNone/>
            </a:pPr>
            <a:endParaRPr lang="nl-NL" dirty="0"/>
          </a:p>
        </p:txBody>
      </p:sp>
    </p:spTree>
    <p:extLst>
      <p:ext uri="{BB962C8B-B14F-4D97-AF65-F5344CB8AC3E}">
        <p14:creationId xmlns:p14="http://schemas.microsoft.com/office/powerpoint/2010/main" val="1167007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754" y="247650"/>
            <a:ext cx="15705282" cy="863693"/>
          </a:xfrm>
        </p:spPr>
        <p:txBody>
          <a:bodyPr/>
          <a:lstStyle/>
          <a:p>
            <a:r>
              <a:rPr lang="nl-NL" b="1" u="none" dirty="0">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3" name="Content Placeholder 2"/>
          <p:cNvSpPr>
            <a:spLocks noGrp="1"/>
          </p:cNvSpPr>
          <p:nvPr>
            <p:ph idx="1"/>
          </p:nvPr>
        </p:nvSpPr>
        <p:spPr>
          <a:xfrm>
            <a:off x="-665885" y="934786"/>
            <a:ext cx="11605828" cy="7103468"/>
          </a:xfrm>
        </p:spPr>
        <p:txBody>
          <a:bodyPr>
            <a:normAutofit fontScale="92500" lnSpcReduction="10000"/>
          </a:bodyPr>
          <a:lstStyle/>
          <a:p>
            <a:pPr marL="719138" lvl="1" indent="0">
              <a:buNone/>
            </a:pPr>
            <a:endParaRPr lang="nl-NL" dirty="0"/>
          </a:p>
          <a:p>
            <a:pPr marL="719138" lvl="1" indent="0">
              <a:buNone/>
            </a:pPr>
            <a:r>
              <a:rPr lang="nl-NL" b="1" dirty="0"/>
              <a:t>Organisatie + controle pers/media</a:t>
            </a:r>
          </a:p>
          <a:p>
            <a:pPr lvl="2">
              <a:buFontTx/>
              <a:buChar char="-"/>
            </a:pPr>
            <a:r>
              <a:rPr lang="nl-NL" dirty="0"/>
              <a:t>Min van propaganda Joseph Goebbels</a:t>
            </a:r>
          </a:p>
          <a:p>
            <a:pPr lvl="2">
              <a:buFontTx/>
              <a:buChar char="-"/>
            </a:pPr>
            <a:r>
              <a:rPr lang="nl-NL" dirty="0"/>
              <a:t>Organisatie, dirigisme, nationalisatie</a:t>
            </a:r>
          </a:p>
          <a:p>
            <a:pPr lvl="2">
              <a:buFontTx/>
              <a:buChar char="-"/>
            </a:pPr>
            <a:r>
              <a:rPr lang="nl-NL" dirty="0"/>
              <a:t>Zuivering, </a:t>
            </a:r>
            <a:r>
              <a:rPr lang="nl-NL" dirty="0" err="1"/>
              <a:t>Gleichschaltung</a:t>
            </a:r>
            <a:r>
              <a:rPr lang="nl-NL" dirty="0"/>
              <a:t>, censuur, uniformiteit (radio)</a:t>
            </a:r>
          </a:p>
          <a:p>
            <a:pPr lvl="2">
              <a:buFontTx/>
              <a:buChar char="-"/>
            </a:pPr>
            <a:r>
              <a:rPr lang="nl-NL" dirty="0"/>
              <a:t>Van concept tot consumptie</a:t>
            </a:r>
          </a:p>
          <a:p>
            <a:pPr lvl="2">
              <a:buFontTx/>
              <a:buChar char="-"/>
            </a:pPr>
            <a:r>
              <a:rPr lang="nl-NL" dirty="0"/>
              <a:t>… toch zekere vrijheid…</a:t>
            </a:r>
          </a:p>
          <a:p>
            <a:pPr lvl="2">
              <a:buFontTx/>
              <a:buChar char="-"/>
            </a:pPr>
            <a:r>
              <a:rPr lang="nl-NL" dirty="0"/>
              <a:t>… entertainment vs. propaganda</a:t>
            </a:r>
          </a:p>
        </p:txBody>
      </p:sp>
      <p:sp>
        <p:nvSpPr>
          <p:cNvPr id="4" name="Slide Number Placeholder 3"/>
          <p:cNvSpPr>
            <a:spLocks noGrp="1"/>
          </p:cNvSpPr>
          <p:nvPr>
            <p:ph type="sldNum" sz="quarter" idx="12"/>
          </p:nvPr>
        </p:nvSpPr>
        <p:spPr/>
        <p:txBody>
          <a:bodyPr/>
          <a:lstStyle/>
          <a:p>
            <a:fld id="{7AE184E0-0BD4-4705-A12B-9B71DDE63301}" type="slidenum">
              <a:rPr lang="nl-BE" noProof="0" smtClean="0"/>
              <a:t>58</a:t>
            </a:fld>
            <a:endParaRPr lang="nl-BE" noProof="0" dirty="0"/>
          </a:p>
        </p:txBody>
      </p:sp>
      <p:sp>
        <p:nvSpPr>
          <p:cNvPr id="5" name="AutoShape 2" descr="Afbeeldingsresultaat voor mein kampf hitler"/>
          <p:cNvSpPr>
            <a:spLocks noChangeAspect="1" noChangeArrowheads="1"/>
          </p:cNvSpPr>
          <p:nvPr/>
        </p:nvSpPr>
        <p:spPr bwMode="auto">
          <a:xfrm>
            <a:off x="155575" y="-21097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mein kampf hitler"/>
          <p:cNvSpPr>
            <a:spLocks noChangeAspect="1" noChangeArrowheads="1"/>
          </p:cNvSpPr>
          <p:nvPr/>
        </p:nvSpPr>
        <p:spPr bwMode="auto">
          <a:xfrm>
            <a:off x="307975" y="-19573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4338" name="Picture 2" descr="Afbeeldingsresultaat voor joseph goebb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7833" y="1335916"/>
            <a:ext cx="6310842" cy="40389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fbeeldingsresultaat voor nazi rad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4214" y="5742545"/>
            <a:ext cx="4784095" cy="401105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Afbeeldingsresultaat voor reichsfilmkam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5475" y="0"/>
            <a:ext cx="27432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Afbeeldingsresultaat voor ufa naz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190654"/>
            <a:ext cx="3135086" cy="156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531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340962"/>
            <a:ext cx="15705282" cy="863693"/>
          </a:xfrm>
        </p:spPr>
        <p:txBody>
          <a:bodyPr/>
          <a:lstStyle/>
          <a:p>
            <a:r>
              <a:rPr lang="nl-NL" b="1" u="none" dirty="0">
                <a:solidFill>
                  <a:srgbClr val="C00000"/>
                </a:solidFill>
                <a:latin typeface="Calibri" panose="020F0502020204030204" pitchFamily="34" charset="0"/>
                <a:cs typeface="Calibri" panose="020F0502020204030204" pitchFamily="34" charset="0"/>
              </a:rPr>
              <a:t>3.3. NAZI-DUITSLAND EN PROPAGANDA</a:t>
            </a:r>
            <a:endParaRPr lang="nl-BE" b="1" u="none" dirty="0">
              <a:solidFill>
                <a:srgbClr val="C00000"/>
              </a:solidFill>
            </a:endParaRPr>
          </a:p>
        </p:txBody>
      </p:sp>
      <p:sp>
        <p:nvSpPr>
          <p:cNvPr id="3" name="Content Placeholder 2"/>
          <p:cNvSpPr>
            <a:spLocks noGrp="1"/>
          </p:cNvSpPr>
          <p:nvPr>
            <p:ph idx="1"/>
          </p:nvPr>
        </p:nvSpPr>
        <p:spPr>
          <a:xfrm>
            <a:off x="-248094" y="999718"/>
            <a:ext cx="10611293" cy="8374938"/>
          </a:xfrm>
        </p:spPr>
        <p:txBody>
          <a:bodyPr>
            <a:normAutofit/>
          </a:bodyPr>
          <a:lstStyle/>
          <a:p>
            <a:pPr marL="719138" lvl="1" indent="0">
              <a:buNone/>
            </a:pPr>
            <a:endParaRPr lang="nl-NL" dirty="0"/>
          </a:p>
          <a:p>
            <a:pPr lvl="1">
              <a:buFontTx/>
              <a:buChar char="-"/>
            </a:pPr>
            <a:r>
              <a:rPr lang="nl-NL" dirty="0"/>
              <a:t>Nationale en lokale controle</a:t>
            </a:r>
          </a:p>
          <a:p>
            <a:pPr lvl="1">
              <a:buFontTx/>
              <a:buChar char="-"/>
            </a:pPr>
            <a:r>
              <a:rPr lang="nl-NL" dirty="0"/>
              <a:t>Politieke agitatie</a:t>
            </a:r>
          </a:p>
          <a:p>
            <a:pPr lvl="1">
              <a:buFontTx/>
              <a:buChar char="-"/>
            </a:pPr>
            <a:r>
              <a:rPr lang="nl-NL" dirty="0"/>
              <a:t>Tirannie, terreur </a:t>
            </a:r>
            <a:r>
              <a:rPr lang="nl-NL" dirty="0">
                <a:sym typeface="Wingdings" panose="05000000000000000000" pitchFamily="2" charset="2"/>
              </a:rPr>
              <a:t> propaganda was maar een middel</a:t>
            </a:r>
          </a:p>
          <a:p>
            <a:pPr lvl="1">
              <a:buFontTx/>
              <a:buChar char="-"/>
            </a:pPr>
            <a:r>
              <a:rPr lang="nl-NL" dirty="0">
                <a:sym typeface="Wingdings" panose="05000000000000000000" pitchFamily="2" charset="2"/>
              </a:rPr>
              <a:t>Indoctrinatie</a:t>
            </a:r>
          </a:p>
          <a:p>
            <a:pPr lvl="1">
              <a:buFontTx/>
              <a:buChar char="-"/>
            </a:pPr>
            <a:r>
              <a:rPr lang="nl-NL" dirty="0">
                <a:sym typeface="Wingdings" panose="05000000000000000000" pitchFamily="2" charset="2"/>
              </a:rPr>
              <a:t>Boycot, rassenwetten, kampen </a:t>
            </a:r>
            <a:endParaRPr lang="nl-NL" dirty="0"/>
          </a:p>
          <a:p>
            <a:pPr lvl="2">
              <a:buFontTx/>
              <a:buChar char="-"/>
            </a:pPr>
            <a:endParaRPr lang="nl-NL"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59</a:t>
            </a:fld>
            <a:endParaRPr lang="nl-BE" noProof="0" dirty="0"/>
          </a:p>
        </p:txBody>
      </p:sp>
      <p:sp>
        <p:nvSpPr>
          <p:cNvPr id="5" name="AutoShape 2" descr="Afbeeldingsresultaat voor mein kampf hitler"/>
          <p:cNvSpPr>
            <a:spLocks noChangeAspect="1" noChangeArrowheads="1"/>
          </p:cNvSpPr>
          <p:nvPr/>
        </p:nvSpPr>
        <p:spPr bwMode="auto">
          <a:xfrm>
            <a:off x="155575" y="-21097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6" name="AutoShape 4" descr="Afbeeldingsresultaat voor mein kampf hitler"/>
          <p:cNvSpPr>
            <a:spLocks noChangeAspect="1" noChangeArrowheads="1"/>
          </p:cNvSpPr>
          <p:nvPr/>
        </p:nvSpPr>
        <p:spPr bwMode="auto">
          <a:xfrm>
            <a:off x="307975" y="-1957388"/>
            <a:ext cx="3114675"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6386" name="Picture 2" descr="Afbeeldingsresultaat voor hitler jug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6219" y="490485"/>
            <a:ext cx="5372456" cy="413231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Afbeeldingsresultaat voor der sturmer gegen ju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4933644"/>
            <a:ext cx="6772275" cy="469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35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F1160A4E-D361-425E-A251-DED477E66003}"/>
              </a:ext>
            </a:extLst>
          </p:cNvPr>
          <p:cNvGraphicFramePr>
            <a:graphicFrameLocks noGrp="1"/>
          </p:cNvGraphicFramePr>
          <p:nvPr>
            <p:ph idx="1"/>
            <p:extLst>
              <p:ext uri="{D42A27DB-BD31-4B8C-83A1-F6EECF244321}">
                <p14:modId xmlns:p14="http://schemas.microsoft.com/office/powerpoint/2010/main" val="1958521421"/>
              </p:ext>
            </p:extLst>
          </p:nvPr>
        </p:nvGraphicFramePr>
        <p:xfrm>
          <a:off x="1" y="0"/>
          <a:ext cx="17044416" cy="9761172"/>
        </p:xfrm>
        <a:graphic>
          <a:graphicData uri="http://schemas.openxmlformats.org/drawingml/2006/table">
            <a:tbl>
              <a:tblPr firstRow="1" firstCol="1" bandRow="1">
                <a:tableStyleId>{5C22544A-7EE6-4342-B048-85BDC9FD1C3A}</a:tableStyleId>
              </a:tblPr>
              <a:tblGrid>
                <a:gridCol w="1377161">
                  <a:extLst>
                    <a:ext uri="{9D8B030D-6E8A-4147-A177-3AD203B41FA5}">
                      <a16:colId xmlns:a16="http://schemas.microsoft.com/office/drawing/2014/main" val="3772411828"/>
                    </a:ext>
                  </a:extLst>
                </a:gridCol>
                <a:gridCol w="15667255">
                  <a:extLst>
                    <a:ext uri="{9D8B030D-6E8A-4147-A177-3AD203B41FA5}">
                      <a16:colId xmlns:a16="http://schemas.microsoft.com/office/drawing/2014/main" val="1666406771"/>
                    </a:ext>
                  </a:extLst>
                </a:gridCol>
              </a:tblGrid>
              <a:tr h="844077">
                <a:tc>
                  <a:txBody>
                    <a:bodyPr/>
                    <a:lstStyle/>
                    <a:p>
                      <a:pPr algn="ctr">
                        <a:lnSpc>
                          <a:spcPct val="115000"/>
                        </a:lnSpc>
                        <a:spcAft>
                          <a:spcPts val="0"/>
                        </a:spcAft>
                      </a:pPr>
                      <a:br>
                        <a:rPr lang="en-GB" sz="2400" b="1" dirty="0">
                          <a:effectLst/>
                          <a:latin typeface="+mn-lt"/>
                        </a:rPr>
                      </a:br>
                      <a:r>
                        <a:rPr lang="en-GB" sz="2400" b="1" dirty="0">
                          <a:effectLst/>
                          <a:latin typeface="+mn-lt"/>
                        </a:rPr>
                        <a:t> </a:t>
                      </a:r>
                      <a:endParaRPr lang="nl-BE" sz="2400" b="1" dirty="0">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en-GB" sz="2400" b="1" dirty="0" err="1">
                          <a:effectLst/>
                          <a:latin typeface="+mn-lt"/>
                        </a:rPr>
                        <a:t>Hoofdstuk</a:t>
                      </a:r>
                      <a:endParaRPr lang="nl-BE" sz="2400" b="1" dirty="0">
                        <a:effectLst/>
                        <a:latin typeface="+mn-lt"/>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3986899646"/>
                  </a:ext>
                </a:extLst>
              </a:tr>
              <a:tr h="1061226">
                <a:tc>
                  <a:txBody>
                    <a:bodyPr/>
                    <a:lstStyle/>
                    <a:p>
                      <a:pPr algn="ctr">
                        <a:lnSpc>
                          <a:spcPct val="115000"/>
                        </a:lnSpc>
                        <a:spcAft>
                          <a:spcPts val="0"/>
                        </a:spcAft>
                      </a:pPr>
                      <a:r>
                        <a:rPr lang="en-GB" sz="2400" b="1" dirty="0">
                          <a:effectLst/>
                          <a:latin typeface="+mn-lt"/>
                        </a:rPr>
                        <a:t>1</a:t>
                      </a:r>
                      <a:endParaRPr lang="nl-BE" sz="2400" b="1" dirty="0">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en-GB" sz="2400" b="1" dirty="0">
                          <a:effectLst/>
                          <a:latin typeface="+mn-lt"/>
                        </a:rPr>
                        <a:t>Course outline en </a:t>
                      </a:r>
                      <a:r>
                        <a:rPr lang="en-GB" sz="2400" b="1" dirty="0" err="1">
                          <a:effectLst/>
                          <a:latin typeface="+mn-lt"/>
                        </a:rPr>
                        <a:t>algemene</a:t>
                      </a:r>
                      <a:r>
                        <a:rPr lang="en-GB" sz="2400" b="1" dirty="0">
                          <a:effectLst/>
                          <a:latin typeface="+mn-lt"/>
                        </a:rPr>
                        <a:t> </a:t>
                      </a:r>
                      <a:r>
                        <a:rPr lang="en-GB" sz="2400" b="1" dirty="0" err="1">
                          <a:effectLst/>
                          <a:latin typeface="+mn-lt"/>
                        </a:rPr>
                        <a:t>toelichting</a:t>
                      </a:r>
                      <a:r>
                        <a:rPr lang="en-GB" sz="2400" b="1" dirty="0">
                          <a:effectLst/>
                          <a:latin typeface="+mn-lt"/>
                        </a:rPr>
                        <a:t> </a:t>
                      </a:r>
                      <a:endParaRPr lang="nl-BE" sz="2400" b="1" dirty="0">
                        <a:effectLst/>
                        <a:latin typeface="+mn-lt"/>
                      </a:endParaRPr>
                    </a:p>
                    <a:p>
                      <a:pPr>
                        <a:lnSpc>
                          <a:spcPct val="115000"/>
                        </a:lnSpc>
                        <a:spcAft>
                          <a:spcPts val="0"/>
                        </a:spcAft>
                      </a:pPr>
                      <a:r>
                        <a:rPr lang="nl-BE" sz="2400" b="1" dirty="0">
                          <a:effectLst/>
                          <a:latin typeface="+mn-lt"/>
                        </a:rPr>
                        <a:t>Hoofdstuk 1. Inleiding: Mediageschiedenis, geschiedenis en media,  mediahistoriografie</a:t>
                      </a:r>
                      <a:endParaRPr lang="nl-BE" sz="2400" b="1" dirty="0">
                        <a:effectLst/>
                        <a:latin typeface="+mn-lt"/>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2562957631"/>
                  </a:ext>
                </a:extLst>
              </a:tr>
              <a:tr h="874267">
                <a:tc>
                  <a:txBody>
                    <a:bodyPr/>
                    <a:lstStyle/>
                    <a:p>
                      <a:pPr algn="ctr">
                        <a:lnSpc>
                          <a:spcPct val="115000"/>
                        </a:lnSpc>
                        <a:spcAft>
                          <a:spcPts val="0"/>
                        </a:spcAft>
                      </a:pPr>
                      <a:r>
                        <a:rPr lang="en-US" sz="2400" b="1">
                          <a:solidFill>
                            <a:schemeClr val="tx1"/>
                          </a:solidFill>
                          <a:effectLst/>
                          <a:latin typeface="+mn-lt"/>
                        </a:rPr>
                        <a:t>2</a:t>
                      </a:r>
                      <a:endParaRPr lang="nl-BE" sz="2400" b="1">
                        <a:solidFill>
                          <a:schemeClr val="tx1"/>
                        </a:solidFill>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spcAft>
                          <a:spcPts val="0"/>
                        </a:spcAft>
                      </a:pPr>
                      <a:r>
                        <a:rPr lang="nl-BE" sz="2400" b="1" dirty="0">
                          <a:solidFill>
                            <a:schemeClr val="tx1"/>
                          </a:solidFill>
                          <a:effectLst/>
                          <a:latin typeface="+mn-lt"/>
                        </a:rPr>
                        <a:t>Hoofdstuk 2. Technology push? Over technologie, maatschappij en macht</a:t>
                      </a:r>
                      <a:endParaRPr lang="nl-BE" sz="2400" b="1" dirty="0">
                        <a:solidFill>
                          <a:schemeClr val="tx1"/>
                        </a:solidFill>
                        <a:effectLst/>
                        <a:latin typeface="+mn-lt"/>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934262888"/>
                  </a:ext>
                </a:extLst>
              </a:tr>
              <a:tr h="859141">
                <a:tc>
                  <a:txBody>
                    <a:bodyPr/>
                    <a:lstStyle/>
                    <a:p>
                      <a:pPr algn="ctr">
                        <a:lnSpc>
                          <a:spcPct val="115000"/>
                        </a:lnSpc>
                        <a:spcAft>
                          <a:spcPts val="0"/>
                        </a:spcAft>
                      </a:pPr>
                      <a:r>
                        <a:rPr lang="en-US" sz="3200" b="1" dirty="0">
                          <a:solidFill>
                            <a:srgbClr val="FF0000"/>
                          </a:solidFill>
                          <a:effectLst/>
                          <a:latin typeface="+mn-lt"/>
                        </a:rPr>
                        <a:t>3</a:t>
                      </a:r>
                      <a:endParaRPr lang="nl-BE" sz="3200" b="1" dirty="0">
                        <a:solidFill>
                          <a:srgbClr val="FF0000"/>
                        </a:solidFill>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nl-BE" sz="3200" b="1" dirty="0">
                          <a:solidFill>
                            <a:srgbClr val="FF0000"/>
                          </a:solidFill>
                          <a:effectLst/>
                          <a:latin typeface="+mn-lt"/>
                        </a:rPr>
                        <a:t>Hoofdstuk 3. Politieke ideologie en propaganda  [cases propaganda in de Sovjetunie en nazi-Duitsland; film, radio, posters] </a:t>
                      </a:r>
                      <a:endParaRPr lang="nl-BE" sz="3200" b="1" dirty="0">
                        <a:solidFill>
                          <a:srgbClr val="FF0000"/>
                        </a:solidFill>
                        <a:effectLst/>
                        <a:latin typeface="+mn-lt"/>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1494009006"/>
                  </a:ext>
                </a:extLst>
              </a:tr>
              <a:tr h="423198">
                <a:tc>
                  <a:txBody>
                    <a:bodyPr/>
                    <a:lstStyle/>
                    <a:p>
                      <a:pPr algn="ctr">
                        <a:lnSpc>
                          <a:spcPct val="115000"/>
                        </a:lnSpc>
                        <a:spcAft>
                          <a:spcPts val="0"/>
                        </a:spcAft>
                      </a:pPr>
                      <a:r>
                        <a:rPr lang="en-GB" sz="2400" b="1">
                          <a:effectLst/>
                          <a:latin typeface="+mn-lt"/>
                        </a:rPr>
                        <a:t>4</a:t>
                      </a:r>
                      <a:endParaRPr lang="nl-BE" sz="2400" b="1">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nl-BE" sz="2400" b="1" dirty="0">
                          <a:effectLst/>
                          <a:latin typeface="+mn-lt"/>
                        </a:rPr>
                        <a:t>Hoofdstuk 4. Politiek, economie en kranten [case Vlaamse krantensector]</a:t>
                      </a:r>
                      <a:endParaRPr lang="nl-BE" sz="2400" b="1" dirty="0">
                        <a:effectLst/>
                        <a:latin typeface="+mn-lt"/>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2429599686"/>
                  </a:ext>
                </a:extLst>
              </a:tr>
              <a:tr h="790597">
                <a:tc>
                  <a:txBody>
                    <a:bodyPr/>
                    <a:lstStyle/>
                    <a:p>
                      <a:pPr algn="ctr">
                        <a:lnSpc>
                          <a:spcPct val="115000"/>
                        </a:lnSpc>
                        <a:spcAft>
                          <a:spcPts val="0"/>
                        </a:spcAft>
                      </a:pPr>
                      <a:r>
                        <a:rPr lang="en-GB" sz="2400" b="1">
                          <a:effectLst/>
                          <a:latin typeface="+mn-lt"/>
                        </a:rPr>
                        <a:t>5</a:t>
                      </a:r>
                      <a:endParaRPr lang="nl-BE" sz="2400" b="1">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nSpc>
                          <a:spcPct val="115000"/>
                        </a:lnSpc>
                        <a:spcAft>
                          <a:spcPts val="0"/>
                        </a:spcAft>
                      </a:pPr>
                      <a:r>
                        <a:rPr lang="nl-BE" sz="2400" b="1" dirty="0">
                          <a:effectLst/>
                          <a:latin typeface="+mn-lt"/>
                        </a:rPr>
                        <a:t>Hoofdstuk 5. Internationale politiek, nieuws en macht [cases nieuwsagentschappen en filmjournalen]</a:t>
                      </a:r>
                      <a:endParaRPr lang="nl-BE" sz="2400" b="1" dirty="0">
                        <a:effectLst/>
                        <a:latin typeface="+mn-lt"/>
                        <a:ea typeface="Calibri" panose="020F0502020204030204" pitchFamily="34" charset="0"/>
                        <a:cs typeface="Times New Roman" panose="02020603050405020304" pitchFamily="18" charset="0"/>
                      </a:endParaRPr>
                    </a:p>
                  </a:txBody>
                  <a:tcPr marL="56903" marR="56903" marT="0" marB="0"/>
                </a:tc>
                <a:extLst>
                  <a:ext uri="{0D108BD9-81ED-4DB2-BD59-A6C34878D82A}">
                    <a16:rowId xmlns:a16="http://schemas.microsoft.com/office/drawing/2014/main" val="3185856976"/>
                  </a:ext>
                </a:extLst>
              </a:tr>
              <a:tr h="758366">
                <a:tc>
                  <a:txBody>
                    <a:bodyPr/>
                    <a:lstStyle/>
                    <a:p>
                      <a:pPr algn="ctr">
                        <a:lnSpc>
                          <a:spcPct val="115000"/>
                        </a:lnSpc>
                        <a:spcAft>
                          <a:spcPts val="0"/>
                        </a:spcAft>
                      </a:pPr>
                      <a:r>
                        <a:rPr lang="en-US" sz="2400" b="1">
                          <a:effectLst/>
                          <a:latin typeface="+mn-lt"/>
                        </a:rPr>
                        <a:t>6</a:t>
                      </a:r>
                      <a:endParaRPr lang="nl-BE" sz="2400" b="1">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latin typeface="+mn-lt"/>
                        </a:rPr>
                        <a:t>Hoofdstuk 6. </a:t>
                      </a:r>
                      <a:r>
                        <a:rPr lang="nl-BE" sz="2400" b="1" dirty="0">
                          <a:effectLst/>
                          <a:latin typeface="+mn-lt"/>
                        </a:rPr>
                        <a:t>De dominantie van de Amerikaanse ‘</a:t>
                      </a:r>
                      <a:r>
                        <a:rPr lang="nl-BE" sz="2400" b="1" dirty="0" err="1">
                          <a:effectLst/>
                          <a:latin typeface="+mn-lt"/>
                        </a:rPr>
                        <a:t>filmed</a:t>
                      </a:r>
                      <a:r>
                        <a:rPr lang="nl-BE" sz="2400" b="1" dirty="0">
                          <a:effectLst/>
                          <a:latin typeface="+mn-lt"/>
                        </a:rPr>
                        <a:t> entertainment </a:t>
                      </a:r>
                      <a:r>
                        <a:rPr lang="nl-BE" sz="2400" b="1" dirty="0" err="1">
                          <a:effectLst/>
                          <a:latin typeface="+mn-lt"/>
                        </a:rPr>
                        <a:t>industry</a:t>
                      </a:r>
                      <a:r>
                        <a:rPr lang="nl-BE" sz="2400" b="1" dirty="0">
                          <a:effectLst/>
                          <a:latin typeface="+mn-lt"/>
                        </a:rPr>
                        <a:t>’ [cases film, tv; Hollywood vs. Europa]</a:t>
                      </a:r>
                      <a:endParaRPr lang="nl-BE" sz="2400" b="1" dirty="0">
                        <a:effectLst/>
                        <a:latin typeface="+mn-lt"/>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2354883447"/>
                  </a:ext>
                </a:extLst>
              </a:tr>
              <a:tr h="943043">
                <a:tc>
                  <a:txBody>
                    <a:bodyPr/>
                    <a:lstStyle/>
                    <a:p>
                      <a:pPr algn="ctr">
                        <a:lnSpc>
                          <a:spcPct val="115000"/>
                        </a:lnSpc>
                        <a:spcAft>
                          <a:spcPts val="0"/>
                        </a:spcAft>
                      </a:pPr>
                      <a:r>
                        <a:rPr lang="en-GB" sz="2400" b="1">
                          <a:effectLst/>
                          <a:latin typeface="+mn-lt"/>
                        </a:rPr>
                        <a:t>7</a:t>
                      </a:r>
                      <a:endParaRPr lang="nl-BE" sz="2400" b="1">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BE" sz="2400" b="1" dirty="0">
                          <a:effectLst/>
                          <a:latin typeface="+mn-lt"/>
                        </a:rPr>
                        <a:t>Hoofdstuk 7. Censuur, disciplinering en media [cases filmcensuur/keuring in België; Hollywood </a:t>
                      </a:r>
                      <a:r>
                        <a:rPr lang="nl-BE" sz="2400" b="1" dirty="0" err="1">
                          <a:effectLst/>
                          <a:latin typeface="+mn-lt"/>
                        </a:rPr>
                        <a:t>production</a:t>
                      </a:r>
                      <a:r>
                        <a:rPr lang="nl-BE" sz="2400" b="1" dirty="0">
                          <a:effectLst/>
                          <a:latin typeface="+mn-lt"/>
                        </a:rPr>
                        <a:t> codes; diverse andere vormen van censuur</a:t>
                      </a:r>
                      <a:r>
                        <a:rPr lang="nl-NL" sz="2400" b="1" dirty="0">
                          <a:effectLst/>
                          <a:latin typeface="+mn-lt"/>
                        </a:rPr>
                        <a:t>]</a:t>
                      </a:r>
                      <a:endParaRPr lang="nl-BE" sz="2400" b="1" dirty="0">
                        <a:effectLst/>
                        <a:latin typeface="+mn-lt"/>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3503745332"/>
                  </a:ext>
                </a:extLst>
              </a:tr>
              <a:tr h="943043">
                <a:tc>
                  <a:txBody>
                    <a:bodyPr/>
                    <a:lstStyle/>
                    <a:p>
                      <a:pPr algn="ctr">
                        <a:lnSpc>
                          <a:spcPct val="115000"/>
                        </a:lnSpc>
                        <a:spcAft>
                          <a:spcPts val="0"/>
                        </a:spcAft>
                      </a:pPr>
                      <a:r>
                        <a:rPr lang="en-US" sz="2400" b="1" dirty="0">
                          <a:effectLst/>
                          <a:latin typeface="+mn-lt"/>
                        </a:rPr>
                        <a:t>8</a:t>
                      </a:r>
                      <a:endParaRPr lang="nl-BE" sz="2400" b="1" dirty="0">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latin typeface="+mn-lt"/>
                        </a:rPr>
                        <a:t>Feedback proefexamen</a:t>
                      </a:r>
                      <a:endParaRPr lang="nl-BE" sz="2400" b="1" dirty="0">
                        <a:effectLst/>
                        <a:latin typeface="+mn-lt"/>
                      </a:endParaRPr>
                    </a:p>
                    <a:p>
                      <a:pPr algn="l">
                        <a:spcAft>
                          <a:spcPts val="0"/>
                        </a:spcAft>
                      </a:pPr>
                      <a:r>
                        <a:rPr lang="nl-NL" sz="2400" b="1" dirty="0">
                          <a:effectLst/>
                          <a:latin typeface="+mn-lt"/>
                        </a:rPr>
                        <a:t>Hoofdstuk 8. Publieke omroep [cases Vlaamse publieke omroep, radio en televisie</a:t>
                      </a:r>
                      <a:endParaRPr lang="nl-BE" sz="2400" b="1" dirty="0">
                        <a:effectLst/>
                        <a:latin typeface="+mn-lt"/>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2272151146"/>
                  </a:ext>
                </a:extLst>
              </a:tr>
              <a:tr h="710342">
                <a:tc>
                  <a:txBody>
                    <a:bodyPr/>
                    <a:lstStyle/>
                    <a:p>
                      <a:pPr algn="ctr">
                        <a:lnSpc>
                          <a:spcPct val="115000"/>
                        </a:lnSpc>
                        <a:spcAft>
                          <a:spcPts val="0"/>
                        </a:spcAft>
                      </a:pPr>
                      <a:r>
                        <a:rPr lang="en-GB" sz="2400" b="1">
                          <a:effectLst/>
                          <a:latin typeface="+mn-lt"/>
                        </a:rPr>
                        <a:t>9</a:t>
                      </a:r>
                      <a:endParaRPr lang="nl-BE" sz="2400" b="1">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latin typeface="+mn-lt"/>
                        </a:rPr>
                        <a:t>Hoofdstuk 9. Filmen in de marge: over countercinema wereldwijd [gastles Alexander De Man]</a:t>
                      </a:r>
                      <a:endParaRPr lang="nl-BE" sz="2400" b="1" dirty="0">
                        <a:effectLst/>
                        <a:latin typeface="+mn-lt"/>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4258422340"/>
                  </a:ext>
                </a:extLst>
              </a:tr>
              <a:tr h="628695">
                <a:tc>
                  <a:txBody>
                    <a:bodyPr/>
                    <a:lstStyle/>
                    <a:p>
                      <a:pPr algn="ctr">
                        <a:lnSpc>
                          <a:spcPct val="115000"/>
                        </a:lnSpc>
                        <a:spcAft>
                          <a:spcPts val="0"/>
                        </a:spcAft>
                      </a:pPr>
                      <a:r>
                        <a:rPr lang="en-GB" sz="2400" b="1" dirty="0">
                          <a:effectLst/>
                          <a:latin typeface="+mn-lt"/>
                        </a:rPr>
                        <a:t>10</a:t>
                      </a:r>
                      <a:endParaRPr lang="nl-BE" sz="2400" b="1" dirty="0">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latin typeface="+mn-lt"/>
                        </a:rPr>
                        <a:t>Hoofdstuk 10. Geschiedenis in/via media 1: historische film, tv-drama, case genocide</a:t>
                      </a:r>
                      <a:endParaRPr lang="nl-BE" sz="2400" b="1" dirty="0">
                        <a:effectLst/>
                        <a:latin typeface="+mn-lt"/>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3013458308"/>
                  </a:ext>
                </a:extLst>
              </a:tr>
              <a:tr h="710342">
                <a:tc>
                  <a:txBody>
                    <a:bodyPr/>
                    <a:lstStyle/>
                    <a:p>
                      <a:pPr algn="ctr">
                        <a:lnSpc>
                          <a:spcPct val="115000"/>
                        </a:lnSpc>
                        <a:spcAft>
                          <a:spcPts val="0"/>
                        </a:spcAft>
                      </a:pPr>
                      <a:r>
                        <a:rPr lang="en-GB" sz="2400" b="1">
                          <a:effectLst/>
                          <a:latin typeface="+mn-lt"/>
                        </a:rPr>
                        <a:t>11</a:t>
                      </a:r>
                      <a:endParaRPr lang="nl-BE" sz="2400" b="1">
                        <a:effectLst/>
                        <a:latin typeface="+mn-lt"/>
                        <a:ea typeface="Calibri" panose="020F0502020204030204" pitchFamily="34" charset="0"/>
                        <a:cs typeface="Times New Roman" panose="02020603050405020304" pitchFamily="18" charset="0"/>
                      </a:endParaRPr>
                    </a:p>
                  </a:txBody>
                  <a:tcPr marL="56903" marR="56903" marT="0" marB="0"/>
                </a:tc>
                <a:tc>
                  <a:txBody>
                    <a:bodyPr/>
                    <a:lstStyle/>
                    <a:p>
                      <a:pPr algn="l">
                        <a:spcAft>
                          <a:spcPts val="0"/>
                        </a:spcAft>
                      </a:pPr>
                      <a:r>
                        <a:rPr lang="nl-NL" sz="2400" b="1" dirty="0">
                          <a:effectLst/>
                          <a:latin typeface="+mn-lt"/>
                        </a:rPr>
                        <a:t>Hoofdstuk 11. Geschiedenis in/via media 2: historische foto’s: analyse [o.m. presentaties studenten]</a:t>
                      </a:r>
                      <a:endParaRPr lang="nl-BE" sz="2400" b="1" dirty="0">
                        <a:effectLst/>
                        <a:latin typeface="+mn-lt"/>
                        <a:ea typeface="Times New Roman" panose="02020603050405020304" pitchFamily="18" charset="0"/>
                        <a:cs typeface="Times New Roman" panose="02020603050405020304" pitchFamily="18" charset="0"/>
                      </a:endParaRPr>
                    </a:p>
                  </a:txBody>
                  <a:tcPr marL="56903" marR="56903" marT="0" marB="0"/>
                </a:tc>
                <a:extLst>
                  <a:ext uri="{0D108BD9-81ED-4DB2-BD59-A6C34878D82A}">
                    <a16:rowId xmlns:a16="http://schemas.microsoft.com/office/drawing/2014/main" val="1381184606"/>
                  </a:ext>
                </a:extLst>
              </a:tr>
            </a:tbl>
          </a:graphicData>
        </a:graphic>
      </p:graphicFrame>
    </p:spTree>
    <p:extLst>
      <p:ext uri="{BB962C8B-B14F-4D97-AF65-F5344CB8AC3E}">
        <p14:creationId xmlns:p14="http://schemas.microsoft.com/office/powerpoint/2010/main" val="2228287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a:xfrm>
            <a:off x="2664625" y="8513637"/>
            <a:ext cx="15699575" cy="870132"/>
          </a:xfrm>
        </p:spPr>
        <p:txBody>
          <a:bodyPr>
            <a:normAutofit lnSpcReduction="10000"/>
          </a:bodyPr>
          <a:lstStyle/>
          <a:p>
            <a:pPr marL="85725" indent="0">
              <a:buNone/>
            </a:pPr>
            <a:r>
              <a:rPr lang="de-DE" dirty="0">
                <a:hlinkClick r:id="rId3"/>
              </a:rPr>
              <a:t>Triumph des Willens (1935) - Bing </a:t>
            </a:r>
            <a:r>
              <a:rPr lang="de-DE" dirty="0" err="1">
                <a:hlinkClick r:id="rId3"/>
              </a:rPr>
              <a:t>video</a:t>
            </a:r>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60</a:t>
            </a:fld>
            <a:endParaRPr lang="nl-BE" noProof="0" dirty="0"/>
          </a:p>
        </p:txBody>
      </p:sp>
      <p:pic>
        <p:nvPicPr>
          <p:cNvPr id="1026" name="Picture 2" descr="Afbeeldingsresultaat voor triumph des will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80" y="136025"/>
            <a:ext cx="8679225" cy="65672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triumph des will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9511" y="136025"/>
            <a:ext cx="5348669" cy="72340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0875" y="7212414"/>
            <a:ext cx="8051884" cy="486287"/>
          </a:xfrm>
          <a:prstGeom prst="rect">
            <a:avLst/>
          </a:prstGeom>
        </p:spPr>
        <p:txBody>
          <a:bodyPr wrap="none">
            <a:spAutoFit/>
          </a:bodyPr>
          <a:lstStyle/>
          <a:p>
            <a:r>
              <a:rPr lang="nl-BE" dirty="0"/>
              <a:t>TRIUMPH DES WILLENS  1935 LENI RIEFENSTAHL</a:t>
            </a:r>
          </a:p>
        </p:txBody>
      </p:sp>
    </p:spTree>
    <p:extLst>
      <p:ext uri="{BB962C8B-B14F-4D97-AF65-F5344CB8AC3E}">
        <p14:creationId xmlns:p14="http://schemas.microsoft.com/office/powerpoint/2010/main" val="1066818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5725" indent="0">
              <a:buNone/>
            </a:pPr>
            <a:endParaRPr lang="nl-BE" dirty="0"/>
          </a:p>
          <a:p>
            <a:pPr lvl="1"/>
            <a:r>
              <a:rPr lang="nl-BE" dirty="0"/>
              <a:t>Traditionele </a:t>
            </a:r>
            <a:r>
              <a:rPr lang="nl-BE" b="1" dirty="0"/>
              <a:t>macro-propaganda</a:t>
            </a:r>
          </a:p>
        </p:txBody>
      </p:sp>
      <p:sp>
        <p:nvSpPr>
          <p:cNvPr id="4" name="Slide Number Placeholder 3"/>
          <p:cNvSpPr>
            <a:spLocks noGrp="1"/>
          </p:cNvSpPr>
          <p:nvPr>
            <p:ph type="sldNum" sz="quarter" idx="12"/>
          </p:nvPr>
        </p:nvSpPr>
        <p:spPr/>
        <p:txBody>
          <a:bodyPr/>
          <a:lstStyle/>
          <a:p>
            <a:fld id="{7AE184E0-0BD4-4705-A12B-9B71DDE63301}" type="slidenum">
              <a:rPr lang="nl-BE" noProof="0" smtClean="0"/>
              <a:t>61</a:t>
            </a:fld>
            <a:endParaRPr lang="nl-BE" noProof="0" dirty="0"/>
          </a:p>
        </p:txBody>
      </p:sp>
      <p:sp>
        <p:nvSpPr>
          <p:cNvPr id="5" name="Title 1"/>
          <p:cNvSpPr txBox="1">
            <a:spLocks/>
          </p:cNvSpPr>
          <p:nvPr/>
        </p:nvSpPr>
        <p:spPr>
          <a:xfrm>
            <a:off x="982518" y="288425"/>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b="1" u="none" dirty="0">
                <a:solidFill>
                  <a:srgbClr val="C00000"/>
                </a:solidFill>
                <a:latin typeface="Calibri" panose="020F0502020204030204" pitchFamily="34" charset="0"/>
                <a:cs typeface="Calibri" panose="020F0502020204030204" pitchFamily="34" charset="0"/>
              </a:rPr>
              <a:t>3.4. propaganda VANDAAG</a:t>
            </a:r>
            <a:endParaRPr lang="nl-BE" b="1" u="none" dirty="0">
              <a:solidFill>
                <a:srgbClr val="C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646" y="4146601"/>
            <a:ext cx="7020642" cy="393840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11" y="4146601"/>
            <a:ext cx="5816488" cy="394067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0334" y="2257781"/>
            <a:ext cx="3923779" cy="5827229"/>
          </a:xfrm>
          <a:prstGeom prst="rect">
            <a:avLst/>
          </a:prstGeom>
        </p:spPr>
      </p:pic>
    </p:spTree>
    <p:extLst>
      <p:ext uri="{BB962C8B-B14F-4D97-AF65-F5344CB8AC3E}">
        <p14:creationId xmlns:p14="http://schemas.microsoft.com/office/powerpoint/2010/main" val="1781677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176" y="1561434"/>
            <a:ext cx="7709198" cy="7528516"/>
          </a:xfrm>
        </p:spPr>
        <p:txBody>
          <a:bodyPr>
            <a:normAutofit fontScale="77500" lnSpcReduction="20000"/>
          </a:bodyPr>
          <a:lstStyle/>
          <a:p>
            <a:pPr marL="719138" lvl="1" indent="0">
              <a:buNone/>
            </a:pPr>
            <a:r>
              <a:rPr lang="nl-BE" b="1" dirty="0"/>
              <a:t>Nieuwe technieken:</a:t>
            </a:r>
          </a:p>
          <a:p>
            <a:pPr marL="719138" lvl="1" indent="0">
              <a:buNone/>
            </a:pPr>
            <a:r>
              <a:rPr lang="nl-BE" b="1" dirty="0"/>
              <a:t>“</a:t>
            </a:r>
            <a:r>
              <a:rPr lang="nl-BE" b="1" dirty="0" err="1"/>
              <a:t>computational</a:t>
            </a:r>
            <a:r>
              <a:rPr lang="nl-BE" b="1" dirty="0"/>
              <a:t> </a:t>
            </a:r>
            <a:r>
              <a:rPr lang="nl-BE" b="1" dirty="0" err="1"/>
              <a:t>techniques</a:t>
            </a:r>
            <a:r>
              <a:rPr lang="nl-BE" b="1" dirty="0"/>
              <a:t>”</a:t>
            </a:r>
          </a:p>
          <a:p>
            <a:pPr lvl="1">
              <a:buFont typeface="Wingdings" panose="05000000000000000000" pitchFamily="2" charset="2"/>
              <a:buChar char="à"/>
            </a:pPr>
            <a:r>
              <a:rPr lang="nl-BE" dirty="0"/>
              <a:t>Algoritmes op sociale media: campagnes </a:t>
            </a:r>
            <a:r>
              <a:rPr lang="nl-BE" b="1" dirty="0"/>
              <a:t>rechtstreeks naar burger/kiezer</a:t>
            </a:r>
          </a:p>
          <a:p>
            <a:pPr lvl="1">
              <a:buFont typeface="Wingdings" panose="05000000000000000000" pitchFamily="2" charset="2"/>
              <a:buChar char="à"/>
            </a:pPr>
            <a:r>
              <a:rPr lang="nl-BE" dirty="0"/>
              <a:t>Nieuws via </a:t>
            </a:r>
            <a:r>
              <a:rPr lang="nl-BE" b="1" dirty="0"/>
              <a:t>sociale media</a:t>
            </a:r>
            <a:r>
              <a:rPr lang="nl-BE" dirty="0"/>
              <a:t>: creatie van </a:t>
            </a:r>
            <a:r>
              <a:rPr lang="nl-BE" b="1" dirty="0"/>
              <a:t>echokamers</a:t>
            </a:r>
          </a:p>
          <a:p>
            <a:pPr lvl="1">
              <a:buFont typeface="Wingdings" panose="05000000000000000000" pitchFamily="2" charset="2"/>
              <a:buChar char="à"/>
            </a:pPr>
            <a:r>
              <a:rPr lang="nl-BE" b="1" dirty="0" err="1"/>
              <a:t>behavioral</a:t>
            </a:r>
            <a:r>
              <a:rPr lang="nl-BE" b="1" dirty="0"/>
              <a:t> micro-</a:t>
            </a:r>
            <a:r>
              <a:rPr lang="nl-BE" b="1" dirty="0" err="1"/>
              <a:t>targeting</a:t>
            </a:r>
            <a:r>
              <a:rPr lang="nl-BE" b="1" dirty="0"/>
              <a:t> </a:t>
            </a:r>
            <a:r>
              <a:rPr lang="nl-BE" dirty="0"/>
              <a:t>&amp; </a:t>
            </a:r>
            <a:r>
              <a:rPr lang="nl-BE" dirty="0" err="1"/>
              <a:t>emotional</a:t>
            </a:r>
            <a:r>
              <a:rPr lang="nl-BE" dirty="0"/>
              <a:t> </a:t>
            </a:r>
            <a:r>
              <a:rPr lang="nl-BE" dirty="0" err="1"/>
              <a:t>manipulation</a:t>
            </a:r>
            <a:endParaRPr lang="nl-BE" dirty="0"/>
          </a:p>
          <a:p>
            <a:pPr lvl="2">
              <a:buFont typeface="Wingdings" panose="05000000000000000000" pitchFamily="2" charset="2"/>
              <a:buChar char="à"/>
            </a:pPr>
            <a:r>
              <a:rPr lang="nl-BE" sz="4100" dirty="0"/>
              <a:t>Cf. </a:t>
            </a:r>
            <a:r>
              <a:rPr lang="nl-BE" sz="4100" dirty="0" err="1"/>
              <a:t>Lazarsfeld</a:t>
            </a:r>
            <a:r>
              <a:rPr lang="nl-BE" sz="4100" dirty="0"/>
              <a:t>: </a:t>
            </a:r>
            <a:r>
              <a:rPr lang="nl-BE" sz="4100" dirty="0" err="1"/>
              <a:t>supplementation</a:t>
            </a:r>
            <a:r>
              <a:rPr lang="nl-BE" sz="4100" dirty="0"/>
              <a:t> (</a:t>
            </a:r>
            <a:r>
              <a:rPr lang="en-US" sz="4100" dirty="0" err="1"/>
              <a:t>versterking</a:t>
            </a:r>
            <a:r>
              <a:rPr lang="en-US" sz="4100" dirty="0"/>
              <a:t> door </a:t>
            </a:r>
            <a:r>
              <a:rPr lang="en-US" sz="4100" dirty="0" err="1"/>
              <a:t>onderling</a:t>
            </a:r>
            <a:r>
              <a:rPr lang="en-US" sz="4100" dirty="0"/>
              <a:t> contact) &amp; canalization (</a:t>
            </a:r>
            <a:r>
              <a:rPr lang="en-US" sz="4100" dirty="0" err="1"/>
              <a:t>aandacht</a:t>
            </a:r>
            <a:r>
              <a:rPr lang="en-US" sz="4100" dirty="0"/>
              <a:t> </a:t>
            </a:r>
            <a:r>
              <a:rPr lang="en-US" sz="4100" dirty="0" err="1"/>
              <a:t>gestuurd</a:t>
            </a:r>
            <a:r>
              <a:rPr lang="en-US" sz="4100" dirty="0"/>
              <a:t>)</a:t>
            </a:r>
            <a:endParaRPr lang="nl-BE" sz="4100" b="1" dirty="0"/>
          </a:p>
          <a:p>
            <a:pPr lvl="1">
              <a:buFont typeface="Wingdings" panose="05000000000000000000" pitchFamily="2" charset="2"/>
              <a:buChar char="à"/>
            </a:pPr>
            <a:endParaRPr lang="nl-BE" dirty="0"/>
          </a:p>
          <a:p>
            <a:pPr marL="719138" lvl="1" indent="0">
              <a:buNone/>
            </a:pPr>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62</a:t>
            </a:fld>
            <a:endParaRPr lang="nl-BE" noProof="0" dirty="0"/>
          </a:p>
        </p:txBody>
      </p:sp>
      <p:sp>
        <p:nvSpPr>
          <p:cNvPr id="5" name="Title 1"/>
          <p:cNvSpPr txBox="1">
            <a:spLocks/>
          </p:cNvSpPr>
          <p:nvPr/>
        </p:nvSpPr>
        <p:spPr>
          <a:xfrm>
            <a:off x="982518" y="288425"/>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b="1" u="none" dirty="0">
                <a:solidFill>
                  <a:srgbClr val="C00000"/>
                </a:solidFill>
                <a:latin typeface="Calibri" panose="020F0502020204030204" pitchFamily="34" charset="0"/>
                <a:cs typeface="Calibri" panose="020F0502020204030204" pitchFamily="34" charset="0"/>
              </a:rPr>
              <a:t>3.4. propaganda VANDAAG</a:t>
            </a:r>
            <a:endParaRPr lang="nl-BE" b="1" u="none" dirty="0">
              <a:solidFill>
                <a:srgbClr val="C00000"/>
              </a:solidFill>
            </a:endParaRPr>
          </a:p>
        </p:txBody>
      </p:sp>
      <p:pic>
        <p:nvPicPr>
          <p:cNvPr id="9" name="Picture 8"/>
          <p:cNvPicPr>
            <a:picLocks noChangeAspect="1"/>
          </p:cNvPicPr>
          <p:nvPr/>
        </p:nvPicPr>
        <p:blipFill>
          <a:blip r:embed="rId3"/>
          <a:stretch>
            <a:fillRect/>
          </a:stretch>
        </p:blipFill>
        <p:spPr>
          <a:xfrm>
            <a:off x="8835159" y="1185828"/>
            <a:ext cx="8220075" cy="7762875"/>
          </a:xfrm>
          <a:prstGeom prst="rect">
            <a:avLst/>
          </a:prstGeom>
        </p:spPr>
      </p:pic>
      <p:sp>
        <p:nvSpPr>
          <p:cNvPr id="10" name="Rectangle 9"/>
          <p:cNvSpPr/>
          <p:nvPr/>
        </p:nvSpPr>
        <p:spPr>
          <a:xfrm>
            <a:off x="8835159" y="9208347"/>
            <a:ext cx="4221027" cy="486287"/>
          </a:xfrm>
          <a:prstGeom prst="rect">
            <a:avLst/>
          </a:prstGeom>
        </p:spPr>
        <p:txBody>
          <a:bodyPr wrap="none">
            <a:spAutoFit/>
          </a:bodyPr>
          <a:lstStyle/>
          <a:p>
            <a:r>
              <a:rPr lang="nl-BE" dirty="0"/>
              <a:t>Europees Parlement (2018)</a:t>
            </a:r>
          </a:p>
        </p:txBody>
      </p:sp>
    </p:spTree>
    <p:extLst>
      <p:ext uri="{BB962C8B-B14F-4D97-AF65-F5344CB8AC3E}">
        <p14:creationId xmlns:p14="http://schemas.microsoft.com/office/powerpoint/2010/main" val="1296611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5825" y="1194364"/>
            <a:ext cx="7762485" cy="6696000"/>
          </a:xfrm>
        </p:spPr>
        <p:txBody>
          <a:bodyPr/>
          <a:lstStyle/>
          <a:p>
            <a:pPr marL="719138" lvl="1" indent="0">
              <a:buNone/>
            </a:pPr>
            <a:r>
              <a:rPr lang="nl-BE" b="1" dirty="0"/>
              <a:t>Nieuwe technieken:</a:t>
            </a:r>
          </a:p>
          <a:p>
            <a:pPr marL="719138" lvl="1" indent="0">
              <a:buNone/>
            </a:pPr>
            <a:r>
              <a:rPr lang="nl-BE" b="1" dirty="0"/>
              <a:t>“</a:t>
            </a:r>
            <a:r>
              <a:rPr lang="nl-BE" b="1" dirty="0" err="1"/>
              <a:t>computational</a:t>
            </a:r>
            <a:r>
              <a:rPr lang="nl-BE" b="1" dirty="0"/>
              <a:t> </a:t>
            </a:r>
            <a:r>
              <a:rPr lang="nl-BE" b="1" dirty="0" err="1"/>
              <a:t>techniques</a:t>
            </a:r>
            <a:r>
              <a:rPr lang="nl-BE" b="1" dirty="0"/>
              <a:t>”</a:t>
            </a:r>
          </a:p>
          <a:p>
            <a:pPr lvl="1">
              <a:buFont typeface="Wingdings" panose="05000000000000000000" pitchFamily="2" charset="2"/>
              <a:buChar char="à"/>
            </a:pPr>
            <a:r>
              <a:rPr lang="nl-BE" dirty="0"/>
              <a:t>Fake </a:t>
            </a:r>
            <a:r>
              <a:rPr lang="nl-BE" dirty="0" err="1"/>
              <a:t>news</a:t>
            </a:r>
            <a:r>
              <a:rPr lang="nl-BE" dirty="0"/>
              <a:t> &amp; </a:t>
            </a:r>
            <a:r>
              <a:rPr lang="nl-BE" dirty="0" err="1"/>
              <a:t>desinformation</a:t>
            </a:r>
            <a:r>
              <a:rPr lang="nl-BE" dirty="0"/>
              <a:t> (information disorders)</a:t>
            </a:r>
          </a:p>
          <a:p>
            <a:pPr lvl="1">
              <a:buFont typeface="Wingdings" panose="05000000000000000000" pitchFamily="2" charset="2"/>
              <a:buChar char="à"/>
            </a:pPr>
            <a:r>
              <a:rPr lang="nl-BE" dirty="0" err="1"/>
              <a:t>Amplification</a:t>
            </a:r>
            <a:r>
              <a:rPr lang="nl-BE" dirty="0"/>
              <a:t> </a:t>
            </a:r>
          </a:p>
          <a:p>
            <a:pPr marL="719138" lvl="1" indent="0">
              <a:buNone/>
            </a:pPr>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63</a:t>
            </a:fld>
            <a:endParaRPr lang="nl-BE" noProof="0" dirty="0"/>
          </a:p>
        </p:txBody>
      </p:sp>
      <p:sp>
        <p:nvSpPr>
          <p:cNvPr id="5" name="Title 1"/>
          <p:cNvSpPr txBox="1">
            <a:spLocks/>
          </p:cNvSpPr>
          <p:nvPr/>
        </p:nvSpPr>
        <p:spPr>
          <a:xfrm>
            <a:off x="982518" y="288425"/>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b="1" u="none" dirty="0">
                <a:solidFill>
                  <a:srgbClr val="C00000"/>
                </a:solidFill>
                <a:latin typeface="Calibri" panose="020F0502020204030204" pitchFamily="34" charset="0"/>
                <a:cs typeface="Calibri" panose="020F0502020204030204" pitchFamily="34" charset="0"/>
              </a:rPr>
              <a:t>3.4. propaganda VANDAAG</a:t>
            </a:r>
            <a:endParaRPr lang="nl-BE" b="1" u="none" dirty="0">
              <a:solidFill>
                <a:srgbClr val="C00000"/>
              </a:solidFill>
            </a:endParaRPr>
          </a:p>
        </p:txBody>
      </p:sp>
      <p:sp>
        <p:nvSpPr>
          <p:cNvPr id="10" name="Rectangle 9"/>
          <p:cNvSpPr/>
          <p:nvPr/>
        </p:nvSpPr>
        <p:spPr>
          <a:xfrm>
            <a:off x="12627315" y="6051534"/>
            <a:ext cx="4221027" cy="486287"/>
          </a:xfrm>
          <a:prstGeom prst="rect">
            <a:avLst/>
          </a:prstGeom>
        </p:spPr>
        <p:txBody>
          <a:bodyPr wrap="none">
            <a:spAutoFit/>
          </a:bodyPr>
          <a:lstStyle/>
          <a:p>
            <a:r>
              <a:rPr lang="nl-BE" dirty="0"/>
              <a:t>Europees Parlement (2019)</a:t>
            </a:r>
          </a:p>
        </p:txBody>
      </p:sp>
      <p:pic>
        <p:nvPicPr>
          <p:cNvPr id="11" name="Picture 10"/>
          <p:cNvPicPr>
            <a:picLocks noChangeAspect="1"/>
          </p:cNvPicPr>
          <p:nvPr/>
        </p:nvPicPr>
        <p:blipFill>
          <a:blip r:embed="rId3"/>
          <a:stretch>
            <a:fillRect/>
          </a:stretch>
        </p:blipFill>
        <p:spPr>
          <a:xfrm>
            <a:off x="7751967" y="1889109"/>
            <a:ext cx="9096375" cy="4162425"/>
          </a:xfrm>
          <a:prstGeom prst="rect">
            <a:avLst/>
          </a:prstGeom>
        </p:spPr>
      </p:pic>
      <p:pic>
        <p:nvPicPr>
          <p:cNvPr id="12" name="Picture 11"/>
          <p:cNvPicPr>
            <a:picLocks noChangeAspect="1"/>
          </p:cNvPicPr>
          <p:nvPr/>
        </p:nvPicPr>
        <p:blipFill>
          <a:blip r:embed="rId4"/>
          <a:stretch>
            <a:fillRect/>
          </a:stretch>
        </p:blipFill>
        <p:spPr>
          <a:xfrm>
            <a:off x="165821" y="8085010"/>
            <a:ext cx="17338675" cy="1214410"/>
          </a:xfrm>
          <a:prstGeom prst="rect">
            <a:avLst/>
          </a:prstGeom>
        </p:spPr>
      </p:pic>
    </p:spTree>
    <p:extLst>
      <p:ext uri="{BB962C8B-B14F-4D97-AF65-F5344CB8AC3E}">
        <p14:creationId xmlns:p14="http://schemas.microsoft.com/office/powerpoint/2010/main" val="145950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7794" y="2050026"/>
            <a:ext cx="12477134" cy="7349508"/>
          </a:xfrm>
        </p:spPr>
        <p:txBody>
          <a:bodyPr>
            <a:normAutofit fontScale="62500" lnSpcReduction="20000"/>
          </a:bodyPr>
          <a:lstStyle/>
          <a:p>
            <a:pPr marL="85725" indent="0">
              <a:buNone/>
            </a:pPr>
            <a:r>
              <a:rPr lang="nl-BE" b="1" dirty="0"/>
              <a:t>Onderzoek </a:t>
            </a:r>
            <a:r>
              <a:rPr lang="nl-BE" b="1" dirty="0">
                <a:solidFill>
                  <a:srgbClr val="C00000"/>
                </a:solidFill>
              </a:rPr>
              <a:t>Jonathan </a:t>
            </a:r>
            <a:r>
              <a:rPr lang="nl-BE" b="1" dirty="0" err="1">
                <a:solidFill>
                  <a:srgbClr val="C00000"/>
                </a:solidFill>
              </a:rPr>
              <a:t>Albright</a:t>
            </a:r>
            <a:r>
              <a:rPr lang="nl-BE" b="1" dirty="0">
                <a:solidFill>
                  <a:srgbClr val="C00000"/>
                </a:solidFill>
              </a:rPr>
              <a:t> </a:t>
            </a:r>
            <a:r>
              <a:rPr lang="nl-BE" b="1" dirty="0"/>
              <a:t>(Columbia </a:t>
            </a:r>
            <a:r>
              <a:rPr lang="nl-BE" b="1" dirty="0" err="1"/>
              <a:t>Journalism</a:t>
            </a:r>
            <a:r>
              <a:rPr lang="nl-BE" b="1" dirty="0"/>
              <a:t> School) </a:t>
            </a:r>
          </a:p>
          <a:p>
            <a:pPr marL="85725" indent="0">
              <a:buNone/>
            </a:pPr>
            <a:r>
              <a:rPr lang="nl-BE" b="1" dirty="0">
                <a:sym typeface="Wingdings" panose="05000000000000000000" pitchFamily="2" charset="2"/>
              </a:rPr>
              <a:t> Onderzoek over</a:t>
            </a:r>
            <a:r>
              <a:rPr lang="nl-BE" b="1" dirty="0"/>
              <a:t> verkiezingen in 2016</a:t>
            </a:r>
          </a:p>
          <a:p>
            <a:pPr>
              <a:buFont typeface="Wingdings" panose="05000000000000000000" pitchFamily="2" charset="2"/>
              <a:buChar char="à"/>
            </a:pPr>
            <a:r>
              <a:rPr lang="nl-BE" b="1" dirty="0">
                <a:sym typeface="Wingdings" panose="05000000000000000000" pitchFamily="2" charset="2"/>
              </a:rPr>
              <a:t>Data </a:t>
            </a:r>
            <a:r>
              <a:rPr lang="nl-BE" b="1" dirty="0" err="1">
                <a:sym typeface="Wingdings" panose="05000000000000000000" pitchFamily="2" charset="2"/>
              </a:rPr>
              <a:t>scraping</a:t>
            </a:r>
            <a:br>
              <a:rPr lang="nl-BE" dirty="0"/>
            </a:br>
            <a:r>
              <a:rPr lang="nl-BE" dirty="0">
                <a:sym typeface="Wingdings" panose="05000000000000000000" pitchFamily="2" charset="2"/>
              </a:rPr>
              <a:t></a:t>
            </a:r>
            <a:r>
              <a:rPr lang="nl-BE" dirty="0"/>
              <a:t> </a:t>
            </a:r>
            <a:r>
              <a:rPr lang="nl-BE" b="1" dirty="0" err="1"/>
              <a:t>false</a:t>
            </a:r>
            <a:r>
              <a:rPr lang="nl-BE" b="1" dirty="0"/>
              <a:t>, hyper-</a:t>
            </a:r>
            <a:r>
              <a:rPr lang="nl-BE" b="1" dirty="0" err="1"/>
              <a:t>biased</a:t>
            </a:r>
            <a:r>
              <a:rPr lang="nl-BE" b="1" dirty="0"/>
              <a:t>, </a:t>
            </a:r>
            <a:r>
              <a:rPr lang="nl-BE" b="1" dirty="0" err="1"/>
              <a:t>and</a:t>
            </a:r>
            <a:r>
              <a:rPr lang="nl-BE" b="1" dirty="0"/>
              <a:t> </a:t>
            </a:r>
            <a:r>
              <a:rPr lang="nl-BE" b="1" dirty="0" err="1"/>
              <a:t>politically-loaded</a:t>
            </a:r>
            <a:r>
              <a:rPr lang="nl-BE" b="1" dirty="0"/>
              <a:t> information</a:t>
            </a:r>
            <a:br>
              <a:rPr lang="nl-BE" dirty="0"/>
            </a:br>
            <a:br>
              <a:rPr lang="nl-BE" dirty="0"/>
            </a:br>
            <a:r>
              <a:rPr lang="nl-BE" dirty="0"/>
              <a:t>#MPM: </a:t>
            </a:r>
            <a:r>
              <a:rPr lang="nl-BE" b="1" dirty="0" err="1">
                <a:solidFill>
                  <a:srgbClr val="C00000"/>
                </a:solidFill>
              </a:rPr>
              <a:t>the</a:t>
            </a:r>
            <a:r>
              <a:rPr lang="nl-BE" b="1" dirty="0">
                <a:solidFill>
                  <a:srgbClr val="C00000"/>
                </a:solidFill>
              </a:rPr>
              <a:t> “micro-propaganda machine” </a:t>
            </a:r>
            <a:r>
              <a:rPr lang="nl-BE" dirty="0"/>
              <a:t>: </a:t>
            </a:r>
            <a:r>
              <a:rPr lang="nl-BE" dirty="0" err="1"/>
              <a:t>an</a:t>
            </a:r>
            <a:r>
              <a:rPr lang="nl-BE" dirty="0"/>
              <a:t> </a:t>
            </a:r>
            <a:r>
              <a:rPr lang="nl-BE" b="1" dirty="0" err="1"/>
              <a:t>influence</a:t>
            </a:r>
            <a:r>
              <a:rPr lang="nl-BE" b="1" dirty="0"/>
              <a:t> </a:t>
            </a:r>
            <a:r>
              <a:rPr lang="nl-BE" b="1" dirty="0" err="1"/>
              <a:t>network</a:t>
            </a:r>
            <a:r>
              <a:rPr lang="nl-BE" b="1" dirty="0"/>
              <a:t> </a:t>
            </a:r>
            <a:r>
              <a:rPr lang="nl-BE" dirty="0" err="1"/>
              <a:t>that</a:t>
            </a:r>
            <a:r>
              <a:rPr lang="nl-BE" dirty="0"/>
              <a:t> </a:t>
            </a:r>
            <a:r>
              <a:rPr lang="nl-BE" dirty="0" err="1"/>
              <a:t>can</a:t>
            </a:r>
            <a:r>
              <a:rPr lang="nl-BE" dirty="0"/>
              <a:t> </a:t>
            </a:r>
            <a:r>
              <a:rPr lang="nl-BE" dirty="0" err="1"/>
              <a:t>tailor</a:t>
            </a:r>
            <a:r>
              <a:rPr lang="nl-BE" dirty="0"/>
              <a:t> </a:t>
            </a:r>
            <a:r>
              <a:rPr lang="nl-BE" dirty="0" err="1"/>
              <a:t>people’s</a:t>
            </a:r>
            <a:r>
              <a:rPr lang="nl-BE" dirty="0"/>
              <a:t> </a:t>
            </a:r>
            <a:r>
              <a:rPr lang="nl-BE" dirty="0" err="1"/>
              <a:t>opinions</a:t>
            </a:r>
            <a:r>
              <a:rPr lang="nl-BE" dirty="0"/>
              <a:t>, </a:t>
            </a:r>
            <a:r>
              <a:rPr lang="nl-BE" dirty="0" err="1"/>
              <a:t>emotional</a:t>
            </a:r>
            <a:r>
              <a:rPr lang="nl-BE" dirty="0"/>
              <a:t> </a:t>
            </a:r>
            <a:r>
              <a:rPr lang="nl-BE" dirty="0" err="1"/>
              <a:t>reactions</a:t>
            </a:r>
            <a:r>
              <a:rPr lang="nl-BE" dirty="0"/>
              <a:t>, </a:t>
            </a:r>
            <a:r>
              <a:rPr lang="nl-BE" dirty="0" err="1"/>
              <a:t>and</a:t>
            </a:r>
            <a:r>
              <a:rPr lang="nl-BE" dirty="0"/>
              <a:t> </a:t>
            </a:r>
            <a:r>
              <a:rPr lang="nl-BE" dirty="0" err="1"/>
              <a:t>create</a:t>
            </a:r>
            <a:r>
              <a:rPr lang="nl-BE" dirty="0"/>
              <a:t> “</a:t>
            </a:r>
            <a:r>
              <a:rPr lang="nl-BE" dirty="0" err="1"/>
              <a:t>viral</a:t>
            </a:r>
            <a:r>
              <a:rPr lang="nl-BE" dirty="0"/>
              <a:t>” </a:t>
            </a:r>
            <a:r>
              <a:rPr lang="nl-BE" dirty="0" err="1"/>
              <a:t>sharing</a:t>
            </a:r>
            <a:r>
              <a:rPr lang="nl-BE" dirty="0"/>
              <a:t> episodes </a:t>
            </a:r>
            <a:r>
              <a:rPr lang="nl-BE" dirty="0" err="1"/>
              <a:t>around</a:t>
            </a:r>
            <a:r>
              <a:rPr lang="nl-BE" dirty="0"/>
              <a:t> </a:t>
            </a:r>
            <a:r>
              <a:rPr lang="nl-BE" dirty="0" err="1"/>
              <a:t>what</a:t>
            </a:r>
            <a:r>
              <a:rPr lang="nl-BE" dirty="0"/>
              <a:t> </a:t>
            </a:r>
            <a:r>
              <a:rPr lang="nl-BE" dirty="0" err="1"/>
              <a:t>should</a:t>
            </a:r>
            <a:r>
              <a:rPr lang="nl-BE" dirty="0"/>
              <a:t> </a:t>
            </a:r>
            <a:r>
              <a:rPr lang="nl-BE" dirty="0" err="1"/>
              <a:t>be</a:t>
            </a:r>
            <a:r>
              <a:rPr lang="nl-BE" dirty="0"/>
              <a:t> </a:t>
            </a:r>
            <a:r>
              <a:rPr lang="nl-BE" dirty="0" err="1"/>
              <a:t>serious</a:t>
            </a:r>
            <a:r>
              <a:rPr lang="nl-BE" dirty="0"/>
              <a:t> or </a:t>
            </a:r>
            <a:r>
              <a:rPr lang="nl-BE" dirty="0" err="1"/>
              <a:t>contemplative</a:t>
            </a:r>
            <a:r>
              <a:rPr lang="nl-BE" dirty="0"/>
              <a:t> issues. </a:t>
            </a:r>
          </a:p>
          <a:p>
            <a:pPr>
              <a:buFont typeface="Wingdings" panose="05000000000000000000" pitchFamily="2" charset="2"/>
              <a:buChar char="à"/>
            </a:pPr>
            <a:endParaRPr lang="nl-BE" dirty="0"/>
          </a:p>
          <a:p>
            <a:pPr>
              <a:buFont typeface="Wingdings" panose="05000000000000000000" pitchFamily="2" charset="2"/>
              <a:buChar char="à"/>
            </a:pPr>
            <a:r>
              <a:rPr lang="nl-BE" dirty="0"/>
              <a:t>Belang van “small “fake” </a:t>
            </a:r>
            <a:r>
              <a:rPr lang="nl-BE" dirty="0" err="1"/>
              <a:t>and</a:t>
            </a:r>
            <a:r>
              <a:rPr lang="nl-BE" dirty="0"/>
              <a:t> hyper-</a:t>
            </a:r>
            <a:r>
              <a:rPr lang="nl-BE" dirty="0" err="1"/>
              <a:t>biased</a:t>
            </a:r>
            <a:r>
              <a:rPr lang="nl-BE" dirty="0"/>
              <a:t> sites” voor het “</a:t>
            </a:r>
            <a:r>
              <a:rPr lang="nl-BE" dirty="0" err="1"/>
              <a:t>pushing</a:t>
            </a:r>
            <a:r>
              <a:rPr lang="nl-BE" dirty="0"/>
              <a:t> traffic </a:t>
            </a:r>
            <a:r>
              <a:rPr lang="nl-BE" dirty="0" err="1"/>
              <a:t>through</a:t>
            </a:r>
            <a:r>
              <a:rPr lang="nl-BE" dirty="0"/>
              <a:t> links — </a:t>
            </a:r>
            <a:r>
              <a:rPr lang="nl-BE" dirty="0" err="1"/>
              <a:t>and</a:t>
            </a:r>
            <a:r>
              <a:rPr lang="nl-BE" dirty="0"/>
              <a:t> </a:t>
            </a:r>
            <a:r>
              <a:rPr lang="nl-BE" dirty="0" err="1"/>
              <a:t>helping</a:t>
            </a:r>
            <a:r>
              <a:rPr lang="nl-BE" dirty="0"/>
              <a:t> </a:t>
            </a:r>
            <a:r>
              <a:rPr lang="nl-BE" dirty="0" err="1"/>
              <a:t>to</a:t>
            </a:r>
            <a:r>
              <a:rPr lang="nl-BE" dirty="0"/>
              <a:t> </a:t>
            </a:r>
            <a:r>
              <a:rPr lang="nl-BE" dirty="0" err="1"/>
              <a:t>inject</a:t>
            </a:r>
            <a:r>
              <a:rPr lang="nl-BE" dirty="0"/>
              <a:t> </a:t>
            </a:r>
            <a:r>
              <a:rPr lang="nl-BE" dirty="0" err="1"/>
              <a:t>this</a:t>
            </a:r>
            <a:r>
              <a:rPr lang="nl-BE" dirty="0"/>
              <a:t> content </a:t>
            </a:r>
            <a:r>
              <a:rPr lang="nl-BE" dirty="0" err="1"/>
              <a:t>into</a:t>
            </a:r>
            <a:r>
              <a:rPr lang="nl-BE" dirty="0"/>
              <a:t> platforms like Facebook </a:t>
            </a:r>
            <a:r>
              <a:rPr lang="nl-BE" dirty="0" err="1"/>
              <a:t>and</a:t>
            </a:r>
            <a:r>
              <a:rPr lang="nl-BE" dirty="0"/>
              <a:t> Twitter.” </a:t>
            </a:r>
            <a:br>
              <a:rPr lang="nl-BE" dirty="0"/>
            </a:br>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t>64</a:t>
            </a:fld>
            <a:endParaRPr lang="nl-BE" noProof="0" dirty="0"/>
          </a:p>
        </p:txBody>
      </p:sp>
      <p:sp>
        <p:nvSpPr>
          <p:cNvPr id="5" name="Title 1"/>
          <p:cNvSpPr txBox="1">
            <a:spLocks/>
          </p:cNvSpPr>
          <p:nvPr/>
        </p:nvSpPr>
        <p:spPr>
          <a:xfrm>
            <a:off x="585102" y="893109"/>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b="1" u="none" dirty="0">
                <a:solidFill>
                  <a:srgbClr val="C00000"/>
                </a:solidFill>
                <a:latin typeface="Calibri" panose="020F0502020204030204" pitchFamily="34" charset="0"/>
                <a:cs typeface="Calibri" panose="020F0502020204030204" pitchFamily="34" charset="0"/>
              </a:rPr>
              <a:t>3.4. propaganda VANDAAG: micro-propaganda</a:t>
            </a:r>
            <a:endParaRPr lang="nl-BE" b="1" u="none" dirty="0">
              <a:solidFill>
                <a:srgbClr val="C00000"/>
              </a:solidFill>
            </a:endParaRPr>
          </a:p>
        </p:txBody>
      </p:sp>
    </p:spTree>
    <p:extLst>
      <p:ext uri="{BB962C8B-B14F-4D97-AF65-F5344CB8AC3E}">
        <p14:creationId xmlns:p14="http://schemas.microsoft.com/office/powerpoint/2010/main" val="8922114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184E0-0BD4-4705-A12B-9B71DDE63301}" type="slidenum">
              <a:rPr lang="nl-BE" noProof="0" smtClean="0"/>
              <a:t>65</a:t>
            </a:fld>
            <a:endParaRPr lang="nl-BE" noProof="0" dirty="0"/>
          </a:p>
        </p:txBody>
      </p:sp>
      <p:pic>
        <p:nvPicPr>
          <p:cNvPr id="1026" name="Picture 2" descr="https://miro.medium.com/max/1913/1*E0WUcF2AdNDoeflM_iCkGg.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293" y="0"/>
            <a:ext cx="13195598" cy="10211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3743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97" y="1135486"/>
            <a:ext cx="15705282" cy="863693"/>
          </a:xfrm>
        </p:spPr>
        <p:txBody>
          <a:bodyPr/>
          <a:lstStyle/>
          <a:p>
            <a:r>
              <a:rPr lang="nl-NL" b="1" u="none" dirty="0">
                <a:solidFill>
                  <a:srgbClr val="C00000"/>
                </a:solidFill>
                <a:latin typeface="Calibri" panose="020F0502020204030204" pitchFamily="34" charset="0"/>
                <a:cs typeface="Calibri" panose="020F0502020204030204" pitchFamily="34" charset="0"/>
              </a:rPr>
              <a:t>4. Slot</a:t>
            </a:r>
            <a:endParaRPr lang="nl-BE" b="1" u="none" dirty="0">
              <a:solidFill>
                <a:srgbClr val="C00000"/>
              </a:solidFill>
            </a:endParaRPr>
          </a:p>
        </p:txBody>
      </p:sp>
      <p:sp>
        <p:nvSpPr>
          <p:cNvPr id="6" name="Content Placeholder 5"/>
          <p:cNvSpPr>
            <a:spLocks noGrp="1"/>
          </p:cNvSpPr>
          <p:nvPr>
            <p:ph idx="1"/>
          </p:nvPr>
        </p:nvSpPr>
        <p:spPr>
          <a:xfrm>
            <a:off x="595423" y="2190306"/>
            <a:ext cx="15970103" cy="6188149"/>
          </a:xfrm>
        </p:spPr>
        <p:txBody>
          <a:bodyPr>
            <a:normAutofit/>
          </a:bodyPr>
          <a:lstStyle/>
          <a:p>
            <a:pPr>
              <a:buFont typeface="Wingdings" panose="05000000000000000000" pitchFamily="2" charset="2"/>
              <a:buChar char="à"/>
            </a:pPr>
            <a:r>
              <a:rPr lang="nl-NL" dirty="0"/>
              <a:t>Politieke mediageschiedenis: complexiteit: </a:t>
            </a:r>
          </a:p>
          <a:p>
            <a:pPr lvl="1">
              <a:buFont typeface="Wingdings" panose="05000000000000000000" pitchFamily="2" charset="2"/>
              <a:buChar char="à"/>
            </a:pPr>
            <a:r>
              <a:rPr lang="nl-NL" dirty="0"/>
              <a:t>afhankelijk van mediasysteem, land, …</a:t>
            </a:r>
          </a:p>
          <a:p>
            <a:pPr lvl="1">
              <a:buFont typeface="Wingdings" panose="05000000000000000000" pitchFamily="2" charset="2"/>
              <a:buChar char="à"/>
            </a:pPr>
            <a:r>
              <a:rPr lang="nl-NL" dirty="0">
                <a:sym typeface="Wingdings" panose="05000000000000000000" pitchFamily="2" charset="2"/>
              </a:rPr>
              <a:t>Inbedding media in ruimere context</a:t>
            </a:r>
          </a:p>
          <a:p>
            <a:pPr lvl="1">
              <a:buFont typeface="Wingdings" panose="05000000000000000000" pitchFamily="2" charset="2"/>
              <a:buChar char="à"/>
            </a:pPr>
            <a:r>
              <a:rPr lang="nl-NL" dirty="0">
                <a:sym typeface="Wingdings" panose="05000000000000000000" pitchFamily="2" charset="2"/>
              </a:rPr>
              <a:t>Effectiviteit propaganda</a:t>
            </a:r>
          </a:p>
          <a:p>
            <a:pPr lvl="1">
              <a:buFont typeface="Wingdings" panose="05000000000000000000" pitchFamily="2" charset="2"/>
              <a:buChar char="à"/>
            </a:pPr>
            <a:r>
              <a:rPr lang="nl-NL" dirty="0">
                <a:sym typeface="Wingdings" panose="05000000000000000000" pitchFamily="2" charset="2"/>
              </a:rPr>
              <a:t>Evolutie: macro  complex</a:t>
            </a:r>
            <a:endParaRPr lang="nl-NL" dirty="0"/>
          </a:p>
          <a:p>
            <a:pPr lvl="1"/>
            <a:endParaRPr lang="nl-NL" dirty="0"/>
          </a:p>
          <a:p>
            <a:pPr marL="719138" lvl="1" indent="0">
              <a:buNone/>
            </a:pPr>
            <a:endParaRPr lang="nl-NL" dirty="0"/>
          </a:p>
          <a:p>
            <a:pPr lvl="1"/>
            <a:endParaRPr lang="nl-BE" dirty="0"/>
          </a:p>
        </p:txBody>
      </p:sp>
      <p:sp>
        <p:nvSpPr>
          <p:cNvPr id="4" name="Slide Number Placeholder 3"/>
          <p:cNvSpPr>
            <a:spLocks noGrp="1"/>
          </p:cNvSpPr>
          <p:nvPr>
            <p:ph type="sldNum" sz="quarter" idx="12"/>
          </p:nvPr>
        </p:nvSpPr>
        <p:spPr/>
        <p:txBody>
          <a:bodyPr/>
          <a:lstStyle/>
          <a:p>
            <a:fld id="{7AE184E0-0BD4-4705-A12B-9B71DDE63301}" type="slidenum">
              <a:rPr lang="nl-BE" noProof="0" smtClean="0"/>
              <a:pPr/>
              <a:t>66</a:t>
            </a:fld>
            <a:endParaRPr lang="nl-BE" noProof="0" dirty="0"/>
          </a:p>
        </p:txBody>
      </p:sp>
    </p:spTree>
    <p:extLst>
      <p:ext uri="{BB962C8B-B14F-4D97-AF65-F5344CB8AC3E}">
        <p14:creationId xmlns:p14="http://schemas.microsoft.com/office/powerpoint/2010/main" val="3323421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00" y="341090"/>
            <a:ext cx="9557056" cy="1126204"/>
          </a:xfrm>
        </p:spPr>
        <p:txBody>
          <a:bodyPr>
            <a:normAutofit/>
          </a:bodyPr>
          <a:lstStyle/>
          <a:p>
            <a:r>
              <a:rPr lang="nl-NL" b="1" u="none" dirty="0">
                <a:solidFill>
                  <a:srgbClr val="C00000"/>
                </a:solidFill>
              </a:rPr>
              <a:t>Richtvragen H3 </a:t>
            </a:r>
            <a:endParaRPr lang="nl-BE" b="1" u="none" dirty="0">
              <a:solidFill>
                <a:srgbClr val="C00000"/>
              </a:solidFill>
            </a:endParaRPr>
          </a:p>
        </p:txBody>
      </p:sp>
      <p:sp>
        <p:nvSpPr>
          <p:cNvPr id="3" name="Content Placeholder 2"/>
          <p:cNvSpPr>
            <a:spLocks noGrp="1"/>
          </p:cNvSpPr>
          <p:nvPr>
            <p:ph idx="1"/>
          </p:nvPr>
        </p:nvSpPr>
        <p:spPr>
          <a:xfrm>
            <a:off x="765544" y="1594884"/>
            <a:ext cx="16005333" cy="7697972"/>
          </a:xfrm>
        </p:spPr>
        <p:txBody>
          <a:bodyPr>
            <a:normAutofit fontScale="85000" lnSpcReduction="20000"/>
          </a:bodyPr>
          <a:lstStyle/>
          <a:p>
            <a:pPr marL="1000125" lvl="0" indent="-914400">
              <a:buFont typeface="+mj-lt"/>
              <a:buAutoNum type="arabicPeriod"/>
            </a:pPr>
            <a:r>
              <a:rPr lang="nl-NL" dirty="0"/>
              <a:t>Som de vier mediatheorieën van </a:t>
            </a:r>
            <a:r>
              <a:rPr lang="en-US" dirty="0"/>
              <a:t>Siebert, Peterson </a:t>
            </a:r>
            <a:r>
              <a:rPr lang="en-US" dirty="0" err="1"/>
              <a:t>en</a:t>
            </a:r>
            <a:r>
              <a:rPr lang="en-US" dirty="0"/>
              <a:t> Schramm op </a:t>
            </a:r>
            <a:r>
              <a:rPr lang="en-US" dirty="0" err="1"/>
              <a:t>en</a:t>
            </a:r>
            <a:r>
              <a:rPr lang="en-US" dirty="0"/>
              <a:t> </a:t>
            </a:r>
            <a:r>
              <a:rPr lang="en-US" dirty="0" err="1"/>
              <a:t>bekritiseer</a:t>
            </a:r>
            <a:r>
              <a:rPr lang="en-US" dirty="0"/>
              <a:t> </a:t>
            </a:r>
            <a:r>
              <a:rPr lang="en-US" dirty="0" err="1"/>
              <a:t>deze</a:t>
            </a:r>
            <a:r>
              <a:rPr lang="en-US" dirty="0"/>
              <a:t> </a:t>
            </a:r>
            <a:r>
              <a:rPr lang="en-US" dirty="0" err="1"/>
              <a:t>indeling</a:t>
            </a:r>
            <a:r>
              <a:rPr lang="nl-NL" dirty="0"/>
              <a:t>? </a:t>
            </a:r>
          </a:p>
          <a:p>
            <a:pPr marL="1000125" lvl="0" indent="-914400">
              <a:buFont typeface="+mj-lt"/>
              <a:buAutoNum type="arabicPeriod"/>
            </a:pPr>
            <a:r>
              <a:rPr lang="nl-NL" dirty="0"/>
              <a:t>Welke drie functies onderscheidt Lenin wanneer hij het heeft over de rol van de media? Wat betekent deze driedeling?</a:t>
            </a:r>
          </a:p>
          <a:p>
            <a:pPr marL="1000125" lvl="0" indent="-914400">
              <a:buFont typeface="+mj-lt"/>
              <a:buAutoNum type="arabicPeriod"/>
            </a:pPr>
            <a:r>
              <a:rPr lang="nl-NL" dirty="0"/>
              <a:t>Welke zijn de hoofdkenmerken van de autoritaire mediatheorie? Geef een voorbeeld.</a:t>
            </a:r>
          </a:p>
          <a:p>
            <a:pPr marL="1000125" indent="-914400">
              <a:buFont typeface="+mj-lt"/>
              <a:buAutoNum type="arabicPeriod"/>
            </a:pPr>
            <a:r>
              <a:rPr lang="nl-NL" dirty="0"/>
              <a:t>Welke zijn de hoofdkenmerken van de sociale verantwoordelijkheidstheorie? Geef een voorbeeld..</a:t>
            </a:r>
          </a:p>
          <a:p>
            <a:pPr marL="1000125" indent="-914400">
              <a:buFont typeface="+mj-lt"/>
              <a:buAutoNum type="arabicPeriod"/>
            </a:pPr>
            <a:r>
              <a:rPr lang="nl-NL" dirty="0"/>
              <a:t>Welke kenmerken heeft de </a:t>
            </a:r>
            <a:r>
              <a:rPr lang="nl-NL" dirty="0" err="1"/>
              <a:t>nazi-propaganda</a:t>
            </a:r>
            <a:r>
              <a:rPr lang="nl-NL" dirty="0"/>
              <a:t>?</a:t>
            </a:r>
          </a:p>
          <a:p>
            <a:pPr marL="1000125" indent="-914400">
              <a:buFont typeface="+mj-lt"/>
              <a:buAutoNum type="arabicPeriod"/>
            </a:pPr>
            <a:r>
              <a:rPr lang="nl-NL" dirty="0"/>
              <a:t>Wat is </a:t>
            </a:r>
            <a:r>
              <a:rPr lang="nl-NL" i="1" dirty="0" err="1"/>
              <a:t>Triumph</a:t>
            </a:r>
            <a:r>
              <a:rPr lang="nl-NL" i="1" dirty="0"/>
              <a:t> des Willens?</a:t>
            </a:r>
          </a:p>
          <a:p>
            <a:pPr marL="1000125" indent="-914400">
              <a:buFont typeface="+mj-lt"/>
              <a:buAutoNum type="arabicPeriod"/>
            </a:pPr>
            <a:r>
              <a:rPr lang="nl-NL" dirty="0"/>
              <a:t>Wat is het verschil tussen de nazi- en Sovjet-visie op media en propaganda?</a:t>
            </a:r>
          </a:p>
          <a:p>
            <a:pPr marL="1000125" indent="-914400">
              <a:buFont typeface="+mj-lt"/>
              <a:buAutoNum type="arabicPeriod"/>
            </a:pPr>
            <a:endParaRPr lang="nl-NL" dirty="0"/>
          </a:p>
          <a:p>
            <a:pPr marL="1000125" lvl="0" indent="-914400">
              <a:buFont typeface="+mj-lt"/>
              <a:buAutoNum type="arabicPeriod"/>
            </a:pPr>
            <a:endParaRPr lang="nl-NL" dirty="0"/>
          </a:p>
          <a:p>
            <a:pPr marL="1000125" lvl="0" indent="-914400">
              <a:buFont typeface="+mj-lt"/>
              <a:buAutoNum type="arabicPeriod"/>
            </a:pPr>
            <a:endParaRPr lang="nl-NL" dirty="0"/>
          </a:p>
          <a:p>
            <a:pPr marL="1000125" lvl="0" indent="-914400">
              <a:buFont typeface="+mj-lt"/>
              <a:buAutoNum type="arabicPeriod"/>
            </a:pPr>
            <a:endParaRPr lang="nl-BE" dirty="0"/>
          </a:p>
        </p:txBody>
      </p:sp>
    </p:spTree>
    <p:extLst>
      <p:ext uri="{BB962C8B-B14F-4D97-AF65-F5344CB8AC3E}">
        <p14:creationId xmlns:p14="http://schemas.microsoft.com/office/powerpoint/2010/main" val="3849543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712" y="675715"/>
            <a:ext cx="15705282" cy="863693"/>
          </a:xfrm>
        </p:spPr>
        <p:txBody>
          <a:bodyPr>
            <a:noAutofit/>
          </a:bodyPr>
          <a:lstStyle/>
          <a:p>
            <a:r>
              <a:rPr lang="nl-BE" sz="5120" b="1" u="none" dirty="0">
                <a:solidFill>
                  <a:srgbClr val="C00000"/>
                </a:solidFill>
              </a:rPr>
              <a:t>Volgende week: </a:t>
            </a:r>
            <a:r>
              <a:rPr lang="en-GB" sz="5120" b="1" u="none" dirty="0" err="1">
                <a:solidFill>
                  <a:srgbClr val="C00000"/>
                </a:solidFill>
              </a:rPr>
              <a:t>Hoofdstuk</a:t>
            </a:r>
            <a:r>
              <a:rPr lang="en-GB" sz="5120" b="1" u="none" dirty="0">
                <a:solidFill>
                  <a:srgbClr val="C00000"/>
                </a:solidFill>
              </a:rPr>
              <a:t> 4</a:t>
            </a:r>
            <a:endParaRPr lang="nl-BE" sz="5120" b="1" u="none" dirty="0">
              <a:solidFill>
                <a:srgbClr val="C00000"/>
              </a:solidFill>
            </a:endParaRPr>
          </a:p>
        </p:txBody>
      </p:sp>
      <p:sp>
        <p:nvSpPr>
          <p:cNvPr id="5" name="Content Placeholder 4"/>
          <p:cNvSpPr>
            <a:spLocks noGrp="1"/>
          </p:cNvSpPr>
          <p:nvPr>
            <p:ph idx="1"/>
          </p:nvPr>
        </p:nvSpPr>
        <p:spPr>
          <a:xfrm>
            <a:off x="2364210" y="2204719"/>
            <a:ext cx="12059751" cy="5501302"/>
          </a:xfrm>
        </p:spPr>
        <p:txBody>
          <a:bodyPr/>
          <a:lstStyle/>
          <a:p>
            <a:pPr marL="0" indent="0">
              <a:buNone/>
            </a:pPr>
            <a:r>
              <a:rPr lang="nl-BE" dirty="0"/>
              <a:t>TO DO</a:t>
            </a:r>
          </a:p>
          <a:p>
            <a:pPr>
              <a:buFontTx/>
              <a:buChar char="-"/>
            </a:pPr>
            <a:r>
              <a:rPr lang="nl-BE"/>
              <a:t>Leesteksten </a:t>
            </a:r>
            <a:r>
              <a:rPr lang="nl-BE" dirty="0"/>
              <a:t>4.1 en 4.2</a:t>
            </a:r>
          </a:p>
        </p:txBody>
      </p:sp>
    </p:spTree>
    <p:extLst>
      <p:ext uri="{BB962C8B-B14F-4D97-AF65-F5344CB8AC3E}">
        <p14:creationId xmlns:p14="http://schemas.microsoft.com/office/powerpoint/2010/main" val="243576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nl-BE"/>
          </a:p>
        </p:txBody>
      </p:sp>
      <p:sp>
        <p:nvSpPr>
          <p:cNvPr id="4" name="Slide Number Placeholder 3"/>
          <p:cNvSpPr>
            <a:spLocks noGrp="1"/>
          </p:cNvSpPr>
          <p:nvPr>
            <p:ph type="sldNum" sz="quarter" idx="12"/>
          </p:nvPr>
        </p:nvSpPr>
        <p:spPr/>
        <p:txBody>
          <a:bodyPr/>
          <a:lstStyle/>
          <a:p>
            <a:fld id="{7AE184E0-0BD4-4705-A12B-9B71DDE63301}" type="slidenum">
              <a:rPr lang="nl-BE" noProof="0" smtClean="0"/>
              <a:t>7</a:t>
            </a:fld>
            <a:endParaRPr lang="nl-BE" noProof="0" dirty="0"/>
          </a:p>
        </p:txBody>
      </p:sp>
      <p:pic>
        <p:nvPicPr>
          <p:cNvPr id="5" name="Picture 4"/>
          <p:cNvPicPr>
            <a:picLocks noChangeAspect="1"/>
          </p:cNvPicPr>
          <p:nvPr/>
        </p:nvPicPr>
        <p:blipFill>
          <a:blip r:embed="rId3"/>
          <a:stretch>
            <a:fillRect/>
          </a:stretch>
        </p:blipFill>
        <p:spPr>
          <a:xfrm>
            <a:off x="2161457" y="1842166"/>
            <a:ext cx="11953875" cy="6924675"/>
          </a:xfrm>
          <a:prstGeom prst="rect">
            <a:avLst/>
          </a:prstGeom>
        </p:spPr>
      </p:pic>
    </p:spTree>
    <p:extLst>
      <p:ext uri="{BB962C8B-B14F-4D97-AF65-F5344CB8AC3E}">
        <p14:creationId xmlns:p14="http://schemas.microsoft.com/office/powerpoint/2010/main" val="251832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0118" y="762517"/>
            <a:ext cx="15705282" cy="863693"/>
          </a:xfrm>
        </p:spPr>
        <p:txBody>
          <a:bodyPr/>
          <a:lstStyle/>
          <a:p>
            <a:r>
              <a:rPr lang="nl-NL" b="1" u="none" dirty="0">
                <a:solidFill>
                  <a:srgbClr val="C00000"/>
                </a:solidFill>
                <a:latin typeface="Calibri" panose="020F0502020204030204" pitchFamily="34" charset="0"/>
                <a:cs typeface="Calibri" panose="020F0502020204030204" pitchFamily="34" charset="0"/>
              </a:rPr>
              <a:t>Inhoudstabel Hoofdstuk 3</a:t>
            </a:r>
            <a:endParaRPr lang="nl-BE" dirty="0"/>
          </a:p>
        </p:txBody>
      </p:sp>
      <p:sp>
        <p:nvSpPr>
          <p:cNvPr id="6" name="Content Placeholder 5"/>
          <p:cNvSpPr>
            <a:spLocks noGrp="1"/>
          </p:cNvSpPr>
          <p:nvPr>
            <p:ph idx="1"/>
          </p:nvPr>
        </p:nvSpPr>
        <p:spPr>
          <a:xfrm>
            <a:off x="2186609" y="2252703"/>
            <a:ext cx="14761745" cy="6696000"/>
          </a:xfrm>
        </p:spPr>
        <p:txBody>
          <a:bodyPr>
            <a:normAutofit fontScale="85000" lnSpcReduction="20000"/>
          </a:bodyPr>
          <a:lstStyle/>
          <a:p>
            <a:pPr marL="1000125" indent="-914400">
              <a:buAutoNum type="arabicPeriod"/>
            </a:pPr>
            <a:r>
              <a:rPr lang="nl-BE" dirty="0"/>
              <a:t>Inleiding</a:t>
            </a:r>
          </a:p>
          <a:p>
            <a:pPr marL="1000125" indent="-914400">
              <a:buAutoNum type="arabicPeriod"/>
            </a:pPr>
            <a:r>
              <a:rPr lang="nl-BE" dirty="0"/>
              <a:t>Mediatheorieën, geschiedenis en politiek</a:t>
            </a:r>
          </a:p>
          <a:p>
            <a:pPr marL="85725" indent="0">
              <a:buNone/>
            </a:pPr>
            <a:r>
              <a:rPr lang="nl-BE" sz="3200" dirty="0"/>
              <a:t>	2.1. Autoritaire mediatheorie</a:t>
            </a:r>
          </a:p>
          <a:p>
            <a:pPr marL="85725" indent="0">
              <a:buNone/>
            </a:pPr>
            <a:r>
              <a:rPr lang="nl-BE" sz="3200" dirty="0"/>
              <a:t>	2.2. Liberale mediatheorie</a:t>
            </a:r>
          </a:p>
          <a:p>
            <a:pPr marL="85725" indent="0">
              <a:buNone/>
            </a:pPr>
            <a:r>
              <a:rPr lang="nl-BE" sz="3200" dirty="0"/>
              <a:t>	2.3. Sociale verantwoordelijkheidstheorie</a:t>
            </a:r>
          </a:p>
          <a:p>
            <a:pPr marL="85725" indent="0">
              <a:buNone/>
            </a:pPr>
            <a:r>
              <a:rPr lang="nl-BE" sz="3200" dirty="0"/>
              <a:t>	2.4. Sovjet-communistische mediatheorie en propaganda</a:t>
            </a:r>
          </a:p>
          <a:p>
            <a:pPr marL="85725" indent="0">
              <a:buNone/>
            </a:pPr>
            <a:r>
              <a:rPr lang="nl-BE" sz="3200" dirty="0"/>
              <a:t>	2.5. Overige mediatheorieën</a:t>
            </a:r>
            <a:endParaRPr lang="nl-BE" dirty="0"/>
          </a:p>
          <a:p>
            <a:pPr marL="85725" indent="0">
              <a:buNone/>
            </a:pPr>
            <a:r>
              <a:rPr lang="nl-BE" dirty="0"/>
              <a:t>3. Propaganda</a:t>
            </a:r>
          </a:p>
          <a:p>
            <a:pPr marL="85725" indent="0">
              <a:buNone/>
            </a:pPr>
            <a:r>
              <a:rPr lang="nl-BE" sz="3200" dirty="0"/>
              <a:t>	3.1. Wat is propaganda?</a:t>
            </a:r>
          </a:p>
          <a:p>
            <a:pPr marL="85725" indent="0">
              <a:buNone/>
            </a:pPr>
            <a:r>
              <a:rPr lang="nl-BE" sz="3200" dirty="0"/>
              <a:t>	3.2. Typologieën</a:t>
            </a:r>
          </a:p>
          <a:p>
            <a:pPr marL="85725" indent="0">
              <a:buNone/>
            </a:pPr>
            <a:r>
              <a:rPr lang="nl-BE" sz="3200" dirty="0"/>
              <a:t>	3.3. Nazi-Duitsland en propaganda</a:t>
            </a:r>
          </a:p>
          <a:p>
            <a:pPr marL="85725" indent="0">
              <a:buNone/>
            </a:pPr>
            <a:r>
              <a:rPr lang="nl-BE" sz="3200" dirty="0"/>
              <a:t>	3.4. Propaganda vandaag</a:t>
            </a:r>
          </a:p>
          <a:p>
            <a:pPr marL="85725" indent="0">
              <a:buNone/>
            </a:pPr>
            <a:r>
              <a:rPr lang="nl-BE" dirty="0"/>
              <a:t>4. Slot </a:t>
            </a:r>
          </a:p>
          <a:p>
            <a:pPr marL="1000125" indent="-914400">
              <a:buAutoNum type="arabicPeriod"/>
            </a:pPr>
            <a:endParaRPr lang="nl-BE" dirty="0"/>
          </a:p>
        </p:txBody>
      </p:sp>
      <p:sp>
        <p:nvSpPr>
          <p:cNvPr id="4" name="Slide Number Placeholder 3"/>
          <p:cNvSpPr>
            <a:spLocks noGrp="1"/>
          </p:cNvSpPr>
          <p:nvPr>
            <p:ph type="sldNum" sz="quarter" idx="12"/>
          </p:nvPr>
        </p:nvSpPr>
        <p:spPr/>
        <p:txBody>
          <a:bodyPr/>
          <a:lstStyle/>
          <a:p>
            <a:fld id="{CE0F0414-6D21-47B5-9650-C03BE884451C}" type="slidenum">
              <a:rPr lang="nl-BE" smtClean="0"/>
              <a:t>8</a:t>
            </a:fld>
            <a:endParaRPr lang="nl-BE"/>
          </a:p>
        </p:txBody>
      </p:sp>
    </p:spTree>
    <p:extLst>
      <p:ext uri="{BB962C8B-B14F-4D97-AF65-F5344CB8AC3E}">
        <p14:creationId xmlns:p14="http://schemas.microsoft.com/office/powerpoint/2010/main" val="361527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200455" y="1939028"/>
            <a:ext cx="7138220" cy="6736445"/>
          </a:xfrm>
        </p:spPr>
        <p:txBody>
          <a:bodyPr>
            <a:normAutofit fontScale="62500" lnSpcReduction="20000"/>
          </a:bodyPr>
          <a:lstStyle/>
          <a:p>
            <a:r>
              <a:rPr lang="nl-BE" b="1" dirty="0"/>
              <a:t>Relatie media en politiek algemeen</a:t>
            </a:r>
          </a:p>
          <a:p>
            <a:r>
              <a:rPr lang="nl-BE" b="1" dirty="0"/>
              <a:t>Rol van media tijdens verkiezingscampagnes</a:t>
            </a:r>
            <a:endParaRPr lang="nl-BE" dirty="0"/>
          </a:p>
          <a:p>
            <a:r>
              <a:rPr lang="nl-BE" b="1" dirty="0"/>
              <a:t>Politieke marketing: </a:t>
            </a:r>
            <a:r>
              <a:rPr lang="nl-BE" dirty="0"/>
              <a:t>communicatie van de politieke klasse (partijen, politici,…) naar burgers</a:t>
            </a:r>
          </a:p>
          <a:p>
            <a:r>
              <a:rPr lang="nl-BE" b="1" dirty="0"/>
              <a:t>Communicatie van burgers naar de politieke klasse</a:t>
            </a:r>
          </a:p>
          <a:p>
            <a:pPr lvl="1"/>
            <a:r>
              <a:rPr lang="nl-BE" dirty="0"/>
              <a:t>vb. burgerparticipatie en nieuwe media</a:t>
            </a:r>
            <a:endParaRPr lang="nl-BE" b="1" dirty="0"/>
          </a:p>
          <a:p>
            <a:r>
              <a:rPr lang="nl-BE" b="1" dirty="0"/>
              <a:t>Mediabeleid en –regulering: </a:t>
            </a:r>
            <a:r>
              <a:rPr lang="nl-BE" dirty="0"/>
              <a:t>beleid van overheid ten aanzien van media (cf. regulering, mediabeleid, overheidssteun aan media) </a:t>
            </a:r>
          </a:p>
          <a:p>
            <a:endParaRPr lang="nl-BE" dirty="0"/>
          </a:p>
        </p:txBody>
      </p:sp>
      <p:sp>
        <p:nvSpPr>
          <p:cNvPr id="4" name="Slide Number Placeholder 3"/>
          <p:cNvSpPr>
            <a:spLocks noGrp="1"/>
          </p:cNvSpPr>
          <p:nvPr>
            <p:ph type="sldNum" sz="quarter" idx="12"/>
          </p:nvPr>
        </p:nvSpPr>
        <p:spPr/>
        <p:txBody>
          <a:bodyPr/>
          <a:lstStyle/>
          <a:p>
            <a:fld id="{CE0F0414-6D21-47B5-9650-C03BE884451C}" type="slidenum">
              <a:rPr lang="nl-BE" smtClean="0"/>
              <a:t>9</a:t>
            </a:fld>
            <a:endParaRPr lang="nl-BE"/>
          </a:p>
        </p:txBody>
      </p:sp>
      <p:sp>
        <p:nvSpPr>
          <p:cNvPr id="7" name="Title 1"/>
          <p:cNvSpPr txBox="1">
            <a:spLocks/>
          </p:cNvSpPr>
          <p:nvPr/>
        </p:nvSpPr>
        <p:spPr>
          <a:xfrm>
            <a:off x="649376" y="996571"/>
            <a:ext cx="16308447" cy="1023702"/>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sz="6000" b="1" u="none" dirty="0">
                <a:solidFill>
                  <a:srgbClr val="C00000"/>
                </a:solidFill>
                <a:latin typeface="Calibri" panose="020F0502020204030204" pitchFamily="34" charset="0"/>
                <a:cs typeface="Calibri" panose="020F0502020204030204" pitchFamily="34" charset="0"/>
              </a:rPr>
              <a:t>1. Inleiding: politieke mediageschiedenis: dimensies</a:t>
            </a:r>
            <a:endParaRPr lang="nl-BE" sz="6000" b="1" u="none" dirty="0">
              <a:solidFill>
                <a:srgbClr val="C00000"/>
              </a:solidFill>
              <a:latin typeface="Calibri" panose="020F0502020204030204" pitchFamily="34" charset="0"/>
              <a:cs typeface="Calibri" panose="020F0502020204030204" pitchFamily="34" charset="0"/>
            </a:endParaRPr>
          </a:p>
        </p:txBody>
      </p:sp>
      <p:pic>
        <p:nvPicPr>
          <p:cNvPr id="9" name="Picture 2" descr="Afbeeldingsresultaat voor media and poli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06" y="3406877"/>
            <a:ext cx="9327362" cy="353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240640"/>
      </p:ext>
    </p:extLst>
  </p:cSld>
  <p:clrMapOvr>
    <a:masterClrMapping/>
  </p:clrMapOvr>
</p:sld>
</file>

<file path=ppt/theme/theme1.xml><?xml version="1.0" encoding="utf-8"?>
<a:theme xmlns:a="http://schemas.openxmlformats.org/drawingml/2006/main" name="Office Theme">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e-NL-Corporate_1_0_12.potx" id="{6A80D442-8909-4546-8B41-AE75FA785157}" vid="{71705E88-EE2D-413E-A6D9-7B7A31960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Powerpoint_UGent_NL</Template>
  <TotalTime>9437</TotalTime>
  <Words>3139</Words>
  <Application>Microsoft Office PowerPoint</Application>
  <PresentationFormat>Aangepast</PresentationFormat>
  <Paragraphs>576</Paragraphs>
  <Slides>68</Slides>
  <Notes>64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68</vt:i4>
      </vt:variant>
    </vt:vector>
  </HeadingPairs>
  <TitlesOfParts>
    <vt:vector size="75" baseType="lpstr">
      <vt:lpstr>Arial</vt:lpstr>
      <vt:lpstr>Calibri</vt:lpstr>
      <vt:lpstr>Corbel</vt:lpstr>
      <vt:lpstr>Courier New</vt:lpstr>
      <vt:lpstr>Times New Roman</vt:lpstr>
      <vt:lpstr>Wingdings</vt:lpstr>
      <vt:lpstr>Office Theme</vt:lpstr>
      <vt:lpstr>Open lessen krokusvakantie 2022</vt:lpstr>
      <vt:lpstr>PowerPoint-presentatie</vt:lpstr>
      <vt:lpstr>PowerPoint-presentatie</vt:lpstr>
      <vt:lpstr>PowerPoint-presentatie</vt:lpstr>
      <vt:lpstr>PowerPoint-presentatie</vt:lpstr>
      <vt:lpstr>PowerPoint-presentatie</vt:lpstr>
      <vt:lpstr>PowerPoint-presentatie</vt:lpstr>
      <vt:lpstr>Inhoudstabel Hoofdstuk 3</vt:lpstr>
      <vt:lpstr>PowerPoint-presentatie</vt:lpstr>
      <vt:lpstr>PowerPoint-presentatie</vt:lpstr>
      <vt:lpstr>PowerPoint-presentatie</vt:lpstr>
      <vt:lpstr>1. Inleiding : Politieke mediageschiedenis: thema’s</vt:lpstr>
      <vt:lpstr>2. mediaTHEORIEEN, GESCHIEDENIS EN politiek</vt:lpstr>
      <vt:lpstr>2. mediaTHEORIEEN, GESCHIEDENIS EN politiek</vt:lpstr>
      <vt:lpstr>2.1. Autoritaire mediatheorie</vt:lpstr>
      <vt:lpstr>2.1. Autoritaire mediatheorie</vt:lpstr>
      <vt:lpstr>2.2. LIBERALE mediatheorie</vt:lpstr>
      <vt:lpstr>2.2. LIBERALE mediatheorie</vt:lpstr>
      <vt:lpstr>2.2. LIBERALE mediatheorie</vt:lpstr>
      <vt:lpstr>2.3. Sociale verantwoordelijkheidstheorie </vt:lpstr>
      <vt:lpstr>2.3. Sociale verantwoordelijkheidstheorie </vt:lpstr>
      <vt:lpstr>2.4. Sovjet-communistische mediatheorie</vt:lpstr>
      <vt:lpstr>2.4. Sovjet-communistische mediatheorie: context</vt:lpstr>
      <vt:lpstr>2.4. Sovjet-communistische mediatheorie</vt:lpstr>
      <vt:lpstr>2.4. Sovjet-communistische mediatheorie: context</vt:lpstr>
      <vt:lpstr>2.4. Sovjet-communistische mediatheorie: context</vt:lpstr>
      <vt:lpstr>2.4. Sovjet-communistische mediatheorie: context</vt:lpstr>
      <vt:lpstr>PowerPoint-presentatie</vt:lpstr>
      <vt:lpstr>2.4. Sovjet-communistische mediatheorie: context</vt:lpstr>
      <vt:lpstr>2.4. Sovjet-communistische mediatheorie</vt:lpstr>
      <vt:lpstr>2.5. overige mediatheorieen</vt:lpstr>
      <vt:lpstr>2.5. overige mediatheorieen: Sociaal-democratische mediatheoriE</vt:lpstr>
      <vt:lpstr>3. PROPAGANDA:  opgeladen verhalen </vt:lpstr>
      <vt:lpstr>3. PROPAGANDA:  opgeladen verhalen </vt:lpstr>
      <vt:lpstr>PowerPoint-presentatie</vt:lpstr>
      <vt:lpstr>3. PROPAGANDA:  opgeladen verhalen </vt:lpstr>
      <vt:lpstr>PowerPoint-presentatie</vt:lpstr>
      <vt:lpstr>PowerPoint-presentatie</vt:lpstr>
      <vt:lpstr>PowerPoint-presentatie</vt:lpstr>
      <vt:lpstr>PowerPoint-presentatie</vt:lpstr>
      <vt:lpstr>PowerPoint-presentatie</vt:lpstr>
      <vt:lpstr>3.1. Wat is propaganda?</vt:lpstr>
      <vt:lpstr>3.2. typologieën van PROPAGANDA: DEFINITIES, THEORIEËN</vt:lpstr>
      <vt:lpstr>3.2. PROPAGANDA: DEFINITIES</vt:lpstr>
      <vt:lpstr>PowerPoint-presentatie</vt:lpstr>
      <vt:lpstr>3.2. typologieën van PROPAGANDA: onderdelen</vt:lpstr>
      <vt:lpstr>PowerPoint-presentatie</vt:lpstr>
      <vt:lpstr>3.2. typologieën van PROPAGANDA: technieken OORLOGSPROPAGANDA (Anne Morelli)</vt:lpstr>
      <vt:lpstr>3.2. PROPAGANDA: enkele TECHNIEKEN</vt:lpstr>
      <vt:lpstr>PowerPoint-presentatie</vt:lpstr>
      <vt:lpstr>3.3. NAZI-DUITSLAND EN PROPAGANDA</vt:lpstr>
      <vt:lpstr>3.3. NAZI-DUITSLAND EN PROPAGANDA</vt:lpstr>
      <vt:lpstr>3.3. NAZI-DUITSLAND EN PROPAGANDA</vt:lpstr>
      <vt:lpstr>3.3. NAZI-DUITSLAND EN PROPAGANDA</vt:lpstr>
      <vt:lpstr>3.3. NAZI-DUITSLAND EN PROPAGANDA</vt:lpstr>
      <vt:lpstr>3.3. NAZI-DUITSLAND EN PROPAGANDA</vt:lpstr>
      <vt:lpstr>PowerPoint-presentatie</vt:lpstr>
      <vt:lpstr>3.3. NAZI-DUITSLAND EN PROPAGANDA</vt:lpstr>
      <vt:lpstr>3.3. NAZI-DUITSLAND EN PROPAGANDA</vt:lpstr>
      <vt:lpstr>PowerPoint-presentatie</vt:lpstr>
      <vt:lpstr>PowerPoint-presentatie</vt:lpstr>
      <vt:lpstr>PowerPoint-presentatie</vt:lpstr>
      <vt:lpstr>PowerPoint-presentatie</vt:lpstr>
      <vt:lpstr>PowerPoint-presentatie</vt:lpstr>
      <vt:lpstr>PowerPoint-presentatie</vt:lpstr>
      <vt:lpstr>4. Slot</vt:lpstr>
      <vt:lpstr>Richtvragen H3 </vt:lpstr>
      <vt:lpstr>Volgende week: Hoofdstuk 4</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Alien Masson</dc:creator>
  <cp:lastModifiedBy>Daniël Biltereyst</cp:lastModifiedBy>
  <cp:revision>276</cp:revision>
  <cp:lastPrinted>2020-02-25T07:11:35Z</cp:lastPrinted>
  <dcterms:created xsi:type="dcterms:W3CDTF">2016-10-21T10:05:07Z</dcterms:created>
  <dcterms:modified xsi:type="dcterms:W3CDTF">2022-02-23T15:30:35Z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lpwstr>13</vt:lpwstr>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4A">
    <vt:lpwstr>copy of UK version translated to NL</vt:lpwstr>
  </property>
  <property fmtid="{D5CDD505-2E9C-101B-9397-08002B2CF9AE}" pid="11" name="Cmt 5">
    <vt:lpwstr>set text box and shape defaults</vt:lpwstr>
  </property>
  <property fmtid="{D5CDD505-2E9C-101B-9397-08002B2CF9AE}" pid="12" name="Cmt 6">
    <vt:lpwstr>closing slide acc. to letter</vt:lpwstr>
  </property>
  <property fmtid="{D5CDD505-2E9C-101B-9397-08002B2CF9AE}" pid="13" name="Cmt 7">
    <vt:lpwstr>logo opening slide sharpened</vt:lpwstr>
  </property>
  <property fmtid="{D5CDD505-2E9C-101B-9397-08002B2CF9AE}" pid="14" name="Cmt 8">
    <vt:lpwstr>split variable and fixed data in contact data; lang to NL-BE</vt:lpwstr>
  </property>
  <property fmtid="{D5CDD505-2E9C-101B-9397-08002B2CF9AE}" pid="15" name="Cmt 9">
    <vt:lpwstr>comments 19-9-2016</vt:lpwstr>
  </property>
  <property fmtid="{D5CDD505-2E9C-101B-9397-08002B2CF9AE}" pid="16" name="Cmt 10">
    <vt:lpwstr>social media redesigned</vt:lpwstr>
  </property>
  <property fmtid="{D5CDD505-2E9C-101B-9397-08002B2CF9AE}" pid="17" name="Cmt 11">
    <vt:lpwstr>Title Slide renamed to TitleSlide</vt:lpwstr>
  </property>
  <property fmtid="{D5CDD505-2E9C-101B-9397-08002B2CF9AE}" pid="18" name="Cmt 12">
    <vt:lpwstr>Title and text size</vt:lpwstr>
  </property>
  <property fmtid="{D5CDD505-2E9C-101B-9397-08002B2CF9AE}" pid="19" name="Cmt 13">
    <vt:lpwstr>socmed pictos &gt; normal view</vt:lpwstr>
  </property>
</Properties>
</file>