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theme/themeOverride2.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78" r:id="rId5"/>
  </p:sldMasterIdLst>
  <p:notesMasterIdLst>
    <p:notesMasterId r:id="rId43"/>
  </p:notesMasterIdLst>
  <p:sldIdLst>
    <p:sldId id="259" r:id="rId6"/>
    <p:sldId id="267" r:id="rId7"/>
    <p:sldId id="305" r:id="rId8"/>
    <p:sldId id="306" r:id="rId9"/>
    <p:sldId id="307" r:id="rId10"/>
    <p:sldId id="308" r:id="rId11"/>
    <p:sldId id="266" r:id="rId12"/>
    <p:sldId id="273" r:id="rId13"/>
    <p:sldId id="278" r:id="rId14"/>
    <p:sldId id="280" r:id="rId15"/>
    <p:sldId id="311" r:id="rId16"/>
    <p:sldId id="283" r:id="rId17"/>
    <p:sldId id="312" r:id="rId18"/>
    <p:sldId id="313" r:id="rId19"/>
    <p:sldId id="281" r:id="rId20"/>
    <p:sldId id="282" r:id="rId21"/>
    <p:sldId id="284" r:id="rId22"/>
    <p:sldId id="285" r:id="rId23"/>
    <p:sldId id="286" r:id="rId24"/>
    <p:sldId id="277" r:id="rId25"/>
    <p:sldId id="287" r:id="rId26"/>
    <p:sldId id="288" r:id="rId27"/>
    <p:sldId id="290" r:id="rId28"/>
    <p:sldId id="291" r:id="rId29"/>
    <p:sldId id="309" r:id="rId30"/>
    <p:sldId id="310" r:id="rId31"/>
    <p:sldId id="296" r:id="rId32"/>
    <p:sldId id="297" r:id="rId33"/>
    <p:sldId id="298" r:id="rId34"/>
    <p:sldId id="299" r:id="rId35"/>
    <p:sldId id="300" r:id="rId36"/>
    <p:sldId id="301" r:id="rId37"/>
    <p:sldId id="302" r:id="rId38"/>
    <p:sldId id="303" r:id="rId39"/>
    <p:sldId id="304" r:id="rId40"/>
    <p:sldId id="294" r:id="rId41"/>
    <p:sldId id="295" r:id="rId42"/>
  </p:sldIdLst>
  <p:sldSz cx="17338675" cy="9753600"/>
  <p:notesSz cx="6858000" cy="9144000"/>
  <p:defaultTextStyle>
    <a:defPPr>
      <a:defRPr lang="en-US"/>
    </a:defPPr>
    <a:lvl1pPr marL="0" algn="l" defTabSz="1300368" rtl="0" eaLnBrk="1" latinLnBrk="0" hangingPunct="1">
      <a:defRPr sz="2560" kern="1200">
        <a:solidFill>
          <a:schemeClr val="tx1"/>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2" userDrawn="1">
          <p15:clr>
            <a:srgbClr val="A4A3A4"/>
          </p15:clr>
        </p15:guide>
        <p15:guide id="2" pos="546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64C8"/>
    <a:srgbClr val="27ABAD"/>
    <a:srgbClr val="FFD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34" autoAdjust="0"/>
    <p:restoredTop sz="93248" autoAdjust="0"/>
  </p:normalViewPr>
  <p:slideViewPr>
    <p:cSldViewPr snapToGrid="0" showGuides="1">
      <p:cViewPr varScale="1">
        <p:scale>
          <a:sx n="46" d="100"/>
          <a:sy n="46" d="100"/>
        </p:scale>
        <p:origin x="702" y="48"/>
      </p:cViewPr>
      <p:guideLst>
        <p:guide orient="horz" pos="3072"/>
        <p:guide pos="546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3124694532196522E-2"/>
          <c:y val="7.1275801125718879E-2"/>
          <c:w val="0.46770327536389289"/>
          <c:h val="0.92872419887428115"/>
        </c:manualLayout>
      </c:layout>
      <c:pieChart>
        <c:varyColors val="1"/>
        <c:ser>
          <c:idx val="0"/>
          <c:order val="0"/>
          <c:tx>
            <c:strRef>
              <c:f>Blad1!$B$1</c:f>
              <c:strCache>
                <c:ptCount val="1"/>
                <c:pt idx="0">
                  <c:v>Kolom1</c:v>
                </c:pt>
              </c:strCache>
            </c:strRef>
          </c:tx>
          <c:dPt>
            <c:idx val="0"/>
            <c:bubble3D val="0"/>
            <c:extLst>
              <c:ext xmlns:c16="http://schemas.microsoft.com/office/drawing/2014/chart" uri="{C3380CC4-5D6E-409C-BE32-E72D297353CC}">
                <c16:uniqueId val="{00000000-57A4-45B2-A3FF-3B753623FF40}"/>
              </c:ext>
            </c:extLst>
          </c:dPt>
          <c:dPt>
            <c:idx val="1"/>
            <c:bubble3D val="0"/>
            <c:spPr>
              <a:solidFill>
                <a:srgbClr val="27ABAD"/>
              </a:solidFill>
            </c:spPr>
            <c:extLst>
              <c:ext xmlns:c16="http://schemas.microsoft.com/office/drawing/2014/chart" uri="{C3380CC4-5D6E-409C-BE32-E72D297353CC}">
                <c16:uniqueId val="{00000002-57A4-45B2-A3FF-3B753623FF40}"/>
              </c:ext>
            </c:extLst>
          </c:dPt>
          <c:cat>
            <c:strRef>
              <c:f>Blad1!$A$2:$A$3</c:f>
              <c:strCache>
                <c:ptCount val="2"/>
                <c:pt idx="0">
                  <c:v>Belgian</c:v>
                </c:pt>
                <c:pt idx="1">
                  <c:v>Not Belgian</c:v>
                </c:pt>
              </c:strCache>
            </c:strRef>
          </c:cat>
          <c:val>
            <c:numRef>
              <c:f>Blad1!$B$2:$B$3</c:f>
              <c:numCache>
                <c:formatCode>General</c:formatCode>
                <c:ptCount val="2"/>
                <c:pt idx="0" formatCode="#,##0.0">
                  <c:v>64.31</c:v>
                </c:pt>
                <c:pt idx="1">
                  <c:v>35.700000000000003</c:v>
                </c:pt>
              </c:numCache>
            </c:numRef>
          </c:val>
          <c:extLst>
            <c:ext xmlns:c16="http://schemas.microsoft.com/office/drawing/2014/chart" uri="{C3380CC4-5D6E-409C-BE32-E72D297353CC}">
              <c16:uniqueId val="{00000003-57A4-45B2-A3FF-3B753623FF40}"/>
            </c:ext>
          </c:extLst>
        </c:ser>
        <c:dLbls>
          <c:showLegendKey val="0"/>
          <c:showVal val="0"/>
          <c:showCatName val="0"/>
          <c:showSerName val="0"/>
          <c:showPercent val="0"/>
          <c:showBubbleSize val="0"/>
          <c:showLeaderLines val="1"/>
        </c:dLbls>
        <c:firstSliceAng val="0"/>
      </c:pieChart>
    </c:plotArea>
    <c:legend>
      <c:legendPos val="r"/>
      <c:legendEntry>
        <c:idx val="0"/>
        <c:txPr>
          <a:bodyPr/>
          <a:lstStyle/>
          <a:p>
            <a:pPr>
              <a:defRPr sz="2400" b="1"/>
            </a:pPr>
            <a:endParaRPr lang="nl-BE"/>
          </a:p>
        </c:txPr>
      </c:legendEntry>
      <c:legendEntry>
        <c:idx val="1"/>
        <c:txPr>
          <a:bodyPr/>
          <a:lstStyle/>
          <a:p>
            <a:pPr>
              <a:defRPr sz="2400" b="1"/>
            </a:pPr>
            <a:endParaRPr lang="nl-BE"/>
          </a:p>
        </c:txPr>
      </c:legendEntry>
      <c:layout>
        <c:manualLayout>
          <c:xMode val="edge"/>
          <c:yMode val="edge"/>
          <c:x val="0.55368840565690969"/>
          <c:y val="0.30390055409740452"/>
          <c:w val="0.42847478831730801"/>
          <c:h val="0.48626259680502898"/>
        </c:manualLayout>
      </c:layout>
      <c:overlay val="0"/>
    </c:legend>
    <c:plotVisOnly val="1"/>
    <c:dispBlanksAs val="gap"/>
    <c:showDLblsOverMax val="0"/>
  </c:chart>
  <c:txPr>
    <a:bodyPr/>
    <a:lstStyle/>
    <a:p>
      <a:pPr>
        <a:defRPr sz="1800"/>
      </a:pPr>
      <a:endParaRPr lang="nl-BE"/>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Kolom1</c:v>
                </c:pt>
              </c:strCache>
            </c:strRef>
          </c:tx>
          <c:dPt>
            <c:idx val="0"/>
            <c:bubble3D val="0"/>
            <c:spPr>
              <a:solidFill>
                <a:srgbClr val="27ABAD"/>
              </a:solidFill>
            </c:spPr>
            <c:extLst>
              <c:ext xmlns:c16="http://schemas.microsoft.com/office/drawing/2014/chart" uri="{C3380CC4-5D6E-409C-BE32-E72D297353CC}">
                <c16:uniqueId val="{00000001-4937-4769-B1E3-84684FFCEAF4}"/>
              </c:ext>
            </c:extLst>
          </c:dPt>
          <c:dPt>
            <c:idx val="1"/>
            <c:bubble3D val="0"/>
            <c:spPr>
              <a:solidFill>
                <a:srgbClr val="1E64C8"/>
              </a:solidFill>
            </c:spPr>
            <c:extLst>
              <c:ext xmlns:c16="http://schemas.microsoft.com/office/drawing/2014/chart" uri="{C3380CC4-5D6E-409C-BE32-E72D297353CC}">
                <c16:uniqueId val="{00000003-4937-4769-B1E3-84684FFCEAF4}"/>
              </c:ext>
            </c:extLst>
          </c:dPt>
          <c:dPt>
            <c:idx val="2"/>
            <c:bubble3D val="0"/>
            <c:extLst>
              <c:ext xmlns:c16="http://schemas.microsoft.com/office/drawing/2014/chart" uri="{C3380CC4-5D6E-409C-BE32-E72D297353CC}">
                <c16:uniqueId val="{00000004-4937-4769-B1E3-84684FFCEAF4}"/>
              </c:ext>
            </c:extLst>
          </c:dPt>
          <c:dPt>
            <c:idx val="3"/>
            <c:bubble3D val="0"/>
            <c:spPr>
              <a:solidFill>
                <a:srgbClr val="FFD200"/>
              </a:solidFill>
            </c:spPr>
            <c:extLst>
              <c:ext xmlns:c16="http://schemas.microsoft.com/office/drawing/2014/chart" uri="{C3380CC4-5D6E-409C-BE32-E72D297353CC}">
                <c16:uniqueId val="{00000005-4937-4769-B1E3-84684FFCEAF4}"/>
              </c:ext>
            </c:extLst>
          </c:dPt>
          <c:dPt>
            <c:idx val="4"/>
            <c:bubble3D val="0"/>
            <c:spPr>
              <a:solidFill>
                <a:srgbClr val="7030A0"/>
              </a:solidFill>
            </c:spPr>
            <c:extLst>
              <c:ext xmlns:c16="http://schemas.microsoft.com/office/drawing/2014/chart" uri="{C3380CC4-5D6E-409C-BE32-E72D297353CC}">
                <c16:uniqueId val="{00000006-4937-4769-B1E3-84684FFCEAF4}"/>
              </c:ext>
            </c:extLst>
          </c:dPt>
          <c:dPt>
            <c:idx val="5"/>
            <c:bubble3D val="0"/>
            <c:extLst>
              <c:ext xmlns:c16="http://schemas.microsoft.com/office/drawing/2014/chart" uri="{C3380CC4-5D6E-409C-BE32-E72D297353CC}">
                <c16:uniqueId val="{00000007-4937-4769-B1E3-84684FFCEAF4}"/>
              </c:ext>
            </c:extLst>
          </c:dPt>
          <c:cat>
            <c:strRef>
              <c:f>Blad1!$A$2:$A$7</c:f>
              <c:strCache>
                <c:ptCount val="6"/>
                <c:pt idx="0">
                  <c:v>Asia</c:v>
                </c:pt>
                <c:pt idx="1">
                  <c:v>Europe</c:v>
                </c:pt>
                <c:pt idx="2">
                  <c:v>North America</c:v>
                </c:pt>
                <c:pt idx="3">
                  <c:v>South America</c:v>
                </c:pt>
                <c:pt idx="4">
                  <c:v>Oceania</c:v>
                </c:pt>
                <c:pt idx="5">
                  <c:v>Africa</c:v>
                </c:pt>
              </c:strCache>
            </c:strRef>
          </c:cat>
          <c:val>
            <c:numRef>
              <c:f>Blad1!$B$2:$B$7</c:f>
              <c:numCache>
                <c:formatCode>#,##0</c:formatCode>
                <c:ptCount val="6"/>
                <c:pt idx="0">
                  <c:v>168</c:v>
                </c:pt>
                <c:pt idx="1">
                  <c:v>419</c:v>
                </c:pt>
                <c:pt idx="2">
                  <c:v>3</c:v>
                </c:pt>
                <c:pt idx="3">
                  <c:v>32</c:v>
                </c:pt>
                <c:pt idx="4">
                  <c:v>4</c:v>
                </c:pt>
                <c:pt idx="5">
                  <c:v>94</c:v>
                </c:pt>
              </c:numCache>
            </c:numRef>
          </c:val>
          <c:extLst>
            <c:ext xmlns:c16="http://schemas.microsoft.com/office/drawing/2014/chart" uri="{C3380CC4-5D6E-409C-BE32-E72D297353CC}">
              <c16:uniqueId val="{00000008-4937-4769-B1E3-84684FFCEAF4}"/>
            </c:ext>
          </c:extLst>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gap"/>
    <c:showDLblsOverMax val="0"/>
  </c:chart>
  <c:txPr>
    <a:bodyPr/>
    <a:lstStyle/>
    <a:p>
      <a:pPr>
        <a:defRPr sz="1800"/>
      </a:pPr>
      <a:endParaRPr lang="nl-B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Blad1!$B$1</c:f>
              <c:strCache>
                <c:ptCount val="1"/>
                <c:pt idx="0">
                  <c:v>Belgisch</c:v>
                </c:pt>
              </c:strCache>
            </c:strRef>
          </c:tx>
          <c:spPr>
            <a:ln w="38100"/>
          </c:spPr>
          <c:marker>
            <c:symbol val="none"/>
          </c:marker>
          <c:dLbls>
            <c:dLbl>
              <c:idx val="1"/>
              <c:layout>
                <c:manualLayout>
                  <c:x val="-1.4971751134915716E-2"/>
                  <c:y val="-5.003249321532803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0B0C-40C6-8AD2-4FF9AD707B56}"/>
                </c:ext>
              </c:extLst>
            </c:dLbl>
            <c:dLbl>
              <c:idx val="2"/>
              <c:layout>
                <c:manualLayout>
                  <c:x val="-1.7467042990735E-2"/>
                  <c:y val="-3.543968269419066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0B0C-40C6-8AD2-4FF9AD707B56}"/>
                </c:ext>
              </c:extLst>
            </c:dLbl>
            <c:dLbl>
              <c:idx val="3"/>
              <c:layout>
                <c:manualLayout>
                  <c:x val="-3.3686440053560404E-2"/>
                  <c:y val="-3.543968269419070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0B0C-40C6-8AD2-4FF9AD707B56}"/>
                </c:ext>
              </c:extLst>
            </c:dLbl>
            <c:dLbl>
              <c:idx val="4"/>
              <c:layout>
                <c:manualLayout>
                  <c:x val="-1.8714688918644688E-2"/>
                  <c:y val="-5.211718043263333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0B0C-40C6-8AD2-4FF9AD707B56}"/>
                </c:ext>
              </c:extLst>
            </c:dLbl>
            <c:dLbl>
              <c:idx val="5"/>
              <c:layout>
                <c:manualLayout>
                  <c:x val="0"/>
                  <c:y val="-1.250812330383199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0B0C-40C6-8AD2-4FF9AD707B56}"/>
                </c:ext>
              </c:extLst>
            </c:dLbl>
            <c:dLbl>
              <c:idx val="6"/>
              <c:layout>
                <c:manualLayout>
                  <c:x val="-1.4971751134915806E-2"/>
                  <c:y val="3.752436991149599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0B0C-40C6-8AD2-4FF9AD707B56}"/>
                </c:ext>
              </c:extLst>
            </c:dLbl>
            <c:dLbl>
              <c:idx val="7"/>
              <c:layout>
                <c:manualLayout>
                  <c:x val="1.2476459279096429E-3"/>
                  <c:y val="4.794780599802262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0B0C-40C6-8AD2-4FF9AD707B56}"/>
                </c:ext>
              </c:extLst>
            </c:dLbl>
            <c:dLbl>
              <c:idx val="8"/>
              <c:layout>
                <c:manualLayout>
                  <c:x val="-2.3705272630283308E-2"/>
                  <c:y val="-4.169374434610666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0B0C-40C6-8AD2-4FF9AD707B56}"/>
                </c:ext>
              </c:extLst>
            </c:dLbl>
            <c:dLbl>
              <c:idx val="9"/>
              <c:layout>
                <c:manualLayout>
                  <c:x val="-6.2382296395482144E-3"/>
                  <c:y val="-5.420186764993866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0B0C-40C6-8AD2-4FF9AD707B56}"/>
                </c:ext>
              </c:extLst>
            </c:dLbl>
            <c:dLbl>
              <c:idx val="10"/>
              <c:layout>
                <c:manualLayout>
                  <c:x val="-1.4971751134915806E-2"/>
                  <c:y val="5.003249321532799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0B0C-40C6-8AD2-4FF9AD707B56}"/>
                </c:ext>
              </c:extLst>
            </c:dLbl>
            <c:dLbl>
              <c:idx val="11"/>
              <c:layout>
                <c:manualLayout>
                  <c:x val="-2.120998077446402E-2"/>
                  <c:y val="-4.794780599802266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0B0C-40C6-8AD2-4FF9AD707B56}"/>
                </c:ext>
              </c:extLst>
            </c:dLbl>
            <c:spPr>
              <a:noFill/>
              <a:ln>
                <a:noFill/>
              </a:ln>
              <a:effectLst/>
            </c:spPr>
            <c:txPr>
              <a:bodyPr/>
              <a:lstStyle/>
              <a:p>
                <a:pPr>
                  <a:defRPr sz="1400" b="1">
                    <a:solidFill>
                      <a:srgbClr val="1E64C8"/>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Blad1!$A$4:$A$16</c:f>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numRef>
          </c:cat>
          <c:val>
            <c:numRef>
              <c:f>Blad1!$B$4:$B$16</c:f>
              <c:numCache>
                <c:formatCode>General</c:formatCode>
                <c:ptCount val="13"/>
                <c:pt idx="0">
                  <c:v>52</c:v>
                </c:pt>
                <c:pt idx="1">
                  <c:v>44</c:v>
                </c:pt>
                <c:pt idx="2">
                  <c:v>48</c:v>
                </c:pt>
                <c:pt idx="3">
                  <c:v>50</c:v>
                </c:pt>
                <c:pt idx="4">
                  <c:v>59</c:v>
                </c:pt>
                <c:pt idx="5">
                  <c:v>51</c:v>
                </c:pt>
                <c:pt idx="6">
                  <c:v>42</c:v>
                </c:pt>
                <c:pt idx="7">
                  <c:v>51</c:v>
                </c:pt>
                <c:pt idx="8">
                  <c:v>59</c:v>
                </c:pt>
                <c:pt idx="9">
                  <c:v>54</c:v>
                </c:pt>
                <c:pt idx="10">
                  <c:v>57</c:v>
                </c:pt>
                <c:pt idx="11">
                  <c:v>58</c:v>
                </c:pt>
                <c:pt idx="12">
                  <c:v>35</c:v>
                </c:pt>
              </c:numCache>
            </c:numRef>
          </c:val>
          <c:smooth val="0"/>
          <c:extLst>
            <c:ext xmlns:c16="http://schemas.microsoft.com/office/drawing/2014/chart" uri="{C3380CC4-5D6E-409C-BE32-E72D297353CC}">
              <c16:uniqueId val="{0000000B-0B0C-40C6-8AD2-4FF9AD707B56}"/>
            </c:ext>
          </c:extLst>
        </c:ser>
        <c:ser>
          <c:idx val="1"/>
          <c:order val="1"/>
          <c:tx>
            <c:strRef>
              <c:f>Blad1!$C$1</c:f>
              <c:strCache>
                <c:ptCount val="1"/>
                <c:pt idx="0">
                  <c:v>Niet-Belgisch</c:v>
                </c:pt>
              </c:strCache>
            </c:strRef>
          </c:tx>
          <c:spPr>
            <a:ln w="38100">
              <a:solidFill>
                <a:srgbClr val="27ABAD"/>
              </a:solidFill>
            </a:ln>
          </c:spPr>
          <c:marker>
            <c:symbol val="none"/>
          </c:marker>
          <c:dLbls>
            <c:dLbl>
              <c:idx val="0"/>
              <c:layout>
                <c:manualLayout>
                  <c:x val="3.742937783728929E-3"/>
                  <c:y val="-1.667749773844266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0B0C-40C6-8AD2-4FF9AD707B56}"/>
                </c:ext>
              </c:extLst>
            </c:dLbl>
            <c:dLbl>
              <c:idx val="1"/>
              <c:layout>
                <c:manualLayout>
                  <c:x val="-1.7467042990735024E-2"/>
                  <c:y val="3.752436991149599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0B0C-40C6-8AD2-4FF9AD707B56}"/>
                </c:ext>
              </c:extLst>
            </c:dLbl>
            <c:dLbl>
              <c:idx val="3"/>
              <c:layout>
                <c:manualLayout>
                  <c:x val="-1.9962334846554332E-2"/>
                  <c:y val="9.172623756143466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0B0C-40C6-8AD2-4FF9AD707B56}"/>
                </c:ext>
              </c:extLst>
            </c:dLbl>
            <c:dLbl>
              <c:idx val="4"/>
              <c:layout>
                <c:manualLayout>
                  <c:x val="-2.1209980774463975E-2"/>
                  <c:y val="3.96090571288014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0B0C-40C6-8AD2-4FF9AD707B56}"/>
                </c:ext>
              </c:extLst>
            </c:dLbl>
            <c:dLbl>
              <c:idx val="6"/>
              <c:layout>
                <c:manualLayout>
                  <c:x val="-1.4971751134915806E-2"/>
                  <c:y val="-4.377843156341199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0B0C-40C6-8AD2-4FF9AD707B56}"/>
                </c:ext>
              </c:extLst>
            </c:dLbl>
            <c:dLbl>
              <c:idx val="7"/>
              <c:layout>
                <c:manualLayout>
                  <c:x val="-2.2457626702373574E-2"/>
                  <c:y val="-7.296405260568671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0B0C-40C6-8AD2-4FF9AD707B56}"/>
                </c:ext>
              </c:extLst>
            </c:dLbl>
            <c:dLbl>
              <c:idx val="8"/>
              <c:layout>
                <c:manualLayout>
                  <c:x val="-1.6219397062825359E-2"/>
                  <c:y val="-2.710093382496933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0B0C-40C6-8AD2-4FF9AD707B56}"/>
                </c:ext>
              </c:extLst>
            </c:dLbl>
            <c:dLbl>
              <c:idx val="9"/>
              <c:layout>
                <c:manualLayout>
                  <c:x val="-1.7467042990735E-2"/>
                  <c:y val="3.752436991149599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0B0C-40C6-8AD2-4FF9AD707B56}"/>
                </c:ext>
              </c:extLst>
            </c:dLbl>
            <c:dLbl>
              <c:idx val="10"/>
              <c:layout>
                <c:manualLayout>
                  <c:x val="-1.9962334846554287E-2"/>
                  <c:y val="-3.752436991149599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0B0C-40C6-8AD2-4FF9AD707B56}"/>
                </c:ext>
              </c:extLst>
            </c:dLbl>
            <c:dLbl>
              <c:idx val="11"/>
              <c:layout>
                <c:manualLayout>
                  <c:x val="-2.120998077446402E-2"/>
                  <c:y val="3.12703082595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0B0C-40C6-8AD2-4FF9AD707B56}"/>
                </c:ext>
              </c:extLst>
            </c:dLbl>
            <c:spPr>
              <a:noFill/>
              <a:ln>
                <a:noFill/>
              </a:ln>
              <a:effectLst/>
            </c:spPr>
            <c:txPr>
              <a:bodyPr/>
              <a:lstStyle/>
              <a:p>
                <a:pPr>
                  <a:defRPr sz="1400" b="1">
                    <a:solidFill>
                      <a:srgbClr val="27ABAD"/>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Blad1!$A$4:$A$16</c:f>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numRef>
          </c:cat>
          <c:val>
            <c:numRef>
              <c:f>Blad1!$C$4:$C$16</c:f>
              <c:numCache>
                <c:formatCode>General</c:formatCode>
                <c:ptCount val="13"/>
                <c:pt idx="0">
                  <c:v>23</c:v>
                </c:pt>
                <c:pt idx="1">
                  <c:v>17</c:v>
                </c:pt>
                <c:pt idx="2">
                  <c:v>28</c:v>
                </c:pt>
                <c:pt idx="3">
                  <c:v>45</c:v>
                </c:pt>
                <c:pt idx="4">
                  <c:v>27</c:v>
                </c:pt>
                <c:pt idx="5">
                  <c:v>37</c:v>
                </c:pt>
                <c:pt idx="6">
                  <c:v>47</c:v>
                </c:pt>
                <c:pt idx="7">
                  <c:v>51</c:v>
                </c:pt>
                <c:pt idx="8">
                  <c:v>52</c:v>
                </c:pt>
                <c:pt idx="9">
                  <c:v>47</c:v>
                </c:pt>
                <c:pt idx="10">
                  <c:v>61</c:v>
                </c:pt>
                <c:pt idx="11">
                  <c:v>55</c:v>
                </c:pt>
                <c:pt idx="12">
                  <c:v>56</c:v>
                </c:pt>
              </c:numCache>
            </c:numRef>
          </c:val>
          <c:smooth val="0"/>
          <c:extLst>
            <c:ext xmlns:c16="http://schemas.microsoft.com/office/drawing/2014/chart" uri="{C3380CC4-5D6E-409C-BE32-E72D297353CC}">
              <c16:uniqueId val="{00000016-0B0C-40C6-8AD2-4FF9AD707B56}"/>
            </c:ext>
          </c:extLst>
        </c:ser>
        <c:dLbls>
          <c:showLegendKey val="0"/>
          <c:showVal val="0"/>
          <c:showCatName val="0"/>
          <c:showSerName val="0"/>
          <c:showPercent val="0"/>
          <c:showBubbleSize val="0"/>
        </c:dLbls>
        <c:smooth val="0"/>
        <c:axId val="177324032"/>
        <c:axId val="177325952"/>
      </c:lineChart>
      <c:catAx>
        <c:axId val="177324032"/>
        <c:scaling>
          <c:orientation val="minMax"/>
        </c:scaling>
        <c:delete val="0"/>
        <c:axPos val="b"/>
        <c:numFmt formatCode="General" sourceLinked="1"/>
        <c:majorTickMark val="out"/>
        <c:minorTickMark val="none"/>
        <c:tickLblPos val="nextTo"/>
        <c:txPr>
          <a:bodyPr/>
          <a:lstStyle/>
          <a:p>
            <a:pPr>
              <a:defRPr sz="1400">
                <a:solidFill>
                  <a:srgbClr val="1E64C8"/>
                </a:solidFill>
              </a:defRPr>
            </a:pPr>
            <a:endParaRPr lang="nl-BE"/>
          </a:p>
        </c:txPr>
        <c:crossAx val="177325952"/>
        <c:crosses val="autoZero"/>
        <c:auto val="1"/>
        <c:lblAlgn val="ctr"/>
        <c:lblOffset val="100"/>
        <c:noMultiLvlLbl val="0"/>
      </c:catAx>
      <c:valAx>
        <c:axId val="177325952"/>
        <c:scaling>
          <c:orientation val="minMax"/>
        </c:scaling>
        <c:delete val="0"/>
        <c:axPos val="l"/>
        <c:majorGridlines>
          <c:spPr>
            <a:ln>
              <a:solidFill>
                <a:schemeClr val="accent3">
                  <a:lumMod val="40000"/>
                  <a:lumOff val="60000"/>
                </a:schemeClr>
              </a:solidFill>
            </a:ln>
          </c:spPr>
        </c:majorGridlines>
        <c:numFmt formatCode="General" sourceLinked="1"/>
        <c:majorTickMark val="out"/>
        <c:minorTickMark val="none"/>
        <c:tickLblPos val="nextTo"/>
        <c:txPr>
          <a:bodyPr/>
          <a:lstStyle/>
          <a:p>
            <a:pPr>
              <a:defRPr sz="1400">
                <a:solidFill>
                  <a:srgbClr val="1E64C8"/>
                </a:solidFill>
              </a:defRPr>
            </a:pPr>
            <a:endParaRPr lang="nl-BE"/>
          </a:p>
        </c:txPr>
        <c:crossAx val="177324032"/>
        <c:crosses val="autoZero"/>
        <c:crossBetween val="between"/>
      </c:valAx>
      <c:spPr>
        <a:ln>
          <a:solidFill>
            <a:schemeClr val="accent3">
              <a:lumMod val="40000"/>
              <a:lumOff val="60000"/>
            </a:schemeClr>
          </a:solidFill>
        </a:ln>
      </c:spPr>
    </c:plotArea>
    <c:plotVisOnly val="1"/>
    <c:dispBlanksAs val="gap"/>
    <c:showDLblsOverMax val="0"/>
  </c:chart>
  <c:txPr>
    <a:bodyPr/>
    <a:lstStyle/>
    <a:p>
      <a:pPr>
        <a:defRPr sz="1800"/>
      </a:pPr>
      <a:endParaRPr lang="nl-BE"/>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680C0C-85DF-417F-8238-DB0D15743621}" type="datetimeFigureOut">
              <a:rPr lang="en-GB" smtClean="0"/>
              <a:t>09/08/2022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9A0A48-EDB1-4AFE-B1B7-10CE2A416496}" type="slidenum">
              <a:rPr lang="en-GB" smtClean="0"/>
              <a:t>‹nr.›</a:t>
            </a:fld>
            <a:endParaRPr lang="en-GB"/>
          </a:p>
        </p:txBody>
      </p:sp>
    </p:spTree>
    <p:extLst>
      <p:ext uri="{BB962C8B-B14F-4D97-AF65-F5344CB8AC3E}">
        <p14:creationId xmlns:p14="http://schemas.microsoft.com/office/powerpoint/2010/main" val="326201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a:t>
            </a:fld>
            <a:endParaRPr lang="en-GB"/>
          </a:p>
        </p:txBody>
      </p:sp>
    </p:spTree>
    <p:extLst>
      <p:ext uri="{BB962C8B-B14F-4D97-AF65-F5344CB8AC3E}">
        <p14:creationId xmlns:p14="http://schemas.microsoft.com/office/powerpoint/2010/main" val="556887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16</a:t>
            </a:fld>
            <a:endParaRPr lang="en-GB"/>
          </a:p>
        </p:txBody>
      </p:sp>
    </p:spTree>
    <p:extLst>
      <p:ext uri="{BB962C8B-B14F-4D97-AF65-F5344CB8AC3E}">
        <p14:creationId xmlns:p14="http://schemas.microsoft.com/office/powerpoint/2010/main" val="2443670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BE" altLang="nl-BE" b="1" dirty="0" err="1">
                <a:latin typeface="Arial" pitchFamily="34" charset="0"/>
              </a:rPr>
              <a:t>Nationality</a:t>
            </a:r>
            <a:endParaRPr lang="nl-BE" altLang="nl-BE" dirty="0">
              <a:latin typeface="Arial" pitchFamily="34" charset="0"/>
            </a:endParaRPr>
          </a:p>
          <a:p>
            <a:pPr marL="171450" indent="-171450">
              <a:buFont typeface="Arial" panose="020B0604020202020204" pitchFamily="34" charset="0"/>
              <a:buChar char="•"/>
              <a:defRPr/>
            </a:pPr>
            <a:r>
              <a:rPr lang="nl-BE" kern="0" dirty="0" err="1">
                <a:solidFill>
                  <a:srgbClr val="5F5F5F"/>
                </a:solidFill>
                <a:latin typeface="Arial" pitchFamily="34" charset="0"/>
              </a:rPr>
              <a:t>Our</a:t>
            </a:r>
            <a:r>
              <a:rPr lang="nl-BE" kern="0" dirty="0">
                <a:solidFill>
                  <a:srgbClr val="5F5F5F"/>
                </a:solidFill>
                <a:latin typeface="Arial" pitchFamily="34" charset="0"/>
              </a:rPr>
              <a:t> </a:t>
            </a:r>
            <a:r>
              <a:rPr lang="nl-BE" kern="0" dirty="0" err="1">
                <a:solidFill>
                  <a:srgbClr val="5F5F5F"/>
                </a:solidFill>
                <a:latin typeface="Arial" pitchFamily="34" charset="0"/>
              </a:rPr>
              <a:t>faculty</a:t>
            </a:r>
            <a:r>
              <a:rPr lang="nl-BE" kern="0" dirty="0">
                <a:solidFill>
                  <a:srgbClr val="5F5F5F"/>
                </a:solidFill>
                <a:latin typeface="Arial" pitchFamily="34" charset="0"/>
              </a:rPr>
              <a:t> has </a:t>
            </a:r>
            <a:r>
              <a:rPr lang="nl-BE" kern="0" dirty="0" err="1">
                <a:solidFill>
                  <a:srgbClr val="5F5F5F"/>
                </a:solidFill>
                <a:latin typeface="Arial" pitchFamily="34" charset="0"/>
              </a:rPr>
              <a:t>the</a:t>
            </a:r>
            <a:r>
              <a:rPr lang="nl-BE" kern="0" dirty="0">
                <a:solidFill>
                  <a:srgbClr val="5F5F5F"/>
                </a:solidFill>
                <a:latin typeface="Arial" pitchFamily="34" charset="0"/>
              </a:rPr>
              <a:t> </a:t>
            </a:r>
            <a:r>
              <a:rPr lang="nl-BE" kern="0" dirty="0" err="1">
                <a:solidFill>
                  <a:srgbClr val="5F5F5F"/>
                </a:solidFill>
                <a:latin typeface="Arial" pitchFamily="34" charset="0"/>
              </a:rPr>
              <a:t>highest</a:t>
            </a:r>
            <a:r>
              <a:rPr lang="nl-BE" kern="0" baseline="0" dirty="0">
                <a:solidFill>
                  <a:srgbClr val="5F5F5F"/>
                </a:solidFill>
                <a:latin typeface="Arial" pitchFamily="34" charset="0"/>
              </a:rPr>
              <a:t> </a:t>
            </a:r>
            <a:r>
              <a:rPr lang="nl-BE" kern="0" baseline="0" dirty="0" err="1">
                <a:solidFill>
                  <a:srgbClr val="5F5F5F"/>
                </a:solidFill>
                <a:latin typeface="Arial" pitchFamily="34" charset="0"/>
              </a:rPr>
              <a:t>number</a:t>
            </a:r>
            <a:r>
              <a:rPr lang="nl-BE" kern="0" baseline="0" dirty="0">
                <a:solidFill>
                  <a:srgbClr val="5F5F5F"/>
                </a:solidFill>
                <a:latin typeface="Arial" pitchFamily="34" charset="0"/>
              </a:rPr>
              <a:t> of </a:t>
            </a:r>
            <a:r>
              <a:rPr lang="nl-BE" kern="0" baseline="0" dirty="0" err="1">
                <a:solidFill>
                  <a:srgbClr val="5F5F5F"/>
                </a:solidFill>
                <a:latin typeface="Arial" pitchFamily="34" charset="0"/>
              </a:rPr>
              <a:t>international</a:t>
            </a:r>
            <a:r>
              <a:rPr lang="nl-BE" kern="0" baseline="0" dirty="0">
                <a:solidFill>
                  <a:srgbClr val="5F5F5F"/>
                </a:solidFill>
                <a:latin typeface="Arial" pitchFamily="34" charset="0"/>
              </a:rPr>
              <a:t> students of </a:t>
            </a:r>
            <a:r>
              <a:rPr lang="nl-BE" kern="0" baseline="0" dirty="0" err="1">
                <a:solidFill>
                  <a:srgbClr val="5F5F5F"/>
                </a:solidFill>
                <a:latin typeface="Arial" pitchFamily="34" charset="0"/>
              </a:rPr>
              <a:t>all</a:t>
            </a:r>
            <a:r>
              <a:rPr lang="nl-BE" kern="0" baseline="0" dirty="0">
                <a:solidFill>
                  <a:srgbClr val="5F5F5F"/>
                </a:solidFill>
                <a:latin typeface="Arial" pitchFamily="34" charset="0"/>
              </a:rPr>
              <a:t> Ghent University </a:t>
            </a:r>
            <a:r>
              <a:rPr lang="nl-BE" kern="0" baseline="0" dirty="0" err="1">
                <a:solidFill>
                  <a:srgbClr val="5F5F5F"/>
                </a:solidFill>
                <a:latin typeface="Arial" pitchFamily="34" charset="0"/>
              </a:rPr>
              <a:t>faculties</a:t>
            </a:r>
            <a:r>
              <a:rPr lang="nl-BE" kern="0" baseline="0" dirty="0">
                <a:solidFill>
                  <a:srgbClr val="5F5F5F"/>
                </a:solidFill>
                <a:latin typeface="Arial" pitchFamily="34" charset="0"/>
              </a:rPr>
              <a:t>.</a:t>
            </a:r>
            <a:endParaRPr lang="nl-BE" altLang="nl-BE" kern="0" baseline="0" dirty="0">
              <a:solidFill>
                <a:srgbClr val="5F5F5F"/>
              </a:solidFill>
              <a:latin typeface="Arial" pitchFamily="34" charset="0"/>
            </a:endParaRPr>
          </a:p>
          <a:p>
            <a:pPr marL="171450" indent="-171450">
              <a:buFont typeface="Arial" panose="020B0604020202020204" pitchFamily="34" charset="0"/>
              <a:buChar char="•"/>
              <a:defRPr/>
            </a:pPr>
            <a:r>
              <a:rPr lang="nl-BE" altLang="nl-BE" dirty="0">
                <a:latin typeface="Arial" pitchFamily="34" charset="0"/>
              </a:rPr>
              <a:t>The </a:t>
            </a:r>
            <a:r>
              <a:rPr lang="nl-BE" altLang="nl-BE" dirty="0" err="1">
                <a:latin typeface="Arial" pitchFamily="34" charset="0"/>
              </a:rPr>
              <a:t>highest</a:t>
            </a:r>
            <a:r>
              <a:rPr lang="nl-BE" altLang="nl-BE" dirty="0">
                <a:latin typeface="Arial" pitchFamily="34" charset="0"/>
              </a:rPr>
              <a:t> </a:t>
            </a:r>
            <a:r>
              <a:rPr lang="nl-BE" altLang="nl-BE" dirty="0" err="1">
                <a:latin typeface="Arial" pitchFamily="34" charset="0"/>
              </a:rPr>
              <a:t>diversity</a:t>
            </a:r>
            <a:r>
              <a:rPr lang="nl-BE" altLang="nl-BE" dirty="0">
                <a:latin typeface="Arial" pitchFamily="34" charset="0"/>
              </a:rPr>
              <a:t> is found in </a:t>
            </a:r>
            <a:r>
              <a:rPr lang="nl-BE" altLang="nl-BE" dirty="0" err="1">
                <a:latin typeface="Arial" pitchFamily="34" charset="0"/>
              </a:rPr>
              <a:t>the</a:t>
            </a:r>
            <a:r>
              <a:rPr lang="nl-BE" altLang="nl-BE" dirty="0">
                <a:latin typeface="Arial" pitchFamily="34" charset="0"/>
              </a:rPr>
              <a:t> </a:t>
            </a:r>
            <a:r>
              <a:rPr lang="nl-BE" altLang="nl-BE" dirty="0" err="1">
                <a:latin typeface="Arial" pitchFamily="34" charset="0"/>
              </a:rPr>
              <a:t>group</a:t>
            </a:r>
            <a:r>
              <a:rPr lang="nl-BE" altLang="nl-BE" dirty="0">
                <a:latin typeface="Arial" pitchFamily="34" charset="0"/>
              </a:rPr>
              <a:t> of English</a:t>
            </a:r>
            <a:r>
              <a:rPr lang="nl-BE" altLang="nl-BE" baseline="0" dirty="0">
                <a:latin typeface="Arial" pitchFamily="34" charset="0"/>
              </a:rPr>
              <a:t> master students and PhD students. </a:t>
            </a:r>
            <a:endParaRPr lang="nl-BE" altLang="nl-BE" dirty="0">
              <a:latin typeface="Arial" pitchFamily="34" charset="0"/>
            </a:endParaRPr>
          </a:p>
          <a:p>
            <a:pPr>
              <a:defRPr/>
            </a:pPr>
            <a:endParaRPr lang="nl-BE" altLang="nl-BE" dirty="0">
              <a:latin typeface="Arial" pitchFamily="34" charset="0"/>
            </a:endParaRPr>
          </a:p>
          <a:p>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18</a:t>
            </a:fld>
            <a:endParaRPr lang="en-GB"/>
          </a:p>
        </p:txBody>
      </p:sp>
    </p:spTree>
    <p:extLst>
      <p:ext uri="{BB962C8B-B14F-4D97-AF65-F5344CB8AC3E}">
        <p14:creationId xmlns:p14="http://schemas.microsoft.com/office/powerpoint/2010/main" val="3640849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r>
              <a:rPr lang="nl-NL" altLang="nl-BE" dirty="0">
                <a:latin typeface="Arial" pitchFamily="34" charset="0"/>
              </a:rPr>
              <a:t>Every</a:t>
            </a:r>
            <a:r>
              <a:rPr lang="nl-NL" altLang="nl-BE" baseline="0" dirty="0">
                <a:latin typeface="Arial" pitchFamily="34" charset="0"/>
              </a:rPr>
              <a:t> </a:t>
            </a:r>
            <a:r>
              <a:rPr lang="nl-NL" altLang="nl-BE" baseline="0" dirty="0" err="1">
                <a:latin typeface="Arial" pitchFamily="34" charset="0"/>
              </a:rPr>
              <a:t>year</a:t>
            </a:r>
            <a:r>
              <a:rPr lang="nl-NL" altLang="nl-BE" baseline="0" dirty="0">
                <a:latin typeface="Arial" pitchFamily="34" charset="0"/>
              </a:rPr>
              <a:t> </a:t>
            </a:r>
            <a:r>
              <a:rPr lang="nl-NL" altLang="nl-BE" baseline="0" dirty="0" err="1">
                <a:latin typeface="Arial" pitchFamily="34" charset="0"/>
              </a:rPr>
              <a:t>about</a:t>
            </a:r>
            <a:r>
              <a:rPr lang="nl-NL" altLang="nl-BE" baseline="0" dirty="0">
                <a:latin typeface="Arial" pitchFamily="34" charset="0"/>
              </a:rPr>
              <a:t> 90 PhD students </a:t>
            </a:r>
            <a:r>
              <a:rPr lang="nl-NL" altLang="nl-BE" baseline="0" dirty="0" err="1">
                <a:latin typeface="Arial" pitchFamily="34" charset="0"/>
              </a:rPr>
              <a:t>obtain</a:t>
            </a:r>
            <a:r>
              <a:rPr lang="nl-NL" altLang="nl-BE" baseline="0" dirty="0">
                <a:latin typeface="Arial" pitchFamily="34" charset="0"/>
              </a:rPr>
              <a:t> </a:t>
            </a:r>
            <a:r>
              <a:rPr lang="nl-NL" altLang="nl-BE" baseline="0" dirty="0" err="1">
                <a:latin typeface="Arial" pitchFamily="34" charset="0"/>
              </a:rPr>
              <a:t>their</a:t>
            </a:r>
            <a:r>
              <a:rPr lang="nl-NL" altLang="nl-BE" baseline="0" dirty="0">
                <a:latin typeface="Arial" pitchFamily="34" charset="0"/>
              </a:rPr>
              <a:t> </a:t>
            </a:r>
            <a:r>
              <a:rPr lang="nl-NL" altLang="nl-BE" baseline="0" dirty="0" err="1">
                <a:latin typeface="Arial" pitchFamily="34" charset="0"/>
              </a:rPr>
              <a:t>doctoral</a:t>
            </a:r>
            <a:r>
              <a:rPr lang="nl-NL" altLang="nl-BE" baseline="0" dirty="0">
                <a:latin typeface="Arial" pitchFamily="34" charset="0"/>
              </a:rPr>
              <a:t> </a:t>
            </a:r>
            <a:r>
              <a:rPr lang="nl-NL" altLang="nl-BE" baseline="0" dirty="0" err="1">
                <a:latin typeface="Arial" pitchFamily="34" charset="0"/>
              </a:rPr>
              <a:t>degree</a:t>
            </a:r>
            <a:r>
              <a:rPr lang="nl-NL" altLang="nl-BE" baseline="0" dirty="0">
                <a:latin typeface="Arial" pitchFamily="34" charset="0"/>
              </a:rPr>
              <a:t> at </a:t>
            </a:r>
            <a:r>
              <a:rPr lang="nl-NL" altLang="nl-BE" baseline="0" dirty="0" err="1">
                <a:latin typeface="Arial" pitchFamily="34" charset="0"/>
              </a:rPr>
              <a:t>our</a:t>
            </a:r>
            <a:r>
              <a:rPr lang="nl-NL" altLang="nl-BE" baseline="0" dirty="0">
                <a:latin typeface="Arial" pitchFamily="34" charset="0"/>
              </a:rPr>
              <a:t> </a:t>
            </a:r>
            <a:r>
              <a:rPr lang="nl-NL" altLang="nl-BE" baseline="0" dirty="0" err="1">
                <a:latin typeface="Arial" pitchFamily="34" charset="0"/>
              </a:rPr>
              <a:t>faculty</a:t>
            </a:r>
            <a:r>
              <a:rPr lang="nl-NL" altLang="nl-BE" baseline="0" dirty="0">
                <a:latin typeface="Arial" pitchFamily="34" charset="0"/>
              </a:rPr>
              <a:t>. </a:t>
            </a:r>
            <a:endParaRPr lang="nl-NL" altLang="nl-BE" dirty="0">
              <a:latin typeface="Arial" pitchFamily="34" charset="0"/>
            </a:endParaRP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19</a:t>
            </a:fld>
            <a:endParaRPr lang="en-GB"/>
          </a:p>
        </p:txBody>
      </p:sp>
    </p:spTree>
    <p:extLst>
      <p:ext uri="{BB962C8B-B14F-4D97-AF65-F5344CB8AC3E}">
        <p14:creationId xmlns:p14="http://schemas.microsoft.com/office/powerpoint/2010/main" val="335390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r>
              <a:rPr lang="nl-NL" altLang="nl-BE" dirty="0" err="1">
                <a:latin typeface="Arial" pitchFamily="34" charset="0"/>
              </a:rPr>
              <a:t>Overview</a:t>
            </a:r>
            <a:r>
              <a:rPr lang="nl-NL" altLang="nl-BE" baseline="0" dirty="0">
                <a:latin typeface="Arial" pitchFamily="34" charset="0"/>
              </a:rPr>
              <a:t> of </a:t>
            </a:r>
            <a:r>
              <a:rPr lang="nl-NL" altLang="nl-BE" baseline="0" dirty="0" err="1">
                <a:latin typeface="Arial" pitchFamily="34" charset="0"/>
              </a:rPr>
              <a:t>our</a:t>
            </a:r>
            <a:r>
              <a:rPr lang="nl-NL" altLang="nl-BE" baseline="0" dirty="0">
                <a:latin typeface="Arial" pitchFamily="34" charset="0"/>
              </a:rPr>
              <a:t> partner </a:t>
            </a:r>
            <a:r>
              <a:rPr lang="nl-NL" altLang="nl-BE" baseline="0" dirty="0" err="1">
                <a:latin typeface="Arial" pitchFamily="34" charset="0"/>
              </a:rPr>
              <a:t>universities</a:t>
            </a:r>
            <a:r>
              <a:rPr lang="nl-NL" altLang="nl-BE" baseline="0" dirty="0">
                <a:latin typeface="Arial" pitchFamily="34" charset="0"/>
              </a:rPr>
              <a:t>: </a:t>
            </a:r>
            <a:r>
              <a:rPr lang="nl-NL" altLang="nl-BE" dirty="0">
                <a:latin typeface="Arial" pitchFamily="34" charset="0"/>
              </a:rPr>
              <a:t>http://www.ugent.be/bw/en/faculty/cooperation/projects-south</a:t>
            </a:r>
          </a:p>
          <a:p>
            <a:pPr eaLnBrk="1" hangingPunct="1"/>
            <a:endParaRPr lang="nl-NL" altLang="nl-BE" dirty="0">
              <a:latin typeface="Arial" pitchFamily="34" charset="0"/>
            </a:endParaRPr>
          </a:p>
          <a:p>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20</a:t>
            </a:fld>
            <a:endParaRPr lang="en-GB"/>
          </a:p>
        </p:txBody>
      </p:sp>
    </p:spTree>
    <p:extLst>
      <p:ext uri="{BB962C8B-B14F-4D97-AF65-F5344CB8AC3E}">
        <p14:creationId xmlns:p14="http://schemas.microsoft.com/office/powerpoint/2010/main" val="3958219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r>
              <a:rPr lang="en-GB" noProof="0" dirty="0"/>
              <a:t>Our</a:t>
            </a:r>
            <a:r>
              <a:rPr lang="en-GB" baseline="0" noProof="0" dirty="0"/>
              <a:t> </a:t>
            </a:r>
            <a:r>
              <a:rPr lang="en-GB" noProof="0" dirty="0"/>
              <a:t>academics and researchers harness basic research to tackle global challenges and develop innovative and sustainable responses in areas such as natural resource management, food production, health, waste transformation and climate change. The  Faculty of Bioscience Engineering is a global academic force for sustainability.</a:t>
            </a:r>
            <a:r>
              <a:rPr lang="en-GB" altLang="nl-BE" noProof="0" dirty="0">
                <a:latin typeface="Arial" pitchFamily="34" charset="0"/>
              </a:rPr>
              <a:t> </a:t>
            </a:r>
          </a:p>
          <a:p>
            <a:pPr eaLnBrk="1" hangingPunct="1"/>
            <a:endParaRPr lang="en-GB" altLang="nl-BE" noProof="0" dirty="0">
              <a:latin typeface="Arial" pitchFamily="34" charset="0"/>
            </a:endParaRPr>
          </a:p>
          <a:p>
            <a:pPr eaLnBrk="1" hangingPunct="1"/>
            <a:r>
              <a:rPr lang="en-GB" altLang="nl-BE" noProof="0" dirty="0">
                <a:latin typeface="Arial" pitchFamily="34" charset="0"/>
              </a:rPr>
              <a:t>Our faculty belongs to</a:t>
            </a:r>
            <a:r>
              <a:rPr lang="en-GB" altLang="nl-BE" baseline="0" noProof="0" dirty="0">
                <a:latin typeface="Arial" pitchFamily="34" charset="0"/>
              </a:rPr>
              <a:t> the European top 5 of Life Science Research institutions. </a:t>
            </a:r>
          </a:p>
          <a:p>
            <a:pPr eaLnBrk="1" hangingPunct="1"/>
            <a:r>
              <a:rPr lang="en-GB" altLang="nl-BE" noProof="0" dirty="0">
                <a:latin typeface="Arial" pitchFamily="34" charset="0"/>
              </a:rPr>
              <a:t>With</a:t>
            </a:r>
            <a:r>
              <a:rPr lang="en-GB" altLang="nl-BE" baseline="0" noProof="0" dirty="0">
                <a:latin typeface="Arial" pitchFamily="34" charset="0"/>
              </a:rPr>
              <a:t> approximately 700 A1 publications per year, our researchers publish more than the average of Ghent University. </a:t>
            </a:r>
          </a:p>
          <a:p>
            <a:pPr eaLnBrk="1" hangingPunct="1"/>
            <a:endParaRPr lang="en-GB" altLang="nl-BE" baseline="0" noProof="0" dirty="0">
              <a:latin typeface="Arial" pitchFamily="34" charset="0"/>
            </a:endParaRPr>
          </a:p>
          <a:p>
            <a:pPr eaLnBrk="1" hangingPunct="1"/>
            <a:r>
              <a:rPr lang="en-GB" altLang="nl-BE" noProof="0" dirty="0">
                <a:latin typeface="Arial" pitchFamily="34" charset="0"/>
              </a:rPr>
              <a:t>We focus on a strong cooperation with both national and international industrial partners, NGOs and</a:t>
            </a:r>
            <a:r>
              <a:rPr lang="en-GB" altLang="nl-BE" baseline="0" noProof="0" dirty="0">
                <a:latin typeface="Arial" pitchFamily="34" charset="0"/>
              </a:rPr>
              <a:t> governments</a:t>
            </a:r>
            <a:r>
              <a:rPr lang="en-GB" altLang="nl-BE" noProof="0" dirty="0">
                <a:latin typeface="Arial" pitchFamily="34" charset="0"/>
              </a:rPr>
              <a:t>. In</a:t>
            </a:r>
            <a:r>
              <a:rPr lang="en-GB" altLang="nl-BE" baseline="0" noProof="0" dirty="0">
                <a:latin typeface="Arial" pitchFamily="34" charset="0"/>
              </a:rPr>
              <a:t> international research cooperation, we focus on partners in both North and South of the world. </a:t>
            </a:r>
            <a:endParaRPr lang="en-GB" altLang="nl-BE" noProof="0" dirty="0">
              <a:latin typeface="Arial" pitchFamily="34" charset="0"/>
            </a:endParaRP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22</a:t>
            </a:fld>
            <a:endParaRPr lang="en-GB"/>
          </a:p>
        </p:txBody>
      </p:sp>
    </p:spTree>
    <p:extLst>
      <p:ext uri="{BB962C8B-B14F-4D97-AF65-F5344CB8AC3E}">
        <p14:creationId xmlns:p14="http://schemas.microsoft.com/office/powerpoint/2010/main" val="2579434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nl-BE" sz="1200" dirty="0">
                <a:solidFill>
                  <a:srgbClr val="0A1E60"/>
                </a:solidFill>
                <a:latin typeface="Frutiger LT Std 47 Light Cn"/>
              </a:rPr>
              <a:t>Soil scan: precision agriculture technique that can also be used in other domains</a:t>
            </a:r>
            <a:r>
              <a:rPr lang="nl-BE" dirty="0"/>
              <a:t> (Stonehenge) -&gt; </a:t>
            </a:r>
            <a:r>
              <a:rPr lang="nl-BE" dirty="0" err="1"/>
              <a:t>primary</a:t>
            </a:r>
            <a:r>
              <a:rPr lang="nl-BE" dirty="0"/>
              <a:t> </a:t>
            </a:r>
            <a:r>
              <a:rPr lang="nl-BE" dirty="0" err="1"/>
              <a:t>production</a:t>
            </a:r>
            <a:endParaRPr lang="nl-BE" dirty="0"/>
          </a:p>
          <a:p>
            <a:pPr marL="171450" indent="-171450">
              <a:buFont typeface="Arial" panose="020B0604020202020204" pitchFamily="34" charset="0"/>
              <a:buChar char="•"/>
              <a:defRPr/>
            </a:pPr>
            <a:r>
              <a:rPr lang="nl-BE" dirty="0"/>
              <a:t>Beer made of </a:t>
            </a:r>
            <a:r>
              <a:rPr lang="nl-BE" dirty="0" err="1"/>
              <a:t>recovered</a:t>
            </a:r>
            <a:r>
              <a:rPr lang="nl-BE" dirty="0"/>
              <a:t> waste water -&gt; clean </a:t>
            </a:r>
            <a:r>
              <a:rPr lang="nl-BE" dirty="0" err="1"/>
              <a:t>environmental</a:t>
            </a:r>
            <a:r>
              <a:rPr lang="nl-BE" dirty="0"/>
              <a:t> </a:t>
            </a:r>
            <a:r>
              <a:rPr lang="nl-BE" dirty="0" err="1"/>
              <a:t>technology</a:t>
            </a:r>
            <a:r>
              <a:rPr lang="nl-BE" dirty="0"/>
              <a:t>; we </a:t>
            </a:r>
            <a:r>
              <a:rPr lang="nl-BE" dirty="0" err="1"/>
              <a:t>also</a:t>
            </a:r>
            <a:r>
              <a:rPr lang="nl-BE" baseline="0" dirty="0"/>
              <a:t> have </a:t>
            </a:r>
            <a:r>
              <a:rPr lang="nl-BE" baseline="0" dirty="0" err="1"/>
              <a:t>our</a:t>
            </a:r>
            <a:r>
              <a:rPr lang="nl-BE" baseline="0" dirty="0"/>
              <a:t> </a:t>
            </a:r>
            <a:r>
              <a:rPr lang="nl-BE" baseline="0" dirty="0" err="1"/>
              <a:t>own</a:t>
            </a:r>
            <a:r>
              <a:rPr lang="nl-BE" baseline="0" dirty="0"/>
              <a:t> </a:t>
            </a:r>
            <a:r>
              <a:rPr lang="nl-BE" baseline="0" dirty="0" err="1"/>
              <a:t>brewery</a:t>
            </a:r>
            <a:r>
              <a:rPr lang="nl-BE" dirty="0"/>
              <a:t> (campus Schoonmeersen: </a:t>
            </a:r>
            <a:r>
              <a:rPr lang="nl-BE" dirty="0" err="1"/>
              <a:t>Bijloke</a:t>
            </a:r>
            <a:r>
              <a:rPr lang="nl-BE" dirty="0"/>
              <a:t> beer)</a:t>
            </a:r>
          </a:p>
          <a:p>
            <a:pPr marL="171450" indent="-171450">
              <a:buFont typeface="Arial" panose="020B0604020202020204" pitchFamily="34" charset="0"/>
              <a:buChar char="•"/>
              <a:defRPr/>
            </a:pPr>
            <a:r>
              <a:rPr lang="nl-BE" dirty="0" err="1"/>
              <a:t>Intellingent</a:t>
            </a:r>
            <a:r>
              <a:rPr lang="nl-BE" dirty="0"/>
              <a:t> </a:t>
            </a:r>
            <a:r>
              <a:rPr lang="nl-BE" dirty="0" err="1"/>
              <a:t>packaging</a:t>
            </a:r>
            <a:r>
              <a:rPr lang="nl-BE" dirty="0"/>
              <a:t> of food -&gt; engineering &amp; food waste (food &amp; health)</a:t>
            </a:r>
          </a:p>
          <a:p>
            <a:pPr marL="171450" indent="-171450">
              <a:buFont typeface="Arial" panose="020B0604020202020204" pitchFamily="34" charset="0"/>
              <a:buChar char="•"/>
              <a:defRPr/>
            </a:pPr>
            <a:endParaRPr lang="nl-NL" dirty="0"/>
          </a:p>
          <a:p>
            <a:pPr marL="171450" indent="-171450">
              <a:buFont typeface="Arial" panose="020B0604020202020204" pitchFamily="34" charset="0"/>
              <a:buChar char="•"/>
              <a:defRPr/>
            </a:pPr>
            <a:r>
              <a:rPr lang="nl-BE" dirty="0"/>
              <a:t>Trees </a:t>
            </a:r>
            <a:r>
              <a:rPr lang="nl-BE" dirty="0" err="1"/>
              <a:t>eliminate</a:t>
            </a:r>
            <a:r>
              <a:rPr lang="nl-BE" baseline="0" dirty="0"/>
              <a:t> </a:t>
            </a:r>
            <a:r>
              <a:rPr lang="nl-BE" baseline="0" dirty="0" err="1"/>
              <a:t>particulate</a:t>
            </a:r>
            <a:r>
              <a:rPr lang="nl-BE" baseline="0" dirty="0"/>
              <a:t> matter </a:t>
            </a:r>
            <a:r>
              <a:rPr lang="nl-BE" dirty="0"/>
              <a:t>-&gt; Natural </a:t>
            </a:r>
            <a:r>
              <a:rPr lang="nl-BE" dirty="0" err="1"/>
              <a:t>Capital</a:t>
            </a:r>
            <a:r>
              <a:rPr lang="nl-BE" dirty="0"/>
              <a:t>; health</a:t>
            </a:r>
          </a:p>
          <a:p>
            <a:pPr marL="171450" indent="-171450">
              <a:buFont typeface="Arial" panose="020B0604020202020204" pitchFamily="34" charset="0"/>
              <a:buChar char="•"/>
              <a:defRPr/>
            </a:pPr>
            <a:r>
              <a:rPr lang="nl-BE" dirty="0"/>
              <a:t>Chemical</a:t>
            </a:r>
            <a:r>
              <a:rPr lang="nl-BE" baseline="0" dirty="0"/>
              <a:t> heat pump </a:t>
            </a:r>
            <a:r>
              <a:rPr lang="nl-BE" dirty="0"/>
              <a:t>-&gt; green </a:t>
            </a:r>
            <a:r>
              <a:rPr lang="nl-BE" dirty="0" err="1"/>
              <a:t>chemistry</a:t>
            </a:r>
            <a:r>
              <a:rPr lang="nl-BE" dirty="0"/>
              <a:t>, clean </a:t>
            </a:r>
            <a:r>
              <a:rPr lang="nl-BE" dirty="0" err="1"/>
              <a:t>environmental</a:t>
            </a:r>
            <a:r>
              <a:rPr lang="nl-BE" dirty="0"/>
              <a:t> </a:t>
            </a:r>
            <a:r>
              <a:rPr lang="nl-BE" dirty="0" err="1"/>
              <a:t>technology</a:t>
            </a:r>
            <a:endParaRPr lang="nl-BE" dirty="0"/>
          </a:p>
          <a:p>
            <a:pPr marL="171450" indent="-171450">
              <a:buFont typeface="Arial" panose="020B0604020202020204" pitchFamily="34" charset="0"/>
              <a:buChar char="•"/>
              <a:defRPr/>
            </a:pPr>
            <a:r>
              <a:rPr lang="en-US" dirty="0" err="1"/>
              <a:t>Cacoa</a:t>
            </a:r>
            <a:r>
              <a:rPr lang="en-US" dirty="0"/>
              <a:t> agro-forestry and chocolate</a:t>
            </a:r>
            <a:r>
              <a:rPr lang="en-US" baseline="0" dirty="0"/>
              <a:t> production</a:t>
            </a:r>
            <a:r>
              <a:rPr lang="en-US" dirty="0"/>
              <a:t>-&gt; primary production, food processing </a:t>
            </a:r>
            <a:endParaRPr lang="nl-BE" dirty="0"/>
          </a:p>
          <a:p>
            <a:pPr marL="171450" indent="-171450">
              <a:buFont typeface="Arial" panose="020B0604020202020204" pitchFamily="34" charset="0"/>
              <a:buChar char="•"/>
              <a:defRPr/>
            </a:pPr>
            <a:r>
              <a:rPr lang="nl-BE" dirty="0" err="1"/>
              <a:t>Dr</a:t>
            </a:r>
            <a:r>
              <a:rPr lang="nl-BE" dirty="0"/>
              <a:t> </a:t>
            </a:r>
            <a:r>
              <a:rPr lang="nl-BE" dirty="0" err="1"/>
              <a:t>Armpit</a:t>
            </a:r>
            <a:r>
              <a:rPr lang="nl-BE" dirty="0"/>
              <a:t> -&gt; health</a:t>
            </a:r>
          </a:p>
          <a:p>
            <a:pPr eaLnBrk="1" hangingPunct="1">
              <a:defRPr/>
            </a:pPr>
            <a:endParaRPr lang="nl-NL" altLang="nl-BE" dirty="0">
              <a:latin typeface="Arial" pitchFamily="34" charset="0"/>
            </a:endParaRP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23</a:t>
            </a:fld>
            <a:endParaRPr lang="en-GB"/>
          </a:p>
        </p:txBody>
      </p:sp>
    </p:spTree>
    <p:extLst>
      <p:ext uri="{BB962C8B-B14F-4D97-AF65-F5344CB8AC3E}">
        <p14:creationId xmlns:p14="http://schemas.microsoft.com/office/powerpoint/2010/main" val="531105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altLang="nl-BE" dirty="0" err="1">
                <a:latin typeface="Arial" pitchFamily="34" charset="0"/>
              </a:rPr>
              <a:t>Various</a:t>
            </a:r>
            <a:r>
              <a:rPr lang="nl-NL" altLang="nl-BE" dirty="0">
                <a:latin typeface="Arial" pitchFamily="34" charset="0"/>
              </a:rPr>
              <a:t> Knowledge Transfer </a:t>
            </a:r>
            <a:r>
              <a:rPr lang="nl-NL" altLang="nl-BE" dirty="0" err="1">
                <a:latin typeface="Arial" pitchFamily="34" charset="0"/>
              </a:rPr>
              <a:t>Centres</a:t>
            </a:r>
            <a:r>
              <a:rPr lang="nl-NL" altLang="nl-BE" baseline="0" dirty="0">
                <a:latin typeface="Arial" pitchFamily="34" charset="0"/>
              </a:rPr>
              <a:t> </a:t>
            </a:r>
            <a:r>
              <a:rPr lang="nl-NL" altLang="nl-BE" baseline="0" dirty="0" err="1">
                <a:latin typeface="Arial" pitchFamily="34" charset="0"/>
              </a:rPr>
              <a:t>connect</a:t>
            </a:r>
            <a:r>
              <a:rPr lang="nl-NL" altLang="nl-BE" baseline="0" dirty="0">
                <a:latin typeface="Arial" pitchFamily="34" charset="0"/>
              </a:rPr>
              <a:t> </a:t>
            </a:r>
            <a:r>
              <a:rPr lang="nl-NL" altLang="nl-BE" baseline="0" dirty="0" err="1">
                <a:latin typeface="Arial" pitchFamily="34" charset="0"/>
              </a:rPr>
              <a:t>our</a:t>
            </a:r>
            <a:r>
              <a:rPr lang="nl-NL" altLang="nl-BE" baseline="0" dirty="0">
                <a:latin typeface="Arial" pitchFamily="34" charset="0"/>
              </a:rPr>
              <a:t> research </a:t>
            </a:r>
            <a:r>
              <a:rPr lang="nl-NL" altLang="nl-BE" baseline="0" dirty="0" err="1">
                <a:latin typeface="Arial" pitchFamily="34" charset="0"/>
              </a:rPr>
              <a:t>with</a:t>
            </a:r>
            <a:r>
              <a:rPr lang="nl-NL" altLang="nl-BE" baseline="0" dirty="0">
                <a:latin typeface="Arial" pitchFamily="34" charset="0"/>
              </a:rPr>
              <a:t> society</a:t>
            </a:r>
            <a:r>
              <a:rPr lang="nl-NL" altLang="nl-BE" dirty="0">
                <a:latin typeface="Arial" pitchFamily="34" charset="0"/>
              </a:rPr>
              <a:t>. </a:t>
            </a:r>
          </a:p>
          <a:p>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24</a:t>
            </a:fld>
            <a:endParaRPr lang="en-GB"/>
          </a:p>
        </p:txBody>
      </p:sp>
    </p:spTree>
    <p:extLst>
      <p:ext uri="{BB962C8B-B14F-4D97-AF65-F5344CB8AC3E}">
        <p14:creationId xmlns:p14="http://schemas.microsoft.com/office/powerpoint/2010/main" val="3989890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altLang="nl-BE" dirty="0">
                <a:latin typeface="Arial" pitchFamily="34" charset="0"/>
              </a:rPr>
              <a:t>Spin-offs zorgen ervoor dat het onderzoek ontwikkeld aan de faculteit Bio-ingenieurswetenschappen omgezet wordt in voor de industrie bruikbare toepassingen. </a:t>
            </a:r>
          </a:p>
          <a:p>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25</a:t>
            </a:fld>
            <a:endParaRPr lang="en-GB"/>
          </a:p>
        </p:txBody>
      </p:sp>
    </p:spTree>
    <p:extLst>
      <p:ext uri="{BB962C8B-B14F-4D97-AF65-F5344CB8AC3E}">
        <p14:creationId xmlns:p14="http://schemas.microsoft.com/office/powerpoint/2010/main" val="4166301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altLang="nl-BE" dirty="0">
                <a:latin typeface="Arial" pitchFamily="34" charset="0"/>
              </a:rPr>
              <a:t>Spin-offs zorgen ervoor dat het onderzoek ontwikkeld aan de faculteit Bio-ingenieurswetenschappen omgezet wordt in voor de industrie bruikbare toepassingen. </a:t>
            </a:r>
          </a:p>
          <a:p>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26</a:t>
            </a:fld>
            <a:endParaRPr lang="en-GB"/>
          </a:p>
        </p:txBody>
      </p:sp>
    </p:spTree>
    <p:extLst>
      <p:ext uri="{BB962C8B-B14F-4D97-AF65-F5344CB8AC3E}">
        <p14:creationId xmlns:p14="http://schemas.microsoft.com/office/powerpoint/2010/main" val="2422905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Ghent</a:t>
            </a:r>
            <a:r>
              <a:rPr lang="nl-NL" dirty="0"/>
              <a:t> is </a:t>
            </a:r>
            <a:r>
              <a:rPr lang="nl-NL" dirty="0" err="1"/>
              <a:t>located</a:t>
            </a:r>
            <a:r>
              <a:rPr lang="nl-NL" dirty="0"/>
              <a:t> in </a:t>
            </a:r>
            <a:r>
              <a:rPr lang="nl-NL" dirty="0" err="1"/>
              <a:t>Flanders</a:t>
            </a:r>
            <a:r>
              <a:rPr lang="nl-NL" dirty="0"/>
              <a:t>,</a:t>
            </a:r>
            <a:r>
              <a:rPr lang="nl-NL" baseline="0" dirty="0"/>
              <a:t> Belgium. The </a:t>
            </a:r>
            <a:r>
              <a:rPr lang="nl-NL" baseline="0" dirty="0" err="1"/>
              <a:t>city</a:t>
            </a:r>
            <a:r>
              <a:rPr lang="nl-NL" baseline="0" dirty="0"/>
              <a:t> is close </a:t>
            </a:r>
            <a:r>
              <a:rPr lang="nl-NL" baseline="0" dirty="0" err="1"/>
              <a:t>to</a:t>
            </a:r>
            <a:r>
              <a:rPr lang="nl-NL" baseline="0" dirty="0"/>
              <a:t> a few major European </a:t>
            </a:r>
            <a:r>
              <a:rPr lang="nl-NL" baseline="0" dirty="0" err="1"/>
              <a:t>cities</a:t>
            </a:r>
            <a:r>
              <a:rPr lang="nl-NL" baseline="0" dirty="0"/>
              <a:t> like Brussels, Paris </a:t>
            </a:r>
            <a:r>
              <a:rPr lang="nl-NL" baseline="0" dirty="0" err="1"/>
              <a:t>and</a:t>
            </a:r>
            <a:r>
              <a:rPr lang="nl-NL" baseline="0" dirty="0"/>
              <a:t> Amsterdam.</a:t>
            </a:r>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pPr/>
              <a:t>3</a:t>
            </a:fld>
            <a:endParaRPr lang="en-GB"/>
          </a:p>
        </p:txBody>
      </p:sp>
    </p:spTree>
    <p:extLst>
      <p:ext uri="{BB962C8B-B14F-4D97-AF65-F5344CB8AC3E}">
        <p14:creationId xmlns:p14="http://schemas.microsoft.com/office/powerpoint/2010/main" val="3016093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Gent</a:t>
            </a:r>
            <a:r>
              <a:rPr lang="nl-BE" baseline="0" dirty="0"/>
              <a:t> is a </a:t>
            </a:r>
            <a:r>
              <a:rPr lang="nl-BE" baseline="0" dirty="0" err="1"/>
              <a:t>true</a:t>
            </a:r>
            <a:r>
              <a:rPr lang="nl-BE" baseline="0" dirty="0"/>
              <a:t> festival </a:t>
            </a:r>
            <a:r>
              <a:rPr lang="nl-BE" baseline="0" dirty="0" err="1"/>
              <a:t>city</a:t>
            </a:r>
            <a:r>
              <a:rPr lang="nl-BE" baseline="0" dirty="0"/>
              <a:t>: </a:t>
            </a:r>
            <a:r>
              <a:rPr lang="nl-BE" baseline="0" dirty="0" err="1"/>
              <a:t>Ghent</a:t>
            </a:r>
            <a:r>
              <a:rPr lang="nl-BE" baseline="0" dirty="0"/>
              <a:t> Festival,</a:t>
            </a:r>
            <a:r>
              <a:rPr lang="nl-BE" dirty="0"/>
              <a:t> Light Festival, </a:t>
            </a:r>
            <a:r>
              <a:rPr lang="nl-BE" dirty="0" err="1"/>
              <a:t>Ghent</a:t>
            </a:r>
            <a:r>
              <a:rPr lang="nl-BE" dirty="0"/>
              <a:t> Jazz Festival, ... </a:t>
            </a:r>
          </a:p>
          <a:p>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5</a:t>
            </a:fld>
            <a:endParaRPr lang="en-GB"/>
          </a:p>
        </p:txBody>
      </p:sp>
    </p:spTree>
    <p:extLst>
      <p:ext uri="{BB962C8B-B14F-4D97-AF65-F5344CB8AC3E}">
        <p14:creationId xmlns:p14="http://schemas.microsoft.com/office/powerpoint/2010/main" val="2777024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0" i="0" kern="1200" dirty="0">
                <a:solidFill>
                  <a:schemeClr val="tx1"/>
                </a:solidFill>
                <a:effectLst/>
                <a:latin typeface="+mn-lt"/>
                <a:ea typeface="+mn-ea"/>
                <a:cs typeface="+mn-cs"/>
              </a:rPr>
              <a:t>Ghent University is a top 100 university, founded in 1817, and one of the major universities in Belgium with more than 48,000 students and 15,000 employees. Our 11 faculties offer more than 200 courses and conduct in-depth research within a wide range of scientific domains. Our credo is ‘Dare to Think’, challenging everyone to question conventional views and to dare to take a nuanced stand. We are a pluralistic university open to all, regardless of their ideological, political, cultural or social background. Ghent University Global Campus is also the first European university in </a:t>
            </a:r>
            <a:r>
              <a:rPr lang="en-US" sz="1200" b="0" i="0" kern="1200" dirty="0" err="1">
                <a:solidFill>
                  <a:schemeClr val="tx1"/>
                </a:solidFill>
                <a:effectLst/>
                <a:latin typeface="+mn-lt"/>
                <a:ea typeface="+mn-ea"/>
                <a:cs typeface="+mn-cs"/>
              </a:rPr>
              <a:t>Songdo</a:t>
            </a:r>
            <a:r>
              <a:rPr lang="en-US" sz="1200" b="0" i="0" kern="1200" dirty="0">
                <a:solidFill>
                  <a:schemeClr val="tx1"/>
                </a:solidFill>
                <a:effectLst/>
                <a:latin typeface="+mn-lt"/>
                <a:ea typeface="+mn-ea"/>
                <a:cs typeface="+mn-cs"/>
              </a:rPr>
              <a:t>, South Korea.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www.ugent.be </a:t>
            </a:r>
          </a:p>
          <a:p>
            <a:r>
              <a:rPr lang="en-US" sz="1200" b="0" i="0" kern="1200" dirty="0">
                <a:solidFill>
                  <a:schemeClr val="tx1"/>
                </a:solidFill>
                <a:effectLst/>
                <a:latin typeface="+mn-lt"/>
                <a:ea typeface="+mn-ea"/>
                <a:cs typeface="+mn-cs"/>
              </a:rPr>
              <a:t>#ugent</a:t>
            </a:r>
            <a:endParaRPr lang="en-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6</a:t>
            </a:fld>
            <a:endParaRPr lang="en-GB"/>
          </a:p>
        </p:txBody>
      </p:sp>
    </p:spTree>
    <p:extLst>
      <p:ext uri="{BB962C8B-B14F-4D97-AF65-F5344CB8AC3E}">
        <p14:creationId xmlns:p14="http://schemas.microsoft.com/office/powerpoint/2010/main" val="969807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539A0A48-EDB1-4AFE-B1B7-10CE2A416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371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ltLang="nl-BE" sz="1200" b="1" dirty="0">
                <a:latin typeface="Arial" panose="020B0604020202020204" pitchFamily="34" charset="0"/>
              </a:rPr>
              <a:t>English-taught courses</a:t>
            </a:r>
            <a:endParaRPr lang="en-GB" altLang="nl-BE" sz="1200" dirty="0">
              <a:latin typeface="Arial" panose="020B0604020202020204" pitchFamily="34" charset="0"/>
            </a:endParaRPr>
          </a:p>
          <a:p>
            <a:r>
              <a:rPr lang="en-GB" altLang="nl-BE" sz="1200" b="1" dirty="0">
                <a:latin typeface="Arial" panose="020B0604020202020204" pitchFamily="34" charset="0"/>
              </a:rPr>
              <a:t>The same degree as the main campus</a:t>
            </a:r>
            <a:r>
              <a:rPr lang="en-GB" altLang="nl-BE" sz="1200" dirty="0">
                <a:latin typeface="Arial" panose="020B0604020202020204" pitchFamily="34" charset="0"/>
              </a:rPr>
              <a:t> - Graduates of Ghent University Global Campus will receive the same “Bachelor of Science” degree as the main campus</a:t>
            </a:r>
          </a:p>
          <a:p>
            <a:r>
              <a:rPr lang="en-GB" altLang="nl-BE" sz="1200" b="1" dirty="0">
                <a:latin typeface="Arial" panose="020B0604020202020204" pitchFamily="34" charset="0"/>
              </a:rPr>
              <a:t>Academic staff - </a:t>
            </a:r>
            <a:r>
              <a:rPr lang="en-GB" altLang="nl-BE" sz="1200" dirty="0">
                <a:latin typeface="Arial" panose="020B0604020202020204" pitchFamily="34" charset="0"/>
              </a:rPr>
              <a:t>The academic staff of Ghent University Global Campus consists out of professors who are permanently located at the Global Campus to teach and conduct research. Next to these permanent professors a number of specialized courses will be taught by highly-acclaimed professors assigned from the home campus (the </a:t>
            </a:r>
            <a:r>
              <a:rPr lang="en-GB" altLang="nl-BE" sz="1200" b="1" dirty="0">
                <a:latin typeface="Arial" panose="020B0604020202020204" pitchFamily="34" charset="0"/>
              </a:rPr>
              <a:t>flying faculty</a:t>
            </a:r>
            <a:r>
              <a:rPr lang="en-GB" altLang="nl-BE" sz="1200" dirty="0">
                <a:latin typeface="Arial" panose="020B0604020202020204" pitchFamily="34" charset="0"/>
              </a:rPr>
              <a:t>). Postdoctoral assistants and teaching assistants are present to help students with acquiring the course.</a:t>
            </a:r>
          </a:p>
          <a:p>
            <a:r>
              <a:rPr lang="en-GB" altLang="nl-BE" sz="1200" b="1" dirty="0">
                <a:latin typeface="Arial" panose="020B0604020202020204" pitchFamily="34" charset="0"/>
              </a:rPr>
              <a:t>Interconnected operation three departments</a:t>
            </a:r>
            <a:r>
              <a:rPr lang="en-GB" altLang="nl-BE" sz="1200" dirty="0">
                <a:latin typeface="Arial" panose="020B0604020202020204" pitchFamily="34" charset="0"/>
              </a:rPr>
              <a:t> - Fundamental courses applicable to all students from the three departments will be taught as common courses. Particularly, the curricular for 1st and 2nd year students will consist entirely of common courses to help them prepare for advanced studies in their major.</a:t>
            </a:r>
          </a:p>
          <a:p>
            <a:r>
              <a:rPr lang="en-GB" altLang="nl-BE" sz="1200" b="1" dirty="0">
                <a:latin typeface="Arial" panose="020B0604020202020204" pitchFamily="34" charset="0"/>
              </a:rPr>
              <a:t>STEM Education</a:t>
            </a:r>
            <a:r>
              <a:rPr lang="en-GB" altLang="nl-BE" sz="1200" dirty="0">
                <a:latin typeface="Arial" panose="020B0604020202020204" pitchFamily="34" charset="0"/>
              </a:rPr>
              <a:t> - All three educational programs are focused on the fields of study in the categories of science, technology, engineering, and mathematics. From day one, students focus on these fields of study which will give them a competitive advantage in their future careers in industry or as master student and researcher.</a:t>
            </a:r>
          </a:p>
          <a:p>
            <a:r>
              <a:rPr lang="en-GB" altLang="nl-BE" sz="1200" b="1" dirty="0">
                <a:latin typeface="Arial" panose="020B0604020202020204" pitchFamily="34" charset="0"/>
              </a:rPr>
              <a:t>Theoretical background with hands-on practical experience </a:t>
            </a:r>
            <a:r>
              <a:rPr lang="en-GB" altLang="nl-BE" sz="1200" dirty="0">
                <a:latin typeface="Arial" panose="020B0604020202020204" pitchFamily="34" charset="0"/>
              </a:rPr>
              <a:t>- Unlike many institutions focusing only on lectures, Ghent University Global Campus offers both theoretical grounding in the material and practical techniques applicable to the real world. Theoretical lectures are taught to all students at the same time and practical exercises are organized in relatively small groups.</a:t>
            </a:r>
          </a:p>
          <a:p>
            <a:r>
              <a:rPr lang="en-GB" altLang="nl-BE" sz="1200" b="1" dirty="0">
                <a:latin typeface="Arial" panose="020B0604020202020204" pitchFamily="34" charset="0"/>
              </a:rPr>
              <a:t>One semester at the main campus</a:t>
            </a:r>
            <a:r>
              <a:rPr lang="en-GB" altLang="nl-BE" sz="1200" dirty="0">
                <a:latin typeface="Arial" panose="020B0604020202020204" pitchFamily="34" charset="0"/>
              </a:rPr>
              <a:t> - Students in their third year will mandatory spend one semester at the main campus.</a:t>
            </a:r>
          </a:p>
          <a:p>
            <a:r>
              <a:rPr lang="en-GB" altLang="nl-BE" sz="1200" b="1" dirty="0">
                <a:latin typeface="Arial" panose="020B0604020202020204" pitchFamily="34" charset="0"/>
              </a:rPr>
              <a:t>Intensive internship opportunities</a:t>
            </a:r>
            <a:r>
              <a:rPr lang="en-GB" altLang="nl-BE" sz="1200" dirty="0">
                <a:latin typeface="Arial" panose="020B0604020202020204" pitchFamily="34" charset="0"/>
              </a:rPr>
              <a:t> - Students will have internship opportunities at companies located in Songdo Bio-Cluster and other multinational companies and research </a:t>
            </a:r>
            <a:r>
              <a:rPr lang="en-GB" altLang="nl-BE" sz="1200" dirty="0" err="1">
                <a:latin typeface="Arial" panose="020B0604020202020204" pitchFamily="34" charset="0"/>
              </a:rPr>
              <a:t>centers</a:t>
            </a:r>
            <a:r>
              <a:rPr lang="en-GB" altLang="nl-BE" sz="1200" dirty="0">
                <a:latin typeface="Arial" panose="020B0604020202020204" pitchFamily="34" charset="0"/>
              </a:rPr>
              <a:t> in Korea and Europe. </a:t>
            </a:r>
          </a:p>
          <a:p>
            <a:pPr eaLnBrk="1" hangingPunct="1"/>
            <a:endParaRPr lang="en-GB" altLang="nl-BE" sz="1200" dirty="0">
              <a:latin typeface="Arial" panose="020B0604020202020204" pitchFamily="34" charset="0"/>
            </a:endParaRPr>
          </a:p>
          <a:p>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12</a:t>
            </a:fld>
            <a:endParaRPr lang="en-GB"/>
          </a:p>
        </p:txBody>
      </p:sp>
    </p:spTree>
    <p:extLst>
      <p:ext uri="{BB962C8B-B14F-4D97-AF65-F5344CB8AC3E}">
        <p14:creationId xmlns:p14="http://schemas.microsoft.com/office/powerpoint/2010/main" val="2443670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masteropleidingen Bio-ingenieur duren</a:t>
            </a:r>
            <a:r>
              <a:rPr lang="nl-NL" baseline="0" dirty="0"/>
              <a:t> 2 </a:t>
            </a:r>
            <a:r>
              <a:rPr lang="nl-NL" dirty="0"/>
              <a:t>jaar</a:t>
            </a:r>
            <a:endParaRPr lang="nl-BE" dirty="0"/>
          </a:p>
        </p:txBody>
      </p:sp>
      <p:sp>
        <p:nvSpPr>
          <p:cNvPr id="4" name="Tijdelijke aanduiding voor dianummer 3"/>
          <p:cNvSpPr>
            <a:spLocks noGrp="1"/>
          </p:cNvSpPr>
          <p:nvPr>
            <p:ph type="sldNum" sz="quarter" idx="10"/>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539A0A48-EDB1-4AFE-B1B7-10CE2A416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387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a:t>
            </a:r>
            <a:r>
              <a:rPr lang="nl-NL" baseline="0" dirty="0"/>
              <a:t> masteropleidingen Industrieel ingenieur duren 1 jaar</a:t>
            </a:r>
            <a:endParaRPr lang="nl-BE" dirty="0"/>
          </a:p>
        </p:txBody>
      </p:sp>
      <p:sp>
        <p:nvSpPr>
          <p:cNvPr id="4" name="Tijdelijke aanduiding voor dianummer 3"/>
          <p:cNvSpPr>
            <a:spLocks noGrp="1"/>
          </p:cNvSpPr>
          <p:nvPr>
            <p:ph type="sldNum" sz="quarter" idx="10"/>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539A0A48-EDB1-4AFE-B1B7-10CE2A416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377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altLang="nl-BE" dirty="0">
                <a:latin typeface="Arial" pitchFamily="34" charset="0"/>
              </a:rPr>
              <a:t>Every </a:t>
            </a:r>
            <a:r>
              <a:rPr lang="nl-BE" altLang="nl-BE" dirty="0" err="1">
                <a:latin typeface="Arial" pitchFamily="34" charset="0"/>
              </a:rPr>
              <a:t>year</a:t>
            </a:r>
            <a:r>
              <a:rPr lang="nl-BE" altLang="nl-BE" dirty="0">
                <a:latin typeface="Arial" pitchFamily="34" charset="0"/>
              </a:rPr>
              <a:t>, more </a:t>
            </a:r>
            <a:r>
              <a:rPr lang="nl-BE" altLang="nl-BE" dirty="0" err="1">
                <a:latin typeface="Arial" pitchFamily="34" charset="0"/>
              </a:rPr>
              <a:t>than</a:t>
            </a:r>
            <a:r>
              <a:rPr lang="nl-BE" altLang="nl-BE" dirty="0">
                <a:latin typeface="Arial" pitchFamily="34" charset="0"/>
              </a:rPr>
              <a:t> 250 students from more </a:t>
            </a:r>
            <a:r>
              <a:rPr lang="nl-BE" altLang="nl-BE" dirty="0" err="1">
                <a:latin typeface="Arial" pitchFamily="34" charset="0"/>
              </a:rPr>
              <a:t>than</a:t>
            </a:r>
            <a:r>
              <a:rPr lang="nl-BE" altLang="nl-BE" dirty="0">
                <a:latin typeface="Arial" pitchFamily="34" charset="0"/>
              </a:rPr>
              <a:t> 80 </a:t>
            </a:r>
            <a:r>
              <a:rPr lang="nl-BE" altLang="nl-BE" dirty="0" err="1">
                <a:latin typeface="Arial" pitchFamily="34" charset="0"/>
              </a:rPr>
              <a:t>countries</a:t>
            </a:r>
            <a:r>
              <a:rPr lang="nl-BE" altLang="nl-BE" dirty="0">
                <a:latin typeface="Arial" pitchFamily="34" charset="0"/>
              </a:rPr>
              <a:t> </a:t>
            </a:r>
            <a:r>
              <a:rPr lang="nl-BE" altLang="nl-BE" dirty="0" err="1">
                <a:latin typeface="Arial" pitchFamily="34" charset="0"/>
              </a:rPr>
              <a:t>come</a:t>
            </a:r>
            <a:r>
              <a:rPr lang="nl-BE" altLang="nl-BE" dirty="0">
                <a:latin typeface="Arial" pitchFamily="34" charset="0"/>
              </a:rPr>
              <a:t> </a:t>
            </a:r>
            <a:r>
              <a:rPr lang="nl-BE" altLang="nl-BE" dirty="0" err="1">
                <a:latin typeface="Arial" pitchFamily="34" charset="0"/>
              </a:rPr>
              <a:t>to</a:t>
            </a:r>
            <a:r>
              <a:rPr lang="nl-BE" altLang="nl-BE" dirty="0">
                <a:latin typeface="Arial" pitchFamily="34" charset="0"/>
              </a:rPr>
              <a:t> </a:t>
            </a:r>
            <a:r>
              <a:rPr lang="nl-BE" altLang="nl-BE" dirty="0" err="1">
                <a:latin typeface="Arial" pitchFamily="34" charset="0"/>
              </a:rPr>
              <a:t>study</a:t>
            </a:r>
            <a:r>
              <a:rPr lang="nl-BE" altLang="nl-BE" dirty="0">
                <a:latin typeface="Arial" pitchFamily="34" charset="0"/>
              </a:rPr>
              <a:t> at </a:t>
            </a:r>
            <a:r>
              <a:rPr lang="nl-BE" altLang="nl-BE" dirty="0" err="1">
                <a:latin typeface="Arial" pitchFamily="34" charset="0"/>
              </a:rPr>
              <a:t>our</a:t>
            </a:r>
            <a:r>
              <a:rPr lang="nl-BE" altLang="nl-BE" dirty="0">
                <a:latin typeface="Arial" pitchFamily="34" charset="0"/>
              </a:rPr>
              <a:t> </a:t>
            </a:r>
            <a:r>
              <a:rPr lang="nl-BE" altLang="nl-BE" dirty="0" err="1">
                <a:latin typeface="Arial" pitchFamily="34" charset="0"/>
              </a:rPr>
              <a:t>faculty</a:t>
            </a:r>
            <a:r>
              <a:rPr lang="nl-BE" altLang="nl-BE" dirty="0">
                <a:latin typeface="Arial" pitchFamily="34" charset="0"/>
              </a:rPr>
              <a:t>, spread over different </a:t>
            </a:r>
            <a:r>
              <a:rPr lang="nl-BE" altLang="nl-BE" dirty="0" err="1">
                <a:latin typeface="Arial" pitchFamily="34" charset="0"/>
              </a:rPr>
              <a:t>international</a:t>
            </a:r>
            <a:r>
              <a:rPr lang="nl-BE" altLang="nl-BE" dirty="0">
                <a:latin typeface="Arial" pitchFamily="34" charset="0"/>
              </a:rPr>
              <a:t> master </a:t>
            </a:r>
            <a:r>
              <a:rPr lang="nl-BE" altLang="nl-BE" dirty="0" err="1">
                <a:latin typeface="Arial" pitchFamily="34" charset="0"/>
              </a:rPr>
              <a:t>programmes</a:t>
            </a:r>
            <a:r>
              <a:rPr lang="nl-BE" altLang="nl-BE" dirty="0">
                <a:latin typeface="Arial" pitchFamily="34" charset="0"/>
              </a:rPr>
              <a:t>.</a:t>
            </a:r>
          </a:p>
          <a:p>
            <a:pPr eaLnBrk="1" hangingPunct="1">
              <a:defRPr/>
            </a:pPr>
            <a:endParaRPr lang="nl-NL" altLang="nl-BE" dirty="0">
              <a:latin typeface="Arial" pitchFamily="34" charset="0"/>
            </a:endParaRPr>
          </a:p>
          <a:p>
            <a:pPr eaLnBrk="1" hangingPunct="1">
              <a:defRPr/>
            </a:pPr>
            <a:r>
              <a:rPr lang="nl-NL" altLang="nl-BE" dirty="0">
                <a:latin typeface="Arial" pitchFamily="34" charset="0"/>
              </a:rPr>
              <a:t>These </a:t>
            </a:r>
            <a:r>
              <a:rPr lang="nl-NL" altLang="nl-BE" dirty="0" err="1">
                <a:latin typeface="Arial" pitchFamily="34" charset="0"/>
              </a:rPr>
              <a:t>programmes</a:t>
            </a:r>
            <a:r>
              <a:rPr lang="nl-NL" altLang="nl-BE" dirty="0">
                <a:latin typeface="Arial" pitchFamily="34" charset="0"/>
              </a:rPr>
              <a:t> (</a:t>
            </a:r>
            <a:r>
              <a:rPr lang="nl-NL" altLang="nl-BE" dirty="0" err="1">
                <a:latin typeface="Arial" pitchFamily="34" charset="0"/>
              </a:rPr>
              <a:t>except</a:t>
            </a:r>
            <a:r>
              <a:rPr lang="nl-NL" altLang="nl-BE" dirty="0">
                <a:latin typeface="Arial" pitchFamily="34" charset="0"/>
              </a:rPr>
              <a:t> of </a:t>
            </a:r>
            <a:r>
              <a:rPr lang="nl-NL" altLang="nl-BE" dirty="0" err="1">
                <a:latin typeface="Arial" pitchFamily="34" charset="0"/>
              </a:rPr>
              <a:t>the</a:t>
            </a:r>
            <a:r>
              <a:rPr lang="nl-NL" altLang="nl-BE" dirty="0">
                <a:latin typeface="Arial" pitchFamily="34" charset="0"/>
              </a:rPr>
              <a:t> Master</a:t>
            </a:r>
            <a:r>
              <a:rPr lang="nl-NL" altLang="nl-BE" baseline="0" dirty="0">
                <a:latin typeface="Arial" pitchFamily="34" charset="0"/>
              </a:rPr>
              <a:t> of </a:t>
            </a:r>
            <a:r>
              <a:rPr lang="nl-NL" altLang="nl-BE" baseline="0" dirty="0" err="1">
                <a:latin typeface="Arial" pitchFamily="34" charset="0"/>
              </a:rPr>
              <a:t>Science</a:t>
            </a:r>
            <a:r>
              <a:rPr lang="nl-NL" altLang="nl-BE" baseline="0" dirty="0">
                <a:latin typeface="Arial" pitchFamily="34" charset="0"/>
              </a:rPr>
              <a:t> in </a:t>
            </a:r>
            <a:r>
              <a:rPr lang="nl-NL" altLang="nl-BE" baseline="0" dirty="0" err="1">
                <a:latin typeface="Arial" pitchFamily="34" charset="0"/>
              </a:rPr>
              <a:t>Cell</a:t>
            </a:r>
            <a:r>
              <a:rPr lang="nl-NL" altLang="nl-BE" baseline="0" dirty="0">
                <a:latin typeface="Arial" pitchFamily="34" charset="0"/>
              </a:rPr>
              <a:t> &amp; Gene </a:t>
            </a:r>
            <a:r>
              <a:rPr lang="nl-NL" altLang="nl-BE" baseline="0" dirty="0" err="1">
                <a:latin typeface="Arial" pitchFamily="34" charset="0"/>
              </a:rPr>
              <a:t>Biotechnology</a:t>
            </a:r>
            <a:r>
              <a:rPr lang="nl-NL" altLang="nl-BE" baseline="0" dirty="0">
                <a:latin typeface="Arial" pitchFamily="34" charset="0"/>
              </a:rPr>
              <a:t> and Bio-</a:t>
            </a:r>
            <a:r>
              <a:rPr lang="nl-NL" altLang="nl-BE" baseline="0" dirty="0" err="1">
                <a:latin typeface="Arial" pitchFamily="34" charset="0"/>
              </a:rPr>
              <a:t>informatics</a:t>
            </a:r>
            <a:r>
              <a:rPr lang="nl-NL" altLang="nl-BE" baseline="0" dirty="0">
                <a:latin typeface="Arial" pitchFamily="34" charset="0"/>
              </a:rPr>
              <a:t>)</a:t>
            </a:r>
            <a:r>
              <a:rPr lang="nl-NL" altLang="nl-BE" dirty="0">
                <a:latin typeface="Arial" pitchFamily="34" charset="0"/>
              </a:rPr>
              <a:t> are </a:t>
            </a:r>
            <a:r>
              <a:rPr lang="nl-NL" altLang="nl-BE" dirty="0" err="1">
                <a:latin typeface="Arial" pitchFamily="34" charset="0"/>
              </a:rPr>
              <a:t>supported</a:t>
            </a:r>
            <a:r>
              <a:rPr lang="nl-NL" altLang="nl-BE" dirty="0">
                <a:latin typeface="Arial" pitchFamily="34" charset="0"/>
              </a:rPr>
              <a:t> </a:t>
            </a:r>
            <a:r>
              <a:rPr lang="nl-NL" altLang="nl-BE" dirty="0" err="1">
                <a:latin typeface="Arial" pitchFamily="34" charset="0"/>
              </a:rPr>
              <a:t>by</a:t>
            </a:r>
            <a:r>
              <a:rPr lang="nl-NL" altLang="nl-BE" baseline="0" dirty="0">
                <a:latin typeface="Arial" pitchFamily="34" charset="0"/>
              </a:rPr>
              <a:t> </a:t>
            </a:r>
            <a:r>
              <a:rPr lang="nl-NL" altLang="nl-BE" baseline="0" dirty="0" err="1">
                <a:latin typeface="Arial" pitchFamily="34" charset="0"/>
              </a:rPr>
              <a:t>the</a:t>
            </a:r>
            <a:r>
              <a:rPr lang="nl-NL" altLang="nl-BE" baseline="0" dirty="0">
                <a:latin typeface="Arial" pitchFamily="34" charset="0"/>
              </a:rPr>
              <a:t> </a:t>
            </a:r>
            <a:r>
              <a:rPr lang="nl-NL" altLang="nl-BE" dirty="0">
                <a:latin typeface="Arial" pitchFamily="34" charset="0"/>
              </a:rPr>
              <a:t>International Training Centre of </a:t>
            </a:r>
            <a:r>
              <a:rPr lang="nl-NL" altLang="nl-BE" dirty="0" err="1">
                <a:latin typeface="Arial" pitchFamily="34" charset="0"/>
              </a:rPr>
              <a:t>the</a:t>
            </a:r>
            <a:r>
              <a:rPr lang="nl-NL" altLang="nl-BE" dirty="0">
                <a:latin typeface="Arial" pitchFamily="34" charset="0"/>
              </a:rPr>
              <a:t> </a:t>
            </a:r>
            <a:r>
              <a:rPr lang="nl-NL" altLang="nl-BE" dirty="0" err="1">
                <a:latin typeface="Arial" pitchFamily="34" charset="0"/>
              </a:rPr>
              <a:t>faculty</a:t>
            </a:r>
            <a:r>
              <a:rPr lang="nl-NL" altLang="nl-BE" dirty="0">
                <a:latin typeface="Arial" pitchFamily="34" charset="0"/>
              </a:rPr>
              <a:t>. The </a:t>
            </a:r>
            <a:r>
              <a:rPr lang="nl-NL" altLang="nl-BE" dirty="0" err="1">
                <a:latin typeface="Arial" pitchFamily="34" charset="0"/>
              </a:rPr>
              <a:t>programmes</a:t>
            </a:r>
            <a:r>
              <a:rPr lang="nl-NL" altLang="nl-BE" dirty="0">
                <a:latin typeface="Arial" pitchFamily="34" charset="0"/>
              </a:rPr>
              <a:t> are </a:t>
            </a:r>
            <a:r>
              <a:rPr lang="nl-NL" altLang="nl-BE" dirty="0" err="1">
                <a:latin typeface="Arial" pitchFamily="34" charset="0"/>
              </a:rPr>
              <a:t>based</a:t>
            </a:r>
            <a:r>
              <a:rPr lang="nl-NL" altLang="nl-BE" dirty="0">
                <a:latin typeface="Arial" pitchFamily="34" charset="0"/>
              </a:rPr>
              <a:t> on development</a:t>
            </a:r>
            <a:r>
              <a:rPr lang="nl-NL" altLang="nl-BE" baseline="0" dirty="0">
                <a:latin typeface="Arial" pitchFamily="34" charset="0"/>
              </a:rPr>
              <a:t> cooperation (VLIR-UOS) or Erasmus Mundus </a:t>
            </a:r>
            <a:r>
              <a:rPr lang="nl-NL" altLang="nl-BE" dirty="0">
                <a:latin typeface="Arial" pitchFamily="34" charset="0"/>
              </a:rPr>
              <a:t> cooperation </a:t>
            </a:r>
            <a:r>
              <a:rPr lang="nl-NL" altLang="nl-BE" dirty="0" err="1">
                <a:latin typeface="Arial" pitchFamily="34" charset="0"/>
              </a:rPr>
              <a:t>programmes</a:t>
            </a:r>
            <a:r>
              <a:rPr lang="nl-NL" altLang="nl-BE" dirty="0">
                <a:latin typeface="Arial" pitchFamily="34" charset="0"/>
              </a:rPr>
              <a:t>. </a:t>
            </a:r>
            <a:r>
              <a:rPr lang="nl-NL" altLang="nl-BE" dirty="0" err="1">
                <a:latin typeface="Arial" pitchFamily="34" charset="0"/>
              </a:rPr>
              <a:t>Unlike</a:t>
            </a:r>
            <a:r>
              <a:rPr lang="nl-NL" altLang="nl-BE" dirty="0">
                <a:latin typeface="Arial" pitchFamily="34" charset="0"/>
              </a:rPr>
              <a:t> in </a:t>
            </a:r>
            <a:r>
              <a:rPr lang="nl-NL" altLang="nl-BE" dirty="0" err="1">
                <a:latin typeface="Arial" pitchFamily="34" charset="0"/>
              </a:rPr>
              <a:t>the</a:t>
            </a:r>
            <a:r>
              <a:rPr lang="nl-NL" altLang="nl-BE" dirty="0">
                <a:latin typeface="Arial" pitchFamily="34" charset="0"/>
              </a:rPr>
              <a:t> Dutch master </a:t>
            </a:r>
            <a:r>
              <a:rPr lang="nl-NL" altLang="nl-BE" dirty="0" err="1">
                <a:latin typeface="Arial" pitchFamily="34" charset="0"/>
              </a:rPr>
              <a:t>programmes</a:t>
            </a:r>
            <a:r>
              <a:rPr lang="nl-NL" altLang="nl-BE" dirty="0">
                <a:latin typeface="Arial" pitchFamily="34" charset="0"/>
              </a:rPr>
              <a:t>, students </a:t>
            </a:r>
            <a:r>
              <a:rPr lang="nl-NL" altLang="nl-BE" dirty="0" err="1">
                <a:latin typeface="Arial" pitchFamily="34" charset="0"/>
              </a:rPr>
              <a:t>don’t</a:t>
            </a:r>
            <a:r>
              <a:rPr lang="nl-NL" altLang="nl-BE" dirty="0">
                <a:latin typeface="Arial" pitchFamily="34" charset="0"/>
              </a:rPr>
              <a:t> </a:t>
            </a:r>
            <a:r>
              <a:rPr lang="nl-NL" altLang="nl-BE" dirty="0" err="1">
                <a:latin typeface="Arial" pitchFamily="34" charset="0"/>
              </a:rPr>
              <a:t>obtain</a:t>
            </a:r>
            <a:r>
              <a:rPr lang="nl-NL" altLang="nl-BE" dirty="0">
                <a:latin typeface="Arial" pitchFamily="34" charset="0"/>
              </a:rPr>
              <a:t> </a:t>
            </a:r>
            <a:r>
              <a:rPr lang="nl-NL" altLang="nl-BE" dirty="0" err="1">
                <a:latin typeface="Arial" pitchFamily="34" charset="0"/>
              </a:rPr>
              <a:t>the</a:t>
            </a:r>
            <a:r>
              <a:rPr lang="nl-NL" altLang="nl-BE" baseline="0" dirty="0">
                <a:latin typeface="Arial" pitchFamily="34" charset="0"/>
              </a:rPr>
              <a:t> </a:t>
            </a:r>
            <a:r>
              <a:rPr lang="nl-NL" altLang="nl-BE" baseline="0" dirty="0" err="1">
                <a:latin typeface="Arial" pitchFamily="34" charset="0"/>
              </a:rPr>
              <a:t>title</a:t>
            </a:r>
            <a:r>
              <a:rPr lang="nl-NL" altLang="nl-BE" baseline="0" dirty="0">
                <a:latin typeface="Arial" pitchFamily="34" charset="0"/>
              </a:rPr>
              <a:t> of engineer </a:t>
            </a:r>
            <a:r>
              <a:rPr lang="nl-NL" altLang="nl-BE" baseline="0" dirty="0" err="1">
                <a:latin typeface="Arial" pitchFamily="34" charset="0"/>
              </a:rPr>
              <a:t>when</a:t>
            </a:r>
            <a:r>
              <a:rPr lang="nl-NL" altLang="nl-BE" baseline="0" dirty="0">
                <a:latin typeface="Arial" pitchFamily="34" charset="0"/>
              </a:rPr>
              <a:t> </a:t>
            </a:r>
            <a:r>
              <a:rPr lang="nl-NL" altLang="nl-BE" baseline="0" dirty="0" err="1">
                <a:latin typeface="Arial" pitchFamily="34" charset="0"/>
              </a:rPr>
              <a:t>studying</a:t>
            </a:r>
            <a:r>
              <a:rPr lang="nl-NL" altLang="nl-BE" baseline="0" dirty="0">
                <a:latin typeface="Arial" pitchFamily="34" charset="0"/>
              </a:rPr>
              <a:t> these </a:t>
            </a:r>
            <a:r>
              <a:rPr lang="nl-NL" altLang="nl-BE" baseline="0" dirty="0" err="1">
                <a:latin typeface="Arial" pitchFamily="34" charset="0"/>
              </a:rPr>
              <a:t>programmes</a:t>
            </a:r>
            <a:r>
              <a:rPr lang="nl-NL" altLang="nl-BE" baseline="0" dirty="0">
                <a:latin typeface="Arial" pitchFamily="34" charset="0"/>
              </a:rPr>
              <a:t>. </a:t>
            </a:r>
            <a:endParaRPr lang="nl-NL" altLang="nl-BE" dirty="0">
              <a:latin typeface="Arial" pitchFamily="34" charset="0"/>
            </a:endParaRPr>
          </a:p>
          <a:p>
            <a:pPr>
              <a:spcBef>
                <a:spcPct val="20000"/>
              </a:spcBef>
              <a:buSzPct val="50000"/>
              <a:defRPr/>
            </a:pPr>
            <a:endParaRPr lang="nl-NL" kern="0" dirty="0">
              <a:solidFill>
                <a:srgbClr val="5F5F5F"/>
              </a:solidFill>
            </a:endParaRPr>
          </a:p>
          <a:p>
            <a:pPr>
              <a:spcBef>
                <a:spcPct val="20000"/>
              </a:spcBef>
              <a:buSzPct val="50000"/>
              <a:defRPr/>
            </a:pPr>
            <a:r>
              <a:rPr lang="nl-NL" kern="0" dirty="0">
                <a:solidFill>
                  <a:srgbClr val="5F5F5F"/>
                </a:solidFill>
              </a:rPr>
              <a:t>Partners </a:t>
            </a:r>
            <a:r>
              <a:rPr lang="nl-NL" kern="0" dirty="0" err="1">
                <a:solidFill>
                  <a:srgbClr val="5F5F5F"/>
                </a:solidFill>
              </a:rPr>
              <a:t>for</a:t>
            </a:r>
            <a:r>
              <a:rPr lang="nl-NL" kern="0" dirty="0">
                <a:solidFill>
                  <a:srgbClr val="5F5F5F"/>
                </a:solidFill>
              </a:rPr>
              <a:t> </a:t>
            </a:r>
            <a:r>
              <a:rPr lang="nl-NL" kern="0" dirty="0" err="1">
                <a:solidFill>
                  <a:srgbClr val="5F5F5F"/>
                </a:solidFill>
              </a:rPr>
              <a:t>internationalisation</a:t>
            </a:r>
            <a:r>
              <a:rPr lang="nl-NL" kern="0" dirty="0">
                <a:solidFill>
                  <a:srgbClr val="5F5F5F"/>
                </a:solidFill>
              </a:rPr>
              <a:t>:</a:t>
            </a:r>
          </a:p>
          <a:p>
            <a:pPr marL="457200" indent="-457200">
              <a:spcBef>
                <a:spcPct val="20000"/>
              </a:spcBef>
              <a:buSzPct val="50000"/>
              <a:buFontTx/>
              <a:buChar char="-"/>
              <a:defRPr/>
            </a:pPr>
            <a:r>
              <a:rPr lang="nl-NL" kern="0" dirty="0">
                <a:solidFill>
                  <a:srgbClr val="5F5F5F"/>
                </a:solidFill>
              </a:rPr>
              <a:t>VLIR UOS</a:t>
            </a:r>
          </a:p>
          <a:p>
            <a:pPr marL="457200" indent="-457200">
              <a:spcBef>
                <a:spcPct val="20000"/>
              </a:spcBef>
              <a:buSzPct val="50000"/>
              <a:buFontTx/>
              <a:buChar char="-"/>
              <a:defRPr/>
            </a:pPr>
            <a:r>
              <a:rPr lang="nl-NL" kern="0" dirty="0">
                <a:solidFill>
                  <a:srgbClr val="5F5F5F"/>
                </a:solidFill>
              </a:rPr>
              <a:t>Erasmus Mundus</a:t>
            </a:r>
          </a:p>
          <a:p>
            <a:pPr marL="457200" indent="-457200">
              <a:spcBef>
                <a:spcPct val="20000"/>
              </a:spcBef>
              <a:buSzPct val="50000"/>
              <a:buFontTx/>
              <a:buChar char="-"/>
              <a:defRPr/>
            </a:pPr>
            <a:r>
              <a:rPr lang="nl-NL" kern="0" dirty="0">
                <a:solidFill>
                  <a:srgbClr val="5F5F5F"/>
                </a:solidFill>
              </a:rPr>
              <a:t>Erasmus+</a:t>
            </a:r>
          </a:p>
          <a:p>
            <a:pPr marL="457200" indent="-457200">
              <a:spcBef>
                <a:spcPct val="20000"/>
              </a:spcBef>
              <a:buSzPct val="50000"/>
              <a:buFontTx/>
              <a:buChar char="-"/>
              <a:defRPr/>
            </a:pPr>
            <a:r>
              <a:rPr lang="nl-NL" kern="0" dirty="0">
                <a:solidFill>
                  <a:srgbClr val="5F5F5F"/>
                </a:solidFill>
              </a:rPr>
              <a:t>Industrial</a:t>
            </a:r>
            <a:r>
              <a:rPr lang="nl-NL" kern="0" baseline="0" dirty="0">
                <a:solidFill>
                  <a:srgbClr val="5F5F5F"/>
                </a:solidFill>
              </a:rPr>
              <a:t> partners (e.g.</a:t>
            </a:r>
            <a:r>
              <a:rPr lang="nl-NL" kern="0" dirty="0">
                <a:solidFill>
                  <a:srgbClr val="5F5F5F"/>
                </a:solidFill>
              </a:rPr>
              <a:t> Nestlé, </a:t>
            </a:r>
            <a:r>
              <a:rPr lang="nl-NL" kern="0" dirty="0" err="1">
                <a:solidFill>
                  <a:srgbClr val="5F5F5F"/>
                </a:solidFill>
              </a:rPr>
              <a:t>Taminco</a:t>
            </a:r>
            <a:r>
              <a:rPr lang="nl-NL" kern="0" dirty="0">
                <a:solidFill>
                  <a:srgbClr val="5F5F5F"/>
                </a:solidFill>
              </a:rPr>
              <a:t>, </a:t>
            </a:r>
            <a:r>
              <a:rPr lang="nl-NL" kern="0" dirty="0" err="1">
                <a:solidFill>
                  <a:srgbClr val="5F5F5F"/>
                </a:solidFill>
              </a:rPr>
              <a:t>Agrimex</a:t>
            </a:r>
            <a:r>
              <a:rPr lang="nl-NL" kern="0" dirty="0">
                <a:solidFill>
                  <a:srgbClr val="5F5F5F"/>
                </a:solidFill>
              </a:rPr>
              <a:t>/</a:t>
            </a:r>
            <a:r>
              <a:rPr lang="nl-NL" kern="0" dirty="0" err="1">
                <a:solidFill>
                  <a:srgbClr val="5F5F5F"/>
                </a:solidFill>
              </a:rPr>
              <a:t>Nutrex</a:t>
            </a:r>
            <a:r>
              <a:rPr lang="nl-NL" kern="0" dirty="0">
                <a:solidFill>
                  <a:srgbClr val="5F5F5F"/>
                </a:solidFill>
              </a:rPr>
              <a:t>)</a:t>
            </a:r>
          </a:p>
          <a:p>
            <a:pPr eaLnBrk="1" hangingPunct="1">
              <a:defRPr/>
            </a:pPr>
            <a:endParaRPr lang="nl-BE" altLang="nl-BE" dirty="0">
              <a:latin typeface="Arial" pitchFamily="34" charset="0"/>
            </a:endParaRP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15</a:t>
            </a:fld>
            <a:endParaRPr lang="en-GB"/>
          </a:p>
        </p:txBody>
      </p:sp>
    </p:spTree>
    <p:extLst>
      <p:ext uri="{BB962C8B-B14F-4D97-AF65-F5344CB8AC3E}">
        <p14:creationId xmlns:p14="http://schemas.microsoft.com/office/powerpoint/2010/main" val="24436709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Corporate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464F84-246C-4657-8172-1E2969D0F603}" type="datetime1">
              <a:rPr lang="en-GB" smtClean="0"/>
              <a:t>09/08/2022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AE184E0-0BD4-4705-A12B-9B71DDE63301}" type="slidenum">
              <a:rPr lang="en-GB" smtClean="0"/>
              <a:t>‹nr.›</a:t>
            </a:fld>
            <a:endParaRPr lang="en-GB"/>
          </a:p>
        </p:txBody>
      </p:sp>
      <p:pic>
        <p:nvPicPr>
          <p:cNvPr id="6" name="Logo Large 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77747" y="2283675"/>
            <a:ext cx="4800610" cy="4172720"/>
          </a:xfrm>
          <a:prstGeom prst="rect">
            <a:avLst/>
          </a:prstGeom>
        </p:spPr>
      </p:pic>
    </p:spTree>
    <p:extLst>
      <p:ext uri="{BB962C8B-B14F-4D97-AF65-F5344CB8AC3E}">
        <p14:creationId xmlns:p14="http://schemas.microsoft.com/office/powerpoint/2010/main" val="1091436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Corporate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24147F-ED97-47AF-A1B3-C82A179CF7F3}" type="datetime1">
              <a:rPr lang="nl-NL" smtClean="0"/>
              <a:t>9-8-2022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AE184E0-0BD4-4705-A12B-9B71DDE63301}" type="slidenum">
              <a:rPr lang="en-GB" smtClean="0"/>
              <a:t>‹nr.›</a:t>
            </a:fld>
            <a:endParaRPr lang="en-GB"/>
          </a:p>
        </p:txBody>
      </p:sp>
      <p:pic>
        <p:nvPicPr>
          <p:cNvPr id="9" name="Logo Larg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9518" y="2275285"/>
            <a:ext cx="5462027" cy="4172720"/>
          </a:xfrm>
          <a:prstGeom prst="rect">
            <a:avLst/>
          </a:prstGeom>
        </p:spPr>
      </p:pic>
    </p:spTree>
    <p:extLst>
      <p:ext uri="{BB962C8B-B14F-4D97-AF65-F5344CB8AC3E}">
        <p14:creationId xmlns:p14="http://schemas.microsoft.com/office/powerpoint/2010/main" val="2845130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sp>
        <p:nvSpPr>
          <p:cNvPr id="7" name="Rectangle 6"/>
          <p:cNvSpPr/>
          <p:nvPr userDrawn="1"/>
        </p:nvSpPr>
        <p:spPr>
          <a:xfrm>
            <a:off x="914400" y="1393200"/>
            <a:ext cx="16424275" cy="65052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sp>
        <p:nvSpPr>
          <p:cNvPr id="2" name="Title 1"/>
          <p:cNvSpPr>
            <a:spLocks noGrp="1"/>
          </p:cNvSpPr>
          <p:nvPr>
            <p:ph type="ctrTitle"/>
          </p:nvPr>
        </p:nvSpPr>
        <p:spPr bwMode="white">
          <a:xfrm>
            <a:off x="1291074" y="2286000"/>
            <a:ext cx="15183366" cy="4436316"/>
          </a:xfrm>
        </p:spPr>
        <p:txBody>
          <a:bodyPr anchor="b">
            <a:noAutofit/>
          </a:bodyPr>
          <a:lstStyle>
            <a:lvl1pPr algn="l">
              <a:lnSpc>
                <a:spcPts val="11000"/>
              </a:lnSpc>
              <a:defRPr sz="10000" u="sng" baseline="0">
                <a:solidFill>
                  <a:schemeClr val="bg1"/>
                </a:solidFill>
                <a:uFill>
                  <a:solidFill>
                    <a:schemeClr val="bg1"/>
                  </a:solidFill>
                </a:uFill>
              </a:defRPr>
            </a:lvl1pPr>
          </a:lstStyle>
          <a:p>
            <a:r>
              <a:rPr lang="nl-NL" noProof="0"/>
              <a:t>Klik om de stijl te bewerken</a:t>
            </a:r>
            <a:endParaRPr lang="nl-BE" noProof="0" dirty="0"/>
          </a:p>
        </p:txBody>
      </p:sp>
      <p:sp>
        <p:nvSpPr>
          <p:cNvPr id="3" name="Subtitle 2"/>
          <p:cNvSpPr>
            <a:spLocks noGrp="1"/>
          </p:cNvSpPr>
          <p:nvPr>
            <p:ph type="subTitle" idx="1" hasCustomPrompt="1"/>
          </p:nvPr>
        </p:nvSpPr>
        <p:spPr bwMode="white">
          <a:xfrm>
            <a:off x="1283414" y="6874716"/>
            <a:ext cx="15191026" cy="583200"/>
          </a:xfrm>
        </p:spPr>
        <p:txBody>
          <a:bodyPr>
            <a:normAutofit/>
          </a:bodyPr>
          <a:lstStyle>
            <a:lvl1pPr marL="0" indent="0" algn="l">
              <a:lnSpc>
                <a:spcPts val="3600"/>
              </a:lnSpc>
              <a:buNone/>
              <a:defRPr sz="3000" baseline="0">
                <a:solidFill>
                  <a:srgbClr val="FFD200"/>
                </a:solidFill>
              </a:defRPr>
            </a:lvl1pPr>
            <a:lvl2pPr marL="650184" indent="0" algn="ctr">
              <a:buNone/>
              <a:defRPr sz="2844"/>
            </a:lvl2pPr>
            <a:lvl3pPr marL="1300368" indent="0" algn="ctr">
              <a:buNone/>
              <a:defRPr sz="2560"/>
            </a:lvl3pPr>
            <a:lvl4pPr marL="1950552" indent="0" algn="ctr">
              <a:buNone/>
              <a:defRPr sz="2275"/>
            </a:lvl4pPr>
            <a:lvl5pPr marL="2600736" indent="0" algn="ctr">
              <a:buNone/>
              <a:defRPr sz="2275"/>
            </a:lvl5pPr>
            <a:lvl6pPr marL="3250921" indent="0" algn="ctr">
              <a:buNone/>
              <a:defRPr sz="2275"/>
            </a:lvl6pPr>
            <a:lvl7pPr marL="3901105" indent="0" algn="ctr">
              <a:buNone/>
              <a:defRPr sz="2275"/>
            </a:lvl7pPr>
            <a:lvl8pPr marL="4551289" indent="0" algn="ctr">
              <a:buNone/>
              <a:defRPr sz="2275"/>
            </a:lvl8pPr>
            <a:lvl9pPr marL="5201473" indent="0" algn="ctr">
              <a:buNone/>
              <a:defRPr sz="2275"/>
            </a:lvl9pPr>
          </a:lstStyle>
          <a:p>
            <a:r>
              <a:rPr lang="nl-BE" noProof="0" dirty="0"/>
              <a:t>Klik om de ondertitel / presentator / datum [</a:t>
            </a:r>
            <a:r>
              <a:rPr lang="nl-BE" noProof="0" dirty="0" err="1"/>
              <a:t>dd</a:t>
            </a:r>
            <a:r>
              <a:rPr lang="nl-BE" noProof="0" dirty="0"/>
              <a:t>-mm-</a:t>
            </a:r>
            <a:r>
              <a:rPr lang="nl-BE" noProof="0" dirty="0" err="1"/>
              <a:t>yyyy</a:t>
            </a:r>
            <a:r>
              <a:rPr lang="nl-BE" noProof="0" dirty="0"/>
              <a:t>] te maken</a:t>
            </a:r>
          </a:p>
        </p:txBody>
      </p:sp>
      <p:sp>
        <p:nvSpPr>
          <p:cNvPr id="8" name="Titles positoning box" hidden="1"/>
          <p:cNvSpPr/>
          <p:nvPr userDrawn="1"/>
        </p:nvSpPr>
        <p:spPr>
          <a:xfrm>
            <a:off x="1371600" y="6408000"/>
            <a:ext cx="15012000"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rganisation Placeholder"/>
          <p:cNvSpPr>
            <a:spLocks noGrp="1"/>
          </p:cNvSpPr>
          <p:nvPr>
            <p:ph type="body" sz="quarter" idx="10" hasCustomPrompt="1"/>
          </p:nvPr>
        </p:nvSpPr>
        <p:spPr bwMode="white">
          <a:xfrm>
            <a:off x="8564451" y="388531"/>
            <a:ext cx="8293993" cy="540000"/>
          </a:xfrm>
        </p:spPr>
        <p:txBody>
          <a:bodyPr anchor="b" anchorCtr="0">
            <a:normAutofit/>
          </a:bodyPr>
          <a:lstStyle>
            <a:lvl1pPr marL="0" indent="0">
              <a:lnSpc>
                <a:spcPts val="1700"/>
              </a:lnSpc>
              <a:buNone/>
              <a:defRPr sz="1400" b="1" i="0" u="sng" cap="all" baseline="0">
                <a:solidFill>
                  <a:srgbClr val="1E64C8"/>
                </a:solidFill>
                <a:uFill>
                  <a:solidFill>
                    <a:schemeClr val="bg1"/>
                  </a:solidFill>
                </a:uFill>
              </a:defRPr>
            </a:lvl1pPr>
            <a:lvl2pPr marL="0" indent="0">
              <a:lnSpc>
                <a:spcPts val="1700"/>
              </a:lnSpc>
              <a:buNone/>
              <a:defRPr sz="1400" cap="all" baseline="0">
                <a:solidFill>
                  <a:srgbClr val="1E64C8"/>
                </a:solidFill>
                <a:uFill>
                  <a:solidFill>
                    <a:schemeClr val="bg1"/>
                  </a:solidFill>
                </a:uFill>
              </a:defRPr>
            </a:lvl2pPr>
          </a:lstStyle>
          <a:p>
            <a:pPr lvl="0"/>
            <a:r>
              <a:rPr lang="nl-BE" noProof="0" dirty="0"/>
              <a:t>Klik om de organisatie stijlen te bewerken</a:t>
            </a:r>
          </a:p>
          <a:p>
            <a:pPr lvl="1"/>
            <a:r>
              <a:rPr lang="nl-BE" noProof="0"/>
              <a:t>tweede niveau</a:t>
            </a:r>
            <a:endParaRPr lang="nl-BE" noProof="0" dirty="0"/>
          </a:p>
        </p:txBody>
      </p:sp>
      <p:sp>
        <p:nvSpPr>
          <p:cNvPr id="12" name="Picture Placeholder 11"/>
          <p:cNvSpPr>
            <a:spLocks noGrp="1"/>
          </p:cNvSpPr>
          <p:nvPr>
            <p:ph type="pic" sz="quarter" idx="11" hasCustomPrompt="1"/>
          </p:nvPr>
        </p:nvSpPr>
        <p:spPr>
          <a:xfrm>
            <a:off x="3200400" y="8366400"/>
            <a:ext cx="2286000" cy="928800"/>
          </a:xfrm>
        </p:spPr>
        <p:txBody>
          <a:bodyPr/>
          <a:lstStyle>
            <a:lvl1pPr>
              <a:defRPr sz="1600">
                <a:solidFill>
                  <a:schemeClr val="bg1">
                    <a:lumMod val="50000"/>
                  </a:schemeClr>
                </a:solidFill>
              </a:defRPr>
            </a:lvl1pPr>
          </a:lstStyle>
          <a:p>
            <a:r>
              <a:rPr lang="nl-BE" noProof="0" dirty="0"/>
              <a:t>Partnerlogo 1</a:t>
            </a:r>
          </a:p>
        </p:txBody>
      </p:sp>
      <p:sp>
        <p:nvSpPr>
          <p:cNvPr id="13" name="Picture Placeholder 11"/>
          <p:cNvSpPr>
            <a:spLocks noGrp="1"/>
          </p:cNvSpPr>
          <p:nvPr>
            <p:ph type="pic" sz="quarter" idx="12" hasCustomPrompt="1"/>
          </p:nvPr>
        </p:nvSpPr>
        <p:spPr>
          <a:xfrm>
            <a:off x="5713200" y="8366400"/>
            <a:ext cx="2286000" cy="928800"/>
          </a:xfrm>
        </p:spPr>
        <p:txBody>
          <a:bodyPr/>
          <a:lstStyle>
            <a:lvl1pPr>
              <a:defRPr sz="1600">
                <a:solidFill>
                  <a:schemeClr val="bg1">
                    <a:lumMod val="50000"/>
                  </a:schemeClr>
                </a:solidFill>
              </a:defRPr>
            </a:lvl1pPr>
          </a:lstStyle>
          <a:p>
            <a:r>
              <a:rPr lang="nl-BE" noProof="0" dirty="0"/>
              <a:t>Partnerlogo 2</a:t>
            </a:r>
          </a:p>
        </p:txBody>
      </p:sp>
      <p:sp>
        <p:nvSpPr>
          <p:cNvPr id="14" name="Picture Placeholder 11"/>
          <p:cNvSpPr>
            <a:spLocks noGrp="1"/>
          </p:cNvSpPr>
          <p:nvPr>
            <p:ph type="pic" sz="quarter" idx="13" hasCustomPrompt="1"/>
          </p:nvPr>
        </p:nvSpPr>
        <p:spPr>
          <a:xfrm>
            <a:off x="8229600" y="8366400"/>
            <a:ext cx="2322000" cy="928800"/>
          </a:xfrm>
        </p:spPr>
        <p:txBody>
          <a:bodyPr/>
          <a:lstStyle>
            <a:lvl1pPr>
              <a:defRPr sz="1600">
                <a:solidFill>
                  <a:schemeClr val="bg1">
                    <a:lumMod val="50000"/>
                  </a:schemeClr>
                </a:solidFill>
              </a:defRPr>
            </a:lvl1pPr>
          </a:lstStyle>
          <a:p>
            <a:r>
              <a:rPr lang="nl-BE" noProof="0" dirty="0"/>
              <a:t>Partnerlogo 3</a:t>
            </a:r>
          </a:p>
        </p:txBody>
      </p:sp>
      <p:sp>
        <p:nvSpPr>
          <p:cNvPr id="15" name="Picture Placeholder 11"/>
          <p:cNvSpPr>
            <a:spLocks noGrp="1"/>
          </p:cNvSpPr>
          <p:nvPr>
            <p:ph type="pic" sz="quarter" idx="14" hasCustomPrompt="1"/>
          </p:nvPr>
        </p:nvSpPr>
        <p:spPr>
          <a:xfrm>
            <a:off x="10746000" y="8366400"/>
            <a:ext cx="2322000" cy="928800"/>
          </a:xfrm>
        </p:spPr>
        <p:txBody>
          <a:bodyPr/>
          <a:lstStyle>
            <a:lvl1pPr>
              <a:defRPr sz="1600">
                <a:solidFill>
                  <a:schemeClr val="bg1">
                    <a:lumMod val="50000"/>
                  </a:schemeClr>
                </a:solidFill>
              </a:defRPr>
            </a:lvl1pPr>
          </a:lstStyle>
          <a:p>
            <a:r>
              <a:rPr lang="nl-BE" noProof="0" dirty="0"/>
              <a:t>Partnerlogo 4</a:t>
            </a:r>
          </a:p>
        </p:txBody>
      </p:sp>
      <p:pic>
        <p:nvPicPr>
          <p:cNvPr id="4" name="Icon Faculty"/>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400" y="0"/>
            <a:ext cx="5111742" cy="1394112"/>
          </a:xfrm>
          <a:prstGeom prst="rect">
            <a:avLst/>
          </a:prstGeom>
        </p:spPr>
      </p:pic>
      <p:sp>
        <p:nvSpPr>
          <p:cNvPr id="5" name="Rectangle 4" hidden="1"/>
          <p:cNvSpPr/>
          <p:nvPr userDrawn="1"/>
        </p:nvSpPr>
        <p:spPr>
          <a:xfrm>
            <a:off x="914400" y="464400"/>
            <a:ext cx="15560040" cy="464400"/>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22833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7" name="Rectangle 6"/>
          <p:cNvSpPr/>
          <p:nvPr userDrawn="1"/>
        </p:nvSpPr>
        <p:spPr>
          <a:xfrm>
            <a:off x="914400" y="0"/>
            <a:ext cx="16424275" cy="78984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sp>
        <p:nvSpPr>
          <p:cNvPr id="2" name="Title 1"/>
          <p:cNvSpPr>
            <a:spLocks noGrp="1"/>
          </p:cNvSpPr>
          <p:nvPr>
            <p:ph type="ctrTitle" hasCustomPrompt="1"/>
          </p:nvPr>
        </p:nvSpPr>
        <p:spPr bwMode="white">
          <a:xfrm>
            <a:off x="1291074" y="3246120"/>
            <a:ext cx="15183366" cy="4436316"/>
          </a:xfrm>
        </p:spPr>
        <p:txBody>
          <a:bodyPr anchor="b">
            <a:noAutofit/>
          </a:bodyPr>
          <a:lstStyle>
            <a:lvl1pPr algn="l">
              <a:lnSpc>
                <a:spcPts val="11000"/>
              </a:lnSpc>
              <a:defRPr sz="10000" u="sng" baseline="0">
                <a:solidFill>
                  <a:schemeClr val="bg1"/>
                </a:solidFill>
                <a:uFill>
                  <a:solidFill>
                    <a:schemeClr val="bg1"/>
                  </a:solidFill>
                </a:uFill>
              </a:defRPr>
            </a:lvl1pPr>
          </a:lstStyle>
          <a:p>
            <a:r>
              <a:rPr lang="nl-BE" noProof="0" dirty="0"/>
              <a:t>klik om een hoofdstuktitel te maken.</a:t>
            </a:r>
          </a:p>
        </p:txBody>
      </p:sp>
      <p:sp>
        <p:nvSpPr>
          <p:cNvPr id="8" name="Titles positoning box" hidden="1"/>
          <p:cNvSpPr/>
          <p:nvPr userDrawn="1"/>
        </p:nvSpPr>
        <p:spPr>
          <a:xfrm>
            <a:off x="1371600" y="7344000"/>
            <a:ext cx="15012000"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nl-BE" noProof="0" smtClean="0"/>
              <a:pPr/>
              <a:t>‹nr.›</a:t>
            </a:fld>
            <a:endParaRPr lang="nl-BE" noProof="0" dirty="0"/>
          </a:p>
        </p:txBody>
      </p:sp>
      <p:sp>
        <p:nvSpPr>
          <p:cNvPr id="10" name="Rectangle 9" hidden="1"/>
          <p:cNvSpPr/>
          <p:nvPr userDrawn="1"/>
        </p:nvSpPr>
        <p:spPr>
          <a:xfrm>
            <a:off x="914400" y="464400"/>
            <a:ext cx="15560040" cy="464400"/>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2349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de stijl te bewerken</a:t>
            </a:r>
            <a:endParaRPr lang="nl-BE" noProof="0" dirty="0"/>
          </a:p>
        </p:txBody>
      </p:sp>
      <p:sp>
        <p:nvSpPr>
          <p:cNvPr id="3" name="Content Placeholder 2"/>
          <p:cNvSpPr>
            <a:spLocks noGrp="1"/>
          </p:cNvSpPr>
          <p:nvPr>
            <p:ph idx="1" hasCustomPrompt="1"/>
          </p:nvPr>
        </p:nvSpPr>
        <p:spPr>
          <a:xfrm>
            <a:off x="835825" y="1194364"/>
            <a:ext cx="15699575" cy="6696000"/>
          </a:xfrm>
        </p:spPr>
        <p:txBody>
          <a:bodyPr/>
          <a:lstStyle>
            <a:lvl1pPr defTabSz="457200">
              <a:lnSpc>
                <a:spcPct val="120000"/>
              </a:lnSpc>
              <a:defRPr/>
            </a:lvl1pPr>
            <a:lvl2pPr>
              <a:lnSpc>
                <a:spcPct val="120000"/>
              </a:lnSpc>
              <a:defRPr/>
            </a:lvl2pPr>
            <a:lvl3pPr defTabSz="457200">
              <a:lnSpc>
                <a:spcPct val="120000"/>
              </a:lnSpc>
              <a:defRPr/>
            </a:lvl3pPr>
            <a:lvl4pPr marL="2328863" indent="-550863" defTabSz="1912938">
              <a:lnSpc>
                <a:spcPct val="120000"/>
              </a:lnSpc>
              <a:tabLst/>
              <a:defRPr/>
            </a:lvl4pPr>
            <a:lvl5pPr marL="2962275" indent="-442913" defTabSz="457200">
              <a:lnSpc>
                <a:spcPct val="120000"/>
              </a:lnSpc>
              <a:buFont typeface="Arial" panose="020B0604020202020204" pitchFamily="34" charset="0"/>
              <a:buChar char="̶"/>
              <a:defRPr/>
            </a:lvl5p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a:p>
            <a:pPr lvl="3"/>
            <a:r>
              <a:rPr lang="nl-BE" noProof="0" dirty="0" err="1"/>
              <a:t>Fourth</a:t>
            </a:r>
            <a:r>
              <a:rPr lang="nl-BE" noProof="0" dirty="0"/>
              <a:t> level</a:t>
            </a:r>
          </a:p>
          <a:p>
            <a:pPr lvl="4"/>
            <a:r>
              <a:rPr lang="nl-BE" noProof="0" dirty="0" err="1"/>
              <a:t>Fifth</a:t>
            </a:r>
            <a:r>
              <a:rPr lang="nl-BE" noProof="0" dirty="0"/>
              <a:t> level</a:t>
            </a:r>
          </a:p>
        </p:txBody>
      </p:sp>
      <p:sp>
        <p:nvSpPr>
          <p:cNvPr id="4" name="Date Placeholder 3"/>
          <p:cNvSpPr>
            <a:spLocks noGrp="1"/>
          </p:cNvSpPr>
          <p:nvPr>
            <p:ph type="dt" sz="half" idx="10"/>
          </p:nvPr>
        </p:nvSpPr>
        <p:spPr/>
        <p:txBody>
          <a:bodyPr/>
          <a:lstStyle/>
          <a:p>
            <a:fld id="{25470885-0B31-4E06-AE71-7E16801F2838}" type="datetime1">
              <a:rPr lang="nl-BE" noProof="0" smtClean="0"/>
              <a:t>9/08/2022</a:t>
            </a:fld>
            <a:endParaRPr lang="nl-BE" noProof="0" dirty="0"/>
          </a:p>
        </p:txBody>
      </p:sp>
      <p:sp>
        <p:nvSpPr>
          <p:cNvPr id="5" name="Footer Placeholder 4"/>
          <p:cNvSpPr>
            <a:spLocks noGrp="1"/>
          </p:cNvSpPr>
          <p:nvPr>
            <p:ph type="ftr" sz="quarter" idx="11"/>
          </p:nvPr>
        </p:nvSpPr>
        <p:spPr/>
        <p:txBody>
          <a:bodyPr/>
          <a:lstStyle/>
          <a:p>
            <a:endParaRPr lang="nl-BE" noProof="0" dirty="0"/>
          </a:p>
        </p:txBody>
      </p:sp>
      <p:sp>
        <p:nvSpPr>
          <p:cNvPr id="6" name="Slide Number Placeholder 5"/>
          <p:cNvSpPr>
            <a:spLocks noGrp="1"/>
          </p:cNvSpPr>
          <p:nvPr>
            <p:ph type="sldNum" sz="quarter" idx="12"/>
          </p:nvPr>
        </p:nvSpPr>
        <p:spPr/>
        <p:txBody>
          <a:bodyPr/>
          <a:lstStyle/>
          <a:p>
            <a:fld id="{7AE184E0-0BD4-4705-A12B-9B71DDE63301}" type="slidenum">
              <a:rPr lang="nl-BE" noProof="0" smtClean="0"/>
              <a:t>‹nr.›</a:t>
            </a:fld>
            <a:endParaRPr lang="nl-BE" noProof="0" dirty="0"/>
          </a:p>
        </p:txBody>
      </p:sp>
    </p:spTree>
    <p:extLst>
      <p:ext uri="{BB962C8B-B14F-4D97-AF65-F5344CB8AC3E}">
        <p14:creationId xmlns:p14="http://schemas.microsoft.com/office/powerpoint/2010/main" val="2974873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Text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de stijl te bewerken</a:t>
            </a:r>
            <a:endParaRPr lang="nl-BE" noProof="0" dirty="0"/>
          </a:p>
        </p:txBody>
      </p:sp>
      <p:sp>
        <p:nvSpPr>
          <p:cNvPr id="4" name="Date Placeholder 3"/>
          <p:cNvSpPr>
            <a:spLocks noGrp="1"/>
          </p:cNvSpPr>
          <p:nvPr>
            <p:ph type="dt" sz="half" idx="10"/>
          </p:nvPr>
        </p:nvSpPr>
        <p:spPr/>
        <p:txBody>
          <a:bodyPr/>
          <a:lstStyle/>
          <a:p>
            <a:fld id="{E7410F60-8C93-4C37-B51A-4DDAE36F7E9B}" type="datetime1">
              <a:rPr lang="nl-BE" noProof="0" smtClean="0"/>
              <a:t>9/08/2022</a:t>
            </a:fld>
            <a:endParaRPr lang="nl-BE" noProof="0" dirty="0"/>
          </a:p>
        </p:txBody>
      </p:sp>
      <p:sp>
        <p:nvSpPr>
          <p:cNvPr id="5" name="Footer Placeholder 4"/>
          <p:cNvSpPr>
            <a:spLocks noGrp="1"/>
          </p:cNvSpPr>
          <p:nvPr>
            <p:ph type="ftr" sz="quarter" idx="11"/>
          </p:nvPr>
        </p:nvSpPr>
        <p:spPr/>
        <p:txBody>
          <a:bodyPr/>
          <a:lstStyle/>
          <a:p>
            <a:endParaRPr lang="nl-BE" noProof="0" dirty="0"/>
          </a:p>
        </p:txBody>
      </p:sp>
      <p:sp>
        <p:nvSpPr>
          <p:cNvPr id="8" name="Picture Placeholder 7"/>
          <p:cNvSpPr>
            <a:spLocks noGrp="1"/>
          </p:cNvSpPr>
          <p:nvPr>
            <p:ph type="pic" sz="quarter" idx="13" hasCustomPrompt="1"/>
          </p:nvPr>
        </p:nvSpPr>
        <p:spPr>
          <a:xfrm>
            <a:off x="10104438" y="1371918"/>
            <a:ext cx="6300000" cy="6498000"/>
          </a:xfrm>
        </p:spPr>
        <p:txBody>
          <a:bodyPr/>
          <a:lstStyle>
            <a:lvl1pPr marL="85725" indent="0">
              <a:buNone/>
              <a:defRPr>
                <a:solidFill>
                  <a:schemeClr val="bg1">
                    <a:lumMod val="50000"/>
                  </a:schemeClr>
                </a:solidFill>
              </a:defRPr>
            </a:lvl1pPr>
          </a:lstStyle>
          <a:p>
            <a:r>
              <a:rPr lang="nl-BE" noProof="0" dirty="0"/>
              <a:t>Photo</a:t>
            </a:r>
          </a:p>
        </p:txBody>
      </p:sp>
      <p:sp>
        <p:nvSpPr>
          <p:cNvPr id="9"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nl-BE" noProof="0" smtClean="0"/>
              <a:pPr/>
              <a:t>‹nr.›</a:t>
            </a:fld>
            <a:endParaRPr lang="nl-BE" noProof="0" dirty="0"/>
          </a:p>
        </p:txBody>
      </p:sp>
      <p:sp>
        <p:nvSpPr>
          <p:cNvPr id="12" name="Content Placeholder 2"/>
          <p:cNvSpPr>
            <a:spLocks noGrp="1"/>
          </p:cNvSpPr>
          <p:nvPr>
            <p:ph idx="1" hasCustomPrompt="1"/>
          </p:nvPr>
        </p:nvSpPr>
        <p:spPr>
          <a:xfrm>
            <a:off x="835825" y="1194364"/>
            <a:ext cx="8442000" cy="6696000"/>
          </a:xfrm>
        </p:spPr>
        <p:txBody>
          <a:bodyPr/>
          <a:lstStyle>
            <a:lvl1pPr defTabSz="457200">
              <a:lnSpc>
                <a:spcPct val="120000"/>
              </a:lnSpc>
              <a:defRPr/>
            </a:lvl1pPr>
            <a:lvl2pPr>
              <a:lnSpc>
                <a:spcPct val="120000"/>
              </a:lnSpc>
              <a:defRPr/>
            </a:lvl2pPr>
            <a:lvl3pPr defTabSz="457200">
              <a:lnSpc>
                <a:spcPct val="120000"/>
              </a:lnSpc>
              <a:defRPr/>
            </a:lvl3pPr>
            <a:lvl4pPr defTabSz="457200">
              <a:lnSpc>
                <a:spcPct val="120000"/>
              </a:lnSpc>
              <a:defRPr/>
            </a:lvl4pPr>
            <a:lvl5pPr defTabSz="457200">
              <a:lnSpc>
                <a:spcPct val="120000"/>
              </a:lnSpc>
              <a:defRPr/>
            </a:lvl5p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p:txBody>
      </p:sp>
    </p:spTree>
    <p:extLst>
      <p:ext uri="{BB962C8B-B14F-4D97-AF65-F5344CB8AC3E}">
        <p14:creationId xmlns:p14="http://schemas.microsoft.com/office/powerpoint/2010/main" val="1149196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de stijl te bewerken</a:t>
            </a:r>
            <a:endParaRPr lang="nl-BE" noProof="0" dirty="0"/>
          </a:p>
        </p:txBody>
      </p:sp>
      <p:sp>
        <p:nvSpPr>
          <p:cNvPr id="3" name="Date Placeholder 2"/>
          <p:cNvSpPr>
            <a:spLocks noGrp="1"/>
          </p:cNvSpPr>
          <p:nvPr>
            <p:ph type="dt" sz="half" idx="10"/>
          </p:nvPr>
        </p:nvSpPr>
        <p:spPr/>
        <p:txBody>
          <a:bodyPr/>
          <a:lstStyle/>
          <a:p>
            <a:fld id="{656594B6-17DF-4759-A7A5-128AFEA77F2C}" type="datetime1">
              <a:rPr lang="nl-BE" noProof="0" smtClean="0"/>
              <a:t>9/08/2022</a:t>
            </a:fld>
            <a:endParaRPr lang="nl-BE" noProof="0" dirty="0"/>
          </a:p>
        </p:txBody>
      </p:sp>
      <p:sp>
        <p:nvSpPr>
          <p:cNvPr id="4" name="Footer Placeholder 3"/>
          <p:cNvSpPr>
            <a:spLocks noGrp="1"/>
          </p:cNvSpPr>
          <p:nvPr>
            <p:ph type="ftr" sz="quarter" idx="11"/>
          </p:nvPr>
        </p:nvSpPr>
        <p:spPr/>
        <p:txBody>
          <a:bodyPr/>
          <a:lstStyle/>
          <a:p>
            <a:endParaRPr lang="nl-BE" noProof="0" dirty="0"/>
          </a:p>
        </p:txBody>
      </p:sp>
      <p:sp>
        <p:nvSpPr>
          <p:cNvPr id="5" name="Slide Number Placeholder 4"/>
          <p:cNvSpPr>
            <a:spLocks noGrp="1"/>
          </p:cNvSpPr>
          <p:nvPr>
            <p:ph type="sldNum" sz="quarter" idx="12"/>
          </p:nvPr>
        </p:nvSpPr>
        <p:spPr/>
        <p:txBody>
          <a:bodyPr/>
          <a:lstStyle/>
          <a:p>
            <a:fld id="{7AE184E0-0BD4-4705-A12B-9B71DDE63301}" type="slidenum">
              <a:rPr lang="nl-BE" noProof="0" smtClean="0"/>
              <a:t>‹nr.›</a:t>
            </a:fld>
            <a:endParaRPr lang="nl-BE" noProof="0" dirty="0"/>
          </a:p>
        </p:txBody>
      </p:sp>
      <p:sp>
        <p:nvSpPr>
          <p:cNvPr id="7" name="Picture Placeholder 6"/>
          <p:cNvSpPr>
            <a:spLocks noGrp="1"/>
          </p:cNvSpPr>
          <p:nvPr>
            <p:ph type="pic" sz="quarter" idx="13" hasCustomPrompt="1"/>
          </p:nvPr>
        </p:nvSpPr>
        <p:spPr>
          <a:xfrm>
            <a:off x="952038" y="1371600"/>
            <a:ext cx="15480000" cy="6501600"/>
          </a:xfrm>
        </p:spPr>
        <p:txBody>
          <a:bodyPr/>
          <a:lstStyle>
            <a:lvl1pPr marL="0" indent="0">
              <a:buNone/>
              <a:defRPr>
                <a:solidFill>
                  <a:schemeClr val="bg1">
                    <a:lumMod val="50000"/>
                  </a:schemeClr>
                </a:solidFill>
              </a:defRPr>
            </a:lvl1pPr>
          </a:lstStyle>
          <a:p>
            <a:r>
              <a:rPr lang="nl-BE" noProof="0" dirty="0"/>
              <a:t>Photo</a:t>
            </a:r>
          </a:p>
        </p:txBody>
      </p:sp>
    </p:spTree>
    <p:extLst>
      <p:ext uri="{BB962C8B-B14F-4D97-AF65-F5344CB8AC3E}">
        <p14:creationId xmlns:p14="http://schemas.microsoft.com/office/powerpoint/2010/main" val="4109947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Only">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A81384-1200-4D40-BEF0-3A17A1F906F4}" type="datetime1">
              <a:rPr lang="nl-NL" noProof="0" smtClean="0"/>
              <a:t>9-8-2022</a:t>
            </a:fld>
            <a:endParaRPr lang="nl-NL" noProof="0" dirty="0"/>
          </a:p>
        </p:txBody>
      </p:sp>
      <p:sp>
        <p:nvSpPr>
          <p:cNvPr id="3" name="Footer Placeholder 2"/>
          <p:cNvSpPr>
            <a:spLocks noGrp="1"/>
          </p:cNvSpPr>
          <p:nvPr>
            <p:ph type="ftr" sz="quarter" idx="11"/>
          </p:nvPr>
        </p:nvSpPr>
        <p:spPr/>
        <p:txBody>
          <a:bodyPr/>
          <a:lstStyle/>
          <a:p>
            <a:endParaRPr lang="nl-NL" noProof="0" dirty="0"/>
          </a:p>
        </p:txBody>
      </p:sp>
      <p:sp>
        <p:nvSpPr>
          <p:cNvPr id="7" name="Covering Background"/>
          <p:cNvSpPr/>
          <p:nvPr userDrawn="1"/>
        </p:nvSpPr>
        <p:spPr>
          <a:xfrm>
            <a:off x="-1" y="0"/>
            <a:ext cx="17337600" cy="9753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6" name="Picture Placeholder 5"/>
          <p:cNvSpPr>
            <a:spLocks noGrp="1"/>
          </p:cNvSpPr>
          <p:nvPr>
            <p:ph type="pic" sz="quarter" idx="12" hasCustomPrompt="1"/>
          </p:nvPr>
        </p:nvSpPr>
        <p:spPr>
          <a:xfrm>
            <a:off x="-1" y="0"/>
            <a:ext cx="17337600" cy="9753600"/>
          </a:xfrm>
        </p:spPr>
        <p:txBody>
          <a:bodyPr/>
          <a:lstStyle>
            <a:lvl1pPr marL="85725" indent="0">
              <a:buNone/>
              <a:defRPr>
                <a:solidFill>
                  <a:schemeClr val="bg1">
                    <a:lumMod val="50000"/>
                  </a:schemeClr>
                </a:solidFill>
              </a:defRPr>
            </a:lvl1pPr>
          </a:lstStyle>
          <a:p>
            <a:r>
              <a:rPr lang="nl-BE" noProof="0" dirty="0"/>
              <a:t>Photo</a:t>
            </a:r>
          </a:p>
        </p:txBody>
      </p:sp>
    </p:spTree>
    <p:extLst>
      <p:ext uri="{BB962C8B-B14F-4D97-AF65-F5344CB8AC3E}">
        <p14:creationId xmlns:p14="http://schemas.microsoft.com/office/powerpoint/2010/main" val="1077156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Rectangle 6"/>
          <p:cNvSpPr/>
          <p:nvPr userDrawn="1"/>
        </p:nvSpPr>
        <p:spPr>
          <a:xfrm>
            <a:off x="914400" y="1393200"/>
            <a:ext cx="16424275" cy="65052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sp>
        <p:nvSpPr>
          <p:cNvPr id="5" name="Tijdelijke aanduiding voor tekst 4"/>
          <p:cNvSpPr>
            <a:spLocks noGrp="1"/>
          </p:cNvSpPr>
          <p:nvPr>
            <p:ph type="body" sz="quarter" idx="10" hasCustomPrompt="1"/>
          </p:nvPr>
        </p:nvSpPr>
        <p:spPr bwMode="white">
          <a:xfrm>
            <a:off x="9215999" y="3095999"/>
            <a:ext cx="7257600" cy="1717969"/>
          </a:xfrm>
        </p:spPr>
        <p:txBody>
          <a:bodyPr>
            <a:normAutofit/>
          </a:bodyPr>
          <a:lstStyle>
            <a:lvl1pPr marL="0" indent="0">
              <a:lnSpc>
                <a:spcPts val="3500"/>
              </a:lnSpc>
              <a:buNone/>
              <a:defRPr sz="2400">
                <a:solidFill>
                  <a:schemeClr val="bg1"/>
                </a:solidFill>
              </a:defRPr>
            </a:lvl1pPr>
          </a:lstStyle>
          <a:p>
            <a:pPr lvl="0"/>
            <a:r>
              <a:rPr lang="nl-NL" dirty="0"/>
              <a:t>Klik om de namen van </a:t>
            </a:r>
            <a:r>
              <a:rPr lang="nl-NL" dirty="0" err="1"/>
              <a:t>social</a:t>
            </a:r>
            <a:r>
              <a:rPr lang="nl-NL" dirty="0"/>
              <a:t> media in te typen</a:t>
            </a:r>
          </a:p>
        </p:txBody>
      </p:sp>
      <p:sp>
        <p:nvSpPr>
          <p:cNvPr id="2" name="Title 1"/>
          <p:cNvSpPr>
            <a:spLocks noGrp="1"/>
          </p:cNvSpPr>
          <p:nvPr>
            <p:ph type="ctrTitle" hasCustomPrompt="1"/>
          </p:nvPr>
        </p:nvSpPr>
        <p:spPr bwMode="white">
          <a:xfrm>
            <a:off x="1291074" y="1743240"/>
            <a:ext cx="7419544" cy="5769600"/>
          </a:xfrm>
        </p:spPr>
        <p:txBody>
          <a:bodyPr anchor="t" anchorCtr="0">
            <a:noAutofit/>
          </a:bodyPr>
          <a:lstStyle>
            <a:lvl1pPr algn="l">
              <a:lnSpc>
                <a:spcPts val="3500"/>
              </a:lnSpc>
              <a:defRPr sz="2500" u="none" cap="none" baseline="0">
                <a:solidFill>
                  <a:schemeClr val="bg1"/>
                </a:solidFill>
                <a:uFill>
                  <a:solidFill>
                    <a:schemeClr val="bg1"/>
                  </a:solidFill>
                </a:uFill>
                <a:latin typeface="+mn-lt"/>
              </a:defRPr>
            </a:lvl1pPr>
          </a:lstStyle>
          <a:p>
            <a:r>
              <a:rPr lang="nl-BE" noProof="0" dirty="0"/>
              <a:t>Klik om de gegevens van de presentator in </a:t>
            </a:r>
            <a:r>
              <a:rPr lang="nl-BE" noProof="0"/>
              <a:t>te typen</a:t>
            </a:r>
            <a:endParaRPr lang="nl-BE" noProof="0" dirty="0"/>
          </a:p>
        </p:txBody>
      </p:sp>
      <p:sp>
        <p:nvSpPr>
          <p:cNvPr id="8" name="Titles positoning box" hidden="1"/>
          <p:cNvSpPr/>
          <p:nvPr userDrawn="1"/>
        </p:nvSpPr>
        <p:spPr>
          <a:xfrm>
            <a:off x="1371600" y="1828800"/>
            <a:ext cx="15012000" cy="599976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Icon Faculty"/>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400" y="0"/>
            <a:ext cx="5111742" cy="1394112"/>
          </a:xfrm>
          <a:prstGeom prst="rect">
            <a:avLst/>
          </a:prstGeom>
        </p:spPr>
      </p:pic>
    </p:spTree>
    <p:extLst>
      <p:ext uri="{BB962C8B-B14F-4D97-AF65-F5344CB8AC3E}">
        <p14:creationId xmlns:p14="http://schemas.microsoft.com/office/powerpoint/2010/main" val="29255113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ue textbox over pictur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914400" y="0"/>
            <a:ext cx="16424275" cy="7920000"/>
          </a:xfrm>
        </p:spPr>
        <p:txBody>
          <a:bodyPr/>
          <a:lstStyle>
            <a:lvl1pPr marL="85725" indent="0">
              <a:buNone/>
              <a:defRPr>
                <a:solidFill>
                  <a:schemeClr val="bg1">
                    <a:lumMod val="50000"/>
                  </a:schemeClr>
                </a:solidFill>
              </a:defRPr>
            </a:lvl1pPr>
          </a:lstStyle>
          <a:p>
            <a:r>
              <a:rPr lang="nl-BE" noProof="0"/>
              <a:t>Picture</a:t>
            </a:r>
            <a:endParaRPr lang="nl-BE" noProof="0" dirty="0"/>
          </a:p>
        </p:txBody>
      </p:sp>
      <p:sp>
        <p:nvSpPr>
          <p:cNvPr id="2" name="Date Placeholder 1"/>
          <p:cNvSpPr>
            <a:spLocks noGrp="1"/>
          </p:cNvSpPr>
          <p:nvPr>
            <p:ph type="dt" sz="half" idx="10"/>
          </p:nvPr>
        </p:nvSpPr>
        <p:spPr/>
        <p:txBody>
          <a:bodyPr/>
          <a:lstStyle/>
          <a:p>
            <a:fld id="{66A81384-1200-4D40-BEF0-3A17A1F906F4}" type="datetime1">
              <a:rPr lang="nl-NL" noProof="0" smtClean="0"/>
              <a:t>9-8-2022</a:t>
            </a:fld>
            <a:endParaRPr lang="nl-NL" noProof="0" dirty="0"/>
          </a:p>
        </p:txBody>
      </p:sp>
      <p:sp>
        <p:nvSpPr>
          <p:cNvPr id="3" name="Footer Placeholder 2"/>
          <p:cNvSpPr>
            <a:spLocks noGrp="1"/>
          </p:cNvSpPr>
          <p:nvPr>
            <p:ph type="ftr" sz="quarter" idx="11"/>
          </p:nvPr>
        </p:nvSpPr>
        <p:spPr/>
        <p:txBody>
          <a:bodyPr/>
          <a:lstStyle/>
          <a:p>
            <a:endParaRPr lang="nl-NL" noProof="0" dirty="0"/>
          </a:p>
        </p:txBody>
      </p:sp>
      <p:sp>
        <p:nvSpPr>
          <p:cNvPr id="8" name="Tijdelijke aanduiding voor tekst 7">
            <a:extLst>
              <a:ext uri="{FF2B5EF4-FFF2-40B4-BE49-F238E27FC236}">
                <a16:creationId xmlns:a16="http://schemas.microsoft.com/office/drawing/2014/main" id="{0301F6D1-3E66-4198-8305-F0FF1745CC94}"/>
              </a:ext>
            </a:extLst>
          </p:cNvPr>
          <p:cNvSpPr>
            <a:spLocks noGrp="1"/>
          </p:cNvSpPr>
          <p:nvPr>
            <p:ph type="body" sz="quarter" idx="13"/>
          </p:nvPr>
        </p:nvSpPr>
        <p:spPr>
          <a:xfrm>
            <a:off x="914400" y="2691979"/>
            <a:ext cx="6764400" cy="5230800"/>
          </a:xfrm>
          <a:solidFill>
            <a:srgbClr val="1E64C8"/>
          </a:solidFill>
        </p:spPr>
        <p:txBody>
          <a:bodyPr anchor="b" anchorCtr="0">
            <a:noAutofit/>
          </a:bodyPr>
          <a:lstStyle>
            <a:lvl1pPr marL="85725" indent="0">
              <a:buNone/>
              <a:defRPr sz="10000" u="sng" cap="all" baseline="0">
                <a:solidFill>
                  <a:schemeClr val="bg1"/>
                </a:solidFill>
              </a:defRPr>
            </a:lvl1pPr>
            <a:lvl2pPr marL="984250" indent="-625475">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Tekststijl van het model bewerken</a:t>
            </a:r>
          </a:p>
        </p:txBody>
      </p:sp>
    </p:spTree>
    <p:extLst>
      <p:ext uri="{BB962C8B-B14F-4D97-AF65-F5344CB8AC3E}">
        <p14:creationId xmlns:p14="http://schemas.microsoft.com/office/powerpoint/2010/main" val="1815075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sp>
        <p:nvSpPr>
          <p:cNvPr id="7" name="Rectangle 6"/>
          <p:cNvSpPr/>
          <p:nvPr userDrawn="1"/>
        </p:nvSpPr>
        <p:spPr>
          <a:xfrm>
            <a:off x="914400" y="1393200"/>
            <a:ext cx="16424275" cy="65052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bwMode="white">
          <a:xfrm>
            <a:off x="1291074" y="2286000"/>
            <a:ext cx="15183366" cy="4436316"/>
          </a:xfrm>
        </p:spPr>
        <p:txBody>
          <a:bodyPr anchor="b">
            <a:noAutofit/>
          </a:bodyPr>
          <a:lstStyle>
            <a:lvl1pPr algn="l">
              <a:lnSpc>
                <a:spcPts val="11000"/>
              </a:lnSpc>
              <a:defRPr sz="10000" u="sng" baseline="0">
                <a:solidFill>
                  <a:schemeClr val="bg1"/>
                </a:solidFill>
                <a:uFill>
                  <a:solidFill>
                    <a:schemeClr val="bg1"/>
                  </a:solidFill>
                </a:uFill>
              </a:defRPr>
            </a:lvl1pPr>
          </a:lstStyle>
          <a:p>
            <a:r>
              <a:rPr lang="nl-NL" noProof="0"/>
              <a:t>Klik om de stijl te bewerken</a:t>
            </a:r>
            <a:endParaRPr lang="en-GB" noProof="0" dirty="0"/>
          </a:p>
        </p:txBody>
      </p:sp>
      <p:sp>
        <p:nvSpPr>
          <p:cNvPr id="3" name="Subtitle 2"/>
          <p:cNvSpPr>
            <a:spLocks noGrp="1"/>
          </p:cNvSpPr>
          <p:nvPr>
            <p:ph type="subTitle" idx="1" hasCustomPrompt="1"/>
          </p:nvPr>
        </p:nvSpPr>
        <p:spPr bwMode="white">
          <a:xfrm>
            <a:off x="1283414" y="6874716"/>
            <a:ext cx="15191026" cy="583200"/>
          </a:xfrm>
        </p:spPr>
        <p:txBody>
          <a:bodyPr>
            <a:normAutofit/>
          </a:bodyPr>
          <a:lstStyle>
            <a:lvl1pPr marL="0" indent="0" algn="l">
              <a:lnSpc>
                <a:spcPts val="3600"/>
              </a:lnSpc>
              <a:buNone/>
              <a:defRPr sz="3000">
                <a:solidFill>
                  <a:srgbClr val="FFD200"/>
                </a:solidFill>
              </a:defRPr>
            </a:lvl1pPr>
            <a:lvl2pPr marL="650184" indent="0" algn="ctr">
              <a:buNone/>
              <a:defRPr sz="2844"/>
            </a:lvl2pPr>
            <a:lvl3pPr marL="1300368" indent="0" algn="ctr">
              <a:buNone/>
              <a:defRPr sz="2560"/>
            </a:lvl3pPr>
            <a:lvl4pPr marL="1950552" indent="0" algn="ctr">
              <a:buNone/>
              <a:defRPr sz="2275"/>
            </a:lvl4pPr>
            <a:lvl5pPr marL="2600736" indent="0" algn="ctr">
              <a:buNone/>
              <a:defRPr sz="2275"/>
            </a:lvl5pPr>
            <a:lvl6pPr marL="3250921" indent="0" algn="ctr">
              <a:buNone/>
              <a:defRPr sz="2275"/>
            </a:lvl6pPr>
            <a:lvl7pPr marL="3901105" indent="0" algn="ctr">
              <a:buNone/>
              <a:defRPr sz="2275"/>
            </a:lvl7pPr>
            <a:lvl8pPr marL="4551289" indent="0" algn="ctr">
              <a:buNone/>
              <a:defRPr sz="2275"/>
            </a:lvl8pPr>
            <a:lvl9pPr marL="5201473" indent="0" algn="ctr">
              <a:buNone/>
              <a:defRPr sz="2275"/>
            </a:lvl9pPr>
          </a:lstStyle>
          <a:p>
            <a:r>
              <a:rPr lang="en-GB" noProof="0" dirty="0"/>
              <a:t>Click to add subtitle / presenter / date [</a:t>
            </a:r>
            <a:r>
              <a:rPr lang="en-GB" noProof="0" dirty="0" err="1"/>
              <a:t>dd</a:t>
            </a:r>
            <a:r>
              <a:rPr lang="en-GB" noProof="0" dirty="0"/>
              <a:t>-mm-</a:t>
            </a:r>
            <a:r>
              <a:rPr lang="en-GB" noProof="0" dirty="0" err="1"/>
              <a:t>yyyy</a:t>
            </a:r>
            <a:r>
              <a:rPr lang="en-GB" noProof="0" dirty="0"/>
              <a:t>]</a:t>
            </a:r>
          </a:p>
        </p:txBody>
      </p:sp>
      <p:sp>
        <p:nvSpPr>
          <p:cNvPr id="8" name="Titles positoning box" hidden="1"/>
          <p:cNvSpPr/>
          <p:nvPr userDrawn="1"/>
        </p:nvSpPr>
        <p:spPr>
          <a:xfrm>
            <a:off x="1371600" y="6408000"/>
            <a:ext cx="15012000"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p:cNvSpPr>
            <a:spLocks noGrp="1"/>
          </p:cNvSpPr>
          <p:nvPr>
            <p:ph type="pic" sz="quarter" idx="11" hasCustomPrompt="1"/>
          </p:nvPr>
        </p:nvSpPr>
        <p:spPr>
          <a:xfrm>
            <a:off x="3200400" y="8366400"/>
            <a:ext cx="2286000" cy="928800"/>
          </a:xfrm>
        </p:spPr>
        <p:txBody>
          <a:bodyPr/>
          <a:lstStyle>
            <a:lvl1pPr>
              <a:defRPr sz="1600">
                <a:solidFill>
                  <a:schemeClr val="bg1">
                    <a:lumMod val="50000"/>
                  </a:schemeClr>
                </a:solidFill>
              </a:defRPr>
            </a:lvl1pPr>
          </a:lstStyle>
          <a:p>
            <a:r>
              <a:rPr lang="en-GB" noProof="0" dirty="0"/>
              <a:t>Partner Logo 1</a:t>
            </a:r>
          </a:p>
        </p:txBody>
      </p:sp>
      <p:sp>
        <p:nvSpPr>
          <p:cNvPr id="13" name="Picture Placeholder 11"/>
          <p:cNvSpPr>
            <a:spLocks noGrp="1"/>
          </p:cNvSpPr>
          <p:nvPr>
            <p:ph type="pic" sz="quarter" idx="12" hasCustomPrompt="1"/>
          </p:nvPr>
        </p:nvSpPr>
        <p:spPr>
          <a:xfrm>
            <a:off x="5713200" y="8366400"/>
            <a:ext cx="2286000" cy="928800"/>
          </a:xfrm>
        </p:spPr>
        <p:txBody>
          <a:bodyPr/>
          <a:lstStyle>
            <a:lvl1pPr>
              <a:defRPr sz="1600">
                <a:solidFill>
                  <a:schemeClr val="bg1">
                    <a:lumMod val="50000"/>
                  </a:schemeClr>
                </a:solidFill>
              </a:defRPr>
            </a:lvl1pPr>
          </a:lstStyle>
          <a:p>
            <a:r>
              <a:rPr lang="en-GB" noProof="0" dirty="0"/>
              <a:t>Partner Logo 2</a:t>
            </a:r>
          </a:p>
        </p:txBody>
      </p:sp>
      <p:sp>
        <p:nvSpPr>
          <p:cNvPr id="14" name="Picture Placeholder 11"/>
          <p:cNvSpPr>
            <a:spLocks noGrp="1"/>
          </p:cNvSpPr>
          <p:nvPr>
            <p:ph type="pic" sz="quarter" idx="13" hasCustomPrompt="1"/>
          </p:nvPr>
        </p:nvSpPr>
        <p:spPr>
          <a:xfrm>
            <a:off x="8229600" y="8366400"/>
            <a:ext cx="2322000" cy="928800"/>
          </a:xfrm>
        </p:spPr>
        <p:txBody>
          <a:bodyPr/>
          <a:lstStyle>
            <a:lvl1pPr>
              <a:defRPr sz="1600">
                <a:solidFill>
                  <a:schemeClr val="bg1">
                    <a:lumMod val="50000"/>
                  </a:schemeClr>
                </a:solidFill>
              </a:defRPr>
            </a:lvl1pPr>
          </a:lstStyle>
          <a:p>
            <a:r>
              <a:rPr lang="en-GB" noProof="0" dirty="0"/>
              <a:t>Partner Logo 3</a:t>
            </a:r>
          </a:p>
        </p:txBody>
      </p:sp>
      <p:sp>
        <p:nvSpPr>
          <p:cNvPr id="15" name="Picture Placeholder 11"/>
          <p:cNvSpPr>
            <a:spLocks noGrp="1"/>
          </p:cNvSpPr>
          <p:nvPr>
            <p:ph type="pic" sz="quarter" idx="14" hasCustomPrompt="1"/>
          </p:nvPr>
        </p:nvSpPr>
        <p:spPr>
          <a:xfrm>
            <a:off x="10746000" y="8366400"/>
            <a:ext cx="2322000" cy="928800"/>
          </a:xfrm>
        </p:spPr>
        <p:txBody>
          <a:bodyPr/>
          <a:lstStyle>
            <a:lvl1pPr>
              <a:defRPr sz="1600">
                <a:solidFill>
                  <a:schemeClr val="bg1">
                    <a:lumMod val="50000"/>
                  </a:schemeClr>
                </a:solidFill>
              </a:defRPr>
            </a:lvl1pPr>
          </a:lstStyle>
          <a:p>
            <a:r>
              <a:rPr lang="en-GB" noProof="0" dirty="0"/>
              <a:t>Partner Logo 4</a:t>
            </a:r>
          </a:p>
        </p:txBody>
      </p:sp>
      <p:sp>
        <p:nvSpPr>
          <p:cNvPr id="16" name="Oranisation Placeholder"/>
          <p:cNvSpPr>
            <a:spLocks noGrp="1"/>
          </p:cNvSpPr>
          <p:nvPr>
            <p:ph type="body" sz="quarter" idx="15" hasCustomPrompt="1"/>
          </p:nvPr>
        </p:nvSpPr>
        <p:spPr bwMode="white">
          <a:xfrm>
            <a:off x="8580530" y="395008"/>
            <a:ext cx="8294400" cy="540000"/>
          </a:xfrm>
        </p:spPr>
        <p:txBody>
          <a:bodyPr anchor="b" anchorCtr="0">
            <a:normAutofit/>
          </a:bodyPr>
          <a:lstStyle>
            <a:lvl1pPr>
              <a:lnSpc>
                <a:spcPts val="1700"/>
              </a:lnSpc>
              <a:defRPr sz="1400" b="1" i="0" u="sng" cap="all" baseline="0">
                <a:solidFill>
                  <a:srgbClr val="1E64C8"/>
                </a:solidFill>
                <a:uFill>
                  <a:solidFill>
                    <a:schemeClr val="bg1"/>
                  </a:solidFill>
                </a:uFill>
              </a:defRPr>
            </a:lvl1pPr>
            <a:lvl2pPr marL="0" indent="0">
              <a:lnSpc>
                <a:spcPts val="1700"/>
              </a:lnSpc>
              <a:buNone/>
              <a:defRPr sz="1400" cap="all" baseline="0">
                <a:solidFill>
                  <a:srgbClr val="1E64C8"/>
                </a:solidFill>
              </a:defRPr>
            </a:lvl2pPr>
          </a:lstStyle>
          <a:p>
            <a:pPr lvl="0"/>
            <a:r>
              <a:rPr lang="en-GB" noProof="0" dirty="0"/>
              <a:t>Click to edit organisation styles</a:t>
            </a:r>
          </a:p>
          <a:p>
            <a:pPr lvl="1"/>
            <a:r>
              <a:rPr lang="en-GB" noProof="0" dirty="0"/>
              <a:t>Second level</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400" y="0"/>
            <a:ext cx="4179597" cy="1393200"/>
          </a:xfrm>
          <a:prstGeom prst="rect">
            <a:avLst/>
          </a:prstGeom>
        </p:spPr>
      </p:pic>
    </p:spTree>
    <p:extLst>
      <p:ext uri="{BB962C8B-B14F-4D97-AF65-F5344CB8AC3E}">
        <p14:creationId xmlns:p14="http://schemas.microsoft.com/office/powerpoint/2010/main" val="941814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7" name="Rectangle 6"/>
          <p:cNvSpPr/>
          <p:nvPr userDrawn="1"/>
        </p:nvSpPr>
        <p:spPr>
          <a:xfrm>
            <a:off x="914400" y="0"/>
            <a:ext cx="16424275" cy="78984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bwMode="white">
          <a:xfrm>
            <a:off x="1291074" y="3246120"/>
            <a:ext cx="15183366" cy="4436316"/>
          </a:xfrm>
        </p:spPr>
        <p:txBody>
          <a:bodyPr anchor="b">
            <a:noAutofit/>
          </a:bodyPr>
          <a:lstStyle>
            <a:lvl1pPr algn="l">
              <a:lnSpc>
                <a:spcPts val="11000"/>
              </a:lnSpc>
              <a:defRPr sz="10000" u="sng" baseline="0">
                <a:solidFill>
                  <a:schemeClr val="bg1"/>
                </a:solidFill>
                <a:uFill>
                  <a:solidFill>
                    <a:schemeClr val="bg1"/>
                  </a:solidFill>
                </a:uFill>
              </a:defRPr>
            </a:lvl1pPr>
          </a:lstStyle>
          <a:p>
            <a:r>
              <a:rPr lang="en-GB" noProof="0" dirty="0"/>
              <a:t>Click to add chapter title</a:t>
            </a:r>
          </a:p>
        </p:txBody>
      </p:sp>
      <p:sp>
        <p:nvSpPr>
          <p:cNvPr id="8" name="Titles positoning box" hidden="1"/>
          <p:cNvSpPr/>
          <p:nvPr userDrawn="1"/>
        </p:nvSpPr>
        <p:spPr>
          <a:xfrm>
            <a:off x="1371600" y="7344000"/>
            <a:ext cx="15012000"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en-GB" noProof="0" smtClean="0"/>
              <a:pPr/>
              <a:t>‹nr.›</a:t>
            </a:fld>
            <a:endParaRPr lang="en-GB" noProof="0" dirty="0"/>
          </a:p>
        </p:txBody>
      </p:sp>
    </p:spTree>
    <p:extLst>
      <p:ext uri="{BB962C8B-B14F-4D97-AF65-F5344CB8AC3E}">
        <p14:creationId xmlns:p14="http://schemas.microsoft.com/office/powerpoint/2010/main" val="1294732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de stijl te bewerken</a:t>
            </a:r>
            <a:endParaRPr lang="en-GB" noProof="0" dirty="0"/>
          </a:p>
        </p:txBody>
      </p:sp>
      <p:sp>
        <p:nvSpPr>
          <p:cNvPr id="3" name="Content Placeholder 2"/>
          <p:cNvSpPr>
            <a:spLocks noGrp="1"/>
          </p:cNvSpPr>
          <p:nvPr>
            <p:ph idx="1"/>
          </p:nvPr>
        </p:nvSpPr>
        <p:spPr>
          <a:xfrm>
            <a:off x="835825" y="1194364"/>
            <a:ext cx="15699575" cy="6696000"/>
          </a:xfrm>
        </p:spPr>
        <p:txBody>
          <a:bodyPr/>
          <a:lstStyle>
            <a:lvl1pPr marL="536400" indent="-450000" defTabSz="457200">
              <a:lnSpc>
                <a:spcPct val="120000"/>
              </a:lnSpc>
              <a:buFont typeface="Arial" panose="020B0604020202020204" pitchFamily="34" charset="0"/>
              <a:buChar char="̶"/>
              <a:defRPr/>
            </a:lvl1pPr>
            <a:lvl2pPr marL="1170000" indent="-450000">
              <a:lnSpc>
                <a:spcPct val="120000"/>
              </a:lnSpc>
              <a:defRPr/>
            </a:lvl2pPr>
            <a:lvl3pPr marL="1756800" indent="-450000" defTabSz="457200">
              <a:lnSpc>
                <a:spcPct val="120000"/>
              </a:lnSpc>
              <a:defRPr/>
            </a:lvl3pPr>
            <a:lvl4pPr marL="2329200" indent="-550800" defTabSz="457200">
              <a:lnSpc>
                <a:spcPct val="120000"/>
              </a:lnSpc>
              <a:defRPr/>
            </a:lvl4pPr>
            <a:lvl5pPr marL="2962800" indent="-442800" defTabSz="457200">
              <a:lnSpc>
                <a:spcPct val="120000"/>
              </a:lnSpc>
              <a:buFont typeface="Arial" panose="020B0604020202020204" pitchFamily="34" charset="0"/>
              <a:buChar char="̶"/>
              <a:defRPr/>
            </a:lvl5p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GB" noProof="0" dirty="0"/>
          </a:p>
        </p:txBody>
      </p:sp>
      <p:sp>
        <p:nvSpPr>
          <p:cNvPr id="4" name="Date Placeholder 3"/>
          <p:cNvSpPr>
            <a:spLocks noGrp="1"/>
          </p:cNvSpPr>
          <p:nvPr>
            <p:ph type="dt" sz="half" idx="10"/>
          </p:nvPr>
        </p:nvSpPr>
        <p:spPr/>
        <p:txBody>
          <a:bodyPr/>
          <a:lstStyle/>
          <a:p>
            <a:fld id="{4FCCCAF6-1686-4743-9124-83F33F1A0EA9}" type="datetime1">
              <a:rPr lang="en-GB" noProof="0" smtClean="0"/>
              <a:t>09/08/2022</a:t>
            </a:fld>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6" name="Slide Number Placeholder 5"/>
          <p:cNvSpPr>
            <a:spLocks noGrp="1"/>
          </p:cNvSpPr>
          <p:nvPr>
            <p:ph type="sldNum" sz="quarter" idx="12"/>
          </p:nvPr>
        </p:nvSpPr>
        <p:spPr/>
        <p:txBody>
          <a:bodyPr/>
          <a:lstStyle/>
          <a:p>
            <a:fld id="{7AE184E0-0BD4-4705-A12B-9B71DDE63301}" type="slidenum">
              <a:rPr lang="en-GB" noProof="0" smtClean="0"/>
              <a:t>‹nr.›</a:t>
            </a:fld>
            <a:endParaRPr lang="en-GB" noProof="0" dirty="0"/>
          </a:p>
        </p:txBody>
      </p:sp>
    </p:spTree>
    <p:extLst>
      <p:ext uri="{BB962C8B-B14F-4D97-AF65-F5344CB8AC3E}">
        <p14:creationId xmlns:p14="http://schemas.microsoft.com/office/powerpoint/2010/main" val="3081577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xt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de stijl te bewerken</a:t>
            </a:r>
            <a:endParaRPr lang="en-GB" noProof="0" dirty="0"/>
          </a:p>
        </p:txBody>
      </p:sp>
      <p:sp>
        <p:nvSpPr>
          <p:cNvPr id="4" name="Date Placeholder 3"/>
          <p:cNvSpPr>
            <a:spLocks noGrp="1"/>
          </p:cNvSpPr>
          <p:nvPr>
            <p:ph type="dt" sz="half" idx="10"/>
          </p:nvPr>
        </p:nvSpPr>
        <p:spPr/>
        <p:txBody>
          <a:bodyPr/>
          <a:lstStyle/>
          <a:p>
            <a:fld id="{B86ADBF0-A618-4E69-83BB-0C41E08702AA}" type="datetime1">
              <a:rPr lang="en-GB" noProof="0" smtClean="0"/>
              <a:t>09/08/2022</a:t>
            </a:fld>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8" name="Picture Placeholder 7"/>
          <p:cNvSpPr>
            <a:spLocks noGrp="1"/>
          </p:cNvSpPr>
          <p:nvPr>
            <p:ph type="pic" sz="quarter" idx="13" hasCustomPrompt="1"/>
          </p:nvPr>
        </p:nvSpPr>
        <p:spPr>
          <a:xfrm>
            <a:off x="10104438" y="1371918"/>
            <a:ext cx="6300000" cy="6498000"/>
          </a:xfrm>
        </p:spPr>
        <p:txBody>
          <a:bodyPr/>
          <a:lstStyle>
            <a:lvl1pPr>
              <a:defRPr>
                <a:solidFill>
                  <a:schemeClr val="bg1">
                    <a:lumMod val="50000"/>
                  </a:schemeClr>
                </a:solidFill>
              </a:defRPr>
            </a:lvl1pPr>
          </a:lstStyle>
          <a:p>
            <a:r>
              <a:rPr lang="en-GB" noProof="0" dirty="0"/>
              <a:t>Photo</a:t>
            </a:r>
          </a:p>
        </p:txBody>
      </p:sp>
      <p:sp>
        <p:nvSpPr>
          <p:cNvPr id="9"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en-GB" noProof="0" smtClean="0"/>
              <a:pPr/>
              <a:t>‹nr.›</a:t>
            </a:fld>
            <a:endParaRPr lang="en-GB" noProof="0" dirty="0"/>
          </a:p>
        </p:txBody>
      </p:sp>
      <p:sp>
        <p:nvSpPr>
          <p:cNvPr id="12" name="Content Placeholder 2"/>
          <p:cNvSpPr>
            <a:spLocks noGrp="1"/>
          </p:cNvSpPr>
          <p:nvPr>
            <p:ph idx="1"/>
          </p:nvPr>
        </p:nvSpPr>
        <p:spPr>
          <a:xfrm>
            <a:off x="835825" y="1194364"/>
            <a:ext cx="8442000" cy="6696000"/>
          </a:xfrm>
        </p:spPr>
        <p:txBody>
          <a:bodyPr/>
          <a:lstStyle>
            <a:lvl1pPr defTabSz="457200">
              <a:lnSpc>
                <a:spcPct val="120000"/>
              </a:lnSpc>
              <a:defRPr/>
            </a:lvl1pPr>
            <a:lvl2pPr>
              <a:lnSpc>
                <a:spcPct val="120000"/>
              </a:lnSpc>
              <a:defRPr/>
            </a:lvl2pPr>
            <a:lvl3pPr defTabSz="457200">
              <a:lnSpc>
                <a:spcPct val="120000"/>
              </a:lnSpc>
              <a:defRPr/>
            </a:lvl3pPr>
            <a:lvl4pPr defTabSz="457200">
              <a:lnSpc>
                <a:spcPct val="120000"/>
              </a:lnSpc>
              <a:defRPr/>
            </a:lvl4pPr>
            <a:lvl5pPr defTabSz="457200">
              <a:lnSpc>
                <a:spcPct val="120000"/>
              </a:lnSpc>
              <a:defRPr/>
            </a:lvl5p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GB" noProof="0" dirty="0"/>
          </a:p>
        </p:txBody>
      </p:sp>
    </p:spTree>
    <p:extLst>
      <p:ext uri="{BB962C8B-B14F-4D97-AF65-F5344CB8AC3E}">
        <p14:creationId xmlns:p14="http://schemas.microsoft.com/office/powerpoint/2010/main" val="1314887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de stijl te bewerken</a:t>
            </a:r>
            <a:endParaRPr lang="en-GB" noProof="0" dirty="0"/>
          </a:p>
        </p:txBody>
      </p:sp>
      <p:sp>
        <p:nvSpPr>
          <p:cNvPr id="3" name="Date Placeholder 2"/>
          <p:cNvSpPr>
            <a:spLocks noGrp="1"/>
          </p:cNvSpPr>
          <p:nvPr>
            <p:ph type="dt" sz="half" idx="10"/>
          </p:nvPr>
        </p:nvSpPr>
        <p:spPr/>
        <p:txBody>
          <a:bodyPr/>
          <a:lstStyle/>
          <a:p>
            <a:fld id="{F2443E58-CDC3-4782-B82C-4D381C795B98}" type="datetime1">
              <a:rPr lang="en-GB" noProof="0" smtClean="0"/>
              <a:t>09/08/2022</a:t>
            </a:fld>
            <a:endParaRPr lang="en-GB" noProof="0" dirty="0"/>
          </a:p>
        </p:txBody>
      </p:sp>
      <p:sp>
        <p:nvSpPr>
          <p:cNvPr id="4" name="Footer Placeholder 3"/>
          <p:cNvSpPr>
            <a:spLocks noGrp="1"/>
          </p:cNvSpPr>
          <p:nvPr>
            <p:ph type="ftr" sz="quarter" idx="11"/>
          </p:nvPr>
        </p:nvSpPr>
        <p:spPr/>
        <p:txBody>
          <a:bodyPr/>
          <a:lstStyle/>
          <a:p>
            <a:endParaRPr lang="en-GB" noProof="0" dirty="0"/>
          </a:p>
        </p:txBody>
      </p:sp>
      <p:sp>
        <p:nvSpPr>
          <p:cNvPr id="5" name="Slide Number Placeholder 4"/>
          <p:cNvSpPr>
            <a:spLocks noGrp="1"/>
          </p:cNvSpPr>
          <p:nvPr>
            <p:ph type="sldNum" sz="quarter" idx="12"/>
          </p:nvPr>
        </p:nvSpPr>
        <p:spPr/>
        <p:txBody>
          <a:bodyPr/>
          <a:lstStyle/>
          <a:p>
            <a:fld id="{7AE184E0-0BD4-4705-A12B-9B71DDE63301}" type="slidenum">
              <a:rPr lang="en-GB" noProof="0" smtClean="0"/>
              <a:t>‹nr.›</a:t>
            </a:fld>
            <a:endParaRPr lang="en-GB" noProof="0" dirty="0"/>
          </a:p>
        </p:txBody>
      </p:sp>
      <p:sp>
        <p:nvSpPr>
          <p:cNvPr id="7" name="Picture Placeholder 6"/>
          <p:cNvSpPr>
            <a:spLocks noGrp="1"/>
          </p:cNvSpPr>
          <p:nvPr>
            <p:ph type="pic" sz="quarter" idx="13" hasCustomPrompt="1"/>
          </p:nvPr>
        </p:nvSpPr>
        <p:spPr>
          <a:xfrm>
            <a:off x="952038" y="1371600"/>
            <a:ext cx="15480000" cy="6501600"/>
          </a:xfrm>
        </p:spPr>
        <p:txBody>
          <a:bodyPr/>
          <a:lstStyle>
            <a:lvl1pPr>
              <a:defRPr>
                <a:solidFill>
                  <a:schemeClr val="bg1">
                    <a:lumMod val="50000"/>
                  </a:schemeClr>
                </a:solidFill>
              </a:defRPr>
            </a:lvl1pPr>
          </a:lstStyle>
          <a:p>
            <a:r>
              <a:rPr lang="en-GB" noProof="0" dirty="0"/>
              <a:t>Photo</a:t>
            </a:r>
          </a:p>
        </p:txBody>
      </p:sp>
    </p:spTree>
    <p:extLst>
      <p:ext uri="{BB962C8B-B14F-4D97-AF65-F5344CB8AC3E}">
        <p14:creationId xmlns:p14="http://schemas.microsoft.com/office/powerpoint/2010/main" val="374516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Only">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3465D1-804F-429B-83CD-3EFA8410E123}" type="datetime1">
              <a:rPr lang="en-GB" smtClean="0"/>
              <a:t>09/08/2022</a:t>
            </a:fld>
            <a:endParaRPr lang="en-GB"/>
          </a:p>
        </p:txBody>
      </p:sp>
      <p:sp>
        <p:nvSpPr>
          <p:cNvPr id="3" name="Footer Placeholder 2"/>
          <p:cNvSpPr>
            <a:spLocks noGrp="1"/>
          </p:cNvSpPr>
          <p:nvPr>
            <p:ph type="ftr" sz="quarter" idx="11"/>
          </p:nvPr>
        </p:nvSpPr>
        <p:spPr/>
        <p:txBody>
          <a:bodyPr/>
          <a:lstStyle/>
          <a:p>
            <a:endParaRPr lang="en-GB"/>
          </a:p>
        </p:txBody>
      </p:sp>
      <p:sp>
        <p:nvSpPr>
          <p:cNvPr id="7" name="Covering Background"/>
          <p:cNvSpPr/>
          <p:nvPr userDrawn="1"/>
        </p:nvSpPr>
        <p:spPr>
          <a:xfrm>
            <a:off x="-1" y="0"/>
            <a:ext cx="17337600" cy="9753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p:cNvSpPr>
            <a:spLocks noGrp="1"/>
          </p:cNvSpPr>
          <p:nvPr>
            <p:ph type="pic" sz="quarter" idx="12" hasCustomPrompt="1"/>
          </p:nvPr>
        </p:nvSpPr>
        <p:spPr>
          <a:xfrm>
            <a:off x="-1" y="0"/>
            <a:ext cx="17337600" cy="9753600"/>
          </a:xfrm>
        </p:spPr>
        <p:txBody>
          <a:bodyPr/>
          <a:lstStyle>
            <a:lvl1pPr>
              <a:defRPr>
                <a:solidFill>
                  <a:schemeClr val="bg1">
                    <a:lumMod val="50000"/>
                  </a:schemeClr>
                </a:solidFill>
              </a:defRPr>
            </a:lvl1pPr>
          </a:lstStyle>
          <a:p>
            <a:r>
              <a:rPr lang="en-GB" noProof="0" dirty="0"/>
              <a:t>Photo</a:t>
            </a:r>
          </a:p>
        </p:txBody>
      </p:sp>
    </p:spTree>
    <p:extLst>
      <p:ext uri="{BB962C8B-B14F-4D97-AF65-F5344CB8AC3E}">
        <p14:creationId xmlns:p14="http://schemas.microsoft.com/office/powerpoint/2010/main" val="2949418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Rectangle 6"/>
          <p:cNvSpPr/>
          <p:nvPr userDrawn="1"/>
        </p:nvSpPr>
        <p:spPr>
          <a:xfrm>
            <a:off x="914400" y="1393200"/>
            <a:ext cx="16424275" cy="65052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p:cNvSpPr>
            <a:spLocks noGrp="1"/>
          </p:cNvSpPr>
          <p:nvPr>
            <p:ph type="ctrTitle" hasCustomPrompt="1"/>
          </p:nvPr>
        </p:nvSpPr>
        <p:spPr bwMode="white">
          <a:xfrm>
            <a:off x="1291074" y="1743240"/>
            <a:ext cx="15183366" cy="5769600"/>
          </a:xfrm>
        </p:spPr>
        <p:txBody>
          <a:bodyPr anchor="t" anchorCtr="0">
            <a:noAutofit/>
          </a:bodyPr>
          <a:lstStyle>
            <a:lvl1pPr algn="l">
              <a:lnSpc>
                <a:spcPts val="3500"/>
              </a:lnSpc>
              <a:defRPr sz="2500" u="none" cap="none" baseline="0">
                <a:solidFill>
                  <a:schemeClr val="bg1"/>
                </a:solidFill>
                <a:uFill>
                  <a:solidFill>
                    <a:schemeClr val="bg1"/>
                  </a:solidFill>
                </a:uFill>
                <a:latin typeface="+mn-lt"/>
              </a:defRPr>
            </a:lvl1pPr>
          </a:lstStyle>
          <a:p>
            <a:r>
              <a:rPr lang="en-GB" noProof="0" dirty="0"/>
              <a:t>Click to add presenters </a:t>
            </a:r>
            <a:r>
              <a:rPr lang="en-GB" noProof="0"/>
              <a:t>contact data</a:t>
            </a:r>
            <a:endParaRPr lang="en-GB" noProof="0" dirty="0"/>
          </a:p>
        </p:txBody>
      </p:sp>
      <p:sp>
        <p:nvSpPr>
          <p:cNvPr id="8" name="Titles positoning box" hidden="1"/>
          <p:cNvSpPr/>
          <p:nvPr userDrawn="1"/>
        </p:nvSpPr>
        <p:spPr>
          <a:xfrm>
            <a:off x="1371600" y="1828800"/>
            <a:ext cx="15012000" cy="599976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jdelijke aanduiding voor tekst 4"/>
          <p:cNvSpPr>
            <a:spLocks noGrp="1"/>
          </p:cNvSpPr>
          <p:nvPr>
            <p:ph type="body" sz="quarter" idx="10" hasCustomPrompt="1"/>
          </p:nvPr>
        </p:nvSpPr>
        <p:spPr bwMode="white">
          <a:xfrm>
            <a:off x="9215999" y="3095999"/>
            <a:ext cx="7257600" cy="1717969"/>
          </a:xfrm>
        </p:spPr>
        <p:txBody>
          <a:bodyPr>
            <a:normAutofit/>
          </a:bodyPr>
          <a:lstStyle>
            <a:lvl1pPr>
              <a:lnSpc>
                <a:spcPts val="3500"/>
              </a:lnSpc>
              <a:defRPr sz="2400">
                <a:solidFill>
                  <a:schemeClr val="bg1"/>
                </a:solidFill>
              </a:defRPr>
            </a:lvl1pPr>
          </a:lstStyle>
          <a:p>
            <a:pPr lvl="0"/>
            <a:r>
              <a:rPr lang="en-GB" noProof="0" dirty="0"/>
              <a:t>Click to add social media names</a:t>
            </a:r>
            <a:endParaRPr lang="nl-NL" dirty="0"/>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400" y="0"/>
            <a:ext cx="4179597" cy="1393200"/>
          </a:xfrm>
          <a:prstGeom prst="rect">
            <a:avLst/>
          </a:prstGeom>
        </p:spPr>
      </p:pic>
    </p:spTree>
    <p:extLst>
      <p:ext uri="{BB962C8B-B14F-4D97-AF65-F5344CB8AC3E}">
        <p14:creationId xmlns:p14="http://schemas.microsoft.com/office/powerpoint/2010/main" val="31037857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ue textbox over pictur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914400" y="0"/>
            <a:ext cx="16424275" cy="7920000"/>
          </a:xfrm>
        </p:spPr>
        <p:txBody>
          <a:bodyPr/>
          <a:lstStyle>
            <a:lvl1pPr marL="85725" indent="0">
              <a:buNone/>
              <a:defRPr>
                <a:solidFill>
                  <a:schemeClr val="bg1">
                    <a:lumMod val="50000"/>
                  </a:schemeClr>
                </a:solidFill>
              </a:defRPr>
            </a:lvl1pPr>
          </a:lstStyle>
          <a:p>
            <a:r>
              <a:rPr lang="nl-BE" noProof="0"/>
              <a:t>Picture</a:t>
            </a:r>
            <a:endParaRPr lang="nl-BE" noProof="0" dirty="0"/>
          </a:p>
        </p:txBody>
      </p:sp>
      <p:sp>
        <p:nvSpPr>
          <p:cNvPr id="2" name="Date Placeholder 1"/>
          <p:cNvSpPr>
            <a:spLocks noGrp="1"/>
          </p:cNvSpPr>
          <p:nvPr>
            <p:ph type="dt" sz="half" idx="10"/>
          </p:nvPr>
        </p:nvSpPr>
        <p:spPr/>
        <p:txBody>
          <a:bodyPr/>
          <a:lstStyle/>
          <a:p>
            <a:fld id="{66A81384-1200-4D40-BEF0-3A17A1F906F4}" type="datetime1">
              <a:rPr lang="nl-NL" noProof="0" smtClean="0"/>
              <a:t>9-8-2022</a:t>
            </a:fld>
            <a:endParaRPr lang="nl-NL" noProof="0" dirty="0"/>
          </a:p>
        </p:txBody>
      </p:sp>
      <p:sp>
        <p:nvSpPr>
          <p:cNvPr id="3" name="Footer Placeholder 2"/>
          <p:cNvSpPr>
            <a:spLocks noGrp="1"/>
          </p:cNvSpPr>
          <p:nvPr>
            <p:ph type="ftr" sz="quarter" idx="11"/>
          </p:nvPr>
        </p:nvSpPr>
        <p:spPr/>
        <p:txBody>
          <a:bodyPr/>
          <a:lstStyle/>
          <a:p>
            <a:endParaRPr lang="nl-NL" noProof="0" dirty="0"/>
          </a:p>
        </p:txBody>
      </p:sp>
      <p:sp>
        <p:nvSpPr>
          <p:cNvPr id="8" name="Tijdelijke aanduiding voor tekst 7">
            <a:extLst>
              <a:ext uri="{FF2B5EF4-FFF2-40B4-BE49-F238E27FC236}">
                <a16:creationId xmlns:a16="http://schemas.microsoft.com/office/drawing/2014/main" id="{0301F6D1-3E66-4198-8305-F0FF1745CC94}"/>
              </a:ext>
            </a:extLst>
          </p:cNvPr>
          <p:cNvSpPr>
            <a:spLocks noGrp="1"/>
          </p:cNvSpPr>
          <p:nvPr>
            <p:ph type="body" sz="quarter" idx="13" hasCustomPrompt="1"/>
          </p:nvPr>
        </p:nvSpPr>
        <p:spPr>
          <a:xfrm>
            <a:off x="914400" y="2691979"/>
            <a:ext cx="6764400" cy="5230800"/>
          </a:xfrm>
          <a:solidFill>
            <a:srgbClr val="1E64C8"/>
          </a:solidFill>
        </p:spPr>
        <p:txBody>
          <a:bodyPr anchor="b" anchorCtr="0">
            <a:noAutofit/>
          </a:bodyPr>
          <a:lstStyle>
            <a:lvl1pPr marL="85725" indent="0">
              <a:buNone/>
              <a:defRPr sz="10000" u="sng" cap="all" baseline="0">
                <a:solidFill>
                  <a:schemeClr val="bg1"/>
                </a:solidFill>
              </a:defRPr>
            </a:lvl1pPr>
            <a:lvl2pPr marL="984250" indent="-625475">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text</a:t>
            </a:r>
            <a:endParaRPr lang="en-GB" noProof="0" dirty="0"/>
          </a:p>
        </p:txBody>
      </p:sp>
    </p:spTree>
    <p:extLst>
      <p:ext uri="{BB962C8B-B14F-4D97-AF65-F5344CB8AC3E}">
        <p14:creationId xmlns:p14="http://schemas.microsoft.com/office/powerpoint/2010/main" val="57967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4.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0118" y="136025"/>
            <a:ext cx="15705282" cy="863693"/>
          </a:xfrm>
          <a:prstGeom prst="rect">
            <a:avLst/>
          </a:prstGeom>
        </p:spPr>
        <p:txBody>
          <a:bodyPr vert="horz" lIns="91440" tIns="45720" rIns="91440" bIns="45720" rtlCol="0" anchor="b" anchorCtr="0">
            <a:noAutofit/>
          </a:bodyPr>
          <a:lstStyle/>
          <a:p>
            <a:r>
              <a:rPr lang="nl-NL" noProof="0"/>
              <a:t>Klik om de stijl te bewerken</a:t>
            </a:r>
            <a:endParaRPr lang="en-GB" noProof="0" dirty="0"/>
          </a:p>
        </p:txBody>
      </p:sp>
      <p:sp>
        <p:nvSpPr>
          <p:cNvPr id="3" name="Text Placeholder 2"/>
          <p:cNvSpPr>
            <a:spLocks noGrp="1"/>
          </p:cNvSpPr>
          <p:nvPr>
            <p:ph type="body" idx="1"/>
          </p:nvPr>
        </p:nvSpPr>
        <p:spPr>
          <a:xfrm>
            <a:off x="835825" y="1194364"/>
            <a:ext cx="15699575" cy="6696000"/>
          </a:xfrm>
          <a:prstGeom prst="rect">
            <a:avLst/>
          </a:prstGeom>
        </p:spPr>
        <p:txBody>
          <a:bodyPr vert="horz" lIns="91440" tIns="45720" rIns="91440" bIns="45720" rtlCol="0">
            <a:normAutofit/>
          </a:body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GB" noProof="0" dirty="0"/>
          </a:p>
        </p:txBody>
      </p:sp>
      <p:sp>
        <p:nvSpPr>
          <p:cNvPr id="4" name="Date Placeholder 3"/>
          <p:cNvSpPr>
            <a:spLocks noGrp="1"/>
          </p:cNvSpPr>
          <p:nvPr>
            <p:ph type="dt" sz="half" idx="2"/>
          </p:nvPr>
        </p:nvSpPr>
        <p:spPr>
          <a:xfrm>
            <a:off x="4072394" y="8948703"/>
            <a:ext cx="2297926"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434BA3CA-1064-434F-B179-AB3B0298C0D6}" type="datetime1">
              <a:rPr lang="en-GB" noProof="0" smtClean="0"/>
              <a:t>09/08/2022</a:t>
            </a:fld>
            <a:endParaRPr lang="en-GB" noProof="0" dirty="0"/>
          </a:p>
        </p:txBody>
      </p:sp>
      <p:sp>
        <p:nvSpPr>
          <p:cNvPr id="5" name="Footer Placeholder 4"/>
          <p:cNvSpPr>
            <a:spLocks noGrp="1"/>
          </p:cNvSpPr>
          <p:nvPr>
            <p:ph type="ftr" sz="quarter" idx="3"/>
          </p:nvPr>
        </p:nvSpPr>
        <p:spPr>
          <a:xfrm>
            <a:off x="6810236" y="8994423"/>
            <a:ext cx="8353564" cy="437932"/>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GB" noProof="0" dirty="0"/>
          </a:p>
        </p:txBody>
      </p:sp>
      <p:sp>
        <p:nvSpPr>
          <p:cNvPr id="6"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en-GB" noProof="0" smtClean="0"/>
              <a:pPr/>
              <a:t>‹nr.›</a:t>
            </a:fld>
            <a:endParaRPr lang="en-GB" noProof="0" dirty="0"/>
          </a:p>
        </p:txBody>
      </p:sp>
      <p:sp>
        <p:nvSpPr>
          <p:cNvPr id="7" name="Title positioning box" hidden="1"/>
          <p:cNvSpPr/>
          <p:nvPr/>
        </p:nvSpPr>
        <p:spPr>
          <a:xfrm>
            <a:off x="927265" y="367200"/>
            <a:ext cx="15480000" cy="463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ositoning box" hidden="1"/>
          <p:cNvSpPr/>
          <p:nvPr/>
        </p:nvSpPr>
        <p:spPr>
          <a:xfrm>
            <a:off x="927265" y="1584000"/>
            <a:ext cx="8229600" cy="6300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Logo positioning box" hidden="1"/>
          <p:cNvSpPr/>
          <p:nvPr/>
        </p:nvSpPr>
        <p:spPr>
          <a:xfrm flipV="1">
            <a:off x="928800" y="7878842"/>
            <a:ext cx="15478465" cy="141635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ositoning box" hidden="1"/>
          <p:cNvSpPr/>
          <p:nvPr/>
        </p:nvSpPr>
        <p:spPr>
          <a:xfrm>
            <a:off x="9172105" y="1584000"/>
            <a:ext cx="914400" cy="6300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ositoning box" hidden="1"/>
          <p:cNvSpPr/>
          <p:nvPr/>
        </p:nvSpPr>
        <p:spPr>
          <a:xfrm>
            <a:off x="10099369" y="1356360"/>
            <a:ext cx="6307895" cy="6527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Logo E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7200" y="7909180"/>
            <a:ext cx="2307600" cy="1846822"/>
          </a:xfrm>
          <a:prstGeom prst="rect">
            <a:avLst/>
          </a:prstGeom>
        </p:spPr>
      </p:pic>
    </p:spTree>
    <p:extLst>
      <p:ext uri="{BB962C8B-B14F-4D97-AF65-F5344CB8AC3E}">
        <p14:creationId xmlns:p14="http://schemas.microsoft.com/office/powerpoint/2010/main" val="3770589907"/>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73" r:id="rId3"/>
    <p:sldLayoutId id="2147483662" r:id="rId4"/>
    <p:sldLayoutId id="2147483674" r:id="rId5"/>
    <p:sldLayoutId id="2147483666" r:id="rId6"/>
    <p:sldLayoutId id="2147483675" r:id="rId7"/>
    <p:sldLayoutId id="2147483676" r:id="rId8"/>
    <p:sldLayoutId id="2147483677" r:id="rId9"/>
  </p:sldLayoutIdLst>
  <p:hf hdr="0" ftr="0" dt="0"/>
  <p:txStyles>
    <p:title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p:titleStyle>
    <p:bodyStyle>
      <a:lvl1pPr marL="0" indent="0"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1pPr>
      <a:lvl2pPr marL="457200" indent="-36000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900113" indent="-458788"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41338"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368" rtl="0" eaLnBrk="1" latinLnBrk="0" hangingPunct="1">
        <a:defRPr sz="2560" kern="1200">
          <a:solidFill>
            <a:schemeClr val="tx1"/>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0118" y="136025"/>
            <a:ext cx="15705282" cy="863693"/>
          </a:xfrm>
          <a:prstGeom prst="rect">
            <a:avLst/>
          </a:prstGeom>
        </p:spPr>
        <p:txBody>
          <a:bodyPr vert="horz" lIns="91440" tIns="45720" rIns="91440" bIns="45720" rtlCol="0" anchor="b" anchorCtr="0">
            <a:noAutofit/>
          </a:bodyPr>
          <a:lstStyle/>
          <a:p>
            <a:r>
              <a:rPr lang="nl-BE" noProof="0" dirty="0"/>
              <a:t>Klik om de stijl te bewerken</a:t>
            </a:r>
          </a:p>
        </p:txBody>
      </p:sp>
      <p:sp>
        <p:nvSpPr>
          <p:cNvPr id="3" name="Text Placeholder 2"/>
          <p:cNvSpPr>
            <a:spLocks noGrp="1"/>
          </p:cNvSpPr>
          <p:nvPr>
            <p:ph type="body" idx="1"/>
          </p:nvPr>
        </p:nvSpPr>
        <p:spPr>
          <a:xfrm>
            <a:off x="835825" y="1194364"/>
            <a:ext cx="15699575" cy="6696000"/>
          </a:xfrm>
          <a:prstGeom prst="rect">
            <a:avLst/>
          </a:prstGeom>
        </p:spPr>
        <p:txBody>
          <a:bodyPr vert="horz" lIns="91440" tIns="45720" rIns="91440" bIns="45720" rtlCol="0">
            <a:normAutofit/>
          </a:body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p:txBody>
      </p:sp>
      <p:sp>
        <p:nvSpPr>
          <p:cNvPr id="4" name="Date Placeholder 3"/>
          <p:cNvSpPr>
            <a:spLocks noGrp="1"/>
          </p:cNvSpPr>
          <p:nvPr>
            <p:ph type="dt" sz="half" idx="2"/>
          </p:nvPr>
        </p:nvSpPr>
        <p:spPr>
          <a:xfrm>
            <a:off x="4072394" y="8948703"/>
            <a:ext cx="2297926"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FA870D1A-A3AB-4E9F-892E-C45B5A80FDBF}" type="datetime1">
              <a:rPr lang="nl-BE" noProof="0" smtClean="0"/>
              <a:t>9/08/2022</a:t>
            </a:fld>
            <a:endParaRPr lang="nl-BE" noProof="0" dirty="0"/>
          </a:p>
        </p:txBody>
      </p:sp>
      <p:sp>
        <p:nvSpPr>
          <p:cNvPr id="5" name="Footer Placeholder 4"/>
          <p:cNvSpPr>
            <a:spLocks noGrp="1"/>
          </p:cNvSpPr>
          <p:nvPr>
            <p:ph type="ftr" sz="quarter" idx="3"/>
          </p:nvPr>
        </p:nvSpPr>
        <p:spPr>
          <a:xfrm>
            <a:off x="6810236" y="8994423"/>
            <a:ext cx="8353564" cy="437932"/>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nl-BE" noProof="0" dirty="0"/>
          </a:p>
        </p:txBody>
      </p:sp>
      <p:sp>
        <p:nvSpPr>
          <p:cNvPr id="6"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nl-BE" noProof="0" smtClean="0"/>
              <a:pPr/>
              <a:t>‹nr.›</a:t>
            </a:fld>
            <a:endParaRPr lang="nl-BE" noProof="0" dirty="0"/>
          </a:p>
        </p:txBody>
      </p:sp>
      <p:sp>
        <p:nvSpPr>
          <p:cNvPr id="7" name="Title positioning box" hidden="1"/>
          <p:cNvSpPr/>
          <p:nvPr/>
        </p:nvSpPr>
        <p:spPr>
          <a:xfrm>
            <a:off x="927265" y="367200"/>
            <a:ext cx="15480000" cy="463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ositoning box" hidden="1"/>
          <p:cNvSpPr/>
          <p:nvPr/>
        </p:nvSpPr>
        <p:spPr>
          <a:xfrm>
            <a:off x="927265" y="1584000"/>
            <a:ext cx="8229600" cy="6300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Logo positioning box" hidden="1"/>
          <p:cNvSpPr/>
          <p:nvPr/>
        </p:nvSpPr>
        <p:spPr>
          <a:xfrm flipV="1">
            <a:off x="928800" y="7878842"/>
            <a:ext cx="15478465" cy="141635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3617" y="7906160"/>
            <a:ext cx="2308379" cy="1847440"/>
          </a:xfrm>
          <a:prstGeom prst="rect">
            <a:avLst/>
          </a:prstGeom>
        </p:spPr>
      </p:pic>
      <p:sp>
        <p:nvSpPr>
          <p:cNvPr id="12" name="Text positoning box" hidden="1"/>
          <p:cNvSpPr/>
          <p:nvPr/>
        </p:nvSpPr>
        <p:spPr>
          <a:xfrm>
            <a:off x="9172105" y="1584000"/>
            <a:ext cx="914400" cy="6300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ositoning box" hidden="1"/>
          <p:cNvSpPr/>
          <p:nvPr/>
        </p:nvSpPr>
        <p:spPr>
          <a:xfrm>
            <a:off x="10099369" y="1356360"/>
            <a:ext cx="6307895" cy="6527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452023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Lst>
  <p:hf hdr="0" ftr="0" dt="0"/>
  <p:txStyles>
    <p:title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p:titleStyle>
    <p:body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368" rtl="0" eaLnBrk="1" latinLnBrk="0" hangingPunct="1">
        <a:defRPr sz="2560" kern="1200">
          <a:solidFill>
            <a:schemeClr val="tx1"/>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chart" Target="../charts/char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3.jpeg"/><Relationship Id="rId7"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19.png"/><Relationship Id="rId5" Type="http://schemas.openxmlformats.org/officeDocument/2006/relationships/image" Target="../media/image15.jpeg"/><Relationship Id="rId10" Type="http://schemas.openxmlformats.org/officeDocument/2006/relationships/hyperlink" Target="https://youtu.be/IH0r296JzPc" TargetMode="External"/><Relationship Id="rId4" Type="http://schemas.openxmlformats.org/officeDocument/2006/relationships/image" Target="../media/image14.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5078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3924" y="1964391"/>
            <a:ext cx="9753600" cy="6510528"/>
          </a:xfrm>
          <a:prstGeom prst="rect">
            <a:avLst/>
          </a:prstGeom>
        </p:spPr>
      </p:pic>
      <p:sp>
        <p:nvSpPr>
          <p:cNvPr id="2" name="Titel 1"/>
          <p:cNvSpPr>
            <a:spLocks noGrp="1"/>
          </p:cNvSpPr>
          <p:nvPr>
            <p:ph type="title"/>
          </p:nvPr>
        </p:nvSpPr>
        <p:spPr/>
        <p:txBody>
          <a:bodyPr/>
          <a:lstStyle/>
          <a:p>
            <a:r>
              <a:rPr lang="en-GB" dirty="0" smtClean="0"/>
              <a:t>All programmes</a:t>
            </a:r>
            <a:endParaRPr lang="en-GB" dirty="0"/>
          </a:p>
        </p:txBody>
      </p:sp>
      <p:sp>
        <p:nvSpPr>
          <p:cNvPr id="4" name="Tijdelijke aanduiding voor dianummer 3"/>
          <p:cNvSpPr>
            <a:spLocks noGrp="1"/>
          </p:cNvSpPr>
          <p:nvPr>
            <p:ph type="sldNum" sz="quarter" idx="12"/>
          </p:nvPr>
        </p:nvSpPr>
        <p:spPr/>
        <p:txBody>
          <a:bodyPr/>
          <a:lstStyle/>
          <a:p>
            <a:fld id="{7AE184E0-0BD4-4705-A12B-9B71DDE63301}" type="slidenum">
              <a:rPr lang="en-GB" noProof="0" smtClean="0"/>
              <a:t>10</a:t>
            </a:fld>
            <a:endParaRPr lang="en-GB" noProof="0" dirty="0"/>
          </a:p>
        </p:txBody>
      </p:sp>
      <p:sp>
        <p:nvSpPr>
          <p:cNvPr id="6" name="Rechthoek 11"/>
          <p:cNvSpPr>
            <a:spLocks noChangeArrowheads="1"/>
          </p:cNvSpPr>
          <p:nvPr/>
        </p:nvSpPr>
        <p:spPr bwMode="auto">
          <a:xfrm>
            <a:off x="917574" y="1328454"/>
            <a:ext cx="5557576" cy="646331"/>
          </a:xfrm>
          <a:prstGeom prst="rect">
            <a:avLst/>
          </a:prstGeom>
          <a:solidFill>
            <a:srgbClr val="1E64C8"/>
          </a:solidFill>
          <a:ln>
            <a:noFill/>
          </a:ln>
          <a:extLst/>
        </p:spPr>
        <p:txBody>
          <a:bodyPr wrap="square">
            <a:spAutoFit/>
          </a:bodyPr>
          <a:lstStyle>
            <a:lvl1pPr eaLnBrk="0" hangingPunct="0">
              <a:spcBef>
                <a:spcPct val="20000"/>
              </a:spcBef>
              <a:defRPr sz="3200">
                <a:solidFill>
                  <a:srgbClr val="5F5F5F"/>
                </a:solidFill>
                <a:latin typeface="Arial" pitchFamily="34" charset="0"/>
              </a:defRPr>
            </a:lvl1pPr>
            <a:lvl2pPr marL="742950" indent="-285750" eaLnBrk="0" hangingPunct="0">
              <a:spcBef>
                <a:spcPct val="20000"/>
              </a:spcBef>
              <a:buFont typeface="Arial Unicode MS" pitchFamily="34" charset="-128"/>
              <a:buChar char="‣"/>
              <a:defRPr sz="2800">
                <a:solidFill>
                  <a:srgbClr val="5F5F5F"/>
                </a:solidFill>
                <a:latin typeface="Arial" pitchFamily="34" charset="0"/>
              </a:defRPr>
            </a:lvl2pPr>
            <a:lvl3pPr marL="1143000" indent="-228600" eaLnBrk="0" hangingPunct="0">
              <a:spcBef>
                <a:spcPct val="20000"/>
              </a:spcBef>
              <a:buFont typeface="Arial Unicode MS" pitchFamily="34" charset="-128"/>
              <a:buChar char="‧"/>
              <a:defRPr sz="2400">
                <a:solidFill>
                  <a:srgbClr val="5F5F5F"/>
                </a:solidFill>
                <a:latin typeface="Arial" pitchFamily="34" charset="0"/>
              </a:defRPr>
            </a:lvl3pPr>
            <a:lvl4pPr marL="1600200" indent="-228600" eaLnBrk="0" hangingPunct="0">
              <a:spcBef>
                <a:spcPct val="20000"/>
              </a:spcBef>
              <a:buChar char="–"/>
              <a:defRPr sz="2000">
                <a:solidFill>
                  <a:srgbClr val="5F5F5F"/>
                </a:solidFill>
                <a:latin typeface="Arial" pitchFamily="34" charset="0"/>
              </a:defRPr>
            </a:lvl4pPr>
            <a:lvl5pPr marL="2057400" indent="-228600" eaLnBrk="0" hangingPunct="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eaLnBrk="1" hangingPunct="1">
              <a:spcBef>
                <a:spcPct val="0"/>
              </a:spcBef>
            </a:pPr>
            <a:r>
              <a:rPr lang="en-GB" altLang="nl-BE" sz="3600" dirty="0">
                <a:solidFill>
                  <a:schemeClr val="bg1"/>
                </a:solidFill>
                <a:latin typeface="Frutiger LT Std 47 Light Cn"/>
              </a:rPr>
              <a:t>Bachelors  </a:t>
            </a:r>
            <a:endParaRPr lang="en-GB" altLang="nl-BE" sz="3600" b="1" dirty="0">
              <a:solidFill>
                <a:schemeClr val="bg1"/>
              </a:solidFill>
              <a:latin typeface="Times New Roman" pitchFamily="18" charset="0"/>
            </a:endParaRPr>
          </a:p>
        </p:txBody>
      </p:sp>
      <p:sp>
        <p:nvSpPr>
          <p:cNvPr id="8" name="Rechthoek 11"/>
          <p:cNvSpPr>
            <a:spLocks noChangeArrowheads="1"/>
          </p:cNvSpPr>
          <p:nvPr/>
        </p:nvSpPr>
        <p:spPr bwMode="auto">
          <a:xfrm>
            <a:off x="1415258" y="5735987"/>
            <a:ext cx="5476821" cy="2308324"/>
          </a:xfrm>
          <a:prstGeom prst="rect">
            <a:avLst/>
          </a:prstGeom>
          <a:noFill/>
          <a:ln>
            <a:noFill/>
          </a:ln>
        </p:spPr>
        <p:txBody>
          <a:bodyPr wrap="square">
            <a:spAutoFit/>
          </a:bodyPr>
          <a:lstStyle/>
          <a:p>
            <a:pPr marL="171450" indent="-171450">
              <a:buFont typeface="Arial" pitchFamily="34" charset="0"/>
              <a:buChar char="•"/>
              <a:defRPr/>
            </a:pPr>
            <a:r>
              <a:rPr lang="en-GB" sz="2000" dirty="0">
                <a:latin typeface="Frutiger LT Std 47 Light Cn"/>
              </a:rPr>
              <a:t>2 Belgian Master of Science Programmes</a:t>
            </a:r>
          </a:p>
          <a:p>
            <a:pPr marL="171450" indent="-171450">
              <a:buFont typeface="Arial" pitchFamily="34" charset="0"/>
              <a:buChar char="•"/>
              <a:defRPr/>
            </a:pPr>
            <a:endParaRPr lang="en-GB" sz="2000" dirty="0">
              <a:latin typeface="Frutiger LT Std 47 Light Cn"/>
            </a:endParaRPr>
          </a:p>
          <a:p>
            <a:pPr marL="171450" indent="-171450">
              <a:buFont typeface="Arial" pitchFamily="34" charset="0"/>
              <a:buChar char="•"/>
              <a:defRPr/>
            </a:pPr>
            <a:r>
              <a:rPr lang="en-GB" sz="2000" dirty="0">
                <a:latin typeface="Frutiger LT Std 47 Light Cn"/>
              </a:rPr>
              <a:t>5 International Course Programmes</a:t>
            </a:r>
          </a:p>
          <a:p>
            <a:pPr marL="171450" indent="-171450">
              <a:buFont typeface="Arial" pitchFamily="34" charset="0"/>
              <a:buChar char="•"/>
              <a:defRPr/>
            </a:pPr>
            <a:endParaRPr lang="en-GB" sz="2000" dirty="0">
              <a:latin typeface="Frutiger LT Std 47 Light Cn"/>
            </a:endParaRPr>
          </a:p>
          <a:p>
            <a:pPr marL="171450" indent="-171450">
              <a:buFont typeface="Arial" pitchFamily="34" charset="0"/>
              <a:buChar char="•"/>
              <a:defRPr/>
            </a:pPr>
            <a:r>
              <a:rPr lang="en-GB" sz="2000" dirty="0">
                <a:latin typeface="Frutiger LT Std 47 Light Cn"/>
              </a:rPr>
              <a:t>5 Erasmus Mundus Master Programmes</a:t>
            </a:r>
          </a:p>
          <a:p>
            <a:pPr>
              <a:defRPr/>
            </a:pPr>
            <a:endParaRPr lang="en-GB" sz="2000" dirty="0"/>
          </a:p>
          <a:p>
            <a:pPr>
              <a:defRPr/>
            </a:pPr>
            <a:r>
              <a:rPr lang="en-GB" sz="2400" dirty="0">
                <a:latin typeface="Frutiger LT Std 47 Light Cn"/>
              </a:rPr>
              <a:t>                </a:t>
            </a:r>
            <a:endParaRPr lang="en-GB" sz="2400" dirty="0"/>
          </a:p>
        </p:txBody>
      </p:sp>
      <p:sp>
        <p:nvSpPr>
          <p:cNvPr id="9" name="Rechthoek 14"/>
          <p:cNvSpPr>
            <a:spLocks noChangeArrowheads="1"/>
          </p:cNvSpPr>
          <p:nvPr/>
        </p:nvSpPr>
        <p:spPr bwMode="auto">
          <a:xfrm>
            <a:off x="1415258" y="2148094"/>
            <a:ext cx="5059893" cy="461665"/>
          </a:xfrm>
          <a:prstGeom prst="rect">
            <a:avLst/>
          </a:prstGeom>
          <a:solidFill>
            <a:schemeClr val="accent5">
              <a:lumMod val="40000"/>
              <a:lumOff val="60000"/>
              <a:alpha val="50195"/>
            </a:schemeClr>
          </a:solidFill>
          <a:ln>
            <a:noFill/>
          </a:ln>
          <a:extLst/>
        </p:spPr>
        <p:txBody>
          <a:bodyPr wrap="square">
            <a:spAutoFit/>
          </a:bodyPr>
          <a:lstStyle/>
          <a:p>
            <a:pPr>
              <a:spcBef>
                <a:spcPct val="0"/>
              </a:spcBef>
            </a:pPr>
            <a:r>
              <a:rPr lang="en-US" altLang="nl-BE" sz="2400" dirty="0">
                <a:latin typeface="Frutiger LT Std 47 Light Cn"/>
              </a:rPr>
              <a:t>Dutch taught:                                8</a:t>
            </a:r>
          </a:p>
        </p:txBody>
      </p:sp>
      <p:sp>
        <p:nvSpPr>
          <p:cNvPr id="12" name="Rechthoek 11"/>
          <p:cNvSpPr>
            <a:spLocks noChangeArrowheads="1"/>
          </p:cNvSpPr>
          <p:nvPr/>
        </p:nvSpPr>
        <p:spPr bwMode="auto">
          <a:xfrm>
            <a:off x="5295331" y="8247290"/>
            <a:ext cx="12493720" cy="646331"/>
          </a:xfrm>
          <a:prstGeom prst="rect">
            <a:avLst/>
          </a:prstGeom>
          <a:solidFill>
            <a:srgbClr val="1E64C8"/>
          </a:solidFill>
          <a:ln>
            <a:noFill/>
          </a:ln>
          <a:extLst/>
        </p:spPr>
        <p:txBody>
          <a:bodyPr wrap="square">
            <a:spAutoFit/>
          </a:bodyPr>
          <a:lstStyle/>
          <a:p>
            <a:pPr>
              <a:spcBef>
                <a:spcPct val="0"/>
              </a:spcBef>
            </a:pPr>
            <a:r>
              <a:rPr lang="en-US" altLang="nl-BE" sz="3600" dirty="0">
                <a:solidFill>
                  <a:schemeClr val="bg1"/>
                </a:solidFill>
                <a:latin typeface="Frutiger LT Std 47 Light Cn"/>
              </a:rPr>
              <a:t>Summer courses   -  tailor made trainings  -   consultancy</a:t>
            </a:r>
          </a:p>
        </p:txBody>
      </p:sp>
      <p:sp>
        <p:nvSpPr>
          <p:cNvPr id="13" name="Rechthoek 14"/>
          <p:cNvSpPr>
            <a:spLocks noChangeArrowheads="1"/>
          </p:cNvSpPr>
          <p:nvPr/>
        </p:nvSpPr>
        <p:spPr bwMode="auto">
          <a:xfrm>
            <a:off x="1415258" y="2751160"/>
            <a:ext cx="5059893" cy="461665"/>
          </a:xfrm>
          <a:prstGeom prst="rect">
            <a:avLst/>
          </a:prstGeom>
          <a:solidFill>
            <a:schemeClr val="accent5">
              <a:lumMod val="40000"/>
              <a:lumOff val="60000"/>
              <a:alpha val="50195"/>
            </a:schemeClr>
          </a:solidFill>
          <a:ln>
            <a:noFill/>
          </a:ln>
          <a:extLst/>
        </p:spPr>
        <p:txBody>
          <a:bodyPr wrap="square">
            <a:spAutoFit/>
          </a:bodyPr>
          <a:lstStyle/>
          <a:p>
            <a:pPr>
              <a:spcBef>
                <a:spcPct val="0"/>
              </a:spcBef>
            </a:pPr>
            <a:r>
              <a:rPr lang="en-US" altLang="nl-BE" sz="2400" dirty="0">
                <a:latin typeface="Frutiger LT Std 47 Light Cn"/>
              </a:rPr>
              <a:t>English taught (in South Korea):  3</a:t>
            </a:r>
          </a:p>
        </p:txBody>
      </p:sp>
      <p:sp>
        <p:nvSpPr>
          <p:cNvPr id="14" name="Rechthoek 11"/>
          <p:cNvSpPr>
            <a:spLocks noChangeArrowheads="1"/>
          </p:cNvSpPr>
          <p:nvPr/>
        </p:nvSpPr>
        <p:spPr bwMode="auto">
          <a:xfrm>
            <a:off x="917573" y="3641236"/>
            <a:ext cx="5557577" cy="646331"/>
          </a:xfrm>
          <a:prstGeom prst="rect">
            <a:avLst/>
          </a:prstGeom>
          <a:solidFill>
            <a:srgbClr val="1E64C8"/>
          </a:solidFill>
          <a:ln>
            <a:noFill/>
          </a:ln>
          <a:extLst/>
        </p:spPr>
        <p:txBody>
          <a:bodyPr wrap="square">
            <a:spAutoFit/>
          </a:bodyPr>
          <a:lstStyle>
            <a:lvl1pPr eaLnBrk="0" hangingPunct="0">
              <a:spcBef>
                <a:spcPct val="20000"/>
              </a:spcBef>
              <a:defRPr sz="3200">
                <a:solidFill>
                  <a:srgbClr val="5F5F5F"/>
                </a:solidFill>
                <a:latin typeface="Arial" pitchFamily="34" charset="0"/>
              </a:defRPr>
            </a:lvl1pPr>
            <a:lvl2pPr marL="742950" indent="-285750" eaLnBrk="0" hangingPunct="0">
              <a:spcBef>
                <a:spcPct val="20000"/>
              </a:spcBef>
              <a:buFont typeface="Arial Unicode MS" pitchFamily="34" charset="-128"/>
              <a:buChar char="‣"/>
              <a:defRPr sz="2800">
                <a:solidFill>
                  <a:srgbClr val="5F5F5F"/>
                </a:solidFill>
                <a:latin typeface="Arial" pitchFamily="34" charset="0"/>
              </a:defRPr>
            </a:lvl2pPr>
            <a:lvl3pPr marL="1143000" indent="-228600" eaLnBrk="0" hangingPunct="0">
              <a:spcBef>
                <a:spcPct val="20000"/>
              </a:spcBef>
              <a:buFont typeface="Arial Unicode MS" pitchFamily="34" charset="-128"/>
              <a:buChar char="‧"/>
              <a:defRPr sz="2400">
                <a:solidFill>
                  <a:srgbClr val="5F5F5F"/>
                </a:solidFill>
                <a:latin typeface="Arial" pitchFamily="34" charset="0"/>
              </a:defRPr>
            </a:lvl3pPr>
            <a:lvl4pPr marL="1600200" indent="-228600" eaLnBrk="0" hangingPunct="0">
              <a:spcBef>
                <a:spcPct val="20000"/>
              </a:spcBef>
              <a:buChar char="–"/>
              <a:defRPr sz="2000">
                <a:solidFill>
                  <a:srgbClr val="5F5F5F"/>
                </a:solidFill>
                <a:latin typeface="Arial" pitchFamily="34" charset="0"/>
              </a:defRPr>
            </a:lvl4pPr>
            <a:lvl5pPr marL="2057400" indent="-228600" eaLnBrk="0" hangingPunct="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eaLnBrk="1" hangingPunct="1">
              <a:spcBef>
                <a:spcPct val="0"/>
              </a:spcBef>
            </a:pPr>
            <a:r>
              <a:rPr lang="en-GB" altLang="nl-BE" sz="3600" dirty="0">
                <a:solidFill>
                  <a:schemeClr val="bg1"/>
                </a:solidFill>
                <a:latin typeface="Frutiger LT Std 47 Light Cn"/>
              </a:rPr>
              <a:t>Masters</a:t>
            </a:r>
            <a:endParaRPr lang="en-GB" altLang="nl-BE" sz="3600" b="1" dirty="0">
              <a:solidFill>
                <a:schemeClr val="bg1"/>
              </a:solidFill>
              <a:latin typeface="Times New Roman" pitchFamily="18" charset="0"/>
            </a:endParaRPr>
          </a:p>
        </p:txBody>
      </p:sp>
      <p:sp>
        <p:nvSpPr>
          <p:cNvPr id="15" name="Rechthoek 14"/>
          <p:cNvSpPr>
            <a:spLocks noChangeArrowheads="1"/>
          </p:cNvSpPr>
          <p:nvPr/>
        </p:nvSpPr>
        <p:spPr bwMode="auto">
          <a:xfrm>
            <a:off x="1415258" y="4496534"/>
            <a:ext cx="5059893" cy="461665"/>
          </a:xfrm>
          <a:prstGeom prst="rect">
            <a:avLst/>
          </a:prstGeom>
          <a:solidFill>
            <a:schemeClr val="accent5">
              <a:lumMod val="40000"/>
              <a:lumOff val="60000"/>
              <a:alpha val="50195"/>
            </a:schemeClr>
          </a:solidFill>
          <a:ln>
            <a:noFill/>
          </a:ln>
          <a:extLst/>
        </p:spPr>
        <p:txBody>
          <a:bodyPr wrap="square">
            <a:spAutoFit/>
          </a:bodyPr>
          <a:lstStyle/>
          <a:p>
            <a:pPr>
              <a:spcBef>
                <a:spcPct val="0"/>
              </a:spcBef>
            </a:pPr>
            <a:r>
              <a:rPr lang="en-US" altLang="nl-BE" sz="2400" dirty="0">
                <a:latin typeface="Frutiger LT Std 47 Light Cn"/>
              </a:rPr>
              <a:t>Dutch taught:                                10</a:t>
            </a:r>
          </a:p>
        </p:txBody>
      </p:sp>
      <p:sp>
        <p:nvSpPr>
          <p:cNvPr id="16" name="Rechthoek 14"/>
          <p:cNvSpPr>
            <a:spLocks noChangeArrowheads="1"/>
          </p:cNvSpPr>
          <p:nvPr/>
        </p:nvSpPr>
        <p:spPr bwMode="auto">
          <a:xfrm>
            <a:off x="1415258" y="5099600"/>
            <a:ext cx="5059893" cy="461665"/>
          </a:xfrm>
          <a:prstGeom prst="rect">
            <a:avLst/>
          </a:prstGeom>
          <a:solidFill>
            <a:schemeClr val="accent5">
              <a:lumMod val="40000"/>
              <a:lumOff val="60000"/>
              <a:alpha val="50195"/>
            </a:schemeClr>
          </a:solidFill>
          <a:ln>
            <a:noFill/>
          </a:ln>
          <a:extLst/>
        </p:spPr>
        <p:txBody>
          <a:bodyPr wrap="square">
            <a:spAutoFit/>
          </a:bodyPr>
          <a:lstStyle/>
          <a:p>
            <a:pPr>
              <a:spcBef>
                <a:spcPct val="0"/>
              </a:spcBef>
            </a:pPr>
            <a:r>
              <a:rPr lang="en-US" altLang="nl-BE" sz="2400" dirty="0">
                <a:latin typeface="Frutiger LT Std 47 Light Cn"/>
              </a:rPr>
              <a:t>English taught: 		       12</a:t>
            </a:r>
          </a:p>
        </p:txBody>
      </p:sp>
    </p:spTree>
    <p:extLst>
      <p:ext uri="{BB962C8B-B14F-4D97-AF65-F5344CB8AC3E}">
        <p14:creationId xmlns:p14="http://schemas.microsoft.com/office/powerpoint/2010/main" val="28002378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hoek 13"/>
          <p:cNvSpPr/>
          <p:nvPr/>
        </p:nvSpPr>
        <p:spPr>
          <a:xfrm>
            <a:off x="9807526" y="6617619"/>
            <a:ext cx="6727874" cy="1478498"/>
          </a:xfrm>
          <a:prstGeom prst="rect">
            <a:avLst/>
          </a:prstGeom>
          <a:solidFill>
            <a:schemeClr val="tx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368" rtl="0" eaLnBrk="1" fontAlgn="auto" latinLnBrk="0" hangingPunct="1">
              <a:lnSpc>
                <a:spcPct val="100000"/>
              </a:lnSpc>
              <a:spcBef>
                <a:spcPts val="0"/>
              </a:spcBef>
              <a:spcAft>
                <a:spcPts val="0"/>
              </a:spcAft>
              <a:buClrTx/>
              <a:buSzTx/>
              <a:buFontTx/>
              <a:buNone/>
              <a:tabLst/>
              <a:defRPr/>
            </a:pPr>
            <a:endParaRPr kumimoji="0" lang="nl-BE" sz="2560" b="0" i="0" u="none" strike="noStrike" kern="1200" cap="none" spc="0" normalizeH="0" baseline="0" noProof="0">
              <a:ln>
                <a:noFill/>
              </a:ln>
              <a:solidFill>
                <a:prstClr val="white"/>
              </a:solidFill>
              <a:effectLst/>
              <a:uLnTx/>
              <a:uFillTx/>
              <a:latin typeface="Arial"/>
              <a:ea typeface="+mn-ea"/>
              <a:cs typeface="+mn-cs"/>
            </a:endParaRPr>
          </a:p>
        </p:txBody>
      </p:sp>
      <p:sp>
        <p:nvSpPr>
          <p:cNvPr id="12" name="Rechthoek 11"/>
          <p:cNvSpPr/>
          <p:nvPr/>
        </p:nvSpPr>
        <p:spPr>
          <a:xfrm>
            <a:off x="9784526" y="3942783"/>
            <a:ext cx="6727874" cy="2273921"/>
          </a:xfrm>
          <a:prstGeom prst="rect">
            <a:avLst/>
          </a:prstGeom>
          <a:solidFill>
            <a:schemeClr val="tx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368" rtl="0" eaLnBrk="1" fontAlgn="auto" latinLnBrk="0" hangingPunct="1">
              <a:lnSpc>
                <a:spcPct val="100000"/>
              </a:lnSpc>
              <a:spcBef>
                <a:spcPts val="0"/>
              </a:spcBef>
              <a:spcAft>
                <a:spcPts val="0"/>
              </a:spcAft>
              <a:buClrTx/>
              <a:buSzTx/>
              <a:buFontTx/>
              <a:buNone/>
              <a:tabLst/>
              <a:defRPr/>
            </a:pPr>
            <a:endParaRPr kumimoji="0" lang="nl-BE" sz="2560" b="0" i="0" u="none" strike="noStrike" kern="1200" cap="none" spc="0" normalizeH="0" baseline="0" noProof="0">
              <a:ln>
                <a:noFill/>
              </a:ln>
              <a:solidFill>
                <a:prstClr val="white"/>
              </a:solidFill>
              <a:effectLst/>
              <a:uLnTx/>
              <a:uFillTx/>
              <a:latin typeface="Arial"/>
              <a:ea typeface="+mn-ea"/>
              <a:cs typeface="+mn-cs"/>
            </a:endParaRPr>
          </a:p>
        </p:txBody>
      </p:sp>
      <p:sp>
        <p:nvSpPr>
          <p:cNvPr id="9" name="Rechthoek 8"/>
          <p:cNvSpPr/>
          <p:nvPr/>
        </p:nvSpPr>
        <p:spPr>
          <a:xfrm>
            <a:off x="830118" y="2179360"/>
            <a:ext cx="8071338" cy="5281313"/>
          </a:xfrm>
          <a:prstGeom prst="rect">
            <a:avLst/>
          </a:prstGeom>
          <a:solidFill>
            <a:schemeClr val="tx2">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368" rtl="0" eaLnBrk="1" fontAlgn="auto" latinLnBrk="0" hangingPunct="1">
              <a:lnSpc>
                <a:spcPct val="100000"/>
              </a:lnSpc>
              <a:spcBef>
                <a:spcPts val="0"/>
              </a:spcBef>
              <a:spcAft>
                <a:spcPts val="0"/>
              </a:spcAft>
              <a:buClrTx/>
              <a:buSzTx/>
              <a:buFontTx/>
              <a:buNone/>
              <a:tabLst/>
              <a:defRPr/>
            </a:pPr>
            <a:endParaRPr kumimoji="0" lang="nl-BE" sz="2560" b="0" i="0" u="none" strike="noStrike" kern="1200" cap="none" spc="0" normalizeH="0" baseline="0" noProof="0">
              <a:ln>
                <a:noFill/>
              </a:ln>
              <a:solidFill>
                <a:prstClr val="white"/>
              </a:solidFill>
              <a:effectLst/>
              <a:uLnTx/>
              <a:uFillTx/>
              <a:latin typeface="Arial"/>
              <a:ea typeface="+mn-ea"/>
              <a:cs typeface="+mn-cs"/>
            </a:endParaRPr>
          </a:p>
        </p:txBody>
      </p:sp>
      <p:sp>
        <p:nvSpPr>
          <p:cNvPr id="10" name="Rechthoek 9"/>
          <p:cNvSpPr/>
          <p:nvPr/>
        </p:nvSpPr>
        <p:spPr>
          <a:xfrm>
            <a:off x="830118" y="1331010"/>
            <a:ext cx="8071338" cy="1507107"/>
          </a:xfrm>
          <a:prstGeom prst="rect">
            <a:avLst/>
          </a:prstGeom>
          <a:solidFill>
            <a:schemeClr val="tx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368" rtl="0" eaLnBrk="1" fontAlgn="auto" latinLnBrk="0" hangingPunct="1">
              <a:lnSpc>
                <a:spcPct val="100000"/>
              </a:lnSpc>
              <a:spcBef>
                <a:spcPts val="0"/>
              </a:spcBef>
              <a:spcAft>
                <a:spcPts val="0"/>
              </a:spcAft>
              <a:buClrTx/>
              <a:buSzTx/>
              <a:buFontTx/>
              <a:buNone/>
              <a:tabLst/>
              <a:defRPr/>
            </a:pPr>
            <a:endParaRPr kumimoji="0" lang="nl-BE" sz="2560" b="0" i="0" u="none" strike="noStrike" kern="1200" cap="none" spc="0" normalizeH="0" baseline="0" noProof="0">
              <a:ln>
                <a:noFill/>
              </a:ln>
              <a:solidFill>
                <a:prstClr val="white"/>
              </a:solidFill>
              <a:effectLst/>
              <a:uLnTx/>
              <a:uFillTx/>
              <a:latin typeface="Arial"/>
              <a:ea typeface="+mn-ea"/>
              <a:cs typeface="+mn-cs"/>
            </a:endParaRPr>
          </a:p>
        </p:txBody>
      </p:sp>
      <p:sp>
        <p:nvSpPr>
          <p:cNvPr id="2" name="Titel 1"/>
          <p:cNvSpPr>
            <a:spLocks noGrp="1"/>
          </p:cNvSpPr>
          <p:nvPr>
            <p:ph type="title"/>
          </p:nvPr>
        </p:nvSpPr>
        <p:spPr/>
        <p:txBody>
          <a:bodyPr/>
          <a:lstStyle/>
          <a:p>
            <a:r>
              <a:rPr lang="nl-NL" dirty="0" smtClean="0"/>
              <a:t>Bachelor </a:t>
            </a:r>
            <a:r>
              <a:rPr lang="nl-NL" dirty="0" err="1" smtClean="0"/>
              <a:t>programmes</a:t>
            </a:r>
            <a:r>
              <a:rPr lang="nl-NL" dirty="0" smtClean="0"/>
              <a:t>  </a:t>
            </a:r>
            <a:endParaRPr lang="nl-BE" dirty="0"/>
          </a:p>
        </p:txBody>
      </p:sp>
      <p:sp>
        <p:nvSpPr>
          <p:cNvPr id="4" name="Tijdelijke aanduiding voor dianummer 3"/>
          <p:cNvSpPr>
            <a:spLocks noGrp="1"/>
          </p:cNvSpPr>
          <p:nvPr>
            <p:ph type="sldNum" sz="quarter" idx="4"/>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7AE184E0-0BD4-4705-A12B-9B71DDE63301}" type="slidenum">
              <a:rPr kumimoji="0" lang="nl-BE" sz="1707" b="0" i="0" u="none" strike="noStrike" kern="1200" cap="none" spc="0" normalizeH="0" baseline="0" noProof="0" smtClean="0">
                <a:ln>
                  <a:noFill/>
                </a:ln>
                <a:solidFill>
                  <a:srgbClr val="1E64C8"/>
                </a:solidFill>
                <a:effectLst/>
                <a:uLnTx/>
                <a:uFillTx/>
                <a:latin typeface="Arial"/>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11</a:t>
            </a:fld>
            <a:endParaRPr kumimoji="0" lang="nl-BE" sz="1707" b="0" i="0" u="none" strike="noStrike" kern="1200" cap="none" spc="0" normalizeH="0" baseline="0" noProof="0" dirty="0">
              <a:ln>
                <a:noFill/>
              </a:ln>
              <a:solidFill>
                <a:srgbClr val="1E64C8"/>
              </a:solidFill>
              <a:effectLst/>
              <a:uLnTx/>
              <a:uFillTx/>
              <a:latin typeface="Arial"/>
              <a:ea typeface="+mn-ea"/>
              <a:cs typeface="+mn-cs"/>
            </a:endParaRPr>
          </a:p>
        </p:txBody>
      </p:sp>
      <p:sp>
        <p:nvSpPr>
          <p:cNvPr id="5" name="Tijdelijke aanduiding voor inhoud 4"/>
          <p:cNvSpPr>
            <a:spLocks noGrp="1"/>
          </p:cNvSpPr>
          <p:nvPr>
            <p:ph idx="1"/>
          </p:nvPr>
        </p:nvSpPr>
        <p:spPr>
          <a:xfrm>
            <a:off x="9872451" y="4011892"/>
            <a:ext cx="7866181" cy="2204812"/>
          </a:xfrm>
        </p:spPr>
        <p:txBody>
          <a:bodyPr>
            <a:normAutofit/>
          </a:bodyPr>
          <a:lstStyle/>
          <a:p>
            <a:pPr marL="85725" indent="0">
              <a:buNone/>
            </a:pPr>
            <a:r>
              <a:rPr lang="nl-NL" sz="3600" b="1" dirty="0" smtClean="0">
                <a:solidFill>
                  <a:prstClr val="white"/>
                </a:solidFill>
                <a:latin typeface="Arial"/>
              </a:rPr>
              <a:t>BIOSCIENCE ENGINEERING TECHNOLOGY</a:t>
            </a:r>
          </a:p>
          <a:p>
            <a:pPr marL="85725" indent="0">
              <a:buNone/>
            </a:pPr>
            <a:r>
              <a:rPr lang="nl-NL" sz="3200" dirty="0" smtClean="0">
                <a:solidFill>
                  <a:prstClr val="white"/>
                </a:solidFill>
                <a:latin typeface="Arial"/>
              </a:rPr>
              <a:t>Campus Schoonmeersen, Ghent</a:t>
            </a:r>
            <a:endParaRPr lang="nl-NL" sz="3200" dirty="0">
              <a:solidFill>
                <a:prstClr val="white"/>
              </a:solidFill>
              <a:latin typeface="Arial"/>
            </a:endParaRPr>
          </a:p>
        </p:txBody>
      </p:sp>
      <p:sp>
        <p:nvSpPr>
          <p:cNvPr id="6" name="Tijdelijke aanduiding voor inhoud 4"/>
          <p:cNvSpPr txBox="1">
            <a:spLocks/>
          </p:cNvSpPr>
          <p:nvPr/>
        </p:nvSpPr>
        <p:spPr>
          <a:xfrm>
            <a:off x="964927" y="1400117"/>
            <a:ext cx="7637590" cy="6696000"/>
          </a:xfrm>
          <a:prstGeom prst="rect">
            <a:avLst/>
          </a:prstGeom>
        </p:spPr>
        <p:txBody>
          <a:bodyPr vert="horz" lIns="91440" tIns="45720" rIns="91440" bIns="45720" rtlCol="0">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457200"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nl-NL" sz="3600" b="1" i="0" strike="noStrike" kern="1200" cap="none" spc="0" normalizeH="0" baseline="0" noProof="0" dirty="0" smtClean="0">
                <a:ln>
                  <a:noFill/>
                </a:ln>
                <a:solidFill>
                  <a:prstClr val="white"/>
                </a:solidFill>
                <a:effectLst/>
                <a:uLnTx/>
                <a:uFillTx/>
                <a:latin typeface="Arial"/>
              </a:rPr>
              <a:t>BIOSCIENCE ENGINEERING</a:t>
            </a:r>
          </a:p>
          <a:p>
            <a:pPr marL="85725" lvl="0" indent="0">
              <a:buNone/>
            </a:pPr>
            <a:r>
              <a:rPr lang="nl-NL" sz="3200" dirty="0" smtClean="0">
                <a:solidFill>
                  <a:schemeClr val="bg1"/>
                </a:solidFill>
              </a:rPr>
              <a:t>Campus Coupure, Ghent</a:t>
            </a:r>
            <a:endParaRPr lang="nl-BE" sz="3200" dirty="0"/>
          </a:p>
          <a:p>
            <a:pPr>
              <a:lnSpc>
                <a:spcPct val="100000"/>
              </a:lnSpc>
            </a:pPr>
            <a:endParaRPr lang="nl-BE" sz="3600" dirty="0" smtClean="0"/>
          </a:p>
          <a:p>
            <a:pPr>
              <a:lnSpc>
                <a:spcPct val="100000"/>
              </a:lnSpc>
            </a:pPr>
            <a:r>
              <a:rPr lang="nl-BE" sz="3600" dirty="0" smtClean="0"/>
              <a:t>Agricultural </a:t>
            </a:r>
            <a:r>
              <a:rPr lang="nl-BE" sz="3600" dirty="0"/>
              <a:t>Sciences </a:t>
            </a:r>
          </a:p>
          <a:p>
            <a:pPr>
              <a:lnSpc>
                <a:spcPct val="100000"/>
              </a:lnSpc>
            </a:pPr>
            <a:r>
              <a:rPr lang="nl-BE" sz="3600" dirty="0" err="1" smtClean="0"/>
              <a:t>Cell</a:t>
            </a:r>
            <a:r>
              <a:rPr lang="nl-BE" sz="3600" dirty="0" smtClean="0"/>
              <a:t> </a:t>
            </a:r>
            <a:r>
              <a:rPr lang="nl-BE" sz="3600" dirty="0"/>
              <a:t>and Gene </a:t>
            </a:r>
            <a:r>
              <a:rPr lang="nl-BE" sz="3600" dirty="0" err="1"/>
              <a:t>Biotechnology</a:t>
            </a:r>
            <a:r>
              <a:rPr lang="nl-BE" sz="3600" dirty="0"/>
              <a:t> </a:t>
            </a:r>
          </a:p>
          <a:p>
            <a:pPr>
              <a:lnSpc>
                <a:spcPct val="100000"/>
              </a:lnSpc>
            </a:pPr>
            <a:r>
              <a:rPr lang="nl-BE" sz="3600" dirty="0" smtClean="0"/>
              <a:t>Chemistry </a:t>
            </a:r>
            <a:r>
              <a:rPr lang="nl-BE" sz="3600" dirty="0"/>
              <a:t>and Food Technology </a:t>
            </a:r>
          </a:p>
          <a:p>
            <a:pPr>
              <a:lnSpc>
                <a:spcPct val="100000"/>
              </a:lnSpc>
            </a:pPr>
            <a:r>
              <a:rPr lang="nl-BE" sz="3600" dirty="0" err="1" smtClean="0"/>
              <a:t>Environmental</a:t>
            </a:r>
            <a:r>
              <a:rPr lang="nl-BE" sz="3600" dirty="0" smtClean="0"/>
              <a:t> </a:t>
            </a:r>
            <a:r>
              <a:rPr lang="nl-BE" sz="3600" dirty="0"/>
              <a:t>Technology </a:t>
            </a:r>
          </a:p>
          <a:p>
            <a:pPr>
              <a:lnSpc>
                <a:spcPct val="100000"/>
              </a:lnSpc>
            </a:pPr>
            <a:r>
              <a:rPr lang="nl-BE" sz="3600" dirty="0" err="1" smtClean="0"/>
              <a:t>Forest</a:t>
            </a:r>
            <a:r>
              <a:rPr lang="nl-BE" sz="3600" dirty="0" smtClean="0"/>
              <a:t> </a:t>
            </a:r>
            <a:r>
              <a:rPr lang="nl-BE" sz="3600" dirty="0"/>
              <a:t>and Nature Management </a:t>
            </a:r>
          </a:p>
          <a:p>
            <a:pPr>
              <a:lnSpc>
                <a:spcPct val="100000"/>
              </a:lnSpc>
            </a:pPr>
            <a:r>
              <a:rPr lang="en-US" sz="3600" dirty="0" smtClean="0"/>
              <a:t>Land</a:t>
            </a:r>
            <a:r>
              <a:rPr lang="en-US" sz="3600" dirty="0"/>
              <a:t>, Water and Climate Management </a:t>
            </a:r>
          </a:p>
          <a:p>
            <a:pPr marL="536575" marR="0" lvl="0" indent="-450850" algn="l" defTabSz="4572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nl-BE" sz="28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Tijdelijke aanduiding voor inhoud 4"/>
          <p:cNvSpPr txBox="1">
            <a:spLocks/>
          </p:cNvSpPr>
          <p:nvPr/>
        </p:nvSpPr>
        <p:spPr>
          <a:xfrm>
            <a:off x="9910104" y="6617619"/>
            <a:ext cx="7866181" cy="1529254"/>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457200"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lang="nl-NL" sz="3600" b="1" dirty="0" smtClean="0">
                <a:solidFill>
                  <a:prstClr val="white"/>
                </a:solidFill>
                <a:latin typeface="Arial"/>
              </a:rPr>
              <a:t>BIOINDUSTRIAL SCIENCES</a:t>
            </a:r>
          </a:p>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lang="nl-NL" sz="3200" dirty="0" smtClean="0">
                <a:solidFill>
                  <a:prstClr val="white"/>
                </a:solidFill>
                <a:latin typeface="Arial"/>
              </a:rPr>
              <a:t>Campus Kortrijk</a:t>
            </a:r>
          </a:p>
          <a:p>
            <a:pPr marL="536575" marR="0" lvl="0" indent="-450850" algn="l" defTabSz="4572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nl-NL" sz="400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Tekstvak 14"/>
          <p:cNvSpPr txBox="1"/>
          <p:nvPr/>
        </p:nvSpPr>
        <p:spPr>
          <a:xfrm>
            <a:off x="11342076" y="281765"/>
            <a:ext cx="5591907" cy="609398"/>
          </a:xfrm>
          <a:prstGeom prst="rect">
            <a:avLst/>
          </a:prstGeom>
          <a:noFill/>
        </p:spPr>
        <p:txBody>
          <a:bodyPr wrap="square" rtlCol="0">
            <a:spAutoFit/>
          </a:bodyPr>
          <a:lstStyle/>
          <a:p>
            <a:pPr algn="r">
              <a:lnSpc>
                <a:spcPct val="120000"/>
              </a:lnSpc>
            </a:pPr>
            <a:r>
              <a:rPr lang="nl-NL" sz="2800" dirty="0">
                <a:solidFill>
                  <a:srgbClr val="1E64C8"/>
                </a:solidFill>
              </a:rPr>
              <a:t>3</a:t>
            </a:r>
            <a:r>
              <a:rPr lang="nl-NL" sz="2800" dirty="0" smtClean="0">
                <a:solidFill>
                  <a:srgbClr val="1E64C8"/>
                </a:solidFill>
              </a:rPr>
              <a:t> </a:t>
            </a:r>
            <a:r>
              <a:rPr lang="nl-NL" sz="2800" dirty="0" err="1">
                <a:solidFill>
                  <a:srgbClr val="1E64C8"/>
                </a:solidFill>
              </a:rPr>
              <a:t>years</a:t>
            </a:r>
            <a:endParaRPr lang="nl-BE" sz="2800" dirty="0">
              <a:solidFill>
                <a:srgbClr val="1E64C8"/>
              </a:solidFill>
            </a:endParaRPr>
          </a:p>
        </p:txBody>
      </p:sp>
    </p:spTree>
    <p:extLst>
      <p:ext uri="{BB962C8B-B14F-4D97-AF65-F5344CB8AC3E}">
        <p14:creationId xmlns:p14="http://schemas.microsoft.com/office/powerpoint/2010/main" val="36273369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30118" y="4971244"/>
            <a:ext cx="7987952" cy="4496747"/>
          </a:xfrm>
          <a:prstGeom prst="rect">
            <a:avLst/>
          </a:prstGeom>
          <a:ln w="190500" cap="sq">
            <a:solidFill>
              <a:schemeClr val="bg1"/>
            </a:solidFill>
            <a:miter lim="800000"/>
          </a:ln>
          <a:extLst>
            <a:ext uri="{909E8E84-426E-40DD-AFC4-6F175D3DCCD1}">
              <a14:hiddenFill xmlns:a14="http://schemas.microsoft.com/office/drawing/2010/main">
                <a:solidFill>
                  <a:srgbClr val="FFFFFF"/>
                </a:solidFill>
              </a14:hiddenFill>
            </a:ext>
          </a:extLst>
        </p:spPr>
      </p:pic>
      <p:sp>
        <p:nvSpPr>
          <p:cNvPr id="9" name="Rechthoek 8"/>
          <p:cNvSpPr/>
          <p:nvPr/>
        </p:nvSpPr>
        <p:spPr>
          <a:xfrm>
            <a:off x="7861411" y="2371391"/>
            <a:ext cx="8071338" cy="4274793"/>
          </a:xfrm>
          <a:prstGeom prst="rect">
            <a:avLst/>
          </a:prstGeom>
          <a:solidFill>
            <a:schemeClr val="accent5">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9"/>
          <p:cNvSpPr/>
          <p:nvPr/>
        </p:nvSpPr>
        <p:spPr>
          <a:xfrm>
            <a:off x="7861411" y="1523041"/>
            <a:ext cx="8071338" cy="1658973"/>
          </a:xfrm>
          <a:prstGeom prst="rect">
            <a:avLst/>
          </a:prstGeom>
          <a:solidFill>
            <a:srgbClr val="1E64C8"/>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1E64C8"/>
              </a:solidFill>
            </a:endParaRPr>
          </a:p>
        </p:txBody>
      </p:sp>
      <p:sp>
        <p:nvSpPr>
          <p:cNvPr id="2" name="Titel 1"/>
          <p:cNvSpPr>
            <a:spLocks noGrp="1"/>
          </p:cNvSpPr>
          <p:nvPr>
            <p:ph type="title"/>
          </p:nvPr>
        </p:nvSpPr>
        <p:spPr/>
        <p:txBody>
          <a:bodyPr/>
          <a:lstStyle/>
          <a:p>
            <a:r>
              <a:rPr lang="nl-NL" dirty="0" smtClean="0"/>
              <a:t>Bachelor </a:t>
            </a:r>
            <a:r>
              <a:rPr lang="nl-NL" dirty="0" err="1" smtClean="0"/>
              <a:t>programmes</a:t>
            </a:r>
            <a:endParaRPr lang="nl-BE" dirty="0"/>
          </a:p>
        </p:txBody>
      </p:sp>
      <p:sp>
        <p:nvSpPr>
          <p:cNvPr id="4" name="Tijdelijke aanduiding voor dianummer 3"/>
          <p:cNvSpPr>
            <a:spLocks noGrp="1"/>
          </p:cNvSpPr>
          <p:nvPr>
            <p:ph type="sldNum" sz="quarter" idx="4"/>
          </p:nvPr>
        </p:nvSpPr>
        <p:spPr/>
        <p:txBody>
          <a:bodyPr/>
          <a:lstStyle/>
          <a:p>
            <a:fld id="{7AE184E0-0BD4-4705-A12B-9B71DDE63301}" type="slidenum">
              <a:rPr lang="nl-BE" noProof="0" smtClean="0"/>
              <a:pPr/>
              <a:t>12</a:t>
            </a:fld>
            <a:endParaRPr lang="nl-BE" noProof="0" dirty="0"/>
          </a:p>
        </p:txBody>
      </p:sp>
      <p:sp>
        <p:nvSpPr>
          <p:cNvPr id="6" name="Tijdelijke aanduiding voor inhoud 4"/>
          <p:cNvSpPr txBox="1">
            <a:spLocks/>
          </p:cNvSpPr>
          <p:nvPr/>
        </p:nvSpPr>
        <p:spPr>
          <a:xfrm>
            <a:off x="8148620" y="1592148"/>
            <a:ext cx="7637590" cy="6696000"/>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457200"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buNone/>
            </a:pPr>
            <a:r>
              <a:rPr lang="nl-NL" sz="4000" b="1" u="sng" dirty="0">
                <a:solidFill>
                  <a:schemeClr val="bg1"/>
                </a:solidFill>
              </a:rPr>
              <a:t>BACHELOR OF SCIENCE</a:t>
            </a:r>
          </a:p>
          <a:p>
            <a:pPr marL="85725" indent="0">
              <a:buNone/>
            </a:pPr>
            <a:r>
              <a:rPr lang="nl-NL" sz="4000" dirty="0">
                <a:solidFill>
                  <a:schemeClr val="bg1"/>
                </a:solidFill>
              </a:rPr>
              <a:t>Global Campus, </a:t>
            </a:r>
            <a:r>
              <a:rPr lang="nl-NL" sz="4000" dirty="0" err="1">
                <a:solidFill>
                  <a:schemeClr val="bg1"/>
                </a:solidFill>
              </a:rPr>
              <a:t>Incheon</a:t>
            </a:r>
            <a:r>
              <a:rPr lang="nl-NL" sz="4000" dirty="0">
                <a:solidFill>
                  <a:schemeClr val="bg1"/>
                </a:solidFill>
              </a:rPr>
              <a:t>, Korea</a:t>
            </a:r>
          </a:p>
          <a:p>
            <a:pPr marL="85725" indent="0">
              <a:buNone/>
            </a:pPr>
            <a:endParaRPr lang="nl-NL" sz="4000" dirty="0"/>
          </a:p>
          <a:p>
            <a:pPr marL="85725" indent="0">
              <a:buNone/>
            </a:pPr>
            <a:r>
              <a:rPr lang="nl-BE" sz="4000" dirty="0"/>
              <a:t>	Food Technology</a:t>
            </a:r>
          </a:p>
          <a:p>
            <a:pPr marL="85725" indent="0">
              <a:buNone/>
            </a:pPr>
            <a:r>
              <a:rPr lang="nl-BE" sz="4000" dirty="0"/>
              <a:t>	</a:t>
            </a:r>
            <a:r>
              <a:rPr lang="nl-BE" sz="4000" dirty="0" err="1"/>
              <a:t>Environmental</a:t>
            </a:r>
            <a:r>
              <a:rPr lang="nl-BE" sz="4000" dirty="0"/>
              <a:t> Technology</a:t>
            </a:r>
          </a:p>
          <a:p>
            <a:pPr marL="85725" indent="0">
              <a:buNone/>
            </a:pPr>
            <a:r>
              <a:rPr lang="nl-BE" sz="4000" dirty="0"/>
              <a:t>	</a:t>
            </a:r>
            <a:r>
              <a:rPr lang="nl-BE" sz="4000" dirty="0" err="1"/>
              <a:t>Molecular</a:t>
            </a:r>
            <a:r>
              <a:rPr lang="nl-BE" sz="4000" dirty="0"/>
              <a:t> </a:t>
            </a:r>
            <a:r>
              <a:rPr lang="nl-BE" sz="4000" dirty="0" err="1"/>
              <a:t>Biotechnology</a:t>
            </a:r>
            <a:endParaRPr lang="nl-BE" sz="4000" dirty="0"/>
          </a:p>
        </p:txBody>
      </p:sp>
      <p:sp>
        <p:nvSpPr>
          <p:cNvPr id="3" name="Tekstvak 2"/>
          <p:cNvSpPr txBox="1"/>
          <p:nvPr/>
        </p:nvSpPr>
        <p:spPr>
          <a:xfrm>
            <a:off x="11342076" y="281765"/>
            <a:ext cx="5591907" cy="561885"/>
          </a:xfrm>
          <a:prstGeom prst="rect">
            <a:avLst/>
          </a:prstGeom>
          <a:noFill/>
        </p:spPr>
        <p:txBody>
          <a:bodyPr wrap="square" rtlCol="0">
            <a:spAutoFit/>
          </a:bodyPr>
          <a:lstStyle/>
          <a:p>
            <a:pPr algn="r">
              <a:lnSpc>
                <a:spcPct val="120000"/>
              </a:lnSpc>
            </a:pPr>
            <a:r>
              <a:rPr lang="nl-NL" sz="2800" dirty="0">
                <a:solidFill>
                  <a:srgbClr val="1E64C8"/>
                </a:solidFill>
              </a:rPr>
              <a:t>4 </a:t>
            </a:r>
            <a:r>
              <a:rPr lang="nl-NL" sz="2800" dirty="0" err="1">
                <a:solidFill>
                  <a:srgbClr val="1E64C8"/>
                </a:solidFill>
              </a:rPr>
              <a:t>years</a:t>
            </a:r>
            <a:endParaRPr lang="nl-BE" sz="2800" dirty="0">
              <a:solidFill>
                <a:srgbClr val="1E64C8"/>
              </a:solidFill>
            </a:endParaRPr>
          </a:p>
        </p:txBody>
      </p:sp>
    </p:spTree>
    <p:extLst>
      <p:ext uri="{BB962C8B-B14F-4D97-AF65-F5344CB8AC3E}">
        <p14:creationId xmlns:p14="http://schemas.microsoft.com/office/powerpoint/2010/main" val="30929768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p:cNvSpPr/>
          <p:nvPr/>
        </p:nvSpPr>
        <p:spPr>
          <a:xfrm>
            <a:off x="830118" y="2401177"/>
            <a:ext cx="8451493" cy="7066815"/>
          </a:xfrm>
          <a:prstGeom prst="rect">
            <a:avLst/>
          </a:prstGeom>
          <a:solidFill>
            <a:schemeClr val="tx2">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368" rtl="0" eaLnBrk="1" fontAlgn="auto" latinLnBrk="0" hangingPunct="1">
              <a:lnSpc>
                <a:spcPct val="100000"/>
              </a:lnSpc>
              <a:spcBef>
                <a:spcPts val="0"/>
              </a:spcBef>
              <a:spcAft>
                <a:spcPts val="0"/>
              </a:spcAft>
              <a:buClrTx/>
              <a:buSzTx/>
              <a:buFontTx/>
              <a:buNone/>
              <a:tabLst/>
              <a:defRPr/>
            </a:pPr>
            <a:endParaRPr kumimoji="0" lang="nl-BE" sz="2560" b="0" i="0" u="none" strike="noStrike" kern="1200" cap="none" spc="0" normalizeH="0" baseline="0" noProof="0">
              <a:ln>
                <a:noFill/>
              </a:ln>
              <a:solidFill>
                <a:prstClr val="white"/>
              </a:solidFill>
              <a:effectLst/>
              <a:uLnTx/>
              <a:uFillTx/>
              <a:latin typeface="Arial"/>
              <a:ea typeface="+mn-ea"/>
              <a:cs typeface="+mn-cs"/>
            </a:endParaRPr>
          </a:p>
        </p:txBody>
      </p:sp>
      <p:sp>
        <p:nvSpPr>
          <p:cNvPr id="10" name="Rechthoek 9"/>
          <p:cNvSpPr/>
          <p:nvPr/>
        </p:nvSpPr>
        <p:spPr>
          <a:xfrm>
            <a:off x="830118" y="1552828"/>
            <a:ext cx="8451493" cy="1274231"/>
          </a:xfrm>
          <a:prstGeom prst="rect">
            <a:avLst/>
          </a:prstGeom>
          <a:solidFill>
            <a:schemeClr val="tx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368" rtl="0" eaLnBrk="1" fontAlgn="auto" latinLnBrk="0" hangingPunct="1">
              <a:lnSpc>
                <a:spcPct val="100000"/>
              </a:lnSpc>
              <a:spcBef>
                <a:spcPts val="0"/>
              </a:spcBef>
              <a:spcAft>
                <a:spcPts val="0"/>
              </a:spcAft>
              <a:buClrTx/>
              <a:buSzTx/>
              <a:buFontTx/>
              <a:buNone/>
              <a:tabLst/>
              <a:defRPr/>
            </a:pPr>
            <a:endParaRPr kumimoji="0" lang="nl-BE" sz="2560" b="0" i="0" u="none" strike="noStrike" kern="1200" cap="none" spc="0" normalizeH="0" baseline="0" noProof="0">
              <a:ln>
                <a:noFill/>
              </a:ln>
              <a:solidFill>
                <a:prstClr val="white"/>
              </a:solidFill>
              <a:effectLst/>
              <a:uLnTx/>
              <a:uFillTx/>
              <a:latin typeface="Arial"/>
              <a:ea typeface="+mn-ea"/>
              <a:cs typeface="+mn-cs"/>
            </a:endParaRPr>
          </a:p>
        </p:txBody>
      </p:sp>
      <p:sp>
        <p:nvSpPr>
          <p:cNvPr id="2" name="Titel 1"/>
          <p:cNvSpPr>
            <a:spLocks noGrp="1"/>
          </p:cNvSpPr>
          <p:nvPr>
            <p:ph type="title"/>
          </p:nvPr>
        </p:nvSpPr>
        <p:spPr/>
        <p:txBody>
          <a:bodyPr/>
          <a:lstStyle/>
          <a:p>
            <a:r>
              <a:rPr lang="nl-NL" dirty="0" smtClean="0"/>
              <a:t>Master </a:t>
            </a:r>
            <a:r>
              <a:rPr lang="nl-NL" dirty="0" err="1" smtClean="0"/>
              <a:t>programmes</a:t>
            </a:r>
            <a:endParaRPr lang="nl-BE" dirty="0"/>
          </a:p>
        </p:txBody>
      </p:sp>
      <p:sp>
        <p:nvSpPr>
          <p:cNvPr id="4" name="Tijdelijke aanduiding voor dianummer 3"/>
          <p:cNvSpPr>
            <a:spLocks noGrp="1"/>
          </p:cNvSpPr>
          <p:nvPr>
            <p:ph type="sldNum" sz="quarter" idx="4"/>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7AE184E0-0BD4-4705-A12B-9B71DDE63301}" type="slidenum">
              <a:rPr kumimoji="0" lang="nl-BE" sz="1707" b="0" i="0" u="none" strike="noStrike" kern="1200" cap="none" spc="0" normalizeH="0" baseline="0" noProof="0" smtClean="0">
                <a:ln>
                  <a:noFill/>
                </a:ln>
                <a:solidFill>
                  <a:srgbClr val="1E64C8"/>
                </a:solidFill>
                <a:effectLst/>
                <a:uLnTx/>
                <a:uFillTx/>
                <a:latin typeface="Arial"/>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13</a:t>
            </a:fld>
            <a:endParaRPr kumimoji="0" lang="nl-BE" sz="1707" b="0" i="0" u="none" strike="noStrike" kern="1200" cap="none" spc="0" normalizeH="0" baseline="0" noProof="0" dirty="0">
              <a:ln>
                <a:noFill/>
              </a:ln>
              <a:solidFill>
                <a:srgbClr val="1E64C8"/>
              </a:solidFill>
              <a:effectLst/>
              <a:uLnTx/>
              <a:uFillTx/>
              <a:latin typeface="Arial"/>
              <a:ea typeface="+mn-ea"/>
              <a:cs typeface="+mn-cs"/>
            </a:endParaRPr>
          </a:p>
        </p:txBody>
      </p:sp>
      <p:sp>
        <p:nvSpPr>
          <p:cNvPr id="6" name="Tijdelijke aanduiding voor inhoud 4"/>
          <p:cNvSpPr txBox="1">
            <a:spLocks/>
          </p:cNvSpPr>
          <p:nvPr/>
        </p:nvSpPr>
        <p:spPr>
          <a:xfrm>
            <a:off x="964928" y="1568146"/>
            <a:ext cx="8316684" cy="7899846"/>
          </a:xfrm>
          <a:prstGeom prst="rect">
            <a:avLst/>
          </a:prstGeom>
        </p:spPr>
        <p:txBody>
          <a:bodyPr vert="horz" lIns="91440" tIns="45720" rIns="91440" bIns="45720" rtlCol="0">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457200"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nl-NL" sz="3000" b="1" i="0" u="sng" strike="noStrike" kern="1200" cap="none" spc="0" normalizeH="0" baseline="0" noProof="0" dirty="0" smtClean="0">
                <a:ln>
                  <a:noFill/>
                </a:ln>
                <a:solidFill>
                  <a:prstClr val="white"/>
                </a:solidFill>
                <a:effectLst/>
                <a:uLnTx/>
                <a:uFillTx/>
                <a:latin typeface="Arial"/>
              </a:rPr>
              <a:t>BIOSCIENCE</a:t>
            </a:r>
            <a:r>
              <a:rPr kumimoji="0" lang="nl-NL" sz="3000" b="1" i="0" u="sng" strike="noStrike" kern="1200" cap="none" spc="0" normalizeH="0" noProof="0" dirty="0" smtClean="0">
                <a:ln>
                  <a:noFill/>
                </a:ln>
                <a:solidFill>
                  <a:prstClr val="white"/>
                </a:solidFill>
                <a:effectLst/>
                <a:uLnTx/>
                <a:uFillTx/>
                <a:latin typeface="Arial"/>
              </a:rPr>
              <a:t> ENGINEERING</a:t>
            </a:r>
            <a:endParaRPr kumimoji="0" lang="nl-NL" sz="3000" b="1" i="0" u="sng" strike="noStrike" kern="1200" cap="none" spc="0" normalizeH="0" baseline="0" noProof="0" dirty="0">
              <a:ln>
                <a:noFill/>
              </a:ln>
              <a:solidFill>
                <a:prstClr val="white"/>
              </a:solidFill>
              <a:effectLst/>
              <a:uLnTx/>
              <a:uFillTx/>
              <a:latin typeface="Arial"/>
            </a:endParaRPr>
          </a:p>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nl-NL" sz="3000" b="0" i="0" u="none" strike="noStrike" kern="1200" cap="none" spc="0" normalizeH="0" baseline="0" noProof="0" dirty="0">
                <a:ln>
                  <a:noFill/>
                </a:ln>
                <a:solidFill>
                  <a:prstClr val="white"/>
                </a:solidFill>
                <a:effectLst/>
                <a:uLnTx/>
                <a:uFillTx/>
                <a:latin typeface="Arial"/>
              </a:rPr>
              <a:t>Campus Coupure, </a:t>
            </a:r>
            <a:r>
              <a:rPr kumimoji="0" lang="nl-NL" sz="3000" b="0" i="0" u="none" strike="noStrike" kern="1200" cap="none" spc="0" normalizeH="0" baseline="0" noProof="0" dirty="0" smtClean="0">
                <a:ln>
                  <a:noFill/>
                </a:ln>
                <a:solidFill>
                  <a:prstClr val="white"/>
                </a:solidFill>
                <a:effectLst/>
                <a:uLnTx/>
                <a:uFillTx/>
                <a:latin typeface="Arial"/>
              </a:rPr>
              <a:t>Ghent</a:t>
            </a:r>
          </a:p>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endParaRPr lang="nl-BE" sz="1800" dirty="0"/>
          </a:p>
          <a:p>
            <a:pPr marL="85725" indent="0">
              <a:buNone/>
            </a:pPr>
            <a:r>
              <a:rPr lang="nl-BE" sz="3000" dirty="0"/>
              <a:t>Master of </a:t>
            </a:r>
            <a:r>
              <a:rPr lang="nl-BE" sz="3000" dirty="0" err="1"/>
              <a:t>Science</a:t>
            </a:r>
            <a:r>
              <a:rPr lang="nl-BE" sz="3000" dirty="0"/>
              <a:t> in </a:t>
            </a:r>
            <a:r>
              <a:rPr lang="nl-BE" sz="3000" dirty="0" err="1" smtClean="0"/>
              <a:t>Bioscience</a:t>
            </a:r>
            <a:r>
              <a:rPr lang="nl-BE" sz="3000" dirty="0" smtClean="0"/>
              <a:t> Engineering</a:t>
            </a:r>
            <a:r>
              <a:rPr lang="nl-BE" sz="3000" dirty="0"/>
              <a:t>:</a:t>
            </a:r>
          </a:p>
          <a:p>
            <a:r>
              <a:rPr lang="nl-BE" sz="3000" dirty="0"/>
              <a:t>Agricultural Sciences </a:t>
            </a:r>
          </a:p>
          <a:p>
            <a:r>
              <a:rPr lang="nl-BE" sz="3000" dirty="0" err="1"/>
              <a:t>Cell</a:t>
            </a:r>
            <a:r>
              <a:rPr lang="nl-BE" sz="3000" dirty="0"/>
              <a:t> and Gene </a:t>
            </a:r>
            <a:r>
              <a:rPr lang="nl-BE" sz="3000" dirty="0" err="1"/>
              <a:t>Biotechnology</a:t>
            </a:r>
            <a:endParaRPr lang="nl-BE" sz="3000" dirty="0"/>
          </a:p>
          <a:p>
            <a:r>
              <a:rPr lang="nl-BE" sz="3000" dirty="0"/>
              <a:t>Chemistry and </a:t>
            </a:r>
            <a:r>
              <a:rPr lang="nl-BE" sz="3000" dirty="0" err="1"/>
              <a:t>Bioprocess</a:t>
            </a:r>
            <a:r>
              <a:rPr lang="nl-BE" sz="3000" dirty="0"/>
              <a:t> Technology</a:t>
            </a:r>
          </a:p>
          <a:p>
            <a:r>
              <a:rPr lang="nl-BE" sz="3000" dirty="0" err="1"/>
              <a:t>Environmental</a:t>
            </a:r>
            <a:r>
              <a:rPr lang="nl-BE" sz="3000" dirty="0"/>
              <a:t> Technology </a:t>
            </a:r>
          </a:p>
          <a:p>
            <a:r>
              <a:rPr lang="nl-BE" sz="3000" dirty="0" err="1"/>
              <a:t>Forest</a:t>
            </a:r>
            <a:r>
              <a:rPr lang="nl-BE" sz="3000" dirty="0"/>
              <a:t> and Nature Management</a:t>
            </a:r>
          </a:p>
          <a:p>
            <a:r>
              <a:rPr lang="nl-BE" sz="3000" dirty="0"/>
              <a:t>Food </a:t>
            </a:r>
            <a:r>
              <a:rPr lang="nl-BE" sz="3000" dirty="0" err="1"/>
              <a:t>Science</a:t>
            </a:r>
            <a:r>
              <a:rPr lang="nl-BE" sz="3000" dirty="0"/>
              <a:t> and </a:t>
            </a:r>
            <a:r>
              <a:rPr lang="nl-BE" sz="3000" dirty="0" err="1"/>
              <a:t>Nutrition</a:t>
            </a:r>
            <a:endParaRPr lang="nl-BE" sz="3000" dirty="0"/>
          </a:p>
          <a:p>
            <a:r>
              <a:rPr lang="en-US" sz="3000" dirty="0"/>
              <a:t>Land, Water and Climate Management</a:t>
            </a:r>
          </a:p>
          <a:p>
            <a:pPr marL="85725" indent="0">
              <a:buNone/>
            </a:pPr>
            <a:endParaRPr lang="nl-BE" sz="3000" dirty="0"/>
          </a:p>
          <a:p>
            <a:pPr marL="85725" indent="0">
              <a:buNone/>
            </a:pPr>
            <a:r>
              <a:rPr lang="nl-BE" sz="3000" dirty="0"/>
              <a:t>Master of </a:t>
            </a:r>
            <a:r>
              <a:rPr lang="nl-BE" sz="3000" dirty="0" err="1"/>
              <a:t>Science</a:t>
            </a:r>
            <a:r>
              <a:rPr lang="nl-BE" sz="3000" dirty="0"/>
              <a:t> in </a:t>
            </a:r>
            <a:r>
              <a:rPr lang="nl-BE" sz="3000" dirty="0" err="1" smtClean="0"/>
              <a:t>Bioinformatics</a:t>
            </a:r>
            <a:r>
              <a:rPr lang="nl-BE" sz="3000" dirty="0"/>
              <a:t>:</a:t>
            </a:r>
          </a:p>
          <a:p>
            <a:r>
              <a:rPr lang="nl-BE" sz="3000" dirty="0" err="1"/>
              <a:t>Bioscience</a:t>
            </a:r>
            <a:r>
              <a:rPr lang="nl-BE" sz="3000" dirty="0"/>
              <a:t> Engineering</a:t>
            </a:r>
          </a:p>
        </p:txBody>
      </p:sp>
      <p:sp>
        <p:nvSpPr>
          <p:cNvPr id="16" name="Tekstvak 15"/>
          <p:cNvSpPr txBox="1"/>
          <p:nvPr/>
        </p:nvSpPr>
        <p:spPr>
          <a:xfrm>
            <a:off x="11342076" y="281765"/>
            <a:ext cx="5591907" cy="561885"/>
          </a:xfrm>
          <a:prstGeom prst="rect">
            <a:avLst/>
          </a:prstGeom>
          <a:noFill/>
        </p:spPr>
        <p:txBody>
          <a:bodyPr wrap="square" rtlCol="0">
            <a:spAutoFit/>
          </a:bodyPr>
          <a:lstStyle/>
          <a:p>
            <a:pPr marL="0" marR="0" lvl="0" indent="0" algn="r" defTabSz="1300368" rtl="0" eaLnBrk="1" fontAlgn="auto" latinLnBrk="0" hangingPunct="1">
              <a:lnSpc>
                <a:spcPct val="12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1E64C8"/>
                </a:solidFill>
                <a:effectLst/>
                <a:uLnTx/>
                <a:uFillTx/>
                <a:latin typeface="Arial"/>
                <a:ea typeface="+mn-ea"/>
                <a:cs typeface="+mn-cs"/>
              </a:rPr>
              <a:t>2 </a:t>
            </a:r>
            <a:r>
              <a:rPr kumimoji="0" lang="nl-NL" sz="2800" b="0" i="0" u="none" strike="noStrike" kern="1200" cap="none" spc="0" normalizeH="0" baseline="0" noProof="0" dirty="0" err="1" smtClean="0">
                <a:ln>
                  <a:noFill/>
                </a:ln>
                <a:solidFill>
                  <a:srgbClr val="1E64C8"/>
                </a:solidFill>
                <a:effectLst/>
                <a:uLnTx/>
                <a:uFillTx/>
                <a:latin typeface="Arial"/>
                <a:ea typeface="+mn-ea"/>
                <a:cs typeface="+mn-cs"/>
              </a:rPr>
              <a:t>years</a:t>
            </a:r>
            <a:endParaRPr kumimoji="0" lang="nl-BE" sz="2800" b="0" i="0" u="none" strike="noStrike" kern="1200" cap="none" spc="0" normalizeH="0" baseline="0" noProof="0" dirty="0">
              <a:ln>
                <a:noFill/>
              </a:ln>
              <a:solidFill>
                <a:srgbClr val="1E64C8"/>
              </a:solidFill>
              <a:effectLst/>
              <a:uLnTx/>
              <a:uFillTx/>
              <a:latin typeface="Arial"/>
              <a:ea typeface="+mn-ea"/>
              <a:cs typeface="+mn-cs"/>
            </a:endParaRPr>
          </a:p>
        </p:txBody>
      </p:sp>
      <p:pic>
        <p:nvPicPr>
          <p:cNvPr id="11" name="Afbeelding 10"/>
          <p:cNvPicPr>
            <a:picLocks noChangeAspect="1"/>
          </p:cNvPicPr>
          <p:nvPr/>
        </p:nvPicPr>
        <p:blipFill rotWithShape="1">
          <a:blip r:embed="rId3">
            <a:extLst>
              <a:ext uri="{28A0092B-C50C-407E-A947-70E740481C1C}">
                <a14:useLocalDpi xmlns:a14="http://schemas.microsoft.com/office/drawing/2010/main" val="0"/>
              </a:ext>
            </a:extLst>
          </a:blip>
          <a:srcRect l="30730"/>
          <a:stretch/>
        </p:blipFill>
        <p:spPr>
          <a:xfrm>
            <a:off x="9855378" y="3056381"/>
            <a:ext cx="6832014" cy="6697219"/>
          </a:xfrm>
          <a:prstGeom prst="rect">
            <a:avLst/>
          </a:prstGeom>
        </p:spPr>
      </p:pic>
    </p:spTree>
    <p:extLst>
      <p:ext uri="{BB962C8B-B14F-4D97-AF65-F5344CB8AC3E}">
        <p14:creationId xmlns:p14="http://schemas.microsoft.com/office/powerpoint/2010/main" val="36250642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339519" y="2999879"/>
            <a:ext cx="10130581" cy="67537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nl-NL" dirty="0" smtClean="0"/>
              <a:t>Master </a:t>
            </a:r>
            <a:r>
              <a:rPr lang="nl-NL" dirty="0" err="1" smtClean="0"/>
              <a:t>programmes</a:t>
            </a:r>
            <a:endParaRPr lang="nl-BE" dirty="0"/>
          </a:p>
        </p:txBody>
      </p:sp>
      <p:sp>
        <p:nvSpPr>
          <p:cNvPr id="4" name="Tijdelijke aanduiding voor dianummer 3"/>
          <p:cNvSpPr>
            <a:spLocks noGrp="1"/>
          </p:cNvSpPr>
          <p:nvPr>
            <p:ph type="sldNum" sz="quarter" idx="4"/>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7AE184E0-0BD4-4705-A12B-9B71DDE63301}" type="slidenum">
              <a:rPr kumimoji="0" lang="nl-BE" sz="1707" b="0" i="0" u="none" strike="noStrike" kern="1200" cap="none" spc="0" normalizeH="0" baseline="0" noProof="0" smtClean="0">
                <a:ln>
                  <a:noFill/>
                </a:ln>
                <a:solidFill>
                  <a:srgbClr val="1E64C8"/>
                </a:solidFill>
                <a:effectLst/>
                <a:uLnTx/>
                <a:uFillTx/>
                <a:latin typeface="Arial"/>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14</a:t>
            </a:fld>
            <a:endParaRPr kumimoji="0" lang="nl-BE" sz="1707" b="0" i="0" u="none" strike="noStrike" kern="1200" cap="none" spc="0" normalizeH="0" baseline="0" noProof="0" dirty="0">
              <a:ln>
                <a:noFill/>
              </a:ln>
              <a:solidFill>
                <a:srgbClr val="1E64C8"/>
              </a:solidFill>
              <a:effectLst/>
              <a:uLnTx/>
              <a:uFillTx/>
              <a:latin typeface="Arial"/>
              <a:ea typeface="+mn-ea"/>
              <a:cs typeface="+mn-cs"/>
            </a:endParaRPr>
          </a:p>
        </p:txBody>
      </p:sp>
      <p:sp>
        <p:nvSpPr>
          <p:cNvPr id="8" name="Rechthoek 7"/>
          <p:cNvSpPr/>
          <p:nvPr/>
        </p:nvSpPr>
        <p:spPr>
          <a:xfrm>
            <a:off x="830118" y="7793183"/>
            <a:ext cx="8071338" cy="1620981"/>
          </a:xfrm>
          <a:prstGeom prst="rect">
            <a:avLst/>
          </a:prstGeom>
          <a:solidFill>
            <a:schemeClr val="tx2">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368" rtl="0" eaLnBrk="1" fontAlgn="auto" latinLnBrk="0" hangingPunct="1">
              <a:lnSpc>
                <a:spcPct val="100000"/>
              </a:lnSpc>
              <a:spcBef>
                <a:spcPts val="0"/>
              </a:spcBef>
              <a:spcAft>
                <a:spcPts val="0"/>
              </a:spcAft>
              <a:buClrTx/>
              <a:buSzTx/>
              <a:buFontTx/>
              <a:buNone/>
              <a:tabLst/>
              <a:defRPr/>
            </a:pPr>
            <a:endParaRPr kumimoji="0" lang="nl-BE" sz="2560" b="0" i="0" u="none" strike="noStrike" kern="1200" cap="none" spc="0" normalizeH="0" baseline="0" noProof="0">
              <a:ln>
                <a:noFill/>
              </a:ln>
              <a:solidFill>
                <a:prstClr val="white"/>
              </a:solidFill>
              <a:effectLst/>
              <a:uLnTx/>
              <a:uFillTx/>
              <a:latin typeface="Arial"/>
              <a:ea typeface="+mn-ea"/>
              <a:cs typeface="+mn-cs"/>
            </a:endParaRPr>
          </a:p>
        </p:txBody>
      </p:sp>
      <p:sp>
        <p:nvSpPr>
          <p:cNvPr id="11" name="Rechthoek 10"/>
          <p:cNvSpPr/>
          <p:nvPr/>
        </p:nvSpPr>
        <p:spPr>
          <a:xfrm>
            <a:off x="830118" y="6791776"/>
            <a:ext cx="8071338" cy="1170699"/>
          </a:xfrm>
          <a:prstGeom prst="rect">
            <a:avLst/>
          </a:prstGeom>
          <a:solidFill>
            <a:schemeClr val="tx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368" rtl="0" eaLnBrk="1" fontAlgn="auto" latinLnBrk="0" hangingPunct="1">
              <a:lnSpc>
                <a:spcPct val="100000"/>
              </a:lnSpc>
              <a:spcBef>
                <a:spcPts val="0"/>
              </a:spcBef>
              <a:spcAft>
                <a:spcPts val="0"/>
              </a:spcAft>
              <a:buClrTx/>
              <a:buSzTx/>
              <a:buFontTx/>
              <a:buNone/>
              <a:tabLst/>
              <a:defRPr/>
            </a:pPr>
            <a:endParaRPr kumimoji="0" lang="nl-BE" sz="2560" b="0" i="0" u="none" strike="noStrike" kern="1200" cap="none" spc="0" normalizeH="0" baseline="0" noProof="0">
              <a:ln>
                <a:noFill/>
              </a:ln>
              <a:solidFill>
                <a:prstClr val="white"/>
              </a:solidFill>
              <a:effectLst/>
              <a:uLnTx/>
              <a:uFillTx/>
              <a:latin typeface="Arial"/>
              <a:ea typeface="+mn-ea"/>
              <a:cs typeface="+mn-cs"/>
            </a:endParaRPr>
          </a:p>
        </p:txBody>
      </p:sp>
      <p:sp>
        <p:nvSpPr>
          <p:cNvPr id="12" name="Rechthoek 11"/>
          <p:cNvSpPr/>
          <p:nvPr/>
        </p:nvSpPr>
        <p:spPr>
          <a:xfrm>
            <a:off x="830118" y="2702957"/>
            <a:ext cx="8071338" cy="2641387"/>
          </a:xfrm>
          <a:prstGeom prst="rect">
            <a:avLst/>
          </a:prstGeom>
          <a:solidFill>
            <a:schemeClr val="tx2">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368" rtl="0" eaLnBrk="1" fontAlgn="auto" latinLnBrk="0" hangingPunct="1">
              <a:lnSpc>
                <a:spcPct val="100000"/>
              </a:lnSpc>
              <a:spcBef>
                <a:spcPts val="0"/>
              </a:spcBef>
              <a:spcAft>
                <a:spcPts val="0"/>
              </a:spcAft>
              <a:buClrTx/>
              <a:buSzTx/>
              <a:buFontTx/>
              <a:buNone/>
              <a:tabLst/>
              <a:defRPr/>
            </a:pPr>
            <a:endParaRPr kumimoji="0" lang="nl-BE" sz="2560" b="0" i="0" u="none" strike="noStrike" kern="1200" cap="none" spc="0" normalizeH="0" baseline="0" noProof="0">
              <a:ln>
                <a:noFill/>
              </a:ln>
              <a:solidFill>
                <a:prstClr val="white"/>
              </a:solidFill>
              <a:effectLst/>
              <a:uLnTx/>
              <a:uFillTx/>
              <a:latin typeface="Arial"/>
              <a:ea typeface="+mn-ea"/>
              <a:cs typeface="+mn-cs"/>
            </a:endParaRPr>
          </a:p>
        </p:txBody>
      </p:sp>
      <p:sp>
        <p:nvSpPr>
          <p:cNvPr id="13" name="Rechthoek 12"/>
          <p:cNvSpPr/>
          <p:nvPr/>
        </p:nvSpPr>
        <p:spPr>
          <a:xfrm>
            <a:off x="830118" y="1854605"/>
            <a:ext cx="8071338" cy="1201776"/>
          </a:xfrm>
          <a:prstGeom prst="rect">
            <a:avLst/>
          </a:prstGeom>
          <a:solidFill>
            <a:schemeClr val="tx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368" rtl="0" eaLnBrk="1" fontAlgn="auto" latinLnBrk="0" hangingPunct="1">
              <a:lnSpc>
                <a:spcPct val="100000"/>
              </a:lnSpc>
              <a:spcBef>
                <a:spcPts val="0"/>
              </a:spcBef>
              <a:spcAft>
                <a:spcPts val="0"/>
              </a:spcAft>
              <a:buClrTx/>
              <a:buSzTx/>
              <a:buFontTx/>
              <a:buNone/>
              <a:tabLst/>
              <a:defRPr/>
            </a:pPr>
            <a:endParaRPr kumimoji="0" lang="nl-BE" sz="2560" b="0" i="0" u="none" strike="noStrike" kern="1200" cap="none" spc="0" normalizeH="0" baseline="0" noProof="0">
              <a:ln>
                <a:noFill/>
              </a:ln>
              <a:solidFill>
                <a:prstClr val="white"/>
              </a:solidFill>
              <a:effectLst/>
              <a:uLnTx/>
              <a:uFillTx/>
              <a:latin typeface="Arial"/>
              <a:ea typeface="+mn-ea"/>
              <a:cs typeface="+mn-cs"/>
            </a:endParaRPr>
          </a:p>
        </p:txBody>
      </p:sp>
      <p:sp>
        <p:nvSpPr>
          <p:cNvPr id="14" name="Tijdelijke aanduiding voor inhoud 4"/>
          <p:cNvSpPr>
            <a:spLocks noGrp="1"/>
          </p:cNvSpPr>
          <p:nvPr>
            <p:ph idx="1"/>
          </p:nvPr>
        </p:nvSpPr>
        <p:spPr>
          <a:xfrm>
            <a:off x="918043" y="1835789"/>
            <a:ext cx="8288457" cy="3695214"/>
          </a:xfrm>
        </p:spPr>
        <p:txBody>
          <a:bodyPr>
            <a:normAutofit/>
          </a:bodyPr>
          <a:lstStyle/>
          <a:p>
            <a:pPr marL="85725" indent="0">
              <a:buNone/>
            </a:pPr>
            <a:r>
              <a:rPr lang="nl-NL" sz="2800" b="1" u="sng" dirty="0" smtClean="0">
                <a:solidFill>
                  <a:schemeClr val="bg1"/>
                </a:solidFill>
              </a:rPr>
              <a:t>BIOSCIENCE ENGINEERING TECHNOLOGY</a:t>
            </a:r>
            <a:endParaRPr lang="nl-NL" sz="2800" b="1" u="sng" dirty="0">
              <a:solidFill>
                <a:schemeClr val="bg1"/>
              </a:solidFill>
            </a:endParaRPr>
          </a:p>
          <a:p>
            <a:pPr marL="85725" indent="0">
              <a:buNone/>
            </a:pPr>
            <a:r>
              <a:rPr lang="nl-NL" sz="2800" dirty="0">
                <a:solidFill>
                  <a:schemeClr val="bg1"/>
                </a:solidFill>
              </a:rPr>
              <a:t>Campus Schoonmeersen, </a:t>
            </a:r>
            <a:r>
              <a:rPr lang="nl-NL" sz="2800" dirty="0" smtClean="0">
                <a:solidFill>
                  <a:schemeClr val="bg1"/>
                </a:solidFill>
              </a:rPr>
              <a:t>Ghent</a:t>
            </a:r>
            <a:endParaRPr lang="nl-NL" sz="2800" dirty="0">
              <a:solidFill>
                <a:schemeClr val="bg1"/>
              </a:solidFill>
            </a:endParaRPr>
          </a:p>
          <a:p>
            <a:pPr marL="85725" indent="0">
              <a:buNone/>
            </a:pPr>
            <a:endParaRPr lang="nl-NL" sz="2800" dirty="0">
              <a:solidFill>
                <a:schemeClr val="bg1"/>
              </a:solidFill>
            </a:endParaRPr>
          </a:p>
          <a:p>
            <a:r>
              <a:rPr lang="nl-BE" sz="2800" dirty="0" err="1" smtClean="0"/>
              <a:t>Agriculture</a:t>
            </a:r>
            <a:r>
              <a:rPr lang="nl-BE" sz="2800" dirty="0" smtClean="0"/>
              <a:t> </a:t>
            </a:r>
            <a:r>
              <a:rPr lang="nl-BE" sz="2800" dirty="0"/>
              <a:t>and </a:t>
            </a:r>
            <a:r>
              <a:rPr lang="nl-BE" sz="2800" dirty="0" err="1"/>
              <a:t>Horticulture</a:t>
            </a:r>
            <a:r>
              <a:rPr lang="nl-BE" sz="2800" dirty="0"/>
              <a:t> </a:t>
            </a:r>
          </a:p>
          <a:p>
            <a:r>
              <a:rPr lang="nl-BE" sz="2800" dirty="0" smtClean="0"/>
              <a:t>Food </a:t>
            </a:r>
            <a:r>
              <a:rPr lang="nl-BE" sz="2800" dirty="0" err="1" smtClean="0"/>
              <a:t>Industry</a:t>
            </a:r>
            <a:endParaRPr lang="nl-BE" sz="2800" dirty="0"/>
          </a:p>
          <a:p>
            <a:r>
              <a:rPr lang="nl-BE" sz="2800" dirty="0" err="1"/>
              <a:t>Biochemical</a:t>
            </a:r>
            <a:r>
              <a:rPr lang="nl-BE" sz="2800" dirty="0"/>
              <a:t> Engineering Technology</a:t>
            </a:r>
          </a:p>
          <a:p>
            <a:pPr lvl="1"/>
            <a:endParaRPr lang="nl-NL" sz="3100" dirty="0"/>
          </a:p>
          <a:p>
            <a:endParaRPr lang="nl-BE" sz="3100" dirty="0"/>
          </a:p>
        </p:txBody>
      </p:sp>
      <p:sp>
        <p:nvSpPr>
          <p:cNvPr id="16" name="Tijdelijke aanduiding voor inhoud 4"/>
          <p:cNvSpPr txBox="1">
            <a:spLocks/>
          </p:cNvSpPr>
          <p:nvPr/>
        </p:nvSpPr>
        <p:spPr>
          <a:xfrm>
            <a:off x="970798" y="6772960"/>
            <a:ext cx="7866181" cy="3998949"/>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457200"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lang="nl-NL" sz="2800" b="1" u="sng" dirty="0" smtClean="0">
                <a:solidFill>
                  <a:prstClr val="white"/>
                </a:solidFill>
                <a:latin typeface="Arial"/>
              </a:rPr>
              <a:t>BIOINDUSTRIAL SCIENCES</a:t>
            </a:r>
            <a:endParaRPr kumimoji="0" lang="nl-NL" sz="2800" b="1" i="0" u="sng" strike="noStrike" kern="1200" cap="none" spc="0" normalizeH="0" baseline="0" noProof="0" dirty="0">
              <a:ln>
                <a:noFill/>
              </a:ln>
              <a:solidFill>
                <a:prstClr val="white"/>
              </a:solidFill>
              <a:effectLst/>
              <a:uLnTx/>
              <a:uFillTx/>
              <a:latin typeface="Arial"/>
            </a:endParaRPr>
          </a:p>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nl-NL" sz="2800" b="0" i="0" u="none" strike="noStrike" kern="1200" cap="none" spc="0" normalizeH="0" baseline="0" noProof="0" dirty="0">
                <a:ln>
                  <a:noFill/>
                </a:ln>
                <a:solidFill>
                  <a:prstClr val="white"/>
                </a:solidFill>
                <a:effectLst/>
                <a:uLnTx/>
                <a:uFillTx/>
                <a:latin typeface="Arial"/>
              </a:rPr>
              <a:t>Campus </a:t>
            </a:r>
            <a:r>
              <a:rPr kumimoji="0" lang="nl-NL" sz="2800" b="0" i="0" u="none" strike="noStrike" kern="1200" cap="none" spc="0" normalizeH="0" baseline="0" noProof="0" dirty="0" smtClean="0">
                <a:ln>
                  <a:noFill/>
                </a:ln>
                <a:solidFill>
                  <a:prstClr val="white"/>
                </a:solidFill>
                <a:effectLst/>
                <a:uLnTx/>
                <a:uFillTx/>
                <a:latin typeface="Arial"/>
              </a:rPr>
              <a:t>Kortrijk</a:t>
            </a:r>
            <a:endParaRPr kumimoji="0" lang="nl-NL" sz="2800" b="0" i="0" u="none" strike="noStrike" kern="1200" cap="none" spc="0" normalizeH="0" baseline="0" noProof="0" dirty="0">
              <a:ln>
                <a:noFill/>
              </a:ln>
              <a:solidFill>
                <a:prstClr val="white"/>
              </a:solidFill>
              <a:effectLst/>
              <a:uLnTx/>
              <a:uFillTx/>
              <a:latin typeface="Arial"/>
            </a:endParaRPr>
          </a:p>
          <a:p>
            <a:pPr marL="536575" marR="0" lvl="0" indent="-450850" algn="l" defTabSz="4572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nl-NL" sz="2800" b="0" i="0" u="none" strike="noStrike" kern="1200" cap="none" spc="0" normalizeH="0" baseline="0" noProof="0" dirty="0" smtClean="0">
              <a:ln>
                <a:noFill/>
              </a:ln>
              <a:solidFill>
                <a:prstClr val="black"/>
              </a:solidFill>
              <a:effectLst/>
              <a:uLnTx/>
              <a:uFillTx/>
              <a:latin typeface="Arial"/>
            </a:endParaRPr>
          </a:p>
          <a:p>
            <a:pPr marL="536575" marR="0" lvl="0" indent="-450850" algn="l" defTabSz="4572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err="1" smtClean="0">
                <a:ln>
                  <a:noFill/>
                </a:ln>
                <a:solidFill>
                  <a:prstClr val="black"/>
                </a:solidFill>
                <a:effectLst/>
                <a:uLnTx/>
                <a:uFillTx/>
                <a:latin typeface="Arial"/>
              </a:rPr>
              <a:t>Circular</a:t>
            </a:r>
            <a:r>
              <a:rPr kumimoji="0" lang="nl-NL" sz="2800" b="0" i="0" u="none" strike="noStrike" kern="1200" cap="none" spc="0" normalizeH="0" baseline="0" noProof="0" dirty="0" smtClean="0">
                <a:ln>
                  <a:noFill/>
                </a:ln>
                <a:solidFill>
                  <a:prstClr val="black"/>
                </a:solidFill>
                <a:effectLst/>
                <a:uLnTx/>
                <a:uFillTx/>
                <a:latin typeface="Arial"/>
              </a:rPr>
              <a:t> </a:t>
            </a:r>
            <a:r>
              <a:rPr kumimoji="0" lang="nl-NL" sz="2800" b="0" i="0" u="none" strike="noStrike" kern="1200" cap="none" spc="0" normalizeH="0" baseline="0" noProof="0" dirty="0" err="1" smtClean="0">
                <a:ln>
                  <a:noFill/>
                </a:ln>
                <a:solidFill>
                  <a:prstClr val="black"/>
                </a:solidFill>
                <a:effectLst/>
                <a:uLnTx/>
                <a:uFillTx/>
                <a:latin typeface="Arial"/>
              </a:rPr>
              <a:t>bioprocess</a:t>
            </a:r>
            <a:r>
              <a:rPr kumimoji="0" lang="nl-NL" sz="2800" b="0" i="0" u="none" strike="noStrike" kern="1200" cap="none" spc="0" normalizeH="0" noProof="0" dirty="0" smtClean="0">
                <a:ln>
                  <a:noFill/>
                </a:ln>
                <a:solidFill>
                  <a:prstClr val="black"/>
                </a:solidFill>
                <a:effectLst/>
                <a:uLnTx/>
                <a:uFillTx/>
                <a:latin typeface="Arial"/>
              </a:rPr>
              <a:t> </a:t>
            </a:r>
            <a:r>
              <a:rPr kumimoji="0" lang="nl-NL" sz="2800" b="0" i="0" u="none" strike="noStrike" kern="1200" cap="none" spc="0" normalizeH="0" baseline="0" noProof="0" dirty="0" err="1" smtClean="0">
                <a:ln>
                  <a:noFill/>
                </a:ln>
                <a:solidFill>
                  <a:prstClr val="black"/>
                </a:solidFill>
                <a:effectLst/>
                <a:uLnTx/>
                <a:uFillTx/>
                <a:latin typeface="Arial"/>
              </a:rPr>
              <a:t>technology</a:t>
            </a:r>
            <a:endParaRPr kumimoji="0" lang="nl-BE" sz="2800" b="0" i="0" u="none" strike="noStrike" kern="1200" cap="none" spc="0" normalizeH="0" baseline="0" noProof="0" dirty="0">
              <a:ln>
                <a:noFill/>
              </a:ln>
              <a:solidFill>
                <a:prstClr val="black"/>
              </a:solidFill>
              <a:effectLst/>
              <a:uLnTx/>
              <a:uFillTx/>
              <a:latin typeface="Arial"/>
            </a:endParaRPr>
          </a:p>
        </p:txBody>
      </p:sp>
      <p:sp>
        <p:nvSpPr>
          <p:cNvPr id="17" name="Tekstvak 16"/>
          <p:cNvSpPr txBox="1"/>
          <p:nvPr/>
        </p:nvSpPr>
        <p:spPr>
          <a:xfrm>
            <a:off x="11342076" y="281765"/>
            <a:ext cx="5591907" cy="561885"/>
          </a:xfrm>
          <a:prstGeom prst="rect">
            <a:avLst/>
          </a:prstGeom>
          <a:noFill/>
        </p:spPr>
        <p:txBody>
          <a:bodyPr wrap="square" rtlCol="0">
            <a:spAutoFit/>
          </a:bodyPr>
          <a:lstStyle/>
          <a:p>
            <a:pPr marL="0" marR="0" lvl="0" indent="0" algn="r" defTabSz="1300368" rtl="0" eaLnBrk="1" fontAlgn="auto" latinLnBrk="0" hangingPunct="1">
              <a:lnSpc>
                <a:spcPct val="120000"/>
              </a:lnSpc>
              <a:spcBef>
                <a:spcPts val="0"/>
              </a:spcBef>
              <a:spcAft>
                <a:spcPts val="0"/>
              </a:spcAft>
              <a:buClrTx/>
              <a:buSzTx/>
              <a:buFontTx/>
              <a:buNone/>
              <a:tabLst/>
              <a:defRPr/>
            </a:pPr>
            <a:r>
              <a:rPr kumimoji="0" lang="nl-NL" sz="2800" b="0" i="0" u="none" strike="noStrike" kern="1200" cap="none" spc="0" normalizeH="0" baseline="0" noProof="0" dirty="0" smtClean="0">
                <a:ln>
                  <a:noFill/>
                </a:ln>
                <a:solidFill>
                  <a:srgbClr val="1E64C8"/>
                </a:solidFill>
                <a:effectLst/>
                <a:uLnTx/>
                <a:uFillTx/>
                <a:latin typeface="Arial"/>
                <a:ea typeface="+mn-ea"/>
                <a:cs typeface="+mn-cs"/>
              </a:rPr>
              <a:t>1 </a:t>
            </a:r>
            <a:r>
              <a:rPr kumimoji="0" lang="nl-NL" sz="2800" b="0" i="0" u="none" strike="noStrike" kern="1200" cap="none" spc="0" normalizeH="0" baseline="0" noProof="0" dirty="0" err="1" smtClean="0">
                <a:ln>
                  <a:noFill/>
                </a:ln>
                <a:solidFill>
                  <a:srgbClr val="1E64C8"/>
                </a:solidFill>
                <a:effectLst/>
                <a:uLnTx/>
                <a:uFillTx/>
                <a:latin typeface="Arial"/>
                <a:ea typeface="+mn-ea"/>
                <a:cs typeface="+mn-cs"/>
              </a:rPr>
              <a:t>year</a:t>
            </a:r>
            <a:endParaRPr kumimoji="0" lang="nl-BE" sz="2800" b="0" i="0" u="none" strike="noStrike" kern="1200" cap="none" spc="0" normalizeH="0" baseline="0" noProof="0" dirty="0">
              <a:ln>
                <a:noFill/>
              </a:ln>
              <a:solidFill>
                <a:srgbClr val="1E64C8"/>
              </a:solidFill>
              <a:effectLst/>
              <a:uLnTx/>
              <a:uFillTx/>
              <a:latin typeface="Arial"/>
              <a:ea typeface="+mn-ea"/>
              <a:cs typeface="+mn-cs"/>
            </a:endParaRPr>
          </a:p>
        </p:txBody>
      </p:sp>
    </p:spTree>
    <p:extLst>
      <p:ext uri="{BB962C8B-B14F-4D97-AF65-F5344CB8AC3E}">
        <p14:creationId xmlns:p14="http://schemas.microsoft.com/office/powerpoint/2010/main" val="27315723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Master </a:t>
            </a:r>
            <a:r>
              <a:rPr lang="nl-NL" dirty="0" err="1" smtClean="0"/>
              <a:t>programmes</a:t>
            </a:r>
            <a:endParaRPr lang="nl-BE" dirty="0"/>
          </a:p>
        </p:txBody>
      </p:sp>
      <p:sp>
        <p:nvSpPr>
          <p:cNvPr id="4" name="Tijdelijke aanduiding voor dianummer 3"/>
          <p:cNvSpPr>
            <a:spLocks noGrp="1"/>
          </p:cNvSpPr>
          <p:nvPr>
            <p:ph type="sldNum" sz="quarter" idx="4"/>
          </p:nvPr>
        </p:nvSpPr>
        <p:spPr/>
        <p:txBody>
          <a:bodyPr/>
          <a:lstStyle/>
          <a:p>
            <a:fld id="{7AE184E0-0BD4-4705-A12B-9B71DDE63301}" type="slidenum">
              <a:rPr lang="nl-BE" noProof="0" smtClean="0"/>
              <a:pPr/>
              <a:t>15</a:t>
            </a:fld>
            <a:endParaRPr lang="nl-BE" noProof="0" dirty="0"/>
          </a:p>
        </p:txBody>
      </p:sp>
      <p:sp>
        <p:nvSpPr>
          <p:cNvPr id="12" name="Rechthoek 11"/>
          <p:cNvSpPr/>
          <p:nvPr/>
        </p:nvSpPr>
        <p:spPr>
          <a:xfrm>
            <a:off x="967153" y="2356473"/>
            <a:ext cx="9797830" cy="5400195"/>
          </a:xfrm>
          <a:prstGeom prst="rect">
            <a:avLst/>
          </a:prstGeom>
          <a:solidFill>
            <a:schemeClr val="accent1">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12"/>
          <p:cNvSpPr/>
          <p:nvPr/>
        </p:nvSpPr>
        <p:spPr>
          <a:xfrm>
            <a:off x="967153" y="1508121"/>
            <a:ext cx="9797829" cy="1500701"/>
          </a:xfrm>
          <a:prstGeom prst="rect">
            <a:avLst/>
          </a:prstGeom>
          <a:solidFill>
            <a:srgbClr val="1E64C8"/>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Tijdelijke aanduiding voor inhoud 4"/>
          <p:cNvSpPr>
            <a:spLocks noGrp="1"/>
          </p:cNvSpPr>
          <p:nvPr>
            <p:ph idx="1"/>
          </p:nvPr>
        </p:nvSpPr>
        <p:spPr>
          <a:xfrm>
            <a:off x="1301262" y="1489305"/>
            <a:ext cx="16476784" cy="6443221"/>
          </a:xfrm>
        </p:spPr>
        <p:txBody>
          <a:bodyPr numCol="2">
            <a:normAutofit/>
          </a:bodyPr>
          <a:lstStyle/>
          <a:p>
            <a:pPr marL="85725" indent="0">
              <a:buNone/>
            </a:pPr>
            <a:r>
              <a:rPr lang="nl-NL" sz="3600" b="1" u="sng" dirty="0">
                <a:solidFill>
                  <a:schemeClr val="bg1"/>
                </a:solidFill>
              </a:rPr>
              <a:t>MASTER OF SCIENCE</a:t>
            </a:r>
          </a:p>
          <a:p>
            <a:pPr marL="85725" indent="0">
              <a:buNone/>
            </a:pPr>
            <a:r>
              <a:rPr lang="nl-NL" sz="3600" b="1" dirty="0">
                <a:solidFill>
                  <a:schemeClr val="bg1"/>
                </a:solidFill>
              </a:rPr>
              <a:t>Campus Coupure, Gent</a:t>
            </a:r>
          </a:p>
          <a:p>
            <a:pPr marL="85725" indent="0">
              <a:buNone/>
            </a:pPr>
            <a:endParaRPr lang="nl-NL" sz="1800" dirty="0">
              <a:solidFill>
                <a:schemeClr val="bg1"/>
              </a:solidFill>
            </a:endParaRPr>
          </a:p>
          <a:p>
            <a:pPr lvl="1"/>
            <a:r>
              <a:rPr lang="nl-NL" sz="4000" dirty="0"/>
              <a:t>Aquaculture</a:t>
            </a:r>
          </a:p>
          <a:p>
            <a:pPr lvl="1"/>
            <a:r>
              <a:rPr lang="nl-NL" sz="4000" dirty="0" err="1"/>
              <a:t>Environmental</a:t>
            </a:r>
            <a:r>
              <a:rPr lang="nl-NL" sz="4000" dirty="0"/>
              <a:t> </a:t>
            </a:r>
            <a:r>
              <a:rPr lang="nl-NL" sz="4000" dirty="0" err="1"/>
              <a:t>Science</a:t>
            </a:r>
            <a:r>
              <a:rPr lang="nl-NL" sz="4000" dirty="0"/>
              <a:t> &amp; Technology</a:t>
            </a:r>
          </a:p>
          <a:p>
            <a:pPr lvl="1"/>
            <a:r>
              <a:rPr lang="nl-NL" sz="4000" dirty="0"/>
              <a:t>Food Technology</a:t>
            </a:r>
          </a:p>
          <a:p>
            <a:pPr lvl="1"/>
            <a:r>
              <a:rPr lang="nl-NL" sz="4000" dirty="0" err="1"/>
              <a:t>Nutrition</a:t>
            </a:r>
            <a:r>
              <a:rPr lang="nl-NL" sz="4000" dirty="0"/>
              <a:t> </a:t>
            </a:r>
            <a:r>
              <a:rPr lang="nl-NL" sz="4000" dirty="0" err="1"/>
              <a:t>and</a:t>
            </a:r>
            <a:r>
              <a:rPr lang="nl-NL" sz="4000" dirty="0"/>
              <a:t> </a:t>
            </a:r>
            <a:r>
              <a:rPr lang="nl-NL" sz="4000" dirty="0" err="1"/>
              <a:t>Rural</a:t>
            </a:r>
            <a:r>
              <a:rPr lang="nl-NL" sz="4000" dirty="0"/>
              <a:t> Development</a:t>
            </a:r>
          </a:p>
          <a:p>
            <a:pPr lvl="1"/>
            <a:r>
              <a:rPr lang="nl-NL" sz="4000" dirty="0" err="1"/>
              <a:t>Sustainable</a:t>
            </a:r>
            <a:r>
              <a:rPr lang="nl-NL" sz="4000" dirty="0"/>
              <a:t> Land Management</a:t>
            </a:r>
          </a:p>
          <a:p>
            <a:pPr marL="97200" lvl="1" indent="0">
              <a:buNone/>
            </a:pPr>
            <a:endParaRPr lang="nl-NL" sz="4000" dirty="0"/>
          </a:p>
          <a:p>
            <a:pPr marL="97200" lvl="1" indent="0">
              <a:buNone/>
            </a:pPr>
            <a:endParaRPr lang="nl-NL" sz="4000" dirty="0"/>
          </a:p>
          <a:p>
            <a:pPr lvl="1"/>
            <a:endParaRPr lang="nl-NL" sz="4000" dirty="0"/>
          </a:p>
          <a:p>
            <a:endParaRPr lang="nl-BE" sz="3100" dirty="0"/>
          </a:p>
        </p:txBody>
      </p:sp>
      <p:sp>
        <p:nvSpPr>
          <p:cNvPr id="10" name="Tekstvak 9"/>
          <p:cNvSpPr txBox="1"/>
          <p:nvPr/>
        </p:nvSpPr>
        <p:spPr>
          <a:xfrm>
            <a:off x="11342076" y="281765"/>
            <a:ext cx="5591907" cy="561885"/>
          </a:xfrm>
          <a:prstGeom prst="rect">
            <a:avLst/>
          </a:prstGeom>
          <a:noFill/>
        </p:spPr>
        <p:txBody>
          <a:bodyPr wrap="square" rtlCol="0">
            <a:spAutoFit/>
          </a:bodyPr>
          <a:lstStyle/>
          <a:p>
            <a:pPr algn="r">
              <a:lnSpc>
                <a:spcPct val="120000"/>
              </a:lnSpc>
            </a:pPr>
            <a:r>
              <a:rPr lang="nl-NL" sz="2800" dirty="0">
                <a:solidFill>
                  <a:srgbClr val="1E64C8"/>
                </a:solidFill>
              </a:rPr>
              <a:t>2 </a:t>
            </a:r>
            <a:r>
              <a:rPr lang="nl-NL" sz="2800" dirty="0" err="1">
                <a:solidFill>
                  <a:srgbClr val="1E64C8"/>
                </a:solidFill>
              </a:rPr>
              <a:t>years</a:t>
            </a:r>
            <a:endParaRPr lang="nl-BE" sz="2800" dirty="0">
              <a:solidFill>
                <a:srgbClr val="1E64C8"/>
              </a:solidFill>
            </a:endParaRPr>
          </a:p>
        </p:txBody>
      </p:sp>
      <p:pic>
        <p:nvPicPr>
          <p:cNvPr id="3" name="Afbeelding 2"/>
          <p:cNvPicPr>
            <a:picLocks noChangeAspect="1"/>
          </p:cNvPicPr>
          <p:nvPr/>
        </p:nvPicPr>
        <p:blipFill rotWithShape="1">
          <a:blip r:embed="rId3" cstate="print">
            <a:extLst>
              <a:ext uri="{28A0092B-C50C-407E-A947-70E740481C1C}">
                <a14:useLocalDpi xmlns:a14="http://schemas.microsoft.com/office/drawing/2010/main" val="0"/>
              </a:ext>
            </a:extLst>
          </a:blip>
          <a:srcRect t="17449"/>
          <a:stretch/>
        </p:blipFill>
        <p:spPr>
          <a:xfrm>
            <a:off x="10764981" y="1489305"/>
            <a:ext cx="6733309" cy="8337608"/>
          </a:xfrm>
          <a:prstGeom prst="rect">
            <a:avLst/>
          </a:prstGeom>
        </p:spPr>
      </p:pic>
    </p:spTree>
    <p:extLst>
      <p:ext uri="{BB962C8B-B14F-4D97-AF65-F5344CB8AC3E}">
        <p14:creationId xmlns:p14="http://schemas.microsoft.com/office/powerpoint/2010/main" val="8330998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p:cNvSpPr/>
          <p:nvPr/>
        </p:nvSpPr>
        <p:spPr>
          <a:xfrm>
            <a:off x="830118" y="2252005"/>
            <a:ext cx="13184820" cy="7085425"/>
          </a:xfrm>
          <a:prstGeom prst="rect">
            <a:avLst/>
          </a:prstGeom>
          <a:solidFill>
            <a:schemeClr val="accent1">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1252" y="5419042"/>
            <a:ext cx="6945923" cy="4636404"/>
          </a:xfrm>
          <a:prstGeom prst="rect">
            <a:avLst/>
          </a:prstGeom>
        </p:spPr>
      </p:pic>
      <p:sp>
        <p:nvSpPr>
          <p:cNvPr id="2" name="Titel 1"/>
          <p:cNvSpPr>
            <a:spLocks noGrp="1"/>
          </p:cNvSpPr>
          <p:nvPr>
            <p:ph type="title"/>
          </p:nvPr>
        </p:nvSpPr>
        <p:spPr/>
        <p:txBody>
          <a:bodyPr/>
          <a:lstStyle/>
          <a:p>
            <a:r>
              <a:rPr lang="nl-NL" dirty="0" smtClean="0"/>
              <a:t>Master </a:t>
            </a:r>
            <a:r>
              <a:rPr lang="nl-NL" dirty="0" err="1" smtClean="0"/>
              <a:t>programmes</a:t>
            </a:r>
            <a:endParaRPr lang="nl-BE" dirty="0"/>
          </a:p>
        </p:txBody>
      </p:sp>
      <p:sp>
        <p:nvSpPr>
          <p:cNvPr id="13" name="Rechthoek 12"/>
          <p:cNvSpPr/>
          <p:nvPr/>
        </p:nvSpPr>
        <p:spPr>
          <a:xfrm>
            <a:off x="830119" y="1403654"/>
            <a:ext cx="13184819" cy="1497808"/>
          </a:xfrm>
          <a:prstGeom prst="rect">
            <a:avLst/>
          </a:prstGeom>
          <a:solidFill>
            <a:srgbClr val="1E64C8"/>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Tijdelijke aanduiding voor inhoud 4"/>
          <p:cNvSpPr>
            <a:spLocks noGrp="1"/>
          </p:cNvSpPr>
          <p:nvPr>
            <p:ph idx="1"/>
          </p:nvPr>
        </p:nvSpPr>
        <p:spPr>
          <a:xfrm>
            <a:off x="918043" y="1384837"/>
            <a:ext cx="11865971" cy="7563866"/>
          </a:xfrm>
        </p:spPr>
        <p:txBody>
          <a:bodyPr numCol="1">
            <a:normAutofit/>
          </a:bodyPr>
          <a:lstStyle/>
          <a:p>
            <a:pPr marL="85725" indent="0">
              <a:buNone/>
            </a:pPr>
            <a:r>
              <a:rPr lang="nl-NL" sz="3600" b="1" u="sng" dirty="0">
                <a:solidFill>
                  <a:schemeClr val="bg1"/>
                </a:solidFill>
              </a:rPr>
              <a:t>INTERNATIONAL MASTER OF SCIENCE</a:t>
            </a:r>
          </a:p>
          <a:p>
            <a:pPr marL="85725" indent="0">
              <a:buNone/>
            </a:pPr>
            <a:r>
              <a:rPr lang="nl-NL" sz="3600" b="1" dirty="0">
                <a:solidFill>
                  <a:schemeClr val="bg1"/>
                </a:solidFill>
              </a:rPr>
              <a:t>Campus Coupure, Gent</a:t>
            </a:r>
          </a:p>
          <a:p>
            <a:pPr marL="85725" indent="0">
              <a:buNone/>
            </a:pPr>
            <a:r>
              <a:rPr lang="nl-NL" sz="3600" b="1" dirty="0">
                <a:solidFill>
                  <a:schemeClr val="bg1"/>
                </a:solidFill>
              </a:rPr>
              <a:t>	</a:t>
            </a:r>
            <a:r>
              <a:rPr lang="nl-NL" sz="3600" dirty="0">
                <a:solidFill>
                  <a:schemeClr val="bg1"/>
                </a:solidFill>
              </a:rPr>
              <a:t>	</a:t>
            </a:r>
            <a:r>
              <a:rPr lang="nl-NL" sz="3100" dirty="0">
                <a:solidFill>
                  <a:schemeClr val="bg1"/>
                </a:solidFill>
              </a:rPr>
              <a:t>		</a:t>
            </a:r>
            <a:endParaRPr lang="nl-NL" sz="1800" dirty="0">
              <a:solidFill>
                <a:schemeClr val="bg1"/>
              </a:solidFill>
            </a:endParaRPr>
          </a:p>
          <a:p>
            <a:pPr lvl="1">
              <a:lnSpc>
                <a:spcPct val="150000"/>
              </a:lnSpc>
            </a:pPr>
            <a:r>
              <a:rPr lang="nl-NL" altLang="nl-BE" sz="3600" dirty="0" err="1"/>
              <a:t>Environmental</a:t>
            </a:r>
            <a:r>
              <a:rPr lang="nl-NL" altLang="nl-BE" sz="3600" dirty="0"/>
              <a:t> Technology and Engineering</a:t>
            </a:r>
          </a:p>
          <a:p>
            <a:pPr lvl="1">
              <a:lnSpc>
                <a:spcPct val="150000"/>
              </a:lnSpc>
            </a:pPr>
            <a:r>
              <a:rPr lang="nl-NL" altLang="nl-BE" sz="3600" dirty="0"/>
              <a:t>Health Management in Aquaculture</a:t>
            </a:r>
            <a:endParaRPr lang="nl-BE" altLang="nl-BE" sz="3600" dirty="0"/>
          </a:p>
          <a:p>
            <a:pPr lvl="1">
              <a:lnSpc>
                <a:spcPct val="150000"/>
              </a:lnSpc>
            </a:pPr>
            <a:r>
              <a:rPr lang="nl-NL" sz="3600" dirty="0" err="1"/>
              <a:t>Rural</a:t>
            </a:r>
            <a:r>
              <a:rPr lang="nl-NL" sz="3600" dirty="0"/>
              <a:t> Development</a:t>
            </a:r>
          </a:p>
          <a:p>
            <a:pPr lvl="1">
              <a:lnSpc>
                <a:spcPct val="150000"/>
              </a:lnSpc>
            </a:pPr>
            <a:r>
              <a:rPr lang="en-US" sz="3600" dirty="0"/>
              <a:t>Soils and Global Change</a:t>
            </a:r>
            <a:endParaRPr lang="nl-NL" sz="3600" dirty="0"/>
          </a:p>
          <a:p>
            <a:pPr lvl="1">
              <a:lnSpc>
                <a:spcPct val="150000"/>
              </a:lnSpc>
            </a:pPr>
            <a:r>
              <a:rPr lang="en-US" sz="3600" dirty="0"/>
              <a:t>Sustainable and Innovative Natural Resource Management</a:t>
            </a:r>
          </a:p>
          <a:p>
            <a:endParaRPr lang="nl-BE" sz="3100" dirty="0"/>
          </a:p>
        </p:txBody>
      </p:sp>
      <p:sp>
        <p:nvSpPr>
          <p:cNvPr id="9" name="Tekstvak 8"/>
          <p:cNvSpPr txBox="1"/>
          <p:nvPr/>
        </p:nvSpPr>
        <p:spPr>
          <a:xfrm>
            <a:off x="11342076" y="281765"/>
            <a:ext cx="5591907" cy="561885"/>
          </a:xfrm>
          <a:prstGeom prst="rect">
            <a:avLst/>
          </a:prstGeom>
          <a:noFill/>
        </p:spPr>
        <p:txBody>
          <a:bodyPr wrap="square" rtlCol="0">
            <a:spAutoFit/>
          </a:bodyPr>
          <a:lstStyle/>
          <a:p>
            <a:pPr algn="r">
              <a:lnSpc>
                <a:spcPct val="120000"/>
              </a:lnSpc>
            </a:pPr>
            <a:r>
              <a:rPr lang="nl-NL" sz="2800" dirty="0">
                <a:solidFill>
                  <a:srgbClr val="1E64C8"/>
                </a:solidFill>
              </a:rPr>
              <a:t>2 </a:t>
            </a:r>
            <a:r>
              <a:rPr lang="nl-NL" sz="2800" dirty="0" err="1">
                <a:solidFill>
                  <a:srgbClr val="1E64C8"/>
                </a:solidFill>
              </a:rPr>
              <a:t>years</a:t>
            </a:r>
            <a:endParaRPr lang="nl-BE" sz="2800" dirty="0">
              <a:solidFill>
                <a:srgbClr val="1E64C8"/>
              </a:solidFill>
            </a:endParaRPr>
          </a:p>
        </p:txBody>
      </p:sp>
    </p:spTree>
    <p:extLst>
      <p:ext uri="{BB962C8B-B14F-4D97-AF65-F5344CB8AC3E}">
        <p14:creationId xmlns:p14="http://schemas.microsoft.com/office/powerpoint/2010/main" val="19836412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9977" y="5126308"/>
            <a:ext cx="8834300" cy="5889533"/>
          </a:xfrm>
          <a:prstGeom prst="rect">
            <a:avLst/>
          </a:prstGeom>
        </p:spPr>
      </p:pic>
      <p:sp>
        <p:nvSpPr>
          <p:cNvPr id="10" name="Rechthoek 9"/>
          <p:cNvSpPr/>
          <p:nvPr/>
        </p:nvSpPr>
        <p:spPr>
          <a:xfrm>
            <a:off x="943090" y="2727916"/>
            <a:ext cx="7216172" cy="5114822"/>
          </a:xfrm>
          <a:prstGeom prst="rect">
            <a:avLst/>
          </a:prstGeom>
          <a:solidFill>
            <a:schemeClr val="accent1">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hthoek 8"/>
          <p:cNvSpPr/>
          <p:nvPr/>
        </p:nvSpPr>
        <p:spPr>
          <a:xfrm>
            <a:off x="9215839" y="3024041"/>
            <a:ext cx="7489545" cy="2265738"/>
          </a:xfrm>
          <a:prstGeom prst="rect">
            <a:avLst/>
          </a:prstGeom>
          <a:solidFill>
            <a:schemeClr val="accent1">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p:cNvSpPr>
            <a:spLocks noGrp="1"/>
          </p:cNvSpPr>
          <p:nvPr>
            <p:ph type="title"/>
          </p:nvPr>
        </p:nvSpPr>
        <p:spPr/>
        <p:txBody>
          <a:bodyPr/>
          <a:lstStyle/>
          <a:p>
            <a:r>
              <a:rPr lang="nl-NL" dirty="0" err="1"/>
              <a:t>Other</a:t>
            </a:r>
            <a:r>
              <a:rPr lang="nl-NL" dirty="0"/>
              <a:t> </a:t>
            </a:r>
            <a:r>
              <a:rPr lang="nl-NL" dirty="0" err="1" smtClean="0"/>
              <a:t>programmes</a:t>
            </a:r>
            <a:endParaRPr lang="nl-BE" dirty="0"/>
          </a:p>
        </p:txBody>
      </p:sp>
      <p:sp>
        <p:nvSpPr>
          <p:cNvPr id="4" name="Tijdelijke aanduiding voor dianummer 3"/>
          <p:cNvSpPr>
            <a:spLocks noGrp="1"/>
          </p:cNvSpPr>
          <p:nvPr>
            <p:ph type="sldNum" sz="quarter" idx="12"/>
          </p:nvPr>
        </p:nvSpPr>
        <p:spPr/>
        <p:txBody>
          <a:bodyPr/>
          <a:lstStyle/>
          <a:p>
            <a:fld id="{7AE184E0-0BD4-4705-A12B-9B71DDE63301}" type="slidenum">
              <a:rPr lang="en-GB" noProof="0" smtClean="0"/>
              <a:t>17</a:t>
            </a:fld>
            <a:endParaRPr lang="en-GB" noProof="0" dirty="0"/>
          </a:p>
        </p:txBody>
      </p:sp>
      <p:sp>
        <p:nvSpPr>
          <p:cNvPr id="5" name="Rechthoek 4"/>
          <p:cNvSpPr/>
          <p:nvPr/>
        </p:nvSpPr>
        <p:spPr>
          <a:xfrm>
            <a:off x="9215839" y="2094204"/>
            <a:ext cx="7489545" cy="1201776"/>
          </a:xfrm>
          <a:prstGeom prst="rect">
            <a:avLst/>
          </a:prstGeom>
          <a:solidFill>
            <a:srgbClr val="1E64C8"/>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ijdelijke aanduiding voor inhoud 4"/>
          <p:cNvSpPr txBox="1">
            <a:spLocks/>
          </p:cNvSpPr>
          <p:nvPr/>
        </p:nvSpPr>
        <p:spPr>
          <a:xfrm>
            <a:off x="9303764" y="2252812"/>
            <a:ext cx="7637590" cy="3036966"/>
          </a:xfrm>
          <a:prstGeom prst="rect">
            <a:avLst/>
          </a:prstGeom>
        </p:spPr>
        <p:txBody>
          <a:bodyPr vert="horz" lIns="91440" tIns="45720" rIns="91440" bIns="45720" numCol="1" rtlCol="0">
            <a:noAutofit/>
          </a:bodyPr>
          <a:lstStyle>
            <a:lvl1pPr marL="5364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70000" indent="-45000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68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9200" indent="-550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962800" indent="-442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buFont typeface="Arial" panose="020B0604020202020204" pitchFamily="34" charset="0"/>
              <a:buNone/>
            </a:pPr>
            <a:r>
              <a:rPr lang="nl-NL" sz="3600" b="1" u="sng" dirty="0">
                <a:solidFill>
                  <a:schemeClr val="bg1"/>
                </a:solidFill>
              </a:rPr>
              <a:t>DOCTORAL TRAINING</a:t>
            </a:r>
          </a:p>
          <a:p>
            <a:pPr marL="85725" indent="0">
              <a:buFont typeface="Arial" panose="020B0604020202020204" pitchFamily="34" charset="0"/>
              <a:buNone/>
            </a:pPr>
            <a:endParaRPr lang="nl-NL" sz="3600" dirty="0">
              <a:solidFill>
                <a:schemeClr val="bg1"/>
              </a:solidFill>
            </a:endParaRPr>
          </a:p>
          <a:p>
            <a:pPr marL="457200" lvl="1" indent="-360000">
              <a:lnSpc>
                <a:spcPct val="130000"/>
              </a:lnSpc>
            </a:pPr>
            <a:r>
              <a:rPr lang="nl-NL" altLang="nl-BE" sz="3600" dirty="0"/>
              <a:t>(</a:t>
            </a:r>
            <a:r>
              <a:rPr lang="nl-NL" altLang="nl-BE" sz="3600" dirty="0" err="1"/>
              <a:t>Bioscience</a:t>
            </a:r>
            <a:r>
              <a:rPr lang="nl-NL" altLang="nl-BE" sz="3600" dirty="0"/>
              <a:t>) Engineering</a:t>
            </a:r>
          </a:p>
          <a:p>
            <a:pPr marL="457200" lvl="1" indent="-360000">
              <a:lnSpc>
                <a:spcPct val="130000"/>
              </a:lnSpc>
            </a:pPr>
            <a:r>
              <a:rPr lang="nl-NL" sz="3600" dirty="0"/>
              <a:t>Life Sciences </a:t>
            </a:r>
            <a:r>
              <a:rPr lang="nl-NL" sz="3600" dirty="0" err="1"/>
              <a:t>and</a:t>
            </a:r>
            <a:r>
              <a:rPr lang="nl-NL" sz="3600" dirty="0"/>
              <a:t> </a:t>
            </a:r>
            <a:r>
              <a:rPr lang="nl-NL" sz="3600" dirty="0" err="1"/>
              <a:t>Medicine</a:t>
            </a:r>
            <a:endParaRPr lang="en-US" sz="3600" dirty="0"/>
          </a:p>
          <a:p>
            <a:endParaRPr lang="nl-BE" sz="3600" dirty="0"/>
          </a:p>
        </p:txBody>
      </p:sp>
      <p:sp>
        <p:nvSpPr>
          <p:cNvPr id="7" name="Rechthoek 6"/>
          <p:cNvSpPr/>
          <p:nvPr/>
        </p:nvSpPr>
        <p:spPr>
          <a:xfrm>
            <a:off x="943090" y="1541221"/>
            <a:ext cx="7216172" cy="1201776"/>
          </a:xfrm>
          <a:prstGeom prst="rect">
            <a:avLst/>
          </a:prstGeom>
          <a:solidFill>
            <a:srgbClr val="1E64C8"/>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jdelijke aanduiding voor inhoud 4"/>
          <p:cNvSpPr txBox="1">
            <a:spLocks/>
          </p:cNvSpPr>
          <p:nvPr/>
        </p:nvSpPr>
        <p:spPr>
          <a:xfrm>
            <a:off x="1031013" y="1870972"/>
            <a:ext cx="6297837" cy="4383403"/>
          </a:xfrm>
          <a:prstGeom prst="rect">
            <a:avLst/>
          </a:prstGeom>
        </p:spPr>
        <p:txBody>
          <a:bodyPr vert="horz" lIns="91440" tIns="45720" rIns="91440" bIns="45720" numCol="1" rtlCol="0">
            <a:noAutofit/>
          </a:bodyPr>
          <a:lstStyle>
            <a:lvl1pPr marL="5364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70000" indent="-45000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68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9200" indent="-550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962800" indent="-442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buFont typeface="Arial" panose="020B0604020202020204" pitchFamily="34" charset="0"/>
              <a:buNone/>
            </a:pPr>
            <a:r>
              <a:rPr lang="nl-NL" sz="3600" b="1" u="sng" dirty="0">
                <a:solidFill>
                  <a:schemeClr val="bg1"/>
                </a:solidFill>
              </a:rPr>
              <a:t>SHORT TRAINING</a:t>
            </a:r>
            <a:endParaRPr lang="nl-NL" sz="2000" b="1" dirty="0">
              <a:solidFill>
                <a:schemeClr val="bg1"/>
              </a:solidFill>
            </a:endParaRPr>
          </a:p>
          <a:p>
            <a:pPr marL="85725" indent="0">
              <a:buFont typeface="Arial" panose="020B0604020202020204" pitchFamily="34" charset="0"/>
              <a:buNone/>
            </a:pPr>
            <a:endParaRPr lang="nl-NL" sz="2000" dirty="0">
              <a:solidFill>
                <a:schemeClr val="bg1"/>
              </a:solidFill>
            </a:endParaRPr>
          </a:p>
          <a:p>
            <a:pPr marL="457200" lvl="1" indent="-360000">
              <a:lnSpc>
                <a:spcPct val="130000"/>
              </a:lnSpc>
            </a:pPr>
            <a:r>
              <a:rPr lang="en-US" sz="3600" dirty="0"/>
              <a:t>Summer schools</a:t>
            </a:r>
          </a:p>
          <a:p>
            <a:pPr marL="457200" lvl="1" indent="-360000">
              <a:lnSpc>
                <a:spcPct val="140000"/>
              </a:lnSpc>
            </a:pPr>
            <a:r>
              <a:rPr lang="en-US" sz="3600" dirty="0"/>
              <a:t>Introduction courses</a:t>
            </a:r>
          </a:p>
          <a:p>
            <a:pPr marL="457200" lvl="1" indent="-360000">
              <a:lnSpc>
                <a:spcPct val="140000"/>
              </a:lnSpc>
            </a:pPr>
            <a:r>
              <a:rPr lang="en-US" sz="3600" dirty="0"/>
              <a:t>Welcome </a:t>
            </a:r>
            <a:r>
              <a:rPr lang="en-US" sz="3600" dirty="0" err="1"/>
              <a:t>programme</a:t>
            </a:r>
            <a:endParaRPr lang="en-US" sz="3600" dirty="0"/>
          </a:p>
          <a:p>
            <a:pPr marL="457200" lvl="1" indent="-360000">
              <a:lnSpc>
                <a:spcPct val="140000"/>
              </a:lnSpc>
            </a:pPr>
            <a:r>
              <a:rPr lang="en-US" sz="3600" dirty="0"/>
              <a:t>Training </a:t>
            </a:r>
            <a:r>
              <a:rPr lang="en-US" sz="3600" dirty="0" err="1"/>
              <a:t>programmes</a:t>
            </a:r>
            <a:r>
              <a:rPr lang="en-US" sz="3600" dirty="0"/>
              <a:t> (14 days up to 3 months)</a:t>
            </a:r>
          </a:p>
          <a:p>
            <a:pPr marL="457200" lvl="1" indent="-360000">
              <a:lnSpc>
                <a:spcPct val="140000"/>
              </a:lnSpc>
            </a:pPr>
            <a:r>
              <a:rPr lang="en-US" sz="3600" dirty="0"/>
              <a:t>Refresher courses</a:t>
            </a:r>
          </a:p>
          <a:p>
            <a:endParaRPr lang="nl-BE" sz="3600" dirty="0"/>
          </a:p>
        </p:txBody>
      </p:sp>
    </p:spTree>
    <p:extLst>
      <p:ext uri="{BB962C8B-B14F-4D97-AF65-F5344CB8AC3E}">
        <p14:creationId xmlns:p14="http://schemas.microsoft.com/office/powerpoint/2010/main" val="25973035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p:cNvPicPr>
            <a:picLocks noChangeAspect="1"/>
          </p:cNvPicPr>
          <p:nvPr/>
        </p:nvPicPr>
        <p:blipFill rotWithShape="1">
          <a:blip r:embed="rId3">
            <a:extLst>
              <a:ext uri="{28A0092B-C50C-407E-A947-70E740481C1C}">
                <a14:useLocalDpi xmlns:a14="http://schemas.microsoft.com/office/drawing/2010/main" val="0"/>
              </a:ext>
            </a:extLst>
          </a:blip>
          <a:srcRect r="21246"/>
          <a:stretch/>
        </p:blipFill>
        <p:spPr>
          <a:xfrm>
            <a:off x="8502877" y="1476837"/>
            <a:ext cx="8835798" cy="7498933"/>
          </a:xfrm>
          <a:prstGeom prst="rect">
            <a:avLst/>
          </a:prstGeom>
        </p:spPr>
      </p:pic>
      <p:sp>
        <p:nvSpPr>
          <p:cNvPr id="2" name="Titel 1"/>
          <p:cNvSpPr>
            <a:spLocks noGrp="1"/>
          </p:cNvSpPr>
          <p:nvPr>
            <p:ph type="title"/>
          </p:nvPr>
        </p:nvSpPr>
        <p:spPr/>
        <p:txBody>
          <a:bodyPr/>
          <a:lstStyle/>
          <a:p>
            <a:r>
              <a:rPr lang="nl-NL" dirty="0"/>
              <a:t>students</a:t>
            </a:r>
            <a:endParaRPr lang="nl-BE" dirty="0"/>
          </a:p>
        </p:txBody>
      </p:sp>
      <p:sp>
        <p:nvSpPr>
          <p:cNvPr id="4" name="Tijdelijke aanduiding voor dianummer 3"/>
          <p:cNvSpPr>
            <a:spLocks noGrp="1"/>
          </p:cNvSpPr>
          <p:nvPr>
            <p:ph type="sldNum" sz="quarter" idx="12"/>
          </p:nvPr>
        </p:nvSpPr>
        <p:spPr/>
        <p:txBody>
          <a:bodyPr/>
          <a:lstStyle/>
          <a:p>
            <a:fld id="{7AE184E0-0BD4-4705-A12B-9B71DDE63301}" type="slidenum">
              <a:rPr lang="en-GB" noProof="0" smtClean="0"/>
              <a:t>18</a:t>
            </a:fld>
            <a:endParaRPr lang="en-GB" noProof="0" dirty="0"/>
          </a:p>
        </p:txBody>
      </p:sp>
      <p:sp>
        <p:nvSpPr>
          <p:cNvPr id="17" name="Rechthoek 11"/>
          <p:cNvSpPr>
            <a:spLocks noChangeArrowheads="1"/>
          </p:cNvSpPr>
          <p:nvPr/>
        </p:nvSpPr>
        <p:spPr bwMode="auto">
          <a:xfrm>
            <a:off x="1875103" y="1476837"/>
            <a:ext cx="5680434" cy="794403"/>
          </a:xfrm>
          <a:prstGeom prst="rect">
            <a:avLst/>
          </a:prstGeom>
          <a:solidFill>
            <a:srgbClr val="1E64C8"/>
          </a:solidFill>
          <a:ln>
            <a:noFill/>
          </a:ln>
          <a:extLst/>
        </p:spPr>
        <p:txBody>
          <a:bodyPr wrap="square" lIns="180000" tIns="180000" rIns="180000" bIns="180000" anchor="t">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a:spcBef>
                <a:spcPct val="0"/>
              </a:spcBef>
            </a:pPr>
            <a:r>
              <a:rPr lang="en-GB" altLang="nl-BE" sz="2800" b="1" dirty="0" smtClean="0">
                <a:solidFill>
                  <a:schemeClr val="bg1"/>
                </a:solidFill>
                <a:latin typeface="Frutiger LT Std 47 Light Cn"/>
              </a:rPr>
              <a:t>3,100 </a:t>
            </a:r>
            <a:r>
              <a:rPr lang="en-GB" altLang="nl-BE" sz="2800" b="1" dirty="0">
                <a:solidFill>
                  <a:schemeClr val="bg1"/>
                </a:solidFill>
                <a:latin typeface="Frutiger LT Std 47 Light Cn"/>
              </a:rPr>
              <a:t>students</a:t>
            </a:r>
            <a:endParaRPr lang="en-GB" altLang="nl-BE" sz="2000" b="1" dirty="0">
              <a:solidFill>
                <a:schemeClr val="bg1"/>
              </a:solidFill>
              <a:latin typeface="Frutiger LT Std 47 Light Cn"/>
            </a:endParaRPr>
          </a:p>
        </p:txBody>
      </p:sp>
      <p:sp>
        <p:nvSpPr>
          <p:cNvPr id="18" name="Rechthoek 5"/>
          <p:cNvSpPr>
            <a:spLocks noChangeArrowheads="1"/>
          </p:cNvSpPr>
          <p:nvPr/>
        </p:nvSpPr>
        <p:spPr bwMode="auto">
          <a:xfrm>
            <a:off x="1875103" y="2541138"/>
            <a:ext cx="5680434" cy="830997"/>
          </a:xfrm>
          <a:prstGeom prst="rect">
            <a:avLst/>
          </a:prstGeom>
          <a:solidFill>
            <a:schemeClr val="accent5">
              <a:lumMod val="40000"/>
              <a:lumOff val="60000"/>
              <a:alpha val="25098"/>
            </a:schemeClr>
          </a:solidFill>
          <a:ln>
            <a:noFill/>
          </a:ln>
          <a:extLst/>
        </p:spPr>
        <p:txBody>
          <a:bodyPr wrap="square" anchor="t">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GB" altLang="nl-BE" dirty="0" smtClean="0">
                <a:latin typeface="Frutiger LT Std 47 Light Cn"/>
              </a:rPr>
              <a:t>400</a:t>
            </a:r>
            <a:r>
              <a:rPr lang="en-GB" altLang="nl-BE" dirty="0">
                <a:solidFill>
                  <a:srgbClr val="FF0000"/>
                </a:solidFill>
                <a:latin typeface="Frutiger LT Std 47 Light Cn"/>
              </a:rPr>
              <a:t> </a:t>
            </a:r>
            <a:r>
              <a:rPr lang="en-GB" altLang="nl-BE" dirty="0">
                <a:solidFill>
                  <a:srgbClr val="000000"/>
                </a:solidFill>
                <a:latin typeface="Frutiger LT Std 47 Light Cn"/>
              </a:rPr>
              <a:t>international</a:t>
            </a:r>
            <a:r>
              <a:rPr lang="en-GB" altLang="nl-BE" dirty="0">
                <a:latin typeface="Frutiger LT Std 47 Light Cn"/>
              </a:rPr>
              <a:t> students in graduate programmes</a:t>
            </a:r>
          </a:p>
        </p:txBody>
      </p:sp>
      <p:sp>
        <p:nvSpPr>
          <p:cNvPr id="19" name="Rechthoek 5"/>
          <p:cNvSpPr>
            <a:spLocks noChangeArrowheads="1"/>
          </p:cNvSpPr>
          <p:nvPr/>
        </p:nvSpPr>
        <p:spPr bwMode="auto">
          <a:xfrm>
            <a:off x="1875103" y="3629945"/>
            <a:ext cx="5680434" cy="830997"/>
          </a:xfrm>
          <a:prstGeom prst="rect">
            <a:avLst/>
          </a:prstGeom>
          <a:solidFill>
            <a:schemeClr val="accent5">
              <a:lumMod val="40000"/>
              <a:lumOff val="60000"/>
              <a:alpha val="25098"/>
            </a:schemeClr>
          </a:solidFill>
          <a:ln>
            <a:noFill/>
          </a:ln>
          <a:extLst/>
        </p:spPr>
        <p:txBody>
          <a:bodyPr wrap="square" anchor="t">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GB" altLang="nl-BE" dirty="0" smtClean="0">
                <a:latin typeface="Frutiger LT Std 47 Light Cn"/>
              </a:rPr>
              <a:t>500</a:t>
            </a:r>
            <a:r>
              <a:rPr lang="en-GB" altLang="nl-BE" dirty="0" smtClean="0">
                <a:solidFill>
                  <a:srgbClr val="000000"/>
                </a:solidFill>
                <a:latin typeface="Frutiger LT Std 47 Light Cn"/>
              </a:rPr>
              <a:t> </a:t>
            </a:r>
            <a:r>
              <a:rPr lang="en-GB" altLang="nl-BE" dirty="0">
                <a:solidFill>
                  <a:srgbClr val="000000"/>
                </a:solidFill>
                <a:latin typeface="Frutiger LT Std 47 Light Cn"/>
              </a:rPr>
              <a:t>international</a:t>
            </a:r>
            <a:r>
              <a:rPr lang="en-GB" altLang="nl-BE" dirty="0">
                <a:latin typeface="Frutiger LT Std 47 Light Cn"/>
              </a:rPr>
              <a:t> students in doctoral training programmes</a:t>
            </a:r>
          </a:p>
        </p:txBody>
      </p:sp>
      <p:sp>
        <p:nvSpPr>
          <p:cNvPr id="14" name="Tekstvak 4"/>
          <p:cNvSpPr txBox="1">
            <a:spLocks noChangeArrowheads="1"/>
          </p:cNvSpPr>
          <p:nvPr/>
        </p:nvSpPr>
        <p:spPr bwMode="auto">
          <a:xfrm>
            <a:off x="1836031" y="5818972"/>
            <a:ext cx="5680434" cy="461665"/>
          </a:xfrm>
          <a:prstGeom prst="rect">
            <a:avLst/>
          </a:prstGeom>
          <a:solidFill>
            <a:schemeClr val="accent5">
              <a:lumMod val="40000"/>
              <a:lumOff val="60000"/>
              <a:alpha val="25098"/>
            </a:schemeClr>
          </a:solidFill>
          <a:ln>
            <a:noFill/>
          </a:ln>
          <a:extLst/>
        </p:spPr>
        <p:txBody>
          <a:bodyPr wrap="square">
            <a:spAutoFit/>
          </a:bodyPr>
          <a:lstStyle>
            <a:defPPr>
              <a:defRPr lang="en-US"/>
            </a:defPPr>
            <a:lvl1pPr>
              <a:defRPr sz="2400">
                <a:latin typeface="Frutiger LT Std 47 Light Cn"/>
              </a:defRPr>
            </a:lvl1pPr>
            <a:lvl2pPr marL="742950" indent="-285750">
              <a:defRPr sz="2400">
                <a:latin typeface="Times New Roman" pitchFamily="18" charset="0"/>
              </a:defRPr>
            </a:lvl2pPr>
            <a:lvl3pPr marL="1143000" indent="-228600">
              <a:defRPr sz="2400">
                <a:latin typeface="Times New Roman" pitchFamily="18" charset="0"/>
              </a:defRPr>
            </a:lvl3pPr>
            <a:lvl4pPr marL="1600200" indent="-228600">
              <a:defRPr sz="2400">
                <a:latin typeface="Times New Roman" pitchFamily="18" charset="0"/>
              </a:defRPr>
            </a:lvl4pPr>
            <a:lvl5pPr marL="2057400" indent="-228600">
              <a:defRPr sz="2400">
                <a:latin typeface="Times New Roman" pitchFamily="18" charset="0"/>
              </a:defRPr>
            </a:lvl5pPr>
            <a:lvl6pPr marL="2514600" indent="-228600" eaLnBrk="0" fontAlgn="base" hangingPunct="0">
              <a:spcBef>
                <a:spcPct val="0"/>
              </a:spcBef>
              <a:spcAft>
                <a:spcPct val="0"/>
              </a:spcAft>
              <a:defRPr sz="2400">
                <a:latin typeface="Times New Roman" pitchFamily="18" charset="0"/>
              </a:defRPr>
            </a:lvl6pPr>
            <a:lvl7pPr marL="2971800" indent="-228600" eaLnBrk="0" fontAlgn="base" hangingPunct="0">
              <a:spcBef>
                <a:spcPct val="0"/>
              </a:spcBef>
              <a:spcAft>
                <a:spcPct val="0"/>
              </a:spcAft>
              <a:defRPr sz="2400">
                <a:latin typeface="Times New Roman" pitchFamily="18" charset="0"/>
              </a:defRPr>
            </a:lvl7pPr>
            <a:lvl8pPr marL="3429000" indent="-228600" eaLnBrk="0" fontAlgn="base" hangingPunct="0">
              <a:spcBef>
                <a:spcPct val="0"/>
              </a:spcBef>
              <a:spcAft>
                <a:spcPct val="0"/>
              </a:spcAft>
              <a:defRPr sz="2400">
                <a:latin typeface="Times New Roman" pitchFamily="18" charset="0"/>
              </a:defRPr>
            </a:lvl8pPr>
            <a:lvl9pPr marL="3886200" indent="-228600" eaLnBrk="0" fontAlgn="base" hangingPunct="0">
              <a:spcBef>
                <a:spcPct val="0"/>
              </a:spcBef>
              <a:spcAft>
                <a:spcPct val="0"/>
              </a:spcAft>
              <a:defRPr sz="2400">
                <a:latin typeface="Times New Roman" pitchFamily="18" charset="0"/>
              </a:defRPr>
            </a:lvl9pPr>
          </a:lstStyle>
          <a:p>
            <a:r>
              <a:rPr lang="nl-NL" dirty="0"/>
              <a:t>More </a:t>
            </a:r>
            <a:r>
              <a:rPr lang="nl-NL" dirty="0" err="1"/>
              <a:t>than</a:t>
            </a:r>
            <a:r>
              <a:rPr lang="nl-NL" dirty="0"/>
              <a:t> 100 </a:t>
            </a:r>
            <a:r>
              <a:rPr lang="nl-NL" dirty="0" err="1"/>
              <a:t>nationalities</a:t>
            </a:r>
            <a:endParaRPr lang="nl-BE" dirty="0"/>
          </a:p>
        </p:txBody>
      </p:sp>
      <p:sp>
        <p:nvSpPr>
          <p:cNvPr id="10" name="Rechthoek 5"/>
          <p:cNvSpPr>
            <a:spLocks noChangeArrowheads="1"/>
          </p:cNvSpPr>
          <p:nvPr/>
        </p:nvSpPr>
        <p:spPr bwMode="auto">
          <a:xfrm>
            <a:off x="1875644" y="4711253"/>
            <a:ext cx="5680434" cy="830997"/>
          </a:xfrm>
          <a:prstGeom prst="rect">
            <a:avLst/>
          </a:prstGeom>
          <a:solidFill>
            <a:schemeClr val="accent5">
              <a:lumMod val="40000"/>
              <a:lumOff val="60000"/>
              <a:alpha val="25098"/>
            </a:schemeClr>
          </a:solidFill>
          <a:ln>
            <a:noFill/>
          </a:ln>
          <a:extLst/>
        </p:spPr>
        <p:txBody>
          <a:bodyPr wrap="square" anchor="t">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GB" altLang="nl-BE" dirty="0" smtClean="0">
                <a:latin typeface="Frutiger LT Std 47 Light Cn"/>
              </a:rPr>
              <a:t>200</a:t>
            </a:r>
            <a:r>
              <a:rPr lang="en-GB" altLang="nl-BE" dirty="0">
                <a:solidFill>
                  <a:srgbClr val="FF0000"/>
                </a:solidFill>
                <a:latin typeface="Frutiger LT Std 47 Light Cn"/>
              </a:rPr>
              <a:t> </a:t>
            </a:r>
            <a:r>
              <a:rPr lang="en-GB" altLang="nl-BE" dirty="0">
                <a:solidFill>
                  <a:srgbClr val="000000"/>
                </a:solidFill>
                <a:latin typeface="Frutiger LT Std 47 Light Cn"/>
              </a:rPr>
              <a:t>international</a:t>
            </a:r>
            <a:r>
              <a:rPr lang="en-GB" altLang="nl-BE" dirty="0">
                <a:latin typeface="Frutiger LT Std 47 Light Cn"/>
              </a:rPr>
              <a:t> students in exchange programmes</a:t>
            </a:r>
          </a:p>
        </p:txBody>
      </p:sp>
      <p:graphicFrame>
        <p:nvGraphicFramePr>
          <p:cNvPr id="11" name="Grafiek 29">
            <a:extLst>
              <a:ext uri="{FF2B5EF4-FFF2-40B4-BE49-F238E27FC236}">
                <a16:creationId xmlns:a16="http://schemas.microsoft.com/office/drawing/2014/main" id="{C63DD952-320A-4268-8C19-5FD34DFB96E5}"/>
              </a:ext>
            </a:extLst>
          </p:cNvPr>
          <p:cNvGraphicFramePr>
            <a:graphicFrameLocks/>
          </p:cNvGraphicFramePr>
          <p:nvPr>
            <p:extLst>
              <p:ext uri="{D42A27DB-BD31-4B8C-83A1-F6EECF244321}">
                <p14:modId xmlns:p14="http://schemas.microsoft.com/office/powerpoint/2010/main" val="1187360628"/>
              </p:ext>
            </p:extLst>
          </p:nvPr>
        </p:nvGraphicFramePr>
        <p:xfrm>
          <a:off x="1664708" y="6681548"/>
          <a:ext cx="5873390" cy="242347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513899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PhD</a:t>
            </a:r>
            <a:endParaRPr lang="nl-BE" dirty="0"/>
          </a:p>
        </p:txBody>
      </p:sp>
      <p:sp>
        <p:nvSpPr>
          <p:cNvPr id="4" name="Tijdelijke aanduiding voor dianummer 3"/>
          <p:cNvSpPr>
            <a:spLocks noGrp="1"/>
          </p:cNvSpPr>
          <p:nvPr>
            <p:ph type="sldNum" sz="quarter" idx="12"/>
          </p:nvPr>
        </p:nvSpPr>
        <p:spPr/>
        <p:txBody>
          <a:bodyPr/>
          <a:lstStyle/>
          <a:p>
            <a:fld id="{7AE184E0-0BD4-4705-A12B-9B71DDE63301}" type="slidenum">
              <a:rPr lang="en-GB" noProof="0" smtClean="0"/>
              <a:t>19</a:t>
            </a:fld>
            <a:endParaRPr lang="en-GB" noProof="0" dirty="0"/>
          </a:p>
        </p:txBody>
      </p:sp>
      <p:sp>
        <p:nvSpPr>
          <p:cNvPr id="9" name="Rechthoek 1"/>
          <p:cNvSpPr>
            <a:spLocks noChangeArrowheads="1"/>
          </p:cNvSpPr>
          <p:nvPr/>
        </p:nvSpPr>
        <p:spPr bwMode="auto">
          <a:xfrm>
            <a:off x="11493402" y="2791698"/>
            <a:ext cx="455805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eaLnBrk="0" hangingPunct="0">
              <a:buSzPct val="50000"/>
              <a:defRPr/>
            </a:pPr>
            <a:r>
              <a:rPr lang="en-GB" altLang="nl-BE" sz="2800" b="1" dirty="0">
                <a:solidFill>
                  <a:srgbClr val="27ABAD"/>
                </a:solidFill>
                <a:latin typeface="+mn-lt"/>
              </a:rPr>
              <a:t>Where our PhD students come from:</a:t>
            </a:r>
          </a:p>
        </p:txBody>
      </p:sp>
      <p:graphicFrame>
        <p:nvGraphicFramePr>
          <p:cNvPr id="10" name="Object 7"/>
          <p:cNvGraphicFramePr>
            <a:graphicFrameLocks/>
          </p:cNvGraphicFramePr>
          <p:nvPr>
            <p:extLst>
              <p:ext uri="{D42A27DB-BD31-4B8C-83A1-F6EECF244321}">
                <p14:modId xmlns:p14="http://schemas.microsoft.com/office/powerpoint/2010/main" val="475986351"/>
              </p:ext>
            </p:extLst>
          </p:nvPr>
        </p:nvGraphicFramePr>
        <p:xfrm>
          <a:off x="11421457" y="3975302"/>
          <a:ext cx="5494041" cy="3923567"/>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Rechte verbindingslijn 4"/>
          <p:cNvCxnSpPr/>
          <p:nvPr/>
        </p:nvCxnSpPr>
        <p:spPr>
          <a:xfrm>
            <a:off x="8048129" y="1753986"/>
            <a:ext cx="698500" cy="0"/>
          </a:xfrm>
          <a:prstGeom prst="line">
            <a:avLst/>
          </a:prstGeom>
          <a:ln w="31750">
            <a:solidFill>
              <a:srgbClr val="27ABAD"/>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4" name="Rechte verbindingslijn 13"/>
          <p:cNvCxnSpPr/>
          <p:nvPr/>
        </p:nvCxnSpPr>
        <p:spPr>
          <a:xfrm>
            <a:off x="8048129" y="1347586"/>
            <a:ext cx="698500" cy="0"/>
          </a:xfrm>
          <a:prstGeom prst="line">
            <a:avLst/>
          </a:prstGeom>
          <a:ln w="31750">
            <a:solidFill>
              <a:srgbClr val="1E64C8"/>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5" name="Rechthoek 14"/>
          <p:cNvSpPr/>
          <p:nvPr/>
        </p:nvSpPr>
        <p:spPr>
          <a:xfrm>
            <a:off x="9072963" y="1116753"/>
            <a:ext cx="1018227" cy="369332"/>
          </a:xfrm>
          <a:prstGeom prst="rect">
            <a:avLst/>
          </a:prstGeom>
        </p:spPr>
        <p:txBody>
          <a:bodyPr wrap="none">
            <a:spAutoFit/>
          </a:bodyPr>
          <a:lstStyle/>
          <a:p>
            <a:r>
              <a:rPr lang="en-GB" altLang="nl-BE" sz="1800" b="1" dirty="0">
                <a:solidFill>
                  <a:srgbClr val="1E64C8"/>
                </a:solidFill>
              </a:rPr>
              <a:t>Belgian</a:t>
            </a:r>
            <a:endParaRPr lang="nl-BE" sz="2000" b="1" dirty="0">
              <a:solidFill>
                <a:srgbClr val="1E64C8"/>
              </a:solidFill>
            </a:endParaRPr>
          </a:p>
        </p:txBody>
      </p:sp>
      <p:sp>
        <p:nvSpPr>
          <p:cNvPr id="16" name="Rechthoek 15"/>
          <p:cNvSpPr/>
          <p:nvPr/>
        </p:nvSpPr>
        <p:spPr>
          <a:xfrm>
            <a:off x="9072962" y="1506362"/>
            <a:ext cx="1441420" cy="369332"/>
          </a:xfrm>
          <a:prstGeom prst="rect">
            <a:avLst/>
          </a:prstGeom>
        </p:spPr>
        <p:txBody>
          <a:bodyPr wrap="none">
            <a:spAutoFit/>
          </a:bodyPr>
          <a:lstStyle/>
          <a:p>
            <a:r>
              <a:rPr lang="en-GB" altLang="nl-BE" sz="1800" b="1" dirty="0">
                <a:solidFill>
                  <a:srgbClr val="27ABAD"/>
                </a:solidFill>
              </a:rPr>
              <a:t>not</a:t>
            </a:r>
            <a:r>
              <a:rPr lang="en-GB" altLang="nl-BE" sz="1800" b="1" dirty="0">
                <a:solidFill>
                  <a:srgbClr val="FF0000"/>
                </a:solidFill>
              </a:rPr>
              <a:t> </a:t>
            </a:r>
            <a:r>
              <a:rPr lang="en-GB" altLang="nl-BE" sz="1800" b="1" dirty="0">
                <a:solidFill>
                  <a:srgbClr val="27ABAD"/>
                </a:solidFill>
              </a:rPr>
              <a:t>Belgian</a:t>
            </a:r>
            <a:endParaRPr lang="nl-BE" sz="2000" b="1" dirty="0">
              <a:solidFill>
                <a:srgbClr val="27ABAD"/>
              </a:solidFill>
            </a:endParaRPr>
          </a:p>
        </p:txBody>
      </p:sp>
      <p:sp>
        <p:nvSpPr>
          <p:cNvPr id="17" name="Rechthoek 16"/>
          <p:cNvSpPr/>
          <p:nvPr/>
        </p:nvSpPr>
        <p:spPr>
          <a:xfrm>
            <a:off x="1084663" y="1538982"/>
            <a:ext cx="3689856" cy="369332"/>
          </a:xfrm>
          <a:prstGeom prst="rect">
            <a:avLst/>
          </a:prstGeom>
        </p:spPr>
        <p:txBody>
          <a:bodyPr wrap="none">
            <a:spAutoFit/>
          </a:bodyPr>
          <a:lstStyle/>
          <a:p>
            <a:r>
              <a:rPr lang="en-GB" altLang="nl-BE" sz="1800" b="1" dirty="0">
                <a:solidFill>
                  <a:srgbClr val="1E64C8"/>
                </a:solidFill>
              </a:rPr>
              <a:t>Number of PhD’s per nationality</a:t>
            </a:r>
            <a:endParaRPr lang="nl-BE" sz="2000" b="1" dirty="0"/>
          </a:p>
        </p:txBody>
      </p:sp>
      <p:graphicFrame>
        <p:nvGraphicFramePr>
          <p:cNvPr id="19" name="Grafiek 18"/>
          <p:cNvGraphicFramePr/>
          <p:nvPr>
            <p:extLst>
              <p:ext uri="{D42A27DB-BD31-4B8C-83A1-F6EECF244321}">
                <p14:modId xmlns:p14="http://schemas.microsoft.com/office/powerpoint/2010/main" val="3932377165"/>
              </p:ext>
            </p:extLst>
          </p:nvPr>
        </p:nvGraphicFramePr>
        <p:xfrm>
          <a:off x="690113" y="1861514"/>
          <a:ext cx="10179170" cy="609204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158427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pPr>
              <a:lnSpc>
                <a:spcPct val="120000"/>
              </a:lnSpc>
            </a:pPr>
            <a:r>
              <a:rPr lang="nl-BE" sz="9600" b="1" dirty="0" err="1">
                <a:latin typeface="+mn-lt"/>
                <a:ea typeface="+mn-ea"/>
                <a:cs typeface="+mn-cs"/>
              </a:rPr>
              <a:t>Ghent</a:t>
            </a:r>
            <a:r>
              <a:rPr lang="nl-BE" sz="9600" b="1" dirty="0">
                <a:latin typeface="+mn-lt"/>
                <a:ea typeface="+mn-ea"/>
                <a:cs typeface="+mn-cs"/>
              </a:rPr>
              <a:t> </a:t>
            </a:r>
            <a:br>
              <a:rPr lang="nl-BE" sz="9600" b="1" dirty="0">
                <a:latin typeface="+mn-lt"/>
                <a:ea typeface="+mn-ea"/>
                <a:cs typeface="+mn-cs"/>
              </a:rPr>
            </a:br>
            <a:r>
              <a:rPr lang="nl-BE" sz="9600" b="1" dirty="0">
                <a:latin typeface="+mn-lt"/>
                <a:ea typeface="+mn-ea"/>
                <a:cs typeface="+mn-cs"/>
              </a:rPr>
              <a:t>&amp; </a:t>
            </a:r>
            <a:r>
              <a:rPr lang="nl-BE" sz="9600" b="1" dirty="0" err="1">
                <a:latin typeface="+mn-lt"/>
                <a:ea typeface="+mn-ea"/>
                <a:cs typeface="+mn-cs"/>
              </a:rPr>
              <a:t>its</a:t>
            </a:r>
            <a:r>
              <a:rPr lang="nl-BE" sz="9600" b="1" dirty="0">
                <a:latin typeface="+mn-lt"/>
                <a:ea typeface="+mn-ea"/>
                <a:cs typeface="+mn-cs"/>
              </a:rPr>
              <a:t> </a:t>
            </a:r>
            <a:r>
              <a:rPr lang="nl-BE" sz="9600" b="1" dirty="0" err="1">
                <a:latin typeface="+mn-lt"/>
                <a:ea typeface="+mn-ea"/>
                <a:cs typeface="+mn-cs"/>
              </a:rPr>
              <a:t>university</a:t>
            </a:r>
            <a:endParaRPr lang="nl-BE" sz="9600" b="1" dirty="0">
              <a:latin typeface="+mn-lt"/>
              <a:ea typeface="+mn-ea"/>
              <a:cs typeface="+mn-cs"/>
            </a:endParaRPr>
          </a:p>
        </p:txBody>
      </p:sp>
      <p:sp>
        <p:nvSpPr>
          <p:cNvPr id="3" name="Tijdelijke aanduiding voor dianummer 2"/>
          <p:cNvSpPr>
            <a:spLocks noGrp="1"/>
          </p:cNvSpPr>
          <p:nvPr>
            <p:ph type="sldNum" sz="quarter" idx="4"/>
          </p:nvPr>
        </p:nvSpPr>
        <p:spPr/>
        <p:txBody>
          <a:bodyPr/>
          <a:lstStyle/>
          <a:p>
            <a:fld id="{7AE184E0-0BD4-4705-A12B-9B71DDE63301}" type="slidenum">
              <a:rPr lang="nl-BE" noProof="0" smtClean="0"/>
              <a:pPr/>
              <a:t>2</a:t>
            </a:fld>
            <a:endParaRPr lang="nl-BE" noProof="0" dirty="0"/>
          </a:p>
        </p:txBody>
      </p:sp>
    </p:spTree>
    <p:extLst>
      <p:ext uri="{BB962C8B-B14F-4D97-AF65-F5344CB8AC3E}">
        <p14:creationId xmlns:p14="http://schemas.microsoft.com/office/powerpoint/2010/main" val="40488787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INTERNATIONAL NETWORK</a:t>
            </a:r>
            <a:endParaRPr lang="nl-BE" dirty="0"/>
          </a:p>
        </p:txBody>
      </p:sp>
      <p:sp>
        <p:nvSpPr>
          <p:cNvPr id="4" name="Tijdelijke aanduiding voor dianummer 3"/>
          <p:cNvSpPr>
            <a:spLocks noGrp="1"/>
          </p:cNvSpPr>
          <p:nvPr>
            <p:ph type="sldNum" sz="quarter" idx="12"/>
          </p:nvPr>
        </p:nvSpPr>
        <p:spPr/>
        <p:txBody>
          <a:bodyPr/>
          <a:lstStyle/>
          <a:p>
            <a:fld id="{7AE184E0-0BD4-4705-A12B-9B71DDE63301}" type="slidenum">
              <a:rPr lang="nl-BE" noProof="0" smtClean="0"/>
              <a:t>20</a:t>
            </a:fld>
            <a:endParaRPr lang="nl-BE" noProof="0" dirty="0"/>
          </a:p>
        </p:txBody>
      </p:sp>
      <p:sp>
        <p:nvSpPr>
          <p:cNvPr id="9" name="Rechthoek 8"/>
          <p:cNvSpPr/>
          <p:nvPr/>
        </p:nvSpPr>
        <p:spPr>
          <a:xfrm>
            <a:off x="921245" y="2666950"/>
            <a:ext cx="4708478" cy="746898"/>
          </a:xfrm>
          <a:prstGeom prst="rect">
            <a:avLst/>
          </a:prstGeom>
          <a:solidFill>
            <a:schemeClr val="accent5">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9"/>
          <p:cNvSpPr/>
          <p:nvPr/>
        </p:nvSpPr>
        <p:spPr>
          <a:xfrm>
            <a:off x="5998212" y="2666950"/>
            <a:ext cx="4708478" cy="746898"/>
          </a:xfrm>
          <a:prstGeom prst="rect">
            <a:avLst/>
          </a:prstGeom>
          <a:solidFill>
            <a:schemeClr val="accent5">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10"/>
          <p:cNvSpPr/>
          <p:nvPr/>
        </p:nvSpPr>
        <p:spPr>
          <a:xfrm>
            <a:off x="11090520" y="2666950"/>
            <a:ext cx="4708478" cy="746898"/>
          </a:xfrm>
          <a:prstGeom prst="rect">
            <a:avLst/>
          </a:prstGeom>
          <a:solidFill>
            <a:schemeClr val="accent5">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ijdelijke aanduiding voor inhoud 2"/>
          <p:cNvSpPr txBox="1">
            <a:spLocks/>
          </p:cNvSpPr>
          <p:nvPr/>
        </p:nvSpPr>
        <p:spPr>
          <a:xfrm>
            <a:off x="1072943" y="2719208"/>
            <a:ext cx="4683579" cy="948335"/>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gn="ctr">
              <a:buFont typeface="Arial" panose="020B0604020202020204" pitchFamily="34" charset="0"/>
              <a:buNone/>
            </a:pPr>
            <a:r>
              <a:rPr lang="nl-BE" sz="3200" dirty="0" err="1"/>
              <a:t>Staff</a:t>
            </a:r>
            <a:r>
              <a:rPr lang="nl-BE" sz="3200" dirty="0"/>
              <a:t> </a:t>
            </a:r>
            <a:r>
              <a:rPr lang="nl-BE" sz="3200" dirty="0" err="1"/>
              <a:t>mobility</a:t>
            </a:r>
            <a:endParaRPr lang="nl-BE" sz="3200" dirty="0"/>
          </a:p>
        </p:txBody>
      </p:sp>
      <p:sp>
        <p:nvSpPr>
          <p:cNvPr id="13" name="Tijdelijke aanduiding voor inhoud 2"/>
          <p:cNvSpPr txBox="1">
            <a:spLocks/>
          </p:cNvSpPr>
          <p:nvPr/>
        </p:nvSpPr>
        <p:spPr>
          <a:xfrm>
            <a:off x="6125011" y="2719209"/>
            <a:ext cx="4683579" cy="948335"/>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gn="ctr">
              <a:buFont typeface="Arial" panose="020B0604020202020204" pitchFamily="34" charset="0"/>
              <a:buNone/>
            </a:pPr>
            <a:r>
              <a:rPr lang="nl-BE" sz="3200" dirty="0"/>
              <a:t>Course units</a:t>
            </a:r>
          </a:p>
        </p:txBody>
      </p:sp>
      <p:sp>
        <p:nvSpPr>
          <p:cNvPr id="14" name="Tijdelijke aanduiding voor inhoud 2"/>
          <p:cNvSpPr txBox="1">
            <a:spLocks/>
          </p:cNvSpPr>
          <p:nvPr/>
        </p:nvSpPr>
        <p:spPr>
          <a:xfrm>
            <a:off x="10972242" y="2719207"/>
            <a:ext cx="4683579" cy="948335"/>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gn="ctr">
              <a:buFont typeface="Arial" panose="020B0604020202020204" pitchFamily="34" charset="0"/>
              <a:buNone/>
            </a:pPr>
            <a:r>
              <a:rPr lang="nl-BE" sz="3200" dirty="0"/>
              <a:t>PhD </a:t>
            </a:r>
            <a:r>
              <a:rPr lang="nl-BE" sz="3200" dirty="0" err="1"/>
              <a:t>programmes</a:t>
            </a:r>
            <a:endParaRPr lang="nl-BE" sz="3200" dirty="0"/>
          </a:p>
        </p:txBody>
      </p:sp>
      <p:sp>
        <p:nvSpPr>
          <p:cNvPr id="15" name="Rechthoek 14"/>
          <p:cNvSpPr/>
          <p:nvPr/>
        </p:nvSpPr>
        <p:spPr>
          <a:xfrm>
            <a:off x="921245" y="1402263"/>
            <a:ext cx="14877753" cy="914400"/>
          </a:xfrm>
          <a:prstGeom prst="rect">
            <a:avLst/>
          </a:prstGeom>
          <a:solidFill>
            <a:srgbClr val="1E64C8"/>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ijdelijke aanduiding voor inhoud 4"/>
          <p:cNvSpPr txBox="1">
            <a:spLocks/>
          </p:cNvSpPr>
          <p:nvPr/>
        </p:nvSpPr>
        <p:spPr>
          <a:xfrm>
            <a:off x="1176671" y="1371675"/>
            <a:ext cx="14326375" cy="816366"/>
          </a:xfrm>
          <a:prstGeom prst="rect">
            <a:avLst/>
          </a:prstGeom>
        </p:spPr>
        <p:txBody>
          <a:bodyPr vert="horz" lIns="91440" tIns="45720" rIns="91440" bIns="45720" rtlCol="0">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gn="ctr">
              <a:buFont typeface="Arial" panose="020B0604020202020204" pitchFamily="34" charset="0"/>
              <a:buNone/>
            </a:pPr>
            <a:r>
              <a:rPr lang="nl-BE" dirty="0">
                <a:solidFill>
                  <a:schemeClr val="bg1"/>
                </a:solidFill>
              </a:rPr>
              <a:t>More </a:t>
            </a:r>
            <a:r>
              <a:rPr lang="nl-BE" dirty="0" err="1">
                <a:solidFill>
                  <a:schemeClr val="bg1"/>
                </a:solidFill>
              </a:rPr>
              <a:t>than</a:t>
            </a:r>
            <a:r>
              <a:rPr lang="nl-BE" dirty="0">
                <a:solidFill>
                  <a:schemeClr val="bg1"/>
                </a:solidFill>
              </a:rPr>
              <a:t> 160 cooperation partners</a:t>
            </a:r>
            <a:endParaRPr lang="nl-BE" sz="3200" dirty="0"/>
          </a:p>
        </p:txBody>
      </p:sp>
      <p:sp>
        <p:nvSpPr>
          <p:cNvPr id="17" name="Rechthoek 16"/>
          <p:cNvSpPr/>
          <p:nvPr/>
        </p:nvSpPr>
        <p:spPr>
          <a:xfrm>
            <a:off x="11090520" y="3767624"/>
            <a:ext cx="4708478" cy="746898"/>
          </a:xfrm>
          <a:prstGeom prst="rect">
            <a:avLst/>
          </a:prstGeom>
          <a:solidFill>
            <a:schemeClr val="accent5">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Tijdelijke aanduiding voor inhoud 2"/>
          <p:cNvSpPr txBox="1">
            <a:spLocks/>
          </p:cNvSpPr>
          <p:nvPr/>
        </p:nvSpPr>
        <p:spPr>
          <a:xfrm>
            <a:off x="11090520" y="3767624"/>
            <a:ext cx="4683579" cy="948335"/>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gn="ctr">
              <a:buFont typeface="Arial" panose="020B0604020202020204" pitchFamily="34" charset="0"/>
              <a:buNone/>
            </a:pPr>
            <a:r>
              <a:rPr lang="nl-BE" sz="3200" dirty="0"/>
              <a:t>Master </a:t>
            </a:r>
            <a:r>
              <a:rPr lang="nl-BE" sz="3200" dirty="0" err="1" smtClean="0"/>
              <a:t>dissertation</a:t>
            </a:r>
            <a:endParaRPr lang="nl-BE" sz="3200" dirty="0"/>
          </a:p>
        </p:txBody>
      </p:sp>
      <p:sp>
        <p:nvSpPr>
          <p:cNvPr id="20" name="Rechthoek 19"/>
          <p:cNvSpPr/>
          <p:nvPr/>
        </p:nvSpPr>
        <p:spPr>
          <a:xfrm>
            <a:off x="6013553" y="3776670"/>
            <a:ext cx="4708478" cy="746898"/>
          </a:xfrm>
          <a:prstGeom prst="rect">
            <a:avLst/>
          </a:prstGeom>
          <a:solidFill>
            <a:schemeClr val="accent5">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Tijdelijke aanduiding voor inhoud 2"/>
          <p:cNvSpPr txBox="1">
            <a:spLocks/>
          </p:cNvSpPr>
          <p:nvPr/>
        </p:nvSpPr>
        <p:spPr>
          <a:xfrm>
            <a:off x="6013553" y="3776670"/>
            <a:ext cx="4683579" cy="948335"/>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gn="ctr">
              <a:buFont typeface="Arial" panose="020B0604020202020204" pitchFamily="34" charset="0"/>
              <a:buNone/>
            </a:pPr>
            <a:r>
              <a:rPr lang="nl-BE" sz="3200" dirty="0" err="1"/>
              <a:t>Internships</a:t>
            </a:r>
            <a:endParaRPr lang="nl-BE" sz="3200" dirty="0"/>
          </a:p>
        </p:txBody>
      </p:sp>
      <p:pic>
        <p:nvPicPr>
          <p:cNvPr id="3" name="Afbeelding 2"/>
          <p:cNvPicPr>
            <a:picLocks noChangeAspect="1"/>
          </p:cNvPicPr>
          <p:nvPr/>
        </p:nvPicPr>
        <p:blipFill rotWithShape="1">
          <a:blip r:embed="rId3"/>
          <a:srcRect l="2296" r="1888"/>
          <a:stretch/>
        </p:blipFill>
        <p:spPr>
          <a:xfrm>
            <a:off x="6030781" y="4843182"/>
            <a:ext cx="9768217" cy="5200650"/>
          </a:xfrm>
          <a:prstGeom prst="rect">
            <a:avLst/>
          </a:prstGeom>
        </p:spPr>
      </p:pic>
    </p:spTree>
    <p:extLst>
      <p:ext uri="{BB962C8B-B14F-4D97-AF65-F5344CB8AC3E}">
        <p14:creationId xmlns:p14="http://schemas.microsoft.com/office/powerpoint/2010/main" val="12638653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b="1" dirty="0"/>
              <a:t>Research</a:t>
            </a:r>
            <a:endParaRPr lang="nl-BE" b="1" dirty="0"/>
          </a:p>
        </p:txBody>
      </p:sp>
      <p:sp>
        <p:nvSpPr>
          <p:cNvPr id="5" name="Tijdelijke aanduiding voor afbeelding 4"/>
          <p:cNvSpPr>
            <a:spLocks noGrp="1"/>
          </p:cNvSpPr>
          <p:nvPr>
            <p:ph type="pic" sz="quarter" idx="11"/>
          </p:nvPr>
        </p:nvSpPr>
        <p:spPr/>
      </p:sp>
      <p:sp>
        <p:nvSpPr>
          <p:cNvPr id="6" name="Tijdelijke aanduiding voor afbeelding 5"/>
          <p:cNvSpPr>
            <a:spLocks noGrp="1"/>
          </p:cNvSpPr>
          <p:nvPr>
            <p:ph type="pic" sz="quarter" idx="12"/>
          </p:nvPr>
        </p:nvSpPr>
        <p:spPr/>
      </p:sp>
      <p:sp>
        <p:nvSpPr>
          <p:cNvPr id="7" name="Tijdelijke aanduiding voor afbeelding 6"/>
          <p:cNvSpPr>
            <a:spLocks noGrp="1"/>
          </p:cNvSpPr>
          <p:nvPr>
            <p:ph type="pic" sz="quarter" idx="13"/>
          </p:nvPr>
        </p:nvSpPr>
        <p:spPr/>
      </p:sp>
      <p:sp>
        <p:nvSpPr>
          <p:cNvPr id="8" name="Tijdelijke aanduiding voor afbeelding 7"/>
          <p:cNvSpPr>
            <a:spLocks noGrp="1"/>
          </p:cNvSpPr>
          <p:nvPr>
            <p:ph type="pic" sz="quarter" idx="14"/>
          </p:nvPr>
        </p:nvSpPr>
        <p:spPr/>
      </p:sp>
    </p:spTree>
    <p:extLst>
      <p:ext uri="{BB962C8B-B14F-4D97-AF65-F5344CB8AC3E}">
        <p14:creationId xmlns:p14="http://schemas.microsoft.com/office/powerpoint/2010/main" val="6225791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Afbeelding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9533" y="4200406"/>
            <a:ext cx="9623852" cy="6428733"/>
          </a:xfrm>
          <a:prstGeom prst="rect">
            <a:avLst/>
          </a:prstGeom>
        </p:spPr>
      </p:pic>
      <p:sp>
        <p:nvSpPr>
          <p:cNvPr id="2" name="Titel 1"/>
          <p:cNvSpPr>
            <a:spLocks noGrp="1"/>
          </p:cNvSpPr>
          <p:nvPr>
            <p:ph type="title"/>
          </p:nvPr>
        </p:nvSpPr>
        <p:spPr/>
        <p:txBody>
          <a:bodyPr/>
          <a:lstStyle/>
          <a:p>
            <a:r>
              <a:rPr lang="nl-NL" dirty="0"/>
              <a:t>Research</a:t>
            </a:r>
            <a:endParaRPr lang="nl-BE" dirty="0"/>
          </a:p>
        </p:txBody>
      </p:sp>
      <p:sp>
        <p:nvSpPr>
          <p:cNvPr id="26" name="Rechthoek 1"/>
          <p:cNvSpPr>
            <a:spLocks noChangeArrowheads="1"/>
          </p:cNvSpPr>
          <p:nvPr/>
        </p:nvSpPr>
        <p:spPr bwMode="auto">
          <a:xfrm>
            <a:off x="828611" y="1336948"/>
            <a:ext cx="102190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a:spcBef>
                <a:spcPct val="0"/>
              </a:spcBef>
            </a:pPr>
            <a:r>
              <a:rPr lang="en-GB" altLang="nl-BE" sz="2400" dirty="0">
                <a:solidFill>
                  <a:schemeClr val="tx1"/>
                </a:solidFill>
                <a:latin typeface="+mn-lt"/>
              </a:rPr>
              <a:t>Innovative and sustainable solutions for global challenges</a:t>
            </a:r>
          </a:p>
        </p:txBody>
      </p:sp>
      <p:sp>
        <p:nvSpPr>
          <p:cNvPr id="43" name="Stroomdiagram: Beslissing 42"/>
          <p:cNvSpPr/>
          <p:nvPr/>
        </p:nvSpPr>
        <p:spPr>
          <a:xfrm>
            <a:off x="6925759" y="2012207"/>
            <a:ext cx="4203796" cy="2056520"/>
          </a:xfrm>
          <a:prstGeom prst="flowChartDecision">
            <a:avLst/>
          </a:prstGeom>
          <a:solidFill>
            <a:srgbClr val="1E64C8"/>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4" name="Rechthoek 43"/>
          <p:cNvSpPr/>
          <p:nvPr/>
        </p:nvSpPr>
        <p:spPr>
          <a:xfrm>
            <a:off x="6169142" y="2803018"/>
            <a:ext cx="5440719" cy="400110"/>
          </a:xfrm>
          <a:prstGeom prst="rect">
            <a:avLst/>
          </a:prstGeom>
        </p:spPr>
        <p:txBody>
          <a:bodyPr wrap="square">
            <a:spAutoFit/>
          </a:bodyPr>
          <a:lstStyle/>
          <a:p>
            <a:pPr marL="85725" indent="0" algn="ctr">
              <a:buFont typeface="Arial" panose="020B0604020202020204" pitchFamily="34" charset="0"/>
              <a:buNone/>
            </a:pPr>
            <a:r>
              <a:rPr lang="nl-BE" sz="2000" b="1" cap="all" dirty="0">
                <a:solidFill>
                  <a:schemeClr val="bg1"/>
                </a:solidFill>
              </a:rPr>
              <a:t>European Top 5</a:t>
            </a:r>
          </a:p>
        </p:txBody>
      </p:sp>
      <p:sp>
        <p:nvSpPr>
          <p:cNvPr id="45" name="Stroomdiagram: Beslissing 44"/>
          <p:cNvSpPr/>
          <p:nvPr/>
        </p:nvSpPr>
        <p:spPr>
          <a:xfrm>
            <a:off x="4708673" y="3164249"/>
            <a:ext cx="4203796" cy="2056520"/>
          </a:xfrm>
          <a:prstGeom prst="flowChartDecision">
            <a:avLst/>
          </a:prstGeom>
          <a:solidFill>
            <a:schemeClr val="tx2">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6" name="Stroomdiagram: Beslissing 45"/>
          <p:cNvSpPr/>
          <p:nvPr/>
        </p:nvSpPr>
        <p:spPr>
          <a:xfrm>
            <a:off x="2440230" y="4260166"/>
            <a:ext cx="4203796" cy="2056520"/>
          </a:xfrm>
          <a:prstGeom prst="flowChartDecision">
            <a:avLst/>
          </a:prstGeom>
          <a:solidFill>
            <a:srgbClr val="1E64C8"/>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7" name="Rechthoek 46"/>
          <p:cNvSpPr/>
          <p:nvPr/>
        </p:nvSpPr>
        <p:spPr>
          <a:xfrm>
            <a:off x="1683614" y="5004403"/>
            <a:ext cx="5440719" cy="400110"/>
          </a:xfrm>
          <a:prstGeom prst="rect">
            <a:avLst/>
          </a:prstGeom>
        </p:spPr>
        <p:txBody>
          <a:bodyPr wrap="square">
            <a:spAutoFit/>
          </a:bodyPr>
          <a:lstStyle/>
          <a:p>
            <a:pPr marL="85725" indent="0" algn="ctr">
              <a:buFont typeface="Arial" panose="020B0604020202020204" pitchFamily="34" charset="0"/>
              <a:buNone/>
            </a:pPr>
            <a:r>
              <a:rPr lang="nl-BE" sz="2000" b="1" cap="all" smtClean="0">
                <a:solidFill>
                  <a:schemeClr val="bg1"/>
                </a:solidFill>
              </a:rPr>
              <a:t>110 </a:t>
            </a:r>
            <a:r>
              <a:rPr lang="nl-BE" sz="2000" b="1" cap="all" dirty="0">
                <a:solidFill>
                  <a:schemeClr val="bg1"/>
                </a:solidFill>
              </a:rPr>
              <a:t>professors</a:t>
            </a:r>
          </a:p>
        </p:txBody>
      </p:sp>
      <p:sp>
        <p:nvSpPr>
          <p:cNvPr id="48" name="Rechthoek 47"/>
          <p:cNvSpPr/>
          <p:nvPr/>
        </p:nvSpPr>
        <p:spPr>
          <a:xfrm>
            <a:off x="4017372" y="3946171"/>
            <a:ext cx="5440719" cy="400110"/>
          </a:xfrm>
          <a:prstGeom prst="rect">
            <a:avLst/>
          </a:prstGeom>
        </p:spPr>
        <p:txBody>
          <a:bodyPr wrap="square">
            <a:spAutoFit/>
          </a:bodyPr>
          <a:lstStyle/>
          <a:p>
            <a:pPr marL="85725" indent="0" algn="ctr">
              <a:buFont typeface="Arial" panose="020B0604020202020204" pitchFamily="34" charset="0"/>
              <a:buNone/>
            </a:pPr>
            <a:r>
              <a:rPr lang="nl-BE" sz="2000" b="1" cap="all" dirty="0"/>
              <a:t>1.000 </a:t>
            </a:r>
            <a:r>
              <a:rPr lang="nl-BE" sz="2000" b="1" cap="all" dirty="0" err="1"/>
              <a:t>researchers</a:t>
            </a:r>
            <a:endParaRPr lang="nl-BE" sz="2000" b="1" cap="all" dirty="0"/>
          </a:p>
        </p:txBody>
      </p:sp>
      <p:sp>
        <p:nvSpPr>
          <p:cNvPr id="49" name="Stroomdiagram: Beslissing 48"/>
          <p:cNvSpPr/>
          <p:nvPr/>
        </p:nvSpPr>
        <p:spPr>
          <a:xfrm>
            <a:off x="6925758" y="4269479"/>
            <a:ext cx="4203796" cy="2056520"/>
          </a:xfrm>
          <a:prstGeom prst="flowChartDecision">
            <a:avLst/>
          </a:prstGeom>
          <a:solidFill>
            <a:srgbClr val="1E64C8"/>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0" name="Rechthoek 49"/>
          <p:cNvSpPr/>
          <p:nvPr/>
        </p:nvSpPr>
        <p:spPr>
          <a:xfrm>
            <a:off x="6169142" y="4997008"/>
            <a:ext cx="5440719" cy="707886"/>
          </a:xfrm>
          <a:prstGeom prst="rect">
            <a:avLst/>
          </a:prstGeom>
        </p:spPr>
        <p:txBody>
          <a:bodyPr wrap="square" anchor="t">
            <a:spAutoFit/>
          </a:bodyPr>
          <a:lstStyle/>
          <a:p>
            <a:pPr marL="85725" indent="0" algn="ctr">
              <a:buFont typeface="Arial" panose="020B0604020202020204" pitchFamily="34" charset="0"/>
              <a:buNone/>
            </a:pPr>
            <a:r>
              <a:rPr lang="nl-BE" sz="2000" b="1" cap="all" dirty="0" smtClean="0">
                <a:solidFill>
                  <a:schemeClr val="bg1"/>
                </a:solidFill>
              </a:rPr>
              <a:t>900 </a:t>
            </a:r>
            <a:r>
              <a:rPr lang="nl-BE" sz="2000" b="1" cap="all" dirty="0">
                <a:solidFill>
                  <a:schemeClr val="bg1"/>
                </a:solidFill>
              </a:rPr>
              <a:t>A1 </a:t>
            </a:r>
            <a:r>
              <a:rPr lang="nl-BE" sz="2000" b="1" cap="all" dirty="0" err="1">
                <a:solidFill>
                  <a:schemeClr val="bg1"/>
                </a:solidFill>
              </a:rPr>
              <a:t>publications</a:t>
            </a:r>
            <a:r>
              <a:rPr lang="nl-BE" sz="2000" b="1" cap="all" dirty="0">
                <a:solidFill>
                  <a:schemeClr val="bg1"/>
                </a:solidFill>
                <a:cs typeface="Arial"/>
              </a:rPr>
              <a:t/>
            </a:r>
            <a:br>
              <a:rPr lang="nl-BE" sz="2000" b="1" cap="all" dirty="0">
                <a:solidFill>
                  <a:schemeClr val="bg1"/>
                </a:solidFill>
                <a:cs typeface="Arial"/>
              </a:rPr>
            </a:br>
            <a:r>
              <a:rPr lang="nl-BE" sz="2000" b="1" cap="all" dirty="0">
                <a:solidFill>
                  <a:schemeClr val="bg1"/>
                </a:solidFill>
              </a:rPr>
              <a:t>per </a:t>
            </a:r>
            <a:r>
              <a:rPr lang="nl-BE" sz="2000" b="1" cap="all" dirty="0" err="1">
                <a:solidFill>
                  <a:schemeClr val="bg1"/>
                </a:solidFill>
              </a:rPr>
              <a:t>year</a:t>
            </a:r>
            <a:endParaRPr lang="nl-BE" sz="2000" b="1" cap="all" dirty="0">
              <a:solidFill>
                <a:schemeClr val="bg1"/>
              </a:solidFill>
            </a:endParaRPr>
          </a:p>
        </p:txBody>
      </p:sp>
      <p:sp>
        <p:nvSpPr>
          <p:cNvPr id="51" name="Stroomdiagram: Beslissing 50"/>
          <p:cNvSpPr/>
          <p:nvPr/>
        </p:nvSpPr>
        <p:spPr>
          <a:xfrm>
            <a:off x="9209533" y="3172146"/>
            <a:ext cx="4203796" cy="2056520"/>
          </a:xfrm>
          <a:prstGeom prst="flowChartDecision">
            <a:avLst/>
          </a:prstGeom>
          <a:solidFill>
            <a:schemeClr val="tx2">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2" name="Rechthoek 51"/>
          <p:cNvSpPr/>
          <p:nvPr/>
        </p:nvSpPr>
        <p:spPr>
          <a:xfrm>
            <a:off x="8544358" y="3743267"/>
            <a:ext cx="5440719" cy="923330"/>
          </a:xfrm>
          <a:prstGeom prst="rect">
            <a:avLst/>
          </a:prstGeom>
        </p:spPr>
        <p:txBody>
          <a:bodyPr wrap="square">
            <a:spAutoFit/>
          </a:bodyPr>
          <a:lstStyle/>
          <a:p>
            <a:pPr marL="85725" indent="0" algn="ctr">
              <a:buFont typeface="Arial" panose="020B0604020202020204" pitchFamily="34" charset="0"/>
              <a:buNone/>
            </a:pPr>
            <a:r>
              <a:rPr lang="nl-NL" sz="1800" b="1" cap="all" dirty="0"/>
              <a:t>Cooperation </a:t>
            </a:r>
            <a:r>
              <a:rPr lang="nl-NL" sz="1800" b="1" cap="all" dirty="0" err="1"/>
              <a:t>with</a:t>
            </a:r>
            <a:r>
              <a:rPr lang="nl-NL" sz="1800" b="1" cap="all" dirty="0"/>
              <a:t> </a:t>
            </a:r>
          </a:p>
          <a:p>
            <a:pPr marL="85725" indent="0" algn="ctr">
              <a:buFont typeface="Arial" panose="020B0604020202020204" pitchFamily="34" charset="0"/>
              <a:buNone/>
            </a:pPr>
            <a:r>
              <a:rPr lang="nl-NL" sz="1800" b="1" cap="all" dirty="0"/>
              <a:t>More </a:t>
            </a:r>
            <a:r>
              <a:rPr lang="nl-NL" sz="1800" b="1" cap="all" dirty="0" err="1"/>
              <a:t>than</a:t>
            </a:r>
            <a:r>
              <a:rPr lang="nl-NL" sz="1800" b="1" cap="all" dirty="0"/>
              <a:t> 300</a:t>
            </a:r>
          </a:p>
          <a:p>
            <a:pPr marL="85725" indent="0" algn="ctr">
              <a:buFont typeface="Arial" panose="020B0604020202020204" pitchFamily="34" charset="0"/>
              <a:buNone/>
            </a:pPr>
            <a:r>
              <a:rPr lang="nl-NL" sz="1800" b="1" cap="all" dirty="0" err="1"/>
              <a:t>organisations</a:t>
            </a:r>
            <a:endParaRPr lang="nl-BE" sz="1800" b="1" cap="all" dirty="0"/>
          </a:p>
        </p:txBody>
      </p:sp>
      <p:sp>
        <p:nvSpPr>
          <p:cNvPr id="53" name="Stroomdiagram: Beslissing 52"/>
          <p:cNvSpPr/>
          <p:nvPr/>
        </p:nvSpPr>
        <p:spPr>
          <a:xfrm>
            <a:off x="11402872" y="4277417"/>
            <a:ext cx="4203796" cy="2056520"/>
          </a:xfrm>
          <a:prstGeom prst="flowChartDecision">
            <a:avLst/>
          </a:prstGeom>
          <a:solidFill>
            <a:srgbClr val="1E64C8"/>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4" name="Rechthoek 53"/>
          <p:cNvSpPr/>
          <p:nvPr/>
        </p:nvSpPr>
        <p:spPr>
          <a:xfrm>
            <a:off x="10685445" y="4941734"/>
            <a:ext cx="5440719" cy="707886"/>
          </a:xfrm>
          <a:prstGeom prst="rect">
            <a:avLst/>
          </a:prstGeom>
        </p:spPr>
        <p:txBody>
          <a:bodyPr wrap="square">
            <a:spAutoFit/>
          </a:bodyPr>
          <a:lstStyle/>
          <a:p>
            <a:pPr marL="85725" indent="0" algn="ctr">
              <a:buFont typeface="Arial" panose="020B0604020202020204" pitchFamily="34" charset="0"/>
              <a:buNone/>
            </a:pPr>
            <a:r>
              <a:rPr lang="nl-NL" sz="2000" b="1" cap="all" dirty="0">
                <a:solidFill>
                  <a:schemeClr val="bg1"/>
                </a:solidFill>
              </a:rPr>
              <a:t>90 PhD’s</a:t>
            </a:r>
          </a:p>
          <a:p>
            <a:pPr marL="85725" indent="0" algn="ctr">
              <a:buFont typeface="Arial" panose="020B0604020202020204" pitchFamily="34" charset="0"/>
              <a:buNone/>
            </a:pPr>
            <a:r>
              <a:rPr lang="nl-NL" sz="2000" b="1" cap="all" dirty="0">
                <a:solidFill>
                  <a:schemeClr val="bg1"/>
                </a:solidFill>
              </a:rPr>
              <a:t>Per </a:t>
            </a:r>
            <a:r>
              <a:rPr lang="nl-NL" sz="2000" b="1" cap="all" dirty="0" err="1">
                <a:solidFill>
                  <a:schemeClr val="bg1"/>
                </a:solidFill>
              </a:rPr>
              <a:t>year</a:t>
            </a:r>
            <a:endParaRPr lang="nl-BE" sz="2000" b="1" cap="all" dirty="0">
              <a:solidFill>
                <a:schemeClr val="bg1"/>
              </a:solidFill>
            </a:endParaRPr>
          </a:p>
        </p:txBody>
      </p:sp>
      <p:sp>
        <p:nvSpPr>
          <p:cNvPr id="55" name="Stroomdiagram: Beslissing 54"/>
          <p:cNvSpPr/>
          <p:nvPr/>
        </p:nvSpPr>
        <p:spPr>
          <a:xfrm>
            <a:off x="254415" y="3146364"/>
            <a:ext cx="4203796" cy="2056520"/>
          </a:xfrm>
          <a:prstGeom prst="flowChartDecision">
            <a:avLst/>
          </a:prstGeom>
          <a:solidFill>
            <a:schemeClr val="tx2">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6" name="Rechthoek 55"/>
          <p:cNvSpPr/>
          <p:nvPr/>
        </p:nvSpPr>
        <p:spPr>
          <a:xfrm>
            <a:off x="-384634" y="3541231"/>
            <a:ext cx="5440719" cy="830997"/>
          </a:xfrm>
          <a:prstGeom prst="rect">
            <a:avLst/>
          </a:prstGeom>
        </p:spPr>
        <p:txBody>
          <a:bodyPr wrap="square">
            <a:spAutoFit/>
          </a:bodyPr>
          <a:lstStyle/>
          <a:p>
            <a:pPr marL="85725" indent="0" algn="ctr">
              <a:buFont typeface="Arial" panose="020B0604020202020204" pitchFamily="34" charset="0"/>
              <a:buNone/>
            </a:pPr>
            <a:r>
              <a:rPr lang="nl-NL" sz="1600" b="1" cap="all" dirty="0"/>
              <a:t>Research </a:t>
            </a:r>
          </a:p>
          <a:p>
            <a:pPr marL="85725" indent="0" algn="ctr">
              <a:buFont typeface="Arial" panose="020B0604020202020204" pitchFamily="34" charset="0"/>
              <a:buNone/>
            </a:pPr>
            <a:r>
              <a:rPr lang="nl-NL" sz="1600" b="1" cap="all" dirty="0" err="1"/>
              <a:t>expenditures</a:t>
            </a:r>
            <a:endParaRPr lang="nl-NL" sz="1600" b="1" cap="all" dirty="0"/>
          </a:p>
          <a:p>
            <a:pPr marL="85725" indent="0" algn="ctr">
              <a:buFont typeface="Arial" panose="020B0604020202020204" pitchFamily="34" charset="0"/>
              <a:buNone/>
            </a:pPr>
            <a:r>
              <a:rPr lang="nl-NL" sz="1600" b="1" cap="all" dirty="0"/>
              <a:t>Per </a:t>
            </a:r>
            <a:r>
              <a:rPr lang="nl-NL" sz="1600" b="1" cap="all" dirty="0" err="1"/>
              <a:t>year</a:t>
            </a:r>
            <a:r>
              <a:rPr lang="nl-NL" sz="1600" b="1" cap="all" dirty="0"/>
              <a:t>: 29 </a:t>
            </a:r>
            <a:r>
              <a:rPr lang="nl-NL" sz="1600" b="1" cap="all" dirty="0" err="1"/>
              <a:t>million</a:t>
            </a:r>
            <a:r>
              <a:rPr lang="nl-NL" sz="1600" b="1" cap="all" dirty="0"/>
              <a:t> </a:t>
            </a:r>
            <a:r>
              <a:rPr lang="nl-NL" sz="1600" b="1" cap="all" dirty="0" err="1"/>
              <a:t>euros</a:t>
            </a:r>
            <a:endParaRPr lang="nl-BE" sz="1600" b="1" cap="all" dirty="0"/>
          </a:p>
        </p:txBody>
      </p:sp>
    </p:spTree>
    <p:extLst>
      <p:ext uri="{BB962C8B-B14F-4D97-AF65-F5344CB8AC3E}">
        <p14:creationId xmlns:p14="http://schemas.microsoft.com/office/powerpoint/2010/main" val="32784318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Impact</a:t>
            </a:r>
            <a:endParaRPr lang="nl-BE" dirty="0"/>
          </a:p>
        </p:txBody>
      </p:sp>
      <p:sp>
        <p:nvSpPr>
          <p:cNvPr id="4" name="Tijdelijke aanduiding voor dianummer 3"/>
          <p:cNvSpPr>
            <a:spLocks noGrp="1"/>
          </p:cNvSpPr>
          <p:nvPr>
            <p:ph type="sldNum" sz="quarter" idx="12"/>
          </p:nvPr>
        </p:nvSpPr>
        <p:spPr/>
        <p:txBody>
          <a:bodyPr/>
          <a:lstStyle/>
          <a:p>
            <a:fld id="{7AE184E0-0BD4-4705-A12B-9B71DDE63301}" type="slidenum">
              <a:rPr lang="nl-BE" noProof="0" smtClean="0"/>
              <a:t>23</a:t>
            </a:fld>
            <a:endParaRPr lang="nl-BE" noProof="0" dirty="0"/>
          </a:p>
        </p:txBody>
      </p:sp>
      <p:pic>
        <p:nvPicPr>
          <p:cNvPr id="19"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9113" y="1794717"/>
            <a:ext cx="3925254" cy="2208596"/>
          </a:xfrm>
          <a:prstGeom prst="rect">
            <a:avLst/>
          </a:prstGeom>
          <a:noFill/>
          <a:ln w="9525">
            <a:solidFill>
              <a:srgbClr val="0A1E60"/>
            </a:solidFill>
            <a:miter lim="800000"/>
            <a:headEnd/>
            <a:tailEnd/>
          </a:ln>
          <a:extLst>
            <a:ext uri="{909E8E84-426E-40DD-AFC4-6F175D3DCCD1}">
              <a14:hiddenFill xmlns:a14="http://schemas.microsoft.com/office/drawing/2010/main">
                <a:solidFill>
                  <a:srgbClr val="FFFFFF"/>
                </a:solidFill>
              </a14:hiddenFill>
            </a:ext>
          </a:extLst>
        </p:spPr>
      </p:pic>
      <p:pic>
        <p:nvPicPr>
          <p:cNvPr id="20" name="Afbeelding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733439" y="2490287"/>
            <a:ext cx="4942440" cy="1942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Afbeelding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623879" y="5557945"/>
            <a:ext cx="2818394" cy="1883201"/>
          </a:xfrm>
          <a:prstGeom prst="rect">
            <a:avLst/>
          </a:prstGeom>
          <a:noFill/>
          <a:ln w="9525">
            <a:solidFill>
              <a:srgbClr val="0A1E60"/>
            </a:solidFill>
            <a:miter lim="800000"/>
            <a:headEnd/>
            <a:tailEnd/>
          </a:ln>
          <a:extLst>
            <a:ext uri="{909E8E84-426E-40DD-AFC4-6F175D3DCCD1}">
              <a14:hiddenFill xmlns:a14="http://schemas.microsoft.com/office/drawing/2010/main">
                <a:solidFill>
                  <a:srgbClr val="FFFFFF"/>
                </a:solidFill>
              </a14:hiddenFill>
            </a:ext>
          </a:extLst>
        </p:spPr>
      </p:pic>
      <p:pic>
        <p:nvPicPr>
          <p:cNvPr id="22" name="Afbeelding 6"/>
          <p:cNvPicPr>
            <a:picLocks noChangeAspect="1"/>
          </p:cNvPicPr>
          <p:nvPr/>
        </p:nvPicPr>
        <p:blipFill>
          <a:blip r:embed="rId6">
            <a:extLst>
              <a:ext uri="{28A0092B-C50C-407E-A947-70E740481C1C}">
                <a14:useLocalDpi xmlns:a14="http://schemas.microsoft.com/office/drawing/2010/main" val="0"/>
              </a:ext>
            </a:extLst>
          </a:blip>
          <a:srcRect t="16728" b="255"/>
          <a:stretch>
            <a:fillRect/>
          </a:stretch>
        </p:blipFill>
        <p:spPr bwMode="auto">
          <a:xfrm>
            <a:off x="9134111" y="5557945"/>
            <a:ext cx="3353888" cy="1847330"/>
          </a:xfrm>
          <a:prstGeom prst="rect">
            <a:avLst/>
          </a:prstGeom>
          <a:noFill/>
          <a:ln w="9525">
            <a:solidFill>
              <a:srgbClr val="0A1E60"/>
            </a:solidFill>
            <a:miter lim="800000"/>
            <a:headEnd/>
            <a:tailEnd/>
          </a:ln>
          <a:extLst>
            <a:ext uri="{909E8E84-426E-40DD-AFC4-6F175D3DCCD1}">
              <a14:hiddenFill xmlns:a14="http://schemas.microsoft.com/office/drawing/2010/main">
                <a:solidFill>
                  <a:srgbClr val="FFFFFF"/>
                </a:solidFill>
              </a14:hiddenFill>
            </a:ext>
          </a:extLst>
        </p:spPr>
      </p:pic>
      <p:pic>
        <p:nvPicPr>
          <p:cNvPr id="23" name="Afbeelding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1096" y="5557945"/>
            <a:ext cx="2818394" cy="1883201"/>
          </a:xfrm>
          <a:prstGeom prst="rect">
            <a:avLst/>
          </a:prstGeom>
          <a:noFill/>
          <a:ln w="9525">
            <a:solidFill>
              <a:srgbClr val="0A1E60"/>
            </a:solidFill>
            <a:miter lim="800000"/>
            <a:headEnd/>
            <a:tailEnd/>
          </a:ln>
          <a:extLst>
            <a:ext uri="{909E8E84-426E-40DD-AFC4-6F175D3DCCD1}">
              <a14:hiddenFill xmlns:a14="http://schemas.microsoft.com/office/drawing/2010/main">
                <a:solidFill>
                  <a:srgbClr val="FFFFFF"/>
                </a:solidFill>
              </a14:hiddenFill>
            </a:ext>
          </a:extLst>
        </p:spPr>
      </p:pic>
      <p:sp>
        <p:nvSpPr>
          <p:cNvPr id="24" name="Rechthoek 1"/>
          <p:cNvSpPr>
            <a:spLocks noChangeArrowheads="1"/>
          </p:cNvSpPr>
          <p:nvPr/>
        </p:nvSpPr>
        <p:spPr bwMode="auto">
          <a:xfrm>
            <a:off x="440730" y="4155418"/>
            <a:ext cx="392525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a:spcBef>
                <a:spcPct val="0"/>
              </a:spcBef>
            </a:pPr>
            <a:r>
              <a:rPr lang="en-GB" altLang="nl-BE" sz="1800" dirty="0">
                <a:solidFill>
                  <a:schemeClr val="tx1"/>
                </a:solidFill>
                <a:latin typeface="+mn-lt"/>
              </a:rPr>
              <a:t>Soil scan: precision agriculture technique that can also be used in other domains</a:t>
            </a:r>
          </a:p>
        </p:txBody>
      </p:sp>
      <p:sp>
        <p:nvSpPr>
          <p:cNvPr id="25" name="Rechthoek 1"/>
          <p:cNvSpPr>
            <a:spLocks noChangeArrowheads="1"/>
          </p:cNvSpPr>
          <p:nvPr/>
        </p:nvSpPr>
        <p:spPr bwMode="auto">
          <a:xfrm>
            <a:off x="6279523" y="4432417"/>
            <a:ext cx="41838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a:spcBef>
                <a:spcPct val="0"/>
              </a:spcBef>
            </a:pPr>
            <a:r>
              <a:rPr lang="en-GB" altLang="nl-BE" sz="1800" dirty="0">
                <a:solidFill>
                  <a:schemeClr val="tx1"/>
                </a:solidFill>
                <a:latin typeface="Frutiger LT Std 47 Light Cn"/>
              </a:rPr>
              <a:t>Beer made of recovered waste water </a:t>
            </a:r>
          </a:p>
        </p:txBody>
      </p:sp>
      <p:pic>
        <p:nvPicPr>
          <p:cNvPr id="26" name="Afbeelding 9"/>
          <p:cNvPicPr>
            <a:picLocks noChangeAspect="1"/>
          </p:cNvPicPr>
          <p:nvPr/>
        </p:nvPicPr>
        <p:blipFill>
          <a:blip r:embed="rId8">
            <a:extLst>
              <a:ext uri="{28A0092B-C50C-407E-A947-70E740481C1C}">
                <a14:useLocalDpi xmlns:a14="http://schemas.microsoft.com/office/drawing/2010/main" val="0"/>
              </a:ext>
            </a:extLst>
          </a:blip>
          <a:srcRect t="19595" b="32059"/>
          <a:stretch>
            <a:fillRect/>
          </a:stretch>
        </p:blipFill>
        <p:spPr bwMode="auto">
          <a:xfrm>
            <a:off x="6370964" y="1794717"/>
            <a:ext cx="3435879" cy="2213721"/>
          </a:xfrm>
          <a:prstGeom prst="rect">
            <a:avLst/>
          </a:prstGeom>
          <a:noFill/>
          <a:ln w="9525">
            <a:solidFill>
              <a:srgbClr val="0A1E60"/>
            </a:solidFill>
            <a:miter lim="800000"/>
            <a:headEnd/>
            <a:tailEnd/>
          </a:ln>
          <a:extLst>
            <a:ext uri="{909E8E84-426E-40DD-AFC4-6F175D3DCCD1}">
              <a14:hiddenFill xmlns:a14="http://schemas.microsoft.com/office/drawing/2010/main">
                <a:solidFill>
                  <a:srgbClr val="FFFFFF"/>
                </a:solidFill>
              </a14:hiddenFill>
            </a:ext>
          </a:extLst>
        </p:spPr>
      </p:pic>
      <p:sp>
        <p:nvSpPr>
          <p:cNvPr id="27" name="Rechthoek 1"/>
          <p:cNvSpPr>
            <a:spLocks noChangeArrowheads="1"/>
          </p:cNvSpPr>
          <p:nvPr/>
        </p:nvSpPr>
        <p:spPr bwMode="auto">
          <a:xfrm>
            <a:off x="4748212" y="6065587"/>
            <a:ext cx="343331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defTabSz="914400" fontAlgn="base">
              <a:spcBef>
                <a:spcPct val="0"/>
              </a:spcBef>
              <a:spcAft>
                <a:spcPct val="0"/>
              </a:spcAft>
            </a:pPr>
            <a:r>
              <a:rPr lang="en-GB" altLang="nl-BE" sz="900">
                <a:solidFill>
                  <a:srgbClr val="0A1E60"/>
                </a:solidFill>
                <a:latin typeface="Frutiger LT Std 47 Light Cn"/>
              </a:rPr>
              <a:t>Innoveren van cacaoproductie Ghana</a:t>
            </a:r>
          </a:p>
        </p:txBody>
      </p:sp>
      <p:sp>
        <p:nvSpPr>
          <p:cNvPr id="28" name="Rechthoek 1"/>
          <p:cNvSpPr>
            <a:spLocks noChangeArrowheads="1"/>
          </p:cNvSpPr>
          <p:nvPr/>
        </p:nvSpPr>
        <p:spPr bwMode="auto">
          <a:xfrm>
            <a:off x="479918" y="7601738"/>
            <a:ext cx="37099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en-GB" altLang="nl-BE" sz="1800" dirty="0"/>
              <a:t>Trees eliminate particulate matter</a:t>
            </a:r>
          </a:p>
        </p:txBody>
      </p:sp>
      <p:sp>
        <p:nvSpPr>
          <p:cNvPr id="29" name="Rechthoek 1"/>
          <p:cNvSpPr>
            <a:spLocks noChangeArrowheads="1"/>
          </p:cNvSpPr>
          <p:nvPr/>
        </p:nvSpPr>
        <p:spPr bwMode="auto">
          <a:xfrm>
            <a:off x="12422684" y="4432417"/>
            <a:ext cx="40887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en-GB" altLang="nl-BE" sz="1800" dirty="0"/>
              <a:t>Intelligent packaging with sensors</a:t>
            </a:r>
          </a:p>
        </p:txBody>
      </p:sp>
      <p:sp>
        <p:nvSpPr>
          <p:cNvPr id="30" name="Rechthoek 1"/>
          <p:cNvSpPr>
            <a:spLocks noChangeArrowheads="1"/>
          </p:cNvSpPr>
          <p:nvPr/>
        </p:nvSpPr>
        <p:spPr bwMode="auto">
          <a:xfrm>
            <a:off x="13545501" y="7601738"/>
            <a:ext cx="34333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en-GB" altLang="nl-BE" sz="1800" dirty="0" err="1"/>
              <a:t>Dr.</a:t>
            </a:r>
            <a:r>
              <a:rPr lang="en-GB" altLang="nl-BE" sz="1800" dirty="0"/>
              <a:t> Armpit: transplantation of armpit bacteria</a:t>
            </a:r>
          </a:p>
        </p:txBody>
      </p:sp>
      <p:pic>
        <p:nvPicPr>
          <p:cNvPr id="31" name="Afbeelding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697862" y="5557945"/>
            <a:ext cx="3346203" cy="1847330"/>
          </a:xfrm>
          <a:prstGeom prst="rect">
            <a:avLst/>
          </a:prstGeom>
          <a:noFill/>
          <a:ln w="9525">
            <a:solidFill>
              <a:srgbClr val="0A1E60"/>
            </a:solidFill>
            <a:miter lim="800000"/>
            <a:headEnd/>
            <a:tailEnd/>
          </a:ln>
          <a:extLst>
            <a:ext uri="{909E8E84-426E-40DD-AFC4-6F175D3DCCD1}">
              <a14:hiddenFill xmlns:a14="http://schemas.microsoft.com/office/drawing/2010/main">
                <a:solidFill>
                  <a:srgbClr val="FFFFFF"/>
                </a:solidFill>
              </a14:hiddenFill>
            </a:ext>
          </a:extLst>
        </p:spPr>
      </p:pic>
      <p:sp>
        <p:nvSpPr>
          <p:cNvPr id="32" name="Rechthoek 1"/>
          <p:cNvSpPr>
            <a:spLocks noChangeArrowheads="1"/>
          </p:cNvSpPr>
          <p:nvPr/>
        </p:nvSpPr>
        <p:spPr bwMode="auto">
          <a:xfrm>
            <a:off x="4650501" y="7601738"/>
            <a:ext cx="29003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en-GB" altLang="nl-BE" sz="1800" dirty="0"/>
              <a:t>Chemical heat pump</a:t>
            </a:r>
          </a:p>
        </p:txBody>
      </p:sp>
      <p:sp>
        <p:nvSpPr>
          <p:cNvPr id="33" name="Rechthoek 1"/>
          <p:cNvSpPr>
            <a:spLocks noChangeArrowheads="1"/>
          </p:cNvSpPr>
          <p:nvPr/>
        </p:nvSpPr>
        <p:spPr bwMode="auto">
          <a:xfrm>
            <a:off x="9036968" y="7601738"/>
            <a:ext cx="40756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en-GB" altLang="nl-BE" sz="1800" dirty="0"/>
              <a:t>Innovating the </a:t>
            </a:r>
            <a:r>
              <a:rPr lang="en-US" altLang="nl-BE" sz="1800" dirty="0"/>
              <a:t>Ghanaian cocoa production</a:t>
            </a:r>
            <a:endParaRPr lang="en-GB" altLang="nl-BE" sz="1800" dirty="0"/>
          </a:p>
        </p:txBody>
      </p:sp>
    </p:spTree>
    <p:extLst>
      <p:ext uri="{BB962C8B-B14F-4D97-AF65-F5344CB8AC3E}">
        <p14:creationId xmlns:p14="http://schemas.microsoft.com/office/powerpoint/2010/main" val="3265534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Knowledge transfer</a:t>
            </a:r>
            <a:endParaRPr lang="nl-BE" dirty="0"/>
          </a:p>
        </p:txBody>
      </p:sp>
      <p:sp>
        <p:nvSpPr>
          <p:cNvPr id="4" name="Tijdelijke aanduiding voor dianummer 3"/>
          <p:cNvSpPr>
            <a:spLocks noGrp="1"/>
          </p:cNvSpPr>
          <p:nvPr>
            <p:ph type="sldNum" sz="quarter" idx="12"/>
          </p:nvPr>
        </p:nvSpPr>
        <p:spPr/>
        <p:txBody>
          <a:bodyPr/>
          <a:lstStyle/>
          <a:p>
            <a:fld id="{7AE184E0-0BD4-4705-A12B-9B71DDE63301}" type="slidenum">
              <a:rPr lang="nl-BE" noProof="0" smtClean="0"/>
              <a:t>24</a:t>
            </a:fld>
            <a:endParaRPr lang="nl-BE" noProof="0" dirty="0"/>
          </a:p>
        </p:txBody>
      </p:sp>
      <p:sp>
        <p:nvSpPr>
          <p:cNvPr id="5" name="Rechthoek 1"/>
          <p:cNvSpPr>
            <a:spLocks noChangeArrowheads="1"/>
          </p:cNvSpPr>
          <p:nvPr/>
        </p:nvSpPr>
        <p:spPr bwMode="auto">
          <a:xfrm>
            <a:off x="875483" y="6488369"/>
            <a:ext cx="9261294" cy="1569660"/>
          </a:xfrm>
          <a:prstGeom prst="rect">
            <a:avLst/>
          </a:prstGeom>
          <a:solidFill>
            <a:schemeClr val="accent1">
              <a:lumMod val="20000"/>
              <a:lumOff val="80000"/>
            </a:schemeClr>
          </a:solidFill>
          <a:ln>
            <a:noFill/>
          </a:ln>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r>
              <a:rPr lang="en-US" altLang="nl-BE" dirty="0">
                <a:solidFill>
                  <a:schemeClr val="tx1"/>
                </a:solidFill>
                <a:latin typeface="Frutiger LT Std 47 Light Cn"/>
              </a:rPr>
              <a:t>Provide business with the </a:t>
            </a:r>
            <a:r>
              <a:rPr lang="en-US" altLang="nl-BE" b="1" dirty="0">
                <a:solidFill>
                  <a:schemeClr val="tx1"/>
                </a:solidFill>
                <a:latin typeface="Frutiger LT Std 47 Light Cn"/>
              </a:rPr>
              <a:t>opportunity to meet and network</a:t>
            </a:r>
            <a:r>
              <a:rPr lang="en-US" altLang="nl-BE" dirty="0">
                <a:solidFill>
                  <a:schemeClr val="tx1"/>
                </a:solidFill>
                <a:latin typeface="Frutiger LT Std 47 Light Cn"/>
              </a:rPr>
              <a:t> with individuals and organizations, nationally and internationally</a:t>
            </a:r>
            <a:endParaRPr lang="en-GB" altLang="nl-BE" dirty="0">
              <a:solidFill>
                <a:schemeClr val="tx1"/>
              </a:solidFill>
              <a:latin typeface="Frutiger LT Std 47 Light Cn"/>
            </a:endParaRPr>
          </a:p>
        </p:txBody>
      </p:sp>
      <p:sp>
        <p:nvSpPr>
          <p:cNvPr id="6" name="Rechthoek 11"/>
          <p:cNvSpPr>
            <a:spLocks noChangeArrowheads="1"/>
          </p:cNvSpPr>
          <p:nvPr/>
        </p:nvSpPr>
        <p:spPr bwMode="auto">
          <a:xfrm>
            <a:off x="875483" y="1226049"/>
            <a:ext cx="9261294" cy="1015663"/>
          </a:xfrm>
          <a:prstGeom prst="rect">
            <a:avLst/>
          </a:prstGeom>
          <a:solidFill>
            <a:srgbClr val="1E64C8"/>
          </a:solidFill>
          <a:ln>
            <a:noFill/>
          </a:ln>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eaLnBrk="1" hangingPunct="1">
              <a:spcBef>
                <a:spcPct val="0"/>
              </a:spcBef>
            </a:pPr>
            <a:r>
              <a:rPr lang="nl-NL" altLang="nl-BE" sz="4800" dirty="0">
                <a:solidFill>
                  <a:schemeClr val="bg1"/>
                </a:solidFill>
                <a:latin typeface="Frutiger LT Std 47 Light Cn"/>
              </a:rPr>
              <a:t>Knowledge transfer </a:t>
            </a:r>
            <a:r>
              <a:rPr lang="nl-NL" altLang="nl-BE" sz="4800" dirty="0" err="1">
                <a:solidFill>
                  <a:schemeClr val="bg1"/>
                </a:solidFill>
                <a:latin typeface="Frutiger LT Std 47 Light Cn"/>
              </a:rPr>
              <a:t>centres</a:t>
            </a:r>
            <a:endParaRPr lang="nl-NL" altLang="nl-BE" sz="4800" dirty="0">
              <a:solidFill>
                <a:schemeClr val="bg1"/>
              </a:solidFill>
              <a:latin typeface="Frutiger LT Std 47 Light Cn"/>
            </a:endParaRPr>
          </a:p>
          <a:p>
            <a:pPr eaLnBrk="1" hangingPunct="1">
              <a:spcBef>
                <a:spcPct val="0"/>
              </a:spcBef>
            </a:pPr>
            <a:endParaRPr lang="nl-NL" altLang="nl-BE" sz="1200" dirty="0">
              <a:solidFill>
                <a:schemeClr val="bg1"/>
              </a:solidFill>
              <a:latin typeface="Frutiger LT Std 47 Light Cn"/>
            </a:endParaRPr>
          </a:p>
        </p:txBody>
      </p:sp>
      <p:sp>
        <p:nvSpPr>
          <p:cNvPr id="7" name="Rechthoek 11"/>
          <p:cNvSpPr>
            <a:spLocks noChangeArrowheads="1"/>
          </p:cNvSpPr>
          <p:nvPr/>
        </p:nvSpPr>
        <p:spPr bwMode="auto">
          <a:xfrm>
            <a:off x="875483" y="2458419"/>
            <a:ext cx="9261294" cy="2062103"/>
          </a:xfrm>
          <a:prstGeom prst="rect">
            <a:avLst/>
          </a:prstGeom>
          <a:solidFill>
            <a:schemeClr val="accent1">
              <a:lumMod val="20000"/>
              <a:lumOff val="80000"/>
            </a:schemeClr>
          </a:solidFill>
          <a:ln>
            <a:noFill/>
          </a:ln>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r>
              <a:rPr lang="en-US" altLang="nl-BE" dirty="0">
                <a:solidFill>
                  <a:schemeClr val="tx1"/>
                </a:solidFill>
                <a:latin typeface="Frutiger LT Std 47 Light Cn"/>
              </a:rPr>
              <a:t>Improve business performance through innovation and new collaborations by </a:t>
            </a:r>
            <a:r>
              <a:rPr lang="en-US" altLang="nl-BE" b="1" dirty="0">
                <a:solidFill>
                  <a:schemeClr val="tx1"/>
                </a:solidFill>
                <a:latin typeface="Frutiger LT Std 47 Light Cn"/>
              </a:rPr>
              <a:t>driving the flow of people, knowledge and experience between business and the science-base</a:t>
            </a:r>
            <a:endParaRPr lang="nl-BE" altLang="nl-BE" b="1" dirty="0">
              <a:solidFill>
                <a:schemeClr val="tx1"/>
              </a:solidFill>
              <a:latin typeface="Frutiger LT Std 47 Light Cn"/>
            </a:endParaRPr>
          </a:p>
        </p:txBody>
      </p:sp>
      <p:sp>
        <p:nvSpPr>
          <p:cNvPr id="8" name="Rechthoek 3"/>
          <p:cNvSpPr>
            <a:spLocks noChangeArrowheads="1"/>
          </p:cNvSpPr>
          <p:nvPr/>
        </p:nvSpPr>
        <p:spPr bwMode="auto">
          <a:xfrm>
            <a:off x="875483" y="4715856"/>
            <a:ext cx="9261294" cy="1569660"/>
          </a:xfrm>
          <a:prstGeom prst="rect">
            <a:avLst/>
          </a:prstGeom>
          <a:solidFill>
            <a:schemeClr val="accent1">
              <a:lumMod val="20000"/>
              <a:lumOff val="80000"/>
            </a:schemeClr>
          </a:solidFill>
          <a:ln>
            <a:noFill/>
          </a:ln>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r>
              <a:rPr lang="en-US" altLang="nl-BE" dirty="0">
                <a:solidFill>
                  <a:schemeClr val="tx1"/>
                </a:solidFill>
                <a:latin typeface="Frutiger LT Std 47 Light Cn"/>
              </a:rPr>
              <a:t>Drive knowledge transfer between the supply and demand sides of technology-enabled markets through a </a:t>
            </a:r>
            <a:r>
              <a:rPr lang="en-US" altLang="nl-BE" b="1" dirty="0">
                <a:solidFill>
                  <a:schemeClr val="tx1"/>
                </a:solidFill>
                <a:latin typeface="Frutiger LT Std 47 Light Cn"/>
              </a:rPr>
              <a:t>high quality, easy to use service</a:t>
            </a:r>
            <a:endParaRPr lang="nl-BE" altLang="nl-BE" b="1" dirty="0">
              <a:solidFill>
                <a:schemeClr val="tx1"/>
              </a:solidFill>
              <a:latin typeface="Frutiger LT Std 47 Light Cn"/>
            </a:endParaRPr>
          </a:p>
        </p:txBody>
      </p:sp>
      <p:pic>
        <p:nvPicPr>
          <p:cNvPr id="9" name="Afbeelding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9506" y="1529898"/>
            <a:ext cx="9863666" cy="6224281"/>
          </a:xfrm>
          <a:prstGeom prst="rect">
            <a:avLst/>
          </a:prstGeom>
        </p:spPr>
      </p:pic>
    </p:spTree>
    <p:extLst>
      <p:ext uri="{BB962C8B-B14F-4D97-AF65-F5344CB8AC3E}">
        <p14:creationId xmlns:p14="http://schemas.microsoft.com/office/powerpoint/2010/main" val="39969845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Spin-offs</a:t>
            </a:r>
            <a:endParaRPr lang="nl-BE" dirty="0"/>
          </a:p>
        </p:txBody>
      </p:sp>
      <p:sp>
        <p:nvSpPr>
          <p:cNvPr id="4" name="Tijdelijke aanduiding voor dianummer 3"/>
          <p:cNvSpPr>
            <a:spLocks noGrp="1"/>
          </p:cNvSpPr>
          <p:nvPr>
            <p:ph type="sldNum" sz="quarter" idx="12"/>
          </p:nvPr>
        </p:nvSpPr>
        <p:spPr/>
        <p:txBody>
          <a:bodyPr/>
          <a:lstStyle/>
          <a:p>
            <a:fld id="{7AE184E0-0BD4-4705-A12B-9B71DDE63301}" type="slidenum">
              <a:rPr lang="nl-BE" noProof="0" smtClean="0"/>
              <a:t>25</a:t>
            </a:fld>
            <a:endParaRPr lang="nl-BE" noProof="0" dirty="0"/>
          </a:p>
        </p:txBody>
      </p:sp>
      <p:sp>
        <p:nvSpPr>
          <p:cNvPr id="5" name="Rechthoek 4"/>
          <p:cNvSpPr/>
          <p:nvPr/>
        </p:nvSpPr>
        <p:spPr>
          <a:xfrm>
            <a:off x="340963" y="8242189"/>
            <a:ext cx="2510725" cy="1225803"/>
          </a:xfrm>
          <a:prstGeom prst="rect">
            <a:avLst/>
          </a:prstGeom>
          <a:solidFill>
            <a:schemeClr val="bg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jdelijke aanduiding voor inhoud 2"/>
          <p:cNvSpPr>
            <a:spLocks noGrp="1"/>
          </p:cNvSpPr>
          <p:nvPr>
            <p:ph idx="1"/>
          </p:nvPr>
        </p:nvSpPr>
        <p:spPr>
          <a:xfrm>
            <a:off x="723837" y="1364974"/>
            <a:ext cx="15917843" cy="7898296"/>
          </a:xfrm>
        </p:spPr>
        <p:txBody>
          <a:bodyPr numCol="2">
            <a:noAutofit/>
          </a:bodyPr>
          <a:lstStyle/>
          <a:p>
            <a:pPr marL="85725" indent="0">
              <a:buNone/>
              <a:tabLst>
                <a:tab pos="7083425" algn="l"/>
              </a:tabLst>
            </a:pPr>
            <a:r>
              <a:rPr lang="nl-NL" sz="1800" b="1" dirty="0">
                <a:solidFill>
                  <a:srgbClr val="1E64C8"/>
                </a:solidFill>
              </a:rPr>
              <a:t>AM-TEAM</a:t>
            </a:r>
          </a:p>
          <a:p>
            <a:pPr marL="85725" indent="0">
              <a:buNone/>
              <a:tabLst>
                <a:tab pos="7083425" algn="l"/>
              </a:tabLst>
            </a:pPr>
            <a:r>
              <a:rPr lang="en-US" sz="1800" dirty="0"/>
              <a:t>A</a:t>
            </a:r>
            <a:r>
              <a:rPr lang="en-US" sz="1800" dirty="0" smtClean="0"/>
              <a:t>dvanced </a:t>
            </a:r>
            <a:r>
              <a:rPr lang="en-US" sz="1800" dirty="0"/>
              <a:t>modeling for process optimization, design, and accelerated </a:t>
            </a:r>
            <a:r>
              <a:rPr lang="en-US" sz="1800" dirty="0" smtClean="0"/>
              <a:t>upscaling. Works </a:t>
            </a:r>
            <a:r>
              <a:rPr lang="en-US" sz="1800" dirty="0"/>
              <a:t>on water treatment, bioprocess technology, and pharmaceutical </a:t>
            </a:r>
            <a:r>
              <a:rPr lang="en-US" sz="1800" dirty="0" smtClean="0"/>
              <a:t>manufacturing.</a:t>
            </a:r>
          </a:p>
          <a:p>
            <a:pPr marL="85725" indent="0">
              <a:buNone/>
              <a:tabLst>
                <a:tab pos="7083425" algn="l"/>
              </a:tabLst>
            </a:pPr>
            <a:endParaRPr lang="nl-NL" sz="1800" b="1" dirty="0">
              <a:solidFill>
                <a:schemeClr val="tx2"/>
              </a:solidFill>
            </a:endParaRPr>
          </a:p>
          <a:p>
            <a:pPr marL="85725" indent="0">
              <a:buNone/>
              <a:tabLst>
                <a:tab pos="7083425" algn="l"/>
              </a:tabLst>
            </a:pPr>
            <a:r>
              <a:rPr lang="nl-NL" sz="1800" b="1" dirty="0" err="1">
                <a:solidFill>
                  <a:srgbClr val="1E64C8"/>
                </a:solidFill>
              </a:rPr>
              <a:t>Amphistar</a:t>
            </a:r>
            <a:endParaRPr lang="nl-NL" sz="1800" b="1" dirty="0">
              <a:solidFill>
                <a:srgbClr val="1E64C8"/>
              </a:solidFill>
            </a:endParaRPr>
          </a:p>
          <a:p>
            <a:pPr marL="85725" indent="0">
              <a:buNone/>
              <a:tabLst>
                <a:tab pos="7083425" algn="l"/>
              </a:tabLst>
            </a:pPr>
            <a:r>
              <a:rPr lang="en-US" sz="1800" dirty="0"/>
              <a:t>Develops and scales </a:t>
            </a:r>
            <a:r>
              <a:rPr lang="en-US" sz="1800" dirty="0" err="1"/>
              <a:t>biosurfactant</a:t>
            </a:r>
            <a:r>
              <a:rPr lang="en-US" sz="1800" dirty="0"/>
              <a:t> technology to industrial level</a:t>
            </a:r>
            <a:r>
              <a:rPr lang="en-US" sz="1800" dirty="0" smtClean="0"/>
              <a:t>.</a:t>
            </a:r>
          </a:p>
          <a:p>
            <a:pPr marL="85725" indent="0">
              <a:buNone/>
              <a:tabLst>
                <a:tab pos="7083425" algn="l"/>
              </a:tabLst>
            </a:pPr>
            <a:endParaRPr lang="nl-NL" sz="1800" b="1" dirty="0">
              <a:solidFill>
                <a:schemeClr val="tx2"/>
              </a:solidFill>
            </a:endParaRPr>
          </a:p>
          <a:p>
            <a:pPr marL="85725" indent="0">
              <a:buNone/>
              <a:tabLst>
                <a:tab pos="7083425" algn="l"/>
              </a:tabLst>
            </a:pPr>
            <a:r>
              <a:rPr lang="nl-BE" sz="1800" b="1" dirty="0" err="1">
                <a:solidFill>
                  <a:srgbClr val="1E64C8"/>
                </a:solidFill>
              </a:rPr>
              <a:t>Avecom</a:t>
            </a:r>
            <a:endParaRPr lang="nl-BE" sz="1600" b="1" dirty="0">
              <a:solidFill>
                <a:srgbClr val="1E64C8"/>
              </a:solidFill>
            </a:endParaRPr>
          </a:p>
          <a:p>
            <a:pPr marL="85725" indent="0">
              <a:buNone/>
              <a:tabLst>
                <a:tab pos="7083425" algn="l"/>
              </a:tabLst>
            </a:pPr>
            <a:r>
              <a:rPr lang="en-US" sz="1800" dirty="0"/>
              <a:t>Operation and optimization of microbial </a:t>
            </a:r>
            <a:r>
              <a:rPr lang="en-US" sz="1800" dirty="0" smtClean="0"/>
              <a:t>processes</a:t>
            </a:r>
          </a:p>
          <a:p>
            <a:pPr marL="85725" indent="0">
              <a:buNone/>
              <a:tabLst>
                <a:tab pos="7083425" algn="l"/>
              </a:tabLst>
            </a:pPr>
            <a:endParaRPr lang="nl-BE" sz="1800" dirty="0"/>
          </a:p>
          <a:p>
            <a:pPr marL="85725" indent="0">
              <a:buNone/>
              <a:tabLst>
                <a:tab pos="7083425" algn="l"/>
              </a:tabLst>
            </a:pPr>
            <a:r>
              <a:rPr lang="nl-BE" sz="1800" b="1" dirty="0" err="1">
                <a:solidFill>
                  <a:srgbClr val="1E64C8"/>
                </a:solidFill>
              </a:rPr>
              <a:t>Biotim</a:t>
            </a:r>
            <a:r>
              <a:rPr lang="nl-BE" sz="1800" b="1" dirty="0">
                <a:solidFill>
                  <a:schemeClr val="tx2"/>
                </a:solidFill>
              </a:rPr>
              <a:t> </a:t>
            </a:r>
            <a:r>
              <a:rPr lang="nl-BE" sz="1800" dirty="0" smtClean="0"/>
              <a:t>(</a:t>
            </a:r>
            <a:r>
              <a:rPr lang="nl-BE" sz="1800" dirty="0" err="1" smtClean="0"/>
              <a:t>acquired</a:t>
            </a:r>
            <a:r>
              <a:rPr lang="nl-BE" sz="1800" dirty="0" smtClean="0"/>
              <a:t> </a:t>
            </a:r>
            <a:r>
              <a:rPr lang="nl-BE" sz="1800" dirty="0" err="1" smtClean="0"/>
              <a:t>by</a:t>
            </a:r>
            <a:r>
              <a:rPr lang="nl-BE" sz="1800" dirty="0" smtClean="0"/>
              <a:t> </a:t>
            </a:r>
            <a:r>
              <a:rPr lang="nl-BE" sz="1800" dirty="0" err="1" smtClean="0"/>
              <a:t>Waterleau</a:t>
            </a:r>
            <a:r>
              <a:rPr lang="nl-BE" sz="1800" dirty="0" smtClean="0"/>
              <a:t>)</a:t>
            </a:r>
          </a:p>
          <a:p>
            <a:pPr marL="85725" indent="0">
              <a:buNone/>
              <a:tabLst>
                <a:tab pos="7083425" algn="l"/>
              </a:tabLst>
            </a:pPr>
            <a:r>
              <a:rPr lang="nl-BE" sz="1800" dirty="0" err="1"/>
              <a:t>Wastewater</a:t>
            </a:r>
            <a:r>
              <a:rPr lang="nl-BE" sz="1800" dirty="0"/>
              <a:t> </a:t>
            </a:r>
            <a:r>
              <a:rPr lang="nl-BE" sz="1800" dirty="0" smtClean="0"/>
              <a:t>treatment </a:t>
            </a:r>
            <a:r>
              <a:rPr lang="nl-BE" sz="1800" dirty="0" err="1"/>
              <a:t>t</a:t>
            </a:r>
            <a:r>
              <a:rPr lang="nl-BE" sz="1800" dirty="0" err="1" smtClean="0"/>
              <a:t>echnology</a:t>
            </a:r>
            <a:endParaRPr lang="nl-BE" sz="1800" dirty="0" smtClean="0"/>
          </a:p>
          <a:p>
            <a:pPr marL="85725" indent="0">
              <a:buNone/>
              <a:tabLst>
                <a:tab pos="7083425" algn="l"/>
              </a:tabLst>
            </a:pPr>
            <a:endParaRPr lang="nl-BE" sz="1800" b="1" dirty="0">
              <a:solidFill>
                <a:schemeClr val="tx2"/>
              </a:solidFill>
            </a:endParaRPr>
          </a:p>
          <a:p>
            <a:pPr marL="85725" indent="0" defTabSz="428625">
              <a:buNone/>
              <a:tabLst>
                <a:tab pos="7083425" algn="l"/>
              </a:tabLst>
            </a:pPr>
            <a:r>
              <a:rPr lang="nl-BE" sz="1800" b="1" dirty="0">
                <a:solidFill>
                  <a:srgbClr val="1E64C8"/>
                </a:solidFill>
              </a:rPr>
              <a:t>Cacaolab</a:t>
            </a:r>
          </a:p>
          <a:p>
            <a:pPr marL="85725" indent="0" defTabSz="428625">
              <a:buNone/>
              <a:tabLst>
                <a:tab pos="7083425" algn="l"/>
              </a:tabLst>
            </a:pPr>
            <a:r>
              <a:rPr lang="en-US" sz="1800" dirty="0"/>
              <a:t>Creates innovative chocolate products and processes and stimulates </a:t>
            </a:r>
            <a:endParaRPr lang="en-US" sz="1800" dirty="0" smtClean="0"/>
          </a:p>
          <a:p>
            <a:pPr marL="85725" indent="0" defTabSz="428625">
              <a:buNone/>
              <a:tabLst>
                <a:tab pos="7083425" algn="l"/>
              </a:tabLst>
            </a:pPr>
            <a:r>
              <a:rPr lang="en-US" sz="1800" dirty="0" smtClean="0"/>
              <a:t>the </a:t>
            </a:r>
            <a:r>
              <a:rPr lang="en-US" sz="1800" dirty="0"/>
              <a:t>export potential of chocolate producers</a:t>
            </a:r>
            <a:r>
              <a:rPr lang="en-US" sz="1800" dirty="0" smtClean="0"/>
              <a:t>.</a:t>
            </a:r>
          </a:p>
          <a:p>
            <a:pPr marL="85725" indent="0" defTabSz="428625">
              <a:buNone/>
              <a:tabLst>
                <a:tab pos="7083425" algn="l"/>
              </a:tabLst>
            </a:pPr>
            <a:endParaRPr lang="nl-BE" sz="1800" dirty="0" smtClean="0"/>
          </a:p>
          <a:p>
            <a:pPr marL="85725" indent="0">
              <a:buNone/>
              <a:tabLst>
                <a:tab pos="7083425" algn="l"/>
              </a:tabLst>
            </a:pPr>
            <a:r>
              <a:rPr lang="nl-BE" sz="1800" b="1" dirty="0">
                <a:solidFill>
                  <a:srgbClr val="1E64C8"/>
                </a:solidFill>
              </a:rPr>
              <a:t>e-Coast</a:t>
            </a:r>
            <a:r>
              <a:rPr lang="nl-BE" sz="1800" dirty="0" smtClean="0"/>
              <a:t> (</a:t>
            </a:r>
            <a:r>
              <a:rPr lang="nl-BE" sz="1800" dirty="0" err="1" smtClean="0"/>
              <a:t>acquired</a:t>
            </a:r>
            <a:r>
              <a:rPr lang="nl-BE" sz="1800" dirty="0" smtClean="0"/>
              <a:t> </a:t>
            </a:r>
            <a:r>
              <a:rPr lang="nl-BE" sz="1800" dirty="0" err="1" smtClean="0"/>
              <a:t>by</a:t>
            </a:r>
            <a:r>
              <a:rPr lang="nl-BE" sz="1800" dirty="0" smtClean="0"/>
              <a:t> </a:t>
            </a:r>
            <a:r>
              <a:rPr lang="nl-BE" sz="1800" dirty="0" err="1" smtClean="0"/>
              <a:t>Eurofins</a:t>
            </a:r>
            <a:r>
              <a:rPr lang="nl-BE" sz="1800" dirty="0" smtClean="0"/>
              <a:t>)</a:t>
            </a:r>
          </a:p>
          <a:p>
            <a:pPr marL="85725" indent="0">
              <a:buNone/>
              <a:tabLst>
                <a:tab pos="7083425" algn="l"/>
              </a:tabLst>
            </a:pPr>
            <a:r>
              <a:rPr lang="nl-BE" sz="1800" dirty="0"/>
              <a:t>Marine and </a:t>
            </a:r>
            <a:r>
              <a:rPr lang="nl-BE" sz="1800" dirty="0" err="1"/>
              <a:t>maritime</a:t>
            </a:r>
            <a:r>
              <a:rPr lang="nl-BE" sz="1800" dirty="0"/>
              <a:t> </a:t>
            </a:r>
            <a:r>
              <a:rPr lang="nl-BE" sz="1800" dirty="0" smtClean="0"/>
              <a:t>research</a:t>
            </a:r>
          </a:p>
          <a:p>
            <a:pPr marL="85725" indent="0">
              <a:buNone/>
              <a:tabLst>
                <a:tab pos="7083425" algn="l"/>
              </a:tabLst>
            </a:pPr>
            <a:endParaRPr lang="nl-BE" sz="1800" dirty="0"/>
          </a:p>
          <a:p>
            <a:pPr marL="85725" indent="0">
              <a:buNone/>
              <a:tabLst>
                <a:tab pos="7083425" algn="l"/>
              </a:tabLst>
            </a:pPr>
            <a:r>
              <a:rPr lang="en-US" sz="1800" b="1" dirty="0">
                <a:solidFill>
                  <a:srgbClr val="1E64C8"/>
                </a:solidFill>
              </a:rPr>
              <a:t>EPAS </a:t>
            </a:r>
            <a:r>
              <a:rPr lang="en-US" sz="1800" dirty="0"/>
              <a:t>(acquired by </a:t>
            </a:r>
            <a:r>
              <a:rPr lang="en-US" sz="1800" dirty="0" err="1"/>
              <a:t>Seureca</a:t>
            </a:r>
            <a:r>
              <a:rPr lang="en-US" sz="1800" dirty="0"/>
              <a:t> Veolia) </a:t>
            </a:r>
          </a:p>
          <a:p>
            <a:pPr marL="85725" indent="0">
              <a:buNone/>
              <a:tabLst>
                <a:tab pos="7083425" algn="l"/>
              </a:tabLst>
            </a:pPr>
            <a:r>
              <a:rPr lang="nl-BE" sz="1800" dirty="0" err="1"/>
              <a:t>Eco</a:t>
            </a:r>
            <a:r>
              <a:rPr lang="nl-BE" sz="1800" dirty="0"/>
              <a:t> </a:t>
            </a:r>
            <a:r>
              <a:rPr lang="nl-BE" sz="1800" dirty="0" err="1"/>
              <a:t>process</a:t>
            </a:r>
            <a:r>
              <a:rPr lang="nl-BE" sz="1800" dirty="0"/>
              <a:t> assistance</a:t>
            </a:r>
            <a:endParaRPr lang="nl-BE" sz="1800" b="1" dirty="0" smtClean="0">
              <a:solidFill>
                <a:srgbClr val="1E64C8"/>
              </a:solidFill>
            </a:endParaRPr>
          </a:p>
          <a:p>
            <a:pPr marL="85725" indent="0">
              <a:buNone/>
              <a:tabLst>
                <a:tab pos="7083425" algn="l"/>
              </a:tabLst>
            </a:pPr>
            <a:endParaRPr lang="nl-BE" sz="1800" dirty="0"/>
          </a:p>
        </p:txBody>
      </p:sp>
      <p:sp>
        <p:nvSpPr>
          <p:cNvPr id="7" name="Rechthoek 6"/>
          <p:cNvSpPr/>
          <p:nvPr/>
        </p:nvSpPr>
        <p:spPr>
          <a:xfrm>
            <a:off x="8670925" y="4621999"/>
            <a:ext cx="8667750" cy="4641271"/>
          </a:xfrm>
          <a:prstGeom prst="rect">
            <a:avLst/>
          </a:prstGeom>
        </p:spPr>
        <p:txBody>
          <a:bodyPr>
            <a:spAutoFit/>
          </a:bodyPr>
          <a:lstStyle/>
          <a:p>
            <a:pPr marL="85725" indent="0">
              <a:buNone/>
              <a:tabLst>
                <a:tab pos="7083425" algn="l"/>
              </a:tabLst>
            </a:pPr>
            <a:r>
              <a:rPr lang="en-US" sz="1800" b="1" dirty="0" err="1">
                <a:solidFill>
                  <a:srgbClr val="1E64C8"/>
                </a:solidFill>
              </a:rPr>
              <a:t>Hydrohm</a:t>
            </a:r>
            <a:endParaRPr lang="en-US" sz="1800" b="1" dirty="0">
              <a:solidFill>
                <a:srgbClr val="1E64C8"/>
              </a:solidFill>
            </a:endParaRPr>
          </a:p>
          <a:p>
            <a:pPr marL="85725" indent="0">
              <a:buNone/>
              <a:tabLst>
                <a:tab pos="7083425" algn="l"/>
              </a:tabLst>
            </a:pPr>
            <a:r>
              <a:rPr lang="en-US" sz="1800" dirty="0"/>
              <a:t>Electrification of water treatment as an opportunity to shift towards more local </a:t>
            </a:r>
            <a:endParaRPr lang="en-US" sz="1800" dirty="0" smtClean="0"/>
          </a:p>
          <a:p>
            <a:pPr marL="85725" indent="0">
              <a:buNone/>
              <a:tabLst>
                <a:tab pos="7083425" algn="l"/>
              </a:tabLst>
            </a:pPr>
            <a:r>
              <a:rPr lang="en-US" sz="1800" dirty="0" smtClean="0"/>
              <a:t>and </a:t>
            </a:r>
            <a:r>
              <a:rPr lang="en-US" sz="1800" dirty="0"/>
              <a:t>sustainable water systems, with an increased focus on quality and </a:t>
            </a:r>
            <a:r>
              <a:rPr lang="en-US" sz="1800" dirty="0" smtClean="0"/>
              <a:t>health</a:t>
            </a:r>
          </a:p>
          <a:p>
            <a:pPr marL="85725" indent="0">
              <a:buNone/>
              <a:tabLst>
                <a:tab pos="7083425" algn="l"/>
              </a:tabLst>
            </a:pPr>
            <a:endParaRPr lang="nl-BE" sz="1800" dirty="0"/>
          </a:p>
          <a:p>
            <a:pPr marL="85725" indent="0">
              <a:buNone/>
              <a:tabLst>
                <a:tab pos="7083425" algn="l"/>
              </a:tabLst>
            </a:pPr>
            <a:r>
              <a:rPr lang="nl-BE" sz="1800" b="1" dirty="0" err="1" smtClean="0">
                <a:solidFill>
                  <a:srgbClr val="1E64C8"/>
                </a:solidFill>
              </a:rPr>
              <a:t>Imaqua</a:t>
            </a:r>
            <a:endParaRPr lang="nl-BE" sz="1800" b="1" dirty="0">
              <a:solidFill>
                <a:srgbClr val="1E64C8"/>
              </a:solidFill>
            </a:endParaRPr>
          </a:p>
          <a:p>
            <a:pPr marL="85725" indent="0">
              <a:buNone/>
              <a:tabLst>
                <a:tab pos="7083425" algn="l"/>
              </a:tabLst>
            </a:pPr>
            <a:r>
              <a:rPr lang="en-US" sz="1800" dirty="0"/>
              <a:t>contract research for the shrimp/aquaculture </a:t>
            </a:r>
            <a:r>
              <a:rPr lang="en-US" sz="1800" dirty="0" smtClean="0"/>
              <a:t>industry</a:t>
            </a:r>
          </a:p>
          <a:p>
            <a:pPr marL="85725" indent="0">
              <a:buNone/>
              <a:tabLst>
                <a:tab pos="7083425" algn="l"/>
              </a:tabLst>
            </a:pPr>
            <a:endParaRPr lang="nl-BE" sz="1800" dirty="0"/>
          </a:p>
          <a:p>
            <a:pPr marL="85725" indent="0">
              <a:buNone/>
              <a:tabLst>
                <a:tab pos="7083425" algn="l"/>
              </a:tabLst>
            </a:pPr>
            <a:r>
              <a:rPr lang="nl-BE" sz="1800" b="1" dirty="0" err="1">
                <a:solidFill>
                  <a:srgbClr val="1E64C8"/>
                </a:solidFill>
              </a:rPr>
              <a:t>Inbiose</a:t>
            </a:r>
            <a:endParaRPr lang="nl-BE" sz="1800" b="1" dirty="0">
              <a:solidFill>
                <a:srgbClr val="1E64C8"/>
              </a:solidFill>
            </a:endParaRPr>
          </a:p>
          <a:p>
            <a:pPr marL="85725" indent="0">
              <a:buNone/>
              <a:tabLst>
                <a:tab pos="7083425" algn="l"/>
              </a:tabLst>
            </a:pPr>
            <a:r>
              <a:rPr lang="nl-BE" sz="1800" dirty="0" err="1"/>
              <a:t>Produces</a:t>
            </a:r>
            <a:r>
              <a:rPr lang="nl-BE" sz="1800" dirty="0"/>
              <a:t> </a:t>
            </a:r>
            <a:r>
              <a:rPr lang="nl-BE" sz="1800" dirty="0" err="1"/>
              <a:t>specialty</a:t>
            </a:r>
            <a:r>
              <a:rPr lang="nl-BE" sz="1800" dirty="0"/>
              <a:t> </a:t>
            </a:r>
            <a:r>
              <a:rPr lang="nl-BE" sz="1800" dirty="0" err="1" smtClean="0"/>
              <a:t>carbohydrates</a:t>
            </a:r>
            <a:endParaRPr lang="nl-BE" sz="1800" dirty="0" smtClean="0"/>
          </a:p>
          <a:p>
            <a:pPr marL="85725" indent="0">
              <a:buNone/>
              <a:tabLst>
                <a:tab pos="7083425" algn="l"/>
              </a:tabLst>
            </a:pPr>
            <a:endParaRPr lang="nl-BE" sz="1800" dirty="0"/>
          </a:p>
          <a:p>
            <a:pPr marL="85725" indent="0">
              <a:buNone/>
              <a:tabLst>
                <a:tab pos="7083425" algn="l"/>
              </a:tabLst>
            </a:pPr>
            <a:r>
              <a:rPr lang="nl-BE" sz="1800" b="1" dirty="0" err="1">
                <a:solidFill>
                  <a:srgbClr val="1E64C8"/>
                </a:solidFill>
              </a:rPr>
              <a:t>Innolab</a:t>
            </a:r>
            <a:endParaRPr lang="nl-BE" sz="1800" b="1" dirty="0">
              <a:solidFill>
                <a:srgbClr val="1E64C8"/>
              </a:solidFill>
            </a:endParaRPr>
          </a:p>
          <a:p>
            <a:pPr marL="85725" indent="0">
              <a:buNone/>
              <a:tabLst>
                <a:tab pos="7083425" algn="l"/>
              </a:tabLst>
            </a:pPr>
            <a:r>
              <a:rPr lang="en-US" sz="1800" dirty="0"/>
              <a:t>Offers services related to biogas production, purification of waste water, and biomass </a:t>
            </a:r>
            <a:r>
              <a:rPr lang="en-US" sz="1800" dirty="0" smtClean="0"/>
              <a:t>analysis</a:t>
            </a:r>
          </a:p>
          <a:p>
            <a:pPr marL="85725" indent="0">
              <a:buNone/>
              <a:tabLst>
                <a:tab pos="7083425" algn="l"/>
              </a:tabLst>
            </a:pPr>
            <a:endParaRPr lang="nl-BE" sz="1800" dirty="0"/>
          </a:p>
          <a:p>
            <a:pPr marL="85725" indent="0">
              <a:buNone/>
              <a:tabLst>
                <a:tab pos="7083425" algn="l"/>
              </a:tabLst>
            </a:pPr>
            <a:r>
              <a:rPr lang="nl-BE" sz="1800" b="1" dirty="0" err="1">
                <a:solidFill>
                  <a:srgbClr val="1E64C8"/>
                </a:solidFill>
              </a:rPr>
              <a:t>Kytos</a:t>
            </a:r>
            <a:endParaRPr lang="nl-BE" sz="1800" b="1" dirty="0">
              <a:solidFill>
                <a:srgbClr val="1E64C8"/>
              </a:solidFill>
            </a:endParaRPr>
          </a:p>
          <a:p>
            <a:pPr marL="85725" indent="0">
              <a:buNone/>
            </a:pPr>
            <a:r>
              <a:rPr lang="en-US" sz="1800" dirty="0"/>
              <a:t>Microbiome screening in all kinds of industrial processes</a:t>
            </a:r>
          </a:p>
        </p:txBody>
      </p:sp>
      <p:pic>
        <p:nvPicPr>
          <p:cNvPr id="8" name="Afbeelding 7"/>
          <p:cNvPicPr>
            <a:picLocks noChangeAspect="1"/>
          </p:cNvPicPr>
          <p:nvPr/>
        </p:nvPicPr>
        <p:blipFill rotWithShape="1">
          <a:blip r:embed="rId3">
            <a:extLst>
              <a:ext uri="{28A0092B-C50C-407E-A947-70E740481C1C}">
                <a14:useLocalDpi xmlns:a14="http://schemas.microsoft.com/office/drawing/2010/main" val="0"/>
              </a:ext>
            </a:extLst>
          </a:blip>
          <a:srcRect l="13753"/>
          <a:stretch/>
        </p:blipFill>
        <p:spPr>
          <a:xfrm>
            <a:off x="8682758" y="-554539"/>
            <a:ext cx="8995641" cy="4823932"/>
          </a:xfrm>
          <a:prstGeom prst="rect">
            <a:avLst/>
          </a:prstGeom>
        </p:spPr>
      </p:pic>
    </p:spTree>
    <p:extLst>
      <p:ext uri="{BB962C8B-B14F-4D97-AF65-F5344CB8AC3E}">
        <p14:creationId xmlns:p14="http://schemas.microsoft.com/office/powerpoint/2010/main" val="30230641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Spin-offs</a:t>
            </a:r>
            <a:endParaRPr lang="nl-BE" dirty="0"/>
          </a:p>
        </p:txBody>
      </p:sp>
      <p:sp>
        <p:nvSpPr>
          <p:cNvPr id="4" name="Tijdelijke aanduiding voor dianummer 3"/>
          <p:cNvSpPr>
            <a:spLocks noGrp="1"/>
          </p:cNvSpPr>
          <p:nvPr>
            <p:ph type="sldNum" sz="quarter" idx="12"/>
          </p:nvPr>
        </p:nvSpPr>
        <p:spPr/>
        <p:txBody>
          <a:bodyPr/>
          <a:lstStyle/>
          <a:p>
            <a:fld id="{7AE184E0-0BD4-4705-A12B-9B71DDE63301}" type="slidenum">
              <a:rPr lang="nl-BE" noProof="0" smtClean="0"/>
              <a:t>26</a:t>
            </a:fld>
            <a:endParaRPr lang="nl-BE" noProof="0" dirty="0"/>
          </a:p>
        </p:txBody>
      </p:sp>
      <p:sp>
        <p:nvSpPr>
          <p:cNvPr id="5" name="Rechthoek 4"/>
          <p:cNvSpPr/>
          <p:nvPr/>
        </p:nvSpPr>
        <p:spPr>
          <a:xfrm>
            <a:off x="340963" y="8242189"/>
            <a:ext cx="2510725" cy="1225803"/>
          </a:xfrm>
          <a:prstGeom prst="rect">
            <a:avLst/>
          </a:prstGeom>
          <a:solidFill>
            <a:schemeClr val="bg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jdelijke aanduiding voor inhoud 2"/>
          <p:cNvSpPr>
            <a:spLocks noGrp="1"/>
          </p:cNvSpPr>
          <p:nvPr>
            <p:ph idx="1"/>
          </p:nvPr>
        </p:nvSpPr>
        <p:spPr>
          <a:xfrm>
            <a:off x="594557" y="1277748"/>
            <a:ext cx="15917843" cy="7670955"/>
          </a:xfrm>
        </p:spPr>
        <p:txBody>
          <a:bodyPr numCol="2">
            <a:noAutofit/>
          </a:bodyPr>
          <a:lstStyle/>
          <a:p>
            <a:pPr marL="263525" indent="0">
              <a:buNone/>
            </a:pPr>
            <a:r>
              <a:rPr lang="en-US" sz="1800" b="1" dirty="0">
                <a:solidFill>
                  <a:srgbClr val="1E64C8"/>
                </a:solidFill>
              </a:rPr>
              <a:t>MRM</a:t>
            </a:r>
            <a:r>
              <a:rPr lang="en-US" sz="1800" b="1" dirty="0">
                <a:solidFill>
                  <a:schemeClr val="tx2"/>
                </a:solidFill>
              </a:rPr>
              <a:t> </a:t>
            </a:r>
            <a:r>
              <a:rPr lang="en-US" sz="1800" b="1" dirty="0">
                <a:solidFill>
                  <a:srgbClr val="1E64C8"/>
                </a:solidFill>
              </a:rPr>
              <a:t>Health</a:t>
            </a:r>
          </a:p>
          <a:p>
            <a:pPr marL="263525" indent="0">
              <a:buNone/>
            </a:pPr>
            <a:r>
              <a:rPr lang="nl-BE" sz="1800" dirty="0"/>
              <a:t>Development of </a:t>
            </a:r>
            <a:r>
              <a:rPr lang="nl-BE" sz="1800" dirty="0" err="1"/>
              <a:t>microbiome-based</a:t>
            </a:r>
            <a:r>
              <a:rPr lang="nl-BE" sz="1800" dirty="0"/>
              <a:t> </a:t>
            </a:r>
            <a:r>
              <a:rPr lang="nl-BE" sz="1800" dirty="0" smtClean="0"/>
              <a:t>drugs</a:t>
            </a:r>
          </a:p>
          <a:p>
            <a:pPr marL="263525" indent="0">
              <a:buNone/>
            </a:pPr>
            <a:endParaRPr lang="nl-BE" sz="1800" dirty="0" smtClean="0"/>
          </a:p>
          <a:p>
            <a:pPr marL="263525" indent="0">
              <a:buNone/>
            </a:pPr>
            <a:r>
              <a:rPr lang="nl-BE" sz="1800" b="1" dirty="0" err="1">
                <a:solidFill>
                  <a:srgbClr val="1E64C8"/>
                </a:solidFill>
              </a:rPr>
              <a:t>Olfascan</a:t>
            </a:r>
            <a:endParaRPr lang="nl-BE" sz="1800" b="1" dirty="0">
              <a:solidFill>
                <a:srgbClr val="1E64C8"/>
              </a:solidFill>
            </a:endParaRPr>
          </a:p>
          <a:p>
            <a:pPr marL="263525" indent="0">
              <a:buNone/>
            </a:pPr>
            <a:r>
              <a:rPr lang="en-US" sz="1800" dirty="0"/>
              <a:t>Odor problem solution - measures, analyses, modeling, and </a:t>
            </a:r>
            <a:r>
              <a:rPr lang="en-US" sz="1800" dirty="0" smtClean="0"/>
              <a:t>advice</a:t>
            </a:r>
          </a:p>
          <a:p>
            <a:pPr marL="263525" indent="0">
              <a:buNone/>
            </a:pPr>
            <a:endParaRPr lang="nl-BE" sz="1800" dirty="0" smtClean="0"/>
          </a:p>
          <a:p>
            <a:pPr marL="263525" indent="0">
              <a:buNone/>
            </a:pPr>
            <a:r>
              <a:rPr lang="nl-BE" sz="1800" b="1" dirty="0" smtClean="0">
                <a:solidFill>
                  <a:srgbClr val="1E64C8"/>
                </a:solidFill>
              </a:rPr>
              <a:t>Organic</a:t>
            </a:r>
            <a:r>
              <a:rPr lang="nl-BE" sz="1800" b="1" dirty="0" smtClean="0">
                <a:solidFill>
                  <a:schemeClr val="tx2"/>
                </a:solidFill>
              </a:rPr>
              <a:t> </a:t>
            </a:r>
            <a:r>
              <a:rPr lang="nl-BE" sz="1800" b="1" dirty="0" smtClean="0">
                <a:solidFill>
                  <a:srgbClr val="1E64C8"/>
                </a:solidFill>
              </a:rPr>
              <a:t>Waste</a:t>
            </a:r>
            <a:r>
              <a:rPr lang="nl-BE" sz="1800" b="1" dirty="0" smtClean="0">
                <a:solidFill>
                  <a:schemeClr val="tx2"/>
                </a:solidFill>
              </a:rPr>
              <a:t> </a:t>
            </a:r>
            <a:r>
              <a:rPr lang="nl-BE" sz="1800" b="1" dirty="0" smtClean="0">
                <a:solidFill>
                  <a:srgbClr val="1E64C8"/>
                </a:solidFill>
              </a:rPr>
              <a:t>Systems</a:t>
            </a:r>
          </a:p>
          <a:p>
            <a:pPr marL="263525" indent="0">
              <a:buNone/>
            </a:pPr>
            <a:r>
              <a:rPr lang="en-US" sz="1800" dirty="0" smtClean="0"/>
              <a:t>Testing and services for biodegradability, </a:t>
            </a:r>
            <a:r>
              <a:rPr lang="en-US" sz="1800" dirty="0" err="1" smtClean="0"/>
              <a:t>compostability</a:t>
            </a:r>
            <a:r>
              <a:rPr lang="en-US" sz="1800" dirty="0" smtClean="0"/>
              <a:t>, anaerobic digestion, auditing, control &amp; sorting of various waste streams and consulting on sustainable development</a:t>
            </a:r>
            <a:endParaRPr lang="nl-BE" sz="1800" dirty="0" smtClean="0"/>
          </a:p>
          <a:p>
            <a:pPr marL="263525" indent="0">
              <a:buNone/>
            </a:pPr>
            <a:endParaRPr lang="nl-BE" sz="1800" dirty="0" smtClean="0"/>
          </a:p>
          <a:p>
            <a:pPr marL="263525" indent="0">
              <a:buNone/>
            </a:pPr>
            <a:endParaRPr lang="nl-BE" sz="1800" dirty="0"/>
          </a:p>
          <a:p>
            <a:pPr marL="263525" indent="0">
              <a:buNone/>
            </a:pPr>
            <a:endParaRPr lang="nl-BE" sz="1800" dirty="0"/>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034" y="4826093"/>
            <a:ext cx="7387331" cy="4927507"/>
          </a:xfrm>
          <a:prstGeom prst="rect">
            <a:avLst/>
          </a:prstGeom>
        </p:spPr>
      </p:pic>
      <p:sp>
        <p:nvSpPr>
          <p:cNvPr id="7" name="Rechthoek 6"/>
          <p:cNvSpPr/>
          <p:nvPr/>
        </p:nvSpPr>
        <p:spPr>
          <a:xfrm>
            <a:off x="9318280" y="1277748"/>
            <a:ext cx="7194120" cy="7965257"/>
          </a:xfrm>
          <a:prstGeom prst="rect">
            <a:avLst/>
          </a:prstGeom>
        </p:spPr>
        <p:txBody>
          <a:bodyPr wrap="square">
            <a:spAutoFit/>
          </a:bodyPr>
          <a:lstStyle/>
          <a:p>
            <a:pPr marL="263525" indent="0">
              <a:buNone/>
            </a:pPr>
            <a:r>
              <a:rPr lang="nl-BE" sz="1800" b="1" dirty="0" err="1" smtClean="0">
                <a:solidFill>
                  <a:srgbClr val="1E64C8"/>
                </a:solidFill>
              </a:rPr>
              <a:t>Phyto</a:t>
            </a:r>
            <a:r>
              <a:rPr lang="nl-BE" sz="1800" b="1" dirty="0" smtClean="0">
                <a:solidFill>
                  <a:srgbClr val="1E64C8"/>
                </a:solidFill>
              </a:rPr>
              <a:t>-IT</a:t>
            </a:r>
            <a:endParaRPr lang="nl-BE" sz="1800" b="1" dirty="0">
              <a:solidFill>
                <a:srgbClr val="1E64C8"/>
              </a:solidFill>
            </a:endParaRPr>
          </a:p>
          <a:p>
            <a:pPr marL="263525" indent="0">
              <a:buNone/>
            </a:pPr>
            <a:r>
              <a:rPr lang="en-US" sz="1800" dirty="0" smtClean="0"/>
              <a:t>Software </a:t>
            </a:r>
            <a:r>
              <a:rPr lang="en-US" sz="1800" dirty="0"/>
              <a:t>for plant </a:t>
            </a:r>
            <a:r>
              <a:rPr lang="en-US" sz="1800" dirty="0" smtClean="0"/>
              <a:t>science, agriculture and horticulture</a:t>
            </a:r>
            <a:endParaRPr lang="nl-BE" sz="1800" b="1" dirty="0" smtClean="0">
              <a:solidFill>
                <a:srgbClr val="1E64C8"/>
              </a:solidFill>
            </a:endParaRPr>
          </a:p>
          <a:p>
            <a:pPr marL="263525" indent="0">
              <a:buNone/>
            </a:pPr>
            <a:endParaRPr lang="nl-BE" sz="1800" b="1" dirty="0">
              <a:solidFill>
                <a:srgbClr val="1E64C8"/>
              </a:solidFill>
            </a:endParaRPr>
          </a:p>
          <a:p>
            <a:pPr marL="263525" indent="0">
              <a:buNone/>
            </a:pPr>
            <a:r>
              <a:rPr lang="nl-BE" sz="1800" b="1" dirty="0" err="1" smtClean="0">
                <a:solidFill>
                  <a:srgbClr val="1E64C8"/>
                </a:solidFill>
              </a:rPr>
              <a:t>Primoris</a:t>
            </a:r>
            <a:endParaRPr lang="nl-BE" sz="1800" b="1" dirty="0">
              <a:solidFill>
                <a:srgbClr val="1E64C8"/>
              </a:solidFill>
            </a:endParaRPr>
          </a:p>
          <a:p>
            <a:pPr marL="263525" indent="0">
              <a:buNone/>
            </a:pPr>
            <a:r>
              <a:rPr lang="en-US" sz="1800" dirty="0"/>
              <a:t>Supports companies and organizations in the food industry with high quality residue analysis of pesticides and mycotoxins in food and </a:t>
            </a:r>
            <a:r>
              <a:rPr lang="en-US" sz="1800" dirty="0" smtClean="0"/>
              <a:t>feed</a:t>
            </a:r>
          </a:p>
          <a:p>
            <a:pPr marL="263525" indent="0">
              <a:buNone/>
            </a:pPr>
            <a:endParaRPr lang="nl-BE" sz="1800" b="1" dirty="0">
              <a:solidFill>
                <a:schemeClr val="tx2"/>
              </a:solidFill>
            </a:endParaRPr>
          </a:p>
          <a:p>
            <a:pPr marL="263525" indent="0">
              <a:buNone/>
            </a:pPr>
            <a:r>
              <a:rPr lang="nl-BE" sz="1800" b="1" dirty="0" err="1">
                <a:solidFill>
                  <a:srgbClr val="1E64C8"/>
                </a:solidFill>
              </a:rPr>
              <a:t>Prodigest</a:t>
            </a:r>
            <a:endParaRPr lang="nl-BE" sz="1800" b="1" dirty="0">
              <a:solidFill>
                <a:srgbClr val="1E64C8"/>
              </a:solidFill>
            </a:endParaRPr>
          </a:p>
          <a:p>
            <a:pPr marL="263525" indent="0">
              <a:buNone/>
            </a:pPr>
            <a:r>
              <a:rPr lang="en-US" sz="1800" dirty="0"/>
              <a:t>Provides professional services in the field of gastrointestinal transit, bioavailability and metabolism of food compounds and pharmaceuticals, in relation to their final functionality in the </a:t>
            </a:r>
            <a:r>
              <a:rPr lang="en-US" sz="1800" dirty="0" smtClean="0"/>
              <a:t>body</a:t>
            </a:r>
          </a:p>
          <a:p>
            <a:pPr marL="263525" indent="0">
              <a:buNone/>
            </a:pPr>
            <a:endParaRPr lang="nl-BE" sz="1800" dirty="0"/>
          </a:p>
          <a:p>
            <a:pPr marL="263525" indent="0">
              <a:buNone/>
            </a:pPr>
            <a:r>
              <a:rPr lang="nl-BE" sz="1800" b="1" dirty="0" err="1">
                <a:solidFill>
                  <a:srgbClr val="1E64C8"/>
                </a:solidFill>
              </a:rPr>
              <a:t>Progeno</a:t>
            </a:r>
            <a:endParaRPr lang="nl-BE" sz="1800" b="1" dirty="0">
              <a:solidFill>
                <a:srgbClr val="1E64C8"/>
              </a:solidFill>
            </a:endParaRPr>
          </a:p>
          <a:p>
            <a:pPr marL="263525" indent="0">
              <a:buNone/>
            </a:pPr>
            <a:r>
              <a:rPr lang="en-US" sz="1800" dirty="0"/>
              <a:t>Empowers professional plant and animal breeders by giving them direct access to the state-of-the-art in breeding and selection methods by means of a user-friendly and industry-proven software </a:t>
            </a:r>
            <a:r>
              <a:rPr lang="en-US" sz="1800" dirty="0" smtClean="0"/>
              <a:t>system</a:t>
            </a:r>
          </a:p>
          <a:p>
            <a:pPr marL="263525" indent="0">
              <a:buNone/>
            </a:pPr>
            <a:endParaRPr lang="nl-BE" sz="1800" dirty="0"/>
          </a:p>
          <a:p>
            <a:pPr marL="263525" indent="0">
              <a:buNone/>
            </a:pPr>
            <a:r>
              <a:rPr lang="nl-BE" sz="1800" b="1" dirty="0" err="1">
                <a:solidFill>
                  <a:srgbClr val="1E64C8"/>
                </a:solidFill>
              </a:rPr>
              <a:t>Qpinch</a:t>
            </a:r>
            <a:endParaRPr lang="nl-BE" sz="1800" b="1" dirty="0">
              <a:solidFill>
                <a:srgbClr val="1E64C8"/>
              </a:solidFill>
            </a:endParaRPr>
          </a:p>
          <a:p>
            <a:pPr marL="263525" indent="0">
              <a:buNone/>
            </a:pPr>
            <a:r>
              <a:rPr lang="en-US" sz="1800" dirty="0" smtClean="0"/>
              <a:t>Transforms wasted heat into useful energy</a:t>
            </a:r>
          </a:p>
          <a:p>
            <a:pPr marL="263525" indent="0">
              <a:buNone/>
            </a:pPr>
            <a:endParaRPr lang="nl-BE" sz="1800" dirty="0" smtClean="0"/>
          </a:p>
          <a:p>
            <a:pPr marL="263525" indent="0">
              <a:buNone/>
            </a:pPr>
            <a:r>
              <a:rPr lang="nl-BE" sz="1800" b="1" dirty="0" err="1" smtClean="0">
                <a:solidFill>
                  <a:srgbClr val="1E64C8"/>
                </a:solidFill>
              </a:rPr>
              <a:t>Statter</a:t>
            </a:r>
            <a:endParaRPr lang="nl-BE" sz="1800" b="1" dirty="0">
              <a:solidFill>
                <a:srgbClr val="1E64C8"/>
              </a:solidFill>
            </a:endParaRPr>
          </a:p>
          <a:p>
            <a:pPr marL="263525" indent="0">
              <a:buNone/>
            </a:pPr>
            <a:r>
              <a:rPr lang="en-US" sz="1800" dirty="0"/>
              <a:t>Provides services related to study design, (statistical) data analysis and </a:t>
            </a:r>
            <a:r>
              <a:rPr lang="en-US" sz="1800" dirty="0" smtClean="0"/>
              <a:t>reporting</a:t>
            </a:r>
          </a:p>
          <a:p>
            <a:pPr marL="263525" indent="0">
              <a:buNone/>
            </a:pPr>
            <a:endParaRPr lang="nl-BE" sz="1800" dirty="0"/>
          </a:p>
          <a:p>
            <a:pPr marL="263525" indent="0">
              <a:buNone/>
            </a:pPr>
            <a:r>
              <a:rPr lang="nl-BE" sz="1800" b="1" dirty="0" err="1">
                <a:solidFill>
                  <a:srgbClr val="1E64C8"/>
                </a:solidFill>
              </a:rPr>
              <a:t>Terracottem</a:t>
            </a:r>
            <a:endParaRPr lang="nl-BE" sz="1800" b="1" dirty="0">
              <a:solidFill>
                <a:srgbClr val="1E64C8"/>
              </a:solidFill>
            </a:endParaRPr>
          </a:p>
          <a:p>
            <a:pPr marL="263525" indent="0">
              <a:buNone/>
            </a:pPr>
            <a:r>
              <a:rPr lang="nl-BE" sz="1800" dirty="0" err="1" smtClean="0"/>
              <a:t>Soil</a:t>
            </a:r>
            <a:r>
              <a:rPr lang="nl-BE" sz="1800" dirty="0" smtClean="0"/>
              <a:t> </a:t>
            </a:r>
            <a:r>
              <a:rPr lang="nl-BE" sz="1800" dirty="0" err="1"/>
              <a:t>condition</a:t>
            </a:r>
            <a:r>
              <a:rPr lang="nl-BE" sz="1800" dirty="0"/>
              <a:t> </a:t>
            </a:r>
            <a:r>
              <a:rPr lang="nl-BE" sz="1800" dirty="0" err="1"/>
              <a:t>technology</a:t>
            </a:r>
            <a:endParaRPr lang="nl-BE" sz="1800" dirty="0"/>
          </a:p>
        </p:txBody>
      </p:sp>
    </p:spTree>
    <p:extLst>
      <p:ext uri="{BB962C8B-B14F-4D97-AF65-F5344CB8AC3E}">
        <p14:creationId xmlns:p14="http://schemas.microsoft.com/office/powerpoint/2010/main" val="34343986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b="1" dirty="0" err="1"/>
              <a:t>Departments</a:t>
            </a:r>
            <a:endParaRPr lang="nl-BE" b="1" dirty="0"/>
          </a:p>
        </p:txBody>
      </p:sp>
      <p:sp>
        <p:nvSpPr>
          <p:cNvPr id="3" name="Ondertitel 2"/>
          <p:cNvSpPr>
            <a:spLocks noGrp="1"/>
          </p:cNvSpPr>
          <p:nvPr>
            <p:ph type="subTitle" idx="1"/>
          </p:nvPr>
        </p:nvSpPr>
        <p:spPr/>
        <p:txBody>
          <a:bodyPr/>
          <a:lstStyle/>
          <a:p>
            <a:endParaRPr lang="nl-BE"/>
          </a:p>
        </p:txBody>
      </p:sp>
      <p:sp>
        <p:nvSpPr>
          <p:cNvPr id="4" name="Tijdelijke aanduiding voor afbeelding 3"/>
          <p:cNvSpPr>
            <a:spLocks noGrp="1"/>
          </p:cNvSpPr>
          <p:nvPr>
            <p:ph type="pic" sz="quarter" idx="11"/>
          </p:nvPr>
        </p:nvSpPr>
        <p:spPr/>
      </p:sp>
      <p:sp>
        <p:nvSpPr>
          <p:cNvPr id="5" name="Tijdelijke aanduiding voor afbeelding 4"/>
          <p:cNvSpPr>
            <a:spLocks noGrp="1"/>
          </p:cNvSpPr>
          <p:nvPr>
            <p:ph type="pic" sz="quarter" idx="12"/>
          </p:nvPr>
        </p:nvSpPr>
        <p:spPr/>
      </p:sp>
      <p:sp>
        <p:nvSpPr>
          <p:cNvPr id="6" name="Tijdelijke aanduiding voor afbeelding 5"/>
          <p:cNvSpPr>
            <a:spLocks noGrp="1"/>
          </p:cNvSpPr>
          <p:nvPr>
            <p:ph type="pic" sz="quarter" idx="13"/>
          </p:nvPr>
        </p:nvSpPr>
        <p:spPr/>
      </p:sp>
      <p:sp>
        <p:nvSpPr>
          <p:cNvPr id="7" name="Tijdelijke aanduiding voor afbeelding 6"/>
          <p:cNvSpPr>
            <a:spLocks noGrp="1"/>
          </p:cNvSpPr>
          <p:nvPr>
            <p:ph type="pic" sz="quarter" idx="14"/>
          </p:nvPr>
        </p:nvSpPr>
        <p:spPr/>
      </p:sp>
      <p:sp>
        <p:nvSpPr>
          <p:cNvPr id="8" name="Tijdelijke aanduiding voor tekst 7"/>
          <p:cNvSpPr>
            <a:spLocks noGrp="1"/>
          </p:cNvSpPr>
          <p:nvPr>
            <p:ph type="body" sz="quarter" idx="15"/>
          </p:nvPr>
        </p:nvSpPr>
        <p:spPr/>
        <p:txBody>
          <a:bodyPr/>
          <a:lstStyle/>
          <a:p>
            <a:endParaRPr lang="nl-BE"/>
          </a:p>
        </p:txBody>
      </p:sp>
    </p:spTree>
    <p:extLst>
      <p:ext uri="{BB962C8B-B14F-4D97-AF65-F5344CB8AC3E}">
        <p14:creationId xmlns:p14="http://schemas.microsoft.com/office/powerpoint/2010/main" val="6142227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hoek 13"/>
          <p:cNvSpPr/>
          <p:nvPr/>
        </p:nvSpPr>
        <p:spPr>
          <a:xfrm>
            <a:off x="4862318" y="6872748"/>
            <a:ext cx="7669924" cy="2895466"/>
          </a:xfrm>
          <a:prstGeom prst="rect">
            <a:avLst/>
          </a:prstGeom>
          <a:solidFill>
            <a:schemeClr val="accent1">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itel 8"/>
          <p:cNvSpPr>
            <a:spLocks noGrp="1"/>
          </p:cNvSpPr>
          <p:nvPr>
            <p:ph type="title"/>
          </p:nvPr>
        </p:nvSpPr>
        <p:spPr>
          <a:xfrm>
            <a:off x="830118" y="136025"/>
            <a:ext cx="15705282" cy="863693"/>
          </a:xfrm>
        </p:spPr>
        <p:txBody>
          <a:bodyPr/>
          <a:lstStyle/>
          <a:p>
            <a:r>
              <a:rPr lang="en-GB" dirty="0"/>
              <a:t>department of environment</a:t>
            </a:r>
          </a:p>
        </p:txBody>
      </p:sp>
      <p:sp>
        <p:nvSpPr>
          <p:cNvPr id="16" name="TextBox 9"/>
          <p:cNvSpPr txBox="1"/>
          <p:nvPr/>
        </p:nvSpPr>
        <p:spPr>
          <a:xfrm>
            <a:off x="5198806" y="7119249"/>
            <a:ext cx="6533536" cy="2308324"/>
          </a:xfrm>
          <a:prstGeom prst="rect">
            <a:avLst/>
          </a:prstGeom>
          <a:noFill/>
        </p:spPr>
        <p:txBody>
          <a:bodyPr wrap="square" rtlCol="0">
            <a:spAutoFit/>
          </a:bodyPr>
          <a:lstStyle/>
          <a:p>
            <a:pPr>
              <a:lnSpc>
                <a:spcPct val="120000"/>
              </a:lnSpc>
            </a:pPr>
            <a:r>
              <a:rPr lang="en-GB" sz="2400" b="1" dirty="0">
                <a:solidFill>
                  <a:srgbClr val="1E64C8"/>
                </a:solidFill>
              </a:rPr>
              <a:t>Impact:</a:t>
            </a:r>
          </a:p>
          <a:p>
            <a:pPr marL="363538" lvl="1" indent="-363538">
              <a:lnSpc>
                <a:spcPct val="120000"/>
              </a:lnSpc>
              <a:buFont typeface="Arial" panose="020B0604020202020204" pitchFamily="34" charset="0"/>
              <a:buChar char="•"/>
            </a:pPr>
            <a:r>
              <a:rPr lang="en-GB" sz="2400" dirty="0"/>
              <a:t>Independent, critical voice through the Natural Capital Research Platform </a:t>
            </a:r>
          </a:p>
          <a:p>
            <a:pPr marL="363538" lvl="1" indent="-363538">
              <a:lnSpc>
                <a:spcPct val="120000"/>
              </a:lnSpc>
              <a:buFont typeface="Arial" panose="020B0604020202020204" pitchFamily="34" charset="0"/>
              <a:buChar char="•"/>
            </a:pPr>
            <a:r>
              <a:rPr lang="en-GB" sz="2400" dirty="0"/>
              <a:t>Generating awareness on the preservation and management of natural resources</a:t>
            </a:r>
          </a:p>
        </p:txBody>
      </p:sp>
      <p:pic>
        <p:nvPicPr>
          <p:cNvPr id="17"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6648" b="11364"/>
          <a:stretch/>
        </p:blipFill>
        <p:spPr>
          <a:xfrm>
            <a:off x="11021306" y="3877161"/>
            <a:ext cx="6070215" cy="3732647"/>
          </a:xfrm>
          <a:prstGeom prst="rect">
            <a:avLst/>
          </a:prstGeom>
        </p:spPr>
      </p:pic>
      <p:sp>
        <p:nvSpPr>
          <p:cNvPr id="19" name="Rechthoek 18"/>
          <p:cNvSpPr/>
          <p:nvPr/>
        </p:nvSpPr>
        <p:spPr>
          <a:xfrm>
            <a:off x="-1332571" y="3694271"/>
            <a:ext cx="10067967" cy="2995586"/>
          </a:xfrm>
          <a:prstGeom prst="rect">
            <a:avLst/>
          </a:prstGeom>
          <a:solidFill>
            <a:srgbClr val="1E64C8"/>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2"/>
          <p:cNvSpPr txBox="1"/>
          <p:nvPr/>
        </p:nvSpPr>
        <p:spPr>
          <a:xfrm>
            <a:off x="953339" y="1525231"/>
            <a:ext cx="11578902" cy="1643527"/>
          </a:xfrm>
          <a:prstGeom prst="rect">
            <a:avLst/>
          </a:prstGeom>
          <a:noFill/>
        </p:spPr>
        <p:txBody>
          <a:bodyPr wrap="square" rtlCol="0">
            <a:spAutoFit/>
          </a:bodyPr>
          <a:lstStyle/>
          <a:p>
            <a:pPr>
              <a:lnSpc>
                <a:spcPct val="120000"/>
              </a:lnSpc>
            </a:pPr>
            <a:r>
              <a:rPr lang="en-GB" sz="2800" dirty="0"/>
              <a:t>Pioneering research to better understand, map, value, and manage the world’s natural resources, combined with high-quality education programmes in natural resource management.</a:t>
            </a:r>
          </a:p>
        </p:txBody>
      </p:sp>
      <p:sp>
        <p:nvSpPr>
          <p:cNvPr id="21" name="TextBox 7"/>
          <p:cNvSpPr txBox="1"/>
          <p:nvPr/>
        </p:nvSpPr>
        <p:spPr>
          <a:xfrm>
            <a:off x="937479" y="3812414"/>
            <a:ext cx="7689997" cy="2751522"/>
          </a:xfrm>
          <a:prstGeom prst="rect">
            <a:avLst/>
          </a:prstGeom>
          <a:noFill/>
        </p:spPr>
        <p:txBody>
          <a:bodyPr wrap="square" rtlCol="0">
            <a:spAutoFit/>
          </a:bodyPr>
          <a:lstStyle/>
          <a:p>
            <a:pPr>
              <a:lnSpc>
                <a:spcPct val="120000"/>
              </a:lnSpc>
            </a:pPr>
            <a:r>
              <a:rPr lang="en-GB" sz="2400" b="1" dirty="0">
                <a:solidFill>
                  <a:schemeClr val="bg1"/>
                </a:solidFill>
              </a:rPr>
              <a:t>Topics:</a:t>
            </a:r>
            <a:endParaRPr lang="en-GB" sz="2400" dirty="0">
              <a:solidFill>
                <a:schemeClr val="bg1"/>
              </a:solidFill>
            </a:endParaRPr>
          </a:p>
          <a:p>
            <a:pPr marL="363538" lvl="1" indent="-363538">
              <a:lnSpc>
                <a:spcPct val="120000"/>
              </a:lnSpc>
              <a:buFont typeface="Arial" panose="020B0604020202020204" pitchFamily="34" charset="0"/>
              <a:buChar char="•"/>
            </a:pPr>
            <a:r>
              <a:rPr lang="en-GB" sz="2400" dirty="0">
                <a:solidFill>
                  <a:schemeClr val="bg1"/>
                </a:solidFill>
              </a:rPr>
              <a:t>Impacts of global change on ecosystems</a:t>
            </a:r>
          </a:p>
          <a:p>
            <a:pPr marL="363538" lvl="1" indent="-363538">
              <a:lnSpc>
                <a:spcPct val="120000"/>
              </a:lnSpc>
              <a:buFont typeface="Arial" panose="020B0604020202020204" pitchFamily="34" charset="0"/>
              <a:buChar char="•"/>
            </a:pPr>
            <a:r>
              <a:rPr lang="en-GB" sz="2400" dirty="0">
                <a:solidFill>
                  <a:schemeClr val="bg1"/>
                </a:solidFill>
              </a:rPr>
              <a:t>Bio economy, ecosystem services and nature-based solutions</a:t>
            </a:r>
          </a:p>
          <a:p>
            <a:pPr marL="363538" lvl="1" indent="-363538">
              <a:lnSpc>
                <a:spcPct val="120000"/>
              </a:lnSpc>
              <a:buFont typeface="Arial" panose="020B0604020202020204" pitchFamily="34" charset="0"/>
              <a:buChar char="•"/>
            </a:pPr>
            <a:r>
              <a:rPr lang="en-GB" sz="2400" dirty="0">
                <a:solidFill>
                  <a:schemeClr val="bg1"/>
                </a:solidFill>
              </a:rPr>
              <a:t>Ecosystem resilience </a:t>
            </a:r>
          </a:p>
          <a:p>
            <a:pPr marL="363538" lvl="1" indent="-363538">
              <a:lnSpc>
                <a:spcPct val="120000"/>
              </a:lnSpc>
              <a:buFont typeface="Arial" panose="020B0604020202020204" pitchFamily="34" charset="0"/>
              <a:buChar char="•"/>
            </a:pPr>
            <a:r>
              <a:rPr lang="en-GB" sz="2400" dirty="0">
                <a:solidFill>
                  <a:schemeClr val="bg1"/>
                </a:solidFill>
              </a:rPr>
              <a:t>Multidisciplinary and interdisciplinary research</a:t>
            </a:r>
          </a:p>
        </p:txBody>
      </p:sp>
      <p:pic>
        <p:nvPicPr>
          <p:cNvPr id="11"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19587" y="1227284"/>
            <a:ext cx="4616245" cy="3314909"/>
          </a:xfrm>
          <a:prstGeom prst="rect">
            <a:avLst/>
          </a:prstGeom>
          <a:ln w="76200">
            <a:solidFill>
              <a:schemeClr val="bg1"/>
            </a:solidFill>
          </a:ln>
        </p:spPr>
      </p:pic>
    </p:spTree>
    <p:extLst>
      <p:ext uri="{BB962C8B-B14F-4D97-AF65-F5344CB8AC3E}">
        <p14:creationId xmlns:p14="http://schemas.microsoft.com/office/powerpoint/2010/main" val="5337210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a:xfrm>
            <a:off x="2427923" y="7068384"/>
            <a:ext cx="9304419" cy="2895466"/>
          </a:xfrm>
          <a:prstGeom prst="rect">
            <a:avLst/>
          </a:prstGeom>
          <a:solidFill>
            <a:schemeClr val="accent1">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el 8"/>
          <p:cNvSpPr>
            <a:spLocks noGrp="1"/>
          </p:cNvSpPr>
          <p:nvPr>
            <p:ph type="title"/>
          </p:nvPr>
        </p:nvSpPr>
        <p:spPr>
          <a:xfrm>
            <a:off x="830118" y="136025"/>
            <a:ext cx="15705282" cy="863693"/>
          </a:xfrm>
        </p:spPr>
        <p:txBody>
          <a:bodyPr/>
          <a:lstStyle/>
          <a:p>
            <a:r>
              <a:rPr lang="en-GB" dirty="0"/>
              <a:t>Department of plants and crops</a:t>
            </a:r>
          </a:p>
        </p:txBody>
      </p:sp>
      <p:sp>
        <p:nvSpPr>
          <p:cNvPr id="8" name="TextBox 9"/>
          <p:cNvSpPr txBox="1"/>
          <p:nvPr/>
        </p:nvSpPr>
        <p:spPr>
          <a:xfrm>
            <a:off x="2745014" y="7361955"/>
            <a:ext cx="8301528" cy="2308324"/>
          </a:xfrm>
          <a:prstGeom prst="rect">
            <a:avLst/>
          </a:prstGeom>
          <a:noFill/>
        </p:spPr>
        <p:txBody>
          <a:bodyPr wrap="square" rtlCol="0">
            <a:spAutoFit/>
          </a:bodyPr>
          <a:lstStyle/>
          <a:p>
            <a:pPr>
              <a:lnSpc>
                <a:spcPct val="120000"/>
              </a:lnSpc>
            </a:pPr>
            <a:r>
              <a:rPr lang="en-GB" sz="2400" b="1" dirty="0">
                <a:solidFill>
                  <a:srgbClr val="1E64C8"/>
                </a:solidFill>
              </a:rPr>
              <a:t>Impact:</a:t>
            </a:r>
          </a:p>
          <a:p>
            <a:pPr marL="342900" indent="-342900">
              <a:lnSpc>
                <a:spcPct val="120000"/>
              </a:lnSpc>
              <a:buFont typeface="Arial" panose="020B0604020202020204" pitchFamily="34" charset="0"/>
              <a:buChar char="•"/>
            </a:pPr>
            <a:r>
              <a:rPr lang="en-GB" sz="2400" dirty="0"/>
              <a:t>Sustainable production of plants and crops for a wide array of end uses</a:t>
            </a:r>
          </a:p>
          <a:p>
            <a:pPr marL="342900" indent="-342900">
              <a:lnSpc>
                <a:spcPct val="120000"/>
              </a:lnSpc>
              <a:buFont typeface="Arial" panose="020B0604020202020204" pitchFamily="34" charset="0"/>
              <a:buChar char="•"/>
            </a:pPr>
            <a:r>
              <a:rPr lang="en-GB" sz="2400" dirty="0"/>
              <a:t>Training science-based plant and crop specialists with open, critical minds and engineers’ attitudes. 		</a:t>
            </a:r>
          </a:p>
        </p:txBody>
      </p:sp>
      <p:sp>
        <p:nvSpPr>
          <p:cNvPr id="10" name="Rechthoek 9"/>
          <p:cNvSpPr/>
          <p:nvPr/>
        </p:nvSpPr>
        <p:spPr>
          <a:xfrm>
            <a:off x="-1602393" y="3048000"/>
            <a:ext cx="13334735" cy="3854245"/>
          </a:xfrm>
          <a:prstGeom prst="rect">
            <a:avLst/>
          </a:prstGeom>
          <a:solidFill>
            <a:srgbClr val="1E64C8"/>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7"/>
          <p:cNvSpPr txBox="1"/>
          <p:nvPr/>
        </p:nvSpPr>
        <p:spPr>
          <a:xfrm>
            <a:off x="743034" y="3143188"/>
            <a:ext cx="10766795" cy="3637919"/>
          </a:xfrm>
          <a:prstGeom prst="rect">
            <a:avLst/>
          </a:prstGeom>
          <a:noFill/>
        </p:spPr>
        <p:txBody>
          <a:bodyPr wrap="square" rtlCol="0">
            <a:spAutoFit/>
          </a:bodyPr>
          <a:lstStyle/>
          <a:p>
            <a:pPr>
              <a:lnSpc>
                <a:spcPct val="120000"/>
              </a:lnSpc>
            </a:pPr>
            <a:r>
              <a:rPr lang="en-GB" sz="2400" b="1" dirty="0">
                <a:solidFill>
                  <a:schemeClr val="bg1"/>
                </a:solidFill>
              </a:rPr>
              <a:t>Topics:</a:t>
            </a:r>
            <a:endParaRPr lang="en-GB" sz="2400" dirty="0">
              <a:solidFill>
                <a:schemeClr val="bg1"/>
              </a:solidFill>
            </a:endParaRPr>
          </a:p>
          <a:p>
            <a:pPr marL="363538" indent="-363538">
              <a:lnSpc>
                <a:spcPct val="120000"/>
              </a:lnSpc>
              <a:buFont typeface="Arial" panose="020B0604020202020204" pitchFamily="34" charset="0"/>
              <a:buChar char="•"/>
            </a:pPr>
            <a:r>
              <a:rPr lang="en-GB" sz="2400" dirty="0">
                <a:solidFill>
                  <a:schemeClr val="bg1"/>
                </a:solidFill>
              </a:rPr>
              <a:t>Production systems</a:t>
            </a:r>
          </a:p>
          <a:p>
            <a:pPr marL="363538" indent="-363538">
              <a:lnSpc>
                <a:spcPct val="120000"/>
              </a:lnSpc>
              <a:buFont typeface="Arial" panose="020B0604020202020204" pitchFamily="34" charset="0"/>
              <a:buChar char="•"/>
            </a:pPr>
            <a:r>
              <a:rPr lang="en-GB" sz="2400" dirty="0">
                <a:solidFill>
                  <a:schemeClr val="bg1"/>
                </a:solidFill>
              </a:rPr>
              <a:t>Breeding</a:t>
            </a:r>
          </a:p>
          <a:p>
            <a:pPr marL="363538" indent="-363538">
              <a:lnSpc>
                <a:spcPct val="120000"/>
              </a:lnSpc>
              <a:buFont typeface="Arial" panose="020B0604020202020204" pitchFamily="34" charset="0"/>
              <a:buChar char="•"/>
            </a:pPr>
            <a:r>
              <a:rPr lang="en-GB" sz="2400" dirty="0">
                <a:solidFill>
                  <a:schemeClr val="bg1"/>
                </a:solidFill>
              </a:rPr>
              <a:t>Ecophysiology</a:t>
            </a:r>
          </a:p>
          <a:p>
            <a:pPr marL="363538" indent="-363538">
              <a:lnSpc>
                <a:spcPct val="120000"/>
              </a:lnSpc>
              <a:buFont typeface="Arial" panose="020B0604020202020204" pitchFamily="34" charset="0"/>
              <a:buChar char="•"/>
            </a:pPr>
            <a:r>
              <a:rPr lang="en-GB" sz="2400" dirty="0">
                <a:solidFill>
                  <a:schemeClr val="bg1"/>
                </a:solidFill>
              </a:rPr>
              <a:t>Diseases, pests, weeds and their integrated management</a:t>
            </a:r>
          </a:p>
          <a:p>
            <a:pPr marL="363538" indent="-363538">
              <a:lnSpc>
                <a:spcPct val="120000"/>
              </a:lnSpc>
              <a:buFont typeface="Arial" panose="020B0604020202020204" pitchFamily="34" charset="0"/>
              <a:buChar char="•"/>
            </a:pPr>
            <a:r>
              <a:rPr lang="en-GB" sz="2400" dirty="0">
                <a:solidFill>
                  <a:schemeClr val="bg1"/>
                </a:solidFill>
              </a:rPr>
              <a:t>Applied entomology and acarology</a:t>
            </a:r>
          </a:p>
          <a:p>
            <a:pPr marL="363538" indent="-363538">
              <a:lnSpc>
                <a:spcPct val="120000"/>
              </a:lnSpc>
              <a:buFont typeface="Arial" panose="020B0604020202020204" pitchFamily="34" charset="0"/>
              <a:buChar char="•"/>
            </a:pPr>
            <a:r>
              <a:rPr lang="en-GB" sz="2400" dirty="0">
                <a:solidFill>
                  <a:schemeClr val="bg1"/>
                </a:solidFill>
              </a:rPr>
              <a:t>Biotechnology</a:t>
            </a:r>
          </a:p>
          <a:p>
            <a:pPr marL="363538" indent="-363538">
              <a:lnSpc>
                <a:spcPct val="120000"/>
              </a:lnSpc>
              <a:buFont typeface="Arial" panose="020B0604020202020204" pitchFamily="34" charset="0"/>
              <a:buChar char="•"/>
            </a:pPr>
            <a:r>
              <a:rPr lang="en-GB" sz="2400" dirty="0">
                <a:solidFill>
                  <a:schemeClr val="bg1"/>
                </a:solidFill>
              </a:rPr>
              <a:t>Monitoring and modelling</a:t>
            </a:r>
          </a:p>
        </p:txBody>
      </p:sp>
      <p:sp>
        <p:nvSpPr>
          <p:cNvPr id="16" name="Rechthoek 15"/>
          <p:cNvSpPr/>
          <p:nvPr/>
        </p:nvSpPr>
        <p:spPr>
          <a:xfrm>
            <a:off x="830118" y="1514325"/>
            <a:ext cx="12189195" cy="1384995"/>
          </a:xfrm>
          <a:prstGeom prst="rect">
            <a:avLst/>
          </a:prstGeom>
        </p:spPr>
        <p:txBody>
          <a:bodyPr wrap="square">
            <a:spAutoFit/>
          </a:bodyPr>
          <a:lstStyle/>
          <a:p>
            <a:r>
              <a:rPr lang="en-GB" sz="2800" dirty="0"/>
              <a:t>We acquire, create, interpret and transfer biological, ecological and technological knowledge and expertise related to the sustainable (re)production of healthy, high-quality plants and crops. </a:t>
            </a: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3018" y="2727421"/>
            <a:ext cx="5386085" cy="4713813"/>
          </a:xfrm>
          <a:prstGeom prst="rect">
            <a:avLst/>
          </a:prstGeom>
        </p:spPr>
      </p:pic>
    </p:spTree>
    <p:extLst>
      <p:ext uri="{BB962C8B-B14F-4D97-AF65-F5344CB8AC3E}">
        <p14:creationId xmlns:p14="http://schemas.microsoft.com/office/powerpoint/2010/main" val="363980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hthoek 30"/>
          <p:cNvSpPr/>
          <p:nvPr/>
        </p:nvSpPr>
        <p:spPr>
          <a:xfrm>
            <a:off x="914399" y="0"/>
            <a:ext cx="16424276" cy="7920000"/>
          </a:xfrm>
          <a:prstGeom prst="rect">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solidFill>
                <a:schemeClr val="tx1"/>
              </a:solidFill>
            </a:endParaRPr>
          </a:p>
        </p:txBody>
      </p:sp>
      <p:pic>
        <p:nvPicPr>
          <p:cNvPr id="5" name="Afbeelding 4"/>
          <p:cNvPicPr>
            <a:picLocks noChangeAspect="1"/>
          </p:cNvPicPr>
          <p:nvPr/>
        </p:nvPicPr>
        <p:blipFill rotWithShape="1">
          <a:blip r:embed="rId3" cstate="print">
            <a:extLst>
              <a:ext uri="{28A0092B-C50C-407E-A947-70E740481C1C}">
                <a14:useLocalDpi xmlns:a14="http://schemas.microsoft.com/office/drawing/2010/main" val="0"/>
              </a:ext>
            </a:extLst>
          </a:blip>
          <a:srcRect b="4334"/>
          <a:stretch/>
        </p:blipFill>
        <p:spPr>
          <a:xfrm>
            <a:off x="8138661" y="4838"/>
            <a:ext cx="9201730" cy="8210895"/>
          </a:xfrm>
          <a:prstGeom prst="rect">
            <a:avLst/>
          </a:prstGeom>
        </p:spPr>
      </p:pic>
      <p:sp>
        <p:nvSpPr>
          <p:cNvPr id="6" name="Rechthoek 5"/>
          <p:cNvSpPr/>
          <p:nvPr/>
        </p:nvSpPr>
        <p:spPr>
          <a:xfrm>
            <a:off x="8330715" y="2019890"/>
            <a:ext cx="1521866" cy="1025745"/>
          </a:xfrm>
          <a:prstGeom prst="rect">
            <a:avLst/>
          </a:prstGeom>
          <a:solidFill>
            <a:schemeClr val="bg2"/>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 </a:t>
            </a:r>
          </a:p>
        </p:txBody>
      </p:sp>
      <p:sp>
        <p:nvSpPr>
          <p:cNvPr id="8" name="Tijdelijke aanduiding voor inhoud 4"/>
          <p:cNvSpPr txBox="1">
            <a:spLocks/>
          </p:cNvSpPr>
          <p:nvPr/>
        </p:nvSpPr>
        <p:spPr>
          <a:xfrm>
            <a:off x="8381064" y="2153116"/>
            <a:ext cx="1494517" cy="892519"/>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buFont typeface="Arial" panose="020B0604020202020204" pitchFamily="34" charset="0"/>
              <a:buNone/>
            </a:pPr>
            <a:r>
              <a:rPr lang="nl-BE" sz="1800" b="1" dirty="0"/>
              <a:t>London</a:t>
            </a:r>
          </a:p>
          <a:p>
            <a:pPr marL="85725" indent="0">
              <a:buFont typeface="Arial" panose="020B0604020202020204" pitchFamily="34" charset="0"/>
              <a:buNone/>
            </a:pPr>
            <a:r>
              <a:rPr lang="nl-BE" sz="1800" dirty="0"/>
              <a:t>350 km</a:t>
            </a:r>
            <a:endParaRPr lang="nl-BE" sz="2400" dirty="0"/>
          </a:p>
          <a:p>
            <a:pPr marL="85725" indent="0">
              <a:buFont typeface="Arial" panose="020B0604020202020204" pitchFamily="34" charset="0"/>
              <a:buNone/>
            </a:pPr>
            <a:endParaRPr lang="nl-BE" sz="2300" dirty="0"/>
          </a:p>
        </p:txBody>
      </p:sp>
      <p:sp>
        <p:nvSpPr>
          <p:cNvPr id="9" name="Rechthoek 8"/>
          <p:cNvSpPr/>
          <p:nvPr/>
        </p:nvSpPr>
        <p:spPr>
          <a:xfrm>
            <a:off x="9637655" y="7061803"/>
            <a:ext cx="1521866" cy="1025745"/>
          </a:xfrm>
          <a:prstGeom prst="rect">
            <a:avLst/>
          </a:prstGeom>
          <a:solidFill>
            <a:schemeClr val="bg2"/>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 </a:t>
            </a:r>
          </a:p>
        </p:txBody>
      </p:sp>
      <p:sp>
        <p:nvSpPr>
          <p:cNvPr id="10" name="Tijdelijke aanduiding voor inhoud 4"/>
          <p:cNvSpPr txBox="1">
            <a:spLocks/>
          </p:cNvSpPr>
          <p:nvPr/>
        </p:nvSpPr>
        <p:spPr>
          <a:xfrm>
            <a:off x="9688004" y="7195029"/>
            <a:ext cx="1494517" cy="892519"/>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buFont typeface="Arial" panose="020B0604020202020204" pitchFamily="34" charset="0"/>
              <a:buNone/>
            </a:pPr>
            <a:r>
              <a:rPr lang="nl-BE" sz="1800" b="1" dirty="0"/>
              <a:t>Paris</a:t>
            </a:r>
          </a:p>
          <a:p>
            <a:pPr marL="85725" indent="0">
              <a:buFont typeface="Arial" panose="020B0604020202020204" pitchFamily="34" charset="0"/>
              <a:buNone/>
            </a:pPr>
            <a:r>
              <a:rPr lang="nl-BE" sz="1800" dirty="0"/>
              <a:t>300 km</a:t>
            </a:r>
          </a:p>
          <a:p>
            <a:pPr marL="85725" indent="0">
              <a:buFont typeface="Arial" panose="020B0604020202020204" pitchFamily="34" charset="0"/>
              <a:buNone/>
            </a:pPr>
            <a:endParaRPr lang="nl-BE" sz="2400" dirty="0"/>
          </a:p>
          <a:p>
            <a:pPr marL="85725" indent="0">
              <a:buFont typeface="Arial" panose="020B0604020202020204" pitchFamily="34" charset="0"/>
              <a:buNone/>
            </a:pPr>
            <a:endParaRPr lang="nl-BE" sz="2300" dirty="0"/>
          </a:p>
        </p:txBody>
      </p:sp>
      <p:sp>
        <p:nvSpPr>
          <p:cNvPr id="11" name="Rechthoek 10"/>
          <p:cNvSpPr/>
          <p:nvPr/>
        </p:nvSpPr>
        <p:spPr>
          <a:xfrm>
            <a:off x="10478679" y="1773487"/>
            <a:ext cx="1683941" cy="1025745"/>
          </a:xfrm>
          <a:prstGeom prst="rect">
            <a:avLst/>
          </a:prstGeom>
          <a:solidFill>
            <a:schemeClr val="bg2"/>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 </a:t>
            </a:r>
          </a:p>
        </p:txBody>
      </p:sp>
      <p:sp>
        <p:nvSpPr>
          <p:cNvPr id="12" name="Tijdelijke aanduiding voor inhoud 4"/>
          <p:cNvSpPr txBox="1">
            <a:spLocks/>
          </p:cNvSpPr>
          <p:nvPr/>
        </p:nvSpPr>
        <p:spPr>
          <a:xfrm>
            <a:off x="10529029" y="1906713"/>
            <a:ext cx="1633591" cy="892519"/>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buFont typeface="Arial" panose="020B0604020202020204" pitchFamily="34" charset="0"/>
              <a:buNone/>
            </a:pPr>
            <a:r>
              <a:rPr lang="nl-BE" sz="1800" b="1" dirty="0"/>
              <a:t>Amsterdam</a:t>
            </a:r>
          </a:p>
          <a:p>
            <a:pPr marL="85725" indent="0">
              <a:buFont typeface="Arial" panose="020B0604020202020204" pitchFamily="34" charset="0"/>
              <a:buNone/>
            </a:pPr>
            <a:r>
              <a:rPr lang="nl-BE" sz="1800" dirty="0"/>
              <a:t>200 km</a:t>
            </a:r>
          </a:p>
          <a:p>
            <a:pPr marL="85725" indent="0">
              <a:buFont typeface="Arial" panose="020B0604020202020204" pitchFamily="34" charset="0"/>
              <a:buNone/>
            </a:pPr>
            <a:endParaRPr lang="nl-BE" sz="2400" dirty="0"/>
          </a:p>
          <a:p>
            <a:pPr marL="85725" indent="0">
              <a:buFont typeface="Arial" panose="020B0604020202020204" pitchFamily="34" charset="0"/>
              <a:buNone/>
            </a:pPr>
            <a:endParaRPr lang="nl-BE" sz="2300" dirty="0"/>
          </a:p>
        </p:txBody>
      </p:sp>
      <p:sp>
        <p:nvSpPr>
          <p:cNvPr id="15" name="Rechthoek 14"/>
          <p:cNvSpPr/>
          <p:nvPr/>
        </p:nvSpPr>
        <p:spPr>
          <a:xfrm>
            <a:off x="13185010" y="2187200"/>
            <a:ext cx="1181587" cy="1025745"/>
          </a:xfrm>
          <a:prstGeom prst="rect">
            <a:avLst/>
          </a:prstGeom>
          <a:solidFill>
            <a:schemeClr val="bg2"/>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 </a:t>
            </a:r>
          </a:p>
        </p:txBody>
      </p:sp>
      <p:sp>
        <p:nvSpPr>
          <p:cNvPr id="16" name="Tijdelijke aanduiding voor inhoud 4"/>
          <p:cNvSpPr txBox="1">
            <a:spLocks/>
          </p:cNvSpPr>
          <p:nvPr/>
        </p:nvSpPr>
        <p:spPr>
          <a:xfrm>
            <a:off x="13235360" y="2320426"/>
            <a:ext cx="1043964" cy="888851"/>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buFont typeface="Arial" panose="020B0604020202020204" pitchFamily="34" charset="0"/>
              <a:buNone/>
            </a:pPr>
            <a:r>
              <a:rPr lang="nl-BE" sz="1800" b="1" dirty="0"/>
              <a:t>Berlin</a:t>
            </a:r>
          </a:p>
          <a:p>
            <a:pPr marL="85725" indent="0">
              <a:buFont typeface="Arial" panose="020B0604020202020204" pitchFamily="34" charset="0"/>
              <a:buNone/>
            </a:pPr>
            <a:r>
              <a:rPr lang="nl-BE" sz="1800" dirty="0"/>
              <a:t>800 km</a:t>
            </a:r>
          </a:p>
          <a:p>
            <a:pPr marL="85725" indent="0">
              <a:buFont typeface="Arial" panose="020B0604020202020204" pitchFamily="34" charset="0"/>
              <a:buNone/>
            </a:pPr>
            <a:endParaRPr lang="nl-BE" sz="2400" dirty="0"/>
          </a:p>
          <a:p>
            <a:pPr marL="85725" indent="0">
              <a:buFont typeface="Arial" panose="020B0604020202020204" pitchFamily="34" charset="0"/>
              <a:buNone/>
            </a:pPr>
            <a:endParaRPr lang="nl-BE" sz="2300" dirty="0"/>
          </a:p>
        </p:txBody>
      </p:sp>
      <p:cxnSp>
        <p:nvCxnSpPr>
          <p:cNvPr id="17" name="Rechte verbindingslijn 16"/>
          <p:cNvCxnSpPr>
            <a:stCxn id="16" idx="2"/>
          </p:cNvCxnSpPr>
          <p:nvPr/>
        </p:nvCxnSpPr>
        <p:spPr>
          <a:xfrm flipH="1">
            <a:off x="12603740" y="3209277"/>
            <a:ext cx="1153602" cy="1253374"/>
          </a:xfrm>
          <a:prstGeom prst="line">
            <a:avLst/>
          </a:prstGeom>
          <a:ln w="31750">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1" name="Rechte verbindingslijn 20"/>
          <p:cNvCxnSpPr>
            <a:endCxn id="12" idx="2"/>
          </p:cNvCxnSpPr>
          <p:nvPr/>
        </p:nvCxnSpPr>
        <p:spPr>
          <a:xfrm flipH="1" flipV="1">
            <a:off x="11345825" y="2799232"/>
            <a:ext cx="162426" cy="1542029"/>
          </a:xfrm>
          <a:prstGeom prst="line">
            <a:avLst/>
          </a:prstGeom>
          <a:ln w="31750">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3" name="Rechte verbindingslijn 22"/>
          <p:cNvCxnSpPr>
            <a:endCxn id="8" idx="2"/>
          </p:cNvCxnSpPr>
          <p:nvPr/>
        </p:nvCxnSpPr>
        <p:spPr>
          <a:xfrm flipH="1" flipV="1">
            <a:off x="9128323" y="3045635"/>
            <a:ext cx="1541932" cy="1222832"/>
          </a:xfrm>
          <a:prstGeom prst="line">
            <a:avLst/>
          </a:prstGeom>
          <a:ln w="31750">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6" name="Rechte verbindingslijn 25"/>
          <p:cNvCxnSpPr>
            <a:endCxn id="9" idx="0"/>
          </p:cNvCxnSpPr>
          <p:nvPr/>
        </p:nvCxnSpPr>
        <p:spPr>
          <a:xfrm flipH="1">
            <a:off x="10398588" y="5102921"/>
            <a:ext cx="452384" cy="1958882"/>
          </a:xfrm>
          <a:prstGeom prst="line">
            <a:avLst/>
          </a:prstGeom>
          <a:ln w="31750">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3" name="Rechte verbindingslijn 52"/>
          <p:cNvCxnSpPr/>
          <p:nvPr/>
        </p:nvCxnSpPr>
        <p:spPr>
          <a:xfrm flipH="1" flipV="1">
            <a:off x="5214765" y="2187200"/>
            <a:ext cx="6167840" cy="2348889"/>
          </a:xfrm>
          <a:prstGeom prst="line">
            <a:avLst/>
          </a:prstGeom>
          <a:ln w="12700">
            <a:solidFill>
              <a:srgbClr val="FFD200"/>
            </a:solidFill>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58" name="Rechte verbindingslijn 57"/>
          <p:cNvCxnSpPr/>
          <p:nvPr/>
        </p:nvCxnSpPr>
        <p:spPr>
          <a:xfrm flipH="1">
            <a:off x="5029200" y="4973679"/>
            <a:ext cx="6389478" cy="2381000"/>
          </a:xfrm>
          <a:prstGeom prst="line">
            <a:avLst/>
          </a:prstGeom>
          <a:ln w="12700">
            <a:solidFill>
              <a:srgbClr val="FFD200"/>
            </a:solidFill>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66" name="Ovaal 65"/>
          <p:cNvSpPr/>
          <p:nvPr/>
        </p:nvSpPr>
        <p:spPr>
          <a:xfrm>
            <a:off x="1622738" y="2041903"/>
            <a:ext cx="5390573" cy="5390573"/>
          </a:xfrm>
          <a:prstGeom prst="ellipse">
            <a:avLst/>
          </a:prstGeom>
          <a:noFill/>
          <a:ln w="12700">
            <a:solidFill>
              <a:srgbClr val="FFD2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solidFill>
                <a:schemeClr val="tx1"/>
              </a:solidFill>
            </a:endParaRPr>
          </a:p>
        </p:txBody>
      </p:sp>
      <p:pic>
        <p:nvPicPr>
          <p:cNvPr id="13" name="Afbeelding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4464" y="2226052"/>
            <a:ext cx="6956323" cy="4921777"/>
          </a:xfrm>
          <a:prstGeom prst="rect">
            <a:avLst/>
          </a:prstGeom>
        </p:spPr>
      </p:pic>
      <p:sp>
        <p:nvSpPr>
          <p:cNvPr id="33" name="Titel 1"/>
          <p:cNvSpPr txBox="1">
            <a:spLocks/>
          </p:cNvSpPr>
          <p:nvPr/>
        </p:nvSpPr>
        <p:spPr>
          <a:xfrm>
            <a:off x="919763" y="136025"/>
            <a:ext cx="15705282" cy="863693"/>
          </a:xfrm>
          <a:prstGeom prst="rect">
            <a:avLst/>
          </a:prstGeom>
        </p:spPr>
        <p:txBody>
          <a:bodyPr vert="horz" lIns="91440" tIns="45720" rIns="91440" bIns="45720" rtlCol="0" anchor="t" anchorCtr="0">
            <a:no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r>
              <a:rPr lang="nl-BE" u="none" dirty="0"/>
              <a:t> </a:t>
            </a:r>
            <a:r>
              <a:rPr lang="nl-BE" dirty="0"/>
              <a:t>in </a:t>
            </a:r>
            <a:r>
              <a:rPr lang="nl-BE" dirty="0" err="1"/>
              <a:t>belgium</a:t>
            </a:r>
            <a:endParaRPr lang="nl-BE" dirty="0"/>
          </a:p>
          <a:p>
            <a:r>
              <a:rPr lang="nl-BE" u="none" dirty="0"/>
              <a:t> </a:t>
            </a:r>
            <a:r>
              <a:rPr lang="nl-BE" sz="4800" u="none" cap="none" dirty="0">
                <a:solidFill>
                  <a:schemeClr val="tx1"/>
                </a:solidFill>
              </a:rPr>
              <a:t>In </a:t>
            </a:r>
            <a:r>
              <a:rPr lang="nl-BE" sz="4800" u="none" cap="none" dirty="0" err="1">
                <a:solidFill>
                  <a:schemeClr val="tx1"/>
                </a:solidFill>
              </a:rPr>
              <a:t>the</a:t>
            </a:r>
            <a:r>
              <a:rPr lang="nl-BE" sz="4800" u="none" cap="none" dirty="0">
                <a:solidFill>
                  <a:schemeClr val="tx1"/>
                </a:solidFill>
              </a:rPr>
              <a:t> </a:t>
            </a:r>
            <a:r>
              <a:rPr lang="nl-BE" sz="4800" u="none" cap="none" dirty="0" err="1">
                <a:solidFill>
                  <a:schemeClr val="tx1"/>
                </a:solidFill>
              </a:rPr>
              <a:t>heart</a:t>
            </a:r>
            <a:r>
              <a:rPr lang="nl-BE" sz="4800" u="none" cap="none" dirty="0">
                <a:solidFill>
                  <a:schemeClr val="tx1"/>
                </a:solidFill>
              </a:rPr>
              <a:t> of Europe</a:t>
            </a:r>
            <a:endParaRPr lang="nl-BE" u="none" dirty="0">
              <a:solidFill>
                <a:schemeClr val="tx1"/>
              </a:solidFill>
            </a:endParaRPr>
          </a:p>
        </p:txBody>
      </p:sp>
    </p:spTree>
    <p:extLst>
      <p:ext uri="{BB962C8B-B14F-4D97-AF65-F5344CB8AC3E}">
        <p14:creationId xmlns:p14="http://schemas.microsoft.com/office/powerpoint/2010/main" val="827454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0118" y="136025"/>
            <a:ext cx="15705282" cy="1634718"/>
          </a:xfrm>
        </p:spPr>
        <p:txBody>
          <a:bodyPr/>
          <a:lstStyle/>
          <a:p>
            <a:r>
              <a:rPr lang="en-GB" dirty="0"/>
              <a:t>DEPARTMENT OF ANIMAL SCIENCES</a:t>
            </a:r>
            <a:br>
              <a:rPr lang="en-GB" dirty="0"/>
            </a:br>
            <a:r>
              <a:rPr lang="en-GB" dirty="0"/>
              <a:t>AND AQUATIC ECOLOGY</a:t>
            </a:r>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3486" y="7587735"/>
            <a:ext cx="4987897" cy="3316420"/>
          </a:xfrm>
          <a:prstGeom prst="rect">
            <a:avLst/>
          </a:prstGeom>
        </p:spPr>
      </p:pic>
      <p:sp>
        <p:nvSpPr>
          <p:cNvPr id="6" name="Rechthoek 5"/>
          <p:cNvSpPr/>
          <p:nvPr/>
        </p:nvSpPr>
        <p:spPr>
          <a:xfrm>
            <a:off x="9589728" y="3781083"/>
            <a:ext cx="7415162" cy="3534116"/>
          </a:xfrm>
          <a:prstGeom prst="rect">
            <a:avLst/>
          </a:prstGeom>
          <a:solidFill>
            <a:schemeClr val="accent1">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Afbeelding 6"/>
          <p:cNvPicPr>
            <a:picLocks noChangeAspect="1"/>
          </p:cNvPicPr>
          <p:nvPr/>
        </p:nvPicPr>
        <p:blipFill rotWithShape="1">
          <a:blip r:embed="rId3">
            <a:extLst>
              <a:ext uri="{28A0092B-C50C-407E-A947-70E740481C1C}">
                <a14:useLocalDpi xmlns:a14="http://schemas.microsoft.com/office/drawing/2010/main" val="0"/>
              </a:ext>
            </a:extLst>
          </a:blip>
          <a:srcRect l="35774" r="7452"/>
          <a:stretch/>
        </p:blipFill>
        <p:spPr>
          <a:xfrm>
            <a:off x="13555713" y="1796558"/>
            <a:ext cx="4483510" cy="1579418"/>
          </a:xfrm>
          <a:prstGeom prst="rect">
            <a:avLst/>
          </a:prstGeom>
        </p:spPr>
      </p:pic>
      <p:sp>
        <p:nvSpPr>
          <p:cNvPr id="8" name="TextBox 9"/>
          <p:cNvSpPr txBox="1"/>
          <p:nvPr/>
        </p:nvSpPr>
        <p:spPr>
          <a:xfrm>
            <a:off x="9896387" y="3943613"/>
            <a:ext cx="6784039" cy="2751522"/>
          </a:xfrm>
          <a:prstGeom prst="rect">
            <a:avLst/>
          </a:prstGeom>
          <a:noFill/>
        </p:spPr>
        <p:txBody>
          <a:bodyPr wrap="square" rtlCol="0">
            <a:spAutoFit/>
          </a:bodyPr>
          <a:lstStyle/>
          <a:p>
            <a:pPr>
              <a:lnSpc>
                <a:spcPct val="120000"/>
              </a:lnSpc>
            </a:pPr>
            <a:r>
              <a:rPr lang="en-GB" sz="2400" b="1" dirty="0">
                <a:solidFill>
                  <a:srgbClr val="1E64C8"/>
                </a:solidFill>
              </a:rPr>
              <a:t>Impact:</a:t>
            </a:r>
          </a:p>
          <a:p>
            <a:pPr marL="342900" indent="-342900">
              <a:lnSpc>
                <a:spcPct val="120000"/>
              </a:lnSpc>
              <a:buFont typeface="Arial" panose="020B0604020202020204" pitchFamily="34" charset="0"/>
              <a:buChar char="•"/>
            </a:pPr>
            <a:r>
              <a:rPr lang="en-GB" sz="2400" dirty="0"/>
              <a:t>Qualitative, safe and sustainable use of animals with a minimal impact on climate and environment </a:t>
            </a:r>
          </a:p>
          <a:p>
            <a:pPr marL="342900" indent="-342900">
              <a:lnSpc>
                <a:spcPct val="120000"/>
              </a:lnSpc>
              <a:buFont typeface="Arial" panose="020B0604020202020204" pitchFamily="34" charset="0"/>
              <a:buChar char="•"/>
            </a:pPr>
            <a:r>
              <a:rPr lang="en-GB" sz="2400" dirty="0"/>
              <a:t>Ecological assessment of man’s impact on the environment, for sustainability policy purposes</a:t>
            </a:r>
          </a:p>
        </p:txBody>
      </p:sp>
      <p:sp>
        <p:nvSpPr>
          <p:cNvPr id="9" name="Rechthoek 8"/>
          <p:cNvSpPr/>
          <p:nvPr/>
        </p:nvSpPr>
        <p:spPr>
          <a:xfrm>
            <a:off x="-1602393" y="3784895"/>
            <a:ext cx="10230199" cy="4196293"/>
          </a:xfrm>
          <a:prstGeom prst="rect">
            <a:avLst/>
          </a:prstGeom>
          <a:solidFill>
            <a:srgbClr val="1E64C8"/>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2"/>
          <p:cNvSpPr txBox="1"/>
          <p:nvPr/>
        </p:nvSpPr>
        <p:spPr>
          <a:xfrm>
            <a:off x="938591" y="1796558"/>
            <a:ext cx="11578902" cy="1865126"/>
          </a:xfrm>
          <a:prstGeom prst="rect">
            <a:avLst/>
          </a:prstGeom>
          <a:noFill/>
        </p:spPr>
        <p:txBody>
          <a:bodyPr wrap="square" rtlCol="0">
            <a:spAutoFit/>
          </a:bodyPr>
          <a:lstStyle/>
          <a:p>
            <a:pPr>
              <a:lnSpc>
                <a:spcPct val="120000"/>
              </a:lnSpc>
            </a:pPr>
            <a:r>
              <a:rPr lang="en-GB" sz="2400" dirty="0"/>
              <a:t>Research, education, and services to society in relation to the various contributions of animals to human wellbeing (including the sustainable production of healthy food) and the evaluation of anthropogenic influence on the environment (in relation to its optimal and sustainable use).</a:t>
            </a:r>
          </a:p>
        </p:txBody>
      </p:sp>
      <p:sp>
        <p:nvSpPr>
          <p:cNvPr id="11" name="TextBox 7"/>
          <p:cNvSpPr txBox="1"/>
          <p:nvPr/>
        </p:nvSpPr>
        <p:spPr>
          <a:xfrm>
            <a:off x="938591" y="3900071"/>
            <a:ext cx="7477111" cy="3637919"/>
          </a:xfrm>
          <a:prstGeom prst="rect">
            <a:avLst/>
          </a:prstGeom>
          <a:noFill/>
        </p:spPr>
        <p:txBody>
          <a:bodyPr wrap="square" rtlCol="0">
            <a:spAutoFit/>
          </a:bodyPr>
          <a:lstStyle/>
          <a:p>
            <a:pPr>
              <a:lnSpc>
                <a:spcPct val="120000"/>
              </a:lnSpc>
            </a:pPr>
            <a:r>
              <a:rPr lang="en-GB" sz="2400" b="1" dirty="0">
                <a:solidFill>
                  <a:schemeClr val="bg1"/>
                </a:solidFill>
              </a:rPr>
              <a:t>Topics:</a:t>
            </a:r>
            <a:endParaRPr lang="en-GB" sz="2400" dirty="0">
              <a:solidFill>
                <a:schemeClr val="bg1"/>
              </a:solidFill>
            </a:endParaRPr>
          </a:p>
          <a:p>
            <a:pPr marL="363538" indent="-363538">
              <a:lnSpc>
                <a:spcPct val="120000"/>
              </a:lnSpc>
              <a:buFont typeface="Arial" panose="020B0604020202020204" pitchFamily="34" charset="0"/>
              <a:buChar char="•"/>
            </a:pPr>
            <a:r>
              <a:rPr lang="en-GB" sz="2400" dirty="0" smtClean="0">
                <a:solidFill>
                  <a:schemeClr val="bg1"/>
                </a:solidFill>
              </a:rPr>
              <a:t>Feed </a:t>
            </a:r>
            <a:r>
              <a:rPr lang="en-GB" sz="2400" dirty="0">
                <a:solidFill>
                  <a:schemeClr val="bg1"/>
                </a:solidFill>
              </a:rPr>
              <a:t>and animal product quality </a:t>
            </a:r>
            <a:endParaRPr lang="en-GB" sz="2400" dirty="0" smtClean="0">
              <a:solidFill>
                <a:schemeClr val="bg1"/>
              </a:solidFill>
            </a:endParaRPr>
          </a:p>
          <a:p>
            <a:pPr marL="363538" indent="-363538">
              <a:lnSpc>
                <a:spcPct val="120000"/>
              </a:lnSpc>
              <a:buFont typeface="Arial" panose="020B0604020202020204" pitchFamily="34" charset="0"/>
              <a:buChar char="•"/>
            </a:pPr>
            <a:r>
              <a:rPr lang="en-GB" sz="2400" dirty="0" smtClean="0">
                <a:solidFill>
                  <a:schemeClr val="bg1"/>
                </a:solidFill>
              </a:rPr>
              <a:t>Data-driven animal management</a:t>
            </a:r>
            <a:endParaRPr lang="en-GB" sz="2400" dirty="0">
              <a:solidFill>
                <a:schemeClr val="bg1"/>
              </a:solidFill>
            </a:endParaRPr>
          </a:p>
          <a:p>
            <a:pPr marL="363538" indent="-363538">
              <a:lnSpc>
                <a:spcPct val="120000"/>
              </a:lnSpc>
              <a:buFont typeface="Arial" panose="020B0604020202020204" pitchFamily="34" charset="0"/>
              <a:buChar char="•"/>
            </a:pPr>
            <a:r>
              <a:rPr lang="en-GB" sz="2400" dirty="0">
                <a:solidFill>
                  <a:schemeClr val="bg1"/>
                </a:solidFill>
              </a:rPr>
              <a:t>Immunology and </a:t>
            </a:r>
            <a:r>
              <a:rPr lang="en-GB" sz="2400" dirty="0" smtClean="0">
                <a:solidFill>
                  <a:schemeClr val="bg1"/>
                </a:solidFill>
              </a:rPr>
              <a:t>biotechnology for man </a:t>
            </a:r>
            <a:r>
              <a:rPr lang="en-GB" sz="2400" dirty="0">
                <a:solidFill>
                  <a:schemeClr val="bg1"/>
                </a:solidFill>
              </a:rPr>
              <a:t>and animal  </a:t>
            </a:r>
          </a:p>
          <a:p>
            <a:pPr marL="363538" indent="-363538">
              <a:lnSpc>
                <a:spcPct val="120000"/>
              </a:lnSpc>
              <a:buFont typeface="Arial" panose="020B0604020202020204" pitchFamily="34" charset="0"/>
              <a:buChar char="•"/>
            </a:pPr>
            <a:r>
              <a:rPr lang="en-GB" sz="2400" dirty="0" err="1" smtClean="0">
                <a:solidFill>
                  <a:schemeClr val="bg1"/>
                </a:solidFill>
              </a:rPr>
              <a:t>Larviculture</a:t>
            </a:r>
            <a:r>
              <a:rPr lang="en-GB" sz="2400" dirty="0" smtClean="0">
                <a:solidFill>
                  <a:schemeClr val="bg1"/>
                </a:solidFill>
              </a:rPr>
              <a:t> of aquatic animals</a:t>
            </a:r>
          </a:p>
          <a:p>
            <a:pPr marL="363538" indent="-363538">
              <a:lnSpc>
                <a:spcPct val="120000"/>
              </a:lnSpc>
              <a:buFont typeface="Arial" panose="020B0604020202020204" pitchFamily="34" charset="0"/>
              <a:buChar char="•"/>
            </a:pPr>
            <a:r>
              <a:rPr lang="en-GB" sz="2400" dirty="0" smtClean="0">
                <a:solidFill>
                  <a:schemeClr val="bg1"/>
                </a:solidFill>
              </a:rPr>
              <a:t>Integrated aquaculture</a:t>
            </a:r>
            <a:endParaRPr lang="en-GB" sz="2400" dirty="0">
              <a:solidFill>
                <a:schemeClr val="bg1"/>
              </a:solidFill>
            </a:endParaRPr>
          </a:p>
          <a:p>
            <a:pPr marL="363538" indent="-363538">
              <a:lnSpc>
                <a:spcPct val="120000"/>
              </a:lnSpc>
              <a:buFont typeface="Arial" panose="020B0604020202020204" pitchFamily="34" charset="0"/>
              <a:buChar char="•"/>
            </a:pPr>
            <a:r>
              <a:rPr lang="en-GB" sz="2400" dirty="0">
                <a:solidFill>
                  <a:schemeClr val="bg1"/>
                </a:solidFill>
              </a:rPr>
              <a:t>Aquatic ecology</a:t>
            </a:r>
          </a:p>
          <a:p>
            <a:pPr marL="363538" indent="-363538">
              <a:lnSpc>
                <a:spcPct val="120000"/>
              </a:lnSpc>
              <a:buFont typeface="Arial" panose="020B0604020202020204" pitchFamily="34" charset="0"/>
              <a:buChar char="•"/>
            </a:pPr>
            <a:r>
              <a:rPr lang="en-GB" sz="2400" dirty="0" smtClean="0">
                <a:solidFill>
                  <a:schemeClr val="bg1"/>
                </a:solidFill>
              </a:rPr>
              <a:t>Marine biotechnology and </a:t>
            </a:r>
            <a:r>
              <a:rPr lang="en-GB" sz="2400" dirty="0" err="1" smtClean="0">
                <a:solidFill>
                  <a:schemeClr val="bg1"/>
                </a:solidFill>
              </a:rPr>
              <a:t>bioeconomy</a:t>
            </a:r>
            <a:endParaRPr lang="en-GB" sz="2400" dirty="0">
              <a:solidFill>
                <a:schemeClr val="bg1"/>
              </a:solidFill>
            </a:endParaRPr>
          </a:p>
        </p:txBody>
      </p:sp>
      <p:pic>
        <p:nvPicPr>
          <p:cNvPr id="12"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65682" y="6833937"/>
            <a:ext cx="3892885" cy="2919664"/>
          </a:xfrm>
          <a:prstGeom prst="rect">
            <a:avLst/>
          </a:prstGeom>
        </p:spPr>
      </p:pic>
    </p:spTree>
    <p:extLst>
      <p:ext uri="{BB962C8B-B14F-4D97-AF65-F5344CB8AC3E}">
        <p14:creationId xmlns:p14="http://schemas.microsoft.com/office/powerpoint/2010/main" val="13379660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3087535" y="5994398"/>
            <a:ext cx="6559385" cy="4254324"/>
          </a:xfrm>
          <a:prstGeom prst="rect">
            <a:avLst/>
          </a:prstGeom>
          <a:solidFill>
            <a:schemeClr val="accent1">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hthoek 5"/>
          <p:cNvSpPr/>
          <p:nvPr/>
        </p:nvSpPr>
        <p:spPr>
          <a:xfrm>
            <a:off x="-1457250" y="3863906"/>
            <a:ext cx="8395079" cy="2820418"/>
          </a:xfrm>
          <a:prstGeom prst="rect">
            <a:avLst/>
          </a:prstGeom>
          <a:solidFill>
            <a:srgbClr val="1E64C8"/>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el 8"/>
          <p:cNvSpPr>
            <a:spLocks noGrp="1"/>
          </p:cNvSpPr>
          <p:nvPr>
            <p:ph type="title"/>
          </p:nvPr>
        </p:nvSpPr>
        <p:spPr>
          <a:xfrm>
            <a:off x="830117" y="796896"/>
            <a:ext cx="15705282" cy="863693"/>
          </a:xfrm>
        </p:spPr>
        <p:txBody>
          <a:bodyPr/>
          <a:lstStyle/>
          <a:p>
            <a:r>
              <a:rPr lang="en-GB" dirty="0"/>
              <a:t>DEPARTMENT OF FOOD TECHNOLOGY, </a:t>
            </a:r>
            <a:br>
              <a:rPr lang="en-GB" dirty="0"/>
            </a:br>
            <a:r>
              <a:rPr lang="en-GB" dirty="0"/>
              <a:t>SAFETY AND HEALTH</a:t>
            </a:r>
          </a:p>
        </p:txBody>
      </p:sp>
      <p:sp>
        <p:nvSpPr>
          <p:cNvPr id="8" name="TextBox 9"/>
          <p:cNvSpPr txBox="1"/>
          <p:nvPr/>
        </p:nvSpPr>
        <p:spPr>
          <a:xfrm>
            <a:off x="3479678" y="6821484"/>
            <a:ext cx="6167242" cy="2751522"/>
          </a:xfrm>
          <a:prstGeom prst="rect">
            <a:avLst/>
          </a:prstGeom>
          <a:noFill/>
        </p:spPr>
        <p:txBody>
          <a:bodyPr wrap="square" rtlCol="0">
            <a:spAutoFit/>
          </a:bodyPr>
          <a:lstStyle/>
          <a:p>
            <a:pPr>
              <a:lnSpc>
                <a:spcPct val="120000"/>
              </a:lnSpc>
            </a:pPr>
            <a:r>
              <a:rPr lang="en-GB" sz="2400" b="1" dirty="0">
                <a:solidFill>
                  <a:srgbClr val="1E64C8"/>
                </a:solidFill>
              </a:rPr>
              <a:t>Impact:</a:t>
            </a:r>
          </a:p>
          <a:p>
            <a:pPr marL="342900" indent="-342900">
              <a:lnSpc>
                <a:spcPct val="120000"/>
              </a:lnSpc>
              <a:buFont typeface="Arial" panose="020B0604020202020204" pitchFamily="34" charset="0"/>
              <a:buChar char="•"/>
            </a:pPr>
            <a:r>
              <a:rPr lang="en-GB" sz="2400" dirty="0"/>
              <a:t>To provide the consumer with tasty, safe and nutritious food.</a:t>
            </a:r>
          </a:p>
          <a:p>
            <a:pPr marL="342900" indent="-342900">
              <a:lnSpc>
                <a:spcPct val="120000"/>
              </a:lnSpc>
              <a:buFont typeface="Arial" panose="020B0604020202020204" pitchFamily="34" charset="0"/>
              <a:buChar char="•"/>
            </a:pPr>
            <a:r>
              <a:rPr lang="en-GB" sz="2400" dirty="0"/>
              <a:t>Interaction with different stakeholders: </a:t>
            </a:r>
            <a:r>
              <a:rPr lang="en-GB" sz="2400" dirty="0" err="1"/>
              <a:t>agri</a:t>
            </a:r>
            <a:r>
              <a:rPr lang="en-GB" sz="2400" dirty="0"/>
              <a:t>-food business and scientific community, government and NGOs.</a:t>
            </a:r>
          </a:p>
        </p:txBody>
      </p:sp>
      <p:pic>
        <p:nvPicPr>
          <p:cNvPr id="9"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4876" y="3986423"/>
            <a:ext cx="6693248" cy="4015949"/>
          </a:xfrm>
          <a:prstGeom prst="rect">
            <a:avLst/>
          </a:prstGeom>
        </p:spPr>
      </p:pic>
      <p:sp>
        <p:nvSpPr>
          <p:cNvPr id="10" name="TextBox 7"/>
          <p:cNvSpPr txBox="1"/>
          <p:nvPr/>
        </p:nvSpPr>
        <p:spPr>
          <a:xfrm>
            <a:off x="830117" y="3898354"/>
            <a:ext cx="3504229" cy="2751522"/>
          </a:xfrm>
          <a:prstGeom prst="rect">
            <a:avLst/>
          </a:prstGeom>
          <a:noFill/>
        </p:spPr>
        <p:txBody>
          <a:bodyPr wrap="square" rtlCol="0">
            <a:spAutoFit/>
          </a:bodyPr>
          <a:lstStyle/>
          <a:p>
            <a:pPr>
              <a:lnSpc>
                <a:spcPct val="120000"/>
              </a:lnSpc>
            </a:pPr>
            <a:r>
              <a:rPr lang="en-GB" sz="2400" b="1" dirty="0">
                <a:solidFill>
                  <a:schemeClr val="bg1"/>
                </a:solidFill>
              </a:rPr>
              <a:t>Topics:</a:t>
            </a:r>
            <a:endParaRPr lang="en-GB" sz="2400" dirty="0">
              <a:solidFill>
                <a:schemeClr val="bg1"/>
              </a:solidFill>
            </a:endParaRPr>
          </a:p>
          <a:p>
            <a:pPr marL="342900" indent="-342900">
              <a:lnSpc>
                <a:spcPct val="120000"/>
              </a:lnSpc>
              <a:buFont typeface="Arial" panose="020B0604020202020204" pitchFamily="34" charset="0"/>
              <a:buChar char="•"/>
            </a:pPr>
            <a:r>
              <a:rPr lang="en-GB" sz="2400" dirty="0">
                <a:solidFill>
                  <a:schemeClr val="bg1"/>
                </a:solidFill>
              </a:rPr>
              <a:t>Food technology </a:t>
            </a:r>
          </a:p>
          <a:p>
            <a:pPr marL="342900" indent="-342900">
              <a:lnSpc>
                <a:spcPct val="120000"/>
              </a:lnSpc>
              <a:buFont typeface="Arial" panose="020B0604020202020204" pitchFamily="34" charset="0"/>
              <a:buChar char="•"/>
            </a:pPr>
            <a:r>
              <a:rPr lang="en-GB" sz="2400" dirty="0">
                <a:solidFill>
                  <a:schemeClr val="bg1"/>
                </a:solidFill>
              </a:rPr>
              <a:t>Food chemistry </a:t>
            </a:r>
          </a:p>
          <a:p>
            <a:pPr marL="342900" indent="-342900">
              <a:lnSpc>
                <a:spcPct val="120000"/>
              </a:lnSpc>
              <a:buFont typeface="Arial" panose="020B0604020202020204" pitchFamily="34" charset="0"/>
              <a:buChar char="•"/>
            </a:pPr>
            <a:r>
              <a:rPr lang="en-GB" sz="2400" dirty="0">
                <a:solidFill>
                  <a:schemeClr val="bg1"/>
                </a:solidFill>
              </a:rPr>
              <a:t>Food microbiology </a:t>
            </a:r>
          </a:p>
          <a:p>
            <a:pPr marL="342900" indent="-342900">
              <a:lnSpc>
                <a:spcPct val="120000"/>
              </a:lnSpc>
              <a:buFont typeface="Arial" panose="020B0604020202020204" pitchFamily="34" charset="0"/>
              <a:buChar char="•"/>
            </a:pPr>
            <a:r>
              <a:rPr lang="en-GB" sz="2400" dirty="0">
                <a:solidFill>
                  <a:schemeClr val="bg1"/>
                </a:solidFill>
              </a:rPr>
              <a:t>Food packaging</a:t>
            </a:r>
          </a:p>
          <a:p>
            <a:pPr marL="342900" indent="-342900">
              <a:lnSpc>
                <a:spcPct val="120000"/>
              </a:lnSpc>
              <a:buFont typeface="Arial" panose="020B0604020202020204" pitchFamily="34" charset="0"/>
              <a:buChar char="•"/>
            </a:pPr>
            <a:r>
              <a:rPr lang="en-GB" sz="2400" dirty="0">
                <a:solidFill>
                  <a:schemeClr val="bg1"/>
                </a:solidFill>
              </a:rPr>
              <a:t>Nutrition and health</a:t>
            </a:r>
          </a:p>
        </p:txBody>
      </p:sp>
      <p:sp>
        <p:nvSpPr>
          <p:cNvPr id="2" name="Rechthoek 1"/>
          <p:cNvSpPr/>
          <p:nvPr/>
        </p:nvSpPr>
        <p:spPr>
          <a:xfrm>
            <a:off x="869651" y="1730134"/>
            <a:ext cx="16141092" cy="1865126"/>
          </a:xfrm>
          <a:prstGeom prst="rect">
            <a:avLst/>
          </a:prstGeom>
          <a:noFill/>
        </p:spPr>
        <p:txBody>
          <a:bodyPr wrap="square" rtlCol="0">
            <a:spAutoFit/>
          </a:bodyPr>
          <a:lstStyle/>
          <a:p>
            <a:pPr>
              <a:lnSpc>
                <a:spcPct val="120000"/>
              </a:lnSpc>
            </a:pPr>
            <a:r>
              <a:rPr lang="en-GB" sz="2400" dirty="0"/>
              <a:t>Top-notch innovative research with an international reputation in food technology, food chemistry, food microbiology and human nutrition. </a:t>
            </a:r>
          </a:p>
          <a:p>
            <a:pPr>
              <a:lnSpc>
                <a:spcPct val="120000"/>
              </a:lnSpc>
            </a:pPr>
            <a:r>
              <a:rPr lang="en-GB" sz="2400" dirty="0"/>
              <a:t>The department stands for applied and fundamental, multifaceted research of high social relevance and (inter)national cooperation with food industry, competent authorities, consumer organisations and all food-chain stakeholders. </a:t>
            </a:r>
          </a:p>
        </p:txBody>
      </p:sp>
    </p:spTree>
    <p:extLst>
      <p:ext uri="{BB962C8B-B14F-4D97-AF65-F5344CB8AC3E}">
        <p14:creationId xmlns:p14="http://schemas.microsoft.com/office/powerpoint/2010/main" val="17169189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2722798" y="6560457"/>
            <a:ext cx="9672401" cy="3431127"/>
          </a:xfrm>
          <a:prstGeom prst="rect">
            <a:avLst/>
          </a:prstGeom>
          <a:solidFill>
            <a:schemeClr val="accent1">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el 8"/>
          <p:cNvSpPr>
            <a:spLocks noGrp="1"/>
          </p:cNvSpPr>
          <p:nvPr>
            <p:ph type="title"/>
          </p:nvPr>
        </p:nvSpPr>
        <p:spPr>
          <a:xfrm>
            <a:off x="830117" y="409625"/>
            <a:ext cx="16700286" cy="1389206"/>
          </a:xfrm>
        </p:spPr>
        <p:txBody>
          <a:bodyPr/>
          <a:lstStyle/>
          <a:p>
            <a:r>
              <a:rPr lang="en-GB" dirty="0"/>
              <a:t>Department of green chemistry and technology</a:t>
            </a:r>
          </a:p>
        </p:txBody>
      </p:sp>
      <p:sp>
        <p:nvSpPr>
          <p:cNvPr id="7" name="TextBox 9"/>
          <p:cNvSpPr txBox="1"/>
          <p:nvPr/>
        </p:nvSpPr>
        <p:spPr>
          <a:xfrm>
            <a:off x="3117463" y="7262258"/>
            <a:ext cx="9509966" cy="2308324"/>
          </a:xfrm>
          <a:prstGeom prst="rect">
            <a:avLst/>
          </a:prstGeom>
          <a:noFill/>
        </p:spPr>
        <p:txBody>
          <a:bodyPr wrap="square" rtlCol="0">
            <a:spAutoFit/>
          </a:bodyPr>
          <a:lstStyle/>
          <a:p>
            <a:pPr>
              <a:lnSpc>
                <a:spcPct val="120000"/>
              </a:lnSpc>
            </a:pPr>
            <a:r>
              <a:rPr lang="en-GB" sz="2000" b="1" dirty="0">
                <a:solidFill>
                  <a:srgbClr val="1E64C8"/>
                </a:solidFill>
              </a:rPr>
              <a:t>Impact:</a:t>
            </a:r>
          </a:p>
          <a:p>
            <a:pPr marL="342900" indent="-342900">
              <a:lnSpc>
                <a:spcPct val="120000"/>
              </a:lnSpc>
              <a:buFont typeface="Arial" panose="020B0604020202020204" pitchFamily="34" charset="0"/>
              <a:buChar char="•"/>
            </a:pPr>
            <a:r>
              <a:rPr lang="en-GB" sz="2000" dirty="0"/>
              <a:t>Sustainable (re)use of biological raw material and natural resources </a:t>
            </a:r>
          </a:p>
          <a:p>
            <a:pPr marL="342900" indent="-342900">
              <a:lnSpc>
                <a:spcPct val="120000"/>
              </a:lnSpc>
              <a:buFont typeface="Arial" panose="020B0604020202020204" pitchFamily="34" charset="0"/>
              <a:buChar char="•"/>
            </a:pPr>
            <a:r>
              <a:rPr lang="en-GB" sz="2000" dirty="0"/>
              <a:t>Technological solutions, fit-for-use in different (industrial) and international contexts (e.g. developing countries)</a:t>
            </a:r>
          </a:p>
          <a:p>
            <a:pPr marL="342900" indent="-342900">
              <a:lnSpc>
                <a:spcPct val="120000"/>
              </a:lnSpc>
              <a:buFont typeface="Arial" panose="020B0604020202020204" pitchFamily="34" charset="0"/>
              <a:buChar char="•"/>
            </a:pPr>
            <a:r>
              <a:rPr lang="en-GB" sz="2000" dirty="0"/>
              <a:t>Expertise and services for SMEs and non-profit organizations for their water treatment and re-use</a:t>
            </a:r>
          </a:p>
        </p:txBody>
      </p:sp>
      <p:sp>
        <p:nvSpPr>
          <p:cNvPr id="8" name="Rechthoek 7"/>
          <p:cNvSpPr/>
          <p:nvPr/>
        </p:nvSpPr>
        <p:spPr>
          <a:xfrm>
            <a:off x="-290286" y="3522287"/>
            <a:ext cx="12022628" cy="3539613"/>
          </a:xfrm>
          <a:prstGeom prst="rect">
            <a:avLst/>
          </a:prstGeom>
          <a:solidFill>
            <a:srgbClr val="1E64C8"/>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2"/>
          <p:cNvSpPr txBox="1"/>
          <p:nvPr/>
        </p:nvSpPr>
        <p:spPr>
          <a:xfrm>
            <a:off x="953339" y="1844545"/>
            <a:ext cx="15781632" cy="1643527"/>
          </a:xfrm>
          <a:prstGeom prst="rect">
            <a:avLst/>
          </a:prstGeom>
          <a:noFill/>
        </p:spPr>
        <p:txBody>
          <a:bodyPr wrap="square" rtlCol="0">
            <a:spAutoFit/>
          </a:bodyPr>
          <a:lstStyle/>
          <a:p>
            <a:pPr>
              <a:lnSpc>
                <a:spcPct val="120000"/>
              </a:lnSpc>
            </a:pPr>
            <a:r>
              <a:rPr lang="en-GB" sz="2800" dirty="0"/>
              <a:t>Internationally recognized research related to both fundamental and applied aspects of chemistry in the domain of bioscience engineering. Comprising advanced analysis, (bio)chemical as well as physicochemical conversion and treatment techniques, and sustainable process design.</a:t>
            </a:r>
          </a:p>
        </p:txBody>
      </p:sp>
      <p:sp>
        <p:nvSpPr>
          <p:cNvPr id="10" name="TextBox 7"/>
          <p:cNvSpPr txBox="1"/>
          <p:nvPr/>
        </p:nvSpPr>
        <p:spPr>
          <a:xfrm>
            <a:off x="830117" y="3630370"/>
            <a:ext cx="11455289" cy="3385799"/>
          </a:xfrm>
          <a:prstGeom prst="rect">
            <a:avLst/>
          </a:prstGeom>
          <a:noFill/>
        </p:spPr>
        <p:txBody>
          <a:bodyPr wrap="square" rtlCol="0">
            <a:spAutoFit/>
          </a:bodyPr>
          <a:lstStyle/>
          <a:p>
            <a:pPr>
              <a:lnSpc>
                <a:spcPct val="120000"/>
              </a:lnSpc>
            </a:pPr>
            <a:r>
              <a:rPr lang="en-GB" sz="1800" b="1" dirty="0">
                <a:solidFill>
                  <a:schemeClr val="bg1"/>
                </a:solidFill>
              </a:rPr>
              <a:t>Topics:</a:t>
            </a:r>
            <a:endParaRPr lang="en-GB" sz="1800" dirty="0">
              <a:solidFill>
                <a:schemeClr val="bg1"/>
              </a:solidFill>
            </a:endParaRPr>
          </a:p>
          <a:p>
            <a:pPr marL="342900" indent="-342900">
              <a:lnSpc>
                <a:spcPct val="120000"/>
              </a:lnSpc>
              <a:buFont typeface="Arial" panose="020B0604020202020204" pitchFamily="34" charset="0"/>
              <a:buChar char="•"/>
            </a:pPr>
            <a:r>
              <a:rPr lang="en-GB" sz="1800" dirty="0">
                <a:solidFill>
                  <a:schemeClr val="bg1"/>
                </a:solidFill>
              </a:rPr>
              <a:t>Advanced analytical chemistry and ultra-trace (high-resolution) mass spectrometry</a:t>
            </a:r>
          </a:p>
          <a:p>
            <a:pPr marL="342900" indent="-342900">
              <a:lnSpc>
                <a:spcPct val="120000"/>
              </a:lnSpc>
              <a:buFont typeface="Arial" panose="020B0604020202020204" pitchFamily="34" charset="0"/>
              <a:buChar char="•"/>
            </a:pPr>
            <a:r>
              <a:rPr lang="en-GB" sz="1800" dirty="0">
                <a:solidFill>
                  <a:schemeClr val="bg1"/>
                </a:solidFill>
              </a:rPr>
              <a:t>Applied </a:t>
            </a:r>
            <a:r>
              <a:rPr lang="en-GB" sz="1800" dirty="0" err="1">
                <a:solidFill>
                  <a:schemeClr val="bg1"/>
                </a:solidFill>
              </a:rPr>
              <a:t>ecochemistry</a:t>
            </a:r>
            <a:r>
              <a:rPr lang="en-GB" sz="1800" dirty="0">
                <a:solidFill>
                  <a:schemeClr val="bg1"/>
                </a:solidFill>
              </a:rPr>
              <a:t> with focus on trace elements, isotopes, and organic </a:t>
            </a:r>
            <a:r>
              <a:rPr lang="en-GB" sz="1800" dirty="0" err="1">
                <a:solidFill>
                  <a:schemeClr val="bg1"/>
                </a:solidFill>
              </a:rPr>
              <a:t>micropollutants</a:t>
            </a:r>
            <a:r>
              <a:rPr lang="en-GB" sz="1800" dirty="0">
                <a:solidFill>
                  <a:schemeClr val="bg1"/>
                </a:solidFill>
              </a:rPr>
              <a:t> </a:t>
            </a:r>
          </a:p>
          <a:p>
            <a:pPr marL="342900" indent="-342900">
              <a:lnSpc>
                <a:spcPct val="120000"/>
              </a:lnSpc>
              <a:buFont typeface="Arial" panose="020B0604020202020204" pitchFamily="34" charset="0"/>
              <a:buChar char="•"/>
            </a:pPr>
            <a:r>
              <a:rPr lang="en-GB" sz="1800" dirty="0">
                <a:solidFill>
                  <a:schemeClr val="bg1"/>
                </a:solidFill>
              </a:rPr>
              <a:t>Organic synthesis, use of renewable resources, bio-organic chemistry, </a:t>
            </a:r>
            <a:r>
              <a:rPr lang="en-GB" sz="1800" dirty="0" err="1">
                <a:solidFill>
                  <a:schemeClr val="bg1"/>
                </a:solidFill>
              </a:rPr>
              <a:t>microreactor</a:t>
            </a:r>
            <a:r>
              <a:rPr lang="en-GB" sz="1800" dirty="0">
                <a:solidFill>
                  <a:schemeClr val="bg1"/>
                </a:solidFill>
              </a:rPr>
              <a:t> technology</a:t>
            </a:r>
          </a:p>
          <a:p>
            <a:pPr marL="342900" indent="-342900">
              <a:lnSpc>
                <a:spcPct val="120000"/>
              </a:lnSpc>
              <a:buFont typeface="Arial" panose="020B0604020202020204" pitchFamily="34" charset="0"/>
              <a:buChar char="•"/>
            </a:pPr>
            <a:r>
              <a:rPr lang="en-GB" sz="1800" dirty="0">
                <a:solidFill>
                  <a:schemeClr val="bg1"/>
                </a:solidFill>
              </a:rPr>
              <a:t>Particle and interfacial technology </a:t>
            </a:r>
          </a:p>
          <a:p>
            <a:pPr marL="342900" indent="-342900">
              <a:lnSpc>
                <a:spcPct val="120000"/>
              </a:lnSpc>
              <a:buFont typeface="Arial" panose="020B0604020202020204" pitchFamily="34" charset="0"/>
              <a:buChar char="•"/>
            </a:pPr>
            <a:r>
              <a:rPr lang="en-GB" sz="1800" dirty="0">
                <a:solidFill>
                  <a:schemeClr val="bg1"/>
                </a:solidFill>
              </a:rPr>
              <a:t>Thermochemical biomass conversion  </a:t>
            </a:r>
          </a:p>
          <a:p>
            <a:pPr marL="342900" indent="-342900">
              <a:lnSpc>
                <a:spcPct val="120000"/>
              </a:lnSpc>
              <a:buFont typeface="Arial" panose="020B0604020202020204" pitchFamily="34" charset="0"/>
              <a:buChar char="•"/>
            </a:pPr>
            <a:r>
              <a:rPr lang="en-GB" sz="1800" dirty="0" err="1">
                <a:solidFill>
                  <a:schemeClr val="bg1"/>
                </a:solidFill>
              </a:rPr>
              <a:t>Ecotechnology</a:t>
            </a:r>
            <a:r>
              <a:rPr lang="en-GB" sz="1800" dirty="0">
                <a:solidFill>
                  <a:schemeClr val="bg1"/>
                </a:solidFill>
              </a:rPr>
              <a:t> for air and water treatment and resource recovery</a:t>
            </a:r>
          </a:p>
          <a:p>
            <a:pPr marL="342900" indent="-342900">
              <a:lnSpc>
                <a:spcPct val="120000"/>
              </a:lnSpc>
              <a:buFont typeface="Arial" panose="020B0604020202020204" pitchFamily="34" charset="0"/>
              <a:buChar char="•"/>
            </a:pPr>
            <a:r>
              <a:rPr lang="en-GB" sz="1800" dirty="0" err="1">
                <a:solidFill>
                  <a:schemeClr val="bg1"/>
                </a:solidFill>
              </a:rPr>
              <a:t>Biosystems</a:t>
            </a:r>
            <a:r>
              <a:rPr lang="en-GB" sz="1800" dirty="0">
                <a:solidFill>
                  <a:schemeClr val="bg1"/>
                </a:solidFill>
              </a:rPr>
              <a:t> control</a:t>
            </a:r>
          </a:p>
          <a:p>
            <a:pPr marL="342900" indent="-342900">
              <a:lnSpc>
                <a:spcPct val="120000"/>
              </a:lnSpc>
              <a:buFont typeface="Arial" panose="020B0604020202020204" pitchFamily="34" charset="0"/>
              <a:buChar char="•"/>
            </a:pPr>
            <a:r>
              <a:rPr lang="en-GB" sz="1800" dirty="0">
                <a:solidFill>
                  <a:schemeClr val="bg1"/>
                </a:solidFill>
              </a:rPr>
              <a:t>Life cycle assessment and sustainable process design </a:t>
            </a:r>
          </a:p>
          <a:p>
            <a:pPr marL="342900" indent="-342900">
              <a:lnSpc>
                <a:spcPct val="120000"/>
              </a:lnSpc>
              <a:buFont typeface="Arial" panose="020B0604020202020204" pitchFamily="34" charset="0"/>
              <a:buChar char="•"/>
            </a:pPr>
            <a:r>
              <a:rPr lang="en-GB" sz="1800" dirty="0">
                <a:solidFill>
                  <a:schemeClr val="bg1"/>
                </a:solidFill>
              </a:rPr>
              <a:t>Catalysis </a:t>
            </a:r>
          </a:p>
        </p:txBody>
      </p:sp>
      <p:pic>
        <p:nvPicPr>
          <p:cNvPr id="11" name="Afbeelding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04999" y="3830070"/>
            <a:ext cx="5525403" cy="3688330"/>
          </a:xfrm>
          <a:prstGeom prst="rect">
            <a:avLst/>
          </a:prstGeom>
        </p:spPr>
      </p:pic>
    </p:spTree>
    <p:extLst>
      <p:ext uri="{BB962C8B-B14F-4D97-AF65-F5344CB8AC3E}">
        <p14:creationId xmlns:p14="http://schemas.microsoft.com/office/powerpoint/2010/main" val="6132665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department of biotechnology</a:t>
            </a:r>
          </a:p>
        </p:txBody>
      </p:sp>
      <p:sp>
        <p:nvSpPr>
          <p:cNvPr id="5" name="Rechthoek 4"/>
          <p:cNvSpPr/>
          <p:nvPr/>
        </p:nvSpPr>
        <p:spPr>
          <a:xfrm>
            <a:off x="3111909" y="7309727"/>
            <a:ext cx="9807677" cy="2458487"/>
          </a:xfrm>
          <a:prstGeom prst="rect">
            <a:avLst/>
          </a:prstGeom>
          <a:solidFill>
            <a:schemeClr val="accent1">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9"/>
          <p:cNvSpPr txBox="1"/>
          <p:nvPr/>
        </p:nvSpPr>
        <p:spPr>
          <a:xfrm>
            <a:off x="3405567" y="7802513"/>
            <a:ext cx="9220359" cy="1421928"/>
          </a:xfrm>
          <a:prstGeom prst="rect">
            <a:avLst/>
          </a:prstGeom>
          <a:noFill/>
        </p:spPr>
        <p:txBody>
          <a:bodyPr wrap="square" rtlCol="0">
            <a:spAutoFit/>
          </a:bodyPr>
          <a:lstStyle/>
          <a:p>
            <a:pPr>
              <a:lnSpc>
                <a:spcPct val="120000"/>
              </a:lnSpc>
            </a:pPr>
            <a:r>
              <a:rPr lang="en-GB" sz="2400" b="1" dirty="0">
                <a:solidFill>
                  <a:srgbClr val="1E64C8"/>
                </a:solidFill>
              </a:rPr>
              <a:t>Impact:</a:t>
            </a:r>
          </a:p>
          <a:p>
            <a:pPr>
              <a:lnSpc>
                <a:spcPct val="120000"/>
              </a:lnSpc>
            </a:pPr>
            <a:r>
              <a:rPr lang="en-GB" sz="2400" dirty="0">
                <a:solidFill>
                  <a:srgbClr val="000000"/>
                </a:solidFill>
              </a:rPr>
              <a:t>Optimizing biological systems for sustainable production and human health</a:t>
            </a:r>
          </a:p>
        </p:txBody>
      </p:sp>
      <p:sp>
        <p:nvSpPr>
          <p:cNvPr id="8" name="TextBox 2"/>
          <p:cNvSpPr txBox="1"/>
          <p:nvPr/>
        </p:nvSpPr>
        <p:spPr>
          <a:xfrm>
            <a:off x="857068" y="1088227"/>
            <a:ext cx="11578902" cy="1643527"/>
          </a:xfrm>
          <a:prstGeom prst="rect">
            <a:avLst/>
          </a:prstGeom>
          <a:noFill/>
        </p:spPr>
        <p:txBody>
          <a:bodyPr wrap="square" rtlCol="0">
            <a:spAutoFit/>
          </a:bodyPr>
          <a:lstStyle/>
          <a:p>
            <a:pPr>
              <a:lnSpc>
                <a:spcPct val="120000"/>
              </a:lnSpc>
            </a:pPr>
            <a:r>
              <a:rPr lang="en-GB" sz="2800" dirty="0"/>
              <a:t>Innovation through molecular characterization and optimization of biological systems enabling agricultural, culinary, environmental and medical applications.</a:t>
            </a:r>
          </a:p>
        </p:txBody>
      </p:sp>
      <p:sp>
        <p:nvSpPr>
          <p:cNvPr id="9" name="Rectangle 66"/>
          <p:cNvSpPr/>
          <p:nvPr/>
        </p:nvSpPr>
        <p:spPr>
          <a:xfrm>
            <a:off x="10070394" y="5002824"/>
            <a:ext cx="1369382" cy="1441941"/>
          </a:xfrm>
          <a:prstGeom prst="rect">
            <a:avLst/>
          </a:prstGeom>
          <a:solidFill>
            <a:schemeClr val="bg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67"/>
          <p:cNvSpPr/>
          <p:nvPr/>
        </p:nvSpPr>
        <p:spPr>
          <a:xfrm rot="3073361">
            <a:off x="7219734" y="3126713"/>
            <a:ext cx="392498" cy="189721"/>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68"/>
          <p:cNvSpPr/>
          <p:nvPr/>
        </p:nvSpPr>
        <p:spPr>
          <a:xfrm rot="18070839">
            <a:off x="9425446" y="3018242"/>
            <a:ext cx="392498" cy="244993"/>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69"/>
          <p:cNvSpPr/>
          <p:nvPr/>
        </p:nvSpPr>
        <p:spPr>
          <a:xfrm rot="20971884">
            <a:off x="10735348" y="4845028"/>
            <a:ext cx="392498" cy="189721"/>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70"/>
          <p:cNvSpPr/>
          <p:nvPr/>
        </p:nvSpPr>
        <p:spPr>
          <a:xfrm rot="1979602">
            <a:off x="10373392" y="6406380"/>
            <a:ext cx="392498" cy="189721"/>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71"/>
          <p:cNvSpPr/>
          <p:nvPr/>
        </p:nvSpPr>
        <p:spPr>
          <a:xfrm rot="7737372">
            <a:off x="6967660" y="7002616"/>
            <a:ext cx="392498" cy="189721"/>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40"/>
          <p:cNvSpPr/>
          <p:nvPr/>
        </p:nvSpPr>
        <p:spPr>
          <a:xfrm rot="20259853">
            <a:off x="9658302" y="6064231"/>
            <a:ext cx="271479" cy="501159"/>
          </a:xfrm>
          <a:prstGeom prst="rect">
            <a:avLst/>
          </a:prstGeom>
          <a:solidFill>
            <a:schemeClr val="bg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hthoek 15"/>
          <p:cNvSpPr/>
          <p:nvPr/>
        </p:nvSpPr>
        <p:spPr>
          <a:xfrm>
            <a:off x="-287438" y="2775197"/>
            <a:ext cx="15684754" cy="3912473"/>
          </a:xfrm>
          <a:prstGeom prst="rect">
            <a:avLst/>
          </a:prstGeom>
          <a:solidFill>
            <a:srgbClr val="1E64C8"/>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7"/>
          <p:cNvSpPr txBox="1"/>
          <p:nvPr/>
        </p:nvSpPr>
        <p:spPr>
          <a:xfrm>
            <a:off x="1373207" y="3009169"/>
            <a:ext cx="5873932" cy="3637919"/>
          </a:xfrm>
          <a:prstGeom prst="rect">
            <a:avLst/>
          </a:prstGeom>
          <a:noFill/>
        </p:spPr>
        <p:txBody>
          <a:bodyPr wrap="square" rtlCol="0">
            <a:spAutoFit/>
          </a:bodyPr>
          <a:lstStyle/>
          <a:p>
            <a:pPr>
              <a:lnSpc>
                <a:spcPct val="120000"/>
              </a:lnSpc>
            </a:pPr>
            <a:r>
              <a:rPr lang="en-GB" sz="2400" b="1" dirty="0">
                <a:solidFill>
                  <a:schemeClr val="bg1"/>
                </a:solidFill>
              </a:rPr>
              <a:t>Topics:</a:t>
            </a:r>
            <a:endParaRPr lang="en-GB" sz="2400" dirty="0">
              <a:solidFill>
                <a:schemeClr val="bg1"/>
              </a:solidFill>
            </a:endParaRPr>
          </a:p>
          <a:p>
            <a:pPr marL="342900" indent="-342900">
              <a:lnSpc>
                <a:spcPct val="120000"/>
              </a:lnSpc>
              <a:buFont typeface="Arial" panose="020B0604020202020204" pitchFamily="34" charset="0"/>
              <a:buChar char="•"/>
            </a:pPr>
            <a:r>
              <a:rPr lang="en-GB" sz="2400" dirty="0" err="1">
                <a:solidFill>
                  <a:schemeClr val="bg1"/>
                </a:solidFill>
              </a:rPr>
              <a:t>Nanobiotechnology</a:t>
            </a:r>
            <a:r>
              <a:rPr lang="en-GB" sz="2400" dirty="0">
                <a:solidFill>
                  <a:schemeClr val="bg1"/>
                </a:solidFill>
              </a:rPr>
              <a:t> </a:t>
            </a:r>
          </a:p>
          <a:p>
            <a:pPr marL="342900" indent="-342900">
              <a:lnSpc>
                <a:spcPct val="120000"/>
              </a:lnSpc>
              <a:buFont typeface="Arial" panose="020B0604020202020204" pitchFamily="34" charset="0"/>
              <a:buChar char="•"/>
            </a:pPr>
            <a:r>
              <a:rPr lang="en-GB" sz="2400" dirty="0">
                <a:solidFill>
                  <a:schemeClr val="bg1"/>
                </a:solidFill>
              </a:rPr>
              <a:t>Microscopy</a:t>
            </a:r>
          </a:p>
          <a:p>
            <a:pPr marL="342900" indent="-342900">
              <a:lnSpc>
                <a:spcPct val="120000"/>
              </a:lnSpc>
              <a:buFont typeface="Arial" panose="020B0604020202020204" pitchFamily="34" charset="0"/>
              <a:buChar char="•"/>
            </a:pPr>
            <a:r>
              <a:rPr lang="en-GB" sz="2400" dirty="0">
                <a:solidFill>
                  <a:schemeClr val="bg1"/>
                </a:solidFill>
              </a:rPr>
              <a:t>Plant biotechnology</a:t>
            </a:r>
          </a:p>
          <a:p>
            <a:pPr marL="342900" indent="-342900">
              <a:lnSpc>
                <a:spcPct val="120000"/>
              </a:lnSpc>
              <a:buFont typeface="Arial" panose="020B0604020202020204" pitchFamily="34" charset="0"/>
              <a:buChar char="•"/>
            </a:pPr>
            <a:r>
              <a:rPr lang="en-GB" sz="2400" dirty="0">
                <a:solidFill>
                  <a:schemeClr val="bg1"/>
                </a:solidFill>
              </a:rPr>
              <a:t>Epigenetics</a:t>
            </a:r>
          </a:p>
          <a:p>
            <a:pPr marL="342900" indent="-342900">
              <a:lnSpc>
                <a:spcPct val="120000"/>
              </a:lnSpc>
              <a:buFont typeface="Arial" panose="020B0604020202020204" pitchFamily="34" charset="0"/>
              <a:buChar char="•"/>
            </a:pPr>
            <a:r>
              <a:rPr lang="en-GB" sz="2400" dirty="0">
                <a:solidFill>
                  <a:schemeClr val="bg1"/>
                </a:solidFill>
              </a:rPr>
              <a:t>Plant-pathogen interactions</a:t>
            </a:r>
          </a:p>
          <a:p>
            <a:pPr marL="342900" indent="-342900">
              <a:lnSpc>
                <a:spcPct val="120000"/>
              </a:lnSpc>
              <a:buFont typeface="Arial" panose="020B0604020202020204" pitchFamily="34" charset="0"/>
              <a:buChar char="•"/>
            </a:pPr>
            <a:r>
              <a:rPr lang="en-GB" sz="2400" dirty="0">
                <a:solidFill>
                  <a:schemeClr val="bg1"/>
                </a:solidFill>
              </a:rPr>
              <a:t>Protein engineering</a:t>
            </a:r>
          </a:p>
          <a:p>
            <a:pPr marL="342900" indent="-342900">
              <a:lnSpc>
                <a:spcPct val="120000"/>
              </a:lnSpc>
              <a:buFont typeface="Arial" panose="020B0604020202020204" pitchFamily="34" charset="0"/>
              <a:buChar char="•"/>
            </a:pPr>
            <a:r>
              <a:rPr lang="en-GB" sz="2400" dirty="0">
                <a:solidFill>
                  <a:schemeClr val="bg1"/>
                </a:solidFill>
              </a:rPr>
              <a:t>Metabolic engineering</a:t>
            </a:r>
          </a:p>
        </p:txBody>
      </p:sp>
      <p:sp>
        <p:nvSpPr>
          <p:cNvPr id="18" name="Rechthoek 17"/>
          <p:cNvSpPr/>
          <p:nvPr/>
        </p:nvSpPr>
        <p:spPr>
          <a:xfrm>
            <a:off x="6966756" y="3306979"/>
            <a:ext cx="8667750" cy="3194721"/>
          </a:xfrm>
          <a:prstGeom prst="rect">
            <a:avLst/>
          </a:prstGeom>
        </p:spPr>
        <p:txBody>
          <a:bodyPr>
            <a:spAutoFit/>
          </a:bodyPr>
          <a:lstStyle/>
          <a:p>
            <a:pPr marL="342900" lvl="0" indent="-342900">
              <a:lnSpc>
                <a:spcPct val="120000"/>
              </a:lnSpc>
              <a:buFont typeface="Arial" panose="020B0604020202020204" pitchFamily="34" charset="0"/>
              <a:buChar char="•"/>
            </a:pPr>
            <a:r>
              <a:rPr lang="en-GB" sz="2400" dirty="0">
                <a:solidFill>
                  <a:schemeClr val="bg1"/>
                </a:solidFill>
              </a:rPr>
              <a:t>Synthetic biology </a:t>
            </a:r>
          </a:p>
          <a:p>
            <a:pPr marL="342900" lvl="0" indent="-342900">
              <a:lnSpc>
                <a:spcPct val="120000"/>
              </a:lnSpc>
              <a:buFont typeface="Arial" panose="020B0604020202020204" pitchFamily="34" charset="0"/>
              <a:buChar char="•"/>
            </a:pPr>
            <a:r>
              <a:rPr lang="en-GB" sz="2400" dirty="0">
                <a:solidFill>
                  <a:schemeClr val="bg1"/>
                </a:solidFill>
              </a:rPr>
              <a:t>Industrial biotechnology</a:t>
            </a:r>
          </a:p>
          <a:p>
            <a:pPr marL="342900" lvl="0" indent="-342900">
              <a:lnSpc>
                <a:spcPct val="120000"/>
              </a:lnSpc>
              <a:buFont typeface="Arial" panose="020B0604020202020204" pitchFamily="34" charset="0"/>
              <a:buChar char="•"/>
            </a:pPr>
            <a:r>
              <a:rPr lang="en-GB" sz="2400" dirty="0">
                <a:solidFill>
                  <a:schemeClr val="bg1"/>
                </a:solidFill>
              </a:rPr>
              <a:t>Microbial production and recovery of resources</a:t>
            </a:r>
          </a:p>
          <a:p>
            <a:pPr marL="342900" lvl="0" indent="-342900">
              <a:lnSpc>
                <a:spcPct val="120000"/>
              </a:lnSpc>
              <a:buFont typeface="Arial" panose="020B0604020202020204" pitchFamily="34" charset="0"/>
              <a:buChar char="•"/>
            </a:pPr>
            <a:r>
              <a:rPr lang="en-GB" sz="2400" dirty="0">
                <a:solidFill>
                  <a:schemeClr val="bg1"/>
                </a:solidFill>
              </a:rPr>
              <a:t>Brewing and fermentation technology </a:t>
            </a:r>
          </a:p>
          <a:p>
            <a:pPr marL="342900" lvl="0" indent="-342900">
              <a:lnSpc>
                <a:spcPct val="120000"/>
              </a:lnSpc>
              <a:buFont typeface="Arial" panose="020B0604020202020204" pitchFamily="34" charset="0"/>
              <a:buChar char="•"/>
            </a:pPr>
            <a:r>
              <a:rPr lang="en-GB" sz="2400" dirty="0">
                <a:solidFill>
                  <a:schemeClr val="bg1"/>
                </a:solidFill>
              </a:rPr>
              <a:t>Biological water treatment</a:t>
            </a:r>
          </a:p>
          <a:p>
            <a:pPr marL="342900" lvl="0" indent="-342900">
              <a:lnSpc>
                <a:spcPct val="120000"/>
              </a:lnSpc>
              <a:buFont typeface="Arial" panose="020B0604020202020204" pitchFamily="34" charset="0"/>
              <a:buChar char="•"/>
            </a:pPr>
            <a:r>
              <a:rPr lang="en-GB" sz="2400" dirty="0">
                <a:solidFill>
                  <a:schemeClr val="bg1"/>
                </a:solidFill>
              </a:rPr>
              <a:t>Microbe-host interactions</a:t>
            </a:r>
          </a:p>
          <a:p>
            <a:pPr marL="342900" lvl="0" indent="-342900">
              <a:lnSpc>
                <a:spcPct val="120000"/>
              </a:lnSpc>
              <a:buFont typeface="Arial" panose="020B0604020202020204" pitchFamily="34" charset="0"/>
              <a:buChar char="•"/>
            </a:pPr>
            <a:r>
              <a:rPr lang="en-GB" sz="2400" dirty="0">
                <a:solidFill>
                  <a:schemeClr val="bg1"/>
                </a:solidFill>
              </a:rPr>
              <a:t>Microbial ecology</a:t>
            </a:r>
          </a:p>
        </p:txBody>
      </p:sp>
      <p:pic>
        <p:nvPicPr>
          <p:cNvPr id="19" name="Afbeelding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76961" y="-95711"/>
            <a:ext cx="5748997" cy="3834581"/>
          </a:xfrm>
          <a:prstGeom prst="rect">
            <a:avLst/>
          </a:prstGeom>
        </p:spPr>
      </p:pic>
    </p:spTree>
    <p:extLst>
      <p:ext uri="{BB962C8B-B14F-4D97-AF65-F5344CB8AC3E}">
        <p14:creationId xmlns:p14="http://schemas.microsoft.com/office/powerpoint/2010/main" val="24608010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2846162" y="6723492"/>
            <a:ext cx="8344351" cy="2895466"/>
          </a:xfrm>
          <a:prstGeom prst="rect">
            <a:avLst/>
          </a:prstGeom>
          <a:solidFill>
            <a:schemeClr val="accent1">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el 8"/>
          <p:cNvSpPr>
            <a:spLocks noGrp="1"/>
          </p:cNvSpPr>
          <p:nvPr>
            <p:ph type="title"/>
          </p:nvPr>
        </p:nvSpPr>
        <p:spPr>
          <a:xfrm>
            <a:off x="830117" y="791605"/>
            <a:ext cx="16700286" cy="863693"/>
          </a:xfrm>
        </p:spPr>
        <p:txBody>
          <a:bodyPr/>
          <a:lstStyle/>
          <a:p>
            <a:r>
              <a:rPr lang="en-GB" dirty="0"/>
              <a:t>department of data </a:t>
            </a:r>
            <a:r>
              <a:rPr lang="en-GB" dirty="0" err="1"/>
              <a:t>anAlysis</a:t>
            </a:r>
            <a:r>
              <a:rPr lang="en-GB" dirty="0"/>
              <a:t> and mathematical modelling</a:t>
            </a:r>
          </a:p>
        </p:txBody>
      </p:sp>
      <p:sp>
        <p:nvSpPr>
          <p:cNvPr id="8" name="TextBox 9"/>
          <p:cNvSpPr txBox="1"/>
          <p:nvPr/>
        </p:nvSpPr>
        <p:spPr>
          <a:xfrm>
            <a:off x="3161707" y="7188518"/>
            <a:ext cx="7918070" cy="1865126"/>
          </a:xfrm>
          <a:prstGeom prst="rect">
            <a:avLst/>
          </a:prstGeom>
          <a:noFill/>
        </p:spPr>
        <p:txBody>
          <a:bodyPr wrap="square" rtlCol="0">
            <a:spAutoFit/>
          </a:bodyPr>
          <a:lstStyle/>
          <a:p>
            <a:pPr>
              <a:lnSpc>
                <a:spcPct val="120000"/>
              </a:lnSpc>
            </a:pPr>
            <a:r>
              <a:rPr lang="en-GB" sz="2400" b="1" dirty="0">
                <a:solidFill>
                  <a:srgbClr val="1E64C8"/>
                </a:solidFill>
              </a:rPr>
              <a:t>Impact:</a:t>
            </a:r>
          </a:p>
          <a:p>
            <a:pPr>
              <a:lnSpc>
                <a:spcPct val="120000"/>
              </a:lnSpc>
            </a:pPr>
            <a:r>
              <a:rPr lang="en-GB" sz="2400" dirty="0"/>
              <a:t>Promoting and implementing high-quality data analysis and modelling solutions for scientific, industrial and societal problems. </a:t>
            </a:r>
          </a:p>
        </p:txBody>
      </p:sp>
      <p:sp>
        <p:nvSpPr>
          <p:cNvPr id="9" name="Rechthoek 8"/>
          <p:cNvSpPr/>
          <p:nvPr/>
        </p:nvSpPr>
        <p:spPr>
          <a:xfrm>
            <a:off x="-1602393" y="3362632"/>
            <a:ext cx="13334735" cy="3539613"/>
          </a:xfrm>
          <a:prstGeom prst="rect">
            <a:avLst/>
          </a:prstGeom>
          <a:solidFill>
            <a:srgbClr val="1E64C8"/>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2"/>
          <p:cNvSpPr txBox="1"/>
          <p:nvPr/>
        </p:nvSpPr>
        <p:spPr>
          <a:xfrm>
            <a:off x="830117" y="1862665"/>
            <a:ext cx="13470584" cy="1078950"/>
          </a:xfrm>
          <a:prstGeom prst="rect">
            <a:avLst/>
          </a:prstGeom>
          <a:noFill/>
        </p:spPr>
        <p:txBody>
          <a:bodyPr wrap="square" rtlCol="0">
            <a:spAutoFit/>
          </a:bodyPr>
          <a:lstStyle/>
          <a:p>
            <a:pPr>
              <a:lnSpc>
                <a:spcPct val="120000"/>
              </a:lnSpc>
            </a:pPr>
            <a:r>
              <a:rPr lang="en-GB" sz="2800" dirty="0"/>
              <a:t>Multidisciplinary engineering approach to the entire data-to-decision cycle of </a:t>
            </a:r>
            <a:r>
              <a:rPr lang="en-GB" sz="2800" dirty="0" err="1"/>
              <a:t>biosystems</a:t>
            </a:r>
            <a:r>
              <a:rPr lang="en-GB" sz="2800" dirty="0"/>
              <a:t> modelling for science, industry and society.</a:t>
            </a:r>
          </a:p>
        </p:txBody>
      </p:sp>
      <p:sp>
        <p:nvSpPr>
          <p:cNvPr id="11" name="TextBox 7"/>
          <p:cNvSpPr txBox="1"/>
          <p:nvPr/>
        </p:nvSpPr>
        <p:spPr>
          <a:xfrm>
            <a:off x="830117" y="3528771"/>
            <a:ext cx="9929323" cy="2751522"/>
          </a:xfrm>
          <a:prstGeom prst="rect">
            <a:avLst/>
          </a:prstGeom>
          <a:noFill/>
        </p:spPr>
        <p:txBody>
          <a:bodyPr wrap="square" rtlCol="0">
            <a:spAutoFit/>
          </a:bodyPr>
          <a:lstStyle/>
          <a:p>
            <a:pPr>
              <a:lnSpc>
                <a:spcPct val="120000"/>
              </a:lnSpc>
            </a:pPr>
            <a:r>
              <a:rPr lang="en-GB" sz="2400" b="1" dirty="0">
                <a:solidFill>
                  <a:schemeClr val="bg1"/>
                </a:solidFill>
              </a:rPr>
              <a:t>Topics:</a:t>
            </a:r>
            <a:endParaRPr lang="en-GB" sz="2400" dirty="0">
              <a:solidFill>
                <a:schemeClr val="bg1"/>
              </a:solidFill>
            </a:endParaRPr>
          </a:p>
          <a:p>
            <a:pPr marL="342900" indent="-342900">
              <a:lnSpc>
                <a:spcPct val="120000"/>
              </a:lnSpc>
              <a:buFont typeface="Arial" panose="020B0604020202020204" pitchFamily="34" charset="0"/>
              <a:buChar char="•"/>
            </a:pPr>
            <a:r>
              <a:rPr lang="en-GB" sz="2400" dirty="0">
                <a:solidFill>
                  <a:schemeClr val="bg1"/>
                </a:solidFill>
              </a:rPr>
              <a:t>Data analysis for life sciences: biostatistics and bioinformatics</a:t>
            </a:r>
          </a:p>
          <a:p>
            <a:pPr marL="342900" indent="-342900">
              <a:lnSpc>
                <a:spcPct val="120000"/>
              </a:lnSpc>
              <a:buFont typeface="Arial" panose="020B0604020202020204" pitchFamily="34" charset="0"/>
              <a:buChar char="•"/>
            </a:pPr>
            <a:r>
              <a:rPr lang="en-GB" sz="2400" dirty="0">
                <a:solidFill>
                  <a:schemeClr val="bg1"/>
                </a:solidFill>
              </a:rPr>
              <a:t>Knowledge-based, predictive and spatially explicit modelling of biological and natural processes</a:t>
            </a:r>
          </a:p>
          <a:p>
            <a:pPr marL="342900" indent="-342900">
              <a:lnSpc>
                <a:spcPct val="120000"/>
              </a:lnSpc>
              <a:buFont typeface="Arial" panose="020B0604020202020204" pitchFamily="34" charset="0"/>
              <a:buChar char="•"/>
            </a:pPr>
            <a:r>
              <a:rPr lang="en-GB" sz="2400" dirty="0">
                <a:solidFill>
                  <a:schemeClr val="bg1"/>
                </a:solidFill>
              </a:rPr>
              <a:t>Model-based design and optimization of processes in resource recovery and pharmaceutical manufacturing</a:t>
            </a:r>
          </a:p>
        </p:txBody>
      </p:sp>
      <p:pic>
        <p:nvPicPr>
          <p:cNvPr id="12" name="Afbeelding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2342" y="3347896"/>
            <a:ext cx="5936226" cy="3561736"/>
          </a:xfrm>
          <a:prstGeom prst="rect">
            <a:avLst/>
          </a:prstGeom>
        </p:spPr>
      </p:pic>
    </p:spTree>
    <p:extLst>
      <p:ext uri="{BB962C8B-B14F-4D97-AF65-F5344CB8AC3E}">
        <p14:creationId xmlns:p14="http://schemas.microsoft.com/office/powerpoint/2010/main" val="4676567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p:cNvPicPr>
            <a:picLocks noChangeAspect="1"/>
          </p:cNvPicPr>
          <p:nvPr/>
        </p:nvPicPr>
        <p:blipFill>
          <a:blip r:embed="rId2"/>
          <a:stretch>
            <a:fillRect/>
          </a:stretch>
        </p:blipFill>
        <p:spPr>
          <a:xfrm>
            <a:off x="8161009" y="2984603"/>
            <a:ext cx="6386181" cy="4644495"/>
          </a:xfrm>
          <a:prstGeom prst="rect">
            <a:avLst/>
          </a:prstGeom>
        </p:spPr>
      </p:pic>
      <p:sp>
        <p:nvSpPr>
          <p:cNvPr id="6" name="Rechthoek 5"/>
          <p:cNvSpPr/>
          <p:nvPr/>
        </p:nvSpPr>
        <p:spPr>
          <a:xfrm>
            <a:off x="10458910" y="6985029"/>
            <a:ext cx="5649290" cy="2768571"/>
          </a:xfrm>
          <a:prstGeom prst="rect">
            <a:avLst/>
          </a:prstGeom>
          <a:solidFill>
            <a:schemeClr val="accent1">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9"/>
          <p:cNvSpPr txBox="1"/>
          <p:nvPr/>
        </p:nvSpPr>
        <p:spPr>
          <a:xfrm>
            <a:off x="10823114" y="7248788"/>
            <a:ext cx="5375377" cy="2308324"/>
          </a:xfrm>
          <a:prstGeom prst="rect">
            <a:avLst/>
          </a:prstGeom>
          <a:noFill/>
        </p:spPr>
        <p:txBody>
          <a:bodyPr wrap="square" rtlCol="0">
            <a:spAutoFit/>
          </a:bodyPr>
          <a:lstStyle/>
          <a:p>
            <a:pPr>
              <a:lnSpc>
                <a:spcPct val="120000"/>
              </a:lnSpc>
            </a:pPr>
            <a:r>
              <a:rPr lang="en-GB" sz="2400" b="1" dirty="0">
                <a:solidFill>
                  <a:srgbClr val="1E64C8"/>
                </a:solidFill>
              </a:rPr>
              <a:t>Impact:</a:t>
            </a:r>
          </a:p>
          <a:p>
            <a:pPr marL="342900" indent="-342900">
              <a:lnSpc>
                <a:spcPct val="120000"/>
              </a:lnSpc>
              <a:buFont typeface="Arial" panose="020B0604020202020204" pitchFamily="34" charset="0"/>
              <a:buChar char="•"/>
            </a:pPr>
            <a:r>
              <a:rPr lang="en-GB" sz="2400" dirty="0"/>
              <a:t>Policy advice at local, national and international level</a:t>
            </a:r>
          </a:p>
          <a:p>
            <a:pPr marL="342900" indent="-342900">
              <a:lnSpc>
                <a:spcPct val="120000"/>
              </a:lnSpc>
              <a:buFont typeface="Arial" panose="020B0604020202020204" pitchFamily="34" charset="0"/>
              <a:buChar char="•"/>
            </a:pPr>
            <a:r>
              <a:rPr lang="en-GB" sz="2400" dirty="0"/>
              <a:t>Capacity building of partner institutes in the global South</a:t>
            </a:r>
          </a:p>
        </p:txBody>
      </p:sp>
      <p:sp>
        <p:nvSpPr>
          <p:cNvPr id="9" name="TextBox 2"/>
          <p:cNvSpPr txBox="1"/>
          <p:nvPr/>
        </p:nvSpPr>
        <p:spPr>
          <a:xfrm>
            <a:off x="830117" y="1859779"/>
            <a:ext cx="15938799" cy="978729"/>
          </a:xfrm>
          <a:prstGeom prst="rect">
            <a:avLst/>
          </a:prstGeom>
          <a:noFill/>
        </p:spPr>
        <p:txBody>
          <a:bodyPr wrap="square" rtlCol="0">
            <a:spAutoFit/>
          </a:bodyPr>
          <a:lstStyle/>
          <a:p>
            <a:pPr>
              <a:lnSpc>
                <a:spcPct val="120000"/>
              </a:lnSpc>
            </a:pPr>
            <a:r>
              <a:rPr lang="en-GB" sz="2400" dirty="0"/>
              <a:t>Economic and socio-political analyses of agriculture and food ‘from farm to fork’, including urban, </a:t>
            </a:r>
            <a:r>
              <a:rPr lang="en-GB" sz="2400" dirty="0" err="1"/>
              <a:t>peri</a:t>
            </a:r>
            <a:r>
              <a:rPr lang="en-GB" sz="2400" dirty="0"/>
              <a:t>-urban and rural areas all over the globe. </a:t>
            </a:r>
          </a:p>
        </p:txBody>
      </p:sp>
      <p:sp>
        <p:nvSpPr>
          <p:cNvPr id="10" name="Titel 2"/>
          <p:cNvSpPr>
            <a:spLocks noGrp="1"/>
          </p:cNvSpPr>
          <p:nvPr>
            <p:ph type="title"/>
          </p:nvPr>
        </p:nvSpPr>
        <p:spPr>
          <a:xfrm>
            <a:off x="830118" y="934313"/>
            <a:ext cx="15705282" cy="863693"/>
          </a:xfrm>
        </p:spPr>
        <p:txBody>
          <a:bodyPr/>
          <a:lstStyle/>
          <a:p>
            <a:r>
              <a:rPr lang="en-GB" dirty="0"/>
              <a:t>department of agricultural economics</a:t>
            </a:r>
          </a:p>
        </p:txBody>
      </p:sp>
      <p:sp>
        <p:nvSpPr>
          <p:cNvPr id="13" name="Rechthoek 12"/>
          <p:cNvSpPr/>
          <p:nvPr/>
        </p:nvSpPr>
        <p:spPr>
          <a:xfrm>
            <a:off x="-1587878" y="2998289"/>
            <a:ext cx="10319426" cy="4630810"/>
          </a:xfrm>
          <a:prstGeom prst="rect">
            <a:avLst/>
          </a:prstGeom>
          <a:solidFill>
            <a:srgbClr val="1E64C8"/>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7"/>
          <p:cNvSpPr txBox="1"/>
          <p:nvPr/>
        </p:nvSpPr>
        <p:spPr>
          <a:xfrm>
            <a:off x="830117" y="3247221"/>
            <a:ext cx="7210798" cy="4967514"/>
          </a:xfrm>
          <a:prstGeom prst="rect">
            <a:avLst/>
          </a:prstGeom>
          <a:noFill/>
        </p:spPr>
        <p:txBody>
          <a:bodyPr wrap="square" rtlCol="0">
            <a:spAutoFit/>
          </a:bodyPr>
          <a:lstStyle/>
          <a:p>
            <a:pPr>
              <a:lnSpc>
                <a:spcPct val="120000"/>
              </a:lnSpc>
            </a:pPr>
            <a:r>
              <a:rPr lang="en-GB" sz="2400" b="1" dirty="0">
                <a:solidFill>
                  <a:schemeClr val="bg1"/>
                </a:solidFill>
              </a:rPr>
              <a:t>Topics:</a:t>
            </a:r>
            <a:endParaRPr lang="en-GB" sz="2400" dirty="0">
              <a:solidFill>
                <a:schemeClr val="bg1"/>
              </a:solidFill>
            </a:endParaRPr>
          </a:p>
          <a:p>
            <a:pPr marL="342900" indent="-342900">
              <a:lnSpc>
                <a:spcPct val="120000"/>
              </a:lnSpc>
              <a:buFont typeface="Arial" panose="020B0604020202020204" pitchFamily="34" charset="0"/>
              <a:buChar char="•"/>
            </a:pPr>
            <a:r>
              <a:rPr lang="en-GB" sz="2400" dirty="0">
                <a:solidFill>
                  <a:schemeClr val="bg1"/>
                </a:solidFill>
              </a:rPr>
              <a:t>Agricultural </a:t>
            </a:r>
            <a:r>
              <a:rPr lang="en-GB" sz="2400" dirty="0" smtClean="0">
                <a:solidFill>
                  <a:schemeClr val="bg1"/>
                </a:solidFill>
              </a:rPr>
              <a:t>and rural economics </a:t>
            </a:r>
            <a:endParaRPr lang="en-GB" sz="2400" dirty="0">
              <a:solidFill>
                <a:schemeClr val="bg1"/>
              </a:solidFill>
            </a:endParaRPr>
          </a:p>
          <a:p>
            <a:pPr marL="342900" indent="-342900">
              <a:lnSpc>
                <a:spcPct val="120000"/>
              </a:lnSpc>
              <a:buFont typeface="Arial" panose="020B0604020202020204" pitchFamily="34" charset="0"/>
              <a:buChar char="•"/>
            </a:pPr>
            <a:r>
              <a:rPr lang="en-GB" sz="2400" dirty="0" err="1">
                <a:solidFill>
                  <a:schemeClr val="bg1"/>
                </a:solidFill>
              </a:rPr>
              <a:t>Agri</a:t>
            </a:r>
            <a:r>
              <a:rPr lang="en-GB" sz="2400" dirty="0">
                <a:solidFill>
                  <a:schemeClr val="bg1"/>
                </a:solidFill>
              </a:rPr>
              <a:t>-food marketing </a:t>
            </a:r>
            <a:endParaRPr lang="en-GB" sz="2400" dirty="0" smtClean="0">
              <a:solidFill>
                <a:schemeClr val="bg1"/>
              </a:solidFill>
            </a:endParaRPr>
          </a:p>
          <a:p>
            <a:pPr marL="342900" indent="-342900">
              <a:lnSpc>
                <a:spcPct val="120000"/>
              </a:lnSpc>
              <a:buFont typeface="Arial" panose="020B0604020202020204" pitchFamily="34" charset="0"/>
              <a:buChar char="•"/>
            </a:pPr>
            <a:r>
              <a:rPr lang="en-GB" sz="2400" dirty="0">
                <a:solidFill>
                  <a:schemeClr val="bg1"/>
                </a:solidFill>
              </a:rPr>
              <a:t>Consumer </a:t>
            </a:r>
            <a:r>
              <a:rPr lang="en-GB" sz="2400" dirty="0" smtClean="0">
                <a:solidFill>
                  <a:schemeClr val="bg1"/>
                </a:solidFill>
              </a:rPr>
              <a:t>behaviour</a:t>
            </a:r>
          </a:p>
          <a:p>
            <a:pPr marL="342900" indent="-342900">
              <a:lnSpc>
                <a:spcPct val="120000"/>
              </a:lnSpc>
              <a:buFont typeface="Arial" panose="020B0604020202020204" pitchFamily="34" charset="0"/>
              <a:buChar char="•"/>
            </a:pPr>
            <a:r>
              <a:rPr lang="en-GB" sz="2400" dirty="0" smtClean="0">
                <a:solidFill>
                  <a:schemeClr val="bg1"/>
                </a:solidFill>
              </a:rPr>
              <a:t>Business management</a:t>
            </a:r>
            <a:endParaRPr lang="en-GB" sz="2400" dirty="0">
              <a:solidFill>
                <a:schemeClr val="bg1"/>
              </a:solidFill>
            </a:endParaRPr>
          </a:p>
          <a:p>
            <a:pPr marL="342900" indent="-342900">
              <a:lnSpc>
                <a:spcPct val="120000"/>
              </a:lnSpc>
              <a:buFont typeface="Arial" panose="020B0604020202020204" pitchFamily="34" charset="0"/>
              <a:buChar char="•"/>
            </a:pPr>
            <a:r>
              <a:rPr lang="en-GB" sz="2400" dirty="0" smtClean="0">
                <a:solidFill>
                  <a:schemeClr val="bg1"/>
                </a:solidFill>
              </a:rPr>
              <a:t>Chain </a:t>
            </a:r>
            <a:r>
              <a:rPr lang="en-GB" sz="2400" dirty="0">
                <a:solidFill>
                  <a:schemeClr val="bg1"/>
                </a:solidFill>
              </a:rPr>
              <a:t>and </a:t>
            </a:r>
            <a:r>
              <a:rPr lang="en-GB" sz="2400" dirty="0" smtClean="0">
                <a:solidFill>
                  <a:schemeClr val="bg1"/>
                </a:solidFill>
              </a:rPr>
              <a:t>agribusiness </a:t>
            </a:r>
            <a:r>
              <a:rPr lang="en-GB" sz="2400" dirty="0">
                <a:solidFill>
                  <a:schemeClr val="bg1"/>
                </a:solidFill>
              </a:rPr>
              <a:t>management </a:t>
            </a:r>
          </a:p>
          <a:p>
            <a:pPr marL="342900" indent="-342900">
              <a:lnSpc>
                <a:spcPct val="120000"/>
              </a:lnSpc>
              <a:buFont typeface="Arial" panose="020B0604020202020204" pitchFamily="34" charset="0"/>
              <a:buChar char="•"/>
            </a:pPr>
            <a:r>
              <a:rPr lang="en-GB" sz="2400" dirty="0" smtClean="0">
                <a:solidFill>
                  <a:schemeClr val="bg1"/>
                </a:solidFill>
              </a:rPr>
              <a:t>Natural </a:t>
            </a:r>
            <a:r>
              <a:rPr lang="en-GB" sz="2400" dirty="0">
                <a:solidFill>
                  <a:schemeClr val="bg1"/>
                </a:solidFill>
              </a:rPr>
              <a:t>resources management </a:t>
            </a:r>
          </a:p>
          <a:p>
            <a:pPr marL="342900" indent="-342900">
              <a:lnSpc>
                <a:spcPct val="120000"/>
              </a:lnSpc>
              <a:buFont typeface="Arial" panose="020B0604020202020204" pitchFamily="34" charset="0"/>
              <a:buChar char="•"/>
            </a:pPr>
            <a:r>
              <a:rPr lang="en-GB" sz="2400" dirty="0" smtClean="0">
                <a:solidFill>
                  <a:schemeClr val="bg1"/>
                </a:solidFill>
              </a:rPr>
              <a:t>Agricultural and environmental policy analysis</a:t>
            </a:r>
          </a:p>
          <a:p>
            <a:pPr marL="342900" indent="-342900">
              <a:lnSpc>
                <a:spcPct val="120000"/>
              </a:lnSpc>
              <a:buFont typeface="Arial" panose="020B0604020202020204" pitchFamily="34" charset="0"/>
              <a:buChar char="•"/>
            </a:pPr>
            <a:r>
              <a:rPr lang="en-GB" sz="2400" dirty="0" smtClean="0">
                <a:solidFill>
                  <a:schemeClr val="bg1"/>
                </a:solidFill>
              </a:rPr>
              <a:t>Institutional, sociological and political analysis</a:t>
            </a:r>
          </a:p>
          <a:p>
            <a:pPr marL="342900" indent="-342900">
              <a:lnSpc>
                <a:spcPct val="120000"/>
              </a:lnSpc>
              <a:buFont typeface="Arial" panose="020B0604020202020204" pitchFamily="34" charset="0"/>
              <a:buChar char="•"/>
            </a:pPr>
            <a:endParaRPr lang="en-GB" sz="2400" dirty="0">
              <a:solidFill>
                <a:schemeClr val="bg1"/>
              </a:solidFill>
            </a:endParaRPr>
          </a:p>
          <a:p>
            <a:pPr marL="342900" indent="-342900">
              <a:lnSpc>
                <a:spcPct val="120000"/>
              </a:lnSpc>
              <a:buFont typeface="Arial" panose="020B0604020202020204" pitchFamily="34" charset="0"/>
              <a:buChar char="•"/>
            </a:pPr>
            <a:endParaRPr lang="en-GB" sz="2400" dirty="0">
              <a:solidFill>
                <a:schemeClr val="bg1"/>
              </a:solidFill>
            </a:endParaRPr>
          </a:p>
        </p:txBody>
      </p:sp>
    </p:spTree>
    <p:extLst>
      <p:ext uri="{BB962C8B-B14F-4D97-AF65-F5344CB8AC3E}">
        <p14:creationId xmlns:p14="http://schemas.microsoft.com/office/powerpoint/2010/main" val="29221425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What can we do for you?</a:t>
            </a:r>
          </a:p>
        </p:txBody>
      </p:sp>
      <p:sp>
        <p:nvSpPr>
          <p:cNvPr id="4" name="Tijdelijke aanduiding voor dianummer 3"/>
          <p:cNvSpPr>
            <a:spLocks noGrp="1"/>
          </p:cNvSpPr>
          <p:nvPr>
            <p:ph type="sldNum" sz="quarter" idx="12"/>
          </p:nvPr>
        </p:nvSpPr>
        <p:spPr/>
        <p:txBody>
          <a:bodyPr/>
          <a:lstStyle/>
          <a:p>
            <a:fld id="{7AE184E0-0BD4-4705-A12B-9B71DDE63301}" type="slidenum">
              <a:rPr lang="en-GB" smtClean="0"/>
              <a:t>36</a:t>
            </a:fld>
            <a:endParaRPr lang="en-GB" dirty="0"/>
          </a:p>
        </p:txBody>
      </p:sp>
      <p:sp>
        <p:nvSpPr>
          <p:cNvPr id="5" name="Rechthoek 11"/>
          <p:cNvSpPr>
            <a:spLocks noChangeArrowheads="1"/>
          </p:cNvSpPr>
          <p:nvPr/>
        </p:nvSpPr>
        <p:spPr bwMode="auto">
          <a:xfrm>
            <a:off x="918284" y="1663391"/>
            <a:ext cx="5763490" cy="523220"/>
          </a:xfrm>
          <a:prstGeom prst="rect">
            <a:avLst/>
          </a:prstGeom>
          <a:solidFill>
            <a:schemeClr val="accent5">
              <a:lumMod val="40000"/>
              <a:lumOff val="60000"/>
              <a:alpha val="50195"/>
            </a:schemeClr>
          </a:solidFill>
          <a:ln>
            <a:noFill/>
          </a:ln>
          <a:extLst/>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r>
              <a:rPr lang="en-GB" altLang="nl-BE" sz="2800" dirty="0">
                <a:solidFill>
                  <a:schemeClr val="tx1"/>
                </a:solidFill>
                <a:latin typeface="+mn-lt"/>
              </a:rPr>
              <a:t>Collaboration projects</a:t>
            </a:r>
            <a:endParaRPr lang="en-GB" altLang="nl-BE" sz="2800" b="1" dirty="0">
              <a:solidFill>
                <a:schemeClr val="tx1"/>
              </a:solidFill>
              <a:latin typeface="+mn-lt"/>
            </a:endParaRPr>
          </a:p>
        </p:txBody>
      </p:sp>
      <p:sp>
        <p:nvSpPr>
          <p:cNvPr id="6" name="Rechthoek 11"/>
          <p:cNvSpPr>
            <a:spLocks noChangeArrowheads="1"/>
          </p:cNvSpPr>
          <p:nvPr/>
        </p:nvSpPr>
        <p:spPr bwMode="auto">
          <a:xfrm>
            <a:off x="918284" y="2460213"/>
            <a:ext cx="5763490" cy="523220"/>
          </a:xfrm>
          <a:prstGeom prst="rect">
            <a:avLst/>
          </a:prstGeom>
          <a:solidFill>
            <a:schemeClr val="accent5">
              <a:lumMod val="40000"/>
              <a:lumOff val="60000"/>
              <a:alpha val="50195"/>
            </a:schemeClr>
          </a:solidFill>
          <a:ln>
            <a:noFill/>
          </a:ln>
          <a:extLst/>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r>
              <a:rPr lang="en-GB" altLang="nl-BE" sz="2800" dirty="0">
                <a:solidFill>
                  <a:schemeClr val="tx1"/>
                </a:solidFill>
                <a:latin typeface="+mn-lt"/>
              </a:rPr>
              <a:t>Trainings on demand</a:t>
            </a:r>
            <a:endParaRPr lang="en-GB" altLang="nl-BE" sz="2800" b="1" dirty="0">
              <a:solidFill>
                <a:schemeClr val="tx1"/>
              </a:solidFill>
              <a:latin typeface="+mn-lt"/>
            </a:endParaRPr>
          </a:p>
        </p:txBody>
      </p:sp>
      <p:sp>
        <p:nvSpPr>
          <p:cNvPr id="7" name="Rechthoek 11"/>
          <p:cNvSpPr>
            <a:spLocks noChangeArrowheads="1"/>
          </p:cNvSpPr>
          <p:nvPr/>
        </p:nvSpPr>
        <p:spPr bwMode="auto">
          <a:xfrm>
            <a:off x="918284" y="3257035"/>
            <a:ext cx="5763490" cy="523220"/>
          </a:xfrm>
          <a:prstGeom prst="rect">
            <a:avLst/>
          </a:prstGeom>
          <a:solidFill>
            <a:schemeClr val="accent5">
              <a:lumMod val="40000"/>
              <a:lumOff val="60000"/>
              <a:alpha val="50195"/>
            </a:schemeClr>
          </a:solidFill>
          <a:ln>
            <a:noFill/>
          </a:ln>
          <a:extLst/>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r>
              <a:rPr lang="en-GB" altLang="nl-BE" sz="2800" dirty="0">
                <a:solidFill>
                  <a:schemeClr val="tx1"/>
                </a:solidFill>
                <a:latin typeface="+mn-lt"/>
              </a:rPr>
              <a:t>PhD mobility grants</a:t>
            </a:r>
            <a:endParaRPr lang="en-GB" altLang="nl-BE" sz="2800" b="1" dirty="0">
              <a:solidFill>
                <a:schemeClr val="tx1"/>
              </a:solidFill>
              <a:latin typeface="+mn-lt"/>
            </a:endParaRPr>
          </a:p>
        </p:txBody>
      </p:sp>
      <p:sp>
        <p:nvSpPr>
          <p:cNvPr id="8" name="Rechthoek 11"/>
          <p:cNvSpPr>
            <a:spLocks noChangeArrowheads="1"/>
          </p:cNvSpPr>
          <p:nvPr/>
        </p:nvSpPr>
        <p:spPr bwMode="auto">
          <a:xfrm>
            <a:off x="918283" y="4053856"/>
            <a:ext cx="5763490" cy="523220"/>
          </a:xfrm>
          <a:prstGeom prst="rect">
            <a:avLst/>
          </a:prstGeom>
          <a:solidFill>
            <a:schemeClr val="accent5">
              <a:lumMod val="40000"/>
              <a:lumOff val="60000"/>
              <a:alpha val="50195"/>
            </a:schemeClr>
          </a:solidFill>
          <a:ln>
            <a:noFill/>
          </a:ln>
          <a:extLst/>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r>
              <a:rPr lang="en-GB" altLang="nl-BE" sz="2800" dirty="0">
                <a:solidFill>
                  <a:schemeClr val="tx1"/>
                </a:solidFill>
                <a:latin typeface="+mn-lt"/>
              </a:rPr>
              <a:t>Summer schools</a:t>
            </a:r>
            <a:endParaRPr lang="en-GB" altLang="nl-BE" sz="2800" b="1" dirty="0">
              <a:solidFill>
                <a:schemeClr val="tx1"/>
              </a:solidFill>
              <a:latin typeface="+mn-lt"/>
            </a:endParaRPr>
          </a:p>
        </p:txBody>
      </p:sp>
      <p:sp>
        <p:nvSpPr>
          <p:cNvPr id="9" name="Rechthoek 8"/>
          <p:cNvSpPr>
            <a:spLocks noChangeArrowheads="1"/>
          </p:cNvSpPr>
          <p:nvPr/>
        </p:nvSpPr>
        <p:spPr bwMode="auto">
          <a:xfrm>
            <a:off x="918283" y="4838311"/>
            <a:ext cx="5763491" cy="523220"/>
          </a:xfrm>
          <a:prstGeom prst="rect">
            <a:avLst/>
          </a:prstGeom>
          <a:solidFill>
            <a:schemeClr val="accent5">
              <a:lumMod val="40000"/>
              <a:lumOff val="60000"/>
              <a:alpha val="50195"/>
            </a:schemeClr>
          </a:solidFill>
          <a:ln>
            <a:noFill/>
          </a:ln>
          <a:extLst/>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r>
              <a:rPr lang="en-GB" altLang="nl-BE" sz="2800" dirty="0">
                <a:solidFill>
                  <a:schemeClr val="tx1"/>
                </a:solidFill>
                <a:latin typeface="+mn-lt"/>
              </a:rPr>
              <a:t>Intensive study programmes</a:t>
            </a:r>
            <a:endParaRPr lang="en-GB" altLang="nl-BE" sz="2800" b="1" dirty="0">
              <a:solidFill>
                <a:schemeClr val="tx1"/>
              </a:solidFill>
              <a:latin typeface="+mn-lt"/>
            </a:endParaRPr>
          </a:p>
        </p:txBody>
      </p:sp>
      <p:sp>
        <p:nvSpPr>
          <p:cNvPr id="10" name="Rechthoek 11"/>
          <p:cNvSpPr>
            <a:spLocks noChangeArrowheads="1"/>
          </p:cNvSpPr>
          <p:nvPr/>
        </p:nvSpPr>
        <p:spPr bwMode="auto">
          <a:xfrm>
            <a:off x="918283" y="6492240"/>
            <a:ext cx="5763491" cy="523220"/>
          </a:xfrm>
          <a:prstGeom prst="rect">
            <a:avLst/>
          </a:prstGeom>
          <a:solidFill>
            <a:schemeClr val="accent5">
              <a:lumMod val="40000"/>
              <a:lumOff val="60000"/>
              <a:alpha val="50195"/>
            </a:schemeClr>
          </a:solidFill>
          <a:ln>
            <a:noFill/>
          </a:ln>
          <a:extLst/>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r>
              <a:rPr lang="en-GB" altLang="nl-BE" sz="2800" dirty="0">
                <a:solidFill>
                  <a:schemeClr val="tx1"/>
                </a:solidFill>
                <a:latin typeface="+mn-lt"/>
              </a:rPr>
              <a:t>Scientific consultancy</a:t>
            </a:r>
            <a:endParaRPr lang="en-GB" altLang="nl-BE" sz="2800" b="1" dirty="0">
              <a:solidFill>
                <a:schemeClr val="tx1"/>
              </a:solidFill>
              <a:latin typeface="+mn-lt"/>
            </a:endParaRPr>
          </a:p>
        </p:txBody>
      </p:sp>
      <p:sp>
        <p:nvSpPr>
          <p:cNvPr id="11" name="Rechthoek 11"/>
          <p:cNvSpPr>
            <a:spLocks noChangeArrowheads="1"/>
          </p:cNvSpPr>
          <p:nvPr/>
        </p:nvSpPr>
        <p:spPr bwMode="auto">
          <a:xfrm>
            <a:off x="918283" y="5665276"/>
            <a:ext cx="5763491" cy="523220"/>
          </a:xfrm>
          <a:prstGeom prst="rect">
            <a:avLst/>
          </a:prstGeom>
          <a:solidFill>
            <a:schemeClr val="accent5">
              <a:lumMod val="40000"/>
              <a:lumOff val="60000"/>
              <a:alpha val="50195"/>
            </a:schemeClr>
          </a:solidFill>
          <a:ln>
            <a:noFill/>
          </a:ln>
          <a:extLst/>
        </p:spPr>
        <p:txBody>
          <a:bodyPr wrap="square">
            <a:spAutoFit/>
          </a:bodyPr>
          <a:lstStyle/>
          <a:p>
            <a:pPr>
              <a:spcBef>
                <a:spcPct val="20000"/>
              </a:spcBef>
            </a:pPr>
            <a:r>
              <a:rPr lang="en-GB" altLang="nl-BE" sz="2800" dirty="0"/>
              <a:t>Educational consultancy</a:t>
            </a:r>
          </a:p>
        </p:txBody>
      </p:sp>
      <p:pic>
        <p:nvPicPr>
          <p:cNvPr id="12" name="Afbeelding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905" y="3230880"/>
            <a:ext cx="9753600" cy="6522720"/>
          </a:xfrm>
          <a:prstGeom prst="rect">
            <a:avLst/>
          </a:prstGeom>
        </p:spPr>
      </p:pic>
    </p:spTree>
    <p:extLst>
      <p:ext uri="{BB962C8B-B14F-4D97-AF65-F5344CB8AC3E}">
        <p14:creationId xmlns:p14="http://schemas.microsoft.com/office/powerpoint/2010/main" val="5542009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p:cNvSpPr>
            <a:spLocks noGrp="1"/>
          </p:cNvSpPr>
          <p:nvPr>
            <p:ph type="body" sz="quarter" idx="10"/>
          </p:nvPr>
        </p:nvSpPr>
        <p:spPr>
          <a:xfrm>
            <a:off x="2409505" y="2337082"/>
            <a:ext cx="11758960" cy="3324731"/>
          </a:xfrm>
        </p:spPr>
        <p:txBody>
          <a:bodyPr>
            <a:normAutofit/>
          </a:bodyPr>
          <a:lstStyle/>
          <a:p>
            <a:pPr marL="85725" indent="0">
              <a:lnSpc>
                <a:spcPct val="250000"/>
              </a:lnSpc>
              <a:buNone/>
            </a:pPr>
            <a:r>
              <a:rPr lang="nl-NL" sz="2800" dirty="0"/>
              <a:t>Faculteit Bio-ingenieurswetenschappen UGent</a:t>
            </a:r>
            <a:br>
              <a:rPr lang="nl-NL" sz="2800" dirty="0"/>
            </a:br>
            <a:r>
              <a:rPr lang="nl-NL" sz="2800" dirty="0"/>
              <a:t>@</a:t>
            </a:r>
            <a:r>
              <a:rPr lang="nl-NL" sz="2800" dirty="0" err="1"/>
              <a:t>fbwUGent</a:t>
            </a:r>
            <a:r>
              <a:rPr lang="nl-NL" sz="2800" dirty="0"/>
              <a:t/>
            </a:r>
            <a:br>
              <a:rPr lang="nl-NL" sz="2800" dirty="0"/>
            </a:br>
            <a:r>
              <a:rPr lang="nl-NL" sz="2800" dirty="0" err="1"/>
              <a:t>Ghent</a:t>
            </a:r>
            <a:r>
              <a:rPr lang="nl-NL" sz="2800" dirty="0"/>
              <a:t> University</a:t>
            </a:r>
          </a:p>
          <a:p>
            <a:pPr>
              <a:lnSpc>
                <a:spcPct val="250000"/>
              </a:lnSpc>
            </a:pPr>
            <a:endParaRPr lang="nl-NL" sz="2800" dirty="0"/>
          </a:p>
        </p:txBody>
      </p:sp>
      <p:pic>
        <p:nvPicPr>
          <p:cNvPr id="5"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1866" y="2719750"/>
            <a:ext cx="454339" cy="543231"/>
          </a:xfrm>
          <a:prstGeom prst="rect">
            <a:avLst/>
          </a:prstGeom>
        </p:spPr>
      </p:pic>
      <p:pic>
        <p:nvPicPr>
          <p:cNvPr id="6"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1866" y="3762033"/>
            <a:ext cx="454340" cy="577801"/>
          </a:xfrm>
          <a:prstGeom prst="rect">
            <a:avLst/>
          </a:prstGeom>
        </p:spPr>
      </p:pic>
      <p:pic>
        <p:nvPicPr>
          <p:cNvPr id="7"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1866" y="4939440"/>
            <a:ext cx="454339" cy="454339"/>
          </a:xfrm>
          <a:prstGeom prst="rect">
            <a:avLst/>
          </a:prstGeom>
        </p:spPr>
      </p:pic>
      <p:sp>
        <p:nvSpPr>
          <p:cNvPr id="8" name="Rechthoek 7"/>
          <p:cNvSpPr/>
          <p:nvPr/>
        </p:nvSpPr>
        <p:spPr>
          <a:xfrm>
            <a:off x="1693488" y="6099963"/>
            <a:ext cx="3204210" cy="523220"/>
          </a:xfrm>
          <a:prstGeom prst="rect">
            <a:avLst/>
          </a:prstGeom>
        </p:spPr>
        <p:txBody>
          <a:bodyPr wrap="none">
            <a:spAutoFit/>
          </a:bodyPr>
          <a:lstStyle/>
          <a:p>
            <a:r>
              <a:rPr lang="nl-BE" sz="2800" b="1" dirty="0">
                <a:solidFill>
                  <a:schemeClr val="bg1"/>
                </a:solidFill>
              </a:rPr>
              <a:t>www.ugent.be/bw</a:t>
            </a:r>
          </a:p>
        </p:txBody>
      </p:sp>
    </p:spTree>
    <p:extLst>
      <p:ext uri="{BB962C8B-B14F-4D97-AF65-F5344CB8AC3E}">
        <p14:creationId xmlns:p14="http://schemas.microsoft.com/office/powerpoint/2010/main" val="12310228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fbeelding 18"/>
          <p:cNvPicPr>
            <a:picLocks noChangeAspect="1"/>
          </p:cNvPicPr>
          <p:nvPr/>
        </p:nvPicPr>
        <p:blipFill rotWithShape="1">
          <a:blip r:embed="rId2">
            <a:extLst>
              <a:ext uri="{28A0092B-C50C-407E-A947-70E740481C1C}">
                <a14:useLocalDpi xmlns:a14="http://schemas.microsoft.com/office/drawing/2010/main" val="0"/>
              </a:ext>
            </a:extLst>
          </a:blip>
          <a:srcRect b="6805"/>
          <a:stretch/>
        </p:blipFill>
        <p:spPr>
          <a:xfrm>
            <a:off x="0" y="1222242"/>
            <a:ext cx="10043118" cy="6686082"/>
          </a:xfrm>
          <a:prstGeom prst="rect">
            <a:avLst/>
          </a:prstGeom>
        </p:spPr>
      </p:pic>
      <p:sp>
        <p:nvSpPr>
          <p:cNvPr id="4" name="Tijdelijke aanduiding voor dianummer 3"/>
          <p:cNvSpPr>
            <a:spLocks noGrp="1"/>
          </p:cNvSpPr>
          <p:nvPr>
            <p:ph type="sldNum" sz="quarter" idx="12"/>
          </p:nvPr>
        </p:nvSpPr>
        <p:spPr/>
        <p:txBody>
          <a:bodyPr/>
          <a:lstStyle/>
          <a:p>
            <a:fld id="{7AE184E0-0BD4-4705-A12B-9B71DDE63301}" type="slidenum">
              <a:rPr lang="nl-BE" noProof="0" smtClean="0"/>
              <a:pPr/>
              <a:t>4</a:t>
            </a:fld>
            <a:endParaRPr lang="nl-BE" noProof="0" dirty="0"/>
          </a:p>
        </p:txBody>
      </p:sp>
      <p:pic>
        <p:nvPicPr>
          <p:cNvPr id="11" name="Tijdelijke aanduiding voor inhoud 10"/>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9045575" y="4225925"/>
            <a:ext cx="8293100" cy="5527675"/>
          </a:xfrm>
          <a:ln w="254000" cap="sq">
            <a:solidFill>
              <a:schemeClr val="bg1"/>
            </a:solidFill>
            <a:miter lim="800000"/>
          </a:ln>
        </p:spPr>
      </p:pic>
      <p:pic>
        <p:nvPicPr>
          <p:cNvPr id="13" name="Afbeelding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0345" y="-17182"/>
            <a:ext cx="5937828" cy="3957585"/>
          </a:xfrm>
          <a:prstGeom prst="rect">
            <a:avLst/>
          </a:prstGeom>
        </p:spPr>
      </p:pic>
      <p:sp>
        <p:nvSpPr>
          <p:cNvPr id="14" name="Tekstvak 13"/>
          <p:cNvSpPr txBox="1"/>
          <p:nvPr/>
        </p:nvSpPr>
        <p:spPr>
          <a:xfrm>
            <a:off x="12447459" y="9467195"/>
            <a:ext cx="4868562" cy="243208"/>
          </a:xfrm>
          <a:prstGeom prst="rect">
            <a:avLst/>
          </a:prstGeom>
          <a:noFill/>
        </p:spPr>
        <p:txBody>
          <a:bodyPr wrap="square" rtlCol="0">
            <a:spAutoFit/>
          </a:bodyPr>
          <a:lstStyle/>
          <a:p>
            <a:pPr algn="r">
              <a:lnSpc>
                <a:spcPct val="120000"/>
              </a:lnSpc>
            </a:pPr>
            <a:r>
              <a:rPr lang="nl-BE" sz="900" dirty="0">
                <a:solidFill>
                  <a:schemeClr val="bg1"/>
                </a:solidFill>
              </a:rPr>
              <a:t>© Stad Gent - Dienst Toerisme, Bas Bogaerts</a:t>
            </a:r>
          </a:p>
        </p:txBody>
      </p:sp>
      <p:sp>
        <p:nvSpPr>
          <p:cNvPr id="21" name="Tekstvak 20"/>
          <p:cNvSpPr txBox="1"/>
          <p:nvPr/>
        </p:nvSpPr>
        <p:spPr>
          <a:xfrm>
            <a:off x="11389611" y="3669323"/>
            <a:ext cx="4868562" cy="243208"/>
          </a:xfrm>
          <a:prstGeom prst="rect">
            <a:avLst/>
          </a:prstGeom>
          <a:noFill/>
        </p:spPr>
        <p:txBody>
          <a:bodyPr wrap="square" rtlCol="0">
            <a:spAutoFit/>
          </a:bodyPr>
          <a:lstStyle/>
          <a:p>
            <a:pPr algn="r">
              <a:lnSpc>
                <a:spcPct val="120000"/>
              </a:lnSpc>
            </a:pPr>
            <a:r>
              <a:rPr lang="nl-BE" sz="900" dirty="0">
                <a:solidFill>
                  <a:schemeClr val="bg1"/>
                </a:solidFill>
              </a:rPr>
              <a:t>© Stad Gent - Dienst Toerisme, Bas Bogaerts</a:t>
            </a:r>
          </a:p>
        </p:txBody>
      </p:sp>
      <p:sp>
        <p:nvSpPr>
          <p:cNvPr id="22" name="Tekstvak 21"/>
          <p:cNvSpPr txBox="1"/>
          <p:nvPr/>
        </p:nvSpPr>
        <p:spPr>
          <a:xfrm>
            <a:off x="0" y="7665116"/>
            <a:ext cx="4868562" cy="243208"/>
          </a:xfrm>
          <a:prstGeom prst="rect">
            <a:avLst/>
          </a:prstGeom>
          <a:noFill/>
        </p:spPr>
        <p:txBody>
          <a:bodyPr wrap="square" rtlCol="0">
            <a:spAutoFit/>
          </a:bodyPr>
          <a:lstStyle/>
          <a:p>
            <a:pPr>
              <a:lnSpc>
                <a:spcPct val="120000"/>
              </a:lnSpc>
            </a:pPr>
            <a:r>
              <a:rPr lang="nl-BE" sz="900" dirty="0">
                <a:solidFill>
                  <a:schemeClr val="bg1"/>
                </a:solidFill>
              </a:rPr>
              <a:t>© Flickr, Robert </a:t>
            </a:r>
            <a:r>
              <a:rPr lang="nl-BE" sz="900" dirty="0" err="1">
                <a:solidFill>
                  <a:schemeClr val="bg1"/>
                </a:solidFill>
              </a:rPr>
              <a:t>Schüller</a:t>
            </a:r>
            <a:endParaRPr lang="nl-BE" sz="900" dirty="0">
              <a:solidFill>
                <a:schemeClr val="bg1"/>
              </a:solidFill>
            </a:endParaRPr>
          </a:p>
        </p:txBody>
      </p:sp>
      <p:sp>
        <p:nvSpPr>
          <p:cNvPr id="10" name="Rechthoek 9"/>
          <p:cNvSpPr/>
          <p:nvPr/>
        </p:nvSpPr>
        <p:spPr>
          <a:xfrm>
            <a:off x="9045575" y="4225924"/>
            <a:ext cx="8293100" cy="5527676"/>
          </a:xfrm>
          <a:prstGeom prst="rect">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solidFill>
                <a:schemeClr val="tx1"/>
              </a:solidFill>
            </a:endParaRPr>
          </a:p>
        </p:txBody>
      </p:sp>
      <p:sp>
        <p:nvSpPr>
          <p:cNvPr id="12" name="Tijdelijke aanduiding voor inhoud 2"/>
          <p:cNvSpPr txBox="1">
            <a:spLocks/>
          </p:cNvSpPr>
          <p:nvPr/>
        </p:nvSpPr>
        <p:spPr>
          <a:xfrm>
            <a:off x="9289712" y="4574260"/>
            <a:ext cx="8026309" cy="5179340"/>
          </a:xfrm>
          <a:prstGeom prst="rect">
            <a:avLst/>
          </a:prstGeom>
        </p:spPr>
        <p:txBody>
          <a:bodyPr vert="horz" lIns="91440" tIns="45720" rIns="91440" bIns="45720" rtlCol="0">
            <a:normAutofit fontScale="92500"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buFont typeface="Arial" panose="020B0604020202020204" pitchFamily="34" charset="0"/>
              <a:buNone/>
            </a:pPr>
            <a:r>
              <a:rPr lang="nl-BE" dirty="0"/>
              <a:t>		</a:t>
            </a:r>
            <a:r>
              <a:rPr lang="nl-BE" dirty="0" err="1"/>
              <a:t>Ghent</a:t>
            </a:r>
            <a:r>
              <a:rPr lang="nl-BE" dirty="0"/>
              <a:t>: </a:t>
            </a:r>
            <a:r>
              <a:rPr lang="nl-BE" dirty="0" err="1"/>
              <a:t>Medieval</a:t>
            </a:r>
            <a:r>
              <a:rPr lang="nl-BE" dirty="0"/>
              <a:t> </a:t>
            </a:r>
            <a:r>
              <a:rPr lang="nl-BE" dirty="0" err="1"/>
              <a:t>city</a:t>
            </a:r>
            <a:endParaRPr lang="nl-BE" dirty="0"/>
          </a:p>
          <a:p>
            <a:pPr marL="85725" indent="0">
              <a:buFont typeface="Arial" panose="020B0604020202020204" pitchFamily="34" charset="0"/>
              <a:buNone/>
            </a:pPr>
            <a:r>
              <a:rPr lang="nl-BE" dirty="0">
                <a:solidFill>
                  <a:srgbClr val="1E64C8"/>
                </a:solidFill>
              </a:rPr>
              <a:t>	  263.600 </a:t>
            </a:r>
            <a:r>
              <a:rPr lang="nl-BE" dirty="0" err="1"/>
              <a:t>inhabitants</a:t>
            </a:r>
            <a:endParaRPr lang="nl-BE" dirty="0"/>
          </a:p>
          <a:p>
            <a:pPr marL="85725" indent="0">
              <a:buNone/>
            </a:pPr>
            <a:r>
              <a:rPr lang="nl-BE" dirty="0">
                <a:solidFill>
                  <a:srgbClr val="1E64C8"/>
                </a:solidFill>
              </a:rPr>
              <a:t> 	    76.500 </a:t>
            </a:r>
            <a:r>
              <a:rPr lang="nl-BE" dirty="0"/>
              <a:t>students</a:t>
            </a:r>
          </a:p>
          <a:p>
            <a:pPr marL="85725" indent="0">
              <a:buFont typeface="Arial" panose="020B0604020202020204" pitchFamily="34" charset="0"/>
              <a:buNone/>
            </a:pPr>
            <a:r>
              <a:rPr lang="nl-BE" dirty="0">
                <a:solidFill>
                  <a:srgbClr val="1E64C8"/>
                </a:solidFill>
              </a:rPr>
              <a:t>	 	      167 </a:t>
            </a:r>
            <a:r>
              <a:rPr lang="nl-BE" dirty="0" err="1"/>
              <a:t>nationalities</a:t>
            </a:r>
            <a:endParaRPr lang="nl-BE" dirty="0"/>
          </a:p>
          <a:p>
            <a:pPr marL="85725" indent="0">
              <a:buNone/>
            </a:pPr>
            <a:r>
              <a:rPr lang="nl-BE" dirty="0"/>
              <a:t>		</a:t>
            </a:r>
            <a:r>
              <a:rPr lang="nl-BE" dirty="0">
                <a:solidFill>
                  <a:srgbClr val="1E64C8"/>
                </a:solidFill>
              </a:rPr>
              <a:t>   1.400 </a:t>
            </a:r>
            <a:r>
              <a:rPr lang="nl-BE" dirty="0"/>
              <a:t>restaurants &amp; cafés</a:t>
            </a:r>
          </a:p>
          <a:p>
            <a:pPr marL="85725" indent="0">
              <a:buNone/>
            </a:pPr>
            <a:r>
              <a:rPr lang="nl-BE" dirty="0">
                <a:solidFill>
                  <a:srgbClr val="1E64C8"/>
                </a:solidFill>
              </a:rPr>
              <a:t>		   3.600 </a:t>
            </a:r>
            <a:r>
              <a:rPr lang="nl-BE" dirty="0"/>
              <a:t>startups per </a:t>
            </a:r>
            <a:r>
              <a:rPr lang="nl-BE" dirty="0" err="1"/>
              <a:t>year</a:t>
            </a:r>
            <a:endParaRPr lang="nl-BE" dirty="0"/>
          </a:p>
          <a:p>
            <a:pPr marL="85725" indent="0">
              <a:buNone/>
            </a:pPr>
            <a:r>
              <a:rPr lang="nl-BE" sz="1700" dirty="0"/>
              <a:t> </a:t>
            </a:r>
          </a:p>
          <a:p>
            <a:pPr marL="85725" indent="0" algn="r">
              <a:buFont typeface="Arial" panose="020B0604020202020204" pitchFamily="34" charset="0"/>
              <a:buNone/>
            </a:pPr>
            <a:r>
              <a:rPr lang="nl-BE" sz="900" dirty="0"/>
              <a:t>Bron: </a:t>
            </a:r>
            <a:r>
              <a:rPr lang="nl-BE" sz="900" u="sng" dirty="0"/>
              <a:t>gent.buurtmonitor.be/dashboard</a:t>
            </a:r>
          </a:p>
        </p:txBody>
      </p:sp>
      <p:pic>
        <p:nvPicPr>
          <p:cNvPr id="15" name="Afbeelding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900" y="490132"/>
            <a:ext cx="1591807" cy="1126006"/>
          </a:xfrm>
          <a:prstGeom prst="rect">
            <a:avLst/>
          </a:prstGeom>
        </p:spPr>
      </p:pic>
    </p:spTree>
    <p:extLst>
      <p:ext uri="{BB962C8B-B14F-4D97-AF65-F5344CB8AC3E}">
        <p14:creationId xmlns:p14="http://schemas.microsoft.com/office/powerpoint/2010/main" val="24063866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47596" y="753614"/>
            <a:ext cx="5691079" cy="3793126"/>
          </a:xfrm>
          <a:prstGeom prst="rect">
            <a:avLst/>
          </a:prstGeom>
        </p:spPr>
      </p:pic>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42362"/>
            <a:ext cx="7329702" cy="4887662"/>
          </a:xfrm>
          <a:prstGeom prst="rect">
            <a:avLst/>
          </a:prstGeom>
        </p:spPr>
      </p:pic>
      <p:sp>
        <p:nvSpPr>
          <p:cNvPr id="10" name="Tekstvak 9"/>
          <p:cNvSpPr txBox="1"/>
          <p:nvPr/>
        </p:nvSpPr>
        <p:spPr>
          <a:xfrm>
            <a:off x="-1" y="4361484"/>
            <a:ext cx="6120582" cy="595356"/>
          </a:xfrm>
          <a:prstGeom prst="rect">
            <a:avLst/>
          </a:prstGeom>
          <a:solidFill>
            <a:schemeClr val="bg2"/>
          </a:solidFill>
        </p:spPr>
        <p:txBody>
          <a:bodyPr wrap="square" rtlCol="0">
            <a:spAutoFit/>
          </a:bodyPr>
          <a:lstStyle/>
          <a:p>
            <a:pPr algn="r">
              <a:lnSpc>
                <a:spcPct val="120000"/>
              </a:lnSpc>
            </a:pPr>
            <a:r>
              <a:rPr lang="nl-BE" sz="3000" dirty="0"/>
              <a:t>Festival of </a:t>
            </a:r>
            <a:r>
              <a:rPr lang="nl-BE" sz="3000" dirty="0" err="1"/>
              <a:t>Ghent</a:t>
            </a:r>
            <a:r>
              <a:rPr lang="nl-BE" sz="3000" dirty="0"/>
              <a:t> &amp; </a:t>
            </a:r>
            <a:r>
              <a:rPr lang="nl-BE" sz="3000" dirty="0" err="1"/>
              <a:t>other</a:t>
            </a:r>
            <a:r>
              <a:rPr lang="nl-BE" sz="3000" dirty="0"/>
              <a:t> festivals</a:t>
            </a:r>
          </a:p>
        </p:txBody>
      </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6744" y="5920949"/>
            <a:ext cx="4624351" cy="3082148"/>
          </a:xfrm>
          <a:prstGeom prst="rect">
            <a:avLst/>
          </a:prstGeom>
        </p:spPr>
      </p:pic>
      <p:sp>
        <p:nvSpPr>
          <p:cNvPr id="14" name="Tekstvak 13"/>
          <p:cNvSpPr txBox="1"/>
          <p:nvPr/>
        </p:nvSpPr>
        <p:spPr>
          <a:xfrm>
            <a:off x="2686744" y="6237293"/>
            <a:ext cx="2179718" cy="861774"/>
          </a:xfrm>
          <a:prstGeom prst="rect">
            <a:avLst/>
          </a:prstGeom>
          <a:solidFill>
            <a:schemeClr val="bg2"/>
          </a:solidFill>
        </p:spPr>
        <p:txBody>
          <a:bodyPr wrap="square" rtlCol="0">
            <a:spAutoFit/>
          </a:bodyPr>
          <a:lstStyle/>
          <a:p>
            <a:r>
              <a:rPr lang="nl-BE" sz="3000" dirty="0"/>
              <a:t> </a:t>
            </a:r>
            <a:r>
              <a:rPr lang="nl-BE" sz="3000" dirty="0" err="1"/>
              <a:t>Cuberdons</a:t>
            </a:r>
            <a:r>
              <a:rPr lang="nl-BE" sz="3000" dirty="0"/>
              <a:t/>
            </a:r>
            <a:br>
              <a:rPr lang="nl-BE" sz="3000" dirty="0"/>
            </a:br>
            <a:r>
              <a:rPr lang="nl-BE" sz="2000" dirty="0"/>
              <a:t> ‘</a:t>
            </a:r>
            <a:r>
              <a:rPr lang="nl-BE" sz="2000" dirty="0" err="1"/>
              <a:t>Neuzekes</a:t>
            </a:r>
            <a:r>
              <a:rPr lang="nl-BE" sz="2000" dirty="0"/>
              <a:t>’</a:t>
            </a:r>
          </a:p>
        </p:txBody>
      </p:sp>
      <p:sp>
        <p:nvSpPr>
          <p:cNvPr id="19" name="Tekstvak 18"/>
          <p:cNvSpPr txBox="1"/>
          <p:nvPr/>
        </p:nvSpPr>
        <p:spPr>
          <a:xfrm>
            <a:off x="13435781" y="3519953"/>
            <a:ext cx="3902894" cy="553998"/>
          </a:xfrm>
          <a:prstGeom prst="rect">
            <a:avLst/>
          </a:prstGeom>
          <a:solidFill>
            <a:schemeClr val="bg2"/>
          </a:solidFill>
        </p:spPr>
        <p:txBody>
          <a:bodyPr wrap="square" rtlCol="0">
            <a:spAutoFit/>
          </a:bodyPr>
          <a:lstStyle/>
          <a:p>
            <a:r>
              <a:rPr lang="nl-BE" sz="3000" dirty="0"/>
              <a:t> </a:t>
            </a:r>
            <a:r>
              <a:rPr lang="nl-BE" sz="3000" dirty="0" err="1"/>
              <a:t>Castle</a:t>
            </a:r>
            <a:r>
              <a:rPr lang="nl-BE" sz="3000" dirty="0"/>
              <a:t> of </a:t>
            </a:r>
            <a:r>
              <a:rPr lang="nl-BE" sz="3000" dirty="0" err="1"/>
              <a:t>the</a:t>
            </a:r>
            <a:r>
              <a:rPr lang="nl-BE" sz="3000" dirty="0"/>
              <a:t> </a:t>
            </a:r>
            <a:r>
              <a:rPr lang="nl-BE" sz="3000" dirty="0" err="1"/>
              <a:t>Counts</a:t>
            </a:r>
            <a:endParaRPr lang="nl-BE" sz="3000" dirty="0"/>
          </a:p>
        </p:txBody>
      </p:sp>
      <p:pic>
        <p:nvPicPr>
          <p:cNvPr id="20" name="Afbeelding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900" y="490132"/>
            <a:ext cx="1591807" cy="1126006"/>
          </a:xfrm>
          <a:prstGeom prst="rect">
            <a:avLst/>
          </a:prstGeom>
        </p:spPr>
      </p:pic>
      <p:sp>
        <p:nvSpPr>
          <p:cNvPr id="22" name="Tekstvak 21"/>
          <p:cNvSpPr txBox="1"/>
          <p:nvPr/>
        </p:nvSpPr>
        <p:spPr>
          <a:xfrm>
            <a:off x="2442533" y="5386816"/>
            <a:ext cx="4868562" cy="243208"/>
          </a:xfrm>
          <a:prstGeom prst="rect">
            <a:avLst/>
          </a:prstGeom>
          <a:noFill/>
        </p:spPr>
        <p:txBody>
          <a:bodyPr wrap="square" rtlCol="0">
            <a:spAutoFit/>
          </a:bodyPr>
          <a:lstStyle/>
          <a:p>
            <a:pPr algn="r">
              <a:lnSpc>
                <a:spcPct val="120000"/>
              </a:lnSpc>
            </a:pPr>
            <a:r>
              <a:rPr lang="nl-BE" sz="900" dirty="0">
                <a:solidFill>
                  <a:schemeClr val="bg1"/>
                </a:solidFill>
              </a:rPr>
              <a:t>© Stad Gent - Dienst Toerisme, Bas Bogaerts</a:t>
            </a:r>
          </a:p>
        </p:txBody>
      </p:sp>
      <p:pic>
        <p:nvPicPr>
          <p:cNvPr id="25" name="Afbeelding 24"/>
          <p:cNvPicPr>
            <a:picLocks noChangeAspect="1"/>
          </p:cNvPicPr>
          <p:nvPr/>
        </p:nvPicPr>
        <p:blipFill rotWithShape="1">
          <a:blip r:embed="rId7">
            <a:extLst>
              <a:ext uri="{28A0092B-C50C-407E-A947-70E740481C1C}">
                <a14:useLocalDpi xmlns:a14="http://schemas.microsoft.com/office/drawing/2010/main" val="0"/>
              </a:ext>
            </a:extLst>
          </a:blip>
          <a:srcRect l="26163" t="-513" r="22888" b="513"/>
          <a:stretch/>
        </p:blipFill>
        <p:spPr>
          <a:xfrm>
            <a:off x="7663608" y="-274484"/>
            <a:ext cx="3679895" cy="4821224"/>
          </a:xfrm>
          <a:prstGeom prst="rect">
            <a:avLst/>
          </a:prstGeom>
        </p:spPr>
      </p:pic>
      <p:sp>
        <p:nvSpPr>
          <p:cNvPr id="26" name="Tekstvak 25"/>
          <p:cNvSpPr txBox="1"/>
          <p:nvPr/>
        </p:nvSpPr>
        <p:spPr>
          <a:xfrm>
            <a:off x="8374261" y="234530"/>
            <a:ext cx="2964135" cy="553998"/>
          </a:xfrm>
          <a:prstGeom prst="rect">
            <a:avLst/>
          </a:prstGeom>
          <a:solidFill>
            <a:schemeClr val="bg2"/>
          </a:solidFill>
        </p:spPr>
        <p:txBody>
          <a:bodyPr wrap="square" rtlCol="0">
            <a:spAutoFit/>
          </a:bodyPr>
          <a:lstStyle/>
          <a:p>
            <a:pPr algn="r"/>
            <a:r>
              <a:rPr lang="nl-BE" sz="3000" dirty="0"/>
              <a:t>Bike-</a:t>
            </a:r>
            <a:r>
              <a:rPr lang="nl-BE" sz="3000" dirty="0" err="1"/>
              <a:t>friendly</a:t>
            </a:r>
            <a:r>
              <a:rPr lang="nl-BE" sz="3000" dirty="0"/>
              <a:t> </a:t>
            </a:r>
            <a:r>
              <a:rPr lang="nl-BE" sz="3000" dirty="0" err="1"/>
              <a:t>city</a:t>
            </a:r>
            <a:endParaRPr lang="nl-BE" sz="3000" dirty="0"/>
          </a:p>
        </p:txBody>
      </p:sp>
      <p:pic>
        <p:nvPicPr>
          <p:cNvPr id="27" name="Afbeelding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24446" y="4880623"/>
            <a:ext cx="3613950" cy="5281551"/>
          </a:xfrm>
          <a:prstGeom prst="rect">
            <a:avLst/>
          </a:prstGeom>
        </p:spPr>
      </p:pic>
      <p:sp>
        <p:nvSpPr>
          <p:cNvPr id="28" name="Tekstvak 27"/>
          <p:cNvSpPr txBox="1"/>
          <p:nvPr/>
        </p:nvSpPr>
        <p:spPr>
          <a:xfrm>
            <a:off x="8937523" y="8329288"/>
            <a:ext cx="2400873" cy="923330"/>
          </a:xfrm>
          <a:prstGeom prst="rect">
            <a:avLst/>
          </a:prstGeom>
          <a:solidFill>
            <a:schemeClr val="bg2"/>
          </a:solidFill>
        </p:spPr>
        <p:txBody>
          <a:bodyPr wrap="square" rtlCol="0">
            <a:spAutoFit/>
          </a:bodyPr>
          <a:lstStyle/>
          <a:p>
            <a:r>
              <a:rPr lang="nl-BE" sz="3000" dirty="0" err="1"/>
              <a:t>Mystic</a:t>
            </a:r>
            <a:r>
              <a:rPr lang="nl-BE" sz="3000" dirty="0"/>
              <a:t> </a:t>
            </a:r>
            <a:r>
              <a:rPr lang="nl-BE" sz="3000" dirty="0" err="1"/>
              <a:t>Lamb</a:t>
            </a:r>
            <a:endParaRPr lang="nl-BE" sz="3000" dirty="0"/>
          </a:p>
          <a:p>
            <a:r>
              <a:rPr lang="nl-BE" sz="2400" dirty="0"/>
              <a:t> Van Eyck</a:t>
            </a:r>
          </a:p>
        </p:txBody>
      </p:sp>
      <p:sp>
        <p:nvSpPr>
          <p:cNvPr id="31" name="Tekstvak 30"/>
          <p:cNvSpPr txBox="1"/>
          <p:nvPr/>
        </p:nvSpPr>
        <p:spPr>
          <a:xfrm>
            <a:off x="2686743" y="8748583"/>
            <a:ext cx="4624351" cy="258532"/>
          </a:xfrm>
          <a:prstGeom prst="rect">
            <a:avLst/>
          </a:prstGeom>
          <a:noFill/>
        </p:spPr>
        <p:txBody>
          <a:bodyPr wrap="square" rtlCol="0">
            <a:spAutoFit/>
          </a:bodyPr>
          <a:lstStyle/>
          <a:p>
            <a:pPr algn="r">
              <a:lnSpc>
                <a:spcPct val="120000"/>
              </a:lnSpc>
            </a:pPr>
            <a:r>
              <a:rPr lang="nl-BE" sz="900" dirty="0">
                <a:solidFill>
                  <a:schemeClr val="bg1"/>
                </a:solidFill>
              </a:rPr>
              <a:t>© Stad Gent - Dienst Toerisme, Bas Bogaerts</a:t>
            </a:r>
          </a:p>
        </p:txBody>
      </p:sp>
      <p:sp>
        <p:nvSpPr>
          <p:cNvPr id="32" name="Tekstvak 31"/>
          <p:cNvSpPr txBox="1"/>
          <p:nvPr/>
        </p:nvSpPr>
        <p:spPr>
          <a:xfrm>
            <a:off x="8023299" y="9495068"/>
            <a:ext cx="3315097" cy="258532"/>
          </a:xfrm>
          <a:prstGeom prst="rect">
            <a:avLst/>
          </a:prstGeom>
          <a:noFill/>
        </p:spPr>
        <p:txBody>
          <a:bodyPr wrap="square" rtlCol="0">
            <a:spAutoFit/>
          </a:bodyPr>
          <a:lstStyle/>
          <a:p>
            <a:pPr algn="r">
              <a:lnSpc>
                <a:spcPct val="120000"/>
              </a:lnSpc>
            </a:pPr>
            <a:r>
              <a:rPr lang="de-DE" sz="900" dirty="0">
                <a:solidFill>
                  <a:schemeClr val="bg1"/>
                </a:solidFill>
              </a:rPr>
              <a:t>© www.lukasweb.be - Art in </a:t>
            </a:r>
            <a:r>
              <a:rPr lang="de-DE" sz="900" dirty="0" err="1">
                <a:solidFill>
                  <a:schemeClr val="bg1"/>
                </a:solidFill>
              </a:rPr>
              <a:t>Flanders</a:t>
            </a:r>
            <a:r>
              <a:rPr lang="de-DE" sz="900" dirty="0">
                <a:solidFill>
                  <a:schemeClr val="bg1"/>
                </a:solidFill>
              </a:rPr>
              <a:t> </a:t>
            </a:r>
            <a:r>
              <a:rPr lang="de-DE" sz="900" dirty="0" err="1">
                <a:solidFill>
                  <a:schemeClr val="bg1"/>
                </a:solidFill>
              </a:rPr>
              <a:t>vzw</a:t>
            </a:r>
            <a:r>
              <a:rPr lang="de-DE" sz="900" dirty="0">
                <a:solidFill>
                  <a:schemeClr val="bg1"/>
                </a:solidFill>
              </a:rPr>
              <a:t>, Hugo </a:t>
            </a:r>
            <a:r>
              <a:rPr lang="de-DE" sz="900" dirty="0" err="1">
                <a:solidFill>
                  <a:schemeClr val="bg1"/>
                </a:solidFill>
              </a:rPr>
              <a:t>Maerten</a:t>
            </a:r>
            <a:endParaRPr lang="de-DE" sz="900" dirty="0">
              <a:solidFill>
                <a:schemeClr val="bg1"/>
              </a:solidFill>
            </a:endParaRPr>
          </a:p>
        </p:txBody>
      </p:sp>
      <p:sp>
        <p:nvSpPr>
          <p:cNvPr id="33" name="Tekstvak 32"/>
          <p:cNvSpPr txBox="1"/>
          <p:nvPr/>
        </p:nvSpPr>
        <p:spPr>
          <a:xfrm>
            <a:off x="6714045" y="4288662"/>
            <a:ext cx="4624351" cy="243208"/>
          </a:xfrm>
          <a:prstGeom prst="rect">
            <a:avLst/>
          </a:prstGeom>
          <a:noFill/>
        </p:spPr>
        <p:txBody>
          <a:bodyPr wrap="square" rtlCol="0">
            <a:spAutoFit/>
          </a:bodyPr>
          <a:lstStyle/>
          <a:p>
            <a:pPr algn="r">
              <a:lnSpc>
                <a:spcPct val="120000"/>
              </a:lnSpc>
            </a:pPr>
            <a:r>
              <a:rPr lang="nl-BE" sz="900" dirty="0">
                <a:solidFill>
                  <a:schemeClr val="bg1"/>
                </a:solidFill>
              </a:rPr>
              <a:t>© UGent – Christophe Vander </a:t>
            </a:r>
            <a:r>
              <a:rPr lang="nl-BE" sz="900" dirty="0" err="1">
                <a:solidFill>
                  <a:schemeClr val="bg1"/>
                </a:solidFill>
              </a:rPr>
              <a:t>Eecken</a:t>
            </a:r>
            <a:endParaRPr lang="nl-BE" sz="900" dirty="0">
              <a:solidFill>
                <a:schemeClr val="bg1"/>
              </a:solidFill>
            </a:endParaRPr>
          </a:p>
        </p:txBody>
      </p:sp>
      <p:sp>
        <p:nvSpPr>
          <p:cNvPr id="34" name="Tekstvak 33"/>
          <p:cNvSpPr txBox="1"/>
          <p:nvPr/>
        </p:nvSpPr>
        <p:spPr>
          <a:xfrm>
            <a:off x="12509603" y="4303532"/>
            <a:ext cx="4868562" cy="243208"/>
          </a:xfrm>
          <a:prstGeom prst="rect">
            <a:avLst/>
          </a:prstGeom>
          <a:noFill/>
        </p:spPr>
        <p:txBody>
          <a:bodyPr wrap="square" rtlCol="0">
            <a:spAutoFit/>
          </a:bodyPr>
          <a:lstStyle/>
          <a:p>
            <a:pPr algn="r">
              <a:lnSpc>
                <a:spcPct val="120000"/>
              </a:lnSpc>
            </a:pPr>
            <a:r>
              <a:rPr lang="nl-BE" sz="900" dirty="0">
                <a:solidFill>
                  <a:schemeClr val="bg1"/>
                </a:solidFill>
              </a:rPr>
              <a:t>© Stad Gent - Dienst Toerisme, Bas Bogaerts</a:t>
            </a:r>
          </a:p>
        </p:txBody>
      </p:sp>
      <p:sp>
        <p:nvSpPr>
          <p:cNvPr id="35" name="Tekstvak 34"/>
          <p:cNvSpPr txBox="1"/>
          <p:nvPr/>
        </p:nvSpPr>
        <p:spPr>
          <a:xfrm>
            <a:off x="12470113" y="8705495"/>
            <a:ext cx="4868562" cy="243208"/>
          </a:xfrm>
          <a:prstGeom prst="rect">
            <a:avLst/>
          </a:prstGeom>
          <a:noFill/>
        </p:spPr>
        <p:txBody>
          <a:bodyPr wrap="square" rtlCol="0">
            <a:spAutoFit/>
          </a:bodyPr>
          <a:lstStyle/>
          <a:p>
            <a:pPr algn="r">
              <a:lnSpc>
                <a:spcPct val="120000"/>
              </a:lnSpc>
            </a:pPr>
            <a:r>
              <a:rPr lang="nl-BE" sz="900" dirty="0">
                <a:solidFill>
                  <a:schemeClr val="bg1"/>
                </a:solidFill>
              </a:rPr>
              <a:t>© Stad Gent - Dienst Toerisme, Bas Bogaerts</a:t>
            </a:r>
          </a:p>
        </p:txBody>
      </p:sp>
      <p:sp>
        <p:nvSpPr>
          <p:cNvPr id="23" name="Tekstvak 22"/>
          <p:cNvSpPr txBox="1"/>
          <p:nvPr/>
        </p:nvSpPr>
        <p:spPr>
          <a:xfrm>
            <a:off x="3932290" y="7634553"/>
            <a:ext cx="3378804" cy="1015663"/>
          </a:xfrm>
          <a:prstGeom prst="rect">
            <a:avLst/>
          </a:prstGeom>
          <a:solidFill>
            <a:schemeClr val="bg2"/>
          </a:solidFill>
        </p:spPr>
        <p:txBody>
          <a:bodyPr wrap="square" rtlCol="0">
            <a:spAutoFit/>
          </a:bodyPr>
          <a:lstStyle/>
          <a:p>
            <a:r>
              <a:rPr lang="nl-BE" sz="3000" dirty="0"/>
              <a:t> </a:t>
            </a:r>
            <a:r>
              <a:rPr lang="nl-BE" sz="3000" dirty="0" err="1"/>
              <a:t>Veggie</a:t>
            </a:r>
            <a:r>
              <a:rPr lang="nl-BE" sz="3000" dirty="0"/>
              <a:t> </a:t>
            </a:r>
            <a:r>
              <a:rPr lang="nl-BE" sz="3000" dirty="0" err="1"/>
              <a:t>capital</a:t>
            </a:r>
            <a:endParaRPr lang="nl-BE" sz="3000" dirty="0"/>
          </a:p>
          <a:p>
            <a:r>
              <a:rPr lang="nl-BE" sz="3000" dirty="0"/>
              <a:t>of Europa</a:t>
            </a:r>
            <a:endParaRPr lang="nl-BE" sz="2000" dirty="0"/>
          </a:p>
        </p:txBody>
      </p:sp>
      <p:pic>
        <p:nvPicPr>
          <p:cNvPr id="38" name="Tijdelijke aanduiding voor afbeelding 5"/>
          <p:cNvPicPr>
            <a:picLocks noChangeAspect="1"/>
          </p:cNvPicPr>
          <p:nvPr/>
        </p:nvPicPr>
        <p:blipFill>
          <a:blip r:embed="rId9" cstate="print">
            <a:extLst>
              <a:ext uri="{28A0092B-C50C-407E-A947-70E740481C1C}">
                <a14:useLocalDpi xmlns:a14="http://schemas.microsoft.com/office/drawing/2010/main" val="0"/>
              </a:ext>
            </a:extLst>
          </a:blip>
          <a:srcRect l="8" r="8"/>
          <a:stretch>
            <a:fillRect/>
          </a:stretch>
        </p:blipFill>
        <p:spPr>
          <a:xfrm>
            <a:off x="11647595" y="4876800"/>
            <a:ext cx="7238048" cy="4071903"/>
          </a:xfrm>
          <a:prstGeom prst="rect">
            <a:avLst/>
          </a:prstGeom>
        </p:spPr>
      </p:pic>
      <p:sp>
        <p:nvSpPr>
          <p:cNvPr id="39" name="Tijdelijke aanduiding voor tekst 3"/>
          <p:cNvSpPr txBox="1">
            <a:spLocks/>
          </p:cNvSpPr>
          <p:nvPr/>
        </p:nvSpPr>
        <p:spPr>
          <a:xfrm>
            <a:off x="14193627" y="7393772"/>
            <a:ext cx="3578179" cy="789436"/>
          </a:xfrm>
          <a:prstGeom prst="rect">
            <a:avLst/>
          </a:prstGeom>
          <a:solidFill>
            <a:schemeClr val="bg2"/>
          </a:solidFill>
        </p:spPr>
        <p:txBody>
          <a:bodyPr anchor="ct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719138" indent="0">
              <a:buNone/>
            </a:pPr>
            <a:r>
              <a:rPr lang="nl-BE" sz="3200" dirty="0">
                <a:solidFill>
                  <a:srgbClr val="1E64C8"/>
                </a:solidFill>
              </a:rPr>
              <a:t>GHENT IS …</a:t>
            </a:r>
          </a:p>
        </p:txBody>
      </p:sp>
      <p:pic>
        <p:nvPicPr>
          <p:cNvPr id="40" name="Afbeelding 39">
            <a:hlinkClick r:id="rId10"/>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583100" y="7201545"/>
            <a:ext cx="1684276" cy="11738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63136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66" r="166"/>
          <a:stretch>
            <a:fillRect/>
          </a:stretch>
        </p:blipFill>
        <p:spPr/>
      </p:pic>
    </p:spTree>
    <p:extLst>
      <p:ext uri="{BB962C8B-B14F-4D97-AF65-F5344CB8AC3E}">
        <p14:creationId xmlns:p14="http://schemas.microsoft.com/office/powerpoint/2010/main" val="20707197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p:cNvSpPr>
            <a:spLocks noGrp="1"/>
          </p:cNvSpPr>
          <p:nvPr>
            <p:ph type="pic" sz="quarter" idx="12"/>
          </p:nvPr>
        </p:nvSpPr>
        <p:spPr/>
      </p:sp>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90130"/>
            <a:ext cx="17520016" cy="11371135"/>
          </a:xfrm>
          <a:prstGeom prst="rect">
            <a:avLst/>
          </a:prstGeom>
          <a:ln w="254000" cap="sq">
            <a:noFill/>
            <a:miter lim="800000"/>
          </a:ln>
        </p:spPr>
      </p:pic>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22194" y="373792"/>
            <a:ext cx="5097822" cy="1699275"/>
          </a:xfrm>
          <a:prstGeom prst="rect">
            <a:avLst/>
          </a:prstGeom>
          <a:ln>
            <a:noFill/>
          </a:ln>
        </p:spPr>
      </p:pic>
    </p:spTree>
    <p:extLst>
      <p:ext uri="{BB962C8B-B14F-4D97-AF65-F5344CB8AC3E}">
        <p14:creationId xmlns:p14="http://schemas.microsoft.com/office/powerpoint/2010/main" val="18701681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53563"/>
            <a:ext cx="10058400" cy="6705600"/>
          </a:xfrm>
          <a:prstGeom prst="rect">
            <a:avLst/>
          </a:prstGeom>
        </p:spPr>
      </p:pic>
      <p:sp>
        <p:nvSpPr>
          <p:cNvPr id="19" name="Rechthoek 18"/>
          <p:cNvSpPr/>
          <p:nvPr/>
        </p:nvSpPr>
        <p:spPr>
          <a:xfrm>
            <a:off x="7794818" y="4227942"/>
            <a:ext cx="9426609" cy="2701148"/>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tel 8"/>
          <p:cNvSpPr>
            <a:spLocks noGrp="1"/>
          </p:cNvSpPr>
          <p:nvPr>
            <p:ph type="title"/>
          </p:nvPr>
        </p:nvSpPr>
        <p:spPr/>
        <p:txBody>
          <a:bodyPr/>
          <a:lstStyle/>
          <a:p>
            <a:r>
              <a:rPr lang="nl-NL" dirty="0"/>
              <a:t>FACULTY OF BIOSCIENCE ENGINEERING</a:t>
            </a:r>
            <a:endParaRPr lang="nl-BE" dirty="0"/>
          </a:p>
        </p:txBody>
      </p:sp>
      <p:sp>
        <p:nvSpPr>
          <p:cNvPr id="11" name="Rechthoek 11"/>
          <p:cNvSpPr>
            <a:spLocks noChangeArrowheads="1"/>
          </p:cNvSpPr>
          <p:nvPr/>
        </p:nvSpPr>
        <p:spPr bwMode="auto">
          <a:xfrm>
            <a:off x="830118" y="1124260"/>
            <a:ext cx="10372255" cy="2657972"/>
          </a:xfrm>
          <a:prstGeom prst="rect">
            <a:avLst/>
          </a:prstGeom>
          <a:noFill/>
          <a:ln>
            <a:noFill/>
          </a:ln>
        </p:spPr>
        <p:txBody>
          <a:bodyPr wrap="square">
            <a:spAutoFit/>
          </a:bodyPr>
          <a:lstStyle/>
          <a:p>
            <a:pPr>
              <a:spcBef>
                <a:spcPct val="20000"/>
              </a:spcBef>
              <a:buSzPct val="50000"/>
            </a:pPr>
            <a:r>
              <a:rPr lang="en-US" b="1" dirty="0">
                <a:solidFill>
                  <a:srgbClr val="1E64C8"/>
                </a:solidFill>
              </a:rPr>
              <a:t>A</a:t>
            </a:r>
            <a:r>
              <a:rPr lang="en-US" b="1" dirty="0" smtClean="0">
                <a:solidFill>
                  <a:srgbClr val="1E64C8"/>
                </a:solidFill>
              </a:rPr>
              <a:t>mbition</a:t>
            </a:r>
          </a:p>
          <a:p>
            <a:pPr>
              <a:spcBef>
                <a:spcPct val="20000"/>
              </a:spcBef>
              <a:buSzPct val="50000"/>
            </a:pPr>
            <a:r>
              <a:rPr lang="en-US" dirty="0" smtClean="0"/>
              <a:t>to</a:t>
            </a:r>
            <a:r>
              <a:rPr lang="en-US" dirty="0"/>
              <a:t> empower learners as globally engaged citizens with state-of-the-art knowledge, skills, and innovation potential </a:t>
            </a:r>
            <a:r>
              <a:rPr lang="en-US" dirty="0" smtClean="0"/>
              <a:t/>
            </a:r>
            <a:br>
              <a:rPr lang="en-US" dirty="0" smtClean="0"/>
            </a:br>
            <a:r>
              <a:rPr lang="en-US" dirty="0" smtClean="0"/>
              <a:t>to address </a:t>
            </a:r>
            <a:r>
              <a:rPr lang="en-US" dirty="0"/>
              <a:t>major societal transitions and to promote equitable quality of life and sustainability.</a:t>
            </a:r>
            <a:endParaRPr lang="nl-BE" dirty="0"/>
          </a:p>
          <a:p>
            <a:pPr>
              <a:spcBef>
                <a:spcPct val="20000"/>
              </a:spcBef>
              <a:buSzPct val="50000"/>
            </a:pPr>
            <a:r>
              <a:rPr lang="en-GB" altLang="nl-BE" sz="2800" dirty="0" smtClean="0">
                <a:latin typeface="Frutiger LT Std 47 Light Cn"/>
              </a:rPr>
              <a:t> </a:t>
            </a:r>
            <a:endParaRPr lang="en-GB" altLang="nl-BE" sz="2800" dirty="0">
              <a:latin typeface="Frutiger LT Std 47 Light Cn"/>
            </a:endParaRPr>
          </a:p>
        </p:txBody>
      </p:sp>
      <p:sp>
        <p:nvSpPr>
          <p:cNvPr id="13" name="Rechthoek 10"/>
          <p:cNvSpPr>
            <a:spLocks noChangeArrowheads="1"/>
          </p:cNvSpPr>
          <p:nvPr/>
        </p:nvSpPr>
        <p:spPr bwMode="auto">
          <a:xfrm>
            <a:off x="8307759" y="5578517"/>
            <a:ext cx="6854560" cy="904863"/>
          </a:xfrm>
          <a:prstGeom prst="rect">
            <a:avLst/>
          </a:prstGeom>
          <a:solidFill>
            <a:srgbClr val="1E64C8"/>
          </a:solidFill>
          <a:ln>
            <a:noFill/>
          </a:ln>
          <a:extLst/>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a:buSzPct val="50000"/>
            </a:pPr>
            <a:r>
              <a:rPr lang="en-US" altLang="nl-BE" sz="2400" dirty="0">
                <a:solidFill>
                  <a:schemeClr val="bg1"/>
                </a:solidFill>
                <a:latin typeface="Frutiger LT Std 47 Light Cn"/>
              </a:rPr>
              <a:t>Biological Sciences, Environmental Sciences </a:t>
            </a:r>
          </a:p>
          <a:p>
            <a:pPr>
              <a:buSzPct val="50000"/>
            </a:pPr>
            <a:r>
              <a:rPr lang="en-US" altLang="nl-BE" sz="2400" dirty="0">
                <a:solidFill>
                  <a:schemeClr val="bg1"/>
                </a:solidFill>
                <a:latin typeface="Frutiger LT Std 47 Light Cn"/>
              </a:rPr>
              <a:t>&amp; Chemical Engineering</a:t>
            </a:r>
            <a:endParaRPr lang="nl-NL" altLang="nl-BE" sz="2400" dirty="0">
              <a:solidFill>
                <a:schemeClr val="bg1"/>
              </a:solidFill>
              <a:latin typeface="Frutiger LT Std 47 Light Cn"/>
            </a:endParaRPr>
          </a:p>
        </p:txBody>
      </p:sp>
      <p:sp>
        <p:nvSpPr>
          <p:cNvPr id="14" name="Rechthoek 10"/>
          <p:cNvSpPr>
            <a:spLocks noChangeArrowheads="1"/>
          </p:cNvSpPr>
          <p:nvPr/>
        </p:nvSpPr>
        <p:spPr bwMode="auto">
          <a:xfrm>
            <a:off x="8307759" y="4564007"/>
            <a:ext cx="6854560" cy="904863"/>
          </a:xfrm>
          <a:prstGeom prst="rect">
            <a:avLst/>
          </a:prstGeom>
          <a:solidFill>
            <a:srgbClr val="1E64C8"/>
          </a:solidFill>
          <a:ln>
            <a:noFill/>
          </a:ln>
          <a:extLst/>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eaLnBrk="1" hangingPunct="1">
              <a:buSzPct val="50000"/>
            </a:pPr>
            <a:r>
              <a:rPr lang="nl-NL" altLang="nl-BE" sz="2400" b="1" dirty="0">
                <a:solidFill>
                  <a:schemeClr val="bg1"/>
                </a:solidFill>
                <a:latin typeface="Frutiger LT Std 47 Light Cn"/>
              </a:rPr>
              <a:t>QS World University Ranking</a:t>
            </a:r>
          </a:p>
          <a:p>
            <a:pPr eaLnBrk="1" hangingPunct="1">
              <a:buSzPct val="50000"/>
            </a:pPr>
            <a:r>
              <a:rPr lang="nl-NL" altLang="nl-BE" sz="2400" dirty="0" err="1">
                <a:solidFill>
                  <a:schemeClr val="bg1"/>
                </a:solidFill>
                <a:latin typeface="Frutiger LT Std 47 Light Cn"/>
              </a:rPr>
              <a:t>Agriculture</a:t>
            </a:r>
            <a:r>
              <a:rPr lang="nl-NL" altLang="nl-BE" sz="2400" dirty="0">
                <a:solidFill>
                  <a:schemeClr val="bg1"/>
                </a:solidFill>
                <a:latin typeface="Frutiger LT Std 47 Light Cn"/>
              </a:rPr>
              <a:t> &amp; </a:t>
            </a:r>
            <a:r>
              <a:rPr lang="nl-NL" altLang="nl-BE" sz="2400" dirty="0" err="1">
                <a:solidFill>
                  <a:schemeClr val="bg1"/>
                </a:solidFill>
                <a:latin typeface="Frutiger LT Std 47 Light Cn"/>
              </a:rPr>
              <a:t>forestry</a:t>
            </a:r>
            <a:r>
              <a:rPr lang="nl-NL" altLang="nl-BE" sz="2400" dirty="0">
                <a:solidFill>
                  <a:schemeClr val="bg1"/>
                </a:solidFill>
                <a:latin typeface="Frutiger LT Std 47 Light Cn"/>
              </a:rPr>
              <a:t> </a:t>
            </a:r>
          </a:p>
        </p:txBody>
      </p:sp>
      <p:sp>
        <p:nvSpPr>
          <p:cNvPr id="15" name="Rechthoek 11"/>
          <p:cNvSpPr>
            <a:spLocks noChangeArrowheads="1"/>
          </p:cNvSpPr>
          <p:nvPr/>
        </p:nvSpPr>
        <p:spPr bwMode="auto">
          <a:xfrm>
            <a:off x="15332598" y="5578516"/>
            <a:ext cx="1011499" cy="830997"/>
          </a:xfrm>
          <a:prstGeom prst="rect">
            <a:avLst/>
          </a:prstGeom>
          <a:solidFill>
            <a:schemeClr val="accent5">
              <a:lumMod val="20000"/>
              <a:lumOff val="80000"/>
            </a:schemeClr>
          </a:solidFill>
          <a:ln>
            <a:noFill/>
          </a:ln>
          <a:extLst/>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eaLnBrk="1" hangingPunct="1">
              <a:spcBef>
                <a:spcPct val="0"/>
              </a:spcBef>
            </a:pPr>
            <a:r>
              <a:rPr lang="nl-NL" altLang="nl-BE" sz="2400" b="1" dirty="0">
                <a:solidFill>
                  <a:srgbClr val="1E64C8"/>
                </a:solidFill>
                <a:latin typeface="Frutiger LT Std 47 Light Cn"/>
              </a:rPr>
              <a:t>TOP</a:t>
            </a:r>
          </a:p>
          <a:p>
            <a:pPr eaLnBrk="1" hangingPunct="1">
              <a:spcBef>
                <a:spcPct val="0"/>
              </a:spcBef>
            </a:pPr>
            <a:r>
              <a:rPr lang="nl-NL" altLang="nl-BE" sz="2400" b="1" dirty="0">
                <a:solidFill>
                  <a:srgbClr val="1E64C8"/>
                </a:solidFill>
                <a:latin typeface="Frutiger LT Std 47 Light Cn"/>
              </a:rPr>
              <a:t>100</a:t>
            </a:r>
            <a:r>
              <a:rPr lang="nl-NL" altLang="nl-BE" sz="2400" dirty="0">
                <a:solidFill>
                  <a:srgbClr val="1E64C8"/>
                </a:solidFill>
                <a:latin typeface="Frutiger LT Std 47 Light Cn"/>
              </a:rPr>
              <a:t> </a:t>
            </a:r>
          </a:p>
        </p:txBody>
      </p:sp>
      <p:sp>
        <p:nvSpPr>
          <p:cNvPr id="16" name="Rechthoek 11"/>
          <p:cNvSpPr>
            <a:spLocks noChangeArrowheads="1"/>
          </p:cNvSpPr>
          <p:nvPr/>
        </p:nvSpPr>
        <p:spPr bwMode="auto">
          <a:xfrm>
            <a:off x="15332598" y="4564006"/>
            <a:ext cx="1011499" cy="938719"/>
          </a:xfrm>
          <a:prstGeom prst="rect">
            <a:avLst/>
          </a:prstGeom>
          <a:solidFill>
            <a:schemeClr val="accent5">
              <a:lumMod val="20000"/>
              <a:lumOff val="80000"/>
            </a:schemeClr>
          </a:solidFill>
          <a:ln>
            <a:noFill/>
          </a:ln>
          <a:extLst/>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eaLnBrk="1" hangingPunct="1">
              <a:spcBef>
                <a:spcPct val="0"/>
              </a:spcBef>
            </a:pPr>
            <a:r>
              <a:rPr lang="nl-NL" altLang="nl-BE" sz="2400" b="1" dirty="0">
                <a:solidFill>
                  <a:srgbClr val="1E64C8"/>
                </a:solidFill>
                <a:latin typeface="Frutiger LT Std 47 Light Cn"/>
              </a:rPr>
              <a:t>TOP </a:t>
            </a:r>
          </a:p>
          <a:p>
            <a:pPr eaLnBrk="1" hangingPunct="1">
              <a:spcBef>
                <a:spcPct val="0"/>
              </a:spcBef>
            </a:pPr>
            <a:r>
              <a:rPr lang="nl-NL" altLang="nl-BE" sz="2400" b="1" dirty="0">
                <a:solidFill>
                  <a:srgbClr val="1E64C8"/>
                </a:solidFill>
                <a:latin typeface="Frutiger LT Std 47 Light Cn"/>
              </a:rPr>
              <a:t>50  </a:t>
            </a:r>
          </a:p>
          <a:p>
            <a:pPr eaLnBrk="1" hangingPunct="1">
              <a:spcBef>
                <a:spcPct val="0"/>
              </a:spcBef>
            </a:pPr>
            <a:endParaRPr lang="nl-NL" altLang="nl-BE" sz="700" dirty="0">
              <a:solidFill>
                <a:srgbClr val="1E64C8"/>
              </a:solidFill>
              <a:latin typeface="Frutiger LT Std 47 Light Cn"/>
            </a:endParaRPr>
          </a:p>
        </p:txBody>
      </p:sp>
    </p:spTree>
    <p:extLst>
      <p:ext uri="{BB962C8B-B14F-4D97-AF65-F5344CB8AC3E}">
        <p14:creationId xmlns:p14="http://schemas.microsoft.com/office/powerpoint/2010/main" val="26370740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b="1" dirty="0" err="1"/>
              <a:t>education</a:t>
            </a:r>
            <a:endParaRPr lang="nl-BE" b="1" dirty="0"/>
          </a:p>
        </p:txBody>
      </p:sp>
      <p:sp>
        <p:nvSpPr>
          <p:cNvPr id="3" name="Tijdelijke aanduiding voor dianummer 2"/>
          <p:cNvSpPr>
            <a:spLocks noGrp="1"/>
          </p:cNvSpPr>
          <p:nvPr>
            <p:ph type="sldNum" sz="quarter" idx="4"/>
          </p:nvPr>
        </p:nvSpPr>
        <p:spPr/>
        <p:txBody>
          <a:bodyPr/>
          <a:lstStyle/>
          <a:p>
            <a:fld id="{7AE184E0-0BD4-4705-A12B-9B71DDE63301}" type="slidenum">
              <a:rPr lang="nl-BE" noProof="0" smtClean="0"/>
              <a:pPr/>
              <a:t>9</a:t>
            </a:fld>
            <a:endParaRPr lang="nl-BE" noProof="0" dirty="0"/>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66863" y="0"/>
            <a:ext cx="12047314" cy="8031542"/>
          </a:xfrm>
          <a:prstGeom prst="rect">
            <a:avLst/>
          </a:prstGeom>
        </p:spPr>
      </p:pic>
    </p:spTree>
    <p:extLst>
      <p:ext uri="{BB962C8B-B14F-4D97-AF65-F5344CB8AC3E}">
        <p14:creationId xmlns:p14="http://schemas.microsoft.com/office/powerpoint/2010/main" val="2790599332"/>
      </p:ext>
    </p:extLst>
  </p:cSld>
  <p:clrMapOvr>
    <a:masterClrMapping/>
  </p:clrMapOvr>
  <p:timing>
    <p:tnLst>
      <p:par>
        <p:cTn id="1" dur="indefinite" restart="never" nodeType="tmRoot"/>
      </p:par>
    </p:tnLst>
  </p:timing>
</p:sld>
</file>

<file path=ppt/theme/theme1.xml><?xml version="1.0" encoding="utf-8"?>
<a:theme xmlns:a="http://schemas.openxmlformats.org/drawingml/2006/main" name="Powerpoint_UGent_EN_BW">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Universiteit Ge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0">
          <a:solidFill>
            <a:srgbClr val="1E64C8"/>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solidFill>
            <a:srgbClr val="1E64C8"/>
          </a:solidFill>
          <a:headEnd type="triangle" w="lg" len="lg"/>
          <a:tailEnd type="triangl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120000"/>
          </a:lnSpc>
          <a:defRPr sz="2500" smtClean="0"/>
        </a:defPPr>
      </a:lstStyle>
    </a:txDef>
  </a:objectDefaults>
  <a:extraClrSchemeLst/>
  <a:extLst>
    <a:ext uri="{05A4C25C-085E-4340-85A3-A5531E510DB2}">
      <thm15:themeFamily xmlns:thm15="http://schemas.microsoft.com/office/thememl/2012/main" name="Presentation-UK-BW_1_0_13.potx" id="{635C08EF-CEA9-4F82-B6A2-B4CDA9B74742}" vid="{27BFB179-BAE0-4ED4-A2C1-0250200087B4}"/>
    </a:ext>
  </a:extLst>
</a:theme>
</file>

<file path=ppt/theme/theme2.xml><?xml version="1.0" encoding="utf-8"?>
<a:theme xmlns:a="http://schemas.openxmlformats.org/drawingml/2006/main" name="Powerpoint_UGent_NL_BW">
  <a:themeElements>
    <a:clrScheme name="Universiteit Gent">
      <a:dk1>
        <a:sysClr val="windowText" lastClr="000000"/>
      </a:dk1>
      <a:lt1>
        <a:sysClr val="window" lastClr="FFFFFF"/>
      </a:lt1>
      <a:dk2>
        <a:srgbClr val="1E64C8"/>
      </a:dk2>
      <a:lt2>
        <a:srgbClr val="FFD200"/>
      </a:lt2>
      <a:accent1>
        <a:srgbClr val="1E64C8"/>
      </a:accent1>
      <a:accent2>
        <a:srgbClr val="FFD200"/>
      </a:accent2>
      <a:accent3>
        <a:srgbClr val="A5A5A5"/>
      </a:accent3>
      <a:accent4>
        <a:srgbClr val="FFC000"/>
      </a:accent4>
      <a:accent5>
        <a:srgbClr val="4472C4"/>
      </a:accent5>
      <a:accent6>
        <a:srgbClr val="70AD47"/>
      </a:accent6>
      <a:hlink>
        <a:srgbClr val="0563C1"/>
      </a:hlink>
      <a:folHlink>
        <a:srgbClr val="954F72"/>
      </a:folHlink>
    </a:clrScheme>
    <a:fontScheme name="Universiteit Ge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0">
          <a:solidFill>
            <a:srgbClr val="1E64C8"/>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headEnd type="triangle" w="lg" len="lg"/>
          <a:tailEnd type="triangl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120000"/>
          </a:lnSpc>
          <a:defRPr sz="2500" smtClean="0"/>
        </a:defPPr>
      </a:lstStyle>
    </a:txDef>
  </a:objectDefaults>
  <a:extraClrSchemeLst/>
  <a:extLst>
    <a:ext uri="{05A4C25C-085E-4340-85A3-A5531E510DB2}">
      <thm15:themeFamily xmlns:thm15="http://schemas.microsoft.com/office/thememl/2012/main" name="Presentatie-NL-BW_1_0_13.potx" id="{29391AA6-0E91-47AF-BDC2-62D8725A6860}" vid="{34F27CD8-5303-4B62-ADA2-EB7DFFF46F3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Universiteit Gent">
    <a:dk1>
      <a:sysClr val="windowText" lastClr="000000"/>
    </a:dk1>
    <a:lt1>
      <a:sysClr val="window" lastClr="FFFFFF"/>
    </a:lt1>
    <a:dk2>
      <a:srgbClr val="1E64C8"/>
    </a:dk2>
    <a:lt2>
      <a:srgbClr val="FFD200"/>
    </a:lt2>
    <a:accent1>
      <a:srgbClr val="1E64C8"/>
    </a:accent1>
    <a:accent2>
      <a:srgbClr val="FFD200"/>
    </a:accent2>
    <a:accent3>
      <a:srgbClr val="A5A5A5"/>
    </a:accent3>
    <a:accent4>
      <a:srgbClr val="FFC000"/>
    </a:accent4>
    <a:accent5>
      <a:srgbClr val="4472C4"/>
    </a:accent5>
    <a:accent6>
      <a:srgbClr val="70AD47"/>
    </a:accent6>
    <a:hlink>
      <a:srgbClr val="0563C1"/>
    </a:hlink>
    <a:folHlink>
      <a:srgbClr val="954F72"/>
    </a:folHlink>
  </a:clrScheme>
  <a:fontScheme name="Universiteit Ge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Universiteit Gent">
    <a:dk1>
      <a:sysClr val="windowText" lastClr="000000"/>
    </a:dk1>
    <a:lt1>
      <a:sysClr val="window" lastClr="FFFFFF"/>
    </a:lt1>
    <a:dk2>
      <a:srgbClr val="1E64C8"/>
    </a:dk2>
    <a:lt2>
      <a:srgbClr val="FFD200"/>
    </a:lt2>
    <a:accent1>
      <a:srgbClr val="1E64C8"/>
    </a:accent1>
    <a:accent2>
      <a:srgbClr val="FFD200"/>
    </a:accent2>
    <a:accent3>
      <a:srgbClr val="A5A5A5"/>
    </a:accent3>
    <a:accent4>
      <a:srgbClr val="FFC000"/>
    </a:accent4>
    <a:accent5>
      <a:srgbClr val="4472C4"/>
    </a:accent5>
    <a:accent6>
      <a:srgbClr val="70AD47"/>
    </a:accent6>
    <a:hlink>
      <a:srgbClr val="0563C1"/>
    </a:hlink>
    <a:folHlink>
      <a:srgbClr val="954F72"/>
    </a:folHlink>
  </a:clrScheme>
  <a:fontScheme name="Universiteit Ge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EF5AB0CF50794FB65D6519E94ECC19" ma:contentTypeVersion="" ma:contentTypeDescription="Een nieuw document maken." ma:contentTypeScope="" ma:versionID="86907306624881137ed211ab89eb8c7d">
  <xsd:schema xmlns:xsd="http://www.w3.org/2001/XMLSchema" xmlns:xs="http://www.w3.org/2001/XMLSchema" xmlns:p="http://schemas.microsoft.com/office/2006/metadata/properties" targetNamespace="http://schemas.microsoft.com/office/2006/metadata/properties" ma:root="true" ma:fieldsID="2c75b1d343bedf39638a433dc54b4c3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A5DF967-B38A-41A8-9A6B-E571F2566B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661CBF65-837C-450D-9CDC-0B7BE3D1FE77}">
  <ds:schemaRefs>
    <ds:schemaRef ds:uri="http://schemas.microsoft.com/sharepoint/v3/contenttype/forms"/>
  </ds:schemaRefs>
</ds:datastoreItem>
</file>

<file path=customXml/itemProps3.xml><?xml version="1.0" encoding="utf-8"?>
<ds:datastoreItem xmlns:ds="http://schemas.openxmlformats.org/officeDocument/2006/customXml" ds:itemID="{CC195F47-4FBB-4809-886A-2155DFC00145}">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Powerpoint_UGent_EN_BW</Template>
  <TotalTime>1043</TotalTime>
  <Words>2813</Words>
  <Application>Microsoft Office PowerPoint</Application>
  <PresentationFormat>Aangepast</PresentationFormat>
  <Paragraphs>488</Paragraphs>
  <Slides>37</Slides>
  <Notes>18</Notes>
  <HiddenSlides>0</HiddenSlides>
  <MMClips>0</MMClips>
  <ScaleCrop>false</ScaleCrop>
  <HeadingPairs>
    <vt:vector size="6" baseType="variant">
      <vt:variant>
        <vt:lpstr>Gebruikte lettertypen</vt:lpstr>
      </vt:variant>
      <vt:variant>
        <vt:i4>4</vt:i4>
      </vt:variant>
      <vt:variant>
        <vt:lpstr>Thema</vt:lpstr>
      </vt:variant>
      <vt:variant>
        <vt:i4>2</vt:i4>
      </vt:variant>
      <vt:variant>
        <vt:lpstr>Diatitels</vt:lpstr>
      </vt:variant>
      <vt:variant>
        <vt:i4>37</vt:i4>
      </vt:variant>
    </vt:vector>
  </HeadingPairs>
  <TitlesOfParts>
    <vt:vector size="43" baseType="lpstr">
      <vt:lpstr>Arial</vt:lpstr>
      <vt:lpstr>Calibri</vt:lpstr>
      <vt:lpstr>Frutiger LT Std 47 Light Cn</vt:lpstr>
      <vt:lpstr>Times New Roman</vt:lpstr>
      <vt:lpstr>Powerpoint_UGent_EN_BW</vt:lpstr>
      <vt:lpstr>Powerpoint_UGent_NL_BW</vt:lpstr>
      <vt:lpstr>PowerPoint-presentatie</vt:lpstr>
      <vt:lpstr>Ghent  &amp; its university</vt:lpstr>
      <vt:lpstr>PowerPoint-presentatie</vt:lpstr>
      <vt:lpstr>PowerPoint-presentatie</vt:lpstr>
      <vt:lpstr>PowerPoint-presentatie</vt:lpstr>
      <vt:lpstr>PowerPoint-presentatie</vt:lpstr>
      <vt:lpstr>PowerPoint-presentatie</vt:lpstr>
      <vt:lpstr>FACULTY OF BIOSCIENCE ENGINEERING</vt:lpstr>
      <vt:lpstr>education</vt:lpstr>
      <vt:lpstr>All programmes</vt:lpstr>
      <vt:lpstr>Bachelor programmes  </vt:lpstr>
      <vt:lpstr>Bachelor programmes</vt:lpstr>
      <vt:lpstr>Master programmes</vt:lpstr>
      <vt:lpstr>Master programmes</vt:lpstr>
      <vt:lpstr>Master programmes</vt:lpstr>
      <vt:lpstr>Master programmes</vt:lpstr>
      <vt:lpstr>Other programmes</vt:lpstr>
      <vt:lpstr>students</vt:lpstr>
      <vt:lpstr>PhD</vt:lpstr>
      <vt:lpstr>INTERNATIONAL NETWORK</vt:lpstr>
      <vt:lpstr>Research</vt:lpstr>
      <vt:lpstr>Research</vt:lpstr>
      <vt:lpstr>Impact</vt:lpstr>
      <vt:lpstr>Knowledge transfer</vt:lpstr>
      <vt:lpstr>Spin-offs</vt:lpstr>
      <vt:lpstr>Spin-offs</vt:lpstr>
      <vt:lpstr>Departments</vt:lpstr>
      <vt:lpstr>department of environment</vt:lpstr>
      <vt:lpstr>Department of plants and crops</vt:lpstr>
      <vt:lpstr>DEPARTMENT OF ANIMAL SCIENCES AND AQUATIC ECOLOGY</vt:lpstr>
      <vt:lpstr>DEPARTMENT OF FOOD TECHNOLOGY,  SAFETY AND HEALTH</vt:lpstr>
      <vt:lpstr>Department of green chemistry and technology</vt:lpstr>
      <vt:lpstr>department of biotechnology</vt:lpstr>
      <vt:lpstr>department of data anAlysis and mathematical modelling</vt:lpstr>
      <vt:lpstr>department of agricultural economics</vt:lpstr>
      <vt:lpstr>What can we do for you?</vt:lpstr>
      <vt:lpstr>PowerPoint-presentatie</vt:lpstr>
    </vt:vector>
  </TitlesOfParts>
  <Company>UGent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Sylvie Peeters</dc:creator>
  <cp:lastModifiedBy>Sylvie Peeters</cp:lastModifiedBy>
  <cp:revision>176</cp:revision>
  <dcterms:created xsi:type="dcterms:W3CDTF">2016-10-25T14:27:31Z</dcterms:created>
  <dcterms:modified xsi:type="dcterms:W3CDTF">2022-08-09T11:49:07Z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icensed to">
    <vt:lpwstr>Ghent University</vt:lpwstr>
  </property>
  <property fmtid="{D5CDD505-2E9C-101B-9397-08002B2CF9AE}" pid="3" name="Version">
    <vt:lpwstr>1.0</vt:lpwstr>
  </property>
  <property fmtid="{D5CDD505-2E9C-101B-9397-08002B2CF9AE}" pid="4" name="Date">
    <vt:filetime>2016-09-20T22:00:00Z</vt:filetime>
  </property>
  <property fmtid="{D5CDD505-2E9C-101B-9397-08002B2CF9AE}" pid="5" name="Build">
    <vt:i4>13</vt:i4>
  </property>
  <property fmtid="{D5CDD505-2E9C-101B-9397-08002B2CF9AE}" pid="6" name="Cmt 1">
    <vt:lpwstr>create</vt:lpwstr>
  </property>
  <property fmtid="{D5CDD505-2E9C-101B-9397-08002B2CF9AE}" pid="7" name="Cmt 2">
    <vt:lpwstr>1st draft</vt:lpwstr>
  </property>
  <property fmtid="{D5CDD505-2E9C-101B-9397-08002B2CF9AE}" pid="8" name="Cmt 3">
    <vt:lpwstr>Corporate splitt off</vt:lpwstr>
  </property>
  <property fmtid="{D5CDD505-2E9C-101B-9397-08002B2CF9AE}" pid="9" name="Cmt 4">
    <vt:lpwstr>2nd draft</vt:lpwstr>
  </property>
  <property fmtid="{D5CDD505-2E9C-101B-9397-08002B2CF9AE}" pid="10" name="Cmt 5">
    <vt:lpwstr>set text box and shape defaults</vt:lpwstr>
  </property>
  <property fmtid="{D5CDD505-2E9C-101B-9397-08002B2CF9AE}" pid="11" name="Cmt 6">
    <vt:lpwstr>end slide text acc. to letter</vt:lpwstr>
  </property>
  <property fmtid="{D5CDD505-2E9C-101B-9397-08002B2CF9AE}" pid="12" name="Cmt 7">
    <vt:lpwstr>logo opening slide sharpened</vt:lpwstr>
  </property>
  <property fmtid="{D5CDD505-2E9C-101B-9397-08002B2CF9AE}" pid="13" name="Cmt 8-9">
    <vt:lpwstr>comments 19-9-2016</vt:lpwstr>
  </property>
  <property fmtid="{D5CDD505-2E9C-101B-9397-08002B2CF9AE}" pid="14" name="Cmt 10">
    <vt:lpwstr>social media data redesigned</vt:lpwstr>
  </property>
  <property fmtid="{D5CDD505-2E9C-101B-9397-08002B2CF9AE}" pid="15" name="Cmt 11">
    <vt:lpwstr>Title Slide renamed to TitleSlide</vt:lpwstr>
  </property>
  <property fmtid="{D5CDD505-2E9C-101B-9397-08002B2CF9AE}" pid="16" name="Cmt 12">
    <vt:lpwstr>Title and text size</vt:lpwstr>
  </property>
  <property fmtid="{D5CDD505-2E9C-101B-9397-08002B2CF9AE}" pid="17" name="Cmt 13">
    <vt:lpwstr>socmed pictos &gt; normal view</vt:lpwstr>
  </property>
  <property fmtid="{D5CDD505-2E9C-101B-9397-08002B2CF9AE}" pid="18" name="ContentTypeId">
    <vt:lpwstr>0x010100E6EF5AB0CF50794FB65D6519E94ECC19</vt:lpwstr>
  </property>
</Properties>
</file>