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2"/>
  </p:notesMasterIdLst>
  <p:handoutMasterIdLst>
    <p:handoutMasterId r:id="rId133"/>
  </p:handoutMasterIdLst>
  <p:sldIdLst>
    <p:sldId id="660" r:id="rId2"/>
    <p:sldId id="783" r:id="rId3"/>
    <p:sldId id="678" r:id="rId4"/>
    <p:sldId id="784" r:id="rId5"/>
    <p:sldId id="785" r:id="rId6"/>
    <p:sldId id="680" r:id="rId7"/>
    <p:sldId id="681" r:id="rId8"/>
    <p:sldId id="682" r:id="rId9"/>
    <p:sldId id="683" r:id="rId10"/>
    <p:sldId id="684" r:id="rId11"/>
    <p:sldId id="685" r:id="rId12"/>
    <p:sldId id="256" r:id="rId13"/>
    <p:sldId id="464" r:id="rId14"/>
    <p:sldId id="465" r:id="rId15"/>
    <p:sldId id="522" r:id="rId16"/>
    <p:sldId id="471" r:id="rId17"/>
    <p:sldId id="486" r:id="rId18"/>
    <p:sldId id="659" r:id="rId19"/>
    <p:sldId id="394" r:id="rId20"/>
    <p:sldId id="707" r:id="rId21"/>
    <p:sldId id="708" r:id="rId22"/>
    <p:sldId id="709" r:id="rId23"/>
    <p:sldId id="710" r:id="rId24"/>
    <p:sldId id="711" r:id="rId25"/>
    <p:sldId id="712" r:id="rId26"/>
    <p:sldId id="713" r:id="rId27"/>
    <p:sldId id="714" r:id="rId28"/>
    <p:sldId id="715" r:id="rId29"/>
    <p:sldId id="782" r:id="rId30"/>
    <p:sldId id="716" r:id="rId31"/>
    <p:sldId id="662" r:id="rId32"/>
    <p:sldId id="773" r:id="rId33"/>
    <p:sldId id="719" r:id="rId34"/>
    <p:sldId id="721" r:id="rId35"/>
    <p:sldId id="722" r:id="rId36"/>
    <p:sldId id="717" r:id="rId37"/>
    <p:sldId id="718" r:id="rId38"/>
    <p:sldId id="664" r:id="rId39"/>
    <p:sldId id="665" r:id="rId40"/>
    <p:sldId id="772" r:id="rId41"/>
    <p:sldId id="666" r:id="rId42"/>
    <p:sldId id="723" r:id="rId43"/>
    <p:sldId id="724" r:id="rId44"/>
    <p:sldId id="725" r:id="rId45"/>
    <p:sldId id="726" r:id="rId46"/>
    <p:sldId id="727" r:id="rId47"/>
    <p:sldId id="729" r:id="rId48"/>
    <p:sldId id="730" r:id="rId49"/>
    <p:sldId id="667" r:id="rId50"/>
    <p:sldId id="257" r:id="rId51"/>
    <p:sldId id="668" r:id="rId52"/>
    <p:sldId id="732" r:id="rId53"/>
    <p:sldId id="311" r:id="rId54"/>
    <p:sldId id="731" r:id="rId55"/>
    <p:sldId id="669" r:id="rId56"/>
    <p:sldId id="313" r:id="rId57"/>
    <p:sldId id="670" r:id="rId58"/>
    <p:sldId id="777" r:id="rId59"/>
    <p:sldId id="776" r:id="rId60"/>
    <p:sldId id="737" r:id="rId61"/>
    <p:sldId id="305" r:id="rId62"/>
    <p:sldId id="739" r:id="rId63"/>
    <p:sldId id="671" r:id="rId64"/>
    <p:sldId id="314" r:id="rId65"/>
    <p:sldId id="673" r:id="rId66"/>
    <p:sldId id="674" r:id="rId67"/>
    <p:sldId id="676" r:id="rId68"/>
    <p:sldId id="641" r:id="rId69"/>
    <p:sldId id="650" r:id="rId70"/>
    <p:sldId id="637" r:id="rId71"/>
    <p:sldId id="778" r:id="rId72"/>
    <p:sldId id="779" r:id="rId73"/>
    <p:sldId id="780" r:id="rId74"/>
    <p:sldId id="741" r:id="rId75"/>
    <p:sldId id="743" r:id="rId76"/>
    <p:sldId id="745" r:id="rId77"/>
    <p:sldId id="677" r:id="rId78"/>
    <p:sldId id="686" r:id="rId79"/>
    <p:sldId id="303" r:id="rId80"/>
    <p:sldId id="306" r:id="rId81"/>
    <p:sldId id="687" r:id="rId82"/>
    <p:sldId id="688" r:id="rId83"/>
    <p:sldId id="272" r:id="rId84"/>
    <p:sldId id="689" r:id="rId85"/>
    <p:sldId id="690" r:id="rId86"/>
    <p:sldId id="746" r:id="rId87"/>
    <p:sldId id="308" r:id="rId88"/>
    <p:sldId id="310" r:id="rId89"/>
    <p:sldId id="692" r:id="rId90"/>
    <p:sldId id="693" r:id="rId91"/>
    <p:sldId id="781" r:id="rId92"/>
    <p:sldId id="694" r:id="rId93"/>
    <p:sldId id="695" r:id="rId94"/>
    <p:sldId id="696" r:id="rId95"/>
    <p:sldId id="747" r:id="rId96"/>
    <p:sldId id="749" r:id="rId97"/>
    <p:sldId id="697" r:id="rId98"/>
    <p:sldId id="279" r:id="rId99"/>
    <p:sldId id="283" r:id="rId100"/>
    <p:sldId id="315" r:id="rId101"/>
    <p:sldId id="698" r:id="rId102"/>
    <p:sldId id="752" r:id="rId103"/>
    <p:sldId id="753" r:id="rId104"/>
    <p:sldId id="754" r:id="rId105"/>
    <p:sldId id="755" r:id="rId106"/>
    <p:sldId id="756" r:id="rId107"/>
    <p:sldId id="757" r:id="rId108"/>
    <p:sldId id="758" r:id="rId109"/>
    <p:sldId id="760" r:id="rId110"/>
    <p:sldId id="761" r:id="rId111"/>
    <p:sldId id="762" r:id="rId112"/>
    <p:sldId id="763" r:id="rId113"/>
    <p:sldId id="764" r:id="rId114"/>
    <p:sldId id="765" r:id="rId115"/>
    <p:sldId id="766" r:id="rId116"/>
    <p:sldId id="767" r:id="rId117"/>
    <p:sldId id="768" r:id="rId118"/>
    <p:sldId id="769" r:id="rId119"/>
    <p:sldId id="699" r:id="rId120"/>
    <p:sldId id="700" r:id="rId121"/>
    <p:sldId id="774" r:id="rId122"/>
    <p:sldId id="701" r:id="rId123"/>
    <p:sldId id="770" r:id="rId124"/>
    <p:sldId id="771" r:id="rId125"/>
    <p:sldId id="702" r:id="rId126"/>
    <p:sldId id="775" r:id="rId127"/>
    <p:sldId id="703" r:id="rId128"/>
    <p:sldId id="704" r:id="rId129"/>
    <p:sldId id="705" r:id="rId130"/>
    <p:sldId id="706" r:id="rId131"/>
  </p:sldIdLst>
  <p:sldSz cx="9144000" cy="6858000" type="screen4x3"/>
  <p:notesSz cx="6858000" cy="9144000"/>
  <p:defaultTextStyle>
    <a:defPPr>
      <a:defRPr lang="en-GB"/>
    </a:defPPr>
    <a:lvl1pPr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i="1"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i="1"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1484"/>
  </p:normalViewPr>
  <p:slideViewPr>
    <p:cSldViewPr showGuides="1">
      <p:cViewPr varScale="1">
        <p:scale>
          <a:sx n="62" d="100"/>
          <a:sy n="62" d="100"/>
        </p:scale>
        <p:origin x="1445" y="48"/>
      </p:cViewPr>
      <p:guideLst>
        <p:guide orient="horz" pos="2160"/>
        <p:guide pos="2880"/>
      </p:guideLst>
    </p:cSldViewPr>
  </p:slideViewPr>
  <p:outlineViewPr>
    <p:cViewPr>
      <p:scale>
        <a:sx n="33" d="100"/>
        <a:sy n="33" d="100"/>
      </p:scale>
      <p:origin x="0" y="-18160"/>
    </p:cViewPr>
  </p:outlineViewPr>
  <p:notesTextViewPr>
    <p:cViewPr>
      <p:scale>
        <a:sx n="140" d="100"/>
        <a:sy n="140" d="100"/>
      </p:scale>
      <p:origin x="0" y="0"/>
    </p:cViewPr>
  </p:notesTextViewPr>
  <p:sorterViewPr>
    <p:cViewPr varScale="1">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020ED09-9817-614E-B1C4-2495C33CB4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Times New Roman" charset="0"/>
                <a:ea typeface="ＭＳ Ｐゴシック" charset="-128"/>
              </a:defRPr>
            </a:lvl1pPr>
          </a:lstStyle>
          <a:p>
            <a:pPr>
              <a:defRPr/>
            </a:pPr>
            <a:endParaRPr lang="nl-NL"/>
          </a:p>
        </p:txBody>
      </p:sp>
      <p:sp>
        <p:nvSpPr>
          <p:cNvPr id="3" name="Tijdelijke aanduiding voor datum 2">
            <a:extLst>
              <a:ext uri="{FF2B5EF4-FFF2-40B4-BE49-F238E27FC236}">
                <a16:creationId xmlns:a16="http://schemas.microsoft.com/office/drawing/2014/main" id="{CFBFA54F-951F-524B-A821-853431BB09F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Times New Roman" charset="0"/>
                <a:ea typeface="ＭＳ Ｐゴシック" charset="-128"/>
              </a:defRPr>
            </a:lvl1pPr>
          </a:lstStyle>
          <a:p>
            <a:pPr>
              <a:defRPr/>
            </a:pPr>
            <a:fld id="{A140BF1B-0CB7-1948-AFC5-06C0CED71600}" type="datetimeFigureOut">
              <a:rPr lang="nl-NL"/>
              <a:pPr>
                <a:defRPr/>
              </a:pPr>
              <a:t>16-9-2022</a:t>
            </a:fld>
            <a:endParaRPr lang="nl-NL"/>
          </a:p>
        </p:txBody>
      </p:sp>
      <p:sp>
        <p:nvSpPr>
          <p:cNvPr id="4" name="Tijdelijke aanduiding voor voettekst 3">
            <a:extLst>
              <a:ext uri="{FF2B5EF4-FFF2-40B4-BE49-F238E27FC236}">
                <a16:creationId xmlns:a16="http://schemas.microsoft.com/office/drawing/2014/main" id="{BB7BFA7C-DD8A-BA4B-8FD5-164A1512989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Times New Roman" charset="0"/>
                <a:ea typeface="ＭＳ Ｐゴシック" charset="-128"/>
              </a:defRPr>
            </a:lvl1pPr>
          </a:lstStyle>
          <a:p>
            <a:pPr>
              <a:defRPr/>
            </a:pPr>
            <a:endParaRPr lang="nl-NL"/>
          </a:p>
        </p:txBody>
      </p:sp>
      <p:sp>
        <p:nvSpPr>
          <p:cNvPr id="5" name="Tijdelijke aanduiding voor dianummer 4">
            <a:extLst>
              <a:ext uri="{FF2B5EF4-FFF2-40B4-BE49-F238E27FC236}">
                <a16:creationId xmlns:a16="http://schemas.microsoft.com/office/drawing/2014/main" id="{1F7F3FA2-9773-6B47-BBD2-F60A03870F5D}"/>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29181D64-E070-9F42-B380-D4E2431A6681}" type="slidenum">
              <a:rPr lang="nl-NL" altLang="nl-BE"/>
              <a:pPr>
                <a:defRPr/>
              </a:pPr>
              <a:t>‹nr.›</a:t>
            </a:fld>
            <a:endParaRPr lang="nl-NL" altLang="nl-B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1F15D00-1468-F54B-B748-41EC0115E67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i="0">
                <a:latin typeface="Times New Roman" charset="0"/>
                <a:ea typeface="+mn-ea"/>
                <a:cs typeface="+mn-cs"/>
              </a:defRPr>
            </a:lvl1pPr>
          </a:lstStyle>
          <a:p>
            <a:pPr>
              <a:defRPr/>
            </a:pPr>
            <a:endParaRPr lang="en-GB"/>
          </a:p>
        </p:txBody>
      </p:sp>
      <p:sp>
        <p:nvSpPr>
          <p:cNvPr id="3075" name="Rectangle 3">
            <a:extLst>
              <a:ext uri="{FF2B5EF4-FFF2-40B4-BE49-F238E27FC236}">
                <a16:creationId xmlns:a16="http://schemas.microsoft.com/office/drawing/2014/main" id="{234C4254-334D-214B-AD73-DFFFF3C1F74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i="0">
                <a:latin typeface="Times New Roman" charset="0"/>
                <a:ea typeface="+mn-ea"/>
                <a:cs typeface="+mn-cs"/>
              </a:defRPr>
            </a:lvl1pPr>
          </a:lstStyle>
          <a:p>
            <a:pPr>
              <a:defRPr/>
            </a:pPr>
            <a:endParaRPr lang="en-GB"/>
          </a:p>
        </p:txBody>
      </p:sp>
      <p:sp>
        <p:nvSpPr>
          <p:cNvPr id="13316" name="Rectangle 4">
            <a:extLst>
              <a:ext uri="{FF2B5EF4-FFF2-40B4-BE49-F238E27FC236}">
                <a16:creationId xmlns:a16="http://schemas.microsoft.com/office/drawing/2014/main" id="{114CE2D3-7D29-024E-83CD-5324703B77B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56B6A5F0-1DCD-D246-9152-5F05E86A2491}"/>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a:extLst>
              <a:ext uri="{FF2B5EF4-FFF2-40B4-BE49-F238E27FC236}">
                <a16:creationId xmlns:a16="http://schemas.microsoft.com/office/drawing/2014/main" id="{2FDE7B3A-0E46-A247-8E69-44DB680FCD14}"/>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i="0">
                <a:latin typeface="Times New Roman" charset="0"/>
                <a:ea typeface="+mn-ea"/>
                <a:cs typeface="+mn-cs"/>
              </a:defRPr>
            </a:lvl1pPr>
          </a:lstStyle>
          <a:p>
            <a:pPr>
              <a:defRPr/>
            </a:pPr>
            <a:endParaRPr lang="en-GB"/>
          </a:p>
        </p:txBody>
      </p:sp>
      <p:sp>
        <p:nvSpPr>
          <p:cNvPr id="3079" name="Rectangle 7">
            <a:extLst>
              <a:ext uri="{FF2B5EF4-FFF2-40B4-BE49-F238E27FC236}">
                <a16:creationId xmlns:a16="http://schemas.microsoft.com/office/drawing/2014/main" id="{EFDD598D-91F9-A64E-B6A7-B2982E034C6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i="0" smtClean="0"/>
            </a:lvl1pPr>
          </a:lstStyle>
          <a:p>
            <a:pPr>
              <a:defRPr/>
            </a:pPr>
            <a:fld id="{55D0FBBA-577E-4D4B-BA9B-94712594A3C4}" type="slidenum">
              <a:rPr lang="en-GB" altLang="nl-BE"/>
              <a:pPr>
                <a:defRPr/>
              </a:pPr>
              <a:t>‹nr.›</a:t>
            </a:fld>
            <a:endParaRPr lang="en-GB" altLang="nl-B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a:t>
            </a:fld>
            <a:endParaRPr lang="en-GB" altLang="nl-BE"/>
          </a:p>
        </p:txBody>
      </p:sp>
    </p:spTree>
    <p:extLst>
      <p:ext uri="{BB962C8B-B14F-4D97-AF65-F5344CB8AC3E}">
        <p14:creationId xmlns:p14="http://schemas.microsoft.com/office/powerpoint/2010/main" val="4103399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60AC2F55-8BC7-4143-9067-F8A1FBFE94D7}" type="slidenum">
              <a:rPr lang="en-US" sz="1200"/>
              <a:pPr algn="r"/>
              <a:t>14</a:t>
            </a:fld>
            <a:endParaRPr lang="en-US"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r>
              <a:rPr lang="nl-NL" sz="1200" b="1" i="1" dirty="0" err="1">
                <a:latin typeface="Helvetica" charset="0"/>
                <a:ea typeface="ＭＳ Ｐゴシック" charset="0"/>
                <a:cs typeface="ＭＳ Ｐゴシック" charset="0"/>
              </a:rPr>
              <a:t>Fagus</a:t>
            </a:r>
            <a:r>
              <a:rPr lang="nl-NL" sz="1200" b="1" i="1" dirty="0">
                <a:latin typeface="Helvetica" charset="0"/>
                <a:ea typeface="ＭＳ Ｐゴシック" charset="0"/>
                <a:cs typeface="ＭＳ Ｐゴシック" charset="0"/>
              </a:rPr>
              <a:t> </a:t>
            </a:r>
            <a:r>
              <a:rPr lang="nl-NL" sz="1200" b="1" i="1" dirty="0" err="1">
                <a:latin typeface="Helvetica" charset="0"/>
                <a:ea typeface="ＭＳ Ｐゴシック" charset="0"/>
                <a:cs typeface="ＭＳ Ｐゴシック" charset="0"/>
              </a:rPr>
              <a:t>sylvatica</a:t>
            </a:r>
            <a:r>
              <a:rPr lang="nl-NL" sz="1200" b="1" i="1" dirty="0">
                <a:latin typeface="Helvetica" charset="0"/>
                <a:ea typeface="ＭＳ Ｐゴシック" charset="0"/>
                <a:cs typeface="ＭＳ Ｐゴシック" charset="0"/>
              </a:rPr>
              <a:t> </a:t>
            </a:r>
            <a:r>
              <a:rPr lang="nl-NL" sz="1200" dirty="0">
                <a:latin typeface="Helvetica" charset="0"/>
                <a:ea typeface="ＭＳ Ｐゴシック" charset="0"/>
                <a:cs typeface="ＭＳ Ｐゴシック" charset="0"/>
              </a:rPr>
              <a:t>(Fagaceae)   2013-05-06</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De </a:t>
            </a:r>
            <a:r>
              <a:rPr lang="en-US" dirty="0" err="1">
                <a:ea typeface="ＭＳ Ｐゴシック" charset="0"/>
                <a:cs typeface="ＭＳ Ｐゴシック" charset="0"/>
              </a:rPr>
              <a:t>bladschijf</a:t>
            </a:r>
            <a:r>
              <a:rPr lang="en-US" dirty="0">
                <a:ea typeface="ＭＳ Ｐゴシック" charset="0"/>
                <a:cs typeface="ＭＳ Ｐゴシック" charset="0"/>
              </a:rPr>
              <a:t> </a:t>
            </a:r>
            <a:r>
              <a:rPr lang="en-US" dirty="0" err="1">
                <a:ea typeface="ＭＳ Ｐゴシック" charset="0"/>
                <a:cs typeface="ＭＳ Ｐゴシック" charset="0"/>
              </a:rPr>
              <a:t>bereikt</a:t>
            </a:r>
            <a:r>
              <a:rPr lang="en-US" dirty="0">
                <a:ea typeface="ＭＳ Ｐゴシック" charset="0"/>
                <a:cs typeface="ＭＳ Ｐゴシック" charset="0"/>
              </a:rPr>
              <a:t> </a:t>
            </a:r>
            <a:r>
              <a:rPr lang="en-US" dirty="0" err="1">
                <a:ea typeface="ＭＳ Ｐゴシック" charset="0"/>
                <a:cs typeface="ＭＳ Ｐゴシック" charset="0"/>
              </a:rPr>
              <a:t>ongeveer</a:t>
            </a:r>
            <a:r>
              <a:rPr lang="en-US" dirty="0">
                <a:ea typeface="ＭＳ Ｐゴシック" charset="0"/>
                <a:cs typeface="ＭＳ Ｐゴシック" charset="0"/>
              </a:rPr>
              <a:t> </a:t>
            </a:r>
            <a:r>
              <a:rPr lang="en-US" dirty="0" err="1">
                <a:ea typeface="ＭＳ Ｐゴシック" charset="0"/>
                <a:cs typeface="ＭＳ Ｐゴシック" charset="0"/>
              </a:rPr>
              <a:t>haar</a:t>
            </a:r>
            <a:r>
              <a:rPr lang="en-US" dirty="0">
                <a:ea typeface="ＭＳ Ｐゴシック" charset="0"/>
                <a:cs typeface="ＭＳ Ｐゴシック" charset="0"/>
              </a:rPr>
              <a:t> </a:t>
            </a:r>
            <a:r>
              <a:rPr lang="en-US" dirty="0" err="1">
                <a:ea typeface="ＭＳ Ｐゴシック" charset="0"/>
                <a:cs typeface="ＭＳ Ｐゴシック" charset="0"/>
              </a:rPr>
              <a:t>volwassen</a:t>
            </a:r>
            <a:r>
              <a:rPr lang="en-US" dirty="0">
                <a:ea typeface="ＭＳ Ｐゴシック" charset="0"/>
                <a:cs typeface="ＭＳ Ｐゴシック" charset="0"/>
              </a:rPr>
              <a:t> </a:t>
            </a:r>
            <a:r>
              <a:rPr lang="en-US" dirty="0" err="1">
                <a:ea typeface="ＭＳ Ｐゴシック" charset="0"/>
                <a:cs typeface="ＭＳ Ｐゴシック" charset="0"/>
              </a:rPr>
              <a:t>grootte</a:t>
            </a:r>
            <a:r>
              <a:rPr lang="en-US" dirty="0">
                <a:ea typeface="ＭＳ Ｐゴシック" charset="0"/>
                <a:cs typeface="ＭＳ Ｐゴシック" charset="0"/>
              </a:rPr>
              <a:t>. </a:t>
            </a:r>
          </a:p>
          <a:p>
            <a:pPr eaLnBrk="1" hangingPunct="1"/>
            <a:r>
              <a:rPr lang="en-US" dirty="0">
                <a:ea typeface="ＭＳ Ｐゴシック" charset="0"/>
                <a:cs typeface="ＭＳ Ｐゴシック" charset="0"/>
              </a:rPr>
              <a:t>De </a:t>
            </a:r>
            <a:r>
              <a:rPr lang="en-US" dirty="0" err="1">
                <a:ea typeface="ＭＳ Ｐゴシック" charset="0"/>
                <a:cs typeface="ＭＳ Ｐゴシック" charset="0"/>
              </a:rPr>
              <a:t>stipulen</a:t>
            </a:r>
            <a:r>
              <a:rPr lang="en-US" dirty="0">
                <a:ea typeface="ＭＳ Ｐゴシック" charset="0"/>
                <a:cs typeface="ＭＳ Ｐゴシック" charset="0"/>
              </a:rPr>
              <a:t> van de </a:t>
            </a:r>
            <a:r>
              <a:rPr lang="en-US" dirty="0" err="1">
                <a:ea typeface="ＭＳ Ｐゴシック" charset="0"/>
                <a:cs typeface="ＭＳ Ｐゴシック" charset="0"/>
              </a:rPr>
              <a:t>nieuwe</a:t>
            </a:r>
            <a:r>
              <a:rPr lang="en-US" dirty="0">
                <a:ea typeface="ＭＳ Ｐゴシック" charset="0"/>
                <a:cs typeface="ＭＳ Ｐゴシック" charset="0"/>
              </a:rPr>
              <a:t> </a:t>
            </a:r>
            <a:r>
              <a:rPr lang="en-US" dirty="0" err="1">
                <a:ea typeface="ＭＳ Ｐゴシック" charset="0"/>
                <a:cs typeface="ＭＳ Ｐゴシック" charset="0"/>
              </a:rPr>
              <a:t>bladeren</a:t>
            </a:r>
            <a:r>
              <a:rPr lang="en-US" dirty="0">
                <a:ea typeface="ＭＳ Ｐゴシック" charset="0"/>
                <a:cs typeface="ＭＳ Ｐゴシック" charset="0"/>
              </a:rPr>
              <a:t> </a:t>
            </a:r>
            <a:r>
              <a:rPr lang="en-US" dirty="0" err="1">
                <a:ea typeface="ＭＳ Ｐゴシック" charset="0"/>
                <a:cs typeface="ＭＳ Ｐゴシック" charset="0"/>
              </a:rPr>
              <a:t>zijn</a:t>
            </a:r>
            <a:r>
              <a:rPr lang="en-US" dirty="0">
                <a:ea typeface="ＭＳ Ｐゴシック" charset="0"/>
                <a:cs typeface="ＭＳ Ｐゴシック" charset="0"/>
              </a:rPr>
              <a:t> </a:t>
            </a:r>
            <a:r>
              <a:rPr lang="en-US" dirty="0" err="1">
                <a:ea typeface="ＭＳ Ｐゴシック" charset="0"/>
                <a:cs typeface="ＭＳ Ｐゴシック" charset="0"/>
              </a:rPr>
              <a:t>langer</a:t>
            </a:r>
            <a:r>
              <a:rPr lang="en-US" dirty="0">
                <a:ea typeface="ＭＳ Ｐゴシック" charset="0"/>
                <a:cs typeface="ＭＳ Ｐゴシック" charset="0"/>
              </a:rPr>
              <a:t> </a:t>
            </a:r>
            <a:r>
              <a:rPr lang="en-US" dirty="0" err="1">
                <a:ea typeface="ＭＳ Ｐゴシック" charset="0"/>
                <a:cs typeface="ＭＳ Ｐゴシック" charset="0"/>
              </a:rPr>
              <a:t>en</a:t>
            </a:r>
            <a:r>
              <a:rPr lang="en-US" dirty="0">
                <a:ea typeface="ＭＳ Ｐゴシック" charset="0"/>
                <a:cs typeface="ＭＳ Ｐゴシック" charset="0"/>
              </a:rPr>
              <a:t> smaller dan de </a:t>
            </a:r>
            <a:r>
              <a:rPr lang="en-US" dirty="0" err="1">
                <a:ea typeface="ＭＳ Ｐゴシック" charset="0"/>
                <a:cs typeface="ＭＳ Ｐゴシック" charset="0"/>
              </a:rPr>
              <a:t>stipulen</a:t>
            </a:r>
            <a:r>
              <a:rPr lang="en-US" dirty="0">
                <a:ea typeface="ＭＳ Ｐゴシック" charset="0"/>
                <a:cs typeface="ＭＳ Ｐゴシック" charset="0"/>
              </a:rPr>
              <a:t> van de </a:t>
            </a:r>
            <a:r>
              <a:rPr lang="en-US" dirty="0" err="1">
                <a:ea typeface="ＭＳ Ｐゴシック" charset="0"/>
                <a:cs typeface="ＭＳ Ｐゴシック" charset="0"/>
              </a:rPr>
              <a:t>knopschubben</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99033589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Recaulescentie bij Philippia </a:t>
            </a:r>
            <a:r>
              <a:rPr lang="nl-BE" sz="1200" dirty="0">
                <a:latin typeface="Helvetica" pitchFamily="2" charset="0"/>
              </a:rPr>
              <a:t>(Ericaceae)</a:t>
            </a:r>
          </a:p>
          <a:p>
            <a:endParaRPr lang="nl-BE" sz="1200" dirty="0">
              <a:latin typeface="Helvetica" pitchFamily="2" charset="0"/>
            </a:endParaRPr>
          </a:p>
          <a:p>
            <a:endParaRPr lang="nl-BE" sz="1200" dirty="0">
              <a:latin typeface="Helvetica" pitchFamily="2" charset="0"/>
            </a:endParaRPr>
          </a:p>
          <a:p>
            <a:r>
              <a:rPr lang="nl-BE" dirty="0"/>
              <a:t>Bij deze bloemen van </a:t>
            </a:r>
            <a:r>
              <a:rPr lang="nl-BE" i="1" dirty="0"/>
              <a:t>Philippia</a:t>
            </a:r>
            <a:r>
              <a:rPr lang="nl-BE" dirty="0"/>
              <a:t>-soorten wordt de variabiliteit van hun recaulescentie aangetoond, van nog herkenbaar vergroeid met de bloemsteel tot volledig opgenomen in de kelk.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124</a:t>
            </a:fld>
            <a:endParaRPr lang="en-GB" altLang="nl-BE"/>
          </a:p>
        </p:txBody>
      </p:sp>
    </p:spTree>
    <p:extLst>
      <p:ext uri="{BB962C8B-B14F-4D97-AF65-F5344CB8AC3E}">
        <p14:creationId xmlns:p14="http://schemas.microsoft.com/office/powerpoint/2010/main" val="14663192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E3029EA-B741-2E4E-B49C-04BF40DFD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66C13F-572E-EB4B-A281-B4D4EC5E1F9B}" type="slidenum">
              <a:rPr lang="en-GB" altLang="nl-BE"/>
              <a:pPr>
                <a:spcBef>
                  <a:spcPct val="0"/>
                </a:spcBef>
              </a:pPr>
              <a:t>126</a:t>
            </a:fld>
            <a:endParaRPr lang="en-GB" altLang="nl-BE"/>
          </a:p>
        </p:txBody>
      </p:sp>
      <p:sp>
        <p:nvSpPr>
          <p:cNvPr id="36866" name="Rectangle 2">
            <a:extLst>
              <a:ext uri="{FF2B5EF4-FFF2-40B4-BE49-F238E27FC236}">
                <a16:creationId xmlns:a16="http://schemas.microsoft.com/office/drawing/2014/main" id="{2946B245-A718-6744-9A14-8E1F4864082E}"/>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5A5F5C06-014F-5A4F-AC7E-8B5159909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dirty="0" err="1">
                <a:latin typeface="Arial" panose="020B0604020202020204" pitchFamily="34" charset="0"/>
                <a:ea typeface="ＭＳ Ｐゴシック" panose="020B0600070205080204" pitchFamily="34" charset="-128"/>
              </a:rPr>
              <a:t>Bloemgestellen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algemene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structuren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(1-8 : orig. fig. De </a:t>
            </a:r>
            <a:r>
              <a:rPr lang="en-US" altLang="nl-BE" dirty="0" err="1">
                <a:latin typeface="Arial" panose="020B0604020202020204" pitchFamily="34" charset="0"/>
                <a:ea typeface="ＭＳ Ｐゴシック" panose="020B0600070205080204" pitchFamily="34" charset="-128"/>
              </a:rPr>
              <a:t>Pauw</a:t>
            </a:r>
            <a:r>
              <a:rPr lang="en-US" altLang="nl-BE" dirty="0">
                <a:latin typeface="Arial" panose="020B0604020202020204" pitchFamily="34" charset="0"/>
                <a:ea typeface="ＭＳ Ｐゴシック" panose="020B0600070205080204" pitchFamily="34" charset="-128"/>
              </a:rPr>
              <a:t>, 9-10 : </a:t>
            </a:r>
            <a:r>
              <a:rPr lang="en-US" altLang="nl-BE" dirty="0" err="1">
                <a:latin typeface="Arial" panose="020B0604020202020204" pitchFamily="34" charset="0"/>
                <a:ea typeface="ＭＳ Ｐゴシック" panose="020B0600070205080204" pitchFamily="34" charset="-128"/>
              </a:rPr>
              <a:t>naar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Mebis</a:t>
            </a:r>
            <a:r>
              <a:rPr lang="en-US" altLang="nl-BE" dirty="0">
                <a:latin typeface="Arial" panose="020B0604020202020204" pitchFamily="34" charset="0"/>
                <a:ea typeface="ＭＳ Ｐゴシック" panose="020B0600070205080204" pitchFamily="34" charset="-128"/>
              </a:rPr>
              <a:t> 1978)</a:t>
            </a:r>
            <a:endParaRPr lang="en-US" altLang="nl-BE" b="1"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1. </a:t>
            </a:r>
            <a:r>
              <a:rPr lang="en-US" altLang="nl-BE" dirty="0" err="1">
                <a:latin typeface="Arial" panose="020B0604020202020204" pitchFamily="34" charset="0"/>
                <a:ea typeface="ＭＳ Ｐゴシック" panose="020B0600070205080204" pitchFamily="34" charset="-128"/>
              </a:rPr>
              <a:t>Gesloten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bloemgestel</a:t>
            </a:r>
            <a:r>
              <a:rPr lang="en-US" altLang="nl-BE" dirty="0">
                <a:latin typeface="Arial" panose="020B0604020202020204" pitchFamily="34" charset="0"/>
                <a:ea typeface="ＭＳ Ｐゴシック" panose="020B0600070205080204" pitchFamily="34" charset="-128"/>
              </a:rPr>
              <a:t> met 6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1 </a:t>
            </a:r>
            <a:r>
              <a:rPr lang="en-US" altLang="nl-BE" dirty="0" err="1">
                <a:latin typeface="Arial" panose="020B0604020202020204" pitchFamily="34" charset="0"/>
                <a:ea typeface="ＭＳ Ｐゴシック" panose="020B0600070205080204" pitchFamily="34" charset="-128"/>
              </a:rPr>
              <a:t>terminale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elke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steelblaadjes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bracteolen</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Normale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ontwikkelde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3. </a:t>
            </a:r>
            <a:r>
              <a:rPr lang="en-US" altLang="nl-BE" b="1" dirty="0" err="1">
                <a:latin typeface="Arial" panose="020B0604020202020204" pitchFamily="34" charset="0"/>
                <a:ea typeface="ＭＳ Ｐゴシック" panose="020B0600070205080204" pitchFamily="34" charset="-128"/>
              </a:rPr>
              <a:t>Opgeschoven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positie</a:t>
            </a:r>
            <a:r>
              <a:rPr lang="en-US" altLang="nl-BE" b="1" dirty="0">
                <a:latin typeface="Arial" panose="020B0604020202020204" pitchFamily="34" charset="0"/>
                <a:ea typeface="ＭＳ Ｐゴシック" panose="020B0600070205080204" pitchFamily="34" charset="-128"/>
              </a:rPr>
              <a:t>, door </a:t>
            </a:r>
            <a:r>
              <a:rPr lang="en-US" altLang="nl-BE" b="1" dirty="0" err="1">
                <a:latin typeface="Arial" panose="020B0604020202020204" pitchFamily="34" charset="0"/>
                <a:ea typeface="ＭＳ Ｐゴシック" panose="020B0600070205080204" pitchFamily="34" charset="-128"/>
              </a:rPr>
              <a:t>concaulescentie</a:t>
            </a:r>
            <a:r>
              <a:rPr lang="en-US" altLang="nl-BE" b="1"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4.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recaulescentie</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5-6.</a:t>
            </a:r>
            <a:r>
              <a:rPr lang="en-US" altLang="nl-BE" b="1"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dicotyle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uitgegroeide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steelblaadjes</a:t>
            </a:r>
            <a:r>
              <a:rPr lang="en-US" altLang="nl-BE" dirty="0">
                <a:latin typeface="Arial" panose="020B0604020202020204" pitchFamily="34" charset="0"/>
                <a:ea typeface="ＭＳ Ｐゴシック" panose="020B0600070205080204" pitchFamily="34" charset="-128"/>
              </a:rPr>
              <a:t> : alfa (de </a:t>
            </a:r>
            <a:r>
              <a:rPr lang="en-US" altLang="nl-BE" dirty="0" err="1">
                <a:latin typeface="Arial" panose="020B0604020202020204" pitchFamily="34" charset="0"/>
                <a:ea typeface="ＭＳ Ｐゴシック" panose="020B0600070205080204" pitchFamily="34" charset="-128"/>
              </a:rPr>
              <a:t>laagste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beta (de </a:t>
            </a:r>
            <a:r>
              <a:rPr lang="en-US" altLang="nl-BE" dirty="0" err="1">
                <a:latin typeface="Arial" panose="020B0604020202020204" pitchFamily="34" charset="0"/>
                <a:ea typeface="ＭＳ Ｐゴシック" panose="020B0600070205080204" pitchFamily="34" charset="-128"/>
              </a:rPr>
              <a:t>hoogste</a:t>
            </a:r>
            <a:r>
              <a:rPr lang="en-US" altLang="nl-BE" dirty="0">
                <a:latin typeface="Arial" panose="020B0604020202020204" pitchFamily="34" charset="0"/>
                <a:ea typeface="ＭＳ Ｐゴシック" panose="020B0600070205080204" pitchFamily="34" charset="-128"/>
              </a:rPr>
              <a:t>) (5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6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onderscheiden</a:t>
            </a:r>
            <a:r>
              <a:rPr lang="en-US" altLang="nl-BE" dirty="0">
                <a:latin typeface="Arial" panose="020B0604020202020204" pitchFamily="34" charset="0"/>
                <a:ea typeface="ＭＳ Ｐゴシック" panose="020B0600070205080204" pitchFamily="34" charset="-128"/>
              </a:rPr>
              <a:t> : hypo-, meso-,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epipodium</a:t>
            </a:r>
            <a:r>
              <a:rPr lang="en-US" altLang="nl-BE" dirty="0">
                <a:latin typeface="Arial" panose="020B0604020202020204" pitchFamily="34" charset="0"/>
                <a:ea typeface="ＭＳ Ｐゴシック" panose="020B0600070205080204" pitchFamily="34" charset="-128"/>
              </a:rPr>
              <a:t>.  </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7-8. </a:t>
            </a:r>
            <a:r>
              <a:rPr lang="en-US" altLang="nl-BE" dirty="0" err="1">
                <a:latin typeface="Arial" panose="020B0604020202020204" pitchFamily="34" charset="0"/>
                <a:ea typeface="ＭＳ Ｐゴシック" panose="020B0600070205080204" pitchFamily="34" charset="-128"/>
              </a:rPr>
              <a:t>Bloemgesteltype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waaier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treffen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Monocotylen</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uitgroeien</a:t>
            </a:r>
            <a:r>
              <a:rPr lang="en-US" altLang="nl-BE" dirty="0">
                <a:latin typeface="Arial" panose="020B0604020202020204" pitchFamily="34" charset="0"/>
                <a:ea typeface="ＭＳ Ｐゴシック" panose="020B0600070205080204" pitchFamily="34" charset="-128"/>
              </a:rPr>
              <a:t> van de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elk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(7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8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9.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deelbloemgestel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open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bloemen</a:t>
            </a:r>
            <a:r>
              <a:rPr lang="en-US" altLang="nl-BE" dirty="0">
                <a:latin typeface="Arial" panose="020B0604020202020204" pitchFamily="34" charset="0"/>
                <a:ea typeface="ＭＳ Ｐゴシック" panose="020B0600070205080204" pitchFamily="34" charset="-128"/>
              </a:rPr>
              <a:t>, elk met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a:t>
            </a:r>
          </a:p>
          <a:p>
            <a:r>
              <a:rPr lang="en-US" altLang="nl-BE" dirty="0">
                <a:latin typeface="Arial" panose="020B0604020202020204" pitchFamily="34" charset="0"/>
                <a:ea typeface="ＭＳ Ｐゴシック" panose="020B0600070205080204" pitchFamily="34" charset="-128"/>
              </a:rPr>
              <a:t>10. Id., </a:t>
            </a:r>
            <a:r>
              <a:rPr lang="en-US" altLang="nl-BE" dirty="0" err="1">
                <a:latin typeface="Arial" panose="020B0604020202020204" pitchFamily="34" charset="0"/>
                <a:ea typeface="ＭＳ Ｐゴシック" panose="020B0600070205080204" pitchFamily="34" charset="-128"/>
              </a:rPr>
              <a:t>bloemdiagram</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(3-tallig : MC)</a:t>
            </a:r>
          </a:p>
          <a:p>
            <a:endParaRPr lang="en-US" altLang="nl-BE" dirty="0">
              <a:latin typeface="Arial" panose="020B0604020202020204" pitchFamily="34"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3741776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Concaulescentie bij Symphytum </a:t>
            </a:r>
            <a:r>
              <a:rPr lang="nl-BE" sz="1200" dirty="0">
                <a:latin typeface="Helvetica" pitchFamily="2" charset="0"/>
              </a:rPr>
              <a:t>(Boraginaceae)</a:t>
            </a:r>
          </a:p>
          <a:p>
            <a:endParaRPr lang="nl-BE" sz="1200" dirty="0">
              <a:latin typeface="Helvetica" pitchFamily="2" charset="0"/>
            </a:endParaRPr>
          </a:p>
          <a:p>
            <a:endParaRPr lang="nl-BE" sz="1200" dirty="0">
              <a:latin typeface="Helvetica" pitchFamily="2" charset="0"/>
            </a:endParaRPr>
          </a:p>
          <a:p>
            <a:r>
              <a:rPr lang="nl-BE" dirty="0"/>
              <a:t>In rood staan weergegeven de concaulescente delen bij </a:t>
            </a:r>
            <a:r>
              <a:rPr lang="nl-BE" i="1" dirty="0"/>
              <a:t>Symphytum</a:t>
            </a:r>
            <a:r>
              <a:rPr lang="nl-BE" dirty="0"/>
              <a:t>.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127</a:t>
            </a:fld>
            <a:endParaRPr lang="en-GB" altLang="nl-BE"/>
          </a:p>
        </p:txBody>
      </p:sp>
    </p:spTree>
    <p:extLst>
      <p:ext uri="{BB962C8B-B14F-4D97-AF65-F5344CB8AC3E}">
        <p14:creationId xmlns:p14="http://schemas.microsoft.com/office/powerpoint/2010/main" val="31207115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Symphytum officinale </a:t>
            </a:r>
            <a:r>
              <a:rPr lang="nl-BE" sz="1200" dirty="0">
                <a:latin typeface="Helvetica" pitchFamily="2" charset="0"/>
              </a:rPr>
              <a:t>(Boraginaceae)</a:t>
            </a:r>
          </a:p>
          <a:p>
            <a:endParaRPr lang="nl-BE" sz="1200" dirty="0">
              <a:latin typeface="Helvetica" pitchFamily="2" charset="0"/>
            </a:endParaRPr>
          </a:p>
          <a:p>
            <a:endParaRPr lang="nl-BE" sz="1200" dirty="0">
              <a:latin typeface="Helvetica" pitchFamily="2" charset="0"/>
            </a:endParaRPr>
          </a:p>
          <a:p>
            <a:r>
              <a:rPr lang="nl-BE" dirty="0"/>
              <a:t>De basis van de rode pijl toont de plaats waar de bractee van dit laterale bloemgestel is vastgehecht. </a:t>
            </a:r>
          </a:p>
          <a:p>
            <a:r>
              <a:rPr lang="nl-BE" dirty="0"/>
              <a:t>De lengte van de pijl geeft de lengte weer van het concaulescente stuk hoofdas + bloeistengel. </a:t>
            </a:r>
          </a:p>
          <a:p>
            <a:r>
              <a:rPr lang="nl-BE" dirty="0"/>
              <a:t>De top van de pijl toont de plaats waar het bloemgestel loskomt van de hoofdas. </a:t>
            </a:r>
          </a:p>
          <a:p>
            <a:endParaRPr lang="nl-BE" dirty="0"/>
          </a:p>
          <a:p>
            <a:r>
              <a:rPr lang="nl-BE" dirty="0"/>
              <a:t>Let op de twee bracteolen (rechtopstaand) van dit bloemgestel.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128</a:t>
            </a:fld>
            <a:endParaRPr lang="en-GB" altLang="nl-BE"/>
          </a:p>
        </p:txBody>
      </p:sp>
    </p:spTree>
    <p:extLst>
      <p:ext uri="{BB962C8B-B14F-4D97-AF65-F5344CB8AC3E}">
        <p14:creationId xmlns:p14="http://schemas.microsoft.com/office/powerpoint/2010/main" val="15335751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Blumenbachia insignis </a:t>
            </a:r>
            <a:r>
              <a:rPr lang="nl-BE" sz="1200" dirty="0">
                <a:latin typeface="Helvetica" pitchFamily="2" charset="0"/>
              </a:rPr>
              <a:t>(Loasaceae)</a:t>
            </a:r>
          </a:p>
          <a:p>
            <a:endParaRPr lang="nl-BE" sz="1200" dirty="0">
              <a:latin typeface="Helvetica" pitchFamily="2" charset="0"/>
            </a:endParaRPr>
          </a:p>
          <a:p>
            <a:endParaRPr lang="nl-BE" sz="1200" dirty="0">
              <a:latin typeface="Helvetica" pitchFamily="2" charset="0"/>
            </a:endParaRPr>
          </a:p>
          <a:p>
            <a:r>
              <a:rPr lang="nl-BE" dirty="0"/>
              <a:t>Op dit stengelfragment zien we twee knopen. </a:t>
            </a:r>
          </a:p>
          <a:p>
            <a:endParaRPr lang="nl-BE" dirty="0"/>
          </a:p>
          <a:p>
            <a:r>
              <a:rPr lang="nl-BE" dirty="0"/>
              <a:t>De laagste knoop draagt links en rechts twee tegenoverstaande bladeren. </a:t>
            </a:r>
          </a:p>
          <a:p>
            <a:r>
              <a:rPr lang="nl-BE" dirty="0"/>
              <a:t>Het rechterblad draagt een tot zijtakje uitgegroeide okselknop, het linkerblad lijkt zonder okselknop. Maar! Zijn okselknop is wél aanwezig én uitgegroeid tot een bloemsteel, maar deze is concaulescent vergroeid met de hoofdas tot aan de volgende knoop, en daar komt ze los van de hoofdas met aan de top een bloemknop. </a:t>
            </a:r>
          </a:p>
          <a:p>
            <a:endParaRPr lang="nl-BE" dirty="0"/>
          </a:p>
          <a:p>
            <a:r>
              <a:rPr lang="nl-BE" dirty="0"/>
              <a:t>De open bloem op de laagste knoop staat op het uiteinde van een bloemsteel die uit de oksel van een lager bladpaar (niet zichtbaar) is uitgegroeid. </a:t>
            </a:r>
          </a:p>
          <a:p>
            <a:endParaRPr lang="nl-BE" dirty="0"/>
          </a:p>
          <a:p>
            <a:endParaRPr lang="nl-BE" dirty="0"/>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129</a:t>
            </a:fld>
            <a:endParaRPr lang="en-GB" altLang="nl-BE"/>
          </a:p>
        </p:txBody>
      </p:sp>
    </p:spTree>
    <p:extLst>
      <p:ext uri="{BB962C8B-B14F-4D97-AF65-F5344CB8AC3E}">
        <p14:creationId xmlns:p14="http://schemas.microsoft.com/office/powerpoint/2010/main" val="103507236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Cuphea ignea </a:t>
            </a:r>
            <a:r>
              <a:rPr lang="nl-BE" sz="1200" dirty="0">
                <a:latin typeface="Helvetica" pitchFamily="2" charset="0"/>
              </a:rPr>
              <a:t>(Lythraceae)</a:t>
            </a:r>
          </a:p>
          <a:p>
            <a:endParaRPr lang="nl-BE" sz="1200" dirty="0">
              <a:latin typeface="Helvetica" pitchFamily="2" charset="0"/>
            </a:endParaRPr>
          </a:p>
          <a:p>
            <a:endParaRPr lang="nl-BE" sz="1200" dirty="0">
              <a:latin typeface="Helvetica" pitchFamily="2" charset="0"/>
            </a:endParaRPr>
          </a:p>
          <a:p>
            <a:r>
              <a:rPr lang="nl-BE" dirty="0"/>
              <a:t>Hier zien we hetzelfde fenomeen als bij de vorige plant, maar de concaulescentie is nog enigszins zichtbaar door de lokale (rode) verkleuring.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130</a:t>
            </a:fld>
            <a:endParaRPr lang="en-GB" altLang="nl-BE"/>
          </a:p>
        </p:txBody>
      </p:sp>
    </p:spTree>
    <p:extLst>
      <p:ext uri="{BB962C8B-B14F-4D97-AF65-F5344CB8AC3E}">
        <p14:creationId xmlns:p14="http://schemas.microsoft.com/office/powerpoint/2010/main" val="59499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C1D3D66-6693-A642-99AD-65408C10230C}" type="slidenum">
              <a:rPr lang="en-US" sz="1200"/>
              <a:pPr algn="r"/>
              <a:t>15</a:t>
            </a:fld>
            <a:endParaRPr lang="en-US"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nl-NL" sz="1200" b="1" i="1" dirty="0" err="1">
                <a:latin typeface="Helvetica" charset="0"/>
                <a:ea typeface="ＭＳ Ｐゴシック" charset="0"/>
                <a:cs typeface="ＭＳ Ｐゴシック" charset="0"/>
              </a:rPr>
              <a:t>Fagus</a:t>
            </a:r>
            <a:r>
              <a:rPr lang="nl-NL" sz="1200" b="1" i="1" dirty="0">
                <a:latin typeface="Helvetica" charset="0"/>
                <a:ea typeface="ＭＳ Ｐゴシック" charset="0"/>
                <a:cs typeface="ＭＳ Ｐゴシック" charset="0"/>
              </a:rPr>
              <a:t> </a:t>
            </a:r>
            <a:r>
              <a:rPr lang="nl-NL" sz="1200" b="1" i="1" dirty="0" err="1">
                <a:latin typeface="Helvetica" charset="0"/>
                <a:ea typeface="ＭＳ Ｐゴシック" charset="0"/>
                <a:cs typeface="ＭＳ Ｐゴシック" charset="0"/>
              </a:rPr>
              <a:t>sylvatica</a:t>
            </a:r>
            <a:r>
              <a:rPr lang="nl-NL" sz="1200" b="1" i="1" dirty="0">
                <a:latin typeface="Helvetica" charset="0"/>
                <a:ea typeface="ＭＳ Ｐゴシック" charset="0"/>
                <a:cs typeface="ＭＳ Ｐゴシック" charset="0"/>
              </a:rPr>
              <a:t> </a:t>
            </a:r>
            <a:r>
              <a:rPr lang="nl-NL" sz="1200" dirty="0">
                <a:latin typeface="Helvetica" charset="0"/>
                <a:ea typeface="ＭＳ Ｐゴシック" charset="0"/>
                <a:cs typeface="ＭＳ Ｐゴシック" charset="0"/>
              </a:rPr>
              <a:t>(Fagaceae)   2013-08-27</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dirty="0">
              <a:latin typeface="Helvetica"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dirty="0">
              <a:latin typeface="Helvetica"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nl-NL" sz="1200" dirty="0">
                <a:latin typeface="Helvetica" charset="0"/>
                <a:ea typeface="ＭＳ Ｐゴシック" charset="0"/>
                <a:cs typeface="ＭＳ Ｐゴシック" charset="0"/>
              </a:rPr>
              <a:t>Deze okselknop is uitgegroeid tot een </a:t>
            </a:r>
            <a:r>
              <a:rPr lang="nl-NL" sz="1200" dirty="0" err="1">
                <a:latin typeface="Helvetica" charset="0"/>
                <a:ea typeface="ＭＳ Ｐゴシック" charset="0"/>
                <a:cs typeface="ＭＳ Ｐゴシック" charset="0"/>
              </a:rPr>
              <a:t>kortlot</a:t>
            </a:r>
            <a:r>
              <a:rPr lang="nl-NL" sz="1200" dirty="0">
                <a:latin typeface="Helvetica" charset="0"/>
                <a:ea typeface="ＭＳ Ｐゴシック" charset="0"/>
                <a:cs typeface="ＭＳ Ｐゴシック" charset="0"/>
              </a:rPr>
              <a:t>, met aan de basis herkenbare littekens van afgevallen knopschubben. </a:t>
            </a:r>
          </a:p>
          <a:p>
            <a:pPr marL="0" marR="0" indent="0" algn="l" defTabSz="914400" rtl="0" eaLnBrk="1" fontAlgn="base" latinLnBrk="0" hangingPunct="1">
              <a:lnSpc>
                <a:spcPct val="100000"/>
              </a:lnSpc>
              <a:spcBef>
                <a:spcPct val="30000"/>
              </a:spcBef>
              <a:spcAft>
                <a:spcPct val="0"/>
              </a:spcAft>
              <a:buClrTx/>
              <a:buSzTx/>
              <a:buFontTx/>
              <a:buNone/>
              <a:tabLst/>
              <a:defRPr/>
            </a:pPr>
            <a:r>
              <a:rPr lang="nl-NL" sz="1200" dirty="0">
                <a:latin typeface="Helvetica" charset="0"/>
                <a:ea typeface="ＭＳ Ｐゴシック" charset="0"/>
                <a:cs typeface="ＭＳ Ｐゴシック" charset="0"/>
              </a:rPr>
              <a:t>Dit </a:t>
            </a:r>
            <a:r>
              <a:rPr lang="nl-NL" sz="1200" dirty="0" err="1">
                <a:latin typeface="Helvetica" charset="0"/>
                <a:ea typeface="ＭＳ Ｐゴシック" charset="0"/>
                <a:cs typeface="ＭＳ Ｐゴシック" charset="0"/>
              </a:rPr>
              <a:t>kortlot</a:t>
            </a:r>
            <a:r>
              <a:rPr lang="nl-NL" sz="1200" dirty="0">
                <a:latin typeface="Helvetica" charset="0"/>
                <a:ea typeface="ＭＳ Ｐゴシック" charset="0"/>
                <a:cs typeface="ＭＳ Ｐゴシック" charset="0"/>
              </a:rPr>
              <a:t> draagt 1 goed ontwikkeld en 1 zwak ontwikkeld blad, en eindigt met de aanleg van een winterknop. </a:t>
            </a:r>
          </a:p>
          <a:p>
            <a:pPr marL="0" marR="0" indent="0" algn="l" defTabSz="914400" rtl="0" eaLnBrk="1" fontAlgn="base" latinLnBrk="0" hangingPunct="1">
              <a:lnSpc>
                <a:spcPct val="100000"/>
              </a:lnSpc>
              <a:spcBef>
                <a:spcPct val="30000"/>
              </a:spcBef>
              <a:spcAft>
                <a:spcPct val="0"/>
              </a:spcAft>
              <a:buClrTx/>
              <a:buSzTx/>
              <a:buFontTx/>
              <a:buNone/>
              <a:tabLst/>
              <a:defRPr/>
            </a:pPr>
            <a:endParaRPr lang="nl-NL" sz="1200" dirty="0">
              <a:latin typeface="Helvetica"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ea typeface="ＭＳ Ｐゴシック" charset="0"/>
              <a:cs typeface="ＭＳ Ｐゴシック" charset="0"/>
            </a:endParaRPr>
          </a:p>
        </p:txBody>
      </p:sp>
    </p:spTree>
    <p:extLst>
      <p:ext uri="{BB962C8B-B14F-4D97-AF65-F5344CB8AC3E}">
        <p14:creationId xmlns:p14="http://schemas.microsoft.com/office/powerpoint/2010/main" val="404244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C1D3D66-6693-A642-99AD-65408C10230C}" type="slidenum">
              <a:rPr lang="en-US" sz="1200"/>
              <a:pPr algn="r"/>
              <a:t>16</a:t>
            </a:fld>
            <a:endParaRPr lang="en-US"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r>
              <a:rPr lang="nl-NL" sz="1200" b="1" i="1" dirty="0" err="1">
                <a:latin typeface="Helvetica" charset="0"/>
                <a:ea typeface="ＭＳ Ｐゴシック" charset="0"/>
                <a:cs typeface="ＭＳ Ｐゴシック" charset="0"/>
              </a:rPr>
              <a:t>Fagus</a:t>
            </a:r>
            <a:r>
              <a:rPr lang="nl-NL" sz="1200" b="1" i="1" dirty="0">
                <a:latin typeface="Helvetica" charset="0"/>
                <a:ea typeface="ＭＳ Ｐゴシック" charset="0"/>
                <a:cs typeface="ＭＳ Ｐゴシック" charset="0"/>
              </a:rPr>
              <a:t> </a:t>
            </a:r>
            <a:r>
              <a:rPr lang="nl-NL" sz="1200" b="1" i="1" dirty="0" err="1">
                <a:latin typeface="Helvetica" charset="0"/>
                <a:ea typeface="ＭＳ Ｐゴシック" charset="0"/>
                <a:cs typeface="ＭＳ Ｐゴシック" charset="0"/>
              </a:rPr>
              <a:t>sylvatica</a:t>
            </a:r>
            <a:r>
              <a:rPr lang="nl-NL" sz="1200" b="1" i="1" dirty="0">
                <a:latin typeface="Helvetica" charset="0"/>
                <a:ea typeface="ＭＳ Ｐゴシック" charset="0"/>
                <a:cs typeface="ＭＳ Ｐゴシック" charset="0"/>
              </a:rPr>
              <a:t> </a:t>
            </a:r>
            <a:r>
              <a:rPr lang="nl-NL" sz="1200" dirty="0">
                <a:latin typeface="Helvetica" charset="0"/>
                <a:ea typeface="ＭＳ Ｐゴシック" charset="0"/>
                <a:cs typeface="ＭＳ Ｐゴシック" charset="0"/>
              </a:rPr>
              <a:t>(Fagaceae)   2013-08-13</a:t>
            </a:r>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err="1">
                <a:ea typeface="ＭＳ Ｐゴシック" charset="0"/>
                <a:cs typeface="ＭＳ Ｐゴシック" charset="0"/>
              </a:rPr>
              <a:t>Hier</a:t>
            </a:r>
            <a:r>
              <a:rPr lang="en-US" dirty="0">
                <a:ea typeface="ＭＳ Ｐゴシック" charset="0"/>
                <a:cs typeface="ＭＳ Ｐゴシック" charset="0"/>
              </a:rPr>
              <a:t> </a:t>
            </a:r>
            <a:r>
              <a:rPr lang="en-US" dirty="0" err="1">
                <a:ea typeface="ＭＳ Ｐゴシック" charset="0"/>
                <a:cs typeface="ＭＳ Ｐゴシック" charset="0"/>
              </a:rPr>
              <a:t>zien</a:t>
            </a:r>
            <a:r>
              <a:rPr lang="en-US" dirty="0">
                <a:ea typeface="ＭＳ Ｐゴシック" charset="0"/>
                <a:cs typeface="ＭＳ Ｐゴシック" charset="0"/>
              </a:rPr>
              <a:t> we </a:t>
            </a:r>
            <a:r>
              <a:rPr lang="en-US" dirty="0" err="1">
                <a:ea typeface="ＭＳ Ｐゴシック" charset="0"/>
                <a:cs typeface="ＭＳ Ｐゴシック" charset="0"/>
              </a:rPr>
              <a:t>een</a:t>
            </a:r>
            <a:r>
              <a:rPr lang="en-US" dirty="0">
                <a:ea typeface="ＭＳ Ｐゴシック" charset="0"/>
                <a:cs typeface="ＭＳ Ｐゴシック" charset="0"/>
              </a:rPr>
              <a:t> fragment van </a:t>
            </a:r>
            <a:r>
              <a:rPr lang="en-US" dirty="0" err="1">
                <a:ea typeface="ＭＳ Ｐゴシック" charset="0"/>
                <a:cs typeface="ＭＳ Ｐゴシック" charset="0"/>
              </a:rPr>
              <a:t>een</a:t>
            </a:r>
            <a:r>
              <a:rPr lang="en-US" dirty="0">
                <a:ea typeface="ＭＳ Ｐゴシック" charset="0"/>
                <a:cs typeface="ＭＳ Ｐゴシック" charset="0"/>
              </a:rPr>
              <a:t> </a:t>
            </a:r>
            <a:r>
              <a:rPr lang="en-US" dirty="0" err="1">
                <a:ea typeface="ＭＳ Ｐゴシック" charset="0"/>
                <a:cs typeface="ＭＳ Ｐゴシック" charset="0"/>
              </a:rPr>
              <a:t>langlot</a:t>
            </a:r>
            <a:r>
              <a:rPr lang="en-US" dirty="0">
                <a:ea typeface="ＭＳ Ｐゴシック" charset="0"/>
                <a:cs typeface="ＭＳ Ｐゴシック" charset="0"/>
              </a:rPr>
              <a:t>, met 1 </a:t>
            </a:r>
            <a:r>
              <a:rPr lang="en-US" dirty="0" err="1">
                <a:ea typeface="ＭＳ Ｐゴシック" charset="0"/>
                <a:cs typeface="ＭＳ Ｐゴシック" charset="0"/>
              </a:rPr>
              <a:t>knoop</a:t>
            </a:r>
            <a:r>
              <a:rPr lang="en-US" dirty="0">
                <a:ea typeface="ＭＳ Ｐゴシック" charset="0"/>
                <a:cs typeface="ＭＳ Ｐゴシック" charset="0"/>
              </a:rPr>
              <a:t> </a:t>
            </a:r>
            <a:r>
              <a:rPr lang="en-US" dirty="0" err="1">
                <a:ea typeface="ＭＳ Ｐゴシック" charset="0"/>
                <a:cs typeface="ＭＳ Ｐゴシック" charset="0"/>
              </a:rPr>
              <a:t>en</a:t>
            </a:r>
            <a:r>
              <a:rPr lang="en-US" dirty="0">
                <a:ea typeface="ＭＳ Ｐゴシック" charset="0"/>
                <a:cs typeface="ＭＳ Ｐゴシック" charset="0"/>
              </a:rPr>
              <a:t> twee </a:t>
            </a:r>
            <a:r>
              <a:rPr lang="en-US" dirty="0" err="1">
                <a:ea typeface="ＭＳ Ｐゴシック" charset="0"/>
                <a:cs typeface="ＭＳ Ｐゴシック" charset="0"/>
              </a:rPr>
              <a:t>delen</a:t>
            </a:r>
            <a:r>
              <a:rPr lang="en-US" dirty="0">
                <a:ea typeface="ＭＳ Ｐゴシック" charset="0"/>
                <a:cs typeface="ＭＳ Ｐゴシック" charset="0"/>
              </a:rPr>
              <a:t> van </a:t>
            </a:r>
            <a:r>
              <a:rPr lang="en-US" dirty="0" err="1">
                <a:ea typeface="ＭＳ Ｐゴシック" charset="0"/>
                <a:cs typeface="ＭＳ Ｐゴシック" charset="0"/>
              </a:rPr>
              <a:t>internodia</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Op de </a:t>
            </a:r>
            <a:r>
              <a:rPr lang="en-US" dirty="0" err="1">
                <a:ea typeface="ＭＳ Ｐゴシック" charset="0"/>
                <a:cs typeface="ＭＳ Ｐゴシック" charset="0"/>
              </a:rPr>
              <a:t>knoop</a:t>
            </a:r>
            <a:r>
              <a:rPr lang="en-US" dirty="0">
                <a:ea typeface="ＭＳ Ｐゴシック" charset="0"/>
                <a:cs typeface="ＭＳ Ｐゴシック" charset="0"/>
              </a:rPr>
              <a:t> is het </a:t>
            </a:r>
            <a:r>
              <a:rPr lang="en-US" dirty="0" err="1">
                <a:ea typeface="ＭＳ Ｐゴシック" charset="0"/>
                <a:cs typeface="ＭＳ Ｐゴシック" charset="0"/>
              </a:rPr>
              <a:t>litteken</a:t>
            </a:r>
            <a:r>
              <a:rPr lang="en-US" dirty="0">
                <a:ea typeface="ＭＳ Ｐゴシック" charset="0"/>
                <a:cs typeface="ＭＳ Ｐゴシック" charset="0"/>
              </a:rPr>
              <a:t> van 1 stipule </a:t>
            </a:r>
            <a:r>
              <a:rPr lang="en-US" dirty="0" err="1">
                <a:ea typeface="ＭＳ Ｐゴシック" charset="0"/>
                <a:cs typeface="ＭＳ Ｐゴシック" charset="0"/>
              </a:rPr>
              <a:t>waarneembaar</a:t>
            </a:r>
            <a:r>
              <a:rPr lang="en-US" dirty="0">
                <a:ea typeface="ＭＳ Ｐゴシック" charset="0"/>
                <a:cs typeface="ＭＳ Ｐゴシック" charset="0"/>
              </a:rPr>
              <a:t>, </a:t>
            </a:r>
            <a:r>
              <a:rPr lang="en-US" dirty="0" err="1">
                <a:ea typeface="ＭＳ Ｐゴシック" charset="0"/>
                <a:cs typeface="ＭＳ Ｐゴシック" charset="0"/>
              </a:rPr>
              <a:t>en</a:t>
            </a:r>
            <a:r>
              <a:rPr lang="en-US" dirty="0">
                <a:ea typeface="ＭＳ Ｐゴシック" charset="0"/>
                <a:cs typeface="ＭＳ Ｐゴシック" charset="0"/>
              </a:rPr>
              <a:t> </a:t>
            </a:r>
            <a:r>
              <a:rPr lang="en-US" dirty="0" err="1">
                <a:ea typeface="ＭＳ Ｐゴシック" charset="0"/>
                <a:cs typeface="ＭＳ Ｐゴシック" charset="0"/>
              </a:rPr>
              <a:t>er</a:t>
            </a:r>
            <a:r>
              <a:rPr lang="en-US" dirty="0">
                <a:ea typeface="ＭＳ Ｐゴシック" charset="0"/>
                <a:cs typeface="ＭＳ Ｐゴシック" charset="0"/>
              </a:rPr>
              <a:t> is </a:t>
            </a:r>
            <a:r>
              <a:rPr lang="en-US" dirty="0" err="1">
                <a:ea typeface="ＭＳ Ｐゴシック" charset="0"/>
                <a:cs typeface="ＭＳ Ｐゴシック" charset="0"/>
              </a:rPr>
              <a:t>ook</a:t>
            </a:r>
            <a:r>
              <a:rPr lang="en-US" dirty="0">
                <a:ea typeface="ＭＳ Ｐゴシック" charset="0"/>
                <a:cs typeface="ＭＳ Ｐゴシック" charset="0"/>
              </a:rPr>
              <a:t> de basis van de </a:t>
            </a:r>
            <a:r>
              <a:rPr lang="en-US" dirty="0" err="1">
                <a:ea typeface="ＭＳ Ｐゴシック" charset="0"/>
                <a:cs typeface="ＭＳ Ｐゴシック" charset="0"/>
              </a:rPr>
              <a:t>bladsteel</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r>
              <a:rPr lang="en-US" dirty="0" err="1">
                <a:ea typeface="ＭＳ Ｐゴシック" charset="0"/>
                <a:cs typeface="ＭＳ Ｐゴシック" charset="0"/>
              </a:rPr>
              <a:t>Dit</a:t>
            </a:r>
            <a:r>
              <a:rPr lang="en-US" dirty="0">
                <a:ea typeface="ＭＳ Ｐゴシック" charset="0"/>
                <a:cs typeface="ＭＳ Ｐゴシック" charset="0"/>
              </a:rPr>
              <a:t> </a:t>
            </a:r>
            <a:r>
              <a:rPr lang="en-US" dirty="0" err="1">
                <a:ea typeface="ＭＳ Ｐゴシック" charset="0"/>
                <a:cs typeface="ＭＳ Ｐゴシック" charset="0"/>
              </a:rPr>
              <a:t>blad</a:t>
            </a:r>
            <a:r>
              <a:rPr lang="en-US" dirty="0">
                <a:ea typeface="ＭＳ Ｐゴシック" charset="0"/>
                <a:cs typeface="ＭＳ Ｐゴシック" charset="0"/>
              </a:rPr>
              <a:t> </a:t>
            </a:r>
            <a:r>
              <a:rPr lang="en-US" dirty="0" err="1">
                <a:ea typeface="ＭＳ Ｐゴシック" charset="0"/>
                <a:cs typeface="ＭＳ Ｐゴシック" charset="0"/>
              </a:rPr>
              <a:t>heeft</a:t>
            </a:r>
            <a:r>
              <a:rPr lang="en-US" dirty="0">
                <a:ea typeface="ＭＳ Ｐゴシック" charset="0"/>
                <a:cs typeface="ＭＳ Ｐゴシック" charset="0"/>
              </a:rPr>
              <a:t> </a:t>
            </a:r>
            <a:r>
              <a:rPr lang="en-US" dirty="0" err="1">
                <a:ea typeface="ＭＳ Ｐゴシック" charset="0"/>
                <a:cs typeface="ＭＳ Ｐゴシック" charset="0"/>
              </a:rPr>
              <a:t>een</a:t>
            </a:r>
            <a:r>
              <a:rPr lang="en-US" dirty="0">
                <a:ea typeface="ＭＳ Ｐゴシック" charset="0"/>
                <a:cs typeface="ＭＳ Ｐゴシック" charset="0"/>
              </a:rPr>
              <a:t> </a:t>
            </a:r>
            <a:r>
              <a:rPr lang="en-US" dirty="0" err="1">
                <a:ea typeface="ＭＳ Ｐゴシック" charset="0"/>
                <a:cs typeface="ＭＳ Ｐゴシック" charset="0"/>
              </a:rPr>
              <a:t>bijna</a:t>
            </a:r>
            <a:r>
              <a:rPr lang="en-US" dirty="0">
                <a:ea typeface="ＭＳ Ｐゴシック" charset="0"/>
                <a:cs typeface="ＭＳ Ｐゴシック" charset="0"/>
              </a:rPr>
              <a:t> </a:t>
            </a:r>
            <a:r>
              <a:rPr lang="en-US" dirty="0" err="1">
                <a:ea typeface="ＭＳ Ｐゴシック" charset="0"/>
                <a:cs typeface="ＭＳ Ｐゴシック" charset="0"/>
              </a:rPr>
              <a:t>volgroeide</a:t>
            </a:r>
            <a:r>
              <a:rPr lang="en-US" dirty="0">
                <a:ea typeface="ＭＳ Ｐゴシック" charset="0"/>
                <a:cs typeface="ＭＳ Ｐゴシック" charset="0"/>
              </a:rPr>
              <a:t> </a:t>
            </a:r>
            <a:r>
              <a:rPr lang="en-US" dirty="0" err="1">
                <a:ea typeface="ＭＳ Ｐゴシック" charset="0"/>
                <a:cs typeface="ＭＳ Ｐゴシック" charset="0"/>
              </a:rPr>
              <a:t>winterknop</a:t>
            </a:r>
            <a:r>
              <a:rPr lang="en-US" dirty="0">
                <a:ea typeface="ＭＳ Ｐゴシック" charset="0"/>
                <a:cs typeface="ＭＳ Ｐゴシック" charset="0"/>
              </a:rPr>
              <a:t> </a:t>
            </a:r>
            <a:r>
              <a:rPr lang="en-US" dirty="0" err="1">
                <a:ea typeface="ＭＳ Ｐゴシック" charset="0"/>
                <a:cs typeface="ＭＳ Ｐゴシック" charset="0"/>
              </a:rPr>
              <a:t>aangelegd</a:t>
            </a:r>
            <a:r>
              <a:rPr lang="en-US" dirty="0">
                <a:ea typeface="ＭＳ Ｐゴシック" charset="0"/>
                <a:cs typeface="ＭＳ Ｐゴシック" charset="0"/>
              </a:rPr>
              <a:t> = de start </a:t>
            </a:r>
            <a:r>
              <a:rPr lang="en-US" dirty="0" err="1">
                <a:ea typeface="ＭＳ Ｐゴシック" charset="0"/>
                <a:cs typeface="ＭＳ Ｐゴシック" charset="0"/>
              </a:rPr>
              <a:t>voor</a:t>
            </a:r>
            <a:r>
              <a:rPr lang="en-US" dirty="0">
                <a:ea typeface="ＭＳ Ｐゴシック" charset="0"/>
                <a:cs typeface="ＭＳ Ｐゴシック" charset="0"/>
              </a:rPr>
              <a:t> </a:t>
            </a:r>
            <a:r>
              <a:rPr lang="en-US" dirty="0" err="1">
                <a:ea typeface="ＭＳ Ｐゴシック" charset="0"/>
                <a:cs typeface="ＭＳ Ｐゴシック" charset="0"/>
              </a:rPr>
              <a:t>een</a:t>
            </a:r>
            <a:r>
              <a:rPr lang="en-US" dirty="0">
                <a:ea typeface="ＭＳ Ｐゴシック" charset="0"/>
                <a:cs typeface="ＭＳ Ｐゴシック" charset="0"/>
              </a:rPr>
              <a:t> </a:t>
            </a:r>
            <a:r>
              <a:rPr lang="en-US" dirty="0" err="1">
                <a:ea typeface="ＭＳ Ｐゴシック" charset="0"/>
                <a:cs typeface="ＭＳ Ｐゴシック" charset="0"/>
              </a:rPr>
              <a:t>laterale</a:t>
            </a:r>
            <a:r>
              <a:rPr lang="en-US" dirty="0">
                <a:ea typeface="ＭＳ Ｐゴシック" charset="0"/>
                <a:cs typeface="ＭＳ Ｐゴシック" charset="0"/>
              </a:rPr>
              <a:t> </a:t>
            </a:r>
            <a:r>
              <a:rPr lang="en-US" dirty="0" err="1">
                <a:ea typeface="ＭＳ Ｐゴシック" charset="0"/>
                <a:cs typeface="ＭＳ Ｐゴシック" charset="0"/>
              </a:rPr>
              <a:t>vertakking</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617149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CC1D3D66-6693-A642-99AD-65408C10230C}" type="slidenum">
              <a:rPr lang="en-US" sz="1200"/>
              <a:pPr algn="r"/>
              <a:t>17</a:t>
            </a:fld>
            <a:endParaRPr lang="en-US"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r>
              <a:rPr lang="nl-NL" sz="1200" b="1" i="1" dirty="0" err="1">
                <a:latin typeface="Helvetica" charset="0"/>
                <a:ea typeface="ＭＳ Ｐゴシック" charset="0"/>
                <a:cs typeface="ＭＳ Ｐゴシック" charset="0"/>
              </a:rPr>
              <a:t>Fagus</a:t>
            </a:r>
            <a:r>
              <a:rPr lang="nl-NL" sz="1200" b="1" i="1" dirty="0">
                <a:latin typeface="Helvetica" charset="0"/>
                <a:ea typeface="ＭＳ Ｐゴシック" charset="0"/>
                <a:cs typeface="ＭＳ Ｐゴシック" charset="0"/>
              </a:rPr>
              <a:t> </a:t>
            </a:r>
            <a:r>
              <a:rPr lang="nl-NL" sz="1200" b="1" i="1" dirty="0" err="1">
                <a:latin typeface="Helvetica" charset="0"/>
                <a:ea typeface="ＭＳ Ｐゴシック" charset="0"/>
                <a:cs typeface="ＭＳ Ｐゴシック" charset="0"/>
              </a:rPr>
              <a:t>sylvatica</a:t>
            </a:r>
            <a:r>
              <a:rPr lang="nl-NL" sz="1200" b="1" i="1" dirty="0">
                <a:latin typeface="Helvetica" charset="0"/>
                <a:ea typeface="ＭＳ Ｐゴシック" charset="0"/>
                <a:cs typeface="ＭＳ Ｐゴシック" charset="0"/>
              </a:rPr>
              <a:t> </a:t>
            </a:r>
            <a:r>
              <a:rPr lang="nl-NL" sz="1200" dirty="0">
                <a:latin typeface="Helvetica" charset="0"/>
                <a:ea typeface="ＭＳ Ｐゴシック" charset="0"/>
                <a:cs typeface="ＭＳ Ｐゴシック" charset="0"/>
              </a:rPr>
              <a:t>(Fagaceae)   2013-08-27</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Het </a:t>
            </a:r>
            <a:r>
              <a:rPr lang="en-US" dirty="0" err="1">
                <a:ea typeface="ＭＳ Ｐゴシック" charset="0"/>
                <a:cs typeface="ＭＳ Ｐゴシック" charset="0"/>
              </a:rPr>
              <a:t>blad</a:t>
            </a:r>
            <a:r>
              <a:rPr lang="en-US" dirty="0">
                <a:ea typeface="ＭＳ Ｐゴシック" charset="0"/>
                <a:cs typeface="ＭＳ Ｐゴシック" charset="0"/>
              </a:rPr>
              <a:t> is </a:t>
            </a:r>
            <a:r>
              <a:rPr lang="en-US" dirty="0" err="1">
                <a:ea typeface="ＭＳ Ｐゴシック" charset="0"/>
                <a:cs typeface="ＭＳ Ｐゴシック" charset="0"/>
              </a:rPr>
              <a:t>intussen</a:t>
            </a:r>
            <a:r>
              <a:rPr lang="en-US" dirty="0">
                <a:ea typeface="ＭＳ Ｐゴシック" charset="0"/>
                <a:cs typeface="ＭＳ Ｐゴシック" charset="0"/>
              </a:rPr>
              <a:t> </a:t>
            </a:r>
            <a:r>
              <a:rPr lang="en-US" dirty="0" err="1">
                <a:ea typeface="ＭＳ Ｐゴシック" charset="0"/>
                <a:cs typeface="ＭＳ Ｐゴシック" charset="0"/>
              </a:rPr>
              <a:t>afgevallen</a:t>
            </a:r>
            <a:r>
              <a:rPr lang="en-US" dirty="0">
                <a:ea typeface="ＭＳ Ｐゴシック" charset="0"/>
                <a:cs typeface="ＭＳ Ｐゴシック" charset="0"/>
              </a:rPr>
              <a:t>, de </a:t>
            </a:r>
            <a:r>
              <a:rPr lang="en-US" dirty="0" err="1">
                <a:ea typeface="ＭＳ Ｐゴシック" charset="0"/>
                <a:cs typeface="ＭＳ Ｐゴシック" charset="0"/>
              </a:rPr>
              <a:t>volgroeide</a:t>
            </a:r>
            <a:r>
              <a:rPr lang="en-US" dirty="0">
                <a:ea typeface="ＭＳ Ｐゴシック" charset="0"/>
                <a:cs typeface="ＭＳ Ｐゴシック" charset="0"/>
              </a:rPr>
              <a:t> </a:t>
            </a:r>
            <a:r>
              <a:rPr lang="en-US" dirty="0" err="1">
                <a:ea typeface="ＭＳ Ｐゴシック" charset="0"/>
                <a:cs typeface="ＭＳ Ｐゴシック" charset="0"/>
              </a:rPr>
              <a:t>okselknop</a:t>
            </a:r>
            <a:r>
              <a:rPr lang="en-US" dirty="0">
                <a:ea typeface="ＭＳ Ｐゴシック" charset="0"/>
                <a:cs typeface="ＭＳ Ｐゴシック" charset="0"/>
              </a:rPr>
              <a:t> </a:t>
            </a:r>
            <a:r>
              <a:rPr lang="en-US" dirty="0" err="1">
                <a:ea typeface="ＭＳ Ｐゴシック" charset="0"/>
                <a:cs typeface="ＭＳ Ｐゴシック" charset="0"/>
              </a:rPr>
              <a:t>staat</a:t>
            </a:r>
            <a:r>
              <a:rPr lang="en-US" dirty="0">
                <a:ea typeface="ＭＳ Ｐゴシック" charset="0"/>
                <a:cs typeface="ＭＳ Ｐゴシック" charset="0"/>
              </a:rPr>
              <a:t> </a:t>
            </a:r>
            <a:r>
              <a:rPr lang="en-US" dirty="0" err="1">
                <a:ea typeface="ＭＳ Ｐゴシック" charset="0"/>
                <a:cs typeface="ＭＳ Ｐゴシック" charset="0"/>
              </a:rPr>
              <a:t>klaar</a:t>
            </a:r>
            <a:r>
              <a:rPr lang="en-US" dirty="0">
                <a:ea typeface="ＭＳ Ｐゴシック" charset="0"/>
                <a:cs typeface="ＭＳ Ｐゴシック" charset="0"/>
              </a:rPr>
              <a:t> om de winter </a:t>
            </a:r>
            <a:r>
              <a:rPr lang="en-US" dirty="0" err="1">
                <a:ea typeface="ＭＳ Ｐゴシック" charset="0"/>
                <a:cs typeface="ＭＳ Ｐゴシック" charset="0"/>
              </a:rPr>
              <a:t>te</a:t>
            </a:r>
            <a:r>
              <a:rPr lang="en-US" dirty="0">
                <a:ea typeface="ＭＳ Ｐゴシック" charset="0"/>
                <a:cs typeface="ＭＳ Ｐゴシック" charset="0"/>
              </a:rPr>
              <a:t> </a:t>
            </a:r>
            <a:r>
              <a:rPr lang="en-US" dirty="0" err="1">
                <a:ea typeface="ＭＳ Ｐゴシック" charset="0"/>
                <a:cs typeface="ＭＳ Ｐゴシック" charset="0"/>
              </a:rPr>
              <a:t>trotseren</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976637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E3029EA-B741-2E4E-B49C-04BF40DFD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66C13F-572E-EB4B-A281-B4D4EC5E1F9B}" type="slidenum">
              <a:rPr lang="en-GB" altLang="nl-BE"/>
              <a:pPr>
                <a:spcBef>
                  <a:spcPct val="0"/>
                </a:spcBef>
              </a:pPr>
              <a:t>19</a:t>
            </a:fld>
            <a:endParaRPr lang="en-GB" altLang="nl-BE"/>
          </a:p>
        </p:txBody>
      </p:sp>
      <p:sp>
        <p:nvSpPr>
          <p:cNvPr id="36866" name="Rectangle 2">
            <a:extLst>
              <a:ext uri="{FF2B5EF4-FFF2-40B4-BE49-F238E27FC236}">
                <a16:creationId xmlns:a16="http://schemas.microsoft.com/office/drawing/2014/main" id="{2946B245-A718-6744-9A14-8E1F4864082E}"/>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5A5F5C06-014F-5A4F-AC7E-8B5159909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dirty="0" err="1">
                <a:latin typeface="Arial" panose="020B0604020202020204" pitchFamily="34" charset="0"/>
                <a:ea typeface="ＭＳ Ｐゴシック" panose="020B0600070205080204" pitchFamily="34" charset="-128"/>
              </a:rPr>
              <a:t>Bloemgestellen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algemene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structuren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(1-8 : orig. fig. De </a:t>
            </a:r>
            <a:r>
              <a:rPr lang="en-US" altLang="nl-BE" dirty="0" err="1">
                <a:latin typeface="Arial" panose="020B0604020202020204" pitchFamily="34" charset="0"/>
                <a:ea typeface="ＭＳ Ｐゴシック" panose="020B0600070205080204" pitchFamily="34" charset="-128"/>
              </a:rPr>
              <a:t>Pauw</a:t>
            </a:r>
            <a:r>
              <a:rPr lang="en-US" altLang="nl-BE" dirty="0">
                <a:latin typeface="Arial" panose="020B0604020202020204" pitchFamily="34" charset="0"/>
                <a:ea typeface="ＭＳ Ｐゴシック" panose="020B0600070205080204" pitchFamily="34" charset="-128"/>
              </a:rPr>
              <a:t>, 9-10 : </a:t>
            </a:r>
            <a:r>
              <a:rPr lang="en-US" altLang="nl-BE" dirty="0" err="1">
                <a:latin typeface="Arial" panose="020B0604020202020204" pitchFamily="34" charset="0"/>
                <a:ea typeface="ＭＳ Ｐゴシック" panose="020B0600070205080204" pitchFamily="34" charset="-128"/>
              </a:rPr>
              <a:t>naar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Mebis</a:t>
            </a:r>
            <a:r>
              <a:rPr lang="en-US" altLang="nl-BE" dirty="0">
                <a:latin typeface="Arial" panose="020B0604020202020204" pitchFamily="34" charset="0"/>
                <a:ea typeface="ＭＳ Ｐゴシック" panose="020B0600070205080204" pitchFamily="34" charset="-128"/>
              </a:rPr>
              <a:t> 1978)</a:t>
            </a:r>
            <a:endParaRPr lang="en-US" altLang="nl-BE" b="1"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1. </a:t>
            </a:r>
            <a:r>
              <a:rPr lang="en-US" altLang="nl-BE" dirty="0" err="1">
                <a:latin typeface="Arial" panose="020B0604020202020204" pitchFamily="34" charset="0"/>
                <a:ea typeface="ＭＳ Ｐゴシック" panose="020B0600070205080204" pitchFamily="34" charset="-128"/>
              </a:rPr>
              <a:t>Gesloten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bloemgestel</a:t>
            </a:r>
            <a:r>
              <a:rPr lang="en-US" altLang="nl-BE" dirty="0">
                <a:latin typeface="Arial" panose="020B0604020202020204" pitchFamily="34" charset="0"/>
                <a:ea typeface="ＭＳ Ｐゴシック" panose="020B0600070205080204" pitchFamily="34" charset="-128"/>
              </a:rPr>
              <a:t> met 6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1 </a:t>
            </a:r>
            <a:r>
              <a:rPr lang="en-US" altLang="nl-BE" dirty="0" err="1">
                <a:latin typeface="Arial" panose="020B0604020202020204" pitchFamily="34" charset="0"/>
                <a:ea typeface="ＭＳ Ｐゴシック" panose="020B0600070205080204" pitchFamily="34" charset="-128"/>
              </a:rPr>
              <a:t>terminale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elke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laterale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bloem</a:t>
            </a:r>
            <a:r>
              <a:rPr lang="en-US" altLang="nl-BE" b="1" dirty="0">
                <a:latin typeface="Arial" panose="020B0604020202020204" pitchFamily="34" charset="0"/>
                <a:ea typeface="ＭＳ Ｐゴシック" panose="020B0600070205080204" pitchFamily="34" charset="-128"/>
              </a:rPr>
              <a:t> met 2 </a:t>
            </a:r>
            <a:r>
              <a:rPr lang="en-US" altLang="nl-BE" b="1" dirty="0" err="1">
                <a:latin typeface="Arial" panose="020B0604020202020204" pitchFamily="34" charset="0"/>
                <a:ea typeface="ＭＳ Ｐゴシック" panose="020B0600070205080204" pitchFamily="34" charset="-128"/>
              </a:rPr>
              <a:t>bracteolen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Normale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ontwikkelde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3.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concaulescentie</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4.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recaulescentie</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5-6.</a:t>
            </a:r>
            <a:r>
              <a:rPr lang="en-US" altLang="nl-BE" b="1"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dicotyle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uitgegroeide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r>
              <a:rPr lang="en-US" altLang="nl-BE" b="1" dirty="0">
                <a:latin typeface="Arial" panose="020B0604020202020204" pitchFamily="34" charset="0"/>
                <a:ea typeface="ＭＳ Ｐゴシック" panose="020B0600070205080204" pitchFamily="34" charset="-128"/>
              </a:rPr>
              <a:t>met 2 </a:t>
            </a:r>
            <a:r>
              <a:rPr lang="en-US" altLang="nl-BE" b="1" dirty="0" err="1">
                <a:latin typeface="Arial" panose="020B0604020202020204" pitchFamily="34" charset="0"/>
                <a:ea typeface="ＭＳ Ｐゴシック" panose="020B0600070205080204" pitchFamily="34" charset="-128"/>
              </a:rPr>
              <a:t>bracteolen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 alfa (de </a:t>
            </a:r>
            <a:r>
              <a:rPr lang="en-US" altLang="nl-BE" dirty="0" err="1">
                <a:latin typeface="Arial" panose="020B0604020202020204" pitchFamily="34" charset="0"/>
                <a:ea typeface="ＭＳ Ｐゴシック" panose="020B0600070205080204" pitchFamily="34" charset="-128"/>
              </a:rPr>
              <a:t>laagste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beta (de </a:t>
            </a:r>
            <a:r>
              <a:rPr lang="en-US" altLang="nl-BE" dirty="0" err="1">
                <a:latin typeface="Arial" panose="020B0604020202020204" pitchFamily="34" charset="0"/>
                <a:ea typeface="ＭＳ Ｐゴシック" panose="020B0600070205080204" pitchFamily="34" charset="-128"/>
              </a:rPr>
              <a:t>hoogste</a:t>
            </a:r>
            <a:r>
              <a:rPr lang="en-US" altLang="nl-BE" dirty="0">
                <a:latin typeface="Arial" panose="020B0604020202020204" pitchFamily="34" charset="0"/>
                <a:ea typeface="ＭＳ Ｐゴシック" panose="020B0600070205080204" pitchFamily="34" charset="-128"/>
              </a:rPr>
              <a:t>) (5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6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onderscheiden</a:t>
            </a:r>
            <a:r>
              <a:rPr lang="en-US" altLang="nl-BE" dirty="0">
                <a:latin typeface="Arial" panose="020B0604020202020204" pitchFamily="34" charset="0"/>
                <a:ea typeface="ＭＳ Ｐゴシック" panose="020B0600070205080204" pitchFamily="34" charset="-128"/>
              </a:rPr>
              <a:t> : hypo-, meso-,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epipodium</a:t>
            </a:r>
            <a:r>
              <a:rPr lang="en-US" altLang="nl-BE" dirty="0">
                <a:latin typeface="Arial" panose="020B0604020202020204" pitchFamily="34" charset="0"/>
                <a:ea typeface="ＭＳ Ｐゴシック" panose="020B0600070205080204" pitchFamily="34" charset="-128"/>
              </a:rPr>
              <a:t>.  </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7-8. </a:t>
            </a:r>
            <a:r>
              <a:rPr lang="en-US" altLang="nl-BE" dirty="0" err="1">
                <a:latin typeface="Arial" panose="020B0604020202020204" pitchFamily="34" charset="0"/>
                <a:ea typeface="ＭＳ Ｐゴシック" panose="020B0600070205080204" pitchFamily="34" charset="-128"/>
              </a:rPr>
              <a:t>Bloemgesteltype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waaier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treffen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Monocotylen</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uitgroeien</a:t>
            </a:r>
            <a:r>
              <a:rPr lang="en-US" altLang="nl-BE" dirty="0">
                <a:latin typeface="Arial" panose="020B0604020202020204" pitchFamily="34" charset="0"/>
                <a:ea typeface="ＭＳ Ｐゴシック" panose="020B0600070205080204" pitchFamily="34" charset="-128"/>
              </a:rPr>
              <a:t> van de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elk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(7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8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9.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deelbloemgestel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open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bloemen</a:t>
            </a:r>
            <a:r>
              <a:rPr lang="en-US" altLang="nl-BE" dirty="0">
                <a:latin typeface="Arial" panose="020B0604020202020204" pitchFamily="34" charset="0"/>
                <a:ea typeface="ＭＳ Ｐゴシック" panose="020B0600070205080204" pitchFamily="34" charset="-128"/>
              </a:rPr>
              <a:t>, elk met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a:t>
            </a:r>
          </a:p>
          <a:p>
            <a:r>
              <a:rPr lang="en-US" altLang="nl-BE" dirty="0">
                <a:latin typeface="Arial" panose="020B0604020202020204" pitchFamily="34" charset="0"/>
                <a:ea typeface="ＭＳ Ｐゴシック" panose="020B0600070205080204" pitchFamily="34" charset="-128"/>
              </a:rPr>
              <a:t>10. Id., </a:t>
            </a:r>
            <a:r>
              <a:rPr lang="en-US" altLang="nl-BE" dirty="0" err="1">
                <a:latin typeface="Arial" panose="020B0604020202020204" pitchFamily="34" charset="0"/>
                <a:ea typeface="ＭＳ Ｐゴシック" panose="020B0600070205080204" pitchFamily="34" charset="-128"/>
              </a:rPr>
              <a:t>bloemdiagram</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(3-tallig : MC)</a:t>
            </a:r>
          </a:p>
          <a:p>
            <a:endParaRPr lang="en-US" altLang="nl-BE" dirty="0">
              <a:latin typeface="Arial" panose="020B0604020202020204" pitchFamily="34"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67968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Bignonia capreolata </a:t>
            </a:r>
            <a:r>
              <a:rPr lang="nl-BE" sz="1200" dirty="0">
                <a:latin typeface="Helvetica" pitchFamily="2" charset="0"/>
              </a:rPr>
              <a:t>(Bignoniaceae)</a:t>
            </a:r>
          </a:p>
          <a:p>
            <a:endParaRPr lang="nl-BE" sz="1200" dirty="0">
              <a:latin typeface="Helvetica" pitchFamily="2" charset="0"/>
            </a:endParaRPr>
          </a:p>
          <a:p>
            <a:endParaRPr lang="nl-BE" sz="1200" dirty="0">
              <a:latin typeface="Helvetica" pitchFamily="2" charset="0"/>
            </a:endParaRPr>
          </a:p>
          <a:p>
            <a:r>
              <a:rPr lang="nl-BE" dirty="0"/>
              <a:t>Stengelfragment, met de basis van twee tegenoverstaande pinnate bladeren. </a:t>
            </a:r>
          </a:p>
          <a:p>
            <a:endParaRPr lang="nl-BE" dirty="0"/>
          </a:p>
          <a:p>
            <a:r>
              <a:rPr lang="nl-BE" dirty="0"/>
              <a:t>Hun okselknoppen zijn reeds uitgegroeid tot een kort zijtakje, elk met twee ronde bracteolen als eerste bladeren op de zijas.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20</a:t>
            </a:fld>
            <a:endParaRPr lang="en-GB" altLang="nl-BE"/>
          </a:p>
        </p:txBody>
      </p:sp>
    </p:spTree>
    <p:extLst>
      <p:ext uri="{BB962C8B-B14F-4D97-AF65-F5344CB8AC3E}">
        <p14:creationId xmlns:p14="http://schemas.microsoft.com/office/powerpoint/2010/main" val="1002702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Bignonia capreolata </a:t>
            </a:r>
            <a:r>
              <a:rPr lang="nl-BE" sz="1200" dirty="0">
                <a:latin typeface="Helvetica" pitchFamily="2" charset="0"/>
              </a:rPr>
              <a:t>(Bignoniaceae)</a:t>
            </a:r>
          </a:p>
          <a:p>
            <a:endParaRPr lang="nl-BE" sz="1200" dirty="0">
              <a:latin typeface="Helvetica" pitchFamily="2" charset="0"/>
            </a:endParaRPr>
          </a:p>
          <a:p>
            <a:endParaRPr lang="nl-BE" sz="1200" dirty="0">
              <a:latin typeface="Helvetica" pitchFamily="2" charset="0"/>
            </a:endParaRPr>
          </a:p>
          <a:p>
            <a:r>
              <a:rPr lang="nl-BE" dirty="0"/>
              <a:t>Idem, maar dan in jongere toestand.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21</a:t>
            </a:fld>
            <a:endParaRPr lang="en-GB" altLang="nl-BE"/>
          </a:p>
        </p:txBody>
      </p:sp>
    </p:spTree>
    <p:extLst>
      <p:ext uri="{BB962C8B-B14F-4D97-AF65-F5344CB8AC3E}">
        <p14:creationId xmlns:p14="http://schemas.microsoft.com/office/powerpoint/2010/main" val="4062244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Escallonia tucumanensis </a:t>
            </a:r>
            <a:r>
              <a:rPr lang="nl-BE" sz="1200" dirty="0">
                <a:latin typeface="Helvetica" pitchFamily="2" charset="0"/>
              </a:rPr>
              <a:t>(Escalloniaceae)</a:t>
            </a:r>
          </a:p>
          <a:p>
            <a:endParaRPr lang="nl-BE" sz="1200" dirty="0">
              <a:latin typeface="Helvetica" pitchFamily="2" charset="0"/>
            </a:endParaRPr>
          </a:p>
          <a:p>
            <a:endParaRPr lang="nl-BE" sz="1200" dirty="0">
              <a:latin typeface="Helvetica" pitchFamily="2" charset="0"/>
            </a:endParaRPr>
          </a:p>
          <a:p>
            <a:r>
              <a:rPr lang="nl-BE" dirty="0"/>
              <a:t>De vorm van de twee bracteolen kan sterk variëren, ook binnen eenzelfde plant: vergelijk de linker- en de rechtertak.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22</a:t>
            </a:fld>
            <a:endParaRPr lang="en-GB" altLang="nl-BE"/>
          </a:p>
        </p:txBody>
      </p:sp>
    </p:spTree>
    <p:extLst>
      <p:ext uri="{BB962C8B-B14F-4D97-AF65-F5344CB8AC3E}">
        <p14:creationId xmlns:p14="http://schemas.microsoft.com/office/powerpoint/2010/main" val="4057576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Escallonia tucumanensis </a:t>
            </a:r>
            <a:r>
              <a:rPr lang="nl-BE" sz="1200" dirty="0">
                <a:latin typeface="Helvetica" pitchFamily="2" charset="0"/>
              </a:rPr>
              <a:t>(Escalloniaceae)</a:t>
            </a:r>
          </a:p>
          <a:p>
            <a:endParaRPr lang="nl-BE" sz="1200" dirty="0">
              <a:latin typeface="Helvetica" pitchFamily="2" charset="0"/>
            </a:endParaRPr>
          </a:p>
          <a:p>
            <a:endParaRPr lang="nl-BE" sz="1200" dirty="0">
              <a:latin typeface="Helvetica" pitchFamily="2" charset="0"/>
            </a:endParaRPr>
          </a:p>
          <a:p>
            <a:r>
              <a:rPr lang="nl-BE" dirty="0"/>
              <a:t>Detail van de rechtertak, met de twee korte, brede bracteolen.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23</a:t>
            </a:fld>
            <a:endParaRPr lang="en-GB" altLang="nl-BE"/>
          </a:p>
        </p:txBody>
      </p:sp>
    </p:spTree>
    <p:extLst>
      <p:ext uri="{BB962C8B-B14F-4D97-AF65-F5344CB8AC3E}">
        <p14:creationId xmlns:p14="http://schemas.microsoft.com/office/powerpoint/2010/main" val="1861099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Lardizabala funaria </a:t>
            </a:r>
            <a:r>
              <a:rPr lang="nl-BE" sz="1200" dirty="0">
                <a:latin typeface="Helvetica" pitchFamily="2" charset="0"/>
              </a:rPr>
              <a:t>(Lardizabalaceae)</a:t>
            </a:r>
          </a:p>
          <a:p>
            <a:endParaRPr lang="nl-BE" sz="1200" dirty="0">
              <a:latin typeface="Helvetica" pitchFamily="2" charset="0"/>
            </a:endParaRPr>
          </a:p>
          <a:p>
            <a:endParaRPr lang="nl-BE" sz="1200" dirty="0">
              <a:latin typeface="Helvetica" pitchFamily="2" charset="0"/>
            </a:endParaRPr>
          </a:p>
          <a:p>
            <a:r>
              <a:rPr lang="nl-BE" dirty="0"/>
              <a:t>De bovenste tak draagt een blad (rechts) met de aanleg van een zijtak, herkenbaar aan de twee hartvormige bracteolen.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24</a:t>
            </a:fld>
            <a:endParaRPr lang="en-GB" altLang="nl-BE"/>
          </a:p>
        </p:txBody>
      </p:sp>
    </p:spTree>
    <p:extLst>
      <p:ext uri="{BB962C8B-B14F-4D97-AF65-F5344CB8AC3E}">
        <p14:creationId xmlns:p14="http://schemas.microsoft.com/office/powerpoint/2010/main" val="1129041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a:t>
            </a:fld>
            <a:endParaRPr lang="en-GB" altLang="nl-BE"/>
          </a:p>
        </p:txBody>
      </p:sp>
    </p:spTree>
    <p:extLst>
      <p:ext uri="{BB962C8B-B14F-4D97-AF65-F5344CB8AC3E}">
        <p14:creationId xmlns:p14="http://schemas.microsoft.com/office/powerpoint/2010/main" val="27940911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Lardizabala funaria </a:t>
            </a:r>
            <a:r>
              <a:rPr lang="nl-BE" sz="1200" dirty="0">
                <a:latin typeface="Helvetica" pitchFamily="2" charset="0"/>
              </a:rPr>
              <a:t>(Lardizabalaceae)</a:t>
            </a:r>
          </a:p>
          <a:p>
            <a:endParaRPr lang="nl-BE" sz="1200" dirty="0">
              <a:latin typeface="Helvetica" pitchFamily="2" charset="0"/>
            </a:endParaRPr>
          </a:p>
          <a:p>
            <a:endParaRPr lang="nl-BE" sz="1200" dirty="0">
              <a:latin typeface="Helvetica" pitchFamily="2" charset="0"/>
            </a:endParaRPr>
          </a:p>
          <a:p>
            <a:r>
              <a:rPr lang="nl-BE" dirty="0"/>
              <a:t>Detail van deze bracteolen.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25</a:t>
            </a:fld>
            <a:endParaRPr lang="en-GB" altLang="nl-BE"/>
          </a:p>
        </p:txBody>
      </p:sp>
    </p:spTree>
    <p:extLst>
      <p:ext uri="{BB962C8B-B14F-4D97-AF65-F5344CB8AC3E}">
        <p14:creationId xmlns:p14="http://schemas.microsoft.com/office/powerpoint/2010/main" val="2750567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Melianthus major </a:t>
            </a:r>
            <a:r>
              <a:rPr lang="nl-BE" sz="1200" dirty="0">
                <a:latin typeface="Helvetica" pitchFamily="2" charset="0"/>
              </a:rPr>
              <a:t>(Francoaceae)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Hier zien we een bloeistengel, lateraal ontspringend uit de oksel van een blad. </a:t>
            </a:r>
          </a:p>
          <a:p>
            <a:endParaRPr lang="nl-BE" sz="1200" dirty="0">
              <a:latin typeface="Helvetica" pitchFamily="2" charset="0"/>
            </a:endParaRPr>
          </a:p>
          <a:p>
            <a:r>
              <a:rPr lang="nl-BE" sz="1200" dirty="0">
                <a:latin typeface="Helvetica" pitchFamily="2" charset="0"/>
              </a:rPr>
              <a:t>Op deze laterale bloeistengel staan twee bracteolen (alfa en beta), maar die zijn aan de basis compleet met elkaar vergroeid. De twee intrapetiolair vergroeide stipulen van alfa en de twee intrapetiolair vergroeide stipulen van beta zijn verenigd tot één enkele structuur, met nog herkenbaar de te verwachten 4 middennnerven. </a:t>
            </a:r>
          </a:p>
          <a:p>
            <a:endParaRPr lang="nl-BE" dirty="0"/>
          </a:p>
          <a:p>
            <a:r>
              <a:rPr lang="nl-BE" dirty="0"/>
              <a:t>Links en rechts is telkens de pinnate lamina van een bracteole waarneembaar.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26</a:t>
            </a:fld>
            <a:endParaRPr lang="en-GB" altLang="nl-BE"/>
          </a:p>
        </p:txBody>
      </p:sp>
    </p:spTree>
    <p:extLst>
      <p:ext uri="{BB962C8B-B14F-4D97-AF65-F5344CB8AC3E}">
        <p14:creationId xmlns:p14="http://schemas.microsoft.com/office/powerpoint/2010/main" val="4188007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Pachypodium lamerei </a:t>
            </a:r>
            <a:r>
              <a:rPr lang="nl-BE" sz="1200" dirty="0">
                <a:latin typeface="Helvetica" pitchFamily="2" charset="0"/>
              </a:rPr>
              <a:t>(Apocynaceae)</a:t>
            </a:r>
          </a:p>
          <a:p>
            <a:endParaRPr lang="nl-BE" sz="1200" dirty="0">
              <a:latin typeface="Helvetica" pitchFamily="2" charset="0"/>
            </a:endParaRPr>
          </a:p>
          <a:p>
            <a:endParaRPr lang="nl-BE" sz="1200" dirty="0">
              <a:latin typeface="Helvetica" pitchFamily="2" charset="0"/>
            </a:endParaRPr>
          </a:p>
          <a:p>
            <a:r>
              <a:rPr lang="nl-BE" dirty="0"/>
              <a:t>Een heel bijzonder genus, met pachycaulie, en verspreide bladstand (zeer ongewoon in deze familie). </a:t>
            </a:r>
          </a:p>
          <a:p>
            <a:endParaRPr lang="nl-BE" dirty="0"/>
          </a:p>
          <a:p>
            <a:r>
              <a:rPr lang="nl-BE" dirty="0"/>
              <a:t>Op de stam zien we een groot aantal merkwaardige figuren, maar goed herkenbaar en beantwoordend aan een gekend patroon. </a:t>
            </a:r>
          </a:p>
          <a:p>
            <a:endParaRPr lang="nl-BE" dirty="0"/>
          </a:p>
          <a:p>
            <a:r>
              <a:rPr lang="nl-BE" dirty="0"/>
              <a:t>Even een korte beschrijving en interpretatie van deze “figuur”: </a:t>
            </a:r>
          </a:p>
          <a:p>
            <a:endParaRPr lang="nl-BE" dirty="0"/>
          </a:p>
          <a:p>
            <a:r>
              <a:rPr lang="nl-BE" dirty="0"/>
              <a:t>Onderaan = litteken van afgevallen blad</a:t>
            </a:r>
          </a:p>
          <a:p>
            <a:endParaRPr lang="nl-BE" dirty="0"/>
          </a:p>
          <a:p>
            <a:r>
              <a:rPr lang="nl-BE" dirty="0"/>
              <a:t>Erboven = kortlot, met twee even grote </a:t>
            </a:r>
            <a:r>
              <a:rPr lang="nl-BE" b="1" dirty="0"/>
              <a:t>bracteolen</a:t>
            </a:r>
            <a:r>
              <a:rPr lang="nl-BE" dirty="0"/>
              <a:t>, en vaak nog een derde, kleiner blad, alle omgevormd tot bladdoorn. </a:t>
            </a:r>
          </a:p>
          <a:p>
            <a:endParaRPr lang="nl-BE" dirty="0"/>
          </a:p>
          <a:p>
            <a:r>
              <a:rPr lang="nl-BE" dirty="0"/>
              <a:t>Nog erboven is er een klein cirkeltje te zien, en dat is de aanleg van een tweede seriële okselknop, die bij beschadiging van de hoofdas kan uitgroeien tot een vervangende zijas.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27</a:t>
            </a:fld>
            <a:endParaRPr lang="en-GB" altLang="nl-BE"/>
          </a:p>
        </p:txBody>
      </p:sp>
    </p:spTree>
    <p:extLst>
      <p:ext uri="{BB962C8B-B14F-4D97-AF65-F5344CB8AC3E}">
        <p14:creationId xmlns:p14="http://schemas.microsoft.com/office/powerpoint/2010/main" val="2258451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Betula dahurica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Langlot, met herkenbaar de twee bracteolen, die in vorm afwijken van de volgende loofbladeren.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28</a:t>
            </a:fld>
            <a:endParaRPr lang="en-GB" altLang="nl-BE"/>
          </a:p>
        </p:txBody>
      </p:sp>
    </p:spTree>
    <p:extLst>
      <p:ext uri="{BB962C8B-B14F-4D97-AF65-F5344CB8AC3E}">
        <p14:creationId xmlns:p14="http://schemas.microsoft.com/office/powerpoint/2010/main" val="2029398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Bursaria spinosa </a:t>
            </a:r>
            <a:r>
              <a:rPr lang="nl-BE" sz="1200" dirty="0">
                <a:latin typeface="Helvetica" pitchFamily="2" charset="0"/>
              </a:rPr>
              <a:t>(Pittosporaceae)</a:t>
            </a:r>
          </a:p>
          <a:p>
            <a:endParaRPr lang="nl-BE" sz="1200" dirty="0">
              <a:latin typeface="Helvetica" pitchFamily="2" charset="0"/>
            </a:endParaRPr>
          </a:p>
          <a:p>
            <a:endParaRPr lang="nl-BE" sz="1200" dirty="0">
              <a:latin typeface="Helvetica" pitchFamily="2" charset="0"/>
            </a:endParaRPr>
          </a:p>
          <a:p>
            <a:r>
              <a:rPr lang="nl-BE" dirty="0"/>
              <a:t>Langlot, met meerdere kortloten, waarvan sommige zijn uitgegroeid tot een takdoorn, maar elk kortlot bezit twee bracteolen.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30</a:t>
            </a:fld>
            <a:endParaRPr lang="en-GB" altLang="nl-BE"/>
          </a:p>
        </p:txBody>
      </p:sp>
    </p:spTree>
    <p:extLst>
      <p:ext uri="{BB962C8B-B14F-4D97-AF65-F5344CB8AC3E}">
        <p14:creationId xmlns:p14="http://schemas.microsoft.com/office/powerpoint/2010/main" val="3157950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E3029EA-B741-2E4E-B49C-04BF40DFD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66C13F-572E-EB4B-A281-B4D4EC5E1F9B}" type="slidenum">
              <a:rPr lang="en-GB" altLang="nl-BE"/>
              <a:pPr>
                <a:spcBef>
                  <a:spcPct val="0"/>
                </a:spcBef>
              </a:pPr>
              <a:t>32</a:t>
            </a:fld>
            <a:endParaRPr lang="en-GB" altLang="nl-BE"/>
          </a:p>
        </p:txBody>
      </p:sp>
      <p:sp>
        <p:nvSpPr>
          <p:cNvPr id="36866" name="Rectangle 2">
            <a:extLst>
              <a:ext uri="{FF2B5EF4-FFF2-40B4-BE49-F238E27FC236}">
                <a16:creationId xmlns:a16="http://schemas.microsoft.com/office/drawing/2014/main" id="{2946B245-A718-6744-9A14-8E1F4864082E}"/>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5A5F5C06-014F-5A4F-AC7E-8B5159909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dirty="0" err="1">
                <a:latin typeface="Arial" panose="020B0604020202020204" pitchFamily="34" charset="0"/>
                <a:ea typeface="ＭＳ Ｐゴシック" panose="020B0600070205080204" pitchFamily="34" charset="-128"/>
              </a:rPr>
              <a:t>Bloemgestellen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algemene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structuren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(1-8 : orig. fig. De </a:t>
            </a:r>
            <a:r>
              <a:rPr lang="en-US" altLang="nl-BE" dirty="0" err="1">
                <a:latin typeface="Arial" panose="020B0604020202020204" pitchFamily="34" charset="0"/>
                <a:ea typeface="ＭＳ Ｐゴシック" panose="020B0600070205080204" pitchFamily="34" charset="-128"/>
              </a:rPr>
              <a:t>Pauw</a:t>
            </a:r>
            <a:r>
              <a:rPr lang="en-US" altLang="nl-BE" dirty="0">
                <a:latin typeface="Arial" panose="020B0604020202020204" pitchFamily="34" charset="0"/>
                <a:ea typeface="ＭＳ Ｐゴシック" panose="020B0600070205080204" pitchFamily="34" charset="-128"/>
              </a:rPr>
              <a:t>, 9-10 : </a:t>
            </a:r>
            <a:r>
              <a:rPr lang="en-US" altLang="nl-BE" dirty="0" err="1">
                <a:latin typeface="Arial" panose="020B0604020202020204" pitchFamily="34" charset="0"/>
                <a:ea typeface="ＭＳ Ｐゴシック" panose="020B0600070205080204" pitchFamily="34" charset="-128"/>
              </a:rPr>
              <a:t>naar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Mebis</a:t>
            </a:r>
            <a:r>
              <a:rPr lang="en-US" altLang="nl-BE" dirty="0">
                <a:latin typeface="Arial" panose="020B0604020202020204" pitchFamily="34" charset="0"/>
                <a:ea typeface="ＭＳ Ｐゴシック" panose="020B0600070205080204" pitchFamily="34" charset="-128"/>
              </a:rPr>
              <a:t> 1978)</a:t>
            </a:r>
            <a:endParaRPr lang="en-US" altLang="nl-BE" b="1"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1. </a:t>
            </a:r>
            <a:r>
              <a:rPr lang="en-US" altLang="nl-BE" dirty="0" err="1">
                <a:latin typeface="Arial" panose="020B0604020202020204" pitchFamily="34" charset="0"/>
                <a:ea typeface="ＭＳ Ｐゴシック" panose="020B0600070205080204" pitchFamily="34" charset="-128"/>
              </a:rPr>
              <a:t>Gesloten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bloemgestel</a:t>
            </a:r>
            <a:r>
              <a:rPr lang="en-US" altLang="nl-BE" dirty="0">
                <a:latin typeface="Arial" panose="020B0604020202020204" pitchFamily="34" charset="0"/>
                <a:ea typeface="ＭＳ Ｐゴシック" panose="020B0600070205080204" pitchFamily="34" charset="-128"/>
              </a:rPr>
              <a:t> met 6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1 </a:t>
            </a:r>
            <a:r>
              <a:rPr lang="en-US" altLang="nl-BE" dirty="0" err="1">
                <a:latin typeface="Arial" panose="020B0604020202020204" pitchFamily="34" charset="0"/>
                <a:ea typeface="ＭＳ Ｐゴシック" panose="020B0600070205080204" pitchFamily="34" charset="-128"/>
              </a:rPr>
              <a:t>terminale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elke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bracteolen</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Normale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ontwikkelde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3.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concaulescentie</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4.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recaulescentie</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5-6.</a:t>
            </a:r>
            <a:r>
              <a:rPr lang="en-US" altLang="nl-BE" b="1"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dicotyle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uitgegroeide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bracteolen</a:t>
            </a:r>
            <a:r>
              <a:rPr lang="en-US" altLang="nl-BE" dirty="0">
                <a:latin typeface="Arial" panose="020B0604020202020204" pitchFamily="34" charset="0"/>
                <a:ea typeface="ＭＳ Ｐゴシック" panose="020B0600070205080204" pitchFamily="34" charset="-128"/>
              </a:rPr>
              <a:t> : alfa (de </a:t>
            </a:r>
            <a:r>
              <a:rPr lang="en-US" altLang="nl-BE" dirty="0" err="1">
                <a:latin typeface="Arial" panose="020B0604020202020204" pitchFamily="34" charset="0"/>
                <a:ea typeface="ＭＳ Ｐゴシック" panose="020B0600070205080204" pitchFamily="34" charset="-128"/>
              </a:rPr>
              <a:t>laagste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beta (de </a:t>
            </a:r>
            <a:r>
              <a:rPr lang="en-US" altLang="nl-BE" dirty="0" err="1">
                <a:latin typeface="Arial" panose="020B0604020202020204" pitchFamily="34" charset="0"/>
                <a:ea typeface="ＭＳ Ｐゴシック" panose="020B0600070205080204" pitchFamily="34" charset="-128"/>
              </a:rPr>
              <a:t>hoogste</a:t>
            </a:r>
            <a:r>
              <a:rPr lang="en-US" altLang="nl-BE" dirty="0">
                <a:latin typeface="Arial" panose="020B0604020202020204" pitchFamily="34" charset="0"/>
                <a:ea typeface="ＭＳ Ｐゴシック" panose="020B0600070205080204" pitchFamily="34" charset="-128"/>
              </a:rPr>
              <a:t>) (5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6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onderscheiden</a:t>
            </a:r>
            <a:r>
              <a:rPr lang="en-US" altLang="nl-BE" dirty="0">
                <a:latin typeface="Arial" panose="020B0604020202020204" pitchFamily="34" charset="0"/>
                <a:ea typeface="ＭＳ Ｐゴシック" panose="020B0600070205080204" pitchFamily="34" charset="-128"/>
              </a:rPr>
              <a:t> : hypo-, meso-,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epipodium</a:t>
            </a:r>
            <a:r>
              <a:rPr lang="en-US" altLang="nl-BE" dirty="0">
                <a:latin typeface="Arial" panose="020B0604020202020204" pitchFamily="34" charset="0"/>
                <a:ea typeface="ＭＳ Ｐゴシック" panose="020B0600070205080204" pitchFamily="34" charset="-128"/>
              </a:rPr>
              <a:t>.  </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7-8. </a:t>
            </a:r>
            <a:r>
              <a:rPr lang="en-US" altLang="nl-BE" dirty="0" err="1">
                <a:latin typeface="Arial" panose="020B0604020202020204" pitchFamily="34" charset="0"/>
                <a:ea typeface="ＭＳ Ｐゴシック" panose="020B0600070205080204" pitchFamily="34" charset="-128"/>
              </a:rPr>
              <a:t>Bloemgesteltype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waaier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treffen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Monocotylen</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uitgroeien</a:t>
            </a:r>
            <a:r>
              <a:rPr lang="en-US" altLang="nl-BE" dirty="0">
                <a:latin typeface="Arial" panose="020B0604020202020204" pitchFamily="34" charset="0"/>
                <a:ea typeface="ＭＳ Ｐゴシック" panose="020B0600070205080204" pitchFamily="34" charset="-128"/>
              </a:rPr>
              <a:t> van de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elk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(7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8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9.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deelbloemgestel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open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bloemen</a:t>
            </a:r>
            <a:r>
              <a:rPr lang="en-US" altLang="nl-BE" dirty="0">
                <a:latin typeface="Arial" panose="020B0604020202020204" pitchFamily="34" charset="0"/>
                <a:ea typeface="ＭＳ Ｐゴシック" panose="020B0600070205080204" pitchFamily="34" charset="-128"/>
              </a:rPr>
              <a:t>, </a:t>
            </a:r>
            <a:r>
              <a:rPr lang="en-US" altLang="nl-BE" b="1" dirty="0">
                <a:latin typeface="Arial" panose="020B0604020202020204" pitchFamily="34" charset="0"/>
                <a:ea typeface="ＭＳ Ｐゴシック" panose="020B0600070205080204" pitchFamily="34" charset="-128"/>
              </a:rPr>
              <a:t>elk met </a:t>
            </a:r>
            <a:r>
              <a:rPr lang="en-US" altLang="nl-BE" b="1" dirty="0" err="1">
                <a:latin typeface="Arial" panose="020B0604020202020204" pitchFamily="34" charset="0"/>
                <a:ea typeface="ＭＳ Ｐゴシック" panose="020B0600070205080204" pitchFamily="34" charset="-128"/>
              </a:rPr>
              <a:t>een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profyl</a:t>
            </a:r>
            <a:r>
              <a:rPr lang="en-US" altLang="nl-BE" b="1" dirty="0">
                <a:latin typeface="Arial" panose="020B0604020202020204" pitchFamily="34" charset="0"/>
                <a:ea typeface="ＭＳ Ｐゴシック" panose="020B0600070205080204" pitchFamily="34" charset="-128"/>
              </a:rPr>
              <a:t> op de </a:t>
            </a:r>
            <a:r>
              <a:rPr lang="en-US" altLang="nl-BE" b="1"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a:t>
            </a:r>
          </a:p>
          <a:p>
            <a:r>
              <a:rPr lang="en-US" altLang="nl-BE" dirty="0">
                <a:latin typeface="Arial" panose="020B0604020202020204" pitchFamily="34" charset="0"/>
                <a:ea typeface="ＭＳ Ｐゴシック" panose="020B0600070205080204" pitchFamily="34" charset="-128"/>
              </a:rPr>
              <a:t>10. Id., </a:t>
            </a:r>
            <a:r>
              <a:rPr lang="en-US" altLang="nl-BE" dirty="0" err="1">
                <a:latin typeface="Arial" panose="020B0604020202020204" pitchFamily="34" charset="0"/>
                <a:ea typeface="ＭＳ Ｐゴシック" panose="020B0600070205080204" pitchFamily="34" charset="-128"/>
              </a:rPr>
              <a:t>bloemdiagram</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(3-tallig : MC)</a:t>
            </a:r>
          </a:p>
          <a:p>
            <a:endParaRPr lang="en-US" altLang="nl-BE" dirty="0">
              <a:latin typeface="Arial" panose="020B0604020202020204" pitchFamily="34"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1808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Lilium henryi </a:t>
            </a:r>
            <a:r>
              <a:rPr lang="nl-BE" sz="1200" dirty="0">
                <a:latin typeface="Helvetica" pitchFamily="2" charset="0"/>
              </a:rPr>
              <a:t>(Liliaceae)</a:t>
            </a:r>
          </a:p>
          <a:p>
            <a:endParaRPr lang="nl-BE" sz="1200" dirty="0">
              <a:latin typeface="Helvetica" pitchFamily="2" charset="0"/>
            </a:endParaRPr>
          </a:p>
          <a:p>
            <a:endParaRPr lang="nl-BE" sz="1200" dirty="0">
              <a:latin typeface="Helvetica" pitchFamily="2" charset="0"/>
            </a:endParaRPr>
          </a:p>
          <a:p>
            <a:r>
              <a:rPr lang="nl-BE" dirty="0"/>
              <a:t>Bloemgestel met 5 bloemen, 3 nog in bloei, 2 uitgebloeid. Op elke bloemsteel is een profyl aanwezig. </a:t>
            </a:r>
          </a:p>
          <a:p>
            <a:endParaRPr lang="nl-BE" dirty="0"/>
          </a:p>
          <a:p>
            <a:r>
              <a:rPr lang="nl-BE" dirty="0"/>
              <a:t>Het bovenste profyl is het profyl op de bloemsteel van de bovenste, uitgebloeide bloem. </a:t>
            </a:r>
          </a:p>
          <a:p>
            <a:r>
              <a:rPr lang="nl-BE" dirty="0"/>
              <a:t>Maar dit profyl fungeert tegelijk als bractee van een nieuwe bloem, met op haar bloemsteel een sterk gereduceerd profyl.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33</a:t>
            </a:fld>
            <a:endParaRPr lang="en-GB" altLang="nl-BE"/>
          </a:p>
        </p:txBody>
      </p:sp>
    </p:spTree>
    <p:extLst>
      <p:ext uri="{BB962C8B-B14F-4D97-AF65-F5344CB8AC3E}">
        <p14:creationId xmlns:p14="http://schemas.microsoft.com/office/powerpoint/2010/main" val="838271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Cocos nucifera </a:t>
            </a:r>
            <a:r>
              <a:rPr lang="nl-BE" sz="1200" dirty="0">
                <a:latin typeface="Helvetica" pitchFamily="2" charset="0"/>
              </a:rPr>
              <a:t>(Arecaceae)</a:t>
            </a:r>
          </a:p>
          <a:p>
            <a:endParaRPr lang="nl-BE" sz="1200" dirty="0">
              <a:latin typeface="Helvetica" pitchFamily="2" charset="0"/>
            </a:endParaRPr>
          </a:p>
          <a:p>
            <a:endParaRPr lang="nl-BE" sz="1200" dirty="0">
              <a:latin typeface="Helvetica" pitchFamily="2" charset="0"/>
            </a:endParaRPr>
          </a:p>
          <a:p>
            <a:r>
              <a:rPr lang="nl-BE" dirty="0"/>
              <a:t>Uit de okselknop van de bladeren groeit een lateraal bloemgestel, waarvan het eerste blad een enorm profyl is. </a:t>
            </a:r>
          </a:p>
          <a:p>
            <a:r>
              <a:rPr lang="nl-BE" dirty="0"/>
              <a:t>Dit profyl beschermt het jonge bloemgestel gedurende haar ontwikkeling. </a:t>
            </a:r>
          </a:p>
          <a:p>
            <a:endParaRPr lang="nl-BE" dirty="0"/>
          </a:p>
          <a:p>
            <a:r>
              <a:rPr lang="nl-BE" dirty="0"/>
              <a:t>Na de bloei en vruchtzetting verhouten deze profyllen, en blijven nog lang aanwezig onder kruin van bladeren.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34</a:t>
            </a:fld>
            <a:endParaRPr lang="en-GB" altLang="nl-BE"/>
          </a:p>
        </p:txBody>
      </p:sp>
    </p:spTree>
    <p:extLst>
      <p:ext uri="{BB962C8B-B14F-4D97-AF65-F5344CB8AC3E}">
        <p14:creationId xmlns:p14="http://schemas.microsoft.com/office/powerpoint/2010/main" val="459035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Chamaerops humilis </a:t>
            </a:r>
            <a:r>
              <a:rPr lang="nl-BE" sz="1200" dirty="0">
                <a:latin typeface="Helvetica" pitchFamily="2" charset="0"/>
              </a:rPr>
              <a:t>(Arecaceae)</a:t>
            </a:r>
          </a:p>
          <a:p>
            <a:endParaRPr lang="nl-BE" sz="1200" dirty="0">
              <a:latin typeface="Helvetica" pitchFamily="2" charset="0"/>
            </a:endParaRPr>
          </a:p>
          <a:p>
            <a:endParaRPr lang="nl-BE" sz="1200" dirty="0">
              <a:latin typeface="Helvetica" pitchFamily="2" charset="0"/>
            </a:endParaRPr>
          </a:p>
          <a:p>
            <a:r>
              <a:rPr lang="nl-BE" dirty="0"/>
              <a:t>Ook bij deze soort worden grote profyllen aangelegd, waar binnenin de jonge bloemgestellen zich ontwikkelen. </a:t>
            </a:r>
          </a:p>
          <a:p>
            <a:r>
              <a:rPr lang="nl-BE" dirty="0"/>
              <a:t>Hier zien we de bloemgestellen bij het openbreken en uitgroeien langs een van de twee kielen van het profyl.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35</a:t>
            </a:fld>
            <a:endParaRPr lang="en-GB" altLang="nl-BE"/>
          </a:p>
        </p:txBody>
      </p:sp>
    </p:spTree>
    <p:extLst>
      <p:ext uri="{BB962C8B-B14F-4D97-AF65-F5344CB8AC3E}">
        <p14:creationId xmlns:p14="http://schemas.microsoft.com/office/powerpoint/2010/main" val="399657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Houttuynia cordata </a:t>
            </a:r>
            <a:r>
              <a:rPr lang="nl-BE" sz="1200" dirty="0">
                <a:latin typeface="Helvetica" pitchFamily="2" charset="0"/>
              </a:rPr>
              <a:t>(Saururaceae)</a:t>
            </a:r>
            <a:endParaRPr lang="nl-BE" dirty="0"/>
          </a:p>
          <a:p>
            <a:endParaRPr lang="nl-BE" dirty="0"/>
          </a:p>
          <a:p>
            <a:endParaRPr lang="nl-BE" dirty="0"/>
          </a:p>
          <a:p>
            <a:r>
              <a:rPr lang="nl-BE" dirty="0"/>
              <a:t>Centraal is een terminaal bloemgestel, dat in pseudolaterlae positie wordt gebracht door de sterke uitgroei van een zijas, uit de okselknop van het hoogste blad (= bractee van deze zijas). Als eerste blad op de zijas is er een profyl, helemaal aan de basis van de zijas, en geadosseerd naar de hoofdas, het stuk stengel onder het bloemgestel. </a:t>
            </a:r>
          </a:p>
          <a:p>
            <a:endParaRPr lang="nl-BE" dirty="0"/>
          </a:p>
          <a:p>
            <a:r>
              <a:rPr lang="nl-BE" dirty="0"/>
              <a:t>Dit bloemgestel is een aar met talrijke zittende bloemetjes, elk in de oksel van een kleine bractee. De bracteeën van de laagste bloemen zijn sterk vergroot en fungeren als semafyllen. Het geheel heeft duidelijk de structuur aangenomen van een pseudanthium. </a:t>
            </a:r>
          </a:p>
          <a:p>
            <a:endParaRPr lang="nl-BE" dirty="0"/>
          </a:p>
          <a:p>
            <a:r>
              <a:rPr lang="nl-BE" dirty="0"/>
              <a:t>Deze familie behoot tot de Piperales, waar terminale bloemgestellen en sympodiale stengels zeer algemeen zijn (of altijd aanwezig?).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36</a:t>
            </a:fld>
            <a:endParaRPr lang="en-GB" altLang="nl-BE"/>
          </a:p>
        </p:txBody>
      </p:sp>
    </p:spTree>
    <p:extLst>
      <p:ext uri="{BB962C8B-B14F-4D97-AF65-F5344CB8AC3E}">
        <p14:creationId xmlns:p14="http://schemas.microsoft.com/office/powerpoint/2010/main" val="269901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Mahonia lomariifolia </a:t>
            </a:r>
            <a:r>
              <a:rPr lang="nl-BE" sz="1200" dirty="0">
                <a:latin typeface="Helvetica" pitchFamily="2" charset="0"/>
              </a:rPr>
              <a:t>(Berberidaceae)</a:t>
            </a:r>
          </a:p>
          <a:p>
            <a:endParaRPr lang="nl-BE" sz="1200" dirty="0">
              <a:latin typeface="Helvetica" pitchFamily="2" charset="0"/>
            </a:endParaRPr>
          </a:p>
          <a:p>
            <a:r>
              <a:rPr lang="nl-BE" sz="1200" dirty="0">
                <a:latin typeface="Helvetica" pitchFamily="2" charset="0"/>
              </a:rPr>
              <a:t>Bij deze soort zijn de stengels niet vertakt, zelden wel na een beschadiging. </a:t>
            </a:r>
          </a:p>
          <a:p>
            <a:r>
              <a:rPr lang="nl-BE" sz="1200" dirty="0">
                <a:latin typeface="Helvetica" pitchFamily="2" charset="0"/>
              </a:rPr>
              <a:t>De top draagt een schijnkrans van grote bladeren, waarvan de okselknop kan uitgroeien tot een bloemgestel. </a:t>
            </a:r>
          </a:p>
          <a:p>
            <a:r>
              <a:rPr lang="nl-BE" sz="1200" dirty="0">
                <a:latin typeface="Helvetica" pitchFamily="2" charset="0"/>
              </a:rPr>
              <a:t>Waarna een reeks van catafyllen wordt gevormd, die de later gevormde bladeren zullen beschermen tijdens hun “jeugd”. </a:t>
            </a: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a:t>
            </a:fld>
            <a:endParaRPr lang="en-GB" altLang="nl-BE"/>
          </a:p>
        </p:txBody>
      </p:sp>
    </p:spTree>
    <p:extLst>
      <p:ext uri="{BB962C8B-B14F-4D97-AF65-F5344CB8AC3E}">
        <p14:creationId xmlns:p14="http://schemas.microsoft.com/office/powerpoint/2010/main" val="3874468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Houttuynia cordata </a:t>
            </a:r>
            <a:r>
              <a:rPr lang="nl-BE" sz="1200" dirty="0">
                <a:latin typeface="Helvetica" pitchFamily="2" charset="0"/>
              </a:rPr>
              <a:t>(Saururaceae)</a:t>
            </a:r>
          </a:p>
          <a:p>
            <a:endParaRPr lang="nl-BE" sz="1200" dirty="0">
              <a:latin typeface="Helvetica" pitchFamily="2" charset="0"/>
            </a:endParaRPr>
          </a:p>
          <a:p>
            <a:endParaRPr lang="nl-BE" sz="1200" dirty="0">
              <a:latin typeface="Helvetica" pitchFamily="2" charset="0"/>
            </a:endParaRPr>
          </a:p>
          <a:p>
            <a:r>
              <a:rPr lang="nl-BE" dirty="0"/>
              <a:t>Bij de uitgebloeide bloemgestellen zijn de opeenvolgende profyllen ook reeds verdroogd. </a:t>
            </a:r>
          </a:p>
          <a:p>
            <a:endParaRPr lang="nl-BE" dirty="0"/>
          </a:p>
          <a:p>
            <a:r>
              <a:rPr lang="nl-BE" dirty="0"/>
              <a:t>Het klassieke patroon: “leaf-opposed inflorescences” is zeer karakteristiek voor sympodiale stengels.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37</a:t>
            </a:fld>
            <a:endParaRPr lang="en-GB" altLang="nl-BE"/>
          </a:p>
        </p:txBody>
      </p:sp>
    </p:spTree>
    <p:extLst>
      <p:ext uri="{BB962C8B-B14F-4D97-AF65-F5344CB8AC3E}">
        <p14:creationId xmlns:p14="http://schemas.microsoft.com/office/powerpoint/2010/main" val="3353165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2FD6192-D0ED-644D-B46D-CE7BA1E0D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015939-DDE6-1042-A668-7F57BF918597}" type="slidenum">
              <a:rPr lang="en-GB" altLang="nl-BE"/>
              <a:pPr>
                <a:spcBef>
                  <a:spcPct val="0"/>
                </a:spcBef>
              </a:pPr>
              <a:t>40</a:t>
            </a:fld>
            <a:endParaRPr lang="en-GB" altLang="nl-BE"/>
          </a:p>
        </p:txBody>
      </p:sp>
      <p:sp>
        <p:nvSpPr>
          <p:cNvPr id="18434" name="Rectangle 2">
            <a:extLst>
              <a:ext uri="{FF2B5EF4-FFF2-40B4-BE49-F238E27FC236}">
                <a16:creationId xmlns:a16="http://schemas.microsoft.com/office/drawing/2014/main" id="{13DAD565-418C-3A49-A30E-F51B76D211DB}"/>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AA193E2-25E6-0342-A5B0-0F37252C26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nl-BE" b="1" dirty="0" err="1">
                <a:latin typeface="Arial" panose="020B0604020202020204" pitchFamily="34" charset="0"/>
                <a:ea typeface="ＭＳ Ｐゴシック" panose="020B0600070205080204" pitchFamily="34" charset="-128"/>
              </a:rPr>
              <a:t>Seriële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collaterale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okselknoppen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(Reinders &amp; </a:t>
            </a:r>
            <a:r>
              <a:rPr lang="en-US" altLang="nl-BE" dirty="0" err="1">
                <a:latin typeface="Arial" panose="020B0604020202020204" pitchFamily="34" charset="0"/>
                <a:ea typeface="ＭＳ Ｐゴシック" panose="020B0600070205080204" pitchFamily="34" charset="-128"/>
              </a:rPr>
              <a:t>Prakken</a:t>
            </a:r>
            <a:r>
              <a:rPr lang="en-US" altLang="nl-BE" dirty="0">
                <a:latin typeface="Arial" panose="020B0604020202020204" pitchFamily="34" charset="0"/>
                <a:ea typeface="ＭＳ Ｐゴシック" panose="020B0600070205080204" pitchFamily="34" charset="-128"/>
              </a:rPr>
              <a:t> 1964)</a:t>
            </a: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1. Rode </a:t>
            </a:r>
            <a:r>
              <a:rPr lang="en-US" altLang="nl-BE" dirty="0" err="1">
                <a:latin typeface="Arial" panose="020B0604020202020204" pitchFamily="34" charset="0"/>
                <a:ea typeface="ＭＳ Ｐゴシック" panose="020B0600070205080204" pitchFamily="34" charset="-128"/>
              </a:rPr>
              <a:t>kamperfoelie</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Lonicera</a:t>
            </a:r>
            <a:r>
              <a:rPr lang="en-US" altLang="nl-BE" dirty="0">
                <a:latin typeface="Arial" panose="020B0604020202020204" pitchFamily="34" charset="0"/>
                <a:ea typeface="ＭＳ Ｐゴシック" panose="020B0600070205080204" pitchFamily="34" charset="-128"/>
              </a:rPr>
              <a:t> </a:t>
            </a:r>
            <a:r>
              <a:rPr lang="en-US" altLang="nl-BE" i="1" dirty="0" err="1">
                <a:latin typeface="Arial" panose="020B0604020202020204" pitchFamily="34" charset="0"/>
                <a:ea typeface="ＭＳ Ｐゴシック" panose="020B0600070205080204" pitchFamily="34" charset="-128"/>
              </a:rPr>
              <a:t>xylosteum</a:t>
            </a:r>
            <a:r>
              <a:rPr lang="en-US" altLang="nl-BE" dirty="0">
                <a:latin typeface="Arial" panose="020B0604020202020204" pitchFamily="34" charset="0"/>
                <a:ea typeface="ＭＳ Ｐゴシック" panose="020B0600070205080204" pitchFamily="34" charset="-128"/>
              </a:rPr>
              <a:t>), met </a:t>
            </a:r>
            <a:r>
              <a:rPr lang="en-US" altLang="nl-BE" b="1" dirty="0" err="1">
                <a:latin typeface="Arial" panose="020B0604020202020204" pitchFamily="34" charset="0"/>
                <a:ea typeface="ＭＳ Ｐゴシック" panose="020B0600070205080204" pitchFamily="34" charset="-128"/>
              </a:rPr>
              <a:t>stijgend</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seriële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okselknoppen</a:t>
            </a:r>
            <a:r>
              <a:rPr lang="en-US" altLang="nl-BE" b="1" dirty="0">
                <a:latin typeface="Arial" panose="020B0604020202020204" pitchFamily="34" charset="0"/>
                <a:ea typeface="ＭＳ Ｐゴシック" panose="020B0600070205080204" pitchFamily="34" charset="-128"/>
              </a:rPr>
              <a:t> </a:t>
            </a:r>
          </a:p>
          <a:p>
            <a:pPr marL="685800" lvl="1" indent="-228600"/>
            <a:r>
              <a:rPr lang="en-US" altLang="nl-BE" dirty="0">
                <a:latin typeface="Arial" panose="020B0604020202020204" pitchFamily="34" charset="0"/>
                <a:ea typeface="ＭＳ Ｐゴシック" panose="020B0600070205080204" pitchFamily="34" charset="-128"/>
              </a:rPr>
              <a:t>	b : </a:t>
            </a:r>
            <a:r>
              <a:rPr lang="en-US" altLang="nl-BE" dirty="0" err="1">
                <a:latin typeface="Arial" panose="020B0604020202020204" pitchFamily="34" charset="0"/>
                <a:ea typeface="ＭＳ Ｐゴシック" panose="020B0600070205080204" pitchFamily="34" charset="-128"/>
              </a:rPr>
              <a:t>bladlitteken</a:t>
            </a:r>
            <a:r>
              <a:rPr lang="en-US" altLang="nl-BE" dirty="0">
                <a:latin typeface="Arial" panose="020B0604020202020204" pitchFamily="34" charset="0"/>
                <a:ea typeface="ＭＳ Ｐゴシック" panose="020B0600070205080204" pitchFamily="34" charset="-128"/>
              </a:rPr>
              <a:t> </a:t>
            </a:r>
          </a:p>
          <a:p>
            <a:pPr marL="685800" lvl="1"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Druifhyacint</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Muscari</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botryoides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collaterale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knoppen</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verwijderde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bolrok</a:t>
            </a:r>
            <a:r>
              <a:rPr lang="en-US" altLang="nl-BE" dirty="0">
                <a:latin typeface="Arial" panose="020B0604020202020204" pitchFamily="34" charset="0"/>
                <a:ea typeface="ＭＳ Ｐゴシック" panose="020B0600070205080204" pitchFamily="34" charset="-128"/>
              </a:rPr>
              <a:t>. </a:t>
            </a:r>
          </a:p>
          <a:p>
            <a:pPr marL="228600" indent="-228600"/>
            <a:r>
              <a:rPr lang="en-US" altLang="nl-BE" dirty="0">
                <a:latin typeface="Arial" panose="020B0604020202020204" pitchFamily="34" charset="0"/>
                <a:ea typeface="ＭＳ Ｐゴシック" panose="020B0600070205080204" pitchFamily="34" charset="-128"/>
              </a:rPr>
              <a:t>	Let op de </a:t>
            </a:r>
            <a:r>
              <a:rPr lang="en-US" altLang="nl-BE" dirty="0" err="1">
                <a:latin typeface="Arial" panose="020B0604020202020204" pitchFamily="34" charset="0"/>
                <a:ea typeface="ＭＳ Ｐゴシック" panose="020B0600070205080204" pitchFamily="34" charset="-128"/>
              </a:rPr>
              <a:t>talrijke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bijwortels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ontstaan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a:t>
            </a:r>
            <a:r>
              <a:rPr lang="en-US" altLang="nl-BE" dirty="0">
                <a:latin typeface="Arial" panose="020B0604020202020204" pitchFamily="34" charset="0"/>
                <a:ea typeface="ＭＳ Ｐゴシック" panose="020B0600070205080204" pitchFamily="34" charset="-128"/>
              </a:rPr>
              <a:t> de </a:t>
            </a:r>
            <a:r>
              <a:rPr lang="en-US" altLang="nl-BE" dirty="0" err="1">
                <a:latin typeface="Arial" panose="020B0604020202020204" pitchFamily="34" charset="0"/>
                <a:ea typeface="ＭＳ Ｐゴシック" panose="020B0600070205080204" pitchFamily="34" charset="-128"/>
              </a:rPr>
              <a:t>bolschijf</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stengel</a:t>
            </a:r>
            <a:r>
              <a:rPr lang="en-US" altLang="nl-BE" dirty="0">
                <a:latin typeface="Arial" panose="020B0604020202020204" pitchFamily="34" charset="0"/>
                <a:ea typeface="ＭＳ Ｐゴシック" panose="020B0600070205080204" pitchFamily="34" charset="-128"/>
              </a:rPr>
              <a:t> !)</a:t>
            </a: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3. </a:t>
            </a:r>
            <a:r>
              <a:rPr lang="en-US" altLang="nl-BE" dirty="0" err="1">
                <a:latin typeface="Arial" panose="020B0604020202020204" pitchFamily="34" charset="0"/>
                <a:ea typeface="ＭＳ Ｐゴシック" panose="020B0600070205080204" pitchFamily="34" charset="-128"/>
              </a:rPr>
              <a:t>Oranjelelie</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Lilium</a:t>
            </a:r>
            <a:r>
              <a:rPr lang="en-US" altLang="nl-BE" dirty="0">
                <a:latin typeface="Arial" panose="020B0604020202020204" pitchFamily="34" charset="0"/>
                <a:ea typeface="ＭＳ Ｐゴシック" panose="020B0600070205080204" pitchFamily="34" charset="-128"/>
              </a:rPr>
              <a:t> </a:t>
            </a:r>
            <a:r>
              <a:rPr lang="en-US" altLang="nl-BE" i="1" dirty="0" err="1">
                <a:latin typeface="Arial" panose="020B0604020202020204" pitchFamily="34" charset="0"/>
                <a:ea typeface="ＭＳ Ｐゴシック" panose="020B0600070205080204" pitchFamily="34" charset="-128"/>
              </a:rPr>
              <a:t>bulbiferum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(b) met </a:t>
            </a:r>
            <a:r>
              <a:rPr lang="en-US" altLang="nl-BE" dirty="0" err="1">
                <a:latin typeface="Arial" panose="020B0604020202020204" pitchFamily="34" charset="0"/>
                <a:ea typeface="ＭＳ Ｐゴシック" panose="020B0600070205080204" pitchFamily="34" charset="-128"/>
              </a:rPr>
              <a:t>enkele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knoppen</a:t>
            </a:r>
            <a:r>
              <a:rPr lang="en-US" altLang="nl-BE" dirty="0">
                <a:latin typeface="Arial" panose="020B0604020202020204" pitchFamily="34"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broedbolletjes</a:t>
            </a:r>
            <a:r>
              <a:rPr lang="en-US" altLang="nl-NL" dirty="0">
                <a:latin typeface="Times New Roman" panose="02020603050405020304" pitchFamily="18"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(1-3) </a:t>
            </a:r>
            <a:r>
              <a:rPr lang="en-US" altLang="ja-JP" dirty="0" err="1">
                <a:latin typeface="Arial" panose="020B0604020202020204" pitchFamily="34" charset="0"/>
                <a:ea typeface="ＭＳ Ｐゴシック" panose="020B0600070205080204" pitchFamily="34" charset="-128"/>
              </a:rPr>
              <a:t>collateraal</a:t>
            </a:r>
            <a:r>
              <a:rPr lang="en-US" altLang="ja-JP" dirty="0">
                <a:latin typeface="Arial" panose="020B0604020202020204" pitchFamily="34" charset="0"/>
                <a:ea typeface="ＭＳ Ｐゴシック" panose="020B0600070205080204" pitchFamily="34" charset="-128"/>
              </a:rPr>
              <a:t> in de </a:t>
            </a:r>
            <a:r>
              <a:rPr lang="en-US" altLang="ja-JP" dirty="0" err="1">
                <a:latin typeface="Arial" panose="020B0604020202020204" pitchFamily="34" charset="0"/>
                <a:ea typeface="ＭＳ Ｐゴシック" panose="020B0600070205080204" pitchFamily="34" charset="-128"/>
              </a:rPr>
              <a:t>oksel</a:t>
            </a:r>
            <a:r>
              <a:rPr lang="en-US" altLang="ja-JP" dirty="0">
                <a:latin typeface="Arial" panose="020B0604020202020204" pitchFamily="34" charset="0"/>
                <a:ea typeface="ＭＳ Ｐゴシック" panose="020B0600070205080204" pitchFamily="34" charset="-128"/>
              </a:rPr>
              <a:t> van </a:t>
            </a:r>
            <a:r>
              <a:rPr lang="en-US" altLang="ja-JP" dirty="0" err="1">
                <a:latin typeface="Arial" panose="020B0604020202020204" pitchFamily="34" charset="0"/>
                <a:ea typeface="ＭＳ Ｐゴシック" panose="020B0600070205080204" pitchFamily="34" charset="-128"/>
              </a:rPr>
              <a:t>bractee</a:t>
            </a:r>
            <a:r>
              <a:rPr lang="en-US" altLang="ja-JP" dirty="0">
                <a:latin typeface="Arial" panose="020B0604020202020204" pitchFamily="34" charset="0"/>
                <a:ea typeface="ＭＳ Ｐゴシック" panose="020B0600070205080204" pitchFamily="34" charset="-128"/>
              </a:rPr>
              <a:t> (s), </a:t>
            </a:r>
            <a:r>
              <a:rPr lang="en-US" altLang="ja-JP" dirty="0" err="1">
                <a:latin typeface="Arial" panose="020B0604020202020204" pitchFamily="34" charset="0"/>
                <a:ea typeface="ＭＳ Ｐゴシック" panose="020B0600070205080204" pitchFamily="34" charset="-128"/>
              </a:rPr>
              <a:t>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een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enkel</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knopje</a:t>
            </a:r>
            <a:r>
              <a:rPr lang="en-US" altLang="ja-JP" dirty="0">
                <a:latin typeface="Arial" panose="020B0604020202020204" pitchFamily="34"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broedbolletje</a:t>
            </a:r>
            <a:r>
              <a:rPr lang="en-US" altLang="nl-NL" dirty="0">
                <a:latin typeface="Times New Roman" panose="02020603050405020304" pitchFamily="18"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(4) in de </a:t>
            </a:r>
            <a:r>
              <a:rPr lang="en-US" altLang="ja-JP" dirty="0" err="1">
                <a:latin typeface="Arial" panose="020B0604020202020204" pitchFamily="34" charset="0"/>
                <a:ea typeface="ＭＳ Ｐゴシック" panose="020B0600070205080204" pitchFamily="34" charset="-128"/>
              </a:rPr>
              <a:t>oksel</a:t>
            </a:r>
            <a:r>
              <a:rPr lang="en-US" altLang="ja-JP" dirty="0">
                <a:latin typeface="Arial" panose="020B0604020202020204" pitchFamily="34" charset="0"/>
                <a:ea typeface="ＭＳ Ｐゴシック" panose="020B0600070205080204" pitchFamily="34" charset="-128"/>
              </a:rPr>
              <a:t> van </a:t>
            </a:r>
            <a:r>
              <a:rPr lang="en-US" altLang="ja-JP" dirty="0" err="1">
                <a:latin typeface="Arial" panose="020B0604020202020204" pitchFamily="34" charset="0"/>
                <a:ea typeface="ＭＳ Ｐゴシック" panose="020B0600070205080204" pitchFamily="34" charset="-128"/>
              </a:rPr>
              <a:t>een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profyl</a:t>
            </a:r>
            <a:r>
              <a:rPr lang="en-US" altLang="ja-JP" dirty="0">
                <a:latin typeface="Arial" panose="020B0604020202020204" pitchFamily="34" charset="0"/>
                <a:ea typeface="ＭＳ Ｐゴシック" panose="020B0600070205080204" pitchFamily="34" charset="-128"/>
              </a:rPr>
              <a:t> (v) </a:t>
            </a:r>
          </a:p>
          <a:p>
            <a:pPr marL="1143000" lvl="2" indent="-228600"/>
            <a:endParaRPr lang="en-US" altLang="nl-BE" dirty="0">
              <a:latin typeface="Arial" panose="020B0604020202020204" pitchFamily="34"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75547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Lonicera xylosteum </a:t>
            </a:r>
            <a:r>
              <a:rPr lang="nl-BE" sz="1200" dirty="0">
                <a:latin typeface="Helvetica" pitchFamily="2" charset="0"/>
              </a:rPr>
              <a:t>(Caprifoliaceae)</a:t>
            </a:r>
          </a:p>
          <a:p>
            <a:endParaRPr lang="nl-BE" sz="1200" dirty="0">
              <a:latin typeface="Helvetica" pitchFamily="2" charset="0"/>
            </a:endParaRPr>
          </a:p>
          <a:p>
            <a:endParaRPr lang="nl-BE" sz="1200" dirty="0">
              <a:latin typeface="Helvetica" pitchFamily="2" charset="0"/>
            </a:endParaRPr>
          </a:p>
          <a:p>
            <a:r>
              <a:rPr lang="nl-BE" dirty="0"/>
              <a:t>Veel struikvormende soorten uit het genus </a:t>
            </a:r>
            <a:r>
              <a:rPr lang="nl-BE" i="1" dirty="0"/>
              <a:t>Lonicera</a:t>
            </a:r>
            <a:r>
              <a:rPr lang="nl-BE" dirty="0"/>
              <a:t> vertonen stijgend seriële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41</a:t>
            </a:fld>
            <a:endParaRPr lang="en-GB" altLang="nl-BE"/>
          </a:p>
        </p:txBody>
      </p:sp>
    </p:spTree>
    <p:extLst>
      <p:ext uri="{BB962C8B-B14F-4D97-AF65-F5344CB8AC3E}">
        <p14:creationId xmlns:p14="http://schemas.microsoft.com/office/powerpoint/2010/main" val="2428660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Osmanthus fragrans </a:t>
            </a:r>
            <a:r>
              <a:rPr lang="nl-BE" sz="1200" dirty="0">
                <a:latin typeface="Helvetica" pitchFamily="2" charset="0"/>
              </a:rPr>
              <a:t>(Oleaceae)</a:t>
            </a:r>
          </a:p>
          <a:p>
            <a:endParaRPr lang="nl-BE" sz="1200" dirty="0">
              <a:latin typeface="Helvetica" pitchFamily="2" charset="0"/>
            </a:endParaRPr>
          </a:p>
          <a:p>
            <a:endParaRPr lang="nl-BE" sz="1200" dirty="0">
              <a:latin typeface="Helvetica" pitchFamily="2" charset="0"/>
            </a:endParaRPr>
          </a:p>
          <a:p>
            <a:r>
              <a:rPr lang="nl-BE" dirty="0"/>
              <a:t>Decussate bladstand, zoals bij de meeste Oleaceae. </a:t>
            </a:r>
          </a:p>
          <a:p>
            <a:r>
              <a:rPr lang="nl-BE" dirty="0"/>
              <a:t>Een detail van een knoop zien we op de volgende plaat.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42</a:t>
            </a:fld>
            <a:endParaRPr lang="en-GB" altLang="nl-BE"/>
          </a:p>
        </p:txBody>
      </p:sp>
    </p:spTree>
    <p:extLst>
      <p:ext uri="{BB962C8B-B14F-4D97-AF65-F5344CB8AC3E}">
        <p14:creationId xmlns:p14="http://schemas.microsoft.com/office/powerpoint/2010/main" val="1061393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Osmanthus fragrans </a:t>
            </a:r>
            <a:r>
              <a:rPr lang="nl-BE" sz="1200" dirty="0">
                <a:latin typeface="Helvetica" pitchFamily="2" charset="0"/>
              </a:rPr>
              <a:t>(Oleaceae)</a:t>
            </a:r>
          </a:p>
          <a:p>
            <a:endParaRPr lang="nl-BE" sz="1200" dirty="0">
              <a:latin typeface="Helvetica" pitchFamily="2" charset="0"/>
            </a:endParaRPr>
          </a:p>
          <a:p>
            <a:endParaRPr lang="nl-BE" sz="1200" dirty="0">
              <a:latin typeface="Helvetica" pitchFamily="2" charset="0"/>
            </a:endParaRPr>
          </a:p>
          <a:p>
            <a:r>
              <a:rPr lang="nl-BE" dirty="0"/>
              <a:t>Detail van een knoop, met twee tegenoverstaande bladeren, elk met dalend seriële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43</a:t>
            </a:fld>
            <a:endParaRPr lang="en-GB" altLang="nl-BE"/>
          </a:p>
        </p:txBody>
      </p:sp>
    </p:spTree>
    <p:extLst>
      <p:ext uri="{BB962C8B-B14F-4D97-AF65-F5344CB8AC3E}">
        <p14:creationId xmlns:p14="http://schemas.microsoft.com/office/powerpoint/2010/main" val="3096293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Poncirus trifoliata </a:t>
            </a:r>
            <a:r>
              <a:rPr lang="nl-BE" sz="1200" dirty="0">
                <a:latin typeface="Helvetica" pitchFamily="2" charset="0"/>
              </a:rPr>
              <a:t>(Rutaceae)</a:t>
            </a:r>
          </a:p>
          <a:p>
            <a:endParaRPr lang="nl-BE" sz="1200" dirty="0">
              <a:latin typeface="Helvetica" pitchFamily="2" charset="0"/>
            </a:endParaRPr>
          </a:p>
          <a:p>
            <a:endParaRPr lang="nl-BE" sz="1200" dirty="0">
              <a:latin typeface="Helvetica" pitchFamily="2" charset="0"/>
            </a:endParaRPr>
          </a:p>
          <a:p>
            <a:r>
              <a:rPr lang="nl-BE" dirty="0"/>
              <a:t>Deze nauwe verwant van het genus </a:t>
            </a:r>
            <a:r>
              <a:rPr lang="nl-BE" i="1" dirty="0"/>
              <a:t>Citrus</a:t>
            </a:r>
            <a:r>
              <a:rPr lang="nl-BE" dirty="0"/>
              <a:t> heeft bladeren met vrijwel altijd twee stijgend seriële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44</a:t>
            </a:fld>
            <a:endParaRPr lang="en-GB" altLang="nl-BE"/>
          </a:p>
        </p:txBody>
      </p:sp>
    </p:spTree>
    <p:extLst>
      <p:ext uri="{BB962C8B-B14F-4D97-AF65-F5344CB8AC3E}">
        <p14:creationId xmlns:p14="http://schemas.microsoft.com/office/powerpoint/2010/main" val="1557168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Poncirus trifoliata </a:t>
            </a:r>
            <a:r>
              <a:rPr lang="nl-BE" sz="1200" dirty="0">
                <a:latin typeface="Helvetica" pitchFamily="2" charset="0"/>
              </a:rPr>
              <a:t>(Rutaceae)</a:t>
            </a:r>
          </a:p>
          <a:p>
            <a:endParaRPr lang="nl-BE" sz="1200" dirty="0">
              <a:latin typeface="Helvetica" pitchFamily="2" charset="0"/>
            </a:endParaRPr>
          </a:p>
          <a:p>
            <a:endParaRPr lang="nl-BE" sz="1200" dirty="0">
              <a:latin typeface="Helvetica" pitchFamily="2" charset="0"/>
            </a:endParaRPr>
          </a:p>
          <a:p>
            <a:r>
              <a:rPr lang="nl-BE" dirty="0"/>
              <a:t>Hier zien we een jonge tak, met een blad (waarvan de gevleugelde bladsteel en de basis van drie deelblaadjes zichtbaar zijn). </a:t>
            </a:r>
          </a:p>
          <a:p>
            <a:r>
              <a:rPr lang="nl-BE" dirty="0"/>
              <a:t>Daarboven is de okselknop van dit blad reeds volledig uitgegroeid tot een takdoorn, en met daarboven nog een tweede, stijgend seriële okselknop.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45</a:t>
            </a:fld>
            <a:endParaRPr lang="en-GB" altLang="nl-BE"/>
          </a:p>
        </p:txBody>
      </p:sp>
    </p:spTree>
    <p:extLst>
      <p:ext uri="{BB962C8B-B14F-4D97-AF65-F5344CB8AC3E}">
        <p14:creationId xmlns:p14="http://schemas.microsoft.com/office/powerpoint/2010/main" val="23418965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Prinsepia utilis </a:t>
            </a:r>
            <a:r>
              <a:rPr lang="nl-BE" sz="1200" dirty="0">
                <a:latin typeface="Helvetica" pitchFamily="2" charset="0"/>
              </a:rPr>
              <a:t>(Rosaceae)</a:t>
            </a:r>
          </a:p>
          <a:p>
            <a:endParaRPr lang="nl-BE" sz="1200" dirty="0">
              <a:latin typeface="Helvetica" pitchFamily="2" charset="0"/>
            </a:endParaRPr>
          </a:p>
          <a:p>
            <a:endParaRPr lang="nl-BE" sz="1200" dirty="0">
              <a:latin typeface="Helvetica" pitchFamily="2" charset="0"/>
            </a:endParaRPr>
          </a:p>
          <a:p>
            <a:r>
              <a:rPr lang="nl-BE" dirty="0"/>
              <a:t>Langlot met verspreide bladeren. </a:t>
            </a:r>
          </a:p>
          <a:p>
            <a:endParaRPr lang="nl-BE" dirty="0"/>
          </a:p>
          <a:p>
            <a:r>
              <a:rPr lang="nl-BE" dirty="0"/>
              <a:t>De meeste bladeren vertonen dalend seriële okselknoppen: een tot takdoorn omgevormde zijas plus een tweede reserveknop, die later tot een nieuwe zijas kan uitgroeien.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46</a:t>
            </a:fld>
            <a:endParaRPr lang="en-GB" altLang="nl-BE"/>
          </a:p>
        </p:txBody>
      </p:sp>
    </p:spTree>
    <p:extLst>
      <p:ext uri="{BB962C8B-B14F-4D97-AF65-F5344CB8AC3E}">
        <p14:creationId xmlns:p14="http://schemas.microsoft.com/office/powerpoint/2010/main" val="3179323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Pterostyrax corymbosus </a:t>
            </a:r>
            <a:r>
              <a:rPr lang="nl-BE" sz="1200" dirty="0">
                <a:latin typeface="Helvetica" pitchFamily="2" charset="0"/>
              </a:rPr>
              <a:t>(Styracaceae)</a:t>
            </a:r>
          </a:p>
          <a:p>
            <a:endParaRPr lang="nl-BE" sz="1200" dirty="0">
              <a:latin typeface="Helvetica" pitchFamily="2" charset="0"/>
            </a:endParaRPr>
          </a:p>
          <a:p>
            <a:endParaRPr lang="nl-BE" sz="1200" dirty="0">
              <a:latin typeface="Helvetica" pitchFamily="2" charset="0"/>
            </a:endParaRPr>
          </a:p>
          <a:p>
            <a:r>
              <a:rPr lang="nl-BE" dirty="0"/>
              <a:t>Fragment van een langlot, met een blad en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47</a:t>
            </a:fld>
            <a:endParaRPr lang="en-GB" altLang="nl-BE"/>
          </a:p>
        </p:txBody>
      </p:sp>
    </p:spTree>
    <p:extLst>
      <p:ext uri="{BB962C8B-B14F-4D97-AF65-F5344CB8AC3E}">
        <p14:creationId xmlns:p14="http://schemas.microsoft.com/office/powerpoint/2010/main" val="3843742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Pterostyrax corymbosus </a:t>
            </a:r>
            <a:r>
              <a:rPr lang="nl-BE" sz="1200" dirty="0">
                <a:latin typeface="Helvetica" pitchFamily="2" charset="0"/>
              </a:rPr>
              <a:t>(Styracaceae)</a:t>
            </a:r>
          </a:p>
          <a:p>
            <a:endParaRPr lang="nl-BE" sz="1200" dirty="0">
              <a:latin typeface="Helvetica" pitchFamily="2" charset="0"/>
            </a:endParaRPr>
          </a:p>
          <a:p>
            <a:endParaRPr lang="nl-BE" sz="1200" dirty="0">
              <a:latin typeface="Helvetica" pitchFamily="2" charset="0"/>
            </a:endParaRPr>
          </a:p>
          <a:p>
            <a:r>
              <a:rPr lang="nl-BE" dirty="0"/>
              <a:t>Detail van deze twee dalend seriële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48</a:t>
            </a:fld>
            <a:endParaRPr lang="en-GB" altLang="nl-BE"/>
          </a:p>
        </p:txBody>
      </p:sp>
    </p:spTree>
    <p:extLst>
      <p:ext uri="{BB962C8B-B14F-4D97-AF65-F5344CB8AC3E}">
        <p14:creationId xmlns:p14="http://schemas.microsoft.com/office/powerpoint/2010/main" val="3233737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kern="1200" dirty="0">
                <a:solidFill>
                  <a:schemeClr val="tx1"/>
                </a:solidFill>
                <a:effectLst/>
                <a:latin typeface="Times New Roman" charset="0"/>
                <a:ea typeface="ＭＳ Ｐゴシック" charset="0"/>
                <a:cs typeface="ＭＳ Ｐゴシック" charset="0"/>
              </a:rPr>
              <a:t>Cocos nucifera </a:t>
            </a:r>
            <a:r>
              <a:rPr lang="nl-BE" sz="1200" kern="1200" dirty="0">
                <a:solidFill>
                  <a:schemeClr val="tx1"/>
                </a:solidFill>
                <a:effectLst/>
                <a:latin typeface="Times New Roman" charset="0"/>
                <a:ea typeface="ＭＳ Ｐゴシック" charset="0"/>
                <a:cs typeface="ＭＳ Ｐゴシック" charset="0"/>
              </a:rPr>
              <a:t>(Arecaceae)</a:t>
            </a:r>
          </a:p>
          <a:p>
            <a:endParaRPr lang="nl-BE" sz="1200" kern="1200" dirty="0">
              <a:solidFill>
                <a:schemeClr val="tx1"/>
              </a:solidFill>
              <a:effectLst/>
              <a:latin typeface="Times New Roman" charset="0"/>
              <a:ea typeface="ＭＳ Ｐゴシック" charset="0"/>
              <a:cs typeface="ＭＳ Ｐゴシック" charset="0"/>
            </a:endParaRPr>
          </a:p>
          <a:p>
            <a:r>
              <a:rPr lang="nl-BE" sz="1200" kern="1200" dirty="0">
                <a:solidFill>
                  <a:schemeClr val="tx1"/>
                </a:solidFill>
                <a:effectLst/>
                <a:latin typeface="Times New Roman" charset="0"/>
                <a:ea typeface="ＭＳ Ｐゴシック" charset="0"/>
                <a:cs typeface="ＭＳ Ｐゴシック" charset="0"/>
              </a:rPr>
              <a:t>Deze palmen groeien eerst aan in de breedte, met vorming van een brede meristeemmantel, en pas na bereiken van de volwassen diameter start de hoogtegroei. Dit alles wordt bereikt door middel van primaire diktegroei. </a:t>
            </a:r>
          </a:p>
          <a:p>
            <a:r>
              <a:rPr lang="nl-BE" sz="1200" kern="1200" dirty="0">
                <a:solidFill>
                  <a:schemeClr val="tx1"/>
                </a:solidFill>
                <a:effectLst/>
                <a:latin typeface="Times New Roman" charset="0"/>
                <a:ea typeface="ＭＳ Ｐゴシック" charset="0"/>
                <a:cs typeface="ＭＳ Ｐゴシック" charset="0"/>
              </a:rPr>
              <a:t>In tegenstelling tot de meer gewone boomvormen blijft de diameter van de stam vrijwel gelijk over de hele lengte. </a:t>
            </a:r>
          </a:p>
          <a:p>
            <a:r>
              <a:rPr lang="nl-BE" sz="1200" kern="1200" dirty="0">
                <a:solidFill>
                  <a:schemeClr val="tx1"/>
                </a:solidFill>
                <a:effectLst/>
                <a:latin typeface="Times New Roman" charset="0"/>
                <a:ea typeface="ＭＳ Ｐゴシック" charset="0"/>
                <a:cs typeface="ＭＳ Ｐゴシック" charset="0"/>
              </a:rPr>
              <a:t>Vertakking zien we enkel bij de vorming van laterale bloemgestellen, die trouwens voorzien zijn van een reusachtig en verhoutend profyl (zie verder). </a:t>
            </a: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a:t>
            </a:fld>
            <a:endParaRPr lang="en-GB" altLang="nl-BE"/>
          </a:p>
        </p:txBody>
      </p:sp>
    </p:spTree>
    <p:extLst>
      <p:ext uri="{BB962C8B-B14F-4D97-AF65-F5344CB8AC3E}">
        <p14:creationId xmlns:p14="http://schemas.microsoft.com/office/powerpoint/2010/main" val="1002372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12FD6192-D0ED-644D-B46D-CE7BA1E0D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F015939-DDE6-1042-A668-7F57BF918597}" type="slidenum">
              <a:rPr lang="en-GB" altLang="nl-BE"/>
              <a:pPr>
                <a:spcBef>
                  <a:spcPct val="0"/>
                </a:spcBef>
              </a:pPr>
              <a:t>50</a:t>
            </a:fld>
            <a:endParaRPr lang="en-GB" altLang="nl-BE"/>
          </a:p>
        </p:txBody>
      </p:sp>
      <p:sp>
        <p:nvSpPr>
          <p:cNvPr id="18434" name="Rectangle 2">
            <a:extLst>
              <a:ext uri="{FF2B5EF4-FFF2-40B4-BE49-F238E27FC236}">
                <a16:creationId xmlns:a16="http://schemas.microsoft.com/office/drawing/2014/main" id="{13DAD565-418C-3A49-A30E-F51B76D211DB}"/>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DAA193E2-25E6-0342-A5B0-0F37252C26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nl-BE" b="1" dirty="0" err="1">
                <a:latin typeface="Arial" panose="020B0604020202020204" pitchFamily="34" charset="0"/>
                <a:ea typeface="ＭＳ Ｐゴシック" panose="020B0600070205080204" pitchFamily="34" charset="-128"/>
              </a:rPr>
              <a:t>Seriële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collaterale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okselknoppen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(Reinders &amp; </a:t>
            </a:r>
            <a:r>
              <a:rPr lang="en-US" altLang="nl-BE" dirty="0" err="1">
                <a:latin typeface="Arial" panose="020B0604020202020204" pitchFamily="34" charset="0"/>
                <a:ea typeface="ＭＳ Ｐゴシック" panose="020B0600070205080204" pitchFamily="34" charset="-128"/>
              </a:rPr>
              <a:t>Prakken</a:t>
            </a:r>
            <a:r>
              <a:rPr lang="en-US" altLang="nl-BE" dirty="0">
                <a:latin typeface="Arial" panose="020B0604020202020204" pitchFamily="34" charset="0"/>
                <a:ea typeface="ＭＳ Ｐゴシック" panose="020B0600070205080204" pitchFamily="34" charset="-128"/>
              </a:rPr>
              <a:t> 1964)</a:t>
            </a: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1. Rode </a:t>
            </a:r>
            <a:r>
              <a:rPr lang="en-US" altLang="nl-BE" dirty="0" err="1">
                <a:latin typeface="Arial" panose="020B0604020202020204" pitchFamily="34" charset="0"/>
                <a:ea typeface="ＭＳ Ｐゴシック" panose="020B0600070205080204" pitchFamily="34" charset="-128"/>
              </a:rPr>
              <a:t>kamperfoelie</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Lonicera</a:t>
            </a:r>
            <a:r>
              <a:rPr lang="en-US" altLang="nl-BE" dirty="0">
                <a:latin typeface="Arial" panose="020B0604020202020204" pitchFamily="34" charset="0"/>
                <a:ea typeface="ＭＳ Ｐゴシック" panose="020B0600070205080204" pitchFamily="34" charset="-128"/>
              </a:rPr>
              <a:t> </a:t>
            </a:r>
            <a:r>
              <a:rPr lang="en-US" altLang="nl-BE" i="1" dirty="0" err="1">
                <a:latin typeface="Arial" panose="020B0604020202020204" pitchFamily="34" charset="0"/>
                <a:ea typeface="ＭＳ Ｐゴシック" panose="020B0600070205080204" pitchFamily="34" charset="-128"/>
              </a:rPr>
              <a:t>xylosteum</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stijgend</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seriële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okselknoppen</a:t>
            </a:r>
            <a:r>
              <a:rPr lang="en-US" altLang="nl-BE" dirty="0">
                <a:latin typeface="Arial" panose="020B0604020202020204" pitchFamily="34" charset="0"/>
                <a:ea typeface="ＭＳ Ｐゴシック" panose="020B0600070205080204" pitchFamily="34" charset="-128"/>
              </a:rPr>
              <a:t> </a:t>
            </a:r>
          </a:p>
          <a:p>
            <a:pPr marL="685800" lvl="1" indent="-228600"/>
            <a:r>
              <a:rPr lang="en-US" altLang="nl-BE" dirty="0">
                <a:latin typeface="Arial" panose="020B0604020202020204" pitchFamily="34" charset="0"/>
                <a:ea typeface="ＭＳ Ｐゴシック" panose="020B0600070205080204" pitchFamily="34" charset="-128"/>
              </a:rPr>
              <a:t>	b : </a:t>
            </a:r>
            <a:r>
              <a:rPr lang="en-US" altLang="nl-BE" dirty="0" err="1">
                <a:latin typeface="Arial" panose="020B0604020202020204" pitchFamily="34" charset="0"/>
                <a:ea typeface="ＭＳ Ｐゴシック" panose="020B0600070205080204" pitchFamily="34" charset="-128"/>
              </a:rPr>
              <a:t>bladlitteken</a:t>
            </a:r>
            <a:r>
              <a:rPr lang="en-US" altLang="nl-BE" dirty="0">
                <a:latin typeface="Arial" panose="020B0604020202020204" pitchFamily="34" charset="0"/>
                <a:ea typeface="ＭＳ Ｐゴシック" panose="020B0600070205080204" pitchFamily="34" charset="-128"/>
              </a:rPr>
              <a:t> </a:t>
            </a:r>
          </a:p>
          <a:p>
            <a:pPr marL="685800" lvl="1"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Druifhyacint</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Muscari</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botryoides</a:t>
            </a:r>
            <a:r>
              <a:rPr lang="en-US" altLang="nl-BE"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collaterale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okselknoppen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verwijderde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bolrok</a:t>
            </a:r>
            <a:r>
              <a:rPr lang="en-US" altLang="nl-BE" dirty="0">
                <a:latin typeface="Arial" panose="020B0604020202020204" pitchFamily="34" charset="0"/>
                <a:ea typeface="ＭＳ Ｐゴシック" panose="020B0600070205080204" pitchFamily="34" charset="-128"/>
              </a:rPr>
              <a:t>. </a:t>
            </a:r>
          </a:p>
          <a:p>
            <a:pPr marL="228600" indent="-228600"/>
            <a:r>
              <a:rPr lang="en-US" altLang="nl-BE" dirty="0">
                <a:latin typeface="Arial" panose="020B0604020202020204" pitchFamily="34" charset="0"/>
                <a:ea typeface="ＭＳ Ｐゴシック" panose="020B0600070205080204" pitchFamily="34" charset="-128"/>
              </a:rPr>
              <a:t>	Let op de </a:t>
            </a:r>
            <a:r>
              <a:rPr lang="en-US" altLang="nl-BE" dirty="0" err="1">
                <a:latin typeface="Arial" panose="020B0604020202020204" pitchFamily="34" charset="0"/>
                <a:ea typeface="ＭＳ Ｐゴシック" panose="020B0600070205080204" pitchFamily="34" charset="-128"/>
              </a:rPr>
              <a:t>talrijke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bijwortels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ontstaan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a:t>
            </a:r>
            <a:r>
              <a:rPr lang="en-US" altLang="nl-BE" dirty="0">
                <a:latin typeface="Arial" panose="020B0604020202020204" pitchFamily="34" charset="0"/>
                <a:ea typeface="ＭＳ Ｐゴシック" panose="020B0600070205080204" pitchFamily="34" charset="-128"/>
              </a:rPr>
              <a:t> de </a:t>
            </a:r>
            <a:r>
              <a:rPr lang="en-US" altLang="nl-BE" dirty="0" err="1">
                <a:latin typeface="Arial" panose="020B0604020202020204" pitchFamily="34" charset="0"/>
                <a:ea typeface="ＭＳ Ｐゴシック" panose="020B0600070205080204" pitchFamily="34" charset="-128"/>
              </a:rPr>
              <a:t>bolschijf</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stengel</a:t>
            </a:r>
            <a:r>
              <a:rPr lang="en-US" altLang="nl-BE" dirty="0">
                <a:latin typeface="Arial" panose="020B0604020202020204" pitchFamily="34" charset="0"/>
                <a:ea typeface="ＭＳ Ｐゴシック" panose="020B0600070205080204" pitchFamily="34" charset="-128"/>
              </a:rPr>
              <a:t> !)</a:t>
            </a: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3. </a:t>
            </a:r>
            <a:r>
              <a:rPr lang="en-US" altLang="nl-BE" dirty="0" err="1">
                <a:latin typeface="Arial" panose="020B0604020202020204" pitchFamily="34" charset="0"/>
                <a:ea typeface="ＭＳ Ｐゴシック" panose="020B0600070205080204" pitchFamily="34" charset="-128"/>
              </a:rPr>
              <a:t>Oranjelelie</a:t>
            </a:r>
            <a:r>
              <a:rPr lang="en-US" altLang="nl-BE" dirty="0">
                <a:latin typeface="Arial" panose="020B0604020202020204" pitchFamily="34" charset="0"/>
                <a:ea typeface="ＭＳ Ｐゴシック" panose="020B0600070205080204" pitchFamily="34" charset="-128"/>
              </a:rPr>
              <a:t> (</a:t>
            </a:r>
            <a:r>
              <a:rPr lang="en-US" altLang="nl-BE" i="1" dirty="0">
                <a:latin typeface="Arial" panose="020B0604020202020204" pitchFamily="34" charset="0"/>
                <a:ea typeface="ＭＳ Ｐゴシック" panose="020B0600070205080204" pitchFamily="34" charset="-128"/>
              </a:rPr>
              <a:t>Lilium</a:t>
            </a:r>
            <a:r>
              <a:rPr lang="en-US" altLang="nl-BE" dirty="0">
                <a:latin typeface="Arial" panose="020B0604020202020204" pitchFamily="34" charset="0"/>
                <a:ea typeface="ＭＳ Ｐゴシック" panose="020B0600070205080204" pitchFamily="34" charset="-128"/>
              </a:rPr>
              <a:t> </a:t>
            </a:r>
            <a:r>
              <a:rPr lang="en-US" altLang="nl-BE" i="1" dirty="0" err="1">
                <a:latin typeface="Arial" panose="020B0604020202020204" pitchFamily="34" charset="0"/>
                <a:ea typeface="ＭＳ Ｐゴシック" panose="020B0600070205080204" pitchFamily="34" charset="-128"/>
              </a:rPr>
              <a:t>bulbiferum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(b) met </a:t>
            </a:r>
            <a:r>
              <a:rPr lang="en-US" altLang="nl-BE" dirty="0" err="1">
                <a:latin typeface="Arial" panose="020B0604020202020204" pitchFamily="34" charset="0"/>
                <a:ea typeface="ＭＳ Ｐゴシック" panose="020B0600070205080204" pitchFamily="34" charset="-128"/>
              </a:rPr>
              <a:t>enkele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knoppen</a:t>
            </a:r>
            <a:r>
              <a:rPr lang="en-US" altLang="nl-BE" dirty="0">
                <a:latin typeface="Arial" panose="020B0604020202020204" pitchFamily="34"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broedbolletjes</a:t>
            </a:r>
            <a:r>
              <a:rPr lang="en-US" altLang="nl-NL" dirty="0">
                <a:latin typeface="Times New Roman" panose="02020603050405020304" pitchFamily="18"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(1-3) </a:t>
            </a:r>
            <a:r>
              <a:rPr lang="en-US" altLang="ja-JP" dirty="0" err="1">
                <a:latin typeface="Arial" panose="020B0604020202020204" pitchFamily="34" charset="0"/>
                <a:ea typeface="ＭＳ Ｐゴシック" panose="020B0600070205080204" pitchFamily="34" charset="-128"/>
              </a:rPr>
              <a:t>collateraal</a:t>
            </a:r>
            <a:r>
              <a:rPr lang="en-US" altLang="ja-JP" dirty="0">
                <a:latin typeface="Arial" panose="020B0604020202020204" pitchFamily="34" charset="0"/>
                <a:ea typeface="ＭＳ Ｐゴシック" panose="020B0600070205080204" pitchFamily="34" charset="-128"/>
              </a:rPr>
              <a:t> in de </a:t>
            </a:r>
            <a:r>
              <a:rPr lang="en-US" altLang="ja-JP" dirty="0" err="1">
                <a:latin typeface="Arial" panose="020B0604020202020204" pitchFamily="34" charset="0"/>
                <a:ea typeface="ＭＳ Ｐゴシック" panose="020B0600070205080204" pitchFamily="34" charset="-128"/>
              </a:rPr>
              <a:t>oksel</a:t>
            </a:r>
            <a:r>
              <a:rPr lang="en-US" altLang="ja-JP" dirty="0">
                <a:latin typeface="Arial" panose="020B0604020202020204" pitchFamily="34" charset="0"/>
                <a:ea typeface="ＭＳ Ｐゴシック" panose="020B0600070205080204" pitchFamily="34" charset="-128"/>
              </a:rPr>
              <a:t> van </a:t>
            </a:r>
            <a:r>
              <a:rPr lang="en-US" altLang="ja-JP" dirty="0" err="1">
                <a:latin typeface="Arial" panose="020B0604020202020204" pitchFamily="34" charset="0"/>
                <a:ea typeface="ＭＳ Ｐゴシック" panose="020B0600070205080204" pitchFamily="34" charset="-128"/>
              </a:rPr>
              <a:t>bractee</a:t>
            </a:r>
            <a:r>
              <a:rPr lang="en-US" altLang="ja-JP" dirty="0">
                <a:latin typeface="Arial" panose="020B0604020202020204" pitchFamily="34" charset="0"/>
                <a:ea typeface="ＭＳ Ｐゴシック" panose="020B0600070205080204" pitchFamily="34" charset="-128"/>
              </a:rPr>
              <a:t> (s), </a:t>
            </a:r>
            <a:r>
              <a:rPr lang="en-US" altLang="ja-JP" dirty="0" err="1">
                <a:latin typeface="Arial" panose="020B0604020202020204" pitchFamily="34" charset="0"/>
                <a:ea typeface="ＭＳ Ｐゴシック" panose="020B0600070205080204" pitchFamily="34" charset="-128"/>
              </a:rPr>
              <a:t>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een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enkel</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knopje</a:t>
            </a:r>
            <a:r>
              <a:rPr lang="en-US" altLang="ja-JP" dirty="0">
                <a:latin typeface="Arial" panose="020B0604020202020204" pitchFamily="34"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Arial" panose="020B0604020202020204" pitchFamily="34" charset="0"/>
                <a:ea typeface="ＭＳ Ｐゴシック" panose="020B0600070205080204" pitchFamily="34" charset="-128"/>
              </a:rPr>
              <a:t>broedbolletje</a:t>
            </a:r>
            <a:r>
              <a:rPr lang="en-US" altLang="nl-NL" dirty="0">
                <a:latin typeface="Times New Roman" panose="02020603050405020304" pitchFamily="18"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(4) in de </a:t>
            </a:r>
            <a:r>
              <a:rPr lang="en-US" altLang="ja-JP" dirty="0" err="1">
                <a:latin typeface="Arial" panose="020B0604020202020204" pitchFamily="34" charset="0"/>
                <a:ea typeface="ＭＳ Ｐゴシック" panose="020B0600070205080204" pitchFamily="34" charset="-128"/>
              </a:rPr>
              <a:t>oksel</a:t>
            </a:r>
            <a:r>
              <a:rPr lang="en-US" altLang="ja-JP" dirty="0">
                <a:latin typeface="Arial" panose="020B0604020202020204" pitchFamily="34" charset="0"/>
                <a:ea typeface="ＭＳ Ｐゴシック" panose="020B0600070205080204" pitchFamily="34" charset="-128"/>
              </a:rPr>
              <a:t> van </a:t>
            </a:r>
            <a:r>
              <a:rPr lang="en-US" altLang="ja-JP" dirty="0" err="1">
                <a:latin typeface="Arial" panose="020B0604020202020204" pitchFamily="34" charset="0"/>
                <a:ea typeface="ＭＳ Ｐゴシック" panose="020B0600070205080204" pitchFamily="34" charset="-128"/>
              </a:rPr>
              <a:t>een</a:t>
            </a:r>
            <a:r>
              <a:rPr lang="en-US" altLang="ja-JP" dirty="0">
                <a:latin typeface="Arial" panose="020B0604020202020204" pitchFamily="34" charset="0"/>
                <a:ea typeface="ＭＳ Ｐゴシック" panose="020B0600070205080204" pitchFamily="34" charset="-128"/>
              </a:rPr>
              <a:t> </a:t>
            </a:r>
            <a:r>
              <a:rPr lang="en-US" altLang="ja-JP" dirty="0" err="1">
                <a:latin typeface="Arial" panose="020B0604020202020204" pitchFamily="34" charset="0"/>
                <a:ea typeface="ＭＳ Ｐゴシック" panose="020B0600070205080204" pitchFamily="34" charset="-128"/>
              </a:rPr>
              <a:t>profyl</a:t>
            </a:r>
            <a:r>
              <a:rPr lang="en-US" altLang="ja-JP" dirty="0">
                <a:latin typeface="Arial" panose="020B0604020202020204" pitchFamily="34" charset="0"/>
                <a:ea typeface="ＭＳ Ｐゴシック" panose="020B0600070205080204" pitchFamily="34" charset="-128"/>
              </a:rPr>
              <a:t> (v) </a:t>
            </a:r>
          </a:p>
          <a:p>
            <a:pPr marL="1143000" lvl="2" indent="-228600"/>
            <a:endParaRPr lang="en-US" altLang="nl-BE" dirty="0">
              <a:latin typeface="Arial" panose="020B0604020202020204" pitchFamily="34"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Chusquea culeou </a:t>
            </a:r>
            <a:r>
              <a:rPr lang="nl-BE" sz="1200" dirty="0">
                <a:latin typeface="Helvetica" pitchFamily="2" charset="0"/>
              </a:rPr>
              <a:t>(Poaceae)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Op deze knoop is een verdroogde bractee nog nét aanwezig, en daarachter zien we een hele reeks collaterale okselknoppen, die tot jonge zijtakjes zijn uitgegroeid. </a:t>
            </a:r>
          </a:p>
          <a:p>
            <a:endParaRPr lang="nl-BE" sz="1200" dirty="0">
              <a:latin typeface="Helvetica" pitchFamily="2" charset="0"/>
            </a:endParaRPr>
          </a:p>
          <a:p>
            <a:r>
              <a:rPr lang="nl-BE" dirty="0"/>
              <a:t>In de Plantentuin is ons exemplaar vorig jaar (2019) massaal in bloei gekomen, en na de vruchtzetting is de hele plant gaan afsterven, een bekend fenomeen bij deze soort.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51</a:t>
            </a:fld>
            <a:endParaRPr lang="en-GB" altLang="nl-BE"/>
          </a:p>
        </p:txBody>
      </p:sp>
    </p:spTree>
    <p:extLst>
      <p:ext uri="{BB962C8B-B14F-4D97-AF65-F5344CB8AC3E}">
        <p14:creationId xmlns:p14="http://schemas.microsoft.com/office/powerpoint/2010/main" val="16961182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BE" sz="1200" b="1" i="1" dirty="0">
                <a:latin typeface="Helvetica" pitchFamily="2" charset="0"/>
              </a:rPr>
              <a:t>Cyperus papyrus </a:t>
            </a:r>
            <a:r>
              <a:rPr lang="nl-BE" sz="1200" dirty="0">
                <a:latin typeface="Helvetica" pitchFamily="2" charset="0"/>
              </a:rPr>
              <a:t>(Cyperaceae)</a:t>
            </a:r>
          </a:p>
          <a:p>
            <a:endParaRPr lang="nl-BE" dirty="0"/>
          </a:p>
          <a:p>
            <a:endParaRPr lang="nl-BE" dirty="0"/>
          </a:p>
          <a:p>
            <a:r>
              <a:rPr lang="nl-BE" dirty="0"/>
              <a:t>Bloemgestel met een aantal breed zittende bracteeën, en elk draagt een collaterale reeks okselknoppen, die zijn gaan uitgroeien tot een deelbloemgestel. </a:t>
            </a:r>
          </a:p>
          <a:p>
            <a:r>
              <a:rPr lang="nl-BE" dirty="0"/>
              <a:t>Rond de basis van elk zijtakje zien we een lang, buisvormig vergroeid profyl.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52</a:t>
            </a:fld>
            <a:endParaRPr lang="en-GB" altLang="nl-BE"/>
          </a:p>
        </p:txBody>
      </p:sp>
    </p:spTree>
    <p:extLst>
      <p:ext uri="{BB962C8B-B14F-4D97-AF65-F5344CB8AC3E}">
        <p14:creationId xmlns:p14="http://schemas.microsoft.com/office/powerpoint/2010/main" val="3369748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EB9603EA-85C1-D240-A85A-99A83960FAF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A61513D7-74BC-6B44-9BA7-8450DD649E0D}" type="slidenum">
              <a:rPr lang="en-GB" altLang="nl-BE" i="0"/>
              <a:pPr algn="r" eaLnBrk="1" hangingPunct="1">
                <a:spcBef>
                  <a:spcPct val="0"/>
                </a:spcBef>
              </a:pPr>
              <a:t>53</a:t>
            </a:fld>
            <a:endParaRPr lang="en-GB" altLang="nl-BE" i="0"/>
          </a:p>
        </p:txBody>
      </p:sp>
      <p:sp>
        <p:nvSpPr>
          <p:cNvPr id="20482" name="Rectangle 2">
            <a:extLst>
              <a:ext uri="{FF2B5EF4-FFF2-40B4-BE49-F238E27FC236}">
                <a16:creationId xmlns:a16="http://schemas.microsoft.com/office/drawing/2014/main" id="{B8AD500C-3158-AC4C-8B37-F1418E7D22BA}"/>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7F793738-560F-8748-BB1A-20152728B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Allium sativum</a:t>
            </a:r>
            <a:r>
              <a:rPr lang="nl-BE" altLang="nl-BE" sz="1200" dirty="0">
                <a:solidFill>
                  <a:schemeClr val="tx1"/>
                </a:solidFill>
                <a:latin typeface="Helvetica" pitchFamily="2" charset="0"/>
                <a:ea typeface="ＭＳ Ｐゴシック" panose="020B0600070205080204" pitchFamily="34" charset="-128"/>
              </a:rPr>
              <a:t> (Alliaceae)</a:t>
            </a:r>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vliezige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bolrok</a:t>
            </a:r>
            <a:r>
              <a:rPr lang="en-US" altLang="nl-BE" dirty="0">
                <a:latin typeface="Times New Roman" panose="02020603050405020304" pitchFamily="18" charset="0"/>
                <a:ea typeface="ＭＳ Ｐゴシック" panose="020B0600070205080204" pitchFamily="34" charset="-128"/>
              </a:rPr>
              <a:t> (= </a:t>
            </a:r>
            <a:r>
              <a:rPr lang="en-US" altLang="nl-BE" dirty="0" err="1">
                <a:latin typeface="Times New Roman" panose="02020603050405020304" pitchFamily="18" charset="0"/>
                <a:ea typeface="ＭＳ Ｐゴシック" panose="020B0600070205080204" pitchFamily="34" charset="-128"/>
              </a:rPr>
              <a:t>blad</a:t>
            </a:r>
            <a:r>
              <a:rPr lang="en-US" altLang="nl-BE" dirty="0">
                <a:latin typeface="Times New Roman" panose="02020603050405020304" pitchFamily="18" charset="0"/>
                <a:ea typeface="ＭＳ Ｐゴシック" panose="020B0600070205080204" pitchFamily="34" charset="-128"/>
              </a:rPr>
              <a:t>) van Look </a:t>
            </a:r>
            <a:r>
              <a:rPr lang="en-US" altLang="nl-BE" dirty="0" err="1">
                <a:latin typeface="Times New Roman" panose="02020603050405020304" pitchFamily="18" charset="0"/>
                <a:ea typeface="ＭＳ Ｐゴシック" panose="020B0600070205080204" pitchFamily="34" charset="-128"/>
              </a:rPr>
              <a:t>draagt</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meerdere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zijassen</a:t>
            </a:r>
            <a:r>
              <a:rPr lang="en-US" altLang="nl-BE" dirty="0">
                <a:latin typeface="Times New Roman" panose="02020603050405020304" pitchFamily="18"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Times New Roman" panose="02020603050405020304" pitchFamily="18" charset="0"/>
                <a:ea typeface="ＭＳ Ｐゴシック" panose="020B0600070205080204" pitchFamily="34" charset="-128"/>
              </a:rPr>
              <a:t>teentjes</a:t>
            </a:r>
            <a:r>
              <a:rPr lang="en-US" altLang="nl-NL"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in </a:t>
            </a:r>
            <a:r>
              <a:rPr lang="en-US" altLang="ja-JP" dirty="0" err="1">
                <a:latin typeface="Times New Roman" panose="02020603050405020304" pitchFamily="18" charset="0"/>
                <a:ea typeface="ＭＳ Ｐゴシック" panose="020B0600070205080204" pitchFamily="34" charset="-128"/>
              </a:rPr>
              <a:t>collaterale</a:t>
            </a:r>
            <a:r>
              <a:rPr lang="en-US" altLang="ja-JP" dirty="0">
                <a:latin typeface="Times New Roman" panose="02020603050405020304" pitchFamily="18" charset="0"/>
                <a:ea typeface="ＭＳ Ｐゴシック" panose="020B0600070205080204" pitchFamily="34" charset="-128"/>
              </a:rPr>
              <a:t> </a:t>
            </a:r>
            <a:r>
              <a:rPr lang="en-US" altLang="ja-JP" dirty="0" err="1">
                <a:latin typeface="Times New Roman" panose="02020603050405020304" pitchFamily="18" charset="0"/>
                <a:ea typeface="ＭＳ Ｐゴシック" panose="020B0600070205080204" pitchFamily="34" charset="-128"/>
              </a:rPr>
              <a:t>positie</a:t>
            </a:r>
            <a:r>
              <a:rPr lang="en-US" altLang="ja-JP" dirty="0">
                <a:latin typeface="Times New Roman" panose="02020603050405020304" pitchFamily="18" charset="0"/>
                <a:ea typeface="ＭＳ Ｐゴシック" panose="020B0600070205080204" pitchFamily="34" charset="-128"/>
              </a:rPr>
              <a:t>. </a:t>
            </a: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sz="1200" b="1" i="1" dirty="0">
                <a:solidFill>
                  <a:schemeClr val="tx1"/>
                </a:solidFill>
                <a:latin typeface="Helvetica" pitchFamily="2" charset="0"/>
                <a:ea typeface="ＭＳ Ｐゴシック" panose="020B0600070205080204" pitchFamily="34" charset="-128"/>
              </a:rPr>
              <a:t>Allium sativum</a:t>
            </a:r>
            <a:r>
              <a:rPr lang="nl-BE" altLang="nl-BE" sz="1200" dirty="0">
                <a:solidFill>
                  <a:schemeClr val="tx1"/>
                </a:solidFill>
                <a:latin typeface="Helvetica" pitchFamily="2" charset="0"/>
                <a:ea typeface="ＭＳ Ｐゴシック" panose="020B0600070205080204" pitchFamily="34" charset="-128"/>
              </a:rPr>
              <a:t> (Alliaceae)</a:t>
            </a:r>
          </a:p>
          <a:p>
            <a:endParaRPr lang="nl-BE" sz="1200" dirty="0">
              <a:solidFill>
                <a:schemeClr val="tx1"/>
              </a:solidFill>
              <a:latin typeface="Helvetica" pitchFamily="2" charset="0"/>
              <a:ea typeface="ＭＳ Ｐゴシック" panose="020B0600070205080204" pitchFamily="34" charset="-128"/>
            </a:endParaRPr>
          </a:p>
          <a:p>
            <a:endParaRPr lang="nl-BE" sz="1200" dirty="0">
              <a:solidFill>
                <a:schemeClr val="tx1"/>
              </a:solidFill>
              <a:latin typeface="Helvetica" pitchFamily="2" charset="0"/>
              <a:ea typeface="ＭＳ Ｐゴシック" panose="020B0600070205080204" pitchFamily="34" charset="-128"/>
            </a:endParaRPr>
          </a:p>
          <a:p>
            <a:pPr marL="228600" indent="-228600" eaLnBrk="1" hangingPunct="1"/>
            <a:r>
              <a:rPr lang="en-US" altLang="nl-BE" dirty="0" err="1">
                <a:latin typeface="Times New Roman" panose="02020603050405020304" pitchFamily="18" charset="0"/>
                <a:ea typeface="ＭＳ Ｐゴシック" panose="020B0600070205080204" pitchFamily="34" charset="-128"/>
              </a:rPr>
              <a:t>Een</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vliezige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bolrok</a:t>
            </a:r>
            <a:r>
              <a:rPr lang="en-US" altLang="nl-BE" dirty="0">
                <a:latin typeface="Times New Roman" panose="02020603050405020304" pitchFamily="18" charset="0"/>
                <a:ea typeface="ＭＳ Ｐゴシック" panose="020B0600070205080204" pitchFamily="34" charset="-128"/>
              </a:rPr>
              <a:t> (= </a:t>
            </a:r>
            <a:r>
              <a:rPr lang="en-US" altLang="nl-BE" dirty="0" err="1">
                <a:latin typeface="Times New Roman" panose="02020603050405020304" pitchFamily="18" charset="0"/>
                <a:ea typeface="ＭＳ Ｐゴシック" panose="020B0600070205080204" pitchFamily="34" charset="-128"/>
              </a:rPr>
              <a:t>blad</a:t>
            </a:r>
            <a:r>
              <a:rPr lang="en-US" altLang="nl-BE" dirty="0">
                <a:latin typeface="Times New Roman" panose="02020603050405020304" pitchFamily="18" charset="0"/>
                <a:ea typeface="ＭＳ Ｐゴシック" panose="020B0600070205080204" pitchFamily="34" charset="-128"/>
              </a:rPr>
              <a:t>) van Look </a:t>
            </a:r>
            <a:r>
              <a:rPr lang="en-US" altLang="nl-BE" dirty="0" err="1">
                <a:latin typeface="Times New Roman" panose="02020603050405020304" pitchFamily="18" charset="0"/>
                <a:ea typeface="ＭＳ Ｐゴシック" panose="020B0600070205080204" pitchFamily="34" charset="-128"/>
              </a:rPr>
              <a:t>draagt</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meerdere</a:t>
            </a:r>
            <a:r>
              <a:rPr lang="en-US" altLang="nl-BE" dirty="0">
                <a:latin typeface="Times New Roman" panose="02020603050405020304" pitchFamily="18" charset="0"/>
                <a:ea typeface="ＭＳ Ｐゴシック" panose="020B0600070205080204" pitchFamily="34" charset="-128"/>
              </a:rPr>
              <a:t> </a:t>
            </a:r>
            <a:r>
              <a:rPr lang="en-US" altLang="nl-BE" dirty="0" err="1">
                <a:latin typeface="Times New Roman" panose="02020603050405020304" pitchFamily="18" charset="0"/>
                <a:ea typeface="ＭＳ Ｐゴシック" panose="020B0600070205080204" pitchFamily="34" charset="-128"/>
              </a:rPr>
              <a:t>zijassen</a:t>
            </a:r>
            <a:r>
              <a:rPr lang="en-US" altLang="nl-BE" dirty="0">
                <a:latin typeface="Times New Roman" panose="02020603050405020304" pitchFamily="18" charset="0"/>
                <a:ea typeface="ＭＳ Ｐゴシック" panose="020B0600070205080204" pitchFamily="34" charset="-128"/>
              </a:rPr>
              <a:t> (</a:t>
            </a:r>
            <a:r>
              <a:rPr lang="en-US" altLang="nl-NL" dirty="0">
                <a:latin typeface="Times New Roman" panose="02020603050405020304" pitchFamily="18" charset="0"/>
                <a:ea typeface="ＭＳ Ｐゴシック" panose="020B0600070205080204" pitchFamily="34" charset="-128"/>
              </a:rPr>
              <a:t>“</a:t>
            </a:r>
            <a:r>
              <a:rPr lang="en-US" altLang="ja-JP" dirty="0" err="1">
                <a:latin typeface="Times New Roman" panose="02020603050405020304" pitchFamily="18" charset="0"/>
                <a:ea typeface="ＭＳ Ｐゴシック" panose="020B0600070205080204" pitchFamily="34" charset="-128"/>
              </a:rPr>
              <a:t>teentjes</a:t>
            </a:r>
            <a:r>
              <a:rPr lang="en-US" altLang="nl-NL" dirty="0">
                <a:latin typeface="Times New Roman" panose="02020603050405020304" pitchFamily="18" charset="0"/>
                <a:ea typeface="ＭＳ Ｐゴシック" panose="020B0600070205080204" pitchFamily="34" charset="-128"/>
              </a:rPr>
              <a:t>”</a:t>
            </a:r>
            <a:r>
              <a:rPr lang="en-US" altLang="ja-JP" dirty="0">
                <a:latin typeface="Times New Roman" panose="02020603050405020304" pitchFamily="18" charset="0"/>
                <a:ea typeface="ＭＳ Ｐゴシック" panose="020B0600070205080204" pitchFamily="34" charset="-128"/>
              </a:rPr>
              <a:t>), in </a:t>
            </a:r>
            <a:r>
              <a:rPr lang="en-US" altLang="ja-JP" dirty="0" err="1">
                <a:latin typeface="Times New Roman" panose="02020603050405020304" pitchFamily="18" charset="0"/>
                <a:ea typeface="ＭＳ Ｐゴシック" panose="020B0600070205080204" pitchFamily="34" charset="-128"/>
              </a:rPr>
              <a:t>collaterale</a:t>
            </a:r>
            <a:r>
              <a:rPr lang="en-US" altLang="ja-JP" dirty="0">
                <a:latin typeface="Times New Roman" panose="02020603050405020304" pitchFamily="18" charset="0"/>
                <a:ea typeface="ＭＳ Ｐゴシック" panose="020B0600070205080204" pitchFamily="34" charset="-128"/>
              </a:rPr>
              <a:t> </a:t>
            </a:r>
            <a:r>
              <a:rPr lang="en-US" altLang="ja-JP" dirty="0" err="1">
                <a:latin typeface="Times New Roman" panose="02020603050405020304" pitchFamily="18" charset="0"/>
                <a:ea typeface="ＭＳ Ｐゴシック" panose="020B0600070205080204" pitchFamily="34" charset="-128"/>
              </a:rPr>
              <a:t>positie</a:t>
            </a:r>
            <a:r>
              <a:rPr lang="en-US" altLang="ja-JP" dirty="0">
                <a:latin typeface="Times New Roman" panose="02020603050405020304" pitchFamily="18" charset="0"/>
                <a:ea typeface="ＭＳ Ｐゴシック" panose="020B0600070205080204" pitchFamily="34" charset="-128"/>
              </a:rPr>
              <a:t>. </a:t>
            </a: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a:p>
            <a:pPr marL="228600" indent="-228600" eaLnBrk="1" hangingPunct="1"/>
            <a:endParaRPr lang="en-US" altLang="nl-BE" dirty="0">
              <a:latin typeface="Times New Roman" panose="02020603050405020304" pitchFamily="18" charset="0"/>
              <a:ea typeface="ＭＳ Ｐゴシック" panose="020B0600070205080204" pitchFamily="34" charset="-128"/>
            </a:endParaRPr>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54</a:t>
            </a:fld>
            <a:endParaRPr lang="en-GB" altLang="nl-BE"/>
          </a:p>
        </p:txBody>
      </p:sp>
    </p:spTree>
    <p:extLst>
      <p:ext uri="{BB962C8B-B14F-4D97-AF65-F5344CB8AC3E}">
        <p14:creationId xmlns:p14="http://schemas.microsoft.com/office/powerpoint/2010/main" val="2306686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88D29233-73BE-8F48-BC3F-C17EE992F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E028A35-7EC7-524D-B3E4-D5FBFB9B2854}" type="slidenum">
              <a:rPr lang="en-GB" altLang="nl-BE"/>
              <a:pPr>
                <a:spcBef>
                  <a:spcPct val="0"/>
                </a:spcBef>
              </a:pPr>
              <a:t>56</a:t>
            </a:fld>
            <a:endParaRPr lang="en-GB" altLang="nl-BE"/>
          </a:p>
        </p:txBody>
      </p:sp>
      <p:sp>
        <p:nvSpPr>
          <p:cNvPr id="28674" name="Rectangle 2">
            <a:extLst>
              <a:ext uri="{FF2B5EF4-FFF2-40B4-BE49-F238E27FC236}">
                <a16:creationId xmlns:a16="http://schemas.microsoft.com/office/drawing/2014/main" id="{7535FD82-C951-234F-AEED-39A15BA2489D}"/>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E4C6501-FE05-1A4C-BEE2-0DE7CC4CB2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Riccia fluitans</a:t>
            </a:r>
            <a:r>
              <a:rPr lang="nl-BE" altLang="nl-BE" sz="1200" dirty="0">
                <a:solidFill>
                  <a:schemeClr val="tx1"/>
                </a:solidFill>
                <a:latin typeface="Helvetica" pitchFamily="2" charset="0"/>
                <a:ea typeface="ＭＳ Ｐゴシック" panose="020B0600070205080204" pitchFamily="34" charset="-128"/>
              </a:rPr>
              <a:t> (Marchantiophyta)</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Een in het water drijvend </a:t>
            </a:r>
            <a:r>
              <a:rPr lang="nl-NL" altLang="nl-BE" dirty="0" err="1">
                <a:latin typeface="Times New Roman" panose="02020603050405020304" pitchFamily="18" charset="0"/>
                <a:ea typeface="ＭＳ Ｐゴシック" panose="020B0600070205080204" pitchFamily="34" charset="-128"/>
              </a:rPr>
              <a:t>levermos</a:t>
            </a:r>
            <a:r>
              <a:rPr lang="nl-NL" altLang="nl-BE" dirty="0">
                <a:latin typeface="Times New Roman" panose="02020603050405020304" pitchFamily="18" charset="0"/>
                <a:ea typeface="ＭＳ Ｐゴシック" panose="020B0600070205080204" pitchFamily="34" charset="-128"/>
              </a:rPr>
              <a:t>, met duidelijke en regelmatige dichotome vertakking.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Marchantia emarginata </a:t>
            </a:r>
            <a:r>
              <a:rPr lang="nl-BE" sz="1200" dirty="0">
                <a:latin typeface="Helvetica" pitchFamily="2" charset="0"/>
              </a:rPr>
              <a:t>(</a:t>
            </a:r>
            <a:r>
              <a:rPr lang="nl-BE" altLang="nl-BE" sz="1200" dirty="0">
                <a:solidFill>
                  <a:schemeClr val="tx1"/>
                </a:solidFill>
                <a:latin typeface="Helvetica" pitchFamily="2" charset="0"/>
                <a:ea typeface="ＭＳ Ｐゴシック" panose="020B0600070205080204" pitchFamily="34" charset="-128"/>
              </a:rPr>
              <a:t>Marchantiophyta</a:t>
            </a:r>
            <a:r>
              <a:rPr lang="nl-BE" sz="1200" dirty="0">
                <a:latin typeface="Helvetica" pitchFamily="2" charset="0"/>
              </a:rPr>
              <a:t>)</a:t>
            </a:r>
          </a:p>
          <a:p>
            <a:endParaRPr lang="nl-BE" sz="1200" dirty="0">
              <a:latin typeface="Helvetica" pitchFamily="2" charset="0"/>
            </a:endParaRPr>
          </a:p>
          <a:p>
            <a:endParaRPr lang="nl-BE" sz="1200" dirty="0">
              <a:latin typeface="Helvetica" pitchFamily="2" charset="0"/>
            </a:endParaRPr>
          </a:p>
          <a:p>
            <a:pPr marL="228600" indent="-228600" eaLnBrk="1" hangingPunct="1"/>
            <a:r>
              <a:rPr lang="nl-BE" dirty="0"/>
              <a:t>Een terrestrisch levermos, </a:t>
            </a:r>
            <a:r>
              <a:rPr lang="nl-NL" altLang="nl-BE" dirty="0">
                <a:latin typeface="Times New Roman" panose="02020603050405020304" pitchFamily="18" charset="0"/>
                <a:ea typeface="ＭＳ Ｐゴシック" panose="020B0600070205080204" pitchFamily="34" charset="-128"/>
              </a:rPr>
              <a:t>met duidelijke en regelmatige dichotome vertakking.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57</a:t>
            </a:fld>
            <a:endParaRPr lang="en-GB" altLang="nl-BE"/>
          </a:p>
        </p:txBody>
      </p:sp>
    </p:spTree>
    <p:extLst>
      <p:ext uri="{BB962C8B-B14F-4D97-AF65-F5344CB8AC3E}">
        <p14:creationId xmlns:p14="http://schemas.microsoft.com/office/powerpoint/2010/main" val="1011051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Lycopodium zeilleri </a:t>
            </a:r>
            <a:r>
              <a:rPr lang="nl-BE" sz="1200" dirty="0">
                <a:latin typeface="Helvetica" pitchFamily="2" charset="0"/>
              </a:rPr>
              <a:t>(Lycopodiophyta)</a:t>
            </a:r>
          </a:p>
          <a:p>
            <a:endParaRPr lang="nl-BE" sz="1200" dirty="0">
              <a:latin typeface="Helvetica" pitchFamily="2" charset="0"/>
            </a:endParaRPr>
          </a:p>
          <a:p>
            <a:endParaRPr lang="nl-BE" sz="1200" dirty="0">
              <a:latin typeface="Helvetica" pitchFamily="2" charset="0"/>
            </a:endParaRPr>
          </a:p>
          <a:p>
            <a:pPr marL="228600" indent="-228600" eaLnBrk="1" hangingPunct="1"/>
            <a:r>
              <a:rPr lang="nl-BE" dirty="0"/>
              <a:t>Een soort Wolfsklauw, </a:t>
            </a:r>
            <a:r>
              <a:rPr lang="nl-NL" altLang="nl-BE" dirty="0">
                <a:latin typeface="Times New Roman" panose="02020603050405020304" pitchFamily="18" charset="0"/>
                <a:ea typeface="ＭＳ Ｐゴシック" panose="020B0600070205080204" pitchFamily="34" charset="-128"/>
              </a:rPr>
              <a:t>met duidelijke en regelmatige dichotome vertakking.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58</a:t>
            </a:fld>
            <a:endParaRPr lang="en-GB" altLang="nl-BE"/>
          </a:p>
        </p:txBody>
      </p:sp>
    </p:spTree>
    <p:extLst>
      <p:ext uri="{BB962C8B-B14F-4D97-AF65-F5344CB8AC3E}">
        <p14:creationId xmlns:p14="http://schemas.microsoft.com/office/powerpoint/2010/main" val="36282167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Lycopodium zeilleri </a:t>
            </a:r>
            <a:r>
              <a:rPr lang="nl-BE" sz="1200" dirty="0">
                <a:latin typeface="Helvetica" pitchFamily="2" charset="0"/>
              </a:rPr>
              <a:t>(Lycopodiophyta)</a:t>
            </a:r>
          </a:p>
          <a:p>
            <a:endParaRPr lang="nl-BE" sz="1200" dirty="0">
              <a:latin typeface="Helvetica" pitchFamily="2" charset="0"/>
            </a:endParaRPr>
          </a:p>
          <a:p>
            <a:endParaRPr lang="nl-BE" sz="1200" dirty="0">
              <a:latin typeface="Helvetica" pitchFamily="2" charset="0"/>
            </a:endParaRPr>
          </a:p>
          <a:p>
            <a:pPr marL="228600" indent="-228600" eaLnBrk="1" hangingPunct="1"/>
            <a:r>
              <a:rPr lang="nl-BE" dirty="0"/>
              <a:t>Een soort Wolfsklauw, </a:t>
            </a:r>
            <a:r>
              <a:rPr lang="nl-NL" altLang="nl-BE" dirty="0">
                <a:latin typeface="Times New Roman" panose="02020603050405020304" pitchFamily="18" charset="0"/>
                <a:ea typeface="ＭＳ Ｐゴシック" panose="020B0600070205080204" pitchFamily="34" charset="-128"/>
              </a:rPr>
              <a:t>met duidelijke en regelmatige dichotome vertakking.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59</a:t>
            </a:fld>
            <a:endParaRPr lang="en-GB" altLang="nl-BE"/>
          </a:p>
        </p:txBody>
      </p:sp>
    </p:spTree>
    <p:extLst>
      <p:ext uri="{BB962C8B-B14F-4D97-AF65-F5344CB8AC3E}">
        <p14:creationId xmlns:p14="http://schemas.microsoft.com/office/powerpoint/2010/main" val="28929802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Psilotum nudum </a:t>
            </a:r>
            <a:r>
              <a:rPr lang="nl-BE" sz="1200" dirty="0">
                <a:latin typeface="Helvetica" pitchFamily="2" charset="0"/>
              </a:rPr>
              <a:t>(Psilotopsida)</a:t>
            </a:r>
          </a:p>
          <a:p>
            <a:endParaRPr lang="nl-BE" sz="1200" dirty="0">
              <a:latin typeface="Helvetica" pitchFamily="2" charset="0"/>
            </a:endParaRPr>
          </a:p>
          <a:p>
            <a:endParaRPr lang="nl-BE" sz="1200" dirty="0">
              <a:latin typeface="Helvetica" pitchFamily="2" charset="0"/>
            </a:endParaRPr>
          </a:p>
          <a:p>
            <a:r>
              <a:rPr lang="nl-BE" dirty="0"/>
              <a:t>Een soort van de Monilophyta (Varens en verwanten), met sterk gereduceerde bladeren, en een geprononceerde dichotome vertakking.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60</a:t>
            </a:fld>
            <a:endParaRPr lang="en-GB" altLang="nl-BE"/>
          </a:p>
        </p:txBody>
      </p:sp>
    </p:spTree>
    <p:extLst>
      <p:ext uri="{BB962C8B-B14F-4D97-AF65-F5344CB8AC3E}">
        <p14:creationId xmlns:p14="http://schemas.microsoft.com/office/powerpoint/2010/main" val="405661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Jubaea chilensis </a:t>
            </a:r>
            <a:r>
              <a:rPr lang="nl-BE" sz="1200" dirty="0">
                <a:latin typeface="Helvetica" pitchFamily="2" charset="0"/>
              </a:rPr>
              <a:t>(Arecaceae)</a:t>
            </a:r>
          </a:p>
          <a:p>
            <a:endParaRPr lang="nl-BE" sz="1200" dirty="0">
              <a:latin typeface="Helvetica" pitchFamily="2" charset="0"/>
            </a:endParaRPr>
          </a:p>
          <a:p>
            <a:r>
              <a:rPr lang="nl-BE" dirty="0"/>
              <a:t>Deze soort is de recordhouder van de breedste diameter bereikt door primaire diktegroei: 1 m.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a:t>
            </a:fld>
            <a:endParaRPr lang="en-GB" altLang="nl-BE"/>
          </a:p>
        </p:txBody>
      </p:sp>
    </p:spTree>
    <p:extLst>
      <p:ext uri="{BB962C8B-B14F-4D97-AF65-F5344CB8AC3E}">
        <p14:creationId xmlns:p14="http://schemas.microsoft.com/office/powerpoint/2010/main" val="3522449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D16D5E4-7A46-AF4C-9CF3-1415B4C97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4B00AF5-91CB-3344-A1FE-B0D6BAA783B5}" type="slidenum">
              <a:rPr lang="en-GB" altLang="nl-BE"/>
              <a:pPr>
                <a:spcBef>
                  <a:spcPct val="0"/>
                </a:spcBef>
              </a:pPr>
              <a:t>61</a:t>
            </a:fld>
            <a:endParaRPr lang="en-GB" altLang="nl-BE"/>
          </a:p>
        </p:txBody>
      </p:sp>
      <p:sp>
        <p:nvSpPr>
          <p:cNvPr id="32770" name="Rectangle 2">
            <a:extLst>
              <a:ext uri="{FF2B5EF4-FFF2-40B4-BE49-F238E27FC236}">
                <a16:creationId xmlns:a16="http://schemas.microsoft.com/office/drawing/2014/main" id="{095BE986-EDCD-3545-9467-1659A0413001}"/>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0AB3E88C-078C-C940-9E22-85FCDDABF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Nypa fruticans</a:t>
            </a:r>
            <a:r>
              <a:rPr lang="nl-BE" altLang="nl-BE" sz="1200" dirty="0">
                <a:solidFill>
                  <a:schemeClr val="tx1"/>
                </a:solidFill>
                <a:latin typeface="Helvetica" pitchFamily="2" charset="0"/>
                <a:ea typeface="ＭＳ Ｐゴシック" panose="020B0600070205080204" pitchFamily="34" charset="-128"/>
              </a:rPr>
              <a:t> (Arecaceae)</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Een van de zeldzame overtuigend aangetoonde voorbeelden van dichotomie bij Bloemplanten, bij deze (mangrove)palmensoort met ongewone, kruipende stengels.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Hyphaene thebaica </a:t>
            </a:r>
            <a:r>
              <a:rPr lang="nl-BE" sz="1200" dirty="0">
                <a:latin typeface="Helvetica" pitchFamily="2" charset="0"/>
              </a:rPr>
              <a:t>(Arecaceae)</a:t>
            </a:r>
          </a:p>
          <a:p>
            <a:endParaRPr lang="nl-BE" sz="1200" dirty="0">
              <a:latin typeface="Helvetica" pitchFamily="2" charset="0"/>
            </a:endParaRPr>
          </a:p>
          <a:p>
            <a:endParaRPr lang="nl-BE" sz="1200" dirty="0">
              <a:latin typeface="Helvetica" pitchFamily="2" charset="0"/>
            </a:endParaRPr>
          </a:p>
          <a:p>
            <a:r>
              <a:rPr lang="nl-BE" dirty="0"/>
              <a:t>Een andere, zeer ongewone groeivorm bij palmen, maar welbekend en vrij overtuigend aangetoond met echte dichotome vertakking.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62</a:t>
            </a:fld>
            <a:endParaRPr lang="en-GB" altLang="nl-BE"/>
          </a:p>
        </p:txBody>
      </p:sp>
    </p:spTree>
    <p:extLst>
      <p:ext uri="{BB962C8B-B14F-4D97-AF65-F5344CB8AC3E}">
        <p14:creationId xmlns:p14="http://schemas.microsoft.com/office/powerpoint/2010/main" val="885206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0E093516-7453-6245-BA77-B14A1A488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20FB96E-C548-2949-947B-1BF4897196C1}" type="slidenum">
              <a:rPr lang="en-GB" altLang="nl-BE"/>
              <a:pPr>
                <a:spcBef>
                  <a:spcPct val="0"/>
                </a:spcBef>
              </a:pPr>
              <a:t>64</a:t>
            </a:fld>
            <a:endParaRPr lang="en-GB" altLang="nl-BE"/>
          </a:p>
        </p:txBody>
      </p:sp>
      <p:sp>
        <p:nvSpPr>
          <p:cNvPr id="30722" name="Rectangle 2">
            <a:extLst>
              <a:ext uri="{FF2B5EF4-FFF2-40B4-BE49-F238E27FC236}">
                <a16:creationId xmlns:a16="http://schemas.microsoft.com/office/drawing/2014/main" id="{FD0571B1-ED2F-EF47-990F-766A067766AC}"/>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0A366E56-C2F0-ED40-9A2B-4C614CE160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Dictyota dichotoma</a:t>
            </a:r>
            <a:r>
              <a:rPr lang="nl-BE" altLang="nl-BE" sz="1200" dirty="0">
                <a:solidFill>
                  <a:schemeClr val="tx1"/>
                </a:solidFill>
                <a:latin typeface="Helvetica" pitchFamily="2" charset="0"/>
                <a:ea typeface="ＭＳ Ｐゴシック" panose="020B0600070205080204" pitchFamily="34" charset="-128"/>
              </a:rPr>
              <a:t> (Phaeophyta)</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Een wiersoort, met dichotome vertakking, maar waarbij de twee assen niet altijd evenwaardig zijn uitgegroeid : </a:t>
            </a:r>
            <a:r>
              <a:rPr lang="nl-NL" altLang="nl-BE" dirty="0" err="1">
                <a:latin typeface="Times New Roman" panose="02020603050405020304" pitchFamily="18" charset="0"/>
                <a:ea typeface="ＭＳ Ｐゴシック" panose="020B0600070205080204" pitchFamily="34" charset="-128"/>
              </a:rPr>
              <a:t>anisotomie</a:t>
            </a:r>
            <a:r>
              <a:rPr lang="nl-NL" altLang="nl-BE" dirty="0">
                <a:latin typeface="Times New Roman" panose="02020603050405020304" pitchFamily="18" charset="0"/>
                <a:ea typeface="ＭＳ Ｐゴシック" panose="020B0600070205080204" pitchFamily="34" charset="-128"/>
              </a:rPr>
              <a:t>.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Edgeworthia chrysantha </a:t>
            </a:r>
            <a:r>
              <a:rPr lang="nl-BE" sz="1200" dirty="0">
                <a:latin typeface="Helvetica" pitchFamily="2" charset="0"/>
              </a:rPr>
              <a:t>(Thymelaeaceae)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De stengeltop heeft haar groei beëindigd, en het topmeristeem heeft zich in drie gelijke delen gesplitst, die in het volgend voorjaar zijn uitgegroeid tot drie gelijkwaardige stengels. Elk van deze stengels draagt 1-enkele laterale bloemgestellen, en hun (hier verborgen) stengeltop heeft haar groei eveneens afgesloten. </a:t>
            </a:r>
          </a:p>
          <a:p>
            <a:endParaRPr lang="nl-BE" sz="1200" dirty="0">
              <a:latin typeface="Helvetica" pitchFamily="2" charset="0"/>
            </a:endParaRPr>
          </a:p>
          <a:p>
            <a:r>
              <a:rPr lang="nl-BE" b="1" dirty="0"/>
              <a:t>Trichotomie</a:t>
            </a:r>
            <a:r>
              <a:rPr lang="nl-BE" dirty="0"/>
              <a:t> is een zeer uitzonderlijk fenomeen, dat voor zover bekend, enkel bij deze soort overtuigend is aangetoond.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66</a:t>
            </a:fld>
            <a:endParaRPr lang="en-GB" altLang="nl-BE"/>
          </a:p>
        </p:txBody>
      </p:sp>
    </p:spTree>
    <p:extLst>
      <p:ext uri="{BB962C8B-B14F-4D97-AF65-F5344CB8AC3E}">
        <p14:creationId xmlns:p14="http://schemas.microsoft.com/office/powerpoint/2010/main" val="8389366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BE" sz="1200" b="1" i="1" dirty="0">
                <a:latin typeface="Helvetica" pitchFamily="2" charset="0"/>
                <a:ea typeface="ＭＳ Ｐゴシック" panose="020B0600070205080204" pitchFamily="34" charset="-128"/>
              </a:rPr>
              <a:t>Acer </a:t>
            </a:r>
            <a:r>
              <a:rPr lang="nl-NL" altLang="nl-BE" sz="1200" b="1" i="1" dirty="0" err="1">
                <a:latin typeface="Helvetica" pitchFamily="2" charset="0"/>
                <a:ea typeface="ＭＳ Ｐゴシック" panose="020B0600070205080204" pitchFamily="34" charset="-128"/>
              </a:rPr>
              <a:t>palmatum</a:t>
            </a:r>
            <a:r>
              <a:rPr lang="nl-NL" altLang="nl-BE" sz="1200" dirty="0">
                <a:latin typeface="Helvetica" pitchFamily="2" charset="0"/>
                <a:ea typeface="ＭＳ Ｐゴシック" panose="020B0600070205080204" pitchFamily="34" charset="-128"/>
              </a:rPr>
              <a:t> (Sapindaceae)</a:t>
            </a:r>
          </a:p>
          <a:p>
            <a:endParaRPr lang="nl-NL" sz="1200" dirty="0">
              <a:latin typeface="Helvetica" pitchFamily="2" charset="0"/>
              <a:ea typeface="ＭＳ Ｐゴシック" panose="020B0600070205080204" pitchFamily="34" charset="-128"/>
            </a:endParaRPr>
          </a:p>
          <a:p>
            <a:endParaRPr lang="nl-NL" sz="1200" dirty="0">
              <a:latin typeface="Helvetica" pitchFamily="2" charset="0"/>
              <a:ea typeface="ＭＳ Ｐゴシック" panose="020B0600070205080204" pitchFamily="34" charset="-128"/>
            </a:endParaRPr>
          </a:p>
          <a:p>
            <a:r>
              <a:rPr lang="nl-NL" sz="1200" dirty="0">
                <a:latin typeface="Helvetica" pitchFamily="2" charset="0"/>
                <a:ea typeface="ＭＳ Ｐゴシック" panose="020B0600070205080204" pitchFamily="34" charset="-128"/>
              </a:rPr>
              <a:t>Bij de Esdoorn-soorten van sectio </a:t>
            </a:r>
            <a:r>
              <a:rPr lang="nl-NL" sz="1200" i="1" dirty="0" err="1">
                <a:latin typeface="Helvetica" pitchFamily="2" charset="0"/>
                <a:ea typeface="ＭＳ Ｐゴシック" panose="020B0600070205080204" pitchFamily="34" charset="-128"/>
              </a:rPr>
              <a:t>Palmata</a:t>
            </a:r>
            <a:r>
              <a:rPr lang="nl-NL" sz="1200" dirty="0">
                <a:latin typeface="Helvetica" pitchFamily="2" charset="0"/>
                <a:ea typeface="ＭＳ Ｐゴシック" panose="020B0600070205080204" pitchFamily="34" charset="-128"/>
              </a:rPr>
              <a:t> zien we na een jeugdfase een bijzonder fenomeen optreden. De eindknoppen groeien uit tot een bloemgestel, ofwel gaan ze verdrogen. </a:t>
            </a:r>
          </a:p>
          <a:p>
            <a:r>
              <a:rPr lang="nl-NL" sz="1200" dirty="0">
                <a:latin typeface="Helvetica" pitchFamily="2" charset="0"/>
                <a:ea typeface="ＭＳ Ｐゴシック" panose="020B0600070205080204" pitchFamily="34" charset="-128"/>
              </a:rPr>
              <a:t>Door de tegenoverstaande positie van de bladeren staan links en rechts van de (niet meer aanwezige) eindknop twee okselknoppen klaar om de groei verder te zetten, en dit resulteert in een valse dichotomie. </a:t>
            </a:r>
          </a:p>
          <a:p>
            <a:endParaRPr lang="nl-NL" sz="1200" dirty="0">
              <a:latin typeface="Helvetica" pitchFamily="2" charset="0"/>
              <a:ea typeface="ＭＳ Ｐゴシック" panose="020B0600070205080204" pitchFamily="34" charset="-128"/>
            </a:endParaRPr>
          </a:p>
          <a:p>
            <a:endParaRPr lang="nl-NL" sz="1200" dirty="0">
              <a:latin typeface="Helvetica" pitchFamily="2" charset="0"/>
              <a:ea typeface="ＭＳ Ｐゴシック" panose="020B0600070205080204" pitchFamily="34" charset="-128"/>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68</a:t>
            </a:fld>
            <a:endParaRPr lang="en-GB" altLang="nl-BE"/>
          </a:p>
        </p:txBody>
      </p:sp>
    </p:spTree>
    <p:extLst>
      <p:ext uri="{BB962C8B-B14F-4D97-AF65-F5344CB8AC3E}">
        <p14:creationId xmlns:p14="http://schemas.microsoft.com/office/powerpoint/2010/main" val="42343542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BE" sz="1200" b="1" i="1" dirty="0">
                <a:latin typeface="Helvetica" pitchFamily="2" charset="0"/>
                <a:ea typeface="ＭＳ Ｐゴシック" panose="020B0600070205080204" pitchFamily="34" charset="-128"/>
              </a:rPr>
              <a:t>Acer </a:t>
            </a:r>
            <a:r>
              <a:rPr lang="nl-NL" altLang="nl-BE" sz="1200" b="1" i="1" dirty="0" err="1">
                <a:latin typeface="Helvetica" pitchFamily="2" charset="0"/>
                <a:ea typeface="ＭＳ Ｐゴシック" panose="020B0600070205080204" pitchFamily="34" charset="-128"/>
              </a:rPr>
              <a:t>shirasawanum</a:t>
            </a:r>
            <a:r>
              <a:rPr lang="nl-NL" altLang="nl-BE" sz="1200" dirty="0">
                <a:latin typeface="Helvetica" pitchFamily="2" charset="0"/>
                <a:ea typeface="ＭＳ Ｐゴシック" panose="020B0600070205080204" pitchFamily="34" charset="-128"/>
              </a:rPr>
              <a:t> (Sapindaceae)</a:t>
            </a:r>
            <a:endParaRPr lang="nl-BE" dirty="0"/>
          </a:p>
          <a:p>
            <a:endParaRPr lang="nl-BE" dirty="0"/>
          </a:p>
          <a:p>
            <a:endParaRPr lang="nl-BE" dirty="0"/>
          </a:p>
          <a:p>
            <a:r>
              <a:rPr lang="nl-BE" dirty="0"/>
              <a:t>Hier een andere soort van de sectio </a:t>
            </a:r>
            <a:r>
              <a:rPr lang="nl-BE" i="1" dirty="0"/>
              <a:t>Palmata</a:t>
            </a:r>
            <a:r>
              <a:rPr lang="nl-BE" dirty="0"/>
              <a:t>, maar met een extraatje: de adaxiale helft van de brede bladbasis blijft gedurende de hele winter als een extra beschermlaagje aanwezig rond de twee hoogste okselknoppen.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69</a:t>
            </a:fld>
            <a:endParaRPr lang="en-GB" altLang="nl-BE"/>
          </a:p>
        </p:txBody>
      </p:sp>
    </p:spTree>
    <p:extLst>
      <p:ext uri="{BB962C8B-B14F-4D97-AF65-F5344CB8AC3E}">
        <p14:creationId xmlns:p14="http://schemas.microsoft.com/office/powerpoint/2010/main" val="42149916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ltLang="nl-BE" sz="1200" b="1" i="1" dirty="0">
                <a:latin typeface="Helvetica" pitchFamily="2" charset="0"/>
                <a:ea typeface="ＭＳ Ｐゴシック" panose="020B0600070205080204" pitchFamily="34" charset="-128"/>
              </a:rPr>
              <a:t>Acer </a:t>
            </a:r>
            <a:r>
              <a:rPr lang="nl-NL" altLang="nl-BE" sz="1200" b="1" i="1" dirty="0" err="1">
                <a:latin typeface="Helvetica" pitchFamily="2" charset="0"/>
                <a:ea typeface="ＭＳ Ｐゴシック" panose="020B0600070205080204" pitchFamily="34" charset="-128"/>
              </a:rPr>
              <a:t>pectinatum</a:t>
            </a:r>
            <a:r>
              <a:rPr lang="nl-NL" altLang="nl-BE" sz="1200" dirty="0">
                <a:latin typeface="Helvetica" pitchFamily="2" charset="0"/>
                <a:ea typeface="ＭＳ Ｐゴシック" panose="020B0600070205080204" pitchFamily="34" charset="-128"/>
              </a:rPr>
              <a:t> (Sapindaceae)</a:t>
            </a:r>
            <a:endParaRPr lang="nl-BE" dirty="0"/>
          </a:p>
          <a:p>
            <a:endParaRPr lang="nl-BE" dirty="0"/>
          </a:p>
          <a:p>
            <a:endParaRPr lang="nl-BE" dirty="0"/>
          </a:p>
          <a:p>
            <a:r>
              <a:rPr lang="nl-BE" dirty="0"/>
              <a:t>Deze soort behoort tot de sectio </a:t>
            </a:r>
            <a:r>
              <a:rPr lang="nl-BE" i="1" dirty="0"/>
              <a:t>Macrantha</a:t>
            </a:r>
            <a:r>
              <a:rPr lang="nl-BE" dirty="0"/>
              <a:t>, met de kenmerkende gesteelde knoppen, en de valvate knopschubben die in twee paar aanwezig zijn. </a:t>
            </a:r>
          </a:p>
          <a:p>
            <a:r>
              <a:rPr lang="nl-BE" dirty="0"/>
              <a:t>Na het afvallen van de valvate knopschubben blijven op het takje twee dicht op elkaar geplaatste ringvormige littekens achter.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70</a:t>
            </a:fld>
            <a:endParaRPr lang="en-GB" altLang="nl-BE"/>
          </a:p>
        </p:txBody>
      </p:sp>
    </p:spTree>
    <p:extLst>
      <p:ext uri="{BB962C8B-B14F-4D97-AF65-F5344CB8AC3E}">
        <p14:creationId xmlns:p14="http://schemas.microsoft.com/office/powerpoint/2010/main" val="1883921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Magnolia biondii </a:t>
            </a:r>
            <a:r>
              <a:rPr lang="nl-BE" sz="1200" dirty="0">
                <a:latin typeface="Helvetica" pitchFamily="2" charset="0"/>
              </a:rPr>
              <a:t>(Magnoliaceae</a:t>
            </a:r>
          </a:p>
          <a:p>
            <a:endParaRPr lang="nl-BE" sz="1200" dirty="0">
              <a:latin typeface="Helvetica" pitchFamily="2" charset="0"/>
            </a:endParaRPr>
          </a:p>
          <a:p>
            <a:endParaRPr lang="nl-BE" sz="1200" dirty="0">
              <a:latin typeface="Helvetica" pitchFamily="2" charset="0"/>
            </a:endParaRPr>
          </a:p>
          <a:p>
            <a:r>
              <a:rPr lang="nl-BE" dirty="0"/>
              <a:t>Onder deze bloemknop (beschermd door vergroeide stipulen) zijn twee dicht bijeen geplaatste bladeren aanwezig, elk met hun okselknop. </a:t>
            </a:r>
          </a:p>
          <a:p>
            <a:r>
              <a:rPr lang="nl-BE" dirty="0"/>
              <a:t>Na de bloei en vruchtzetting valt de rest van de bloem af en laat een groot litteken achter. </a:t>
            </a:r>
          </a:p>
          <a:p>
            <a:r>
              <a:rPr lang="nl-BE" dirty="0"/>
              <a:t>Intussen zijn de twee okselknoppen uitgegroeid, en vormen zo een valse dichotomie.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71</a:t>
            </a:fld>
            <a:endParaRPr lang="en-GB" altLang="nl-BE"/>
          </a:p>
        </p:txBody>
      </p:sp>
    </p:spTree>
    <p:extLst>
      <p:ext uri="{BB962C8B-B14F-4D97-AF65-F5344CB8AC3E}">
        <p14:creationId xmlns:p14="http://schemas.microsoft.com/office/powerpoint/2010/main" val="14231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Magnolia sinensis </a:t>
            </a:r>
            <a:r>
              <a:rPr lang="nl-BE" sz="1200" dirty="0">
                <a:latin typeface="Helvetica" pitchFamily="2" charset="0"/>
              </a:rPr>
              <a:t>(Magnoliaceae)</a:t>
            </a:r>
          </a:p>
          <a:p>
            <a:endParaRPr lang="nl-BE" sz="1200" dirty="0">
              <a:latin typeface="Helvetica" pitchFamily="2" charset="0"/>
            </a:endParaRPr>
          </a:p>
          <a:p>
            <a:endParaRPr lang="nl-BE" sz="1200" dirty="0">
              <a:latin typeface="Helvetica" pitchFamily="2" charset="0"/>
            </a:endParaRPr>
          </a:p>
          <a:p>
            <a:r>
              <a:rPr lang="nl-BE" dirty="0"/>
              <a:t>Idem als bij de vorige soort, meer in detail op de volgende plaat.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72</a:t>
            </a:fld>
            <a:endParaRPr lang="en-GB" altLang="nl-BE"/>
          </a:p>
        </p:txBody>
      </p:sp>
    </p:spTree>
    <p:extLst>
      <p:ext uri="{BB962C8B-B14F-4D97-AF65-F5344CB8AC3E}">
        <p14:creationId xmlns:p14="http://schemas.microsoft.com/office/powerpoint/2010/main" val="40487629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Magnolia sinensis </a:t>
            </a:r>
            <a:r>
              <a:rPr lang="nl-BE" sz="1200" dirty="0">
                <a:latin typeface="Helvetica" pitchFamily="2" charset="0"/>
              </a:rPr>
              <a:t>(Magnoliaceae)</a:t>
            </a:r>
          </a:p>
          <a:p>
            <a:endParaRPr lang="nl-BE" sz="1200" dirty="0">
              <a:latin typeface="Helvetica" pitchFamily="2" charset="0"/>
            </a:endParaRPr>
          </a:p>
          <a:p>
            <a:endParaRPr lang="nl-BE" sz="1200" dirty="0">
              <a:latin typeface="Helvetica" pitchFamily="2" charset="0"/>
            </a:endParaRPr>
          </a:p>
          <a:p>
            <a:r>
              <a:rPr lang="nl-BE" dirty="0"/>
              <a:t>Toegegeven, de valse dichotomie is hier niet perfect, want de twee bladeren onder de bloem zijn niet tegenoverstaand. Ze staan evenwel dicht opeen, en hun internodium zal mettertijd wat krimpen…</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73</a:t>
            </a:fld>
            <a:endParaRPr lang="en-GB" altLang="nl-BE"/>
          </a:p>
        </p:txBody>
      </p:sp>
    </p:spTree>
    <p:extLst>
      <p:ext uri="{BB962C8B-B14F-4D97-AF65-F5344CB8AC3E}">
        <p14:creationId xmlns:p14="http://schemas.microsoft.com/office/powerpoint/2010/main" val="1750523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Captaincookia margaretae </a:t>
            </a:r>
            <a:r>
              <a:rPr lang="nl-BE" sz="1200" dirty="0">
                <a:latin typeface="Helvetica" pitchFamily="2" charset="0"/>
              </a:rPr>
              <a:t>(Rubiaceae)</a:t>
            </a:r>
          </a:p>
          <a:p>
            <a:endParaRPr lang="nl-BE" sz="1200" dirty="0">
              <a:latin typeface="Helvetica" pitchFamily="2" charset="0"/>
            </a:endParaRPr>
          </a:p>
          <a:p>
            <a:r>
              <a:rPr lang="nl-BE" sz="1200" dirty="0">
                <a:latin typeface="Helvetica" pitchFamily="2" charset="0"/>
              </a:rPr>
              <a:t>Een van de talrijke rariteiten van Nieuw-Caledonië. </a:t>
            </a:r>
          </a:p>
          <a:p>
            <a:endParaRPr lang="nl-BE" sz="1200" dirty="0">
              <a:latin typeface="Helvetica" pitchFamily="2" charset="0"/>
            </a:endParaRPr>
          </a:p>
          <a:p>
            <a:r>
              <a:rPr lang="nl-BE" sz="1200" dirty="0">
                <a:latin typeface="Helvetica" pitchFamily="2" charset="0"/>
              </a:rPr>
              <a:t>Deze boom groeit uit zonder vertakkingen, als een rechte stam met bovenaan een kruin van een aantal (zeer) grote bladeren. </a:t>
            </a:r>
          </a:p>
          <a:p>
            <a:r>
              <a:rPr lang="nl-BE" sz="1200" dirty="0">
                <a:latin typeface="Helvetica" pitchFamily="2" charset="0"/>
              </a:rPr>
              <a:t>Op de verhoute stam komen mettertijd bloemen te voorschijn: cauliflorie. </a:t>
            </a:r>
          </a:p>
          <a:p>
            <a:endParaRPr lang="nl-BE" sz="1200" dirty="0">
              <a:latin typeface="Helvetica" pitchFamily="2" charset="0"/>
            </a:endParaRPr>
          </a:p>
          <a:p>
            <a:r>
              <a:rPr lang="nl-BE" sz="1200" dirty="0">
                <a:latin typeface="Helvetica" pitchFamily="2" charset="0"/>
              </a:rPr>
              <a:t>Dit monotypische genus met haar opvallende naam en habitus blijkt fylogenetisch genest binnen het reuzengenus </a:t>
            </a:r>
            <a:r>
              <a:rPr lang="nl-BE" sz="1200" i="1" dirty="0">
                <a:latin typeface="Helvetica" pitchFamily="2" charset="0"/>
              </a:rPr>
              <a:t>Ixora</a:t>
            </a:r>
            <a:r>
              <a:rPr lang="nl-BE" sz="1200" dirty="0">
                <a:latin typeface="Helvetica" pitchFamily="2" charset="0"/>
              </a:rPr>
              <a:t>. </a:t>
            </a: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a:t>
            </a:fld>
            <a:endParaRPr lang="en-GB" altLang="nl-BE"/>
          </a:p>
        </p:txBody>
      </p:sp>
    </p:spTree>
    <p:extLst>
      <p:ext uri="{BB962C8B-B14F-4D97-AF65-F5344CB8AC3E}">
        <p14:creationId xmlns:p14="http://schemas.microsoft.com/office/powerpoint/2010/main" val="19305608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Loranthus europaeus </a:t>
            </a:r>
            <a:r>
              <a:rPr lang="nl-BE" sz="1200" dirty="0">
                <a:latin typeface="Helvetica" pitchFamily="2" charset="0"/>
              </a:rPr>
              <a:t>(Loranthaceae)</a:t>
            </a:r>
          </a:p>
          <a:p>
            <a:endParaRPr lang="nl-BE" sz="1200" dirty="0">
              <a:latin typeface="Helvetica" pitchFamily="2" charset="0"/>
            </a:endParaRPr>
          </a:p>
          <a:p>
            <a:endParaRPr lang="nl-BE" sz="1200" dirty="0">
              <a:latin typeface="Helvetica" pitchFamily="2" charset="0"/>
            </a:endParaRPr>
          </a:p>
          <a:p>
            <a:r>
              <a:rPr lang="nl-BE" dirty="0"/>
              <a:t>Dichotomie? </a:t>
            </a:r>
          </a:p>
          <a:p>
            <a:r>
              <a:rPr lang="nl-BE" dirty="0"/>
              <a:t>De volgende plaat maakt duidelijk wat hier aan de hand is.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74</a:t>
            </a:fld>
            <a:endParaRPr lang="en-GB" altLang="nl-BE"/>
          </a:p>
        </p:txBody>
      </p:sp>
    </p:spTree>
    <p:extLst>
      <p:ext uri="{BB962C8B-B14F-4D97-AF65-F5344CB8AC3E}">
        <p14:creationId xmlns:p14="http://schemas.microsoft.com/office/powerpoint/2010/main" val="20618924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Loranthus europaeus </a:t>
            </a:r>
            <a:r>
              <a:rPr lang="nl-BE" sz="1200" dirty="0">
                <a:latin typeface="Helvetica" pitchFamily="2" charset="0"/>
              </a:rPr>
              <a:t>(Loranthaceae)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De stengeltop heeft zich omgezet tot een terminaal (mannelijk) bloemgestel, dat hier is verdroogd en afgevallen, met achterlaten van een litteken. </a:t>
            </a:r>
          </a:p>
          <a:p>
            <a:r>
              <a:rPr lang="nl-BE" sz="1200" dirty="0">
                <a:latin typeface="Helvetica" pitchFamily="2" charset="0"/>
              </a:rPr>
              <a:t>De twee okselknoppen van het bovenste bladpaar zullen volgend voorjaar de groei verderzetten, met als resultaat een valse dichotomie. </a:t>
            </a:r>
          </a:p>
          <a:p>
            <a:endParaRPr lang="nl-BE" sz="1200" dirty="0">
              <a:latin typeface="Helvetica" pitchFamily="2" charset="0"/>
            </a:endParaRP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75</a:t>
            </a:fld>
            <a:endParaRPr lang="en-GB" altLang="nl-BE"/>
          </a:p>
        </p:txBody>
      </p:sp>
    </p:spTree>
    <p:extLst>
      <p:ext uri="{BB962C8B-B14F-4D97-AF65-F5344CB8AC3E}">
        <p14:creationId xmlns:p14="http://schemas.microsoft.com/office/powerpoint/2010/main" val="3144611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Viscum album </a:t>
            </a:r>
            <a:r>
              <a:rPr lang="nl-BE" sz="1200" dirty="0">
                <a:latin typeface="Helvetica" pitchFamily="2" charset="0"/>
              </a:rPr>
              <a:t>(Santalaceae)</a:t>
            </a:r>
          </a:p>
          <a:p>
            <a:endParaRPr lang="nl-BE" sz="1200" dirty="0">
              <a:latin typeface="Helvetica" pitchFamily="2" charset="0"/>
            </a:endParaRPr>
          </a:p>
          <a:p>
            <a:endParaRPr lang="nl-BE" sz="1200" dirty="0">
              <a:latin typeface="Helvetica" pitchFamily="2" charset="0"/>
            </a:endParaRPr>
          </a:p>
          <a:p>
            <a:r>
              <a:rPr lang="nl-BE" dirty="0"/>
              <a:t>De situatie hier is zeer vergelijkbaar, maar dit is een vrouwelijke plant, ergens in de loop van de winter: de vruchten van een oud bloemgestel zijn nog aanwezig, en het jongste, terminale bloemgestel staat klaar om uit te lopen.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76</a:t>
            </a:fld>
            <a:endParaRPr lang="en-GB" altLang="nl-BE"/>
          </a:p>
        </p:txBody>
      </p:sp>
    </p:spTree>
    <p:extLst>
      <p:ext uri="{BB962C8B-B14F-4D97-AF65-F5344CB8AC3E}">
        <p14:creationId xmlns:p14="http://schemas.microsoft.com/office/powerpoint/2010/main" val="2397304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63603E0A-C23C-C144-BF47-BE1E60843F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1EEF7A-A224-F94A-ADCE-749E7297DB29}" type="slidenum">
              <a:rPr lang="en-GB" altLang="nl-BE"/>
              <a:pPr>
                <a:spcBef>
                  <a:spcPct val="0"/>
                </a:spcBef>
              </a:pPr>
              <a:t>79</a:t>
            </a:fld>
            <a:endParaRPr lang="en-GB" altLang="nl-BE"/>
          </a:p>
        </p:txBody>
      </p:sp>
      <p:sp>
        <p:nvSpPr>
          <p:cNvPr id="34818" name="Rectangle 2">
            <a:extLst>
              <a:ext uri="{FF2B5EF4-FFF2-40B4-BE49-F238E27FC236}">
                <a16:creationId xmlns:a16="http://schemas.microsoft.com/office/drawing/2014/main" id="{0E3A66E7-E176-1741-AE7D-0A39274BDB37}"/>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D6FCC6F1-78D9-554C-ABBE-D660617A20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Salix fragilis</a:t>
            </a:r>
            <a:r>
              <a:rPr lang="nl-BE" altLang="nl-BE" sz="1200" dirty="0">
                <a:solidFill>
                  <a:schemeClr val="tx1"/>
                </a:solidFill>
                <a:latin typeface="Helvetica" pitchFamily="2" charset="0"/>
                <a:ea typeface="ＭＳ Ｐゴシック" panose="020B0600070205080204" pitchFamily="34" charset="-128"/>
              </a:rPr>
              <a:t> (Salicaceae)</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Bij het knotten van wilgen worden takken verwijderd, en een wondweefsel ontstaat.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17FD849-FA2D-764E-B663-0AC17FC939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FDA7138-441F-7048-9907-D459300A6F74}" type="slidenum">
              <a:rPr lang="en-GB" altLang="nl-BE"/>
              <a:pPr>
                <a:spcBef>
                  <a:spcPct val="0"/>
                </a:spcBef>
              </a:pPr>
              <a:t>80</a:t>
            </a:fld>
            <a:endParaRPr lang="en-GB" altLang="nl-BE"/>
          </a:p>
        </p:txBody>
      </p:sp>
      <p:sp>
        <p:nvSpPr>
          <p:cNvPr id="36866" name="Rectangle 2">
            <a:extLst>
              <a:ext uri="{FF2B5EF4-FFF2-40B4-BE49-F238E27FC236}">
                <a16:creationId xmlns:a16="http://schemas.microsoft.com/office/drawing/2014/main" id="{FF35A731-B12F-A64A-98D0-A0F9F20378F8}"/>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8D373CEE-85FF-D34B-B7BE-94F3DD63D7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Salix fragilis</a:t>
            </a:r>
            <a:r>
              <a:rPr lang="nl-BE" altLang="nl-BE" sz="1200" dirty="0">
                <a:solidFill>
                  <a:schemeClr val="tx1"/>
                </a:solidFill>
                <a:latin typeface="Helvetica" pitchFamily="2" charset="0"/>
                <a:ea typeface="ＭＳ Ｐゴシック" panose="020B0600070205080204" pitchFamily="34" charset="-128"/>
              </a:rPr>
              <a:t> (Salicaceae)</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Uit dit wondweefsel zal een onbepaald en ongeregeld aantal zijtakken ontstaan.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Catalpa bungei </a:t>
            </a:r>
            <a:r>
              <a:rPr lang="nl-BE" sz="1200" dirty="0">
                <a:latin typeface="Helvetica" pitchFamily="2" charset="0"/>
              </a:rPr>
              <a:t>(Bignoniaceae)</a:t>
            </a:r>
          </a:p>
          <a:p>
            <a:endParaRPr lang="nl-BE" sz="1200" dirty="0">
              <a:latin typeface="Helvetica" pitchFamily="2" charset="0"/>
            </a:endParaRPr>
          </a:p>
          <a:p>
            <a:endParaRPr lang="nl-BE" sz="1200" dirty="0">
              <a:latin typeface="Helvetica" pitchFamily="2" charset="0"/>
            </a:endParaRPr>
          </a:p>
          <a:p>
            <a:r>
              <a:rPr lang="nl-BE" dirty="0"/>
              <a:t>Een trendy verschiijnsel, in de wat grotere voortuinen, knotbomen…</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81</a:t>
            </a:fld>
            <a:endParaRPr lang="en-GB" altLang="nl-BE"/>
          </a:p>
        </p:txBody>
      </p:sp>
    </p:spTree>
    <p:extLst>
      <p:ext uri="{BB962C8B-B14F-4D97-AF65-F5344CB8AC3E}">
        <p14:creationId xmlns:p14="http://schemas.microsoft.com/office/powerpoint/2010/main" val="29543664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C0FDED19-57DC-2146-8EA0-0FFD3D6A72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4182A9-73D0-474C-B22E-099151CA48D5}" type="slidenum">
              <a:rPr lang="en-GB" altLang="nl-BE"/>
              <a:pPr>
                <a:spcBef>
                  <a:spcPct val="0"/>
                </a:spcBef>
              </a:pPr>
              <a:t>83</a:t>
            </a:fld>
            <a:endParaRPr lang="en-GB" altLang="nl-BE"/>
          </a:p>
        </p:txBody>
      </p:sp>
      <p:sp>
        <p:nvSpPr>
          <p:cNvPr id="90114" name="Rectangle 2">
            <a:extLst>
              <a:ext uri="{FF2B5EF4-FFF2-40B4-BE49-F238E27FC236}">
                <a16:creationId xmlns:a16="http://schemas.microsoft.com/office/drawing/2014/main" id="{E2B5CBE2-BCD9-C541-999C-1B11CA6DFAE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891BC910-6A3B-8047-91F7-020D1C3229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sz="1200" b="1" i="1" dirty="0">
                <a:latin typeface="Helvetica" pitchFamily="2" charset="0"/>
                <a:ea typeface="ＭＳ Ｐゴシック" panose="020B0600070205080204" pitchFamily="34" charset="-128"/>
              </a:rPr>
              <a:t>Rubus idaeus</a:t>
            </a:r>
            <a:r>
              <a:rPr lang="nl-BE" altLang="nl-BE" sz="1200" dirty="0">
                <a:latin typeface="Helvetica" pitchFamily="2" charset="0"/>
                <a:ea typeface="ＭＳ Ｐゴシック" panose="020B0600070205080204" pitchFamily="34" charset="-128"/>
              </a:rPr>
              <a:t> (Rosaceae)</a:t>
            </a:r>
            <a:endParaRPr lang="nl-NL" altLang="nl-BE" b="1" dirty="0">
              <a:latin typeface="Times New Roman" panose="02020603050405020304" pitchFamily="18" charset="0"/>
              <a:ea typeface="ＭＳ Ｐゴシック" panose="020B0600070205080204" pitchFamily="34" charset="-128"/>
            </a:endParaRPr>
          </a:p>
          <a:p>
            <a:endParaRPr lang="nl-NL" altLang="nl-BE" b="1" dirty="0">
              <a:latin typeface="Times New Roman" panose="02020603050405020304" pitchFamily="18" charset="0"/>
              <a:ea typeface="ＭＳ Ｐゴシック" panose="020B0600070205080204" pitchFamily="34" charset="-128"/>
            </a:endParaRPr>
          </a:p>
          <a:p>
            <a:endParaRPr lang="nl-NL" altLang="nl-BE" b="1" dirty="0">
              <a:latin typeface="Times New Roman" panose="02020603050405020304" pitchFamily="18" charset="0"/>
              <a:ea typeface="ＭＳ Ｐゴシック" panose="020B0600070205080204" pitchFamily="34" charset="-128"/>
            </a:endParaRPr>
          </a:p>
          <a:p>
            <a:r>
              <a:rPr lang="nl-NL" altLang="nl-BE" b="0" dirty="0">
                <a:latin typeface="Times New Roman" panose="02020603050405020304" pitchFamily="18" charset="0"/>
                <a:ea typeface="ＭＳ Ｐゴシック" panose="020B0600070205080204" pitchFamily="34" charset="-128"/>
              </a:rPr>
              <a:t>Op het uitgebreide wortelnetwerk ontstaan her en der wortelknoppen (in diverse fasen van hun ontwikkeling), die zullen uitgroeien tot stengels. </a:t>
            </a:r>
          </a:p>
          <a:p>
            <a:endParaRPr lang="nl-NL" altLang="nl-BE" b="1" dirty="0">
              <a:latin typeface="Times New Roman" panose="02020603050405020304" pitchFamily="18" charset="0"/>
              <a:ea typeface="ＭＳ Ｐゴシック" panose="020B0600070205080204" pitchFamily="34" charset="-128"/>
            </a:endParaRPr>
          </a:p>
          <a:p>
            <a:endParaRPr lang="nl-NL" altLang="nl-BE" b="1"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1569147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ltLang="nl-BE" sz="1200" b="1" i="1" dirty="0">
                <a:latin typeface="Helvetica" pitchFamily="2" charset="0"/>
                <a:ea typeface="ＭＳ Ｐゴシック" panose="020B0600070205080204" pitchFamily="34" charset="-128"/>
              </a:rPr>
              <a:t>Rubus idaeus</a:t>
            </a:r>
            <a:r>
              <a:rPr lang="nl-BE" altLang="nl-BE" sz="1200" dirty="0">
                <a:latin typeface="Helvetica" pitchFamily="2" charset="0"/>
                <a:ea typeface="ＭＳ Ｐゴシック" panose="020B0600070205080204" pitchFamily="34" charset="-128"/>
              </a:rPr>
              <a:t> (Rosaceae)</a:t>
            </a:r>
          </a:p>
          <a:p>
            <a:endParaRPr lang="nl-BE" sz="1200" dirty="0">
              <a:latin typeface="Helvetica" pitchFamily="2" charset="0"/>
              <a:ea typeface="ＭＳ Ｐゴシック" panose="020B0600070205080204" pitchFamily="34" charset="-128"/>
            </a:endParaRPr>
          </a:p>
          <a:p>
            <a:endParaRPr lang="nl-BE" sz="1200" dirty="0">
              <a:latin typeface="Helvetica" pitchFamily="2" charset="0"/>
              <a:ea typeface="ＭＳ Ｐゴシック" panose="020B0600070205080204" pitchFamily="34" charset="-128"/>
            </a:endParaRPr>
          </a:p>
          <a:p>
            <a:r>
              <a:rPr lang="nl-BE" dirty="0"/>
              <a:t>Met als resultaat een zich elk jaar sterk uitbreidende clone van frambozenstruiken…</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84</a:t>
            </a:fld>
            <a:endParaRPr lang="en-GB" altLang="nl-BE"/>
          </a:p>
        </p:txBody>
      </p:sp>
    </p:spTree>
    <p:extLst>
      <p:ext uri="{BB962C8B-B14F-4D97-AF65-F5344CB8AC3E}">
        <p14:creationId xmlns:p14="http://schemas.microsoft.com/office/powerpoint/2010/main" val="9776439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Castanea sativa </a:t>
            </a:r>
            <a:r>
              <a:rPr lang="nl-BE" sz="1200" dirty="0">
                <a:latin typeface="Helvetica" pitchFamily="2" charset="0"/>
              </a:rPr>
              <a:t>(Fagaceae)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Resultaat van hakhoutbeheer. </a:t>
            </a:r>
          </a:p>
          <a:p>
            <a:endParaRPr lang="nl-BE" sz="1200" dirty="0">
              <a:latin typeface="Helvetica" pitchFamily="2" charset="0"/>
            </a:endParaRPr>
          </a:p>
          <a:p>
            <a:endParaRPr lang="nl-BE" sz="1200" dirty="0">
              <a:latin typeface="Helvetica" pitchFamily="2" charset="0"/>
            </a:endParaRPr>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86</a:t>
            </a:fld>
            <a:endParaRPr lang="en-GB" altLang="nl-BE"/>
          </a:p>
        </p:txBody>
      </p:sp>
    </p:spTree>
    <p:extLst>
      <p:ext uri="{BB962C8B-B14F-4D97-AF65-F5344CB8AC3E}">
        <p14:creationId xmlns:p14="http://schemas.microsoft.com/office/powerpoint/2010/main" val="2744367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6E89E388-6612-9A4F-AC85-50663DB4B8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C507359-3814-B747-BDCA-8D83661A2343}" type="slidenum">
              <a:rPr lang="en-GB" altLang="nl-BE"/>
              <a:pPr>
                <a:spcBef>
                  <a:spcPct val="0"/>
                </a:spcBef>
              </a:pPr>
              <a:t>87</a:t>
            </a:fld>
            <a:endParaRPr lang="en-GB" altLang="nl-BE"/>
          </a:p>
        </p:txBody>
      </p:sp>
      <p:sp>
        <p:nvSpPr>
          <p:cNvPr id="40962" name="Rectangle 2">
            <a:extLst>
              <a:ext uri="{FF2B5EF4-FFF2-40B4-BE49-F238E27FC236}">
                <a16:creationId xmlns:a16="http://schemas.microsoft.com/office/drawing/2014/main" id="{F286508B-359B-1A4C-948D-8B1F706EA64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D9C068B5-8BC4-A14B-8B34-921F776E4F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Tilia platyphyllos</a:t>
            </a:r>
            <a:r>
              <a:rPr lang="nl-BE" altLang="nl-BE" sz="1200" dirty="0">
                <a:solidFill>
                  <a:schemeClr val="tx1"/>
                </a:solidFill>
                <a:latin typeface="Helvetica" pitchFamily="2" charset="0"/>
                <a:ea typeface="ＭＳ Ｐゴシック" panose="020B0600070205080204" pitchFamily="34" charset="-128"/>
              </a:rPr>
              <a:t> (Malvaceae)</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Kenmerkend fenomeen bij sommige soorten Linde.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Espeletia pycnophylla </a:t>
            </a:r>
            <a:r>
              <a:rPr lang="nl-BE" sz="1200" dirty="0">
                <a:latin typeface="Helvetica" pitchFamily="2" charset="0"/>
              </a:rPr>
              <a:t>(Asteraceae)</a:t>
            </a:r>
          </a:p>
          <a:p>
            <a:endParaRPr lang="nl-BE" sz="1200" dirty="0">
              <a:latin typeface="Helvetica" pitchFamily="2" charset="0"/>
            </a:endParaRPr>
          </a:p>
          <a:p>
            <a:r>
              <a:rPr lang="nl-BE" dirty="0"/>
              <a:t>In de alpiene zone van tropische bergen is een bijzondere levensvorm tot ontwikkeling gekomen, rozetbomen. </a:t>
            </a:r>
          </a:p>
          <a:p>
            <a:endParaRPr lang="nl-BE" dirty="0"/>
          </a:p>
          <a:p>
            <a:r>
              <a:rPr lang="nl-BE" dirty="0"/>
              <a:t>De Zuid-Amerikaanse paramo wordt gekenmerkt door soorten van het genus </a:t>
            </a:r>
            <a:r>
              <a:rPr lang="nl-BE" i="1" dirty="0"/>
              <a:t>Espeletia</a:t>
            </a:r>
            <a:r>
              <a:rPr lang="nl-BE" dirty="0"/>
              <a:t> sensu lato.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8</a:t>
            </a:fld>
            <a:endParaRPr lang="en-GB" altLang="nl-BE"/>
          </a:p>
        </p:txBody>
      </p:sp>
    </p:spTree>
    <p:extLst>
      <p:ext uri="{BB962C8B-B14F-4D97-AF65-F5344CB8AC3E}">
        <p14:creationId xmlns:p14="http://schemas.microsoft.com/office/powerpoint/2010/main" val="4317665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a:extLst>
              <a:ext uri="{FF2B5EF4-FFF2-40B4-BE49-F238E27FC236}">
                <a16:creationId xmlns:a16="http://schemas.microsoft.com/office/drawing/2014/main" id="{4F106AD5-3DD8-BB4C-A158-A09FBB48E3B5}"/>
              </a:ext>
            </a:extLst>
          </p:cNvPr>
          <p:cNvSpPr>
            <a:spLocks noGrp="1" noRot="1" noChangeAspect="1" noChangeArrowheads="1" noTextEdit="1"/>
          </p:cNvSpPr>
          <p:nvPr>
            <p:ph type="sldImg"/>
          </p:nvPr>
        </p:nvSpPr>
        <p:spPr>
          <a:ln/>
        </p:spPr>
      </p:sp>
      <p:sp>
        <p:nvSpPr>
          <p:cNvPr id="43010" name="Tijdelijke aanduiding voor notities 2">
            <a:extLst>
              <a:ext uri="{FF2B5EF4-FFF2-40B4-BE49-F238E27FC236}">
                <a16:creationId xmlns:a16="http://schemas.microsoft.com/office/drawing/2014/main" id="{EB87BA12-C470-D649-A1CA-B175970541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nl-BE" altLang="nl-BE" sz="1200" b="1" i="1" dirty="0">
                <a:solidFill>
                  <a:schemeClr val="tx1"/>
                </a:solidFill>
                <a:latin typeface="Helvetica" pitchFamily="2" charset="0"/>
                <a:ea typeface="ＭＳ Ｐゴシック" panose="020B0600070205080204" pitchFamily="34" charset="-128"/>
              </a:rPr>
              <a:t>Tilia platyphyllos</a:t>
            </a:r>
            <a:r>
              <a:rPr lang="nl-BE" altLang="nl-BE" sz="1200" dirty="0">
                <a:solidFill>
                  <a:schemeClr val="tx1"/>
                </a:solidFill>
                <a:latin typeface="Helvetica" pitchFamily="2" charset="0"/>
                <a:ea typeface="ＭＳ Ｐゴシック" panose="020B0600070205080204" pitchFamily="34" charset="-128"/>
              </a:rPr>
              <a:t> (Malvaceae)</a:t>
            </a:r>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r>
              <a:rPr lang="nl-NL" altLang="nl-BE" dirty="0">
                <a:latin typeface="Times New Roman" panose="02020603050405020304" pitchFamily="18" charset="0"/>
                <a:ea typeface="ＭＳ Ｐゴシック" panose="020B0600070205080204" pitchFamily="34" charset="-128"/>
              </a:rPr>
              <a:t>Mechelen, dreef (Ridder </a:t>
            </a:r>
            <a:r>
              <a:rPr lang="nl-NL" altLang="nl-BE" dirty="0" err="1">
                <a:latin typeface="Times New Roman" panose="02020603050405020304" pitchFamily="18" charset="0"/>
                <a:ea typeface="ＭＳ Ｐゴシック" panose="020B0600070205080204" pitchFamily="34" charset="-128"/>
              </a:rPr>
              <a:t>Dessainlaan</a:t>
            </a:r>
            <a:r>
              <a:rPr lang="nl-NL" altLang="nl-BE" dirty="0">
                <a:latin typeface="Times New Roman" panose="02020603050405020304" pitchFamily="18" charset="0"/>
                <a:ea typeface="ＭＳ Ｐゴシック" panose="020B0600070205080204" pitchFamily="34" charset="-128"/>
              </a:rPr>
              <a:t>) naar de ingang van het </a:t>
            </a:r>
            <a:r>
              <a:rPr lang="nl-NL" altLang="nl-BE" dirty="0" err="1">
                <a:latin typeface="Times New Roman" panose="02020603050405020304" pitchFamily="18" charset="0"/>
                <a:ea typeface="ＭＳ Ｐゴシック" panose="020B0600070205080204" pitchFamily="34" charset="-128"/>
              </a:rPr>
              <a:t>Vrijbroekpark</a:t>
            </a:r>
            <a:r>
              <a:rPr lang="nl-NL" altLang="nl-BE" dirty="0">
                <a:latin typeface="Times New Roman" panose="02020603050405020304" pitchFamily="18" charset="0"/>
                <a:ea typeface="ＭＳ Ｐゴシック" panose="020B0600070205080204" pitchFamily="34" charset="-128"/>
              </a:rPr>
              <a:t>. </a:t>
            </a: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a:p>
            <a:endParaRPr lang="nl-NL" altLang="nl-BE" dirty="0">
              <a:latin typeface="Times New Roman" panose="02020603050405020304" pitchFamily="18" charset="0"/>
              <a:ea typeface="ＭＳ Ｐゴシック" panose="020B0600070205080204" pitchFamily="34" charset="-128"/>
            </a:endParaRPr>
          </a:p>
        </p:txBody>
      </p:sp>
      <p:sp>
        <p:nvSpPr>
          <p:cNvPr id="43011" name="Tijdelijke aanduiding voor dianummer 3">
            <a:extLst>
              <a:ext uri="{FF2B5EF4-FFF2-40B4-BE49-F238E27FC236}">
                <a16:creationId xmlns:a16="http://schemas.microsoft.com/office/drawing/2014/main" id="{7BCD1FE3-3767-DA43-A868-6FCC2F606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1AE937B-2E73-0E4D-B420-E1D13E594145}" type="slidenum">
              <a:rPr lang="en-GB" altLang="nl-BE"/>
              <a:pPr>
                <a:spcBef>
                  <a:spcPct val="0"/>
                </a:spcBef>
              </a:pPr>
              <a:t>88</a:t>
            </a:fld>
            <a:endParaRPr lang="en-GB" altLang="nl-B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Larix decidua </a:t>
            </a:r>
            <a:r>
              <a:rPr lang="nl-BE" sz="1200" dirty="0">
                <a:latin typeface="Helvetica" pitchFamily="2" charset="0"/>
              </a:rPr>
              <a:t>(Pinaceae)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Meestal worden deze superdichte vertakkingen veroorzaakt door een aantasting met bepaalde Fungi. </a:t>
            </a: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90</a:t>
            </a:fld>
            <a:endParaRPr lang="en-GB" altLang="nl-BE"/>
          </a:p>
        </p:txBody>
      </p:sp>
    </p:spTree>
    <p:extLst>
      <p:ext uri="{BB962C8B-B14F-4D97-AF65-F5344CB8AC3E}">
        <p14:creationId xmlns:p14="http://schemas.microsoft.com/office/powerpoint/2010/main" val="109324624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Betula pubescens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Dergelijke heksenbezems worden actief opgespoord (en vermeerderd) door amateurs van planten met dwerggroei, bv. voor rotstuinen.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91</a:t>
            </a:fld>
            <a:endParaRPr lang="en-GB" altLang="nl-BE"/>
          </a:p>
        </p:txBody>
      </p:sp>
    </p:spTree>
    <p:extLst>
      <p:ext uri="{BB962C8B-B14F-4D97-AF65-F5344CB8AC3E}">
        <p14:creationId xmlns:p14="http://schemas.microsoft.com/office/powerpoint/2010/main" val="34603001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Araucaria heterophylla </a:t>
            </a:r>
            <a:r>
              <a:rPr lang="nl-BE" sz="1200" dirty="0">
                <a:latin typeface="Helvetica" pitchFamily="2" charset="0"/>
              </a:rPr>
              <a:t>(Araucariaceae)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De meeste Gymnospermen vertonen een topmeristeem met permanente, doorlopende groei, met als gevolg de vorming van kaarsrechte stammen. </a:t>
            </a:r>
          </a:p>
          <a:p>
            <a:endParaRPr lang="nl-BE" sz="1200" dirty="0">
              <a:latin typeface="Helvetica" pitchFamily="2" charset="0"/>
            </a:endParaRPr>
          </a:p>
          <a:p>
            <a:endParaRPr lang="nl-BE" sz="1200" dirty="0">
              <a:latin typeface="Helvetica" pitchFamily="2" charset="0"/>
            </a:endParaRPr>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94</a:t>
            </a:fld>
            <a:endParaRPr lang="en-GB" altLang="nl-BE"/>
          </a:p>
        </p:txBody>
      </p:sp>
    </p:spTree>
    <p:extLst>
      <p:ext uri="{BB962C8B-B14F-4D97-AF65-F5344CB8AC3E}">
        <p14:creationId xmlns:p14="http://schemas.microsoft.com/office/powerpoint/2010/main" val="423745850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Alnus glutinosa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Topfragment van een takje, met twee laterale okselknoppen (en het litteken van hun afgevallen bractee), maar het takje eindigt in een goed ontwikkelde eindknop: monopodiale groei.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95</a:t>
            </a:fld>
            <a:endParaRPr lang="en-GB" altLang="nl-BE"/>
          </a:p>
        </p:txBody>
      </p:sp>
    </p:spTree>
    <p:extLst>
      <p:ext uri="{BB962C8B-B14F-4D97-AF65-F5344CB8AC3E}">
        <p14:creationId xmlns:p14="http://schemas.microsoft.com/office/powerpoint/2010/main" val="3135031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Quercus robur </a:t>
            </a:r>
            <a:r>
              <a:rPr lang="nl-BE" sz="1200" dirty="0">
                <a:latin typeface="Helvetica" pitchFamily="2" charset="0"/>
              </a:rPr>
              <a:t>(Fagaceae)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Ook alle eiken vertonen monopodiale groei, met een zware eindknop, en (hier zichtbaar) twee laterale okselknoppen, ook weer elk met het litteken van hun afgevallen bractee. </a:t>
            </a:r>
          </a:p>
          <a:p>
            <a:endParaRPr lang="nl-BE" sz="1200" dirty="0">
              <a:latin typeface="Helvetica" pitchFamily="2" charset="0"/>
            </a:endParaRPr>
          </a:p>
          <a:p>
            <a:r>
              <a:rPr lang="nl-BE" sz="1200" dirty="0">
                <a:latin typeface="Helvetica" pitchFamily="2" charset="0"/>
              </a:rPr>
              <a:t>Let op het (prachtige) eitje, afgezet door een Eikenpage…</a:t>
            </a: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96</a:t>
            </a:fld>
            <a:endParaRPr lang="en-GB" altLang="nl-BE"/>
          </a:p>
        </p:txBody>
      </p:sp>
    </p:spTree>
    <p:extLst>
      <p:ext uri="{BB962C8B-B14F-4D97-AF65-F5344CB8AC3E}">
        <p14:creationId xmlns:p14="http://schemas.microsoft.com/office/powerpoint/2010/main" val="32841872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8ABDE58-FC5F-9248-B985-43EE37E6CC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3DE5E162-B91A-CD4A-90C1-C53457FC8F82}" type="slidenum">
              <a:rPr lang="en-GB" altLang="nl-BE"/>
              <a:pPr>
                <a:spcBef>
                  <a:spcPct val="0"/>
                </a:spcBef>
              </a:pPr>
              <a:t>98</a:t>
            </a:fld>
            <a:endParaRPr lang="en-GB" altLang="nl-BE"/>
          </a:p>
        </p:txBody>
      </p:sp>
      <p:sp>
        <p:nvSpPr>
          <p:cNvPr id="22530" name="Rectangle 2">
            <a:extLst>
              <a:ext uri="{FF2B5EF4-FFF2-40B4-BE49-F238E27FC236}">
                <a16:creationId xmlns:a16="http://schemas.microsoft.com/office/drawing/2014/main" id="{5F3BAE45-B759-3340-9718-8B370C71E6DF}"/>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3FCF5928-5C32-994A-B4C3-C9724A32A9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nl-BE" altLang="nl-BE" sz="1200" b="1" i="1" dirty="0">
                <a:solidFill>
                  <a:schemeClr val="tx1"/>
                </a:solidFill>
                <a:latin typeface="Helvetica" pitchFamily="2" charset="0"/>
                <a:ea typeface="ＭＳ Ｐゴシック" panose="020B0600070205080204" pitchFamily="34" charset="-128"/>
              </a:rPr>
              <a:t>Vitis vinifera </a:t>
            </a:r>
            <a:r>
              <a:rPr lang="nl-BE" altLang="nl-BE" sz="1200" dirty="0">
                <a:solidFill>
                  <a:schemeClr val="tx1"/>
                </a:solidFill>
                <a:latin typeface="Helvetica" pitchFamily="2" charset="0"/>
                <a:ea typeface="ＭＳ Ｐゴシック" panose="020B0600070205080204" pitchFamily="34" charset="-128"/>
              </a:rPr>
              <a:t>(Vitaceae)</a:t>
            </a:r>
            <a:endParaRPr lang="en-US" altLang="nl-BE" b="1" dirty="0">
              <a:latin typeface="Arial" panose="020B0604020202020204" pitchFamily="34" charset="0"/>
              <a:ea typeface="ＭＳ Ｐゴシック" panose="020B0600070205080204" pitchFamily="34" charset="-128"/>
            </a:endParaRP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a:r>
              <a:rPr lang="en-US" altLang="nl-BE" dirty="0">
                <a:latin typeface="Arial" panose="020B0604020202020204" pitchFamily="34" charset="0"/>
                <a:ea typeface="ＭＳ Ｐゴシック" panose="020B0600070205080204" pitchFamily="34" charset="-128"/>
              </a:rPr>
              <a:t>4-5. </a:t>
            </a:r>
            <a:r>
              <a:rPr lang="en-US" altLang="nl-BE" dirty="0" err="1">
                <a:latin typeface="Arial" panose="020B0604020202020204" pitchFamily="34" charset="0"/>
                <a:ea typeface="ＭＳ Ｐゴシック" panose="020B0600070205080204" pitchFamily="34" charset="-128"/>
              </a:rPr>
              <a:t>Sympodiale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stengel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detail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vertakte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stengelrank</a:t>
            </a:r>
            <a:r>
              <a:rPr lang="en-US" altLang="nl-BE" dirty="0">
                <a:latin typeface="Arial" panose="020B0604020202020204" pitchFamily="34" charset="0"/>
                <a:ea typeface="ＭＳ Ｐゴシック" panose="020B0600070205080204" pitchFamily="34" charset="-128"/>
              </a:rPr>
              <a:t> </a:t>
            </a:r>
          </a:p>
          <a:p>
            <a:pPr marL="228600" indent="-228600"/>
            <a:endParaRPr lang="en-US" altLang="nl-BE" dirty="0">
              <a:latin typeface="Arial" panose="020B0604020202020204" pitchFamily="34" charset="0"/>
              <a:ea typeface="ＭＳ Ｐゴシック" panose="020B0600070205080204" pitchFamily="34" charset="-128"/>
            </a:endParaRPr>
          </a:p>
          <a:p>
            <a:pPr marL="1143000" lvl="2" indent="-228600"/>
            <a:r>
              <a:rPr lang="en-US" altLang="nl-BE" dirty="0">
                <a:latin typeface="Arial" panose="020B0604020202020204" pitchFamily="34" charset="0"/>
                <a:ea typeface="ＭＳ Ｐゴシック" panose="020B0600070205080204" pitchFamily="34" charset="-128"/>
              </a:rPr>
              <a:t>	L : </a:t>
            </a:r>
            <a:r>
              <a:rPr lang="en-US" altLang="nl-BE" dirty="0" err="1">
                <a:latin typeface="Arial" panose="020B0604020202020204" pitchFamily="34" charset="0"/>
                <a:ea typeface="ＭＳ Ｐゴシック" panose="020B0600070205080204" pitchFamily="34" charset="-128"/>
              </a:rPr>
              <a:t>loofblad</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a:latin typeface="Arial" panose="020B0604020202020204" pitchFamily="34" charset="0"/>
                <a:ea typeface="ＭＳ Ｐゴシック" panose="020B0600070205080204" pitchFamily="34" charset="-128"/>
              </a:rPr>
              <a:t>	Lo 1, 2,3, </a:t>
            </a:r>
            <a:r>
              <a:rPr lang="en-US" altLang="nl-BE" dirty="0">
                <a:latin typeface="Times New Roman" panose="02020603050405020304" pitchFamily="18" charset="0"/>
                <a:ea typeface="ＭＳ Ｐゴシック" panose="020B0600070205080204" pitchFamily="34" charset="-128"/>
              </a:rPr>
              <a:t>…</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zij</a:t>
            </a:r>
            <a:r>
              <a:rPr lang="en-US" altLang="nl-BE" dirty="0">
                <a:latin typeface="Arial" panose="020B0604020202020204" pitchFamily="34" charset="0"/>
                <a:ea typeface="ＭＳ Ｐゴシック" panose="020B0600070205080204" pitchFamily="34" charset="-128"/>
              </a:rPr>
              <a:t>)</a:t>
            </a:r>
            <a:r>
              <a:rPr lang="en-US" altLang="nl-BE" dirty="0" err="1">
                <a:latin typeface="Arial" panose="020B0604020202020204" pitchFamily="34" charset="0"/>
                <a:ea typeface="ＭＳ Ｐゴシック" panose="020B0600070205080204" pitchFamily="34" charset="-128"/>
              </a:rPr>
              <a:t>stengel</a:t>
            </a:r>
            <a:r>
              <a:rPr lang="en-US" altLang="nl-BE" dirty="0">
                <a:latin typeface="Arial" panose="020B0604020202020204" pitchFamily="34" charset="0"/>
                <a:ea typeface="ＭＳ Ｐゴシック" panose="020B0600070205080204" pitchFamily="34" charset="-128"/>
              </a:rPr>
              <a:t> van 1e, 2e, 3e, </a:t>
            </a:r>
            <a:r>
              <a:rPr lang="en-US" altLang="nl-BE" dirty="0">
                <a:latin typeface="Times New Roman" panose="02020603050405020304" pitchFamily="18" charset="0"/>
                <a:ea typeface="ＭＳ Ｐゴシック" panose="020B0600070205080204" pitchFamily="34" charset="-128"/>
              </a:rPr>
              <a:t>…</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orde</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a:latin typeface="Arial" panose="020B0604020202020204" pitchFamily="34" charset="0"/>
                <a:ea typeface="ＭＳ Ｐゴシック" panose="020B0600070205080204" pitchFamily="34" charset="-128"/>
              </a:rPr>
              <a:t>	Ok :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a:latin typeface="Arial" panose="020B0604020202020204" pitchFamily="34" charset="0"/>
                <a:ea typeface="ＭＳ Ｐゴシック" panose="020B0600070205080204" pitchFamily="34" charset="-128"/>
              </a:rPr>
              <a:t>	R 1, 2, 3, </a:t>
            </a:r>
            <a:r>
              <a:rPr lang="en-US" altLang="nl-BE" dirty="0">
                <a:latin typeface="Times New Roman" panose="02020603050405020304" pitchFamily="18" charset="0"/>
                <a:ea typeface="ＭＳ Ｐゴシック" panose="020B0600070205080204" pitchFamily="34" charset="-128"/>
              </a:rPr>
              <a:t>…</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terminaal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stengeldeel</a:t>
            </a:r>
            <a:r>
              <a:rPr lang="en-US" altLang="nl-BE" dirty="0">
                <a:latin typeface="Arial" panose="020B0604020202020204" pitchFamily="34" charset="0"/>
                <a:ea typeface="ＭＳ Ｐゴシック" panose="020B0600070205080204" pitchFamily="34" charset="-128"/>
              </a:rPr>
              <a:t> van 1e, 2e, 3e, </a:t>
            </a:r>
            <a:r>
              <a:rPr lang="en-US" altLang="nl-BE" dirty="0">
                <a:latin typeface="Times New Roman" panose="02020603050405020304" pitchFamily="18" charset="0"/>
                <a:ea typeface="ＭＳ Ｐゴシック" panose="020B0600070205080204" pitchFamily="34" charset="-128"/>
              </a:rPr>
              <a:t>…</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orde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omgevormd</a:t>
            </a:r>
            <a:r>
              <a:rPr lang="en-US" altLang="nl-BE" dirty="0">
                <a:latin typeface="Arial" panose="020B0604020202020204" pitchFamily="34" charset="0"/>
                <a:ea typeface="ＭＳ Ｐゴシック" panose="020B0600070205080204" pitchFamily="34" charset="-128"/>
              </a:rPr>
              <a:t> tot rank </a:t>
            </a:r>
          </a:p>
          <a:p>
            <a:pPr marL="1143000" lvl="2" indent="-228600"/>
            <a:r>
              <a:rPr lang="en-US" altLang="nl-BE" dirty="0">
                <a:latin typeface="Arial" panose="020B0604020202020204" pitchFamily="34" charset="0"/>
                <a:ea typeface="ＭＳ Ｐゴシック" panose="020B0600070205080204" pitchFamily="34" charset="-128"/>
              </a:rPr>
              <a:t>	S : </a:t>
            </a:r>
            <a:r>
              <a:rPr lang="en-US" altLang="nl-BE" dirty="0" err="1">
                <a:latin typeface="Arial" panose="020B0604020202020204" pitchFamily="34" charset="0"/>
                <a:ea typeface="ＭＳ Ｐゴシック" panose="020B0600070205080204" pitchFamily="34" charset="-128"/>
              </a:rPr>
              <a:t>schutblad</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p>
          <a:p>
            <a:pPr marL="228600" indent="-228600"/>
            <a:endParaRPr lang="en-US" altLang="nl-BE" dirty="0">
              <a:latin typeface="Arial" panose="020B0604020202020204" pitchFamily="34" charset="0"/>
              <a:ea typeface="ＭＳ Ｐゴシック" panose="020B0600070205080204" pitchFamily="34" charset="-128"/>
            </a:endParaRPr>
          </a:p>
          <a:p>
            <a:pPr marL="228600" indent="-228600"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EBE4A101-6F13-154D-93AA-29EEC1E55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25B2240-6881-3B4A-845A-80F1808464D4}" type="slidenum">
              <a:rPr lang="en-GB" altLang="nl-BE"/>
              <a:pPr>
                <a:spcBef>
                  <a:spcPct val="0"/>
                </a:spcBef>
              </a:pPr>
              <a:t>99</a:t>
            </a:fld>
            <a:endParaRPr lang="en-GB" altLang="nl-BE"/>
          </a:p>
        </p:txBody>
      </p:sp>
      <p:sp>
        <p:nvSpPr>
          <p:cNvPr id="24578" name="Rectangle 2">
            <a:extLst>
              <a:ext uri="{FF2B5EF4-FFF2-40B4-BE49-F238E27FC236}">
                <a16:creationId xmlns:a16="http://schemas.microsoft.com/office/drawing/2014/main" id="{D2428457-6588-0646-A878-15F8D478E229}"/>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D7DB407F-D6CD-B24D-8821-4DA3B0A633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Vitis vinifera </a:t>
            </a:r>
            <a:r>
              <a:rPr lang="nl-BE" altLang="nl-BE" sz="1200" dirty="0">
                <a:solidFill>
                  <a:schemeClr val="tx1"/>
                </a:solidFill>
                <a:latin typeface="Helvetica" pitchFamily="2" charset="0"/>
                <a:ea typeface="ＭＳ Ｐゴシック" panose="020B0600070205080204" pitchFamily="34" charset="-128"/>
              </a:rPr>
              <a:t>(Vitaceae)</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algn="l" eaLnBrk="1" hangingPunct="1"/>
            <a:endParaRPr lang="nl-NL" altLang="nl-BE" dirty="0">
              <a:latin typeface="Times New Roman" panose="02020603050405020304" pitchFamily="18" charset="0"/>
              <a:ea typeface="ＭＳ Ｐゴシック" panose="020B0600070205080204" pitchFamily="34" charset="-128"/>
            </a:endParaRPr>
          </a:p>
          <a:p>
            <a:pPr marL="228600" indent="-228600" algn="l" eaLnBrk="1" hangingPunct="1"/>
            <a:r>
              <a:rPr lang="nl-NL" altLang="nl-BE" dirty="0">
                <a:latin typeface="Times New Roman" panose="02020603050405020304" pitchFamily="18" charset="0"/>
                <a:ea typeface="ＭＳ Ｐゴシック" panose="020B0600070205080204" pitchFamily="34" charset="-128"/>
              </a:rPr>
              <a:t>Kenmerkend voor veel </a:t>
            </a:r>
            <a:r>
              <a:rPr lang="nl-NL" altLang="nl-BE" dirty="0" err="1">
                <a:latin typeface="Times New Roman" panose="02020603050405020304" pitchFamily="18" charset="0"/>
                <a:ea typeface="ＭＳ Ｐゴシック" panose="020B0600070205080204" pitchFamily="34" charset="-128"/>
              </a:rPr>
              <a:t>sympodiale</a:t>
            </a:r>
            <a:r>
              <a:rPr lang="nl-NL" altLang="nl-BE" dirty="0">
                <a:latin typeface="Times New Roman" panose="02020603050405020304" pitchFamily="18" charset="0"/>
                <a:ea typeface="ＭＳ Ｐゴシック" panose="020B0600070205080204" pitchFamily="34" charset="-128"/>
              </a:rPr>
              <a:t> stengels is de aanwezigheid van een bloemgestel (of een homoloog, zoals hier : een vertakte stengelrank) tegenover een blad.  </a:t>
            </a:r>
            <a:r>
              <a:rPr lang="nl-NL" altLang="nl-NL"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Leaf-opposed</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inflorescences</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a:t>
            </a:r>
          </a:p>
          <a:p>
            <a:pPr marL="228600" indent="-228600" algn="l" eaLnBrk="1" hangingPunct="1"/>
            <a:endParaRPr lang="nl-NL" altLang="nl-BE" dirty="0">
              <a:latin typeface="Times New Roman" panose="02020603050405020304" pitchFamily="18" charset="0"/>
              <a:ea typeface="ＭＳ Ｐゴシック" panose="020B0600070205080204" pitchFamily="34" charset="-128"/>
            </a:endParaRPr>
          </a:p>
          <a:p>
            <a:pPr marL="228600" indent="-228600" algn="l"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75DB2B2-A610-7F42-87D2-B476BA212F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56D8F11-E546-5341-A695-55D671C7945C}" type="slidenum">
              <a:rPr lang="en-GB" altLang="nl-BE"/>
              <a:pPr>
                <a:spcBef>
                  <a:spcPct val="0"/>
                </a:spcBef>
              </a:pPr>
              <a:t>100</a:t>
            </a:fld>
            <a:endParaRPr lang="en-GB" altLang="nl-BE"/>
          </a:p>
        </p:txBody>
      </p:sp>
      <p:sp>
        <p:nvSpPr>
          <p:cNvPr id="26626" name="Rectangle 2">
            <a:extLst>
              <a:ext uri="{FF2B5EF4-FFF2-40B4-BE49-F238E27FC236}">
                <a16:creationId xmlns:a16="http://schemas.microsoft.com/office/drawing/2014/main" id="{0D60C99D-27F4-8E4F-93C5-162A7CD334D9}"/>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D2AEEA5D-B363-B244-AA5C-9D5D7B0271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nl-BE" altLang="nl-BE" sz="1200" b="1" i="1" dirty="0">
                <a:solidFill>
                  <a:schemeClr val="tx1"/>
                </a:solidFill>
                <a:latin typeface="Helvetica" pitchFamily="2" charset="0"/>
                <a:ea typeface="ＭＳ Ｐゴシック" panose="020B0600070205080204" pitchFamily="34" charset="-128"/>
              </a:rPr>
              <a:t>Fumaria capreolata</a:t>
            </a:r>
            <a:r>
              <a:rPr lang="nl-BE" altLang="nl-BE" sz="1200" dirty="0">
                <a:solidFill>
                  <a:schemeClr val="tx1"/>
                </a:solidFill>
                <a:latin typeface="Helvetica" pitchFamily="2" charset="0"/>
                <a:ea typeface="ＭＳ Ｐゴシック" panose="020B0600070205080204" pitchFamily="34" charset="-128"/>
              </a:rPr>
              <a:t> (Papaveraceae)</a:t>
            </a:r>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r>
              <a:rPr lang="nl-NL" altLang="nl-BE" dirty="0">
                <a:latin typeface="Times New Roman" panose="02020603050405020304" pitchFamily="18" charset="0"/>
                <a:ea typeface="ＭＳ Ｐゴシック" panose="020B0600070205080204" pitchFamily="34" charset="-128"/>
              </a:rPr>
              <a:t>Kenmerkend voor veel </a:t>
            </a:r>
            <a:r>
              <a:rPr lang="nl-NL" altLang="nl-BE" dirty="0" err="1">
                <a:latin typeface="Times New Roman" panose="02020603050405020304" pitchFamily="18" charset="0"/>
                <a:ea typeface="ＭＳ Ｐゴシック" panose="020B0600070205080204" pitchFamily="34" charset="-128"/>
              </a:rPr>
              <a:t>sympodiale</a:t>
            </a:r>
            <a:r>
              <a:rPr lang="nl-NL" altLang="nl-BE" dirty="0">
                <a:latin typeface="Times New Roman" panose="02020603050405020304" pitchFamily="18" charset="0"/>
                <a:ea typeface="ＭＳ Ｐゴシック" panose="020B0600070205080204" pitchFamily="34" charset="-128"/>
              </a:rPr>
              <a:t> stengels is de aanwezigheid van een bloemgestel tegenover een blad.  </a:t>
            </a:r>
          </a:p>
          <a:p>
            <a:pPr marL="228600" indent="-228600" eaLnBrk="1" hangingPunct="1"/>
            <a:r>
              <a:rPr lang="nl-NL" altLang="nl-NL" dirty="0">
                <a:latin typeface="Times New Roman" panose="02020603050405020304" pitchFamily="18" charset="0"/>
                <a:ea typeface="ＭＳ Ｐゴシック" panose="020B0600070205080204" pitchFamily="34" charset="-128"/>
              </a:rPr>
              <a:t>“</a:t>
            </a:r>
            <a:r>
              <a:rPr lang="nl-NL" altLang="nl-BE" dirty="0" err="1">
                <a:latin typeface="Times New Roman" panose="02020603050405020304" pitchFamily="18" charset="0"/>
                <a:ea typeface="ＭＳ Ｐゴシック" panose="020B0600070205080204" pitchFamily="34" charset="-128"/>
              </a:rPr>
              <a:t>Leaf-opposed</a:t>
            </a:r>
            <a:r>
              <a:rPr lang="nl-NL" altLang="nl-BE" dirty="0">
                <a:latin typeface="Times New Roman" panose="02020603050405020304" pitchFamily="18" charset="0"/>
                <a:ea typeface="ＭＳ Ｐゴシック" panose="020B0600070205080204" pitchFamily="34" charset="-128"/>
              </a:rPr>
              <a:t> </a:t>
            </a:r>
            <a:r>
              <a:rPr lang="nl-NL" altLang="nl-BE" dirty="0" err="1">
                <a:latin typeface="Times New Roman" panose="02020603050405020304" pitchFamily="18" charset="0"/>
                <a:ea typeface="ＭＳ Ｐゴシック" panose="020B0600070205080204" pitchFamily="34" charset="-128"/>
              </a:rPr>
              <a:t>inflorescences</a:t>
            </a:r>
            <a:r>
              <a:rPr lang="nl-NL" altLang="nl-NL" dirty="0">
                <a:latin typeface="Times New Roman" panose="02020603050405020304" pitchFamily="18" charset="0"/>
                <a:ea typeface="ＭＳ Ｐゴシック" panose="020B0600070205080204" pitchFamily="34" charset="-128"/>
              </a:rPr>
              <a:t>”</a:t>
            </a:r>
            <a:r>
              <a:rPr lang="nl-NL" altLang="nl-BE" dirty="0">
                <a:latin typeface="Times New Roman" panose="02020603050405020304" pitchFamily="18" charset="0"/>
                <a:ea typeface="ＭＳ Ｐゴシック" panose="020B0600070205080204" pitchFamily="34" charset="-128"/>
              </a:rPr>
              <a:t> !  </a:t>
            </a: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a:p>
            <a:pPr marL="228600" indent="-228600" eaLnBrk="1" hangingPunct="1"/>
            <a:endParaRPr lang="nl-NL"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Betula corylifolia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Langlot, met verspreide bladstand.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101</a:t>
            </a:fld>
            <a:endParaRPr lang="en-GB" altLang="nl-BE"/>
          </a:p>
        </p:txBody>
      </p:sp>
    </p:spTree>
    <p:extLst>
      <p:ext uri="{BB962C8B-B14F-4D97-AF65-F5344CB8AC3E}">
        <p14:creationId xmlns:p14="http://schemas.microsoft.com/office/powerpoint/2010/main" val="3364959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E2AFDD14-0DCB-D844-851F-67EE590EE7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EBF844F-3E71-594E-B543-1313EB335D72}" type="slidenum">
              <a:rPr lang="en-GB" altLang="nl-BE"/>
              <a:pPr>
                <a:spcBef>
                  <a:spcPct val="0"/>
                </a:spcBef>
              </a:pPr>
              <a:t>12</a:t>
            </a:fld>
            <a:endParaRPr lang="en-GB" altLang="nl-BE"/>
          </a:p>
        </p:txBody>
      </p:sp>
      <p:sp>
        <p:nvSpPr>
          <p:cNvPr id="16386" name="Rectangle 2">
            <a:extLst>
              <a:ext uri="{FF2B5EF4-FFF2-40B4-BE49-F238E27FC236}">
                <a16:creationId xmlns:a16="http://schemas.microsoft.com/office/drawing/2014/main" id="{150E8BB8-7597-BF41-A16B-06B1398B601A}"/>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7D58BF1-7E37-DD40-86AB-4A8D2790EF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dirty="0">
                <a:latin typeface="Arial" panose="020B0604020202020204" pitchFamily="34" charset="0"/>
                <a:ea typeface="ＭＳ Ｐゴシック" panose="020B0600070205080204" pitchFamily="34" charset="-128"/>
              </a:rPr>
              <a:t>Schema van </a:t>
            </a:r>
            <a:r>
              <a:rPr lang="en-US" altLang="nl-BE" b="1" dirty="0" err="1">
                <a:latin typeface="Arial" panose="020B0604020202020204" pitchFamily="34" charset="0"/>
                <a:ea typeface="ＭＳ Ｐゴシック" panose="020B0600070205080204" pitchFamily="34" charset="-128"/>
              </a:rPr>
              <a:t>een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eudicotyle</a:t>
            </a:r>
            <a:r>
              <a:rPr lang="en-US" altLang="nl-BE" b="1" dirty="0">
                <a:latin typeface="Arial" panose="020B0604020202020204" pitchFamily="34" charset="0"/>
                <a:ea typeface="ＭＳ Ｐゴシック" panose="020B0600070205080204" pitchFamily="34" charset="-128"/>
              </a:rPr>
              <a:t> plant  </a:t>
            </a:r>
            <a:r>
              <a:rPr lang="en-US" altLang="nl-BE" dirty="0">
                <a:latin typeface="Arial" panose="020B0604020202020204" pitchFamily="34" charset="0"/>
                <a:ea typeface="ＭＳ Ｐゴシック" panose="020B0600070205080204" pitchFamily="34" charset="-128"/>
              </a:rPr>
              <a:t>(Bell 1991)</a:t>
            </a:r>
            <a:r>
              <a:rPr lang="en-US" altLang="nl-BE" b="1" dirty="0">
                <a:latin typeface="Arial" panose="020B0604020202020204" pitchFamily="34" charset="0"/>
                <a:ea typeface="ＭＳ Ｐゴシック" panose="020B0600070205080204" pitchFamily="34" charset="-128"/>
              </a:rPr>
              <a:t> </a:t>
            </a:r>
          </a:p>
          <a:p>
            <a:endParaRPr lang="en-US" altLang="nl-BE" b="1" dirty="0">
              <a:latin typeface="Arial" panose="020B0604020202020204" pitchFamily="34" charset="0"/>
              <a:ea typeface="ＭＳ Ｐゴシック" panose="020B0600070205080204" pitchFamily="34" charset="-128"/>
            </a:endParaRPr>
          </a:p>
          <a:p>
            <a:endParaRPr lang="en-US" altLang="nl-BE" b="1" dirty="0">
              <a:latin typeface="Arial" panose="020B0604020202020204" pitchFamily="34" charset="0"/>
              <a:ea typeface="ＭＳ Ｐゴシック" panose="020B0600070205080204" pitchFamily="34" charset="-128"/>
            </a:endParaRPr>
          </a:p>
          <a:p>
            <a:pPr marL="1143000" lvl="2" indent="-228600"/>
            <a:r>
              <a:rPr lang="en-US" altLang="nl-BE" dirty="0">
                <a:latin typeface="Arial" panose="020B0604020202020204" pitchFamily="34" charset="0"/>
                <a:ea typeface="ＭＳ Ｐゴシック" panose="020B0600070205080204" pitchFamily="34" charset="-128"/>
              </a:rPr>
              <a:t>bl :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sb: </a:t>
            </a:r>
            <a:r>
              <a:rPr lang="en-US" altLang="nl-BE" dirty="0" err="1">
                <a:latin typeface="Arial" panose="020B0604020202020204" pitchFamily="34" charset="0"/>
                <a:ea typeface="ＭＳ Ｐゴシック" panose="020B0600070205080204" pitchFamily="34" charset="-128"/>
              </a:rPr>
              <a:t>schutblad</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err="1">
                <a:latin typeface="Arial" panose="020B0604020202020204" pitchFamily="34" charset="0"/>
                <a:ea typeface="ＭＳ Ｐゴシック" panose="020B0600070205080204" pitchFamily="34" charset="-128"/>
              </a:rPr>
              <a:t>bw</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bijwortel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tk</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tussenknoopstuk</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internodium</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err="1">
                <a:latin typeface="Arial" panose="020B0604020202020204" pitchFamily="34" charset="0"/>
                <a:ea typeface="ＭＳ Ｐゴシック" panose="020B0600070205080204" pitchFamily="34" charset="-128"/>
              </a:rPr>
              <a:t>ek</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eindknop</a:t>
            </a:r>
            <a:r>
              <a:rPr lang="en-US" altLang="nl-BE" dirty="0">
                <a:latin typeface="Arial" panose="020B0604020202020204" pitchFamily="34" charset="0"/>
                <a:ea typeface="ＭＳ Ｐゴシック" panose="020B0600070205080204" pitchFamily="34" charset="-128"/>
              </a:rPr>
              <a:t>			ul: </a:t>
            </a:r>
            <a:r>
              <a:rPr lang="en-US" altLang="nl-BE" dirty="0" err="1">
                <a:latin typeface="Arial" panose="020B0604020202020204" pitchFamily="34" charset="0"/>
                <a:ea typeface="ＭＳ Ｐゴシック" panose="020B0600070205080204" pitchFamily="34" charset="-128"/>
              </a:rPr>
              <a:t>uitloper</a:t>
            </a:r>
            <a:r>
              <a:rPr lang="en-US" altLang="nl-BE" dirty="0">
                <a:latin typeface="Arial" panose="020B0604020202020204" pitchFamily="34" charset="0"/>
                <a:ea typeface="ＭＳ Ｐゴシック" panose="020B0600070205080204" pitchFamily="34" charset="-128"/>
              </a:rPr>
              <a:t> (stolon)</a:t>
            </a:r>
          </a:p>
          <a:p>
            <a:pPr marL="1143000" lvl="2" indent="-228600"/>
            <a:r>
              <a:rPr lang="en-US" altLang="nl-BE" dirty="0" err="1">
                <a:latin typeface="Arial" panose="020B0604020202020204" pitchFamily="34" charset="0"/>
                <a:ea typeface="ＭＳ Ｐゴシック" panose="020B0600070205080204" pitchFamily="34" charset="-128"/>
              </a:rPr>
              <a:t>hw</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hoofdwortel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wk</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wortelknop</a:t>
            </a:r>
            <a:r>
              <a:rPr lang="en-US" altLang="nl-BE" dirty="0">
                <a:latin typeface="Arial" panose="020B0604020202020204" pitchFamily="34" charset="0"/>
                <a:ea typeface="ＭＳ Ｐゴシック" panose="020B0600070205080204" pitchFamily="34" charset="-128"/>
              </a:rPr>
              <a:t>	 </a:t>
            </a:r>
          </a:p>
          <a:p>
            <a:pPr marL="1143000" lvl="2" indent="-228600"/>
            <a:r>
              <a:rPr lang="en-US" altLang="nl-BE" dirty="0" err="1">
                <a:latin typeface="Arial" panose="020B0604020202020204" pitchFamily="34" charset="0"/>
                <a:ea typeface="ＭＳ Ｐゴシック" panose="020B0600070205080204" pitchFamily="34" charset="-128"/>
              </a:rPr>
              <a:t>kn</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knoop</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zt</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zijtak</a:t>
            </a:r>
            <a:endParaRPr lang="en-US" altLang="nl-BE" dirty="0">
              <a:latin typeface="Arial" panose="020B0604020202020204" pitchFamily="34" charset="0"/>
              <a:ea typeface="ＭＳ Ｐゴシック" panose="020B0600070205080204" pitchFamily="34" charset="-128"/>
            </a:endParaRPr>
          </a:p>
          <a:p>
            <a:pPr marL="1143000" lvl="2" indent="-228600"/>
            <a:r>
              <a:rPr lang="en-US" altLang="nl-BE" dirty="0" err="1">
                <a:latin typeface="Arial" panose="020B0604020202020204" pitchFamily="34" charset="0"/>
                <a:ea typeface="ＭＳ Ｐゴシック" panose="020B0600070205080204" pitchFamily="34" charset="-128"/>
              </a:rPr>
              <a:t>lt</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litteken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zw</a:t>
            </a:r>
            <a:r>
              <a:rPr lang="en-US" altLang="nl-BE" dirty="0">
                <a:latin typeface="Arial" panose="020B0604020202020204" pitchFamily="34" charset="0"/>
                <a:ea typeface="ＭＳ Ｐゴシック" panose="020B0600070205080204" pitchFamily="34" charset="-128"/>
              </a:rPr>
              <a:t> : </a:t>
            </a:r>
            <a:r>
              <a:rPr lang="en-US" altLang="nl-BE" dirty="0" err="1">
                <a:latin typeface="Arial" panose="020B0604020202020204" pitchFamily="34" charset="0"/>
                <a:ea typeface="ＭＳ Ｐゴシック" panose="020B0600070205080204" pitchFamily="34" charset="-128"/>
              </a:rPr>
              <a:t>zijwortel</a:t>
            </a:r>
            <a:endParaRPr lang="en-US" altLang="nl-BE" dirty="0">
              <a:latin typeface="Arial" panose="020B0604020202020204" pitchFamily="34" charset="0"/>
              <a:ea typeface="ＭＳ Ｐゴシック" panose="020B0600070205080204" pitchFamily="34" charset="-128"/>
            </a:endParaRPr>
          </a:p>
          <a:p>
            <a:pPr marL="1143000" lvl="2" indent="-228600"/>
            <a:r>
              <a:rPr lang="en-US" altLang="nl-BE" dirty="0">
                <a:latin typeface="Arial" panose="020B0604020202020204" pitchFamily="34" charset="0"/>
                <a:ea typeface="ＭＳ Ｐゴシック" panose="020B0600070205080204" pitchFamily="34" charset="-128"/>
              </a:rPr>
              <a:t>ok :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a:t>
            </a:r>
          </a:p>
          <a:p>
            <a:pPr marL="1143000" lvl="2" indent="-228600"/>
            <a:endParaRPr lang="en-US" altLang="nl-BE" dirty="0">
              <a:latin typeface="Arial" panose="020B0604020202020204" pitchFamily="34" charset="0"/>
              <a:ea typeface="ＭＳ Ｐゴシック" panose="020B0600070205080204" pitchFamily="34" charset="-128"/>
            </a:endParaRPr>
          </a:p>
          <a:p>
            <a:pPr eaLnBrk="1" hangingPunct="1"/>
            <a:endParaRPr lang="en-GB" altLang="nl-BE"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Betula corylifolia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De top van dit langlot eindigt “blind”, het topmeristeem sterft af, en de groei zal volgende lente worden verdergezet door de okselknop van het hoogste blad: sympodiale groei.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102</a:t>
            </a:fld>
            <a:endParaRPr lang="en-GB" altLang="nl-BE"/>
          </a:p>
        </p:txBody>
      </p:sp>
    </p:spTree>
    <p:extLst>
      <p:ext uri="{BB962C8B-B14F-4D97-AF65-F5344CB8AC3E}">
        <p14:creationId xmlns:p14="http://schemas.microsoft.com/office/powerpoint/2010/main" val="8495905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Carpinus faginea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Twee langloten, met verspreide bladstand. </a:t>
            </a:r>
          </a:p>
          <a:p>
            <a:endParaRPr lang="nl-BE" sz="1200" dirty="0">
              <a:latin typeface="Helvetica" pitchFamily="2" charset="0"/>
            </a:endParaRPr>
          </a:p>
          <a:p>
            <a:endParaRPr lang="nl-BE" sz="1200" dirty="0">
              <a:latin typeface="Helvetica" pitchFamily="2" charset="0"/>
            </a:endParaRPr>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103</a:t>
            </a:fld>
            <a:endParaRPr lang="en-GB" altLang="nl-BE"/>
          </a:p>
        </p:txBody>
      </p:sp>
    </p:spTree>
    <p:extLst>
      <p:ext uri="{BB962C8B-B14F-4D97-AF65-F5344CB8AC3E}">
        <p14:creationId xmlns:p14="http://schemas.microsoft.com/office/powerpoint/2010/main" val="1082090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Carpinus faginea </a:t>
            </a:r>
            <a:r>
              <a:rPr lang="nl-BE" sz="1200" dirty="0">
                <a:latin typeface="Helvetica" pitchFamily="2" charset="0"/>
              </a:rPr>
              <a:t>(Betulaceae)</a:t>
            </a:r>
          </a:p>
          <a:p>
            <a:endParaRPr lang="nl-BE" sz="1200" dirty="0">
              <a:latin typeface="Helvetica" pitchFamily="2" charset="0"/>
            </a:endParaRPr>
          </a:p>
          <a:p>
            <a:endParaRPr lang="nl-BE" sz="1200" dirty="0">
              <a:latin typeface="Helvetica" pitchFamily="2" charset="0"/>
            </a:endParaRPr>
          </a:p>
          <a:p>
            <a:r>
              <a:rPr lang="nl-BE" dirty="0"/>
              <a:t>De stengeltop is nog net waarneembaar als een klein bruin spitsje, en de okselknop van het hoogste blad is klaar om de groei over te nemen.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104</a:t>
            </a:fld>
            <a:endParaRPr lang="en-GB" altLang="nl-BE"/>
          </a:p>
        </p:txBody>
      </p:sp>
    </p:spTree>
    <p:extLst>
      <p:ext uri="{BB962C8B-B14F-4D97-AF65-F5344CB8AC3E}">
        <p14:creationId xmlns:p14="http://schemas.microsoft.com/office/powerpoint/2010/main" val="136774264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Castanea alnifolia </a:t>
            </a:r>
            <a:r>
              <a:rPr lang="nl-BE" sz="1200" dirty="0">
                <a:latin typeface="Helvetica" pitchFamily="2" charset="0"/>
              </a:rPr>
              <a:t>(Fagaceae)</a:t>
            </a:r>
          </a:p>
          <a:p>
            <a:endParaRPr lang="nl-BE" sz="1200" dirty="0">
              <a:latin typeface="Helvetica" pitchFamily="2" charset="0"/>
            </a:endParaRPr>
          </a:p>
          <a:p>
            <a:endParaRPr lang="nl-BE" sz="1200" dirty="0">
              <a:latin typeface="Helvetica" pitchFamily="2" charset="0"/>
            </a:endParaRPr>
          </a:p>
          <a:p>
            <a:r>
              <a:rPr lang="nl-BE" dirty="0"/>
              <a:t>Langlot, met verspreide bladstand.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105</a:t>
            </a:fld>
            <a:endParaRPr lang="en-GB" altLang="nl-BE"/>
          </a:p>
        </p:txBody>
      </p:sp>
    </p:spTree>
    <p:extLst>
      <p:ext uri="{BB962C8B-B14F-4D97-AF65-F5344CB8AC3E}">
        <p14:creationId xmlns:p14="http://schemas.microsoft.com/office/powerpoint/2010/main" val="3863987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Castanea alnifolia </a:t>
            </a:r>
            <a:r>
              <a:rPr lang="nl-BE" sz="1200" dirty="0">
                <a:latin typeface="Helvetica" pitchFamily="2" charset="0"/>
              </a:rPr>
              <a:t>(Fagaceae)</a:t>
            </a:r>
          </a:p>
          <a:p>
            <a:endParaRPr lang="nl-BE" sz="1200" dirty="0">
              <a:latin typeface="Helvetica" pitchFamily="2" charset="0"/>
            </a:endParaRPr>
          </a:p>
          <a:p>
            <a:endParaRPr lang="nl-BE" sz="1200" dirty="0">
              <a:latin typeface="Helvetica" pitchFamily="2" charset="0"/>
            </a:endParaRPr>
          </a:p>
          <a:p>
            <a:r>
              <a:rPr lang="nl-BE" dirty="0"/>
              <a:t>De stengeltop is hier waarneembaar als een klein groen stompje, gelegen naast de okselknop van het hoogste blad.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106</a:t>
            </a:fld>
            <a:endParaRPr lang="en-GB" altLang="nl-BE"/>
          </a:p>
        </p:txBody>
      </p:sp>
    </p:spTree>
    <p:extLst>
      <p:ext uri="{BB962C8B-B14F-4D97-AF65-F5344CB8AC3E}">
        <p14:creationId xmlns:p14="http://schemas.microsoft.com/office/powerpoint/2010/main" val="36070940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Cornus controversa </a:t>
            </a:r>
            <a:r>
              <a:rPr lang="nl-BE" sz="1200" dirty="0">
                <a:latin typeface="Helvetica" pitchFamily="2" charset="0"/>
              </a:rPr>
              <a:t>(Cornaceae)</a:t>
            </a:r>
          </a:p>
          <a:p>
            <a:endParaRPr lang="nl-BE" sz="1200" dirty="0">
              <a:latin typeface="Helvetica" pitchFamily="2" charset="0"/>
            </a:endParaRPr>
          </a:p>
          <a:p>
            <a:endParaRPr lang="nl-BE" sz="1200" dirty="0">
              <a:latin typeface="Helvetica" pitchFamily="2" charset="0"/>
            </a:endParaRPr>
          </a:p>
          <a:p>
            <a:r>
              <a:rPr lang="nl-BE" dirty="0"/>
              <a:t>Een wat ongewone soort Kornoelje, met verspreide bladstand. </a:t>
            </a:r>
          </a:p>
          <a:p>
            <a:r>
              <a:rPr lang="nl-BE" dirty="0"/>
              <a:t>Het bloemgestel wordt terminaal aangelegd, op een zware, licht bruine bloeistengel.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107</a:t>
            </a:fld>
            <a:endParaRPr lang="en-GB" altLang="nl-BE"/>
          </a:p>
        </p:txBody>
      </p:sp>
    </p:spTree>
    <p:extLst>
      <p:ext uri="{BB962C8B-B14F-4D97-AF65-F5344CB8AC3E}">
        <p14:creationId xmlns:p14="http://schemas.microsoft.com/office/powerpoint/2010/main" val="19640671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Cornus controversa </a:t>
            </a:r>
            <a:r>
              <a:rPr lang="nl-BE" sz="1200" dirty="0">
                <a:latin typeface="Helvetica" pitchFamily="2" charset="0"/>
              </a:rPr>
              <a:t>(Cornaceae)</a:t>
            </a:r>
          </a:p>
          <a:p>
            <a:endParaRPr lang="nl-BE" sz="1200" dirty="0">
              <a:latin typeface="Helvetica" pitchFamily="2" charset="0"/>
            </a:endParaRPr>
          </a:p>
          <a:p>
            <a:endParaRPr lang="nl-BE" sz="1200" dirty="0">
              <a:latin typeface="Helvetica" pitchFamily="2" charset="0"/>
            </a:endParaRPr>
          </a:p>
          <a:p>
            <a:r>
              <a:rPr lang="nl-BE" dirty="0"/>
              <a:t>Rechts van deze bloeistengel zien we een bladsteel, met haar okselknop die is uitgegroeid tot een zijtakje, dat de groei van de oorspronkelijke hoofdas in dezelfde richting zal verderzetten.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108</a:t>
            </a:fld>
            <a:endParaRPr lang="en-GB" altLang="nl-BE"/>
          </a:p>
        </p:txBody>
      </p:sp>
    </p:spTree>
    <p:extLst>
      <p:ext uri="{BB962C8B-B14F-4D97-AF65-F5344CB8AC3E}">
        <p14:creationId xmlns:p14="http://schemas.microsoft.com/office/powerpoint/2010/main" val="22204750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Nothofagus dombeyi </a:t>
            </a:r>
            <a:r>
              <a:rPr lang="nl-BE" sz="1200" dirty="0">
                <a:latin typeface="Helvetica" pitchFamily="2" charset="0"/>
              </a:rPr>
              <a:t>(Nothofagaceae)</a:t>
            </a:r>
          </a:p>
          <a:p>
            <a:endParaRPr lang="nl-BE" sz="1200" dirty="0">
              <a:latin typeface="Helvetica" pitchFamily="2" charset="0"/>
            </a:endParaRPr>
          </a:p>
          <a:p>
            <a:endParaRPr lang="nl-BE" sz="1200" dirty="0">
              <a:latin typeface="Helvetica" pitchFamily="2" charset="0"/>
            </a:endParaRPr>
          </a:p>
          <a:p>
            <a:r>
              <a:rPr lang="nl-BE" dirty="0"/>
              <a:t>Langloten met verspreide bladstand. </a:t>
            </a:r>
          </a:p>
          <a:p>
            <a:r>
              <a:rPr lang="nl-BE" dirty="0"/>
              <a:t>Opmerkelijk bij </a:t>
            </a:r>
            <a:r>
              <a:rPr lang="nl-BE" i="1" dirty="0"/>
              <a:t>Nothofagus</a:t>
            </a:r>
            <a:r>
              <a:rPr lang="nl-BE" dirty="0"/>
              <a:t> is de relatieve uitgroei van de zijtakjes: van proximaal korter naar distaal langer.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109</a:t>
            </a:fld>
            <a:endParaRPr lang="en-GB" altLang="nl-BE"/>
          </a:p>
        </p:txBody>
      </p:sp>
    </p:spTree>
    <p:extLst>
      <p:ext uri="{BB962C8B-B14F-4D97-AF65-F5344CB8AC3E}">
        <p14:creationId xmlns:p14="http://schemas.microsoft.com/office/powerpoint/2010/main" val="176880353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Nothofagus dombeyi </a:t>
            </a:r>
            <a:r>
              <a:rPr lang="nl-BE" sz="1200" dirty="0">
                <a:latin typeface="Helvetica" pitchFamily="2" charset="0"/>
              </a:rPr>
              <a:t>(Nothofagaceae)</a:t>
            </a:r>
          </a:p>
          <a:p>
            <a:endParaRPr lang="nl-BE" sz="1200" dirty="0">
              <a:latin typeface="Helvetica" pitchFamily="2" charset="0"/>
            </a:endParaRPr>
          </a:p>
          <a:p>
            <a:endParaRPr lang="nl-BE" sz="1200" dirty="0">
              <a:latin typeface="Helvetica" pitchFamily="2" charset="0"/>
            </a:endParaRPr>
          </a:p>
          <a:p>
            <a:r>
              <a:rPr lang="nl-BE" dirty="0"/>
              <a:t>Ook hier groeit de stengeltop niet uit, ze eindigt in een bruin stompje met nog een zeer zwak ontwikkeld blaadje. </a:t>
            </a:r>
          </a:p>
          <a:p>
            <a:r>
              <a:rPr lang="nl-BE" dirty="0"/>
              <a:t>De okselknop van het hoogste blad zal de groei in dezelfde richting verderzetten.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110</a:t>
            </a:fld>
            <a:endParaRPr lang="en-GB" altLang="nl-BE"/>
          </a:p>
        </p:txBody>
      </p:sp>
    </p:spTree>
    <p:extLst>
      <p:ext uri="{BB962C8B-B14F-4D97-AF65-F5344CB8AC3E}">
        <p14:creationId xmlns:p14="http://schemas.microsoft.com/office/powerpoint/2010/main" val="29000193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Phytolacca acinosa </a:t>
            </a:r>
            <a:r>
              <a:rPr lang="nl-BE" sz="1200" dirty="0">
                <a:latin typeface="Helvetica" pitchFamily="2" charset="0"/>
              </a:rPr>
              <a:t>(Phytolaccaceae)</a:t>
            </a:r>
          </a:p>
          <a:p>
            <a:endParaRPr lang="nl-BE" sz="1200" dirty="0">
              <a:latin typeface="Helvetica" pitchFamily="2" charset="0"/>
            </a:endParaRPr>
          </a:p>
          <a:p>
            <a:endParaRPr lang="nl-BE" sz="1200" dirty="0">
              <a:latin typeface="Helvetica" pitchFamily="2" charset="0"/>
            </a:endParaRPr>
          </a:p>
          <a:p>
            <a:r>
              <a:rPr lang="nl-BE" dirty="0"/>
              <a:t>Een zeer fraai voorbeeld van “leaf-opposed inflorescences”, met de okselknop van dit blad die de groei in de richting van de oorspronkelijke hoofdas verderzet.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111</a:t>
            </a:fld>
            <a:endParaRPr lang="en-GB" altLang="nl-BE"/>
          </a:p>
        </p:txBody>
      </p:sp>
    </p:spTree>
    <p:extLst>
      <p:ext uri="{BB962C8B-B14F-4D97-AF65-F5344CB8AC3E}">
        <p14:creationId xmlns:p14="http://schemas.microsoft.com/office/powerpoint/2010/main" val="645046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r"/>
            <a:fld id="{710CB0E9-FCCD-0641-8307-04015401950C}" type="slidenum">
              <a:rPr lang="en-US" sz="1200"/>
              <a:pPr algn="r"/>
              <a:t>13</a:t>
            </a:fld>
            <a:endParaRPr lang="en-US"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r>
              <a:rPr lang="nl-NL" sz="1200" b="1" i="1" dirty="0" err="1">
                <a:latin typeface="Helvetica" charset="0"/>
                <a:ea typeface="ＭＳ Ｐゴシック" charset="0"/>
                <a:cs typeface="ＭＳ Ｐゴシック" charset="0"/>
              </a:rPr>
              <a:t>Fagus</a:t>
            </a:r>
            <a:r>
              <a:rPr lang="nl-NL" sz="1200" b="1" i="1" dirty="0">
                <a:latin typeface="Helvetica" charset="0"/>
                <a:ea typeface="ＭＳ Ｐゴシック" charset="0"/>
                <a:cs typeface="ＭＳ Ｐゴシック" charset="0"/>
              </a:rPr>
              <a:t> </a:t>
            </a:r>
            <a:r>
              <a:rPr lang="nl-NL" sz="1200" b="1" i="1" dirty="0" err="1">
                <a:latin typeface="Helvetica" charset="0"/>
                <a:ea typeface="ＭＳ Ｐゴシック" charset="0"/>
                <a:cs typeface="ＭＳ Ｐゴシック" charset="0"/>
              </a:rPr>
              <a:t>sylvatica</a:t>
            </a:r>
            <a:r>
              <a:rPr lang="nl-NL" sz="1200" b="1" i="1" dirty="0">
                <a:latin typeface="Helvetica" charset="0"/>
                <a:ea typeface="ＭＳ Ｐゴシック" charset="0"/>
                <a:cs typeface="ＭＳ Ｐゴシック" charset="0"/>
              </a:rPr>
              <a:t> </a:t>
            </a:r>
            <a:r>
              <a:rPr lang="nl-NL" sz="1200" dirty="0">
                <a:latin typeface="Helvetica" charset="0"/>
                <a:ea typeface="ＭＳ Ｐゴシック" charset="0"/>
                <a:cs typeface="ＭＳ Ｐゴシック" charset="0"/>
              </a:rPr>
              <a:t>(Fagaceae)   2013-05-02</a:t>
            </a:r>
          </a:p>
          <a:p>
            <a:pPr eaLnBrk="1" hangingPunct="1"/>
            <a:endParaRPr lang="nl-NL" sz="1200" dirty="0">
              <a:latin typeface="Helvetica" charset="0"/>
              <a:ea typeface="ＭＳ Ｐゴシック" charset="0"/>
              <a:cs typeface="ＭＳ Ｐゴシック" charset="0"/>
            </a:endParaRPr>
          </a:p>
          <a:p>
            <a:pPr eaLnBrk="1" hangingPunct="1"/>
            <a:endParaRPr lang="nl-NL" sz="1200" dirty="0">
              <a:latin typeface="Helvetica" charset="0"/>
              <a:ea typeface="ＭＳ Ｐゴシック" charset="0"/>
              <a:cs typeface="ＭＳ Ｐゴシック" charset="0"/>
            </a:endParaRPr>
          </a:p>
          <a:p>
            <a:pPr eaLnBrk="1" hangingPunct="1"/>
            <a:r>
              <a:rPr lang="nl-NL" sz="1200" dirty="0">
                <a:latin typeface="Helvetica" charset="0"/>
                <a:ea typeface="ＭＳ Ｐゴシック" charset="0"/>
                <a:cs typeface="ＭＳ Ｐゴシック" charset="0"/>
              </a:rPr>
              <a:t>Links: een eindknop, en daaronder een okselknop (de bractee heeft een litteken achtergelaten). </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Centrum: de </a:t>
            </a:r>
            <a:r>
              <a:rPr lang="en-US" dirty="0" err="1">
                <a:ea typeface="ＭＳ Ｐゴシック" charset="0"/>
                <a:cs typeface="ＭＳ Ｐゴシック" charset="0"/>
              </a:rPr>
              <a:t>onderdelen</a:t>
            </a:r>
            <a:r>
              <a:rPr lang="en-US" dirty="0">
                <a:ea typeface="ＭＳ Ｐゴシック" charset="0"/>
                <a:cs typeface="ＭＳ Ｐゴシック" charset="0"/>
              </a:rPr>
              <a:t> van de knop </a:t>
            </a:r>
            <a:r>
              <a:rPr lang="en-US" dirty="0" err="1">
                <a:ea typeface="ＭＳ Ｐゴシック" charset="0"/>
                <a:cs typeface="ＭＳ Ｐゴシック" charset="0"/>
              </a:rPr>
              <a:t>voeren</a:t>
            </a:r>
            <a:r>
              <a:rPr lang="en-US" dirty="0">
                <a:ea typeface="ＭＳ Ｐゴシック" charset="0"/>
                <a:cs typeface="ＭＳ Ｐゴシック" charset="0"/>
              </a:rPr>
              <a:t> </a:t>
            </a:r>
            <a:r>
              <a:rPr lang="en-US" dirty="0" err="1">
                <a:ea typeface="ＭＳ Ｐゴシック" charset="0"/>
                <a:cs typeface="ＭＳ Ｐゴシック" charset="0"/>
              </a:rPr>
              <a:t>celstrekking</a:t>
            </a:r>
            <a:r>
              <a:rPr lang="en-US" dirty="0">
                <a:ea typeface="ＭＳ Ｐゴシック" charset="0"/>
                <a:cs typeface="ＭＳ Ｐゴシック" charset="0"/>
              </a:rPr>
              <a:t> </a:t>
            </a:r>
            <a:r>
              <a:rPr lang="en-US" dirty="0" err="1">
                <a:ea typeface="ＭＳ Ｐゴシック" charset="0"/>
                <a:cs typeface="ＭＳ Ｐゴシック" charset="0"/>
              </a:rPr>
              <a:t>uit</a:t>
            </a:r>
            <a:r>
              <a:rPr lang="en-US" dirty="0">
                <a:ea typeface="ＭＳ Ｐゴシック" charset="0"/>
                <a:cs typeface="ＭＳ Ｐゴシック" charset="0"/>
              </a:rPr>
              <a:t>. Van de </a:t>
            </a:r>
            <a:r>
              <a:rPr lang="en-US" dirty="0" err="1">
                <a:ea typeface="ＭＳ Ｐゴシック" charset="0"/>
                <a:cs typeface="ＭＳ Ｐゴシック" charset="0"/>
              </a:rPr>
              <a:t>laagste</a:t>
            </a:r>
            <a:r>
              <a:rPr lang="en-US" dirty="0">
                <a:ea typeface="ＭＳ Ｐゴシック" charset="0"/>
                <a:cs typeface="ＭＳ Ｐゴシック" charset="0"/>
              </a:rPr>
              <a:t> </a:t>
            </a:r>
            <a:r>
              <a:rPr lang="en-US" dirty="0" err="1">
                <a:ea typeface="ＭＳ Ｐゴシック" charset="0"/>
                <a:cs typeface="ＭＳ Ｐゴシック" charset="0"/>
              </a:rPr>
              <a:t>bladeren</a:t>
            </a:r>
            <a:r>
              <a:rPr lang="en-US" dirty="0">
                <a:ea typeface="ＭＳ Ｐゴシック" charset="0"/>
                <a:cs typeface="ＭＳ Ｐゴシック" charset="0"/>
              </a:rPr>
              <a:t> </a:t>
            </a:r>
            <a:r>
              <a:rPr lang="en-US" dirty="0" err="1">
                <a:ea typeface="ＭＳ Ｐゴシック" charset="0"/>
                <a:cs typeface="ＭＳ Ｐゴシック" charset="0"/>
              </a:rPr>
              <a:t>zijn</a:t>
            </a:r>
            <a:r>
              <a:rPr lang="en-US" dirty="0">
                <a:ea typeface="ＭＳ Ｐゴシック" charset="0"/>
                <a:cs typeface="ＭＳ Ｐゴシック" charset="0"/>
              </a:rPr>
              <a:t> </a:t>
            </a:r>
            <a:r>
              <a:rPr lang="en-US" dirty="0" err="1">
                <a:ea typeface="ＭＳ Ｐゴシック" charset="0"/>
                <a:cs typeface="ＭＳ Ｐゴシック" charset="0"/>
              </a:rPr>
              <a:t>alleen</a:t>
            </a:r>
            <a:r>
              <a:rPr lang="en-US" dirty="0">
                <a:ea typeface="ＭＳ Ｐゴシック" charset="0"/>
                <a:cs typeface="ＭＳ Ｐゴシック" charset="0"/>
              </a:rPr>
              <a:t> de 2 </a:t>
            </a:r>
            <a:r>
              <a:rPr lang="en-US" dirty="0" err="1">
                <a:ea typeface="ＭＳ Ｐゴシック" charset="0"/>
                <a:cs typeface="ＭＳ Ｐゴシック" charset="0"/>
              </a:rPr>
              <a:t>stipulen</a:t>
            </a:r>
            <a:r>
              <a:rPr lang="en-US" dirty="0">
                <a:ea typeface="ＭＳ Ｐゴシック" charset="0"/>
                <a:cs typeface="ＭＳ Ｐゴシック" charset="0"/>
              </a:rPr>
              <a:t> </a:t>
            </a:r>
            <a:r>
              <a:rPr lang="en-US" dirty="0" err="1">
                <a:ea typeface="ＭＳ Ｐゴシック" charset="0"/>
                <a:cs typeface="ＭＳ Ｐゴシック" charset="0"/>
              </a:rPr>
              <a:t>goed</a:t>
            </a:r>
            <a:r>
              <a:rPr lang="en-US" dirty="0">
                <a:ea typeface="ＭＳ Ｐゴシック" charset="0"/>
                <a:cs typeface="ＭＳ Ｐゴシック" charset="0"/>
              </a:rPr>
              <a:t> </a:t>
            </a:r>
            <a:r>
              <a:rPr lang="en-US" dirty="0" err="1">
                <a:ea typeface="ＭＳ Ｐゴシック" charset="0"/>
                <a:cs typeface="ＭＳ Ｐゴシック" charset="0"/>
              </a:rPr>
              <a:t>ontwikkeld</a:t>
            </a:r>
            <a:r>
              <a:rPr lang="en-US" dirty="0">
                <a:ea typeface="ＭＳ Ｐゴシック" charset="0"/>
                <a:cs typeface="ＭＳ Ｐゴシック" charset="0"/>
              </a:rPr>
              <a:t>, </a:t>
            </a:r>
            <a:r>
              <a:rPr lang="en-US" dirty="0" err="1">
                <a:ea typeface="ＭＳ Ｐゴシック" charset="0"/>
                <a:cs typeface="ＭＳ Ｐゴシック" charset="0"/>
              </a:rPr>
              <a:t>bij</a:t>
            </a:r>
            <a:r>
              <a:rPr lang="en-US" dirty="0">
                <a:ea typeface="ＭＳ Ｐゴシック" charset="0"/>
                <a:cs typeface="ＭＳ Ｐゴシック" charset="0"/>
              </a:rPr>
              <a:t> de </a:t>
            </a:r>
            <a:r>
              <a:rPr lang="en-US" dirty="0" err="1">
                <a:ea typeface="ＭＳ Ｐゴシック" charset="0"/>
                <a:cs typeface="ＭＳ Ｐゴシック" charset="0"/>
              </a:rPr>
              <a:t>hogere</a:t>
            </a:r>
            <a:r>
              <a:rPr lang="en-US" dirty="0">
                <a:ea typeface="ＭＳ Ｐゴシック" charset="0"/>
                <a:cs typeface="ＭＳ Ｐゴシック" charset="0"/>
              </a:rPr>
              <a:t> </a:t>
            </a:r>
            <a:r>
              <a:rPr lang="en-US" dirty="0" err="1">
                <a:ea typeface="ＭＳ Ｐゴシック" charset="0"/>
                <a:cs typeface="ＭＳ Ｐゴシック" charset="0"/>
              </a:rPr>
              <a:t>bladeren</a:t>
            </a:r>
            <a:r>
              <a:rPr lang="en-US" dirty="0">
                <a:ea typeface="ＭＳ Ｐゴシック" charset="0"/>
                <a:cs typeface="ＭＳ Ｐゴシック" charset="0"/>
              </a:rPr>
              <a:t> is </a:t>
            </a:r>
            <a:r>
              <a:rPr lang="en-US" dirty="0" err="1">
                <a:ea typeface="ＭＳ Ｐゴシック" charset="0"/>
                <a:cs typeface="ＭＳ Ｐゴシック" charset="0"/>
              </a:rPr>
              <a:t>ook</a:t>
            </a:r>
            <a:r>
              <a:rPr lang="en-US" dirty="0">
                <a:ea typeface="ＭＳ Ｐゴシック" charset="0"/>
                <a:cs typeface="ＭＳ Ｐゴシック" charset="0"/>
              </a:rPr>
              <a:t> de </a:t>
            </a:r>
            <a:r>
              <a:rPr lang="en-US" dirty="0" err="1">
                <a:ea typeface="ＭＳ Ｐゴシック" charset="0"/>
                <a:cs typeface="ＭＳ Ｐゴシック" charset="0"/>
              </a:rPr>
              <a:t>bladschijf</a:t>
            </a:r>
            <a:r>
              <a:rPr lang="en-US" dirty="0">
                <a:ea typeface="ＭＳ Ｐゴシック" charset="0"/>
                <a:cs typeface="ＭＳ Ｐゴシック" charset="0"/>
              </a:rPr>
              <a:t> </a:t>
            </a:r>
            <a:r>
              <a:rPr lang="en-US" dirty="0" err="1">
                <a:ea typeface="ＭＳ Ｐゴシック" charset="0"/>
                <a:cs typeface="ＭＳ Ｐゴシック" charset="0"/>
              </a:rPr>
              <a:t>aanwezig</a:t>
            </a:r>
            <a:r>
              <a:rPr lang="en-US" dirty="0">
                <a:ea typeface="ＭＳ Ｐゴシック" charset="0"/>
                <a:cs typeface="ＭＳ Ｐゴシック" charset="0"/>
              </a:rPr>
              <a:t>. </a:t>
            </a:r>
          </a:p>
          <a:p>
            <a:pPr eaLnBrk="1" hangingPunct="1"/>
            <a:endParaRPr lang="en-US" dirty="0">
              <a:ea typeface="ＭＳ Ｐゴシック" charset="0"/>
              <a:cs typeface="ＭＳ Ｐゴシック" charset="0"/>
            </a:endParaRPr>
          </a:p>
          <a:p>
            <a:pPr eaLnBrk="1" hangingPunct="1"/>
            <a:r>
              <a:rPr lang="en-US" baseline="0" dirty="0" err="1">
                <a:ea typeface="ＭＳ Ｐゴシック" charset="0"/>
                <a:cs typeface="ＭＳ Ｐゴシック" charset="0"/>
              </a:rPr>
              <a:t>Rechts</a:t>
            </a:r>
            <a:r>
              <a:rPr lang="en-US" baseline="0" dirty="0">
                <a:ea typeface="ＭＳ Ｐゴシック" charset="0"/>
                <a:cs typeface="ＭＳ Ｐゴシック" charset="0"/>
              </a:rPr>
              <a:t>: de </a:t>
            </a:r>
            <a:r>
              <a:rPr lang="en-US" baseline="0" dirty="0" err="1">
                <a:ea typeface="ＭＳ Ｐゴシック" charset="0"/>
                <a:cs typeface="ＭＳ Ｐゴシック" charset="0"/>
              </a:rPr>
              <a:t>bladschijf</a:t>
            </a:r>
            <a:r>
              <a:rPr lang="en-US" baseline="0" dirty="0">
                <a:ea typeface="ＭＳ Ｐゴシック" charset="0"/>
                <a:cs typeface="ＭＳ Ｐゴシック" charset="0"/>
              </a:rPr>
              <a:t> </a:t>
            </a:r>
            <a:r>
              <a:rPr lang="en-US" baseline="0" dirty="0" err="1">
                <a:ea typeface="ＭＳ Ｐゴシック" charset="0"/>
                <a:cs typeface="ＭＳ Ｐゴシック" charset="0"/>
              </a:rPr>
              <a:t>heeft</a:t>
            </a:r>
            <a:r>
              <a:rPr lang="en-US" baseline="0" dirty="0">
                <a:ea typeface="ＭＳ Ｐゴシック" charset="0"/>
                <a:cs typeface="ＭＳ Ｐゴシック" charset="0"/>
              </a:rPr>
              <a:t> </a:t>
            </a:r>
            <a:r>
              <a:rPr lang="en-US" baseline="0" dirty="0" err="1">
                <a:ea typeface="ＭＳ Ｐゴシック" charset="0"/>
                <a:cs typeface="ＭＳ Ｐゴシック" charset="0"/>
              </a:rPr>
              <a:t>een</a:t>
            </a:r>
            <a:r>
              <a:rPr lang="en-US" baseline="0" dirty="0">
                <a:ea typeface="ＭＳ Ｐゴシック" charset="0"/>
                <a:cs typeface="ＭＳ Ｐゴシック" charset="0"/>
              </a:rPr>
              <a:t> plicate </a:t>
            </a:r>
            <a:r>
              <a:rPr lang="en-US" baseline="0" dirty="0" err="1">
                <a:ea typeface="ＭＳ Ｐゴシック" charset="0"/>
                <a:cs typeface="ＭＳ Ｐゴシック" charset="0"/>
              </a:rPr>
              <a:t>knopplooiing</a:t>
            </a:r>
            <a:r>
              <a:rPr lang="en-US" baseline="0" dirty="0">
                <a:ea typeface="ＭＳ Ｐゴシック" charset="0"/>
                <a:cs typeface="ＭＳ Ｐゴシック" charset="0"/>
              </a:rPr>
              <a:t>, </a:t>
            </a:r>
            <a:r>
              <a:rPr lang="en-US" baseline="0" dirty="0" err="1">
                <a:ea typeface="ＭＳ Ｐゴシック" charset="0"/>
                <a:cs typeface="ＭＳ Ｐゴシック" charset="0"/>
              </a:rPr>
              <a:t>goed</a:t>
            </a:r>
            <a:r>
              <a:rPr lang="en-US" baseline="0" dirty="0">
                <a:ea typeface="ＭＳ Ｐゴシック" charset="0"/>
                <a:cs typeface="ＭＳ Ｐゴシック" charset="0"/>
              </a:rPr>
              <a:t> </a:t>
            </a:r>
            <a:r>
              <a:rPr lang="en-US" baseline="0" dirty="0" err="1">
                <a:ea typeface="ＭＳ Ｐゴシック" charset="0"/>
                <a:cs typeface="ＭＳ Ｐゴシック" charset="0"/>
              </a:rPr>
              <a:t>waarneembaar</a:t>
            </a:r>
            <a:r>
              <a:rPr lang="en-US" baseline="0" dirty="0">
                <a:ea typeface="ＭＳ Ｐゴシック" charset="0"/>
                <a:cs typeface="ＭＳ Ｐゴシック" charset="0"/>
              </a:rPr>
              <a:t> </a:t>
            </a:r>
            <a:r>
              <a:rPr lang="en-US" baseline="0" dirty="0" err="1">
                <a:ea typeface="ＭＳ Ｐゴシック" charset="0"/>
                <a:cs typeface="ＭＳ Ｐゴシック" charset="0"/>
              </a:rPr>
              <a:t>tijdens</a:t>
            </a:r>
            <a:r>
              <a:rPr lang="en-US" baseline="0" dirty="0">
                <a:ea typeface="ＭＳ Ｐゴシック" charset="0"/>
                <a:cs typeface="ＭＳ Ｐゴシック" charset="0"/>
              </a:rPr>
              <a:t> het </a:t>
            </a:r>
            <a:r>
              <a:rPr lang="en-US" baseline="0" dirty="0" err="1">
                <a:ea typeface="ＭＳ Ｐゴシック" charset="0"/>
                <a:cs typeface="ＭＳ Ｐゴシック" charset="0"/>
              </a:rPr>
              <a:t>ontvouwen</a:t>
            </a:r>
            <a:r>
              <a:rPr lang="en-US" baseline="0" dirty="0">
                <a:ea typeface="ＭＳ Ｐゴシック" charset="0"/>
                <a:cs typeface="ＭＳ Ｐゴシック" charset="0"/>
              </a:rPr>
              <a:t> van de </a:t>
            </a:r>
            <a:r>
              <a:rPr lang="en-US" baseline="0" dirty="0" err="1">
                <a:ea typeface="ＭＳ Ｐゴシック" charset="0"/>
                <a:cs typeface="ＭＳ Ｐゴシック" charset="0"/>
              </a:rPr>
              <a:t>bladschijf</a:t>
            </a:r>
            <a:r>
              <a:rPr lang="en-US" baseline="0" dirty="0">
                <a:ea typeface="ＭＳ Ｐゴシック" charset="0"/>
                <a:cs typeface="ＭＳ Ｐゴシック" charset="0"/>
              </a:rPr>
              <a:t>. </a:t>
            </a:r>
          </a:p>
          <a:p>
            <a:pPr eaLnBrk="1" hangingPunct="1"/>
            <a:endParaRPr lang="en-US" baseline="0" dirty="0">
              <a:ea typeface="ＭＳ Ｐゴシック" charset="0"/>
              <a:cs typeface="ＭＳ Ｐゴシック" charset="0"/>
            </a:endParaRPr>
          </a:p>
          <a:p>
            <a:pPr eaLnBrk="1" hangingPunct="1"/>
            <a:endParaRPr lang="en-US" baseline="0" dirty="0">
              <a:ea typeface="ＭＳ Ｐゴシック" charset="0"/>
              <a:cs typeface="ＭＳ Ｐゴシック" charset="0"/>
            </a:endParaRPr>
          </a:p>
        </p:txBody>
      </p:sp>
    </p:spTree>
    <p:extLst>
      <p:ext uri="{BB962C8B-B14F-4D97-AF65-F5344CB8AC3E}">
        <p14:creationId xmlns:p14="http://schemas.microsoft.com/office/powerpoint/2010/main" val="308787199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Phytolacca acinosa </a:t>
            </a:r>
            <a:r>
              <a:rPr lang="nl-BE" sz="1200" dirty="0">
                <a:latin typeface="Helvetica" pitchFamily="2" charset="0"/>
              </a:rPr>
              <a:t>(Phytolaccaceae)</a:t>
            </a:r>
          </a:p>
          <a:p>
            <a:endParaRPr lang="nl-BE" sz="1200" dirty="0">
              <a:latin typeface="Helvetica" pitchFamily="2" charset="0"/>
            </a:endParaRPr>
          </a:p>
          <a:p>
            <a:endParaRPr lang="nl-BE" sz="1200" dirty="0">
              <a:latin typeface="Helvetica" pitchFamily="2" charset="0"/>
            </a:endParaRPr>
          </a:p>
          <a:p>
            <a:r>
              <a:rPr lang="nl-BE" dirty="0"/>
              <a:t>Ook in vruchttoestand blijft dit fenomeen zeer goed waarneembaar.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112</a:t>
            </a:fld>
            <a:endParaRPr lang="en-GB" altLang="nl-BE"/>
          </a:p>
        </p:txBody>
      </p:sp>
    </p:spTree>
    <p:extLst>
      <p:ext uri="{BB962C8B-B14F-4D97-AF65-F5344CB8AC3E}">
        <p14:creationId xmlns:p14="http://schemas.microsoft.com/office/powerpoint/2010/main" val="3519360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Platanus orientalis </a:t>
            </a:r>
            <a:r>
              <a:rPr lang="nl-BE" sz="1200" dirty="0">
                <a:latin typeface="Helvetica" pitchFamily="2" charset="0"/>
              </a:rPr>
              <a:t>(Platanaceae)</a:t>
            </a:r>
          </a:p>
          <a:p>
            <a:endParaRPr lang="nl-BE" sz="1200" dirty="0">
              <a:latin typeface="Helvetica" pitchFamily="2" charset="0"/>
            </a:endParaRPr>
          </a:p>
          <a:p>
            <a:endParaRPr lang="nl-BE" sz="1200" dirty="0">
              <a:latin typeface="Helvetica" pitchFamily="2" charset="0"/>
            </a:endParaRPr>
          </a:p>
          <a:p>
            <a:r>
              <a:rPr lang="nl-BE" dirty="0"/>
              <a:t>Bij </a:t>
            </a:r>
            <a:r>
              <a:rPr lang="nl-BE" i="1" dirty="0"/>
              <a:t>Platanus</a:t>
            </a:r>
            <a:r>
              <a:rPr lang="nl-BE" dirty="0"/>
              <a:t> is een extra fenomeen waarneembaar: de kapvormige uitgroei van de holle bladbasis over de okselknop heen.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113</a:t>
            </a:fld>
            <a:endParaRPr lang="en-GB" altLang="nl-BE"/>
          </a:p>
        </p:txBody>
      </p:sp>
    </p:spTree>
    <p:extLst>
      <p:ext uri="{BB962C8B-B14F-4D97-AF65-F5344CB8AC3E}">
        <p14:creationId xmlns:p14="http://schemas.microsoft.com/office/powerpoint/2010/main" val="157263506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Platanus orientalis </a:t>
            </a:r>
            <a:r>
              <a:rPr lang="nl-BE" sz="1200" dirty="0">
                <a:latin typeface="Helvetica" pitchFamily="2" charset="0"/>
              </a:rPr>
              <a:t>(Platanaceae)</a:t>
            </a:r>
          </a:p>
          <a:p>
            <a:endParaRPr lang="nl-BE" sz="1200" dirty="0">
              <a:latin typeface="Helvetica" pitchFamily="2" charset="0"/>
            </a:endParaRPr>
          </a:p>
          <a:p>
            <a:endParaRPr lang="nl-BE" sz="1200" dirty="0">
              <a:latin typeface="Helvetica" pitchFamily="2" charset="0"/>
            </a:endParaRPr>
          </a:p>
          <a:p>
            <a:r>
              <a:rPr lang="nl-BE" dirty="0"/>
              <a:t>Het kleine bruine knopje is de eigenlijke, geaborteerde stengeltop. </a:t>
            </a:r>
          </a:p>
          <a:p>
            <a:r>
              <a:rPr lang="nl-BE" dirty="0"/>
              <a:t>De bladsteelbasis is verbreed, hol en kapvormig, en omsluit de (verborgen) okselknop, die volgende lente de groei sympodiaal zal verderzetten. </a:t>
            </a:r>
          </a:p>
          <a:p>
            <a:endParaRPr lang="nl-BE" dirty="0"/>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114</a:t>
            </a:fld>
            <a:endParaRPr lang="en-GB" altLang="nl-BE"/>
          </a:p>
        </p:txBody>
      </p:sp>
    </p:spTree>
    <p:extLst>
      <p:ext uri="{BB962C8B-B14F-4D97-AF65-F5344CB8AC3E}">
        <p14:creationId xmlns:p14="http://schemas.microsoft.com/office/powerpoint/2010/main" val="21331016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Poliothyrsis sinensis </a:t>
            </a:r>
            <a:r>
              <a:rPr lang="nl-BE" sz="1200" dirty="0">
                <a:latin typeface="Helvetica" pitchFamily="2" charset="0"/>
              </a:rPr>
              <a:t>(Salicaceae)</a:t>
            </a:r>
          </a:p>
          <a:p>
            <a:endParaRPr lang="nl-BE" sz="1200" dirty="0">
              <a:latin typeface="Helvetica" pitchFamily="2" charset="0"/>
            </a:endParaRPr>
          </a:p>
          <a:p>
            <a:endParaRPr lang="nl-BE" sz="1200" dirty="0">
              <a:latin typeface="Helvetica" pitchFamily="2" charset="0"/>
            </a:endParaRPr>
          </a:p>
          <a:p>
            <a:r>
              <a:rPr lang="nl-BE" dirty="0"/>
              <a:t>Langlot met verspreide bladstand.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115</a:t>
            </a:fld>
            <a:endParaRPr lang="en-GB" altLang="nl-BE"/>
          </a:p>
        </p:txBody>
      </p:sp>
    </p:spTree>
    <p:extLst>
      <p:ext uri="{BB962C8B-B14F-4D97-AF65-F5344CB8AC3E}">
        <p14:creationId xmlns:p14="http://schemas.microsoft.com/office/powerpoint/2010/main" val="213970071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Poliothyrsis sinensis </a:t>
            </a:r>
            <a:r>
              <a:rPr lang="nl-BE" sz="1200" dirty="0">
                <a:latin typeface="Helvetica" pitchFamily="2" charset="0"/>
              </a:rPr>
              <a:t>(Salicaceae)</a:t>
            </a:r>
          </a:p>
          <a:p>
            <a:endParaRPr lang="nl-BE" sz="1200" dirty="0">
              <a:latin typeface="Helvetica" pitchFamily="2" charset="0"/>
            </a:endParaRPr>
          </a:p>
          <a:p>
            <a:endParaRPr lang="nl-BE" sz="1200" dirty="0">
              <a:latin typeface="Helvetica" pitchFamily="2" charset="0"/>
            </a:endParaRPr>
          </a:p>
          <a:p>
            <a:r>
              <a:rPr lang="nl-BE" dirty="0"/>
              <a:t>De stengeltop is hier waarneembaar als een klein groen stompje, gelegen naast de okselknop van het hoogste blad.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116</a:t>
            </a:fld>
            <a:endParaRPr lang="en-GB" altLang="nl-BE"/>
          </a:p>
        </p:txBody>
      </p:sp>
    </p:spTree>
    <p:extLst>
      <p:ext uri="{BB962C8B-B14F-4D97-AF65-F5344CB8AC3E}">
        <p14:creationId xmlns:p14="http://schemas.microsoft.com/office/powerpoint/2010/main" val="233124746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Saururus cernuus </a:t>
            </a:r>
            <a:r>
              <a:rPr lang="nl-BE" sz="1200" dirty="0">
                <a:latin typeface="Helvetica" pitchFamily="2" charset="0"/>
              </a:rPr>
              <a:t>(Saururaceae)</a:t>
            </a:r>
          </a:p>
          <a:p>
            <a:endParaRPr lang="nl-BE" sz="1200" dirty="0">
              <a:latin typeface="Helvetica" pitchFamily="2" charset="0"/>
            </a:endParaRPr>
          </a:p>
          <a:p>
            <a:endParaRPr lang="nl-BE" sz="1200" dirty="0">
              <a:latin typeface="Helvetica" pitchFamily="2" charset="0"/>
            </a:endParaRPr>
          </a:p>
          <a:p>
            <a:r>
              <a:rPr lang="nl-BE" dirty="0"/>
              <a:t>Het welbekende fenomeen: een “leaf-opposed inflorescence”…</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117</a:t>
            </a:fld>
            <a:endParaRPr lang="en-GB" altLang="nl-BE"/>
          </a:p>
        </p:txBody>
      </p:sp>
    </p:spTree>
    <p:extLst>
      <p:ext uri="{BB962C8B-B14F-4D97-AF65-F5344CB8AC3E}">
        <p14:creationId xmlns:p14="http://schemas.microsoft.com/office/powerpoint/2010/main" val="33005325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Terminalia catappa </a:t>
            </a:r>
            <a:r>
              <a:rPr lang="nl-BE" sz="1200" dirty="0">
                <a:latin typeface="Helvetica" pitchFamily="2" charset="0"/>
              </a:rPr>
              <a:t>(Combretaceae)</a:t>
            </a:r>
          </a:p>
          <a:p>
            <a:endParaRPr lang="nl-BE" sz="1200" dirty="0">
              <a:latin typeface="Helvetica" pitchFamily="2" charset="0"/>
            </a:endParaRPr>
          </a:p>
          <a:p>
            <a:endParaRPr lang="nl-BE" sz="1200" dirty="0">
              <a:latin typeface="Helvetica" pitchFamily="2" charset="0"/>
            </a:endParaRPr>
          </a:p>
          <a:p>
            <a:r>
              <a:rPr lang="nl-BE" sz="1200" dirty="0">
                <a:latin typeface="Helvetica" pitchFamily="2" charset="0"/>
              </a:rPr>
              <a:t>Een welbekende boom langs de tropische stranden in Indonesië, door haar zeer karakteristieke groei beantwoordend aan het architectuurmodel van Aubréville. </a:t>
            </a:r>
          </a:p>
          <a:p>
            <a:endParaRPr lang="nl-BE" dirty="0"/>
          </a:p>
          <a:p>
            <a:r>
              <a:rPr lang="nl-BE" dirty="0"/>
              <a:t>De hoofdas groeit monopodiaal uit (hier niet zichtbaar), met ritmische vorming van zijtakken (hier niet zichtbaar). </a:t>
            </a:r>
          </a:p>
          <a:p>
            <a:r>
              <a:rPr lang="nl-BE" dirty="0"/>
              <a:t>Elke zijtak groeit orthotroop uit met vorming van een lang internodium met een eindstandig rozet van bladeren en laterale aanleg van bloemgestellen. Dit rozet groeit verder uit tot een langlevend kortlot. </a:t>
            </a:r>
          </a:p>
          <a:p>
            <a:endParaRPr lang="nl-BE" dirty="0"/>
          </a:p>
          <a:p>
            <a:r>
              <a:rPr lang="nl-BE" dirty="0"/>
              <a:t>Twee of meer okselknoppen van de laagste bladeren van dit oorspronkelijke rozet zijn intussen ook uitgegroeid tot een lang internodium, en hier wordt het boven beschreven patroon telkens herhaald.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118</a:t>
            </a:fld>
            <a:endParaRPr lang="en-GB" altLang="nl-BE"/>
          </a:p>
        </p:txBody>
      </p:sp>
    </p:spTree>
    <p:extLst>
      <p:ext uri="{BB962C8B-B14F-4D97-AF65-F5344CB8AC3E}">
        <p14:creationId xmlns:p14="http://schemas.microsoft.com/office/powerpoint/2010/main" val="14564029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6E3029EA-B741-2E4E-B49C-04BF40DFD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E66C13F-572E-EB4B-A281-B4D4EC5E1F9B}" type="slidenum">
              <a:rPr lang="en-GB" altLang="nl-BE"/>
              <a:pPr>
                <a:spcBef>
                  <a:spcPct val="0"/>
                </a:spcBef>
              </a:pPr>
              <a:t>121</a:t>
            </a:fld>
            <a:endParaRPr lang="en-GB" altLang="nl-BE"/>
          </a:p>
        </p:txBody>
      </p:sp>
      <p:sp>
        <p:nvSpPr>
          <p:cNvPr id="36866" name="Rectangle 2">
            <a:extLst>
              <a:ext uri="{FF2B5EF4-FFF2-40B4-BE49-F238E27FC236}">
                <a16:creationId xmlns:a16="http://schemas.microsoft.com/office/drawing/2014/main" id="{2946B245-A718-6744-9A14-8E1F4864082E}"/>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5A5F5C06-014F-5A4F-AC7E-8B5159909D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b="1" dirty="0" err="1">
                <a:latin typeface="Arial" panose="020B0604020202020204" pitchFamily="34" charset="0"/>
                <a:ea typeface="ＭＳ Ｐゴシック" panose="020B0600070205080204" pitchFamily="34" charset="-128"/>
              </a:rPr>
              <a:t>Bloemgestellen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algemene</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structuren</a:t>
            </a:r>
            <a:r>
              <a:rPr lang="en-US" altLang="nl-BE" b="1" dirty="0">
                <a:latin typeface="Arial" panose="020B0604020202020204" pitchFamily="34" charset="0"/>
                <a:ea typeface="ＭＳ Ｐゴシック" panose="020B0600070205080204" pitchFamily="34" charset="-128"/>
              </a:rPr>
              <a:t>  </a:t>
            </a:r>
            <a:r>
              <a:rPr lang="en-US" altLang="nl-BE" dirty="0">
                <a:latin typeface="Arial" panose="020B0604020202020204" pitchFamily="34" charset="0"/>
                <a:ea typeface="ＭＳ Ｐゴシック" panose="020B0600070205080204" pitchFamily="34" charset="-128"/>
              </a:rPr>
              <a:t>(1-8 : orig. fig. De </a:t>
            </a:r>
            <a:r>
              <a:rPr lang="en-US" altLang="nl-BE" dirty="0" err="1">
                <a:latin typeface="Arial" panose="020B0604020202020204" pitchFamily="34" charset="0"/>
                <a:ea typeface="ＭＳ Ｐゴシック" panose="020B0600070205080204" pitchFamily="34" charset="-128"/>
              </a:rPr>
              <a:t>Pauw</a:t>
            </a:r>
            <a:r>
              <a:rPr lang="en-US" altLang="nl-BE" dirty="0">
                <a:latin typeface="Arial" panose="020B0604020202020204" pitchFamily="34" charset="0"/>
                <a:ea typeface="ＭＳ Ｐゴシック" panose="020B0600070205080204" pitchFamily="34" charset="-128"/>
              </a:rPr>
              <a:t>, 9-10 : </a:t>
            </a:r>
            <a:r>
              <a:rPr lang="en-US" altLang="nl-BE" dirty="0" err="1">
                <a:latin typeface="Arial" panose="020B0604020202020204" pitchFamily="34" charset="0"/>
                <a:ea typeface="ＭＳ Ｐゴシック" panose="020B0600070205080204" pitchFamily="34" charset="-128"/>
              </a:rPr>
              <a:t>naar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Mebis</a:t>
            </a:r>
            <a:r>
              <a:rPr lang="en-US" altLang="nl-BE" dirty="0">
                <a:latin typeface="Arial" panose="020B0604020202020204" pitchFamily="34" charset="0"/>
                <a:ea typeface="ＭＳ Ｐゴシック" panose="020B0600070205080204" pitchFamily="34" charset="-128"/>
              </a:rPr>
              <a:t> 1978)</a:t>
            </a:r>
            <a:endParaRPr lang="en-US" altLang="nl-BE" b="1"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1. </a:t>
            </a:r>
            <a:r>
              <a:rPr lang="en-US" altLang="nl-BE" dirty="0" err="1">
                <a:latin typeface="Arial" panose="020B0604020202020204" pitchFamily="34" charset="0"/>
                <a:ea typeface="ＭＳ Ｐゴシック" panose="020B0600070205080204" pitchFamily="34" charset="-128"/>
              </a:rPr>
              <a:t>Gesloten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bloemgestel</a:t>
            </a:r>
            <a:r>
              <a:rPr lang="en-US" altLang="nl-BE" dirty="0">
                <a:latin typeface="Arial" panose="020B0604020202020204" pitchFamily="34" charset="0"/>
                <a:ea typeface="ＭＳ Ｐゴシック" panose="020B0600070205080204" pitchFamily="34" charset="-128"/>
              </a:rPr>
              <a:t> met 6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1 </a:t>
            </a:r>
            <a:r>
              <a:rPr lang="en-US" altLang="nl-BE" dirty="0" err="1">
                <a:latin typeface="Arial" panose="020B0604020202020204" pitchFamily="34" charset="0"/>
                <a:ea typeface="ＭＳ Ｐゴシック" panose="020B0600070205080204" pitchFamily="34" charset="-128"/>
              </a:rPr>
              <a:t>terminale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elke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steelblaadjes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bracteolen</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2. </a:t>
            </a:r>
            <a:r>
              <a:rPr lang="en-US" altLang="nl-BE" dirty="0" err="1">
                <a:latin typeface="Arial" panose="020B0604020202020204" pitchFamily="34" charset="0"/>
                <a:ea typeface="ＭＳ Ｐゴシック" panose="020B0600070205080204" pitchFamily="34" charset="-128"/>
              </a:rPr>
              <a:t>Normale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ontwikkelde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3. </a:t>
            </a:r>
            <a:r>
              <a:rPr lang="en-US" altLang="nl-BE" dirty="0" err="1">
                <a:latin typeface="Arial" panose="020B0604020202020204" pitchFamily="34" charset="0"/>
                <a:ea typeface="ＭＳ Ｐゴシック" panose="020B0600070205080204" pitchFamily="34" charset="-128"/>
              </a:rPr>
              <a:t>Opgeschoven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positie</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concaulescentie</a:t>
            </a:r>
            <a:r>
              <a:rPr lang="en-US" altLang="nl-BE" dirty="0">
                <a:latin typeface="Arial" panose="020B0604020202020204" pitchFamily="34" charset="0"/>
                <a:ea typeface="ＭＳ Ｐゴシック" panose="020B0600070205080204" pitchFamily="34" charset="-128"/>
              </a:rPr>
              <a:t>.</a:t>
            </a:r>
          </a:p>
          <a:p>
            <a:r>
              <a:rPr lang="en-US" altLang="nl-BE" dirty="0">
                <a:latin typeface="Arial" panose="020B0604020202020204" pitchFamily="34" charset="0"/>
                <a:ea typeface="ＭＳ Ｐゴシック" panose="020B0600070205080204" pitchFamily="34" charset="-128"/>
              </a:rPr>
              <a:t>4. </a:t>
            </a:r>
            <a:r>
              <a:rPr lang="en-US" altLang="nl-BE" b="1" dirty="0" err="1">
                <a:latin typeface="Arial" panose="020B0604020202020204" pitchFamily="34" charset="0"/>
                <a:ea typeface="ＭＳ Ｐゴシック" panose="020B0600070205080204" pitchFamily="34" charset="-128"/>
              </a:rPr>
              <a:t>Opgeschoven</a:t>
            </a:r>
            <a:r>
              <a:rPr lang="en-US" altLang="nl-BE" b="1" dirty="0">
                <a:latin typeface="Arial" panose="020B0604020202020204" pitchFamily="34" charset="0"/>
                <a:ea typeface="ＭＳ Ｐゴシック" panose="020B0600070205080204" pitchFamily="34" charset="-128"/>
              </a:rPr>
              <a:t> </a:t>
            </a:r>
            <a:r>
              <a:rPr lang="en-US" altLang="nl-BE" b="1" dirty="0" err="1">
                <a:latin typeface="Arial" panose="020B0604020202020204" pitchFamily="34" charset="0"/>
                <a:ea typeface="ＭＳ Ｐゴシック" panose="020B0600070205080204" pitchFamily="34" charset="-128"/>
              </a:rPr>
              <a:t>positie</a:t>
            </a:r>
            <a:r>
              <a:rPr lang="en-US" altLang="nl-BE" b="1" dirty="0">
                <a:latin typeface="Arial" panose="020B0604020202020204" pitchFamily="34" charset="0"/>
                <a:ea typeface="ＭＳ Ｐゴシック" panose="020B0600070205080204" pitchFamily="34" charset="-128"/>
              </a:rPr>
              <a:t>, door </a:t>
            </a:r>
            <a:r>
              <a:rPr lang="en-US" altLang="nl-BE" b="1" dirty="0" err="1">
                <a:latin typeface="Arial" panose="020B0604020202020204" pitchFamily="34" charset="0"/>
                <a:ea typeface="ＭＳ Ｐゴシック" panose="020B0600070205080204" pitchFamily="34" charset="-128"/>
              </a:rPr>
              <a:t>recaulescentie</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5-6.</a:t>
            </a:r>
            <a:r>
              <a:rPr lang="en-US" altLang="nl-BE" b="1"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dicotyle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als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uitgegroeide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met 2 </a:t>
            </a:r>
            <a:r>
              <a:rPr lang="en-US" altLang="nl-BE" dirty="0" err="1">
                <a:latin typeface="Arial" panose="020B0604020202020204" pitchFamily="34" charset="0"/>
                <a:ea typeface="ＭＳ Ｐゴシック" panose="020B0600070205080204" pitchFamily="34" charset="-128"/>
              </a:rPr>
              <a:t>steelblaadjes</a:t>
            </a:r>
            <a:r>
              <a:rPr lang="en-US" altLang="nl-BE" dirty="0">
                <a:latin typeface="Arial" panose="020B0604020202020204" pitchFamily="34" charset="0"/>
                <a:ea typeface="ＭＳ Ｐゴシック" panose="020B0600070205080204" pitchFamily="34" charset="-128"/>
              </a:rPr>
              <a:t> : alfa (de </a:t>
            </a:r>
            <a:r>
              <a:rPr lang="en-US" altLang="nl-BE" dirty="0" err="1">
                <a:latin typeface="Arial" panose="020B0604020202020204" pitchFamily="34" charset="0"/>
                <a:ea typeface="ＭＳ Ｐゴシック" panose="020B0600070205080204" pitchFamily="34" charset="-128"/>
              </a:rPr>
              <a:t>laagste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beta (de </a:t>
            </a:r>
            <a:r>
              <a:rPr lang="en-US" altLang="nl-BE" dirty="0" err="1">
                <a:latin typeface="Arial" panose="020B0604020202020204" pitchFamily="34" charset="0"/>
                <a:ea typeface="ＭＳ Ｐゴシック" panose="020B0600070205080204" pitchFamily="34" charset="-128"/>
              </a:rPr>
              <a:t>hoogste</a:t>
            </a:r>
            <a:r>
              <a:rPr lang="en-US" altLang="nl-BE" dirty="0">
                <a:latin typeface="Arial" panose="020B0604020202020204" pitchFamily="34" charset="0"/>
                <a:ea typeface="ＭＳ Ｐゴシック" panose="020B0600070205080204" pitchFamily="34" charset="-128"/>
              </a:rPr>
              <a:t>) (5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6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onderscheiden</a:t>
            </a:r>
            <a:r>
              <a:rPr lang="en-US" altLang="nl-BE" dirty="0">
                <a:latin typeface="Arial" panose="020B0604020202020204" pitchFamily="34" charset="0"/>
                <a:ea typeface="ＭＳ Ｐゴシック" panose="020B0600070205080204" pitchFamily="34" charset="-128"/>
              </a:rPr>
              <a:t> : hypo-, meso-, </a:t>
            </a:r>
            <a:r>
              <a:rPr lang="en-US" altLang="nl-BE" dirty="0" err="1">
                <a:latin typeface="Arial" panose="020B0604020202020204" pitchFamily="34" charset="0"/>
                <a:ea typeface="ＭＳ Ｐゴシック" panose="020B0600070205080204" pitchFamily="34" charset="-128"/>
              </a:rPr>
              <a:t>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epipodium</a:t>
            </a:r>
            <a:r>
              <a:rPr lang="en-US" altLang="nl-BE" dirty="0">
                <a:latin typeface="Arial" panose="020B0604020202020204" pitchFamily="34" charset="0"/>
                <a:ea typeface="ＭＳ Ｐゴシック" panose="020B0600070205080204" pitchFamily="34" charset="-128"/>
              </a:rPr>
              <a:t>.  </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7-8. </a:t>
            </a:r>
            <a:r>
              <a:rPr lang="en-US" altLang="nl-BE" dirty="0" err="1">
                <a:latin typeface="Arial" panose="020B0604020202020204" pitchFamily="34" charset="0"/>
                <a:ea typeface="ＭＳ Ｐゴシック" panose="020B0600070205080204" pitchFamily="34" charset="-128"/>
              </a:rPr>
              <a:t>Bloemgesteltype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waaier</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treffen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Monocotylen</a:t>
            </a:r>
            <a:r>
              <a:rPr lang="en-US" altLang="nl-BE" dirty="0">
                <a:latin typeface="Arial" panose="020B0604020202020204" pitchFamily="34" charset="0"/>
                <a:ea typeface="ＭＳ Ｐゴシック" panose="020B0600070205080204" pitchFamily="34" charset="-128"/>
              </a:rPr>
              <a:t>, door </a:t>
            </a:r>
            <a:r>
              <a:rPr lang="en-US" altLang="nl-BE" dirty="0" err="1">
                <a:latin typeface="Arial" panose="020B0604020202020204" pitchFamily="34" charset="0"/>
                <a:ea typeface="ＭＳ Ｐゴシック" panose="020B0600070205080204" pitchFamily="34" charset="-128"/>
              </a:rPr>
              <a:t>uitgroeien</a:t>
            </a:r>
            <a:r>
              <a:rPr lang="en-US" altLang="nl-BE" dirty="0">
                <a:latin typeface="Arial" panose="020B0604020202020204" pitchFamily="34" charset="0"/>
                <a:ea typeface="ＭＳ Ｐゴシック" panose="020B0600070205080204" pitchFamily="34" charset="-128"/>
              </a:rPr>
              <a:t> van de </a:t>
            </a:r>
            <a:r>
              <a:rPr lang="en-US" altLang="nl-BE" dirty="0" err="1">
                <a:latin typeface="Arial" panose="020B0604020202020204" pitchFamily="34" charset="0"/>
                <a:ea typeface="ＭＳ Ｐゴシック" panose="020B0600070205080204" pitchFamily="34" charset="-128"/>
              </a:rPr>
              <a:t>okselknop</a:t>
            </a:r>
            <a:r>
              <a:rPr lang="en-US" altLang="nl-BE" dirty="0">
                <a:latin typeface="Arial" panose="020B0604020202020204" pitchFamily="34" charset="0"/>
                <a:ea typeface="ＭＳ Ｐゴシック" panose="020B0600070205080204" pitchFamily="34" charset="-128"/>
              </a:rPr>
              <a:t> van elk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(7 :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8 : </a:t>
            </a:r>
            <a:r>
              <a:rPr lang="en-US" altLang="nl-BE" dirty="0" err="1">
                <a:latin typeface="Arial" panose="020B0604020202020204" pitchFamily="34" charset="0"/>
                <a:ea typeface="ＭＳ Ｐゴシック" panose="020B0600070205080204" pitchFamily="34" charset="-128"/>
              </a:rPr>
              <a:t>bovenzicht</a:t>
            </a:r>
            <a:r>
              <a:rPr lang="en-US" altLang="nl-BE" dirty="0">
                <a:latin typeface="Arial" panose="020B0604020202020204" pitchFamily="34" charset="0"/>
                <a:ea typeface="ＭＳ Ｐゴシック" panose="020B0600070205080204" pitchFamily="34" charset="-128"/>
              </a:rPr>
              <a:t>).</a:t>
            </a:r>
          </a:p>
          <a:p>
            <a:endParaRPr lang="en-US" altLang="nl-BE" dirty="0">
              <a:latin typeface="Arial" panose="020B0604020202020204" pitchFamily="34" charset="0"/>
              <a:ea typeface="ＭＳ Ｐゴシック" panose="020B0600070205080204" pitchFamily="34" charset="-128"/>
            </a:endParaRPr>
          </a:p>
          <a:p>
            <a:r>
              <a:rPr lang="en-US" altLang="nl-BE" dirty="0">
                <a:latin typeface="Arial" panose="020B0604020202020204" pitchFamily="34" charset="0"/>
                <a:ea typeface="ＭＳ Ｐゴシック" panose="020B0600070205080204" pitchFamily="34" charset="-128"/>
              </a:rPr>
              <a:t>9. </a:t>
            </a:r>
            <a:r>
              <a:rPr lang="en-US" altLang="nl-BE" dirty="0" err="1">
                <a:latin typeface="Arial" panose="020B0604020202020204" pitchFamily="34" charset="0"/>
                <a:ea typeface="ＭＳ Ｐゴシック" panose="020B0600070205080204" pitchFamily="34" charset="-128"/>
              </a:rPr>
              <a:t>Zijzicht</a:t>
            </a:r>
            <a:r>
              <a:rPr lang="en-US" altLang="nl-BE" dirty="0">
                <a:latin typeface="Arial" panose="020B0604020202020204" pitchFamily="34" charset="0"/>
                <a:ea typeface="ＭＳ Ｐゴシック" panose="020B0600070205080204" pitchFamily="34" charset="-128"/>
              </a:rPr>
              <a:t> van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deelbloemgestel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bij</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aantal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monocotyle</a:t>
            </a:r>
            <a:r>
              <a:rPr lang="en-US" altLang="nl-BE" dirty="0">
                <a:latin typeface="Arial" panose="020B0604020202020204" pitchFamily="34" charset="0"/>
                <a:ea typeface="ＭＳ Ｐゴシック" panose="020B0600070205080204" pitchFamily="34" charset="-128"/>
              </a:rPr>
              <a:t> plant.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open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laterale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bloemen</a:t>
            </a:r>
            <a:r>
              <a:rPr lang="en-US" altLang="nl-BE" dirty="0">
                <a:latin typeface="Arial" panose="020B0604020202020204" pitchFamily="34" charset="0"/>
                <a:ea typeface="ＭＳ Ｐゴシック" panose="020B0600070205080204" pitchFamily="34" charset="-128"/>
              </a:rPr>
              <a:t>, elk met </a:t>
            </a:r>
            <a:r>
              <a:rPr lang="en-US" altLang="nl-BE" dirty="0" err="1">
                <a:latin typeface="Arial" panose="020B0604020202020204" pitchFamily="34" charset="0"/>
                <a:ea typeface="ＭＳ Ｐゴシック" panose="020B0600070205080204" pitchFamily="34" charset="-128"/>
              </a:rPr>
              <a:t>een</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op de </a:t>
            </a:r>
            <a:r>
              <a:rPr lang="en-US" altLang="nl-BE" dirty="0" err="1">
                <a:latin typeface="Arial" panose="020B0604020202020204" pitchFamily="34" charset="0"/>
                <a:ea typeface="ＭＳ Ｐゴシック" panose="020B0600070205080204" pitchFamily="34" charset="-128"/>
              </a:rPr>
              <a:t>bloemsteel</a:t>
            </a:r>
            <a:r>
              <a:rPr lang="en-US" altLang="nl-BE" dirty="0">
                <a:latin typeface="Arial" panose="020B0604020202020204" pitchFamily="34" charset="0"/>
                <a:ea typeface="ＭＳ Ｐゴシック" panose="020B0600070205080204" pitchFamily="34" charset="-128"/>
              </a:rPr>
              <a:t>. </a:t>
            </a:r>
          </a:p>
          <a:p>
            <a:r>
              <a:rPr lang="en-US" altLang="nl-BE" dirty="0">
                <a:latin typeface="Arial" panose="020B0604020202020204" pitchFamily="34" charset="0"/>
                <a:ea typeface="ＭＳ Ｐゴシック" panose="020B0600070205080204" pitchFamily="34" charset="-128"/>
              </a:rPr>
              <a:t>10. Id., </a:t>
            </a:r>
            <a:r>
              <a:rPr lang="en-US" altLang="nl-BE" dirty="0" err="1">
                <a:latin typeface="Arial" panose="020B0604020202020204" pitchFamily="34" charset="0"/>
                <a:ea typeface="ＭＳ Ｐゴシック" panose="020B0600070205080204" pitchFamily="34" charset="-128"/>
              </a:rPr>
              <a:t>bloemdiagram</a:t>
            </a:r>
            <a:r>
              <a:rPr lang="en-US" altLang="nl-BE" dirty="0">
                <a:latin typeface="Arial" panose="020B0604020202020204" pitchFamily="34" charset="0"/>
                <a:ea typeface="ＭＳ Ｐゴシック" panose="020B0600070205080204" pitchFamily="34" charset="-128"/>
              </a:rPr>
              <a:t>, met </a:t>
            </a:r>
            <a:r>
              <a:rPr lang="en-US" altLang="nl-BE" dirty="0" err="1">
                <a:latin typeface="Arial" panose="020B0604020202020204" pitchFamily="34" charset="0"/>
                <a:ea typeface="ＭＳ Ｐゴシック" panose="020B0600070205080204" pitchFamily="34" charset="-128"/>
              </a:rPr>
              <a:t>bloeias</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bractee</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profyl</a:t>
            </a:r>
            <a:r>
              <a:rPr lang="en-US" altLang="nl-BE" dirty="0">
                <a:latin typeface="Arial" panose="020B0604020202020204" pitchFamily="34" charset="0"/>
                <a:ea typeface="ＭＳ Ｐゴシック" panose="020B0600070205080204" pitchFamily="34" charset="-128"/>
              </a:rPr>
              <a:t>, </a:t>
            </a:r>
            <a:r>
              <a:rPr lang="en-US" altLang="nl-BE" dirty="0" err="1">
                <a:latin typeface="Arial" panose="020B0604020202020204" pitchFamily="34" charset="0"/>
                <a:ea typeface="ＭＳ Ｐゴシック" panose="020B0600070205080204" pitchFamily="34" charset="-128"/>
              </a:rPr>
              <a:t>bloem</a:t>
            </a:r>
            <a:r>
              <a:rPr lang="en-US" altLang="nl-BE" dirty="0">
                <a:latin typeface="Arial" panose="020B0604020202020204" pitchFamily="34" charset="0"/>
                <a:ea typeface="ＭＳ Ｐゴシック" panose="020B0600070205080204" pitchFamily="34" charset="-128"/>
              </a:rPr>
              <a:t> (3-tallig : MC)</a:t>
            </a:r>
          </a:p>
          <a:p>
            <a:endParaRPr lang="en-US" altLang="nl-BE" dirty="0">
              <a:latin typeface="Arial" panose="020B0604020202020204" pitchFamily="34" charset="0"/>
              <a:ea typeface="ＭＳ Ｐゴシック" panose="020B0600070205080204" pitchFamily="34" charset="-128"/>
            </a:endParaRPr>
          </a:p>
          <a:p>
            <a:endParaRPr lang="en-GB" altLang="nl-BE" dirty="0">
              <a:solidFill>
                <a:srgbClr val="FFFF66"/>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48643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Samolus valerandi </a:t>
            </a:r>
            <a:r>
              <a:rPr lang="nl-BE" sz="1200" dirty="0">
                <a:latin typeface="Helvetica" pitchFamily="2" charset="0"/>
              </a:rPr>
              <a:t>(Primulaceae)</a:t>
            </a:r>
          </a:p>
          <a:p>
            <a:endParaRPr lang="nl-BE" sz="1200" dirty="0">
              <a:latin typeface="Helvetica" pitchFamily="2" charset="0"/>
            </a:endParaRPr>
          </a:p>
          <a:p>
            <a:endParaRPr lang="nl-BE" sz="1200" dirty="0">
              <a:latin typeface="Helvetica" pitchFamily="2" charset="0"/>
            </a:endParaRPr>
          </a:p>
          <a:p>
            <a:r>
              <a:rPr lang="nl-BE" dirty="0"/>
              <a:t>Het bloemgestel is meestal een tros van langgesteelde bloemen. </a:t>
            </a:r>
          </a:p>
          <a:p>
            <a:r>
              <a:rPr lang="nl-BE" dirty="0"/>
              <a:t>Maar de bractee, die we verwachten aan de basis van elke bloemsteel, is “opgeschoven” langs de eigen bloemsteel tot ongeveer halverwege: recaulescentie.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122</a:t>
            </a:fld>
            <a:endParaRPr lang="en-GB" altLang="nl-BE"/>
          </a:p>
        </p:txBody>
      </p:sp>
    </p:spTree>
    <p:extLst>
      <p:ext uri="{BB962C8B-B14F-4D97-AF65-F5344CB8AC3E}">
        <p14:creationId xmlns:p14="http://schemas.microsoft.com/office/powerpoint/2010/main" val="3291751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b="1" i="1" dirty="0">
                <a:latin typeface="Helvetica" pitchFamily="2" charset="0"/>
              </a:rPr>
              <a:t>Recaulescentie bij Erica </a:t>
            </a:r>
            <a:r>
              <a:rPr lang="nl-BE" sz="1200" dirty="0">
                <a:latin typeface="Helvetica" pitchFamily="2" charset="0"/>
              </a:rPr>
              <a:t>(Ericaceae)</a:t>
            </a:r>
          </a:p>
          <a:p>
            <a:endParaRPr lang="nl-BE" dirty="0"/>
          </a:p>
          <a:p>
            <a:endParaRPr lang="nl-BE" dirty="0"/>
          </a:p>
          <a:p>
            <a:r>
              <a:rPr lang="nl-BE" dirty="0"/>
              <a:t>Op deze plaat wordt aangetoond dat tussen de “ericoïde” en “philippioïde” bloemtypes overgangsvormen aanwezig zijn, en beide genera worden nu verenigd onder </a:t>
            </a:r>
            <a:r>
              <a:rPr lang="nl-BE" i="1" dirty="0"/>
              <a:t>Erica</a:t>
            </a:r>
            <a:r>
              <a:rPr lang="nl-BE" dirty="0"/>
              <a:t> sensu lato. </a:t>
            </a:r>
          </a:p>
          <a:p>
            <a:endParaRPr lang="nl-BE" dirty="0"/>
          </a:p>
          <a:p>
            <a:endParaRPr lang="nl-BE" dirty="0"/>
          </a:p>
        </p:txBody>
      </p:sp>
      <p:sp>
        <p:nvSpPr>
          <p:cNvPr id="4" name="Tijdelijke aanduiding voor dianummer 3"/>
          <p:cNvSpPr>
            <a:spLocks noGrp="1"/>
          </p:cNvSpPr>
          <p:nvPr>
            <p:ph type="sldNum" sz="quarter" idx="5"/>
          </p:nvPr>
        </p:nvSpPr>
        <p:spPr/>
        <p:txBody>
          <a:bodyPr/>
          <a:lstStyle/>
          <a:p>
            <a:pPr>
              <a:defRPr/>
            </a:pPr>
            <a:fld id="{55D0FBBA-577E-4D4B-BA9B-94712594A3C4}" type="slidenum">
              <a:rPr lang="en-GB" altLang="nl-BE" smtClean="0"/>
              <a:pPr>
                <a:defRPr/>
              </a:pPr>
              <a:t>123</a:t>
            </a:fld>
            <a:endParaRPr lang="en-GB" altLang="nl-BE"/>
          </a:p>
        </p:txBody>
      </p:sp>
    </p:spTree>
    <p:extLst>
      <p:ext uri="{BB962C8B-B14F-4D97-AF65-F5344CB8AC3E}">
        <p14:creationId xmlns:p14="http://schemas.microsoft.com/office/powerpoint/2010/main" val="1112369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nl-NL"/>
          </a:p>
        </p:txBody>
      </p:sp>
      <p:sp>
        <p:nvSpPr>
          <p:cNvPr id="4" name="Rectangle 4">
            <a:extLst>
              <a:ext uri="{FF2B5EF4-FFF2-40B4-BE49-F238E27FC236}">
                <a16:creationId xmlns:a16="http://schemas.microsoft.com/office/drawing/2014/main" id="{79E9A240-9296-ED45-873D-F045BC557FC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50EAFA65-9CD4-754A-AF84-9A74E1D6C94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367C3BA-6D3C-7C45-B734-A2CE3736D6BF}"/>
              </a:ext>
            </a:extLst>
          </p:cNvPr>
          <p:cNvSpPr>
            <a:spLocks noGrp="1" noChangeArrowheads="1"/>
          </p:cNvSpPr>
          <p:nvPr>
            <p:ph type="sldNum" sz="quarter" idx="12"/>
          </p:nvPr>
        </p:nvSpPr>
        <p:spPr>
          <a:ln/>
        </p:spPr>
        <p:txBody>
          <a:bodyPr/>
          <a:lstStyle>
            <a:lvl1pPr>
              <a:defRPr/>
            </a:lvl1pPr>
          </a:lstStyle>
          <a:p>
            <a:pPr>
              <a:defRPr/>
            </a:pPr>
            <a:fld id="{DE832226-28E5-8644-AA44-67D3F9B4CA5D}" type="slidenum">
              <a:rPr lang="en-GB" altLang="nl-BE"/>
              <a:pPr>
                <a:defRPr/>
              </a:pPr>
              <a:t>‹nr.›</a:t>
            </a:fld>
            <a:endParaRPr lang="en-GB" altLang="nl-BE"/>
          </a:p>
        </p:txBody>
      </p:sp>
    </p:spTree>
    <p:extLst>
      <p:ext uri="{BB962C8B-B14F-4D97-AF65-F5344CB8AC3E}">
        <p14:creationId xmlns:p14="http://schemas.microsoft.com/office/powerpoint/2010/main" val="4039904590"/>
      </p:ext>
    </p:extLst>
  </p:cSld>
  <p:clrMapOvr>
    <a:masterClrMapping/>
  </p:clrMapOvr>
  <p:transition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87E7F756-8CE1-A745-BCCF-5FA07C24189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F3F32AD-CAAB-E342-8D8E-622E66180C7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68199FF7-F7B0-8840-9019-5B0460C656D6}"/>
              </a:ext>
            </a:extLst>
          </p:cNvPr>
          <p:cNvSpPr>
            <a:spLocks noGrp="1" noChangeArrowheads="1"/>
          </p:cNvSpPr>
          <p:nvPr>
            <p:ph type="sldNum" sz="quarter" idx="12"/>
          </p:nvPr>
        </p:nvSpPr>
        <p:spPr>
          <a:ln/>
        </p:spPr>
        <p:txBody>
          <a:bodyPr/>
          <a:lstStyle>
            <a:lvl1pPr>
              <a:defRPr/>
            </a:lvl1pPr>
          </a:lstStyle>
          <a:p>
            <a:pPr>
              <a:defRPr/>
            </a:pPr>
            <a:fld id="{4B4B6C9B-33C2-0B4C-8B61-D274DE041533}" type="slidenum">
              <a:rPr lang="en-GB" altLang="nl-BE"/>
              <a:pPr>
                <a:defRPr/>
              </a:pPr>
              <a:t>‹nr.›</a:t>
            </a:fld>
            <a:endParaRPr lang="en-GB" altLang="nl-BE"/>
          </a:p>
        </p:txBody>
      </p:sp>
    </p:spTree>
    <p:extLst>
      <p:ext uri="{BB962C8B-B14F-4D97-AF65-F5344CB8AC3E}">
        <p14:creationId xmlns:p14="http://schemas.microsoft.com/office/powerpoint/2010/main" val="3685344935"/>
      </p:ext>
    </p:extLst>
  </p:cSld>
  <p:clrMapOvr>
    <a:masterClrMapping/>
  </p:clrMapOvr>
  <p:transition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B7B86B84-1287-1342-8B0C-78E94D32510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4BC0BD0-0D9B-3942-96A0-4970342C1B6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2718D41-BEAA-E844-884A-BCF6E12E4A3A}"/>
              </a:ext>
            </a:extLst>
          </p:cNvPr>
          <p:cNvSpPr>
            <a:spLocks noGrp="1" noChangeArrowheads="1"/>
          </p:cNvSpPr>
          <p:nvPr>
            <p:ph type="sldNum" sz="quarter" idx="12"/>
          </p:nvPr>
        </p:nvSpPr>
        <p:spPr>
          <a:ln/>
        </p:spPr>
        <p:txBody>
          <a:bodyPr/>
          <a:lstStyle>
            <a:lvl1pPr>
              <a:defRPr/>
            </a:lvl1pPr>
          </a:lstStyle>
          <a:p>
            <a:pPr>
              <a:defRPr/>
            </a:pPr>
            <a:fld id="{A16786D4-9F39-7F44-B1BC-7375C3646066}" type="slidenum">
              <a:rPr lang="en-GB" altLang="nl-BE"/>
              <a:pPr>
                <a:defRPr/>
              </a:pPr>
              <a:t>‹nr.›</a:t>
            </a:fld>
            <a:endParaRPr lang="en-GB" altLang="nl-BE"/>
          </a:p>
        </p:txBody>
      </p:sp>
    </p:spTree>
    <p:extLst>
      <p:ext uri="{BB962C8B-B14F-4D97-AF65-F5344CB8AC3E}">
        <p14:creationId xmlns:p14="http://schemas.microsoft.com/office/powerpoint/2010/main" val="572442909"/>
      </p:ext>
    </p:extLst>
  </p:cSld>
  <p:clrMapOvr>
    <a:masterClrMapping/>
  </p:clrMapOvr>
  <p:transition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Rectangle 4">
            <a:extLst>
              <a:ext uri="{FF2B5EF4-FFF2-40B4-BE49-F238E27FC236}">
                <a16:creationId xmlns:a16="http://schemas.microsoft.com/office/drawing/2014/main" id="{4AE26594-907D-5144-B504-828982FCD62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E0AF980E-01CA-E743-86FA-8F3FF229A37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30745A4E-97D7-9446-8E68-76432871696C}"/>
              </a:ext>
            </a:extLst>
          </p:cNvPr>
          <p:cNvSpPr>
            <a:spLocks noGrp="1" noChangeArrowheads="1"/>
          </p:cNvSpPr>
          <p:nvPr>
            <p:ph type="sldNum" sz="quarter" idx="12"/>
          </p:nvPr>
        </p:nvSpPr>
        <p:spPr>
          <a:ln/>
        </p:spPr>
        <p:txBody>
          <a:bodyPr/>
          <a:lstStyle>
            <a:lvl1pPr>
              <a:defRPr/>
            </a:lvl1pPr>
          </a:lstStyle>
          <a:p>
            <a:pPr>
              <a:defRPr/>
            </a:pPr>
            <a:fld id="{123073C9-EFF0-0048-901C-D943E67A756B}" type="slidenum">
              <a:rPr lang="en-GB" altLang="nl-BE"/>
              <a:pPr>
                <a:defRPr/>
              </a:pPr>
              <a:t>‹nr.›</a:t>
            </a:fld>
            <a:endParaRPr lang="en-GB" altLang="nl-BE"/>
          </a:p>
        </p:txBody>
      </p:sp>
    </p:spTree>
    <p:extLst>
      <p:ext uri="{BB962C8B-B14F-4D97-AF65-F5344CB8AC3E}">
        <p14:creationId xmlns:p14="http://schemas.microsoft.com/office/powerpoint/2010/main" val="615738780"/>
      </p:ext>
    </p:extLst>
  </p:cSld>
  <p:clrMapOvr>
    <a:masterClrMapping/>
  </p:clrMapOvr>
  <p:transition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39D87E-816B-4045-A022-DBC6E12228B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6A56C2B6-6AE9-6949-A9A0-599EB3DF361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7972B6EC-044C-BD49-A6AC-EA0373DF9BDC}"/>
              </a:ext>
            </a:extLst>
          </p:cNvPr>
          <p:cNvSpPr>
            <a:spLocks noGrp="1" noChangeArrowheads="1"/>
          </p:cNvSpPr>
          <p:nvPr>
            <p:ph type="sldNum" sz="quarter" idx="12"/>
          </p:nvPr>
        </p:nvSpPr>
        <p:spPr>
          <a:ln/>
        </p:spPr>
        <p:txBody>
          <a:bodyPr/>
          <a:lstStyle>
            <a:lvl1pPr>
              <a:defRPr/>
            </a:lvl1pPr>
          </a:lstStyle>
          <a:p>
            <a:pPr>
              <a:defRPr/>
            </a:pPr>
            <a:fld id="{BA63E2F8-937E-7C4E-A0D0-8CD8DB2C60C6}" type="slidenum">
              <a:rPr lang="en-GB" altLang="nl-BE"/>
              <a:pPr>
                <a:defRPr/>
              </a:pPr>
              <a:t>‹nr.›</a:t>
            </a:fld>
            <a:endParaRPr lang="en-GB" altLang="nl-BE"/>
          </a:p>
        </p:txBody>
      </p:sp>
    </p:spTree>
    <p:extLst>
      <p:ext uri="{BB962C8B-B14F-4D97-AF65-F5344CB8AC3E}">
        <p14:creationId xmlns:p14="http://schemas.microsoft.com/office/powerpoint/2010/main" val="1393786379"/>
      </p:ext>
    </p:extLst>
  </p:cSld>
  <p:clrMapOvr>
    <a:masterClrMapping/>
  </p:clrMapOvr>
  <p:transition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Rectangle 4">
            <a:extLst>
              <a:ext uri="{FF2B5EF4-FFF2-40B4-BE49-F238E27FC236}">
                <a16:creationId xmlns:a16="http://schemas.microsoft.com/office/drawing/2014/main" id="{E389296E-3A03-1945-A69A-EDC5567AF9A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9879E29C-40E7-614A-9805-2A2E62AFA22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EBF7A275-E6EA-C84B-9495-2EB9582BB2C7}"/>
              </a:ext>
            </a:extLst>
          </p:cNvPr>
          <p:cNvSpPr>
            <a:spLocks noGrp="1" noChangeArrowheads="1"/>
          </p:cNvSpPr>
          <p:nvPr>
            <p:ph type="sldNum" sz="quarter" idx="12"/>
          </p:nvPr>
        </p:nvSpPr>
        <p:spPr>
          <a:ln/>
        </p:spPr>
        <p:txBody>
          <a:bodyPr/>
          <a:lstStyle>
            <a:lvl1pPr>
              <a:defRPr/>
            </a:lvl1pPr>
          </a:lstStyle>
          <a:p>
            <a:pPr>
              <a:defRPr/>
            </a:pPr>
            <a:fld id="{3657D187-FA33-514C-B251-F7C2AF53098C}" type="slidenum">
              <a:rPr lang="en-GB" altLang="nl-BE"/>
              <a:pPr>
                <a:defRPr/>
              </a:pPr>
              <a:t>‹nr.›</a:t>
            </a:fld>
            <a:endParaRPr lang="en-GB" altLang="nl-BE"/>
          </a:p>
        </p:txBody>
      </p:sp>
    </p:spTree>
    <p:extLst>
      <p:ext uri="{BB962C8B-B14F-4D97-AF65-F5344CB8AC3E}">
        <p14:creationId xmlns:p14="http://schemas.microsoft.com/office/powerpoint/2010/main" val="3861903445"/>
      </p:ext>
    </p:extLst>
  </p:cSld>
  <p:clrMapOvr>
    <a:masterClrMapping/>
  </p:clrMapOvr>
  <p:transition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Rectangle 4">
            <a:extLst>
              <a:ext uri="{FF2B5EF4-FFF2-40B4-BE49-F238E27FC236}">
                <a16:creationId xmlns:a16="http://schemas.microsoft.com/office/drawing/2014/main" id="{8A333B6F-B9BA-CC4E-B5A0-F2AD93405723}"/>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64382543-F0C4-3845-BB38-915F0620E12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D8C11706-9149-7040-B11A-F586F5B3D2FF}"/>
              </a:ext>
            </a:extLst>
          </p:cNvPr>
          <p:cNvSpPr>
            <a:spLocks noGrp="1" noChangeArrowheads="1"/>
          </p:cNvSpPr>
          <p:nvPr>
            <p:ph type="sldNum" sz="quarter" idx="12"/>
          </p:nvPr>
        </p:nvSpPr>
        <p:spPr>
          <a:ln/>
        </p:spPr>
        <p:txBody>
          <a:bodyPr/>
          <a:lstStyle>
            <a:lvl1pPr>
              <a:defRPr/>
            </a:lvl1pPr>
          </a:lstStyle>
          <a:p>
            <a:pPr>
              <a:defRPr/>
            </a:pPr>
            <a:fld id="{4FDA4586-AC32-8E4F-B8B5-37AFE3D1109A}" type="slidenum">
              <a:rPr lang="en-GB" altLang="nl-BE"/>
              <a:pPr>
                <a:defRPr/>
              </a:pPr>
              <a:t>‹nr.›</a:t>
            </a:fld>
            <a:endParaRPr lang="en-GB" altLang="nl-BE"/>
          </a:p>
        </p:txBody>
      </p:sp>
    </p:spTree>
    <p:extLst>
      <p:ext uri="{BB962C8B-B14F-4D97-AF65-F5344CB8AC3E}">
        <p14:creationId xmlns:p14="http://schemas.microsoft.com/office/powerpoint/2010/main" val="3995470482"/>
      </p:ext>
    </p:extLst>
  </p:cSld>
  <p:clrMapOvr>
    <a:masterClrMapping/>
  </p:clrMapOvr>
  <p:transition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Rectangle 4">
            <a:extLst>
              <a:ext uri="{FF2B5EF4-FFF2-40B4-BE49-F238E27FC236}">
                <a16:creationId xmlns:a16="http://schemas.microsoft.com/office/drawing/2014/main" id="{1821BBC9-B465-194B-A967-21D9E7BAC359}"/>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BC3D7CF1-4FB1-4144-97A5-ACA40B8E571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16FCAA08-25A0-8440-8B14-D02678525503}"/>
              </a:ext>
            </a:extLst>
          </p:cNvPr>
          <p:cNvSpPr>
            <a:spLocks noGrp="1" noChangeArrowheads="1"/>
          </p:cNvSpPr>
          <p:nvPr>
            <p:ph type="sldNum" sz="quarter" idx="12"/>
          </p:nvPr>
        </p:nvSpPr>
        <p:spPr>
          <a:ln/>
        </p:spPr>
        <p:txBody>
          <a:bodyPr/>
          <a:lstStyle>
            <a:lvl1pPr>
              <a:defRPr/>
            </a:lvl1pPr>
          </a:lstStyle>
          <a:p>
            <a:pPr>
              <a:defRPr/>
            </a:pPr>
            <a:fld id="{4BD29DD2-46B9-3242-A3FA-D85FAB79A232}" type="slidenum">
              <a:rPr lang="en-GB" altLang="nl-BE"/>
              <a:pPr>
                <a:defRPr/>
              </a:pPr>
              <a:t>‹nr.›</a:t>
            </a:fld>
            <a:endParaRPr lang="en-GB" altLang="nl-BE"/>
          </a:p>
        </p:txBody>
      </p:sp>
    </p:spTree>
    <p:extLst>
      <p:ext uri="{BB962C8B-B14F-4D97-AF65-F5344CB8AC3E}">
        <p14:creationId xmlns:p14="http://schemas.microsoft.com/office/powerpoint/2010/main" val="1783609594"/>
      </p:ext>
    </p:extLst>
  </p:cSld>
  <p:clrMapOvr>
    <a:masterClrMapping/>
  </p:clrMapOvr>
  <p:transition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E40B4F0-05CF-C54E-9B30-5AD0DD12A308}"/>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3D4F918C-4B53-504B-92DA-D642905F35F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2CBE520-B00E-8F49-AD18-D7FAA4F36879}"/>
              </a:ext>
            </a:extLst>
          </p:cNvPr>
          <p:cNvSpPr>
            <a:spLocks noGrp="1" noChangeArrowheads="1"/>
          </p:cNvSpPr>
          <p:nvPr>
            <p:ph type="sldNum" sz="quarter" idx="12"/>
          </p:nvPr>
        </p:nvSpPr>
        <p:spPr>
          <a:ln/>
        </p:spPr>
        <p:txBody>
          <a:bodyPr/>
          <a:lstStyle>
            <a:lvl1pPr>
              <a:defRPr/>
            </a:lvl1pPr>
          </a:lstStyle>
          <a:p>
            <a:pPr>
              <a:defRPr/>
            </a:pPr>
            <a:fld id="{9A81A1CC-7154-A14F-AD76-EFEA55453627}" type="slidenum">
              <a:rPr lang="en-GB" altLang="nl-BE"/>
              <a:pPr>
                <a:defRPr/>
              </a:pPr>
              <a:t>‹nr.›</a:t>
            </a:fld>
            <a:endParaRPr lang="en-GB" altLang="nl-BE"/>
          </a:p>
        </p:txBody>
      </p:sp>
    </p:spTree>
    <p:extLst>
      <p:ext uri="{BB962C8B-B14F-4D97-AF65-F5344CB8AC3E}">
        <p14:creationId xmlns:p14="http://schemas.microsoft.com/office/powerpoint/2010/main" val="4240786889"/>
      </p:ext>
    </p:extLst>
  </p:cSld>
  <p:clrMapOvr>
    <a:masterClrMapping/>
  </p:clrMapOvr>
  <p:transition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BDE778E-DEBA-3245-85F9-ECE3771669C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F48686A-C6AC-444E-A238-A3D66DFDDB8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2E4A9A9-93A6-E347-85F1-0721B11A7CE7}"/>
              </a:ext>
            </a:extLst>
          </p:cNvPr>
          <p:cNvSpPr>
            <a:spLocks noGrp="1" noChangeArrowheads="1"/>
          </p:cNvSpPr>
          <p:nvPr>
            <p:ph type="sldNum" sz="quarter" idx="12"/>
          </p:nvPr>
        </p:nvSpPr>
        <p:spPr>
          <a:ln/>
        </p:spPr>
        <p:txBody>
          <a:bodyPr/>
          <a:lstStyle>
            <a:lvl1pPr>
              <a:defRPr/>
            </a:lvl1pPr>
          </a:lstStyle>
          <a:p>
            <a:pPr>
              <a:defRPr/>
            </a:pPr>
            <a:fld id="{2836E2D1-6685-7141-B183-0A605B9BB93E}" type="slidenum">
              <a:rPr lang="en-GB" altLang="nl-BE"/>
              <a:pPr>
                <a:defRPr/>
              </a:pPr>
              <a:t>‹nr.›</a:t>
            </a:fld>
            <a:endParaRPr lang="en-GB" altLang="nl-BE"/>
          </a:p>
        </p:txBody>
      </p:sp>
    </p:spTree>
    <p:extLst>
      <p:ext uri="{BB962C8B-B14F-4D97-AF65-F5344CB8AC3E}">
        <p14:creationId xmlns:p14="http://schemas.microsoft.com/office/powerpoint/2010/main" val="903062064"/>
      </p:ext>
    </p:extLst>
  </p:cSld>
  <p:clrMapOvr>
    <a:masterClrMapping/>
  </p:clrMapOvr>
  <p:transition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1BDBDD7-44B5-D544-B515-14C9C40D85D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26F00E04-1ADA-0548-898D-96A31A0B0BF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80BCA6FF-6B8B-024E-B233-0B72A1F094A2}"/>
              </a:ext>
            </a:extLst>
          </p:cNvPr>
          <p:cNvSpPr>
            <a:spLocks noGrp="1" noChangeArrowheads="1"/>
          </p:cNvSpPr>
          <p:nvPr>
            <p:ph type="sldNum" sz="quarter" idx="12"/>
          </p:nvPr>
        </p:nvSpPr>
        <p:spPr>
          <a:ln/>
        </p:spPr>
        <p:txBody>
          <a:bodyPr/>
          <a:lstStyle>
            <a:lvl1pPr>
              <a:defRPr/>
            </a:lvl1pPr>
          </a:lstStyle>
          <a:p>
            <a:pPr>
              <a:defRPr/>
            </a:pPr>
            <a:fld id="{E493960B-B906-6146-9053-BA99E6815FB8}" type="slidenum">
              <a:rPr lang="en-GB" altLang="nl-BE"/>
              <a:pPr>
                <a:defRPr/>
              </a:pPr>
              <a:t>‹nr.›</a:t>
            </a:fld>
            <a:endParaRPr lang="en-GB" altLang="nl-BE"/>
          </a:p>
        </p:txBody>
      </p:sp>
    </p:spTree>
    <p:extLst>
      <p:ext uri="{BB962C8B-B14F-4D97-AF65-F5344CB8AC3E}">
        <p14:creationId xmlns:p14="http://schemas.microsoft.com/office/powerpoint/2010/main" val="2031554939"/>
      </p:ext>
    </p:extLst>
  </p:cSld>
  <p:clrMapOvr>
    <a:masterClrMapping/>
  </p:clrMapOvr>
  <p:transition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E037586-6FA6-184A-82D4-DEB09792723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nl-BE"/>
              <a:t>Click to edit Master title style</a:t>
            </a:r>
          </a:p>
        </p:txBody>
      </p:sp>
      <p:sp>
        <p:nvSpPr>
          <p:cNvPr id="1027" name="Rectangle 3">
            <a:extLst>
              <a:ext uri="{FF2B5EF4-FFF2-40B4-BE49-F238E27FC236}">
                <a16:creationId xmlns:a16="http://schemas.microsoft.com/office/drawing/2014/main" id="{9E2B166D-E98D-CB4C-AD76-3BAC29C9CEC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nl-BE"/>
              <a:t>Click to edit Master text styles</a:t>
            </a:r>
          </a:p>
          <a:p>
            <a:pPr lvl="1"/>
            <a:r>
              <a:rPr lang="en-GB" altLang="nl-BE"/>
              <a:t>Second level</a:t>
            </a:r>
          </a:p>
          <a:p>
            <a:pPr lvl="2"/>
            <a:r>
              <a:rPr lang="en-GB" altLang="nl-BE"/>
              <a:t>Third level</a:t>
            </a:r>
          </a:p>
          <a:p>
            <a:pPr lvl="3"/>
            <a:r>
              <a:rPr lang="en-GB" altLang="nl-BE"/>
              <a:t>Fourth level</a:t>
            </a:r>
          </a:p>
          <a:p>
            <a:pPr lvl="4"/>
            <a:r>
              <a:rPr lang="en-GB" altLang="nl-BE"/>
              <a:t>Fifth level</a:t>
            </a:r>
          </a:p>
        </p:txBody>
      </p:sp>
      <p:sp>
        <p:nvSpPr>
          <p:cNvPr id="1028" name="Rectangle 4">
            <a:extLst>
              <a:ext uri="{FF2B5EF4-FFF2-40B4-BE49-F238E27FC236}">
                <a16:creationId xmlns:a16="http://schemas.microsoft.com/office/drawing/2014/main" id="{E09D7279-D96C-294F-96AF-8B5403ECD28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i="0">
                <a:latin typeface="Times New Roman" charset="0"/>
                <a:ea typeface="+mn-ea"/>
                <a:cs typeface="+mn-cs"/>
              </a:defRPr>
            </a:lvl1pPr>
          </a:lstStyle>
          <a:p>
            <a:pPr>
              <a:defRPr/>
            </a:pPr>
            <a:endParaRPr lang="en-GB"/>
          </a:p>
        </p:txBody>
      </p:sp>
      <p:sp>
        <p:nvSpPr>
          <p:cNvPr id="1029" name="Rectangle 5">
            <a:extLst>
              <a:ext uri="{FF2B5EF4-FFF2-40B4-BE49-F238E27FC236}">
                <a16:creationId xmlns:a16="http://schemas.microsoft.com/office/drawing/2014/main" id="{5A5954AA-EAEA-CD4D-8229-4A99FB1D993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i="0">
                <a:latin typeface="Times New Roman" charset="0"/>
                <a:ea typeface="+mn-ea"/>
                <a:cs typeface="+mn-cs"/>
              </a:defRPr>
            </a:lvl1pPr>
          </a:lstStyle>
          <a:p>
            <a:pPr>
              <a:defRPr/>
            </a:pPr>
            <a:endParaRPr lang="en-GB"/>
          </a:p>
        </p:txBody>
      </p:sp>
      <p:sp>
        <p:nvSpPr>
          <p:cNvPr id="1030" name="Rectangle 6">
            <a:extLst>
              <a:ext uri="{FF2B5EF4-FFF2-40B4-BE49-F238E27FC236}">
                <a16:creationId xmlns:a16="http://schemas.microsoft.com/office/drawing/2014/main" id="{B1714F93-00FB-5C4C-BC4C-903A4C8240D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i="0" smtClean="0"/>
            </a:lvl1pPr>
          </a:lstStyle>
          <a:p>
            <a:pPr>
              <a:defRPr/>
            </a:pPr>
            <a:fld id="{B1C502B1-0DD3-2749-AB43-92BEF5CA3E6D}" type="slidenum">
              <a:rPr lang="en-GB" altLang="nl-BE"/>
              <a:pPr>
                <a:defRPr/>
              </a:pPr>
              <a:t>‹nr.›</a:t>
            </a:fld>
            <a:endParaRPr lang="en-GB" alt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Tm="5000">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65D5B-8665-CC41-90D0-3AF338542071}"/>
              </a:ext>
            </a:extLst>
          </p:cNvPr>
          <p:cNvSpPr>
            <a:spLocks noGrp="1"/>
          </p:cNvSpPr>
          <p:nvPr>
            <p:ph type="title"/>
          </p:nvPr>
        </p:nvSpPr>
        <p:spPr>
          <a:xfrm>
            <a:off x="648122" y="476672"/>
            <a:ext cx="7847756" cy="2952328"/>
          </a:xfrm>
        </p:spPr>
        <p:txBody>
          <a:bodyPr/>
          <a:lstStyle/>
          <a:p>
            <a:r>
              <a:rPr lang="nl-BE" sz="3200" b="1" i="1" dirty="0">
                <a:latin typeface="Arial" panose="020B0604020202020204" pitchFamily="34" charset="0"/>
                <a:cs typeface="Arial" panose="020B0604020202020204" pitchFamily="34" charset="0"/>
              </a:rPr>
              <a:t>Welkom op de drieëntwintigste virtuele rondleiding in de Plantentuin</a:t>
            </a:r>
            <a:br>
              <a:rPr lang="nl-BE" sz="3200" b="1" i="1" dirty="0">
                <a:latin typeface="Arial" panose="020B0604020202020204" pitchFamily="34" charset="0"/>
                <a:cs typeface="Arial" panose="020B0604020202020204" pitchFamily="34" charset="0"/>
              </a:rPr>
            </a:br>
            <a:br>
              <a:rPr lang="nl-BE" sz="3200" b="1" i="1" dirty="0">
                <a:latin typeface="Arial" panose="020B0604020202020204" pitchFamily="34" charset="0"/>
                <a:cs typeface="Arial" panose="020B0604020202020204" pitchFamily="34" charset="0"/>
              </a:rPr>
            </a:br>
            <a:r>
              <a:rPr lang="nl-BE" sz="3200" b="1" i="1" dirty="0">
                <a:latin typeface="Arial" panose="020B0604020202020204" pitchFamily="34" charset="0"/>
                <a:cs typeface="Arial" panose="020B0604020202020204" pitchFamily="34" charset="0"/>
              </a:rPr>
              <a:t>Woensdag 7 september 2022</a:t>
            </a:r>
            <a:endParaRPr lang="nl-BE" sz="4000" b="1" i="1" dirty="0">
              <a:latin typeface="Helvetica" pitchFamily="2" charset="0"/>
            </a:endParaRPr>
          </a:p>
        </p:txBody>
      </p:sp>
    </p:spTree>
    <p:extLst>
      <p:ext uri="{BB962C8B-B14F-4D97-AF65-F5344CB8AC3E}">
        <p14:creationId xmlns:p14="http://schemas.microsoft.com/office/powerpoint/2010/main" val="298980611"/>
      </p:ext>
    </p:extLst>
  </p:cSld>
  <p:clrMapOvr>
    <a:masterClrMapping/>
  </p:clrMapOvr>
  <p:transition advTm="5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B6597-06D6-3B45-9EE0-CCC249A53599}"/>
              </a:ext>
            </a:extLst>
          </p:cNvPr>
          <p:cNvSpPr>
            <a:spLocks noGrp="1"/>
          </p:cNvSpPr>
          <p:nvPr>
            <p:ph type="title"/>
          </p:nvPr>
        </p:nvSpPr>
        <p:spPr>
          <a:xfrm>
            <a:off x="685800" y="2060848"/>
            <a:ext cx="7772400" cy="2736304"/>
          </a:xfrm>
        </p:spPr>
        <p:txBody>
          <a:bodyPr/>
          <a:lstStyle/>
          <a:p>
            <a:pPr algn="l"/>
            <a:r>
              <a:rPr lang="nl-NL" sz="4000" b="1" i="1" dirty="0">
                <a:latin typeface="Helvetica" pitchFamily="2" charset="0"/>
                <a:cs typeface="Arial" panose="020B0604020202020204" pitchFamily="34" charset="0"/>
              </a:rPr>
              <a:t>1. Laterale vertakking</a:t>
            </a:r>
            <a:br>
              <a:rPr lang="nl-NL" sz="2400" b="1" i="1" dirty="0">
                <a:latin typeface="Arial" panose="020B0604020202020204" pitchFamily="34" charset="0"/>
                <a:cs typeface="Arial" panose="020B0604020202020204" pitchFamily="34" charset="0"/>
              </a:rPr>
            </a:br>
            <a:br>
              <a:rPr lang="nl-NL" sz="2400" b="1" i="1" dirty="0">
                <a:latin typeface="Arial" panose="020B0604020202020204" pitchFamily="34" charset="0"/>
                <a:cs typeface="Arial" panose="020B0604020202020204" pitchFamily="34" charset="0"/>
              </a:rPr>
            </a:br>
            <a:br>
              <a:rPr lang="nl-NL"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door het uitgroeien van de okselknop van een schutblad (bractee)</a:t>
            </a:r>
            <a:endParaRPr lang="nl-BE"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9489488"/>
      </p:ext>
    </p:extLst>
  </p:cSld>
  <p:clrMapOvr>
    <a:masterClrMapping/>
  </p:clrMapOvr>
  <p:transition advTm="5000">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D17EC960-189A-CD44-B46B-B63F6C5BBC16}"/>
              </a:ext>
            </a:extLst>
          </p:cNvPr>
          <p:cNvSpPr>
            <a:spLocks noGrp="1" noChangeArrowheads="1"/>
          </p:cNvSpPr>
          <p:nvPr>
            <p:ph type="title"/>
          </p:nvPr>
        </p:nvSpPr>
        <p:spPr>
          <a:xfrm>
            <a:off x="0" y="0"/>
            <a:ext cx="39243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Fumaria capreolata</a:t>
            </a:r>
            <a:r>
              <a:rPr lang="nl-BE" altLang="nl-BE" sz="2800" dirty="0">
                <a:solidFill>
                  <a:schemeClr val="tx1"/>
                </a:solidFill>
                <a:latin typeface="Helvetica" pitchFamily="2" charset="0"/>
                <a:ea typeface="ＭＳ Ｐゴシック" panose="020B0600070205080204" pitchFamily="34" charset="-128"/>
              </a:rPr>
              <a:t> (Papaveraceae)</a:t>
            </a:r>
            <a:endParaRPr lang="en-GB" altLang="nl-BE" i="1" dirty="0">
              <a:solidFill>
                <a:schemeClr val="tx1"/>
              </a:solidFill>
              <a:ea typeface="ＭＳ Ｐゴシック" panose="020B0600070205080204" pitchFamily="34" charset="-128"/>
            </a:endParaRPr>
          </a:p>
        </p:txBody>
      </p:sp>
      <p:pic>
        <p:nvPicPr>
          <p:cNvPr id="25602" name="Afbeelding 1" descr="Fumaria capreolata sm.tiff">
            <a:extLst>
              <a:ext uri="{FF2B5EF4-FFF2-40B4-BE49-F238E27FC236}">
                <a16:creationId xmlns:a16="http://schemas.microsoft.com/office/drawing/2014/main" id="{BBDA7FFC-8414-9049-8206-350D22950B2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8255" y="338137"/>
            <a:ext cx="4824413" cy="618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5F3C83-FC0E-F74C-8D2D-644FA13756F8}"/>
              </a:ext>
            </a:extLst>
          </p:cNvPr>
          <p:cNvSpPr>
            <a:spLocks noGrp="1"/>
          </p:cNvSpPr>
          <p:nvPr>
            <p:ph type="title"/>
          </p:nvPr>
        </p:nvSpPr>
        <p:spPr>
          <a:xfrm>
            <a:off x="0" y="0"/>
            <a:ext cx="9144000" cy="1124744"/>
          </a:xfrm>
        </p:spPr>
        <p:txBody>
          <a:bodyPr/>
          <a:lstStyle/>
          <a:p>
            <a:r>
              <a:rPr lang="nl-BE" sz="2800" b="1" i="1" dirty="0">
                <a:latin typeface="Helvetica" pitchFamily="2" charset="0"/>
              </a:rPr>
              <a:t>Betula corylifolia </a:t>
            </a:r>
            <a:r>
              <a:rPr lang="nl-BE" sz="2800" dirty="0">
                <a:latin typeface="Helvetica" pitchFamily="2" charset="0"/>
              </a:rPr>
              <a:t>(Betulaceae)</a:t>
            </a:r>
          </a:p>
        </p:txBody>
      </p:sp>
      <p:pic>
        <p:nvPicPr>
          <p:cNvPr id="4" name="Afbeelding 3" descr="Afbeelding met gras, tafel, zitten, groen&#10;&#10;Automatisch gegenereerde beschrijving">
            <a:extLst>
              <a:ext uri="{FF2B5EF4-FFF2-40B4-BE49-F238E27FC236}">
                <a16:creationId xmlns:a16="http://schemas.microsoft.com/office/drawing/2014/main" id="{9B257A7B-DEE2-3C41-8DDC-9E3D4EA924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7963" y="1134941"/>
            <a:ext cx="6348074" cy="5120380"/>
          </a:xfrm>
          <a:prstGeom prst="rect">
            <a:avLst/>
          </a:prstGeom>
        </p:spPr>
      </p:pic>
    </p:spTree>
    <p:extLst>
      <p:ext uri="{BB962C8B-B14F-4D97-AF65-F5344CB8AC3E}">
        <p14:creationId xmlns:p14="http://schemas.microsoft.com/office/powerpoint/2010/main" val="2499782982"/>
      </p:ext>
    </p:extLst>
  </p:cSld>
  <p:clrMapOvr>
    <a:masterClrMapping/>
  </p:clrMapOvr>
  <p:transition advTm="5000">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B5D604-D623-B645-8A43-98EE7FC6CCE3}"/>
              </a:ext>
            </a:extLst>
          </p:cNvPr>
          <p:cNvSpPr>
            <a:spLocks noGrp="1"/>
          </p:cNvSpPr>
          <p:nvPr>
            <p:ph type="title"/>
          </p:nvPr>
        </p:nvSpPr>
        <p:spPr>
          <a:xfrm>
            <a:off x="0" y="0"/>
            <a:ext cx="9144000" cy="1124744"/>
          </a:xfrm>
        </p:spPr>
        <p:txBody>
          <a:bodyPr/>
          <a:lstStyle/>
          <a:p>
            <a:r>
              <a:rPr lang="nl-BE" sz="2800" b="1" i="1" dirty="0">
                <a:latin typeface="Helvetica" pitchFamily="2" charset="0"/>
              </a:rPr>
              <a:t>Betula corylifolia </a:t>
            </a:r>
            <a:r>
              <a:rPr lang="nl-BE" sz="2800" dirty="0">
                <a:latin typeface="Helvetica" pitchFamily="2" charset="0"/>
              </a:rPr>
              <a:t>(Betulaceae)</a:t>
            </a:r>
            <a:endParaRPr lang="nl-BE" sz="2800" dirty="0"/>
          </a:p>
        </p:txBody>
      </p:sp>
      <p:pic>
        <p:nvPicPr>
          <p:cNvPr id="4" name="Afbeelding 3" descr="Afbeelding met groen, zitten, klein, tafel&#10;&#10;Automatisch gegenereerde beschrijving">
            <a:extLst>
              <a:ext uri="{FF2B5EF4-FFF2-40B4-BE49-F238E27FC236}">
                <a16:creationId xmlns:a16="http://schemas.microsoft.com/office/drawing/2014/main" id="{F2514731-EC8E-3842-8AE9-E90B492507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2787" y="1124744"/>
            <a:ext cx="6378425" cy="5275130"/>
          </a:xfrm>
          <a:prstGeom prst="rect">
            <a:avLst/>
          </a:prstGeom>
        </p:spPr>
      </p:pic>
    </p:spTree>
    <p:extLst>
      <p:ext uri="{BB962C8B-B14F-4D97-AF65-F5344CB8AC3E}">
        <p14:creationId xmlns:p14="http://schemas.microsoft.com/office/powerpoint/2010/main" val="821799304"/>
      </p:ext>
    </p:extLst>
  </p:cSld>
  <p:clrMapOvr>
    <a:masterClrMapping/>
  </p:clrMapOvr>
  <p:transition advTm="5000">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BD8E57-14D9-B040-8EAF-E78CB5405B21}"/>
              </a:ext>
            </a:extLst>
          </p:cNvPr>
          <p:cNvSpPr>
            <a:spLocks noGrp="1"/>
          </p:cNvSpPr>
          <p:nvPr>
            <p:ph type="title"/>
          </p:nvPr>
        </p:nvSpPr>
        <p:spPr>
          <a:xfrm>
            <a:off x="0" y="0"/>
            <a:ext cx="9144000" cy="1124744"/>
          </a:xfrm>
        </p:spPr>
        <p:txBody>
          <a:bodyPr/>
          <a:lstStyle/>
          <a:p>
            <a:r>
              <a:rPr lang="nl-BE" sz="2800" b="1" i="1" dirty="0">
                <a:latin typeface="Helvetica" pitchFamily="2" charset="0"/>
              </a:rPr>
              <a:t>Carpinus faginea </a:t>
            </a:r>
            <a:r>
              <a:rPr lang="nl-BE" sz="2800" dirty="0">
                <a:latin typeface="Helvetica" pitchFamily="2" charset="0"/>
              </a:rPr>
              <a:t>(Betulaceae)</a:t>
            </a:r>
          </a:p>
        </p:txBody>
      </p:sp>
      <p:pic>
        <p:nvPicPr>
          <p:cNvPr id="4" name="Afbeelding 3" descr="Afbeelding met binnen, wit, tafel, zitten&#10;&#10;Automatisch gegenereerde beschrijving">
            <a:extLst>
              <a:ext uri="{FF2B5EF4-FFF2-40B4-BE49-F238E27FC236}">
                <a16:creationId xmlns:a16="http://schemas.microsoft.com/office/drawing/2014/main" id="{64BA9766-A443-5546-B091-F66AC9B59E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3648" y="1129471"/>
            <a:ext cx="6336704" cy="5148572"/>
          </a:xfrm>
          <a:prstGeom prst="rect">
            <a:avLst/>
          </a:prstGeom>
        </p:spPr>
      </p:pic>
    </p:spTree>
    <p:extLst>
      <p:ext uri="{BB962C8B-B14F-4D97-AF65-F5344CB8AC3E}">
        <p14:creationId xmlns:p14="http://schemas.microsoft.com/office/powerpoint/2010/main" val="2509049908"/>
      </p:ext>
    </p:extLst>
  </p:cSld>
  <p:clrMapOvr>
    <a:masterClrMapping/>
  </p:clrMapOvr>
  <p:transition advTm="5000">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5790A7-1658-E845-B34B-1C7C2278C347}"/>
              </a:ext>
            </a:extLst>
          </p:cNvPr>
          <p:cNvSpPr>
            <a:spLocks noGrp="1"/>
          </p:cNvSpPr>
          <p:nvPr>
            <p:ph type="title"/>
          </p:nvPr>
        </p:nvSpPr>
        <p:spPr>
          <a:xfrm>
            <a:off x="0" y="0"/>
            <a:ext cx="9144000" cy="1124744"/>
          </a:xfrm>
        </p:spPr>
        <p:txBody>
          <a:bodyPr/>
          <a:lstStyle/>
          <a:p>
            <a:r>
              <a:rPr lang="nl-BE" sz="2800" b="1" i="1" dirty="0">
                <a:latin typeface="Helvetica" pitchFamily="2" charset="0"/>
              </a:rPr>
              <a:t>Carpinus faginea </a:t>
            </a:r>
            <a:r>
              <a:rPr lang="nl-BE" sz="2800" dirty="0">
                <a:latin typeface="Helvetica" pitchFamily="2" charset="0"/>
              </a:rPr>
              <a:t>(Betulaceae)</a:t>
            </a:r>
            <a:endParaRPr lang="nl-BE" sz="2800" dirty="0"/>
          </a:p>
        </p:txBody>
      </p:sp>
      <p:pic>
        <p:nvPicPr>
          <p:cNvPr id="4" name="Afbeelding 3" descr="Afbeelding met plant, groen, boom, zitten&#10;&#10;Automatisch gegenereerde beschrijving">
            <a:extLst>
              <a:ext uri="{FF2B5EF4-FFF2-40B4-BE49-F238E27FC236}">
                <a16:creationId xmlns:a16="http://schemas.microsoft.com/office/drawing/2014/main" id="{4E4828FA-CA47-FB45-81CF-0106EDE0B4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8650" y="1090286"/>
            <a:ext cx="6786699" cy="5294368"/>
          </a:xfrm>
          <a:prstGeom prst="rect">
            <a:avLst/>
          </a:prstGeom>
        </p:spPr>
      </p:pic>
      <p:sp>
        <p:nvSpPr>
          <p:cNvPr id="5" name="Ring 4">
            <a:extLst>
              <a:ext uri="{FF2B5EF4-FFF2-40B4-BE49-F238E27FC236}">
                <a16:creationId xmlns:a16="http://schemas.microsoft.com/office/drawing/2014/main" id="{F05EA133-FE37-794C-8D8D-49E1A1927691}"/>
              </a:ext>
            </a:extLst>
          </p:cNvPr>
          <p:cNvSpPr/>
          <p:nvPr/>
        </p:nvSpPr>
        <p:spPr bwMode="auto">
          <a:xfrm>
            <a:off x="1691680" y="3140968"/>
            <a:ext cx="1440160" cy="1440160"/>
          </a:xfrm>
          <a:prstGeom prst="donut">
            <a:avLst>
              <a:gd name="adj" fmla="val 6554"/>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1276800244"/>
      </p:ext>
    </p:extLst>
  </p:cSld>
  <p:clrMapOvr>
    <a:masterClrMapping/>
  </p:clrMapOvr>
  <p:transition advTm="5000">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5CD66-2056-3B49-819C-29A827C09164}"/>
              </a:ext>
            </a:extLst>
          </p:cNvPr>
          <p:cNvSpPr>
            <a:spLocks noGrp="1"/>
          </p:cNvSpPr>
          <p:nvPr>
            <p:ph type="title"/>
          </p:nvPr>
        </p:nvSpPr>
        <p:spPr>
          <a:xfrm>
            <a:off x="0" y="0"/>
            <a:ext cx="9144000" cy="1124744"/>
          </a:xfrm>
        </p:spPr>
        <p:txBody>
          <a:bodyPr/>
          <a:lstStyle/>
          <a:p>
            <a:r>
              <a:rPr lang="nl-BE" sz="2800" b="1" i="1" dirty="0">
                <a:latin typeface="Helvetica" pitchFamily="2" charset="0"/>
              </a:rPr>
              <a:t>Castanea alnifolia </a:t>
            </a:r>
            <a:r>
              <a:rPr lang="nl-BE" sz="2800" dirty="0">
                <a:latin typeface="Helvetica" pitchFamily="2" charset="0"/>
              </a:rPr>
              <a:t>(Fagaceae)</a:t>
            </a:r>
          </a:p>
        </p:txBody>
      </p:sp>
      <p:pic>
        <p:nvPicPr>
          <p:cNvPr id="6" name="Afbeelding 5" descr="Afbeelding met plant, palm, groen, tafel&#10;&#10;Automatisch gegenereerde beschrijving">
            <a:extLst>
              <a:ext uri="{FF2B5EF4-FFF2-40B4-BE49-F238E27FC236}">
                <a16:creationId xmlns:a16="http://schemas.microsoft.com/office/drawing/2014/main" id="{79EF15BD-B026-A840-839F-BAAE6D4761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3711" y="1124744"/>
            <a:ext cx="7056578" cy="5359743"/>
          </a:xfrm>
          <a:prstGeom prst="rect">
            <a:avLst/>
          </a:prstGeom>
        </p:spPr>
      </p:pic>
    </p:spTree>
    <p:extLst>
      <p:ext uri="{BB962C8B-B14F-4D97-AF65-F5344CB8AC3E}">
        <p14:creationId xmlns:p14="http://schemas.microsoft.com/office/powerpoint/2010/main" val="2696122330"/>
      </p:ext>
    </p:extLst>
  </p:cSld>
  <p:clrMapOvr>
    <a:masterClrMapping/>
  </p:clrMapOvr>
  <p:transition advTm="5000">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70A1F6-1D67-3E4A-9B86-5805B2352E9C}"/>
              </a:ext>
            </a:extLst>
          </p:cNvPr>
          <p:cNvSpPr>
            <a:spLocks noGrp="1"/>
          </p:cNvSpPr>
          <p:nvPr>
            <p:ph type="title"/>
          </p:nvPr>
        </p:nvSpPr>
        <p:spPr>
          <a:xfrm>
            <a:off x="0" y="0"/>
            <a:ext cx="3203848" cy="3429000"/>
          </a:xfrm>
        </p:spPr>
        <p:txBody>
          <a:bodyPr/>
          <a:lstStyle/>
          <a:p>
            <a:r>
              <a:rPr lang="nl-BE" sz="2800" b="1" i="1" dirty="0">
                <a:latin typeface="Helvetica" pitchFamily="2" charset="0"/>
              </a:rPr>
              <a:t>Castanea alnifolia </a:t>
            </a:r>
            <a:r>
              <a:rPr lang="nl-BE" sz="2800" dirty="0">
                <a:latin typeface="Helvetica" pitchFamily="2" charset="0"/>
              </a:rPr>
              <a:t>(Fagaceae)</a:t>
            </a:r>
            <a:endParaRPr lang="nl-BE" sz="2800" dirty="0"/>
          </a:p>
        </p:txBody>
      </p:sp>
      <p:pic>
        <p:nvPicPr>
          <p:cNvPr id="4" name="Afbeelding 3" descr="Afbeelding met binnen, zitten, tafel, neerleggen&#10;&#10;Automatisch gegenereerde beschrijving">
            <a:extLst>
              <a:ext uri="{FF2B5EF4-FFF2-40B4-BE49-F238E27FC236}">
                <a16:creationId xmlns:a16="http://schemas.microsoft.com/office/drawing/2014/main" id="{A8501A2F-2FBB-D440-83B0-72F2CE08CF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848" y="418356"/>
            <a:ext cx="5603830" cy="6021288"/>
          </a:xfrm>
          <a:prstGeom prst="rect">
            <a:avLst/>
          </a:prstGeom>
        </p:spPr>
      </p:pic>
    </p:spTree>
    <p:extLst>
      <p:ext uri="{BB962C8B-B14F-4D97-AF65-F5344CB8AC3E}">
        <p14:creationId xmlns:p14="http://schemas.microsoft.com/office/powerpoint/2010/main" val="2592180269"/>
      </p:ext>
    </p:extLst>
  </p:cSld>
  <p:clrMapOvr>
    <a:masterClrMapping/>
  </p:clrMapOvr>
  <p:transition advTm="5000">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59110-2EDB-994F-B03D-7376FD550073}"/>
              </a:ext>
            </a:extLst>
          </p:cNvPr>
          <p:cNvSpPr>
            <a:spLocks noGrp="1"/>
          </p:cNvSpPr>
          <p:nvPr>
            <p:ph type="title"/>
          </p:nvPr>
        </p:nvSpPr>
        <p:spPr>
          <a:xfrm>
            <a:off x="0" y="0"/>
            <a:ext cx="9144000" cy="1124744"/>
          </a:xfrm>
        </p:spPr>
        <p:txBody>
          <a:bodyPr/>
          <a:lstStyle/>
          <a:p>
            <a:r>
              <a:rPr lang="nl-BE" sz="2800" b="1" i="1" dirty="0">
                <a:latin typeface="Helvetica" pitchFamily="2" charset="0"/>
              </a:rPr>
              <a:t>Cornus controversa </a:t>
            </a:r>
            <a:r>
              <a:rPr lang="nl-BE" sz="2800" dirty="0">
                <a:latin typeface="Helvetica" pitchFamily="2" charset="0"/>
              </a:rPr>
              <a:t>(Cornaceae)</a:t>
            </a:r>
          </a:p>
        </p:txBody>
      </p:sp>
      <p:pic>
        <p:nvPicPr>
          <p:cNvPr id="4" name="Afbeelding 3" descr="Afbeelding met plant, klein, groen, zitten&#10;&#10;Automatisch gegenereerde beschrijving">
            <a:extLst>
              <a:ext uri="{FF2B5EF4-FFF2-40B4-BE49-F238E27FC236}">
                <a16:creationId xmlns:a16="http://schemas.microsoft.com/office/drawing/2014/main" id="{D582BB71-59D3-3D42-8DA4-2D0D0109D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084" y="1124744"/>
            <a:ext cx="8111832" cy="5280402"/>
          </a:xfrm>
          <a:prstGeom prst="rect">
            <a:avLst/>
          </a:prstGeom>
        </p:spPr>
      </p:pic>
    </p:spTree>
    <p:extLst>
      <p:ext uri="{BB962C8B-B14F-4D97-AF65-F5344CB8AC3E}">
        <p14:creationId xmlns:p14="http://schemas.microsoft.com/office/powerpoint/2010/main" val="1650712923"/>
      </p:ext>
    </p:extLst>
  </p:cSld>
  <p:clrMapOvr>
    <a:masterClrMapping/>
  </p:clrMapOvr>
  <p:transition advTm="5000">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6E982C-5767-954F-BBE8-4167843A45B7}"/>
              </a:ext>
            </a:extLst>
          </p:cNvPr>
          <p:cNvSpPr>
            <a:spLocks noGrp="1"/>
          </p:cNvSpPr>
          <p:nvPr>
            <p:ph type="title"/>
          </p:nvPr>
        </p:nvSpPr>
        <p:spPr>
          <a:xfrm>
            <a:off x="0" y="0"/>
            <a:ext cx="9144000" cy="1124744"/>
          </a:xfrm>
        </p:spPr>
        <p:txBody>
          <a:bodyPr/>
          <a:lstStyle/>
          <a:p>
            <a:r>
              <a:rPr lang="nl-BE" sz="2800" b="1" i="1" dirty="0">
                <a:latin typeface="Helvetica" pitchFamily="2" charset="0"/>
              </a:rPr>
              <a:t>Cornus controversa </a:t>
            </a:r>
            <a:r>
              <a:rPr lang="nl-BE" sz="2800" dirty="0">
                <a:latin typeface="Helvetica" pitchFamily="2" charset="0"/>
              </a:rPr>
              <a:t>(Cornaceae)</a:t>
            </a:r>
            <a:endParaRPr lang="nl-BE" sz="2800" dirty="0"/>
          </a:p>
        </p:txBody>
      </p:sp>
      <p:pic>
        <p:nvPicPr>
          <p:cNvPr id="4" name="Afbeelding 3" descr="Afbeelding met plant, groen, binnen, bloem&#10;&#10;Automatisch gegenereerde beschrijving">
            <a:extLst>
              <a:ext uri="{FF2B5EF4-FFF2-40B4-BE49-F238E27FC236}">
                <a16:creationId xmlns:a16="http://schemas.microsoft.com/office/drawing/2014/main" id="{26C61E70-217F-9E4E-96F0-5C41BAB877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75656" y="1124744"/>
            <a:ext cx="6192688" cy="5224309"/>
          </a:xfrm>
          <a:prstGeom prst="rect">
            <a:avLst/>
          </a:prstGeom>
        </p:spPr>
      </p:pic>
    </p:spTree>
    <p:extLst>
      <p:ext uri="{BB962C8B-B14F-4D97-AF65-F5344CB8AC3E}">
        <p14:creationId xmlns:p14="http://schemas.microsoft.com/office/powerpoint/2010/main" val="2904053012"/>
      </p:ext>
    </p:extLst>
  </p:cSld>
  <p:clrMapOvr>
    <a:masterClrMapping/>
  </p:clrMapOvr>
  <p:transition advTm="5000">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BB455-56D0-224F-980C-943D7194EE76}"/>
              </a:ext>
            </a:extLst>
          </p:cNvPr>
          <p:cNvSpPr>
            <a:spLocks noGrp="1"/>
          </p:cNvSpPr>
          <p:nvPr>
            <p:ph type="title"/>
          </p:nvPr>
        </p:nvSpPr>
        <p:spPr>
          <a:xfrm>
            <a:off x="0" y="0"/>
            <a:ext cx="9144000" cy="1124744"/>
          </a:xfrm>
        </p:spPr>
        <p:txBody>
          <a:bodyPr/>
          <a:lstStyle/>
          <a:p>
            <a:r>
              <a:rPr lang="nl-BE" sz="2800" b="1" i="1" dirty="0">
                <a:latin typeface="Helvetica" pitchFamily="2" charset="0"/>
              </a:rPr>
              <a:t>Nothofagus dombeyi </a:t>
            </a:r>
            <a:r>
              <a:rPr lang="nl-BE" sz="2800" dirty="0">
                <a:latin typeface="Helvetica" pitchFamily="2" charset="0"/>
              </a:rPr>
              <a:t>(Nothofagaceae)</a:t>
            </a:r>
          </a:p>
        </p:txBody>
      </p:sp>
      <p:pic>
        <p:nvPicPr>
          <p:cNvPr id="6" name="Afbeelding 5" descr="Afbeelding met wit, zitten, voedsel, bloem&#10;&#10;Automatisch gegenereerde beschrijving">
            <a:extLst>
              <a:ext uri="{FF2B5EF4-FFF2-40B4-BE49-F238E27FC236}">
                <a16:creationId xmlns:a16="http://schemas.microsoft.com/office/drawing/2014/main" id="{DB3EFD9A-37F0-824F-B93F-C1871DE59A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124744"/>
            <a:ext cx="6912768" cy="5375196"/>
          </a:xfrm>
          <a:prstGeom prst="rect">
            <a:avLst/>
          </a:prstGeom>
        </p:spPr>
      </p:pic>
    </p:spTree>
    <p:extLst>
      <p:ext uri="{BB962C8B-B14F-4D97-AF65-F5344CB8AC3E}">
        <p14:creationId xmlns:p14="http://schemas.microsoft.com/office/powerpoint/2010/main" val="3518655332"/>
      </p:ext>
    </p:extLst>
  </p:cSld>
  <p:clrMapOvr>
    <a:masterClrMapping/>
  </p:clrMapOvr>
  <p:transition advTm="500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7D3AAE-4A34-A947-BD51-1DEEEB147059}"/>
              </a:ext>
            </a:extLst>
          </p:cNvPr>
          <p:cNvSpPr>
            <a:spLocks noGrp="1"/>
          </p:cNvSpPr>
          <p:nvPr>
            <p:ph type="title"/>
          </p:nvPr>
        </p:nvSpPr>
        <p:spPr>
          <a:xfrm>
            <a:off x="685800" y="620688"/>
            <a:ext cx="7772400" cy="5040560"/>
          </a:xfrm>
        </p:spPr>
        <p:txBody>
          <a:bodyPr/>
          <a:lstStyle/>
          <a:p>
            <a:pPr algn="l"/>
            <a:r>
              <a:rPr lang="nl-BE" sz="4000" b="1" i="1" dirty="0">
                <a:latin typeface="Helvetica" pitchFamily="2" charset="0"/>
              </a:rPr>
              <a:t>A. Laterale vertakking met 1 okselknop</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A. Eén okselknop per bractee (= gewone patroon): deze okselknop kan uitgroeien tot een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a:t>
            </a:r>
            <a:endParaRPr lang="nl-BE" sz="2400" b="1" i="1" dirty="0">
              <a:latin typeface="Helvetica" pitchFamily="2" charset="0"/>
            </a:endParaRPr>
          </a:p>
        </p:txBody>
      </p:sp>
    </p:spTree>
    <p:extLst>
      <p:ext uri="{BB962C8B-B14F-4D97-AF65-F5344CB8AC3E}">
        <p14:creationId xmlns:p14="http://schemas.microsoft.com/office/powerpoint/2010/main" val="1214974391"/>
      </p:ext>
    </p:extLst>
  </p:cSld>
  <p:clrMapOvr>
    <a:masterClrMapping/>
  </p:clrMapOvr>
  <p:transition advTm="5000">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905926-95EE-964F-934B-9AB9B5B6006A}"/>
              </a:ext>
            </a:extLst>
          </p:cNvPr>
          <p:cNvSpPr>
            <a:spLocks noGrp="1"/>
          </p:cNvSpPr>
          <p:nvPr>
            <p:ph type="title"/>
          </p:nvPr>
        </p:nvSpPr>
        <p:spPr>
          <a:xfrm>
            <a:off x="0" y="0"/>
            <a:ext cx="9144000" cy="1124744"/>
          </a:xfrm>
        </p:spPr>
        <p:txBody>
          <a:bodyPr/>
          <a:lstStyle/>
          <a:p>
            <a:r>
              <a:rPr lang="nl-BE" sz="2800" b="1" i="1" dirty="0">
                <a:latin typeface="Helvetica" pitchFamily="2" charset="0"/>
              </a:rPr>
              <a:t>Nothofagus dombeyi </a:t>
            </a:r>
            <a:r>
              <a:rPr lang="nl-BE" sz="2800" dirty="0">
                <a:latin typeface="Helvetica" pitchFamily="2" charset="0"/>
              </a:rPr>
              <a:t>(Nothofagaceae)</a:t>
            </a:r>
            <a:endParaRPr lang="nl-BE" sz="2800" dirty="0"/>
          </a:p>
        </p:txBody>
      </p:sp>
      <p:pic>
        <p:nvPicPr>
          <p:cNvPr id="4" name="Afbeelding 3" descr="Afbeelding met plant, boom, zitten, taart&#10;&#10;Automatisch gegenereerde beschrijving">
            <a:extLst>
              <a:ext uri="{FF2B5EF4-FFF2-40B4-BE49-F238E27FC236}">
                <a16:creationId xmlns:a16="http://schemas.microsoft.com/office/drawing/2014/main" id="{A66E3184-AEC2-5C40-ADFB-D47152685B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548" y="1124744"/>
            <a:ext cx="8136904" cy="5310728"/>
          </a:xfrm>
          <a:prstGeom prst="rect">
            <a:avLst/>
          </a:prstGeom>
        </p:spPr>
      </p:pic>
    </p:spTree>
    <p:extLst>
      <p:ext uri="{BB962C8B-B14F-4D97-AF65-F5344CB8AC3E}">
        <p14:creationId xmlns:p14="http://schemas.microsoft.com/office/powerpoint/2010/main" val="1921732057"/>
      </p:ext>
    </p:extLst>
  </p:cSld>
  <p:clrMapOvr>
    <a:masterClrMapping/>
  </p:clrMapOvr>
  <p:transition advTm="5000">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C8BCA-D00D-C24A-8DCC-5B8610A8AD28}"/>
              </a:ext>
            </a:extLst>
          </p:cNvPr>
          <p:cNvSpPr>
            <a:spLocks noGrp="1"/>
          </p:cNvSpPr>
          <p:nvPr>
            <p:ph type="title"/>
          </p:nvPr>
        </p:nvSpPr>
        <p:spPr>
          <a:xfrm>
            <a:off x="0" y="-1"/>
            <a:ext cx="9144000" cy="1124745"/>
          </a:xfrm>
        </p:spPr>
        <p:txBody>
          <a:bodyPr/>
          <a:lstStyle/>
          <a:p>
            <a:r>
              <a:rPr lang="nl-BE" sz="2800" b="1" i="1" dirty="0">
                <a:latin typeface="Helvetica" pitchFamily="2" charset="0"/>
              </a:rPr>
              <a:t>Phytolacca acinosa </a:t>
            </a:r>
            <a:r>
              <a:rPr lang="nl-BE" sz="2800" dirty="0">
                <a:latin typeface="Helvetica" pitchFamily="2" charset="0"/>
              </a:rPr>
              <a:t>(Phytolaccaceae)</a:t>
            </a:r>
          </a:p>
        </p:txBody>
      </p:sp>
      <p:pic>
        <p:nvPicPr>
          <p:cNvPr id="4" name="Afbeelding 3" descr="Afbeelding met buiten, groen, plant, groot&#10;&#10;Automatisch gegenereerde beschrijving">
            <a:extLst>
              <a:ext uri="{FF2B5EF4-FFF2-40B4-BE49-F238E27FC236}">
                <a16:creationId xmlns:a16="http://schemas.microsoft.com/office/drawing/2014/main" id="{B290F73E-B94E-7F42-9AB6-AE4A42BFEE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1620" y="1209863"/>
            <a:ext cx="6840760" cy="5130570"/>
          </a:xfrm>
          <a:prstGeom prst="rect">
            <a:avLst/>
          </a:prstGeom>
        </p:spPr>
      </p:pic>
      <p:pic>
        <p:nvPicPr>
          <p:cNvPr id="6" name="Afbeelding 5" descr="Afbeelding met buiten, groen, plant, groot&#10;&#10;Automatisch gegenereerde beschrijving">
            <a:extLst>
              <a:ext uri="{FF2B5EF4-FFF2-40B4-BE49-F238E27FC236}">
                <a16:creationId xmlns:a16="http://schemas.microsoft.com/office/drawing/2014/main" id="{5F8B1CA6-07D5-E844-8358-FD49FEACBA5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1620" y="1124744"/>
            <a:ext cx="6840760" cy="5130570"/>
          </a:xfrm>
          <a:prstGeom prst="rect">
            <a:avLst/>
          </a:prstGeom>
        </p:spPr>
      </p:pic>
    </p:spTree>
    <p:extLst>
      <p:ext uri="{BB962C8B-B14F-4D97-AF65-F5344CB8AC3E}">
        <p14:creationId xmlns:p14="http://schemas.microsoft.com/office/powerpoint/2010/main" val="3835320569"/>
      </p:ext>
    </p:extLst>
  </p:cSld>
  <p:clrMapOvr>
    <a:masterClrMapping/>
  </p:clrMapOvr>
  <p:transition advTm="5000">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6A900A-3568-D84E-9544-F7ACD9F52E5F}"/>
              </a:ext>
            </a:extLst>
          </p:cNvPr>
          <p:cNvSpPr>
            <a:spLocks noGrp="1"/>
          </p:cNvSpPr>
          <p:nvPr>
            <p:ph type="title"/>
          </p:nvPr>
        </p:nvSpPr>
        <p:spPr>
          <a:xfrm>
            <a:off x="0" y="0"/>
            <a:ext cx="9144000" cy="1124744"/>
          </a:xfrm>
        </p:spPr>
        <p:txBody>
          <a:bodyPr/>
          <a:lstStyle/>
          <a:p>
            <a:r>
              <a:rPr lang="nl-BE" sz="2800" b="1" i="1" dirty="0">
                <a:latin typeface="Helvetica" pitchFamily="2" charset="0"/>
              </a:rPr>
              <a:t>Phytolacca acinosa </a:t>
            </a:r>
            <a:r>
              <a:rPr lang="nl-BE" sz="2800" dirty="0">
                <a:latin typeface="Helvetica" pitchFamily="2" charset="0"/>
              </a:rPr>
              <a:t>(Phytolaccaceae)</a:t>
            </a:r>
            <a:endParaRPr lang="nl-BE" sz="2800" dirty="0"/>
          </a:p>
        </p:txBody>
      </p:sp>
      <p:pic>
        <p:nvPicPr>
          <p:cNvPr id="4" name="Afbeelding 3" descr="Afbeelding met plant, buiten, blad, groen&#10;&#10;Automatisch gegenereerde beschrijving">
            <a:extLst>
              <a:ext uri="{FF2B5EF4-FFF2-40B4-BE49-F238E27FC236}">
                <a16:creationId xmlns:a16="http://schemas.microsoft.com/office/drawing/2014/main" id="{B1B5FADD-8681-9A4D-980F-6E2199D2C5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608" y="1124744"/>
            <a:ext cx="7056784" cy="5292588"/>
          </a:xfrm>
          <a:prstGeom prst="rect">
            <a:avLst/>
          </a:prstGeom>
        </p:spPr>
      </p:pic>
    </p:spTree>
    <p:extLst>
      <p:ext uri="{BB962C8B-B14F-4D97-AF65-F5344CB8AC3E}">
        <p14:creationId xmlns:p14="http://schemas.microsoft.com/office/powerpoint/2010/main" val="1572141003"/>
      </p:ext>
    </p:extLst>
  </p:cSld>
  <p:clrMapOvr>
    <a:masterClrMapping/>
  </p:clrMapOvr>
  <p:transition advTm="5000">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12356-07A2-D548-ADF4-21B78921412A}"/>
              </a:ext>
            </a:extLst>
          </p:cNvPr>
          <p:cNvSpPr>
            <a:spLocks noGrp="1"/>
          </p:cNvSpPr>
          <p:nvPr>
            <p:ph type="title"/>
          </p:nvPr>
        </p:nvSpPr>
        <p:spPr>
          <a:xfrm>
            <a:off x="0" y="0"/>
            <a:ext cx="9144000" cy="1124744"/>
          </a:xfrm>
        </p:spPr>
        <p:txBody>
          <a:bodyPr/>
          <a:lstStyle/>
          <a:p>
            <a:r>
              <a:rPr lang="nl-BE" sz="2800" b="1" i="1" dirty="0">
                <a:latin typeface="Helvetica" pitchFamily="2" charset="0"/>
              </a:rPr>
              <a:t>Platanus orientalis </a:t>
            </a:r>
            <a:r>
              <a:rPr lang="nl-BE" sz="2800" dirty="0">
                <a:latin typeface="Helvetica" pitchFamily="2" charset="0"/>
              </a:rPr>
              <a:t>(Platanaceae)</a:t>
            </a:r>
          </a:p>
        </p:txBody>
      </p:sp>
      <p:pic>
        <p:nvPicPr>
          <p:cNvPr id="4" name="Afbeelding 3" descr="Afbeelding met boom, fruit, zitten, tafel&#10;&#10;Automatisch gegenereerde beschrijving">
            <a:extLst>
              <a:ext uri="{FF2B5EF4-FFF2-40B4-BE49-F238E27FC236}">
                <a16:creationId xmlns:a16="http://schemas.microsoft.com/office/drawing/2014/main" id="{3C977F64-1CEB-D84E-91DE-4BE08CC32B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124744"/>
            <a:ext cx="6912768" cy="5446037"/>
          </a:xfrm>
          <a:prstGeom prst="rect">
            <a:avLst/>
          </a:prstGeom>
        </p:spPr>
      </p:pic>
    </p:spTree>
    <p:extLst>
      <p:ext uri="{BB962C8B-B14F-4D97-AF65-F5344CB8AC3E}">
        <p14:creationId xmlns:p14="http://schemas.microsoft.com/office/powerpoint/2010/main" val="3905943543"/>
      </p:ext>
    </p:extLst>
  </p:cSld>
  <p:clrMapOvr>
    <a:masterClrMapping/>
  </p:clrMapOvr>
  <p:transition advTm="5000">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66049-BB1D-214E-9FE3-DDE777182F40}"/>
              </a:ext>
            </a:extLst>
          </p:cNvPr>
          <p:cNvSpPr>
            <a:spLocks noGrp="1"/>
          </p:cNvSpPr>
          <p:nvPr>
            <p:ph type="title"/>
          </p:nvPr>
        </p:nvSpPr>
        <p:spPr>
          <a:xfrm>
            <a:off x="0" y="0"/>
            <a:ext cx="9144000" cy="1124744"/>
          </a:xfrm>
        </p:spPr>
        <p:txBody>
          <a:bodyPr/>
          <a:lstStyle/>
          <a:p>
            <a:r>
              <a:rPr lang="nl-BE" sz="2800" b="1" i="1" dirty="0">
                <a:latin typeface="Helvetica" pitchFamily="2" charset="0"/>
              </a:rPr>
              <a:t>Platanus orientalis </a:t>
            </a:r>
            <a:r>
              <a:rPr lang="nl-BE" sz="2800" dirty="0">
                <a:latin typeface="Helvetica" pitchFamily="2" charset="0"/>
              </a:rPr>
              <a:t>(Platanaceae)</a:t>
            </a:r>
            <a:endParaRPr lang="nl-BE" sz="2800" dirty="0"/>
          </a:p>
        </p:txBody>
      </p:sp>
      <p:pic>
        <p:nvPicPr>
          <p:cNvPr id="4" name="Afbeelding 3" descr="Afbeelding met zitten, groen, tafel, klein&#10;&#10;Automatisch gegenereerde beschrijving">
            <a:extLst>
              <a:ext uri="{FF2B5EF4-FFF2-40B4-BE49-F238E27FC236}">
                <a16:creationId xmlns:a16="http://schemas.microsoft.com/office/drawing/2014/main" id="{E9AE744F-9142-C046-BAD9-770C5109B3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756" y="1124744"/>
            <a:ext cx="6478488" cy="5336327"/>
          </a:xfrm>
          <a:prstGeom prst="rect">
            <a:avLst/>
          </a:prstGeom>
        </p:spPr>
      </p:pic>
    </p:spTree>
    <p:extLst>
      <p:ext uri="{BB962C8B-B14F-4D97-AF65-F5344CB8AC3E}">
        <p14:creationId xmlns:p14="http://schemas.microsoft.com/office/powerpoint/2010/main" val="3882164125"/>
      </p:ext>
    </p:extLst>
  </p:cSld>
  <p:clrMapOvr>
    <a:masterClrMapping/>
  </p:clrMapOvr>
  <p:transition advTm="5000">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DB4755-A2DE-1049-9032-047DE8BCD95D}"/>
              </a:ext>
            </a:extLst>
          </p:cNvPr>
          <p:cNvSpPr>
            <a:spLocks noGrp="1"/>
          </p:cNvSpPr>
          <p:nvPr>
            <p:ph type="title"/>
          </p:nvPr>
        </p:nvSpPr>
        <p:spPr>
          <a:xfrm>
            <a:off x="0" y="0"/>
            <a:ext cx="9144000" cy="1124744"/>
          </a:xfrm>
        </p:spPr>
        <p:txBody>
          <a:bodyPr/>
          <a:lstStyle/>
          <a:p>
            <a:r>
              <a:rPr lang="nl-BE" sz="2800" b="1" i="1" dirty="0">
                <a:latin typeface="Helvetica" pitchFamily="2" charset="0"/>
              </a:rPr>
              <a:t>Poliothyrsis sinensis </a:t>
            </a:r>
            <a:r>
              <a:rPr lang="nl-BE" sz="2800" dirty="0">
                <a:latin typeface="Helvetica" pitchFamily="2" charset="0"/>
              </a:rPr>
              <a:t>(Salicaceae)</a:t>
            </a:r>
          </a:p>
        </p:txBody>
      </p:sp>
      <p:pic>
        <p:nvPicPr>
          <p:cNvPr id="4" name="Afbeelding 3" descr="Afbeelding met zitten, wit, vasthouden, klein&#10;&#10;Automatisch gegenereerde beschrijving">
            <a:extLst>
              <a:ext uri="{FF2B5EF4-FFF2-40B4-BE49-F238E27FC236}">
                <a16:creationId xmlns:a16="http://schemas.microsoft.com/office/drawing/2014/main" id="{9B695D5B-0F26-CB40-A213-A8F13EDE59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604" y="1124744"/>
            <a:ext cx="7128792" cy="5467963"/>
          </a:xfrm>
          <a:prstGeom prst="rect">
            <a:avLst/>
          </a:prstGeom>
        </p:spPr>
      </p:pic>
    </p:spTree>
    <p:extLst>
      <p:ext uri="{BB962C8B-B14F-4D97-AF65-F5344CB8AC3E}">
        <p14:creationId xmlns:p14="http://schemas.microsoft.com/office/powerpoint/2010/main" val="1561424668"/>
      </p:ext>
    </p:extLst>
  </p:cSld>
  <p:clrMapOvr>
    <a:masterClrMapping/>
  </p:clrMapOvr>
  <p:transition advTm="5000">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0C9930-D723-B041-B087-FD903069FCC6}"/>
              </a:ext>
            </a:extLst>
          </p:cNvPr>
          <p:cNvSpPr>
            <a:spLocks noGrp="1"/>
          </p:cNvSpPr>
          <p:nvPr>
            <p:ph type="title"/>
          </p:nvPr>
        </p:nvSpPr>
        <p:spPr>
          <a:xfrm>
            <a:off x="0" y="0"/>
            <a:ext cx="9144000" cy="1124744"/>
          </a:xfrm>
        </p:spPr>
        <p:txBody>
          <a:bodyPr/>
          <a:lstStyle/>
          <a:p>
            <a:r>
              <a:rPr lang="nl-BE" sz="2800" b="1" i="1" dirty="0">
                <a:latin typeface="Helvetica" pitchFamily="2" charset="0"/>
              </a:rPr>
              <a:t>Poliothyrsis sinensis </a:t>
            </a:r>
            <a:r>
              <a:rPr lang="nl-BE" sz="2800" dirty="0">
                <a:latin typeface="Helvetica" pitchFamily="2" charset="0"/>
              </a:rPr>
              <a:t>(Salicaceae)</a:t>
            </a:r>
            <a:endParaRPr lang="nl-BE" sz="2800" dirty="0"/>
          </a:p>
        </p:txBody>
      </p:sp>
      <p:pic>
        <p:nvPicPr>
          <p:cNvPr id="4" name="Afbeelding 3" descr="Afbeelding met binnen, zitten, klein, bord&#10;&#10;Automatisch gegenereerde beschrijving">
            <a:extLst>
              <a:ext uri="{FF2B5EF4-FFF2-40B4-BE49-F238E27FC236}">
                <a16:creationId xmlns:a16="http://schemas.microsoft.com/office/drawing/2014/main" id="{3753FDF9-7019-7747-9570-508A7B9C56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95636" y="1124744"/>
            <a:ext cx="6552728" cy="5309548"/>
          </a:xfrm>
          <a:prstGeom prst="rect">
            <a:avLst/>
          </a:prstGeom>
        </p:spPr>
      </p:pic>
    </p:spTree>
    <p:extLst>
      <p:ext uri="{BB962C8B-B14F-4D97-AF65-F5344CB8AC3E}">
        <p14:creationId xmlns:p14="http://schemas.microsoft.com/office/powerpoint/2010/main" val="672312431"/>
      </p:ext>
    </p:extLst>
  </p:cSld>
  <p:clrMapOvr>
    <a:masterClrMapping/>
  </p:clrMapOvr>
  <p:transition advTm="5000">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F9A23C-6F1F-AD4B-BE24-69306EBAD310}"/>
              </a:ext>
            </a:extLst>
          </p:cNvPr>
          <p:cNvSpPr>
            <a:spLocks noGrp="1"/>
          </p:cNvSpPr>
          <p:nvPr>
            <p:ph type="title"/>
          </p:nvPr>
        </p:nvSpPr>
        <p:spPr>
          <a:xfrm>
            <a:off x="0" y="0"/>
            <a:ext cx="9144000" cy="1124744"/>
          </a:xfrm>
        </p:spPr>
        <p:txBody>
          <a:bodyPr/>
          <a:lstStyle/>
          <a:p>
            <a:r>
              <a:rPr lang="nl-BE" sz="2800" b="1" i="1" dirty="0">
                <a:latin typeface="Helvetica" pitchFamily="2" charset="0"/>
              </a:rPr>
              <a:t>Saururus cernuus </a:t>
            </a:r>
            <a:r>
              <a:rPr lang="nl-BE" sz="2800" dirty="0">
                <a:latin typeface="Helvetica" pitchFamily="2" charset="0"/>
              </a:rPr>
              <a:t>(Saururaceae)</a:t>
            </a:r>
          </a:p>
        </p:txBody>
      </p:sp>
      <p:pic>
        <p:nvPicPr>
          <p:cNvPr id="4" name="Afbeelding 3" descr="Afbeelding met buiten, gras, klein, groen&#10;&#10;Automatisch gegenereerde beschrijving">
            <a:extLst>
              <a:ext uri="{FF2B5EF4-FFF2-40B4-BE49-F238E27FC236}">
                <a16:creationId xmlns:a16="http://schemas.microsoft.com/office/drawing/2014/main" id="{C77961B4-70EE-5A4D-887F-A255E1BA4B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9258" y="1098848"/>
            <a:ext cx="5505483" cy="5344972"/>
          </a:xfrm>
          <a:prstGeom prst="rect">
            <a:avLst/>
          </a:prstGeom>
        </p:spPr>
      </p:pic>
    </p:spTree>
    <p:extLst>
      <p:ext uri="{BB962C8B-B14F-4D97-AF65-F5344CB8AC3E}">
        <p14:creationId xmlns:p14="http://schemas.microsoft.com/office/powerpoint/2010/main" val="2917883291"/>
      </p:ext>
    </p:extLst>
  </p:cSld>
  <p:clrMapOvr>
    <a:masterClrMapping/>
  </p:clrMapOvr>
  <p:transition advTm="5000">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2A29B-5755-FC44-A27F-4B259FD16441}"/>
              </a:ext>
            </a:extLst>
          </p:cNvPr>
          <p:cNvSpPr>
            <a:spLocks noGrp="1"/>
          </p:cNvSpPr>
          <p:nvPr>
            <p:ph type="title"/>
          </p:nvPr>
        </p:nvSpPr>
        <p:spPr>
          <a:xfrm>
            <a:off x="0" y="0"/>
            <a:ext cx="9144000" cy="1124744"/>
          </a:xfrm>
        </p:spPr>
        <p:txBody>
          <a:bodyPr/>
          <a:lstStyle/>
          <a:p>
            <a:r>
              <a:rPr lang="nl-BE" sz="2800" b="1" i="1" dirty="0">
                <a:latin typeface="Helvetica" pitchFamily="2" charset="0"/>
              </a:rPr>
              <a:t>Terminalia catappa </a:t>
            </a:r>
            <a:r>
              <a:rPr lang="nl-BE" sz="2800" dirty="0">
                <a:latin typeface="Helvetica" pitchFamily="2" charset="0"/>
              </a:rPr>
              <a:t>(Combretaceae)</a:t>
            </a:r>
          </a:p>
        </p:txBody>
      </p:sp>
      <p:pic>
        <p:nvPicPr>
          <p:cNvPr id="4" name="Afbeelding 3" descr="Afbeelding met zitten, klein, tafel, vogel&#10;&#10;Automatisch gegenereerde beschrijving">
            <a:extLst>
              <a:ext uri="{FF2B5EF4-FFF2-40B4-BE49-F238E27FC236}">
                <a16:creationId xmlns:a16="http://schemas.microsoft.com/office/drawing/2014/main" id="{90BAAD2F-DDB2-2D4D-9CAA-A50F97177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2900" y="2067235"/>
            <a:ext cx="8458200" cy="4181165"/>
          </a:xfrm>
          <a:prstGeom prst="rect">
            <a:avLst/>
          </a:prstGeom>
        </p:spPr>
      </p:pic>
    </p:spTree>
    <p:extLst>
      <p:ext uri="{BB962C8B-B14F-4D97-AF65-F5344CB8AC3E}">
        <p14:creationId xmlns:p14="http://schemas.microsoft.com/office/powerpoint/2010/main" val="2625107881"/>
      </p:ext>
    </p:extLst>
  </p:cSld>
  <p:clrMapOvr>
    <a:masterClrMapping/>
  </p:clrMapOvr>
  <p:transition advTm="5000">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81B9AA-04EF-CF44-92A8-BBAFE5D55B89}"/>
              </a:ext>
            </a:extLst>
          </p:cNvPr>
          <p:cNvSpPr>
            <a:spLocks noGrp="1"/>
          </p:cNvSpPr>
          <p:nvPr>
            <p:ph type="title"/>
          </p:nvPr>
        </p:nvSpPr>
        <p:spPr>
          <a:xfrm>
            <a:off x="685800" y="332656"/>
            <a:ext cx="7772400" cy="6192688"/>
          </a:xfrm>
        </p:spPr>
        <p:txBody>
          <a:bodyPr/>
          <a:lstStyle/>
          <a:p>
            <a:pPr algn="l"/>
            <a:r>
              <a:rPr lang="nl-BE" sz="4000" b="1" i="1" dirty="0">
                <a:latin typeface="Helvetica" pitchFamily="2" charset="0"/>
              </a:rPr>
              <a:t>Metatopieën</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Deze verschuivingen en/of vergroeiingen van bracteeën en zijassen zijn vrij algemeen waarneembaar, maar meestal niet zeer eenvoudig </a:t>
            </a:r>
            <a:r>
              <a:rPr lang="nl-NL" sz="2400" dirty="0" err="1">
                <a:latin typeface="Arial" panose="020B0604020202020204" pitchFamily="34" charset="0"/>
                <a:cs typeface="Arial" panose="020B0604020202020204" pitchFamily="34" charset="0"/>
              </a:rPr>
              <a:t>interpreteerbaar</a:t>
            </a:r>
            <a:r>
              <a:rPr lang="nl-NL" sz="2400" dirty="0">
                <a:latin typeface="Arial" panose="020B0604020202020204" pitchFamily="34" charset="0"/>
                <a:cs typeface="Arial" panose="020B0604020202020204" pitchFamily="34" charset="0"/>
              </a:rPr>
              <a:t>. Bij de meer complexe patronen zijn vaak </a:t>
            </a:r>
            <a:r>
              <a:rPr lang="nl-NL" sz="2400" dirty="0" err="1">
                <a:latin typeface="Arial" panose="020B0604020202020204" pitchFamily="34" charset="0"/>
                <a:cs typeface="Arial" panose="020B0604020202020204" pitchFamily="34" charset="0"/>
              </a:rPr>
              <a:t>ontogenetische</a:t>
            </a:r>
            <a:r>
              <a:rPr lang="nl-NL" sz="2400" dirty="0">
                <a:latin typeface="Arial" panose="020B0604020202020204" pitchFamily="34" charset="0"/>
                <a:cs typeface="Arial" panose="020B0604020202020204" pitchFamily="34" charset="0"/>
              </a:rPr>
              <a:t> studies vereist om de patronen goed te kunnen herkennen.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err="1">
                <a:latin typeface="Arial" panose="020B0604020202020204" pitchFamily="34" charset="0"/>
                <a:cs typeface="Arial" panose="020B0604020202020204" pitchFamily="34" charset="0"/>
              </a:rPr>
              <a:t>Metatopieën</a:t>
            </a:r>
            <a:r>
              <a:rPr lang="nl-NL" sz="2400" dirty="0">
                <a:latin typeface="Arial" panose="020B0604020202020204" pitchFamily="34" charset="0"/>
                <a:cs typeface="Arial" panose="020B0604020202020204" pitchFamily="34" charset="0"/>
              </a:rPr>
              <a:t> zijn frequent aanwezig in de bloeiregio, minder in de vegetatieve regio.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Twee belangrijke patronen kunnen worden onderscheiden: </a:t>
            </a:r>
            <a:br>
              <a:rPr lang="nl-BE" sz="2400" dirty="0">
                <a:latin typeface="Arial" panose="020B0604020202020204" pitchFamily="34" charset="0"/>
                <a:cs typeface="Arial" panose="020B0604020202020204" pitchFamily="34" charset="0"/>
              </a:rPr>
            </a:br>
            <a:endParaRPr lang="nl-BE"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4457550"/>
      </p:ext>
    </p:extLst>
  </p:cSld>
  <p:clrMapOvr>
    <a:masterClrMapping/>
  </p:clrMapOvr>
  <p:transition advTm="5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506C8FEB-FDD7-EF4B-A816-63950EBA86D2}"/>
              </a:ext>
            </a:extLst>
          </p:cNvPr>
          <p:cNvSpPr>
            <a:spLocks noGrp="1" noChangeArrowheads="1"/>
          </p:cNvSpPr>
          <p:nvPr>
            <p:ph type="title"/>
          </p:nvPr>
        </p:nvSpPr>
        <p:spPr>
          <a:xfrm>
            <a:off x="0" y="0"/>
            <a:ext cx="3419475"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Schema van een eudicotyle plant, met laterale vertakking</a:t>
            </a:r>
            <a:endParaRPr lang="en-GB" altLang="nl-BE" i="1" dirty="0">
              <a:solidFill>
                <a:schemeClr val="tx1"/>
              </a:solidFill>
              <a:ea typeface="ＭＳ Ｐゴシック" panose="020B0600070205080204" pitchFamily="34" charset="-128"/>
            </a:endParaRPr>
          </a:p>
        </p:txBody>
      </p:sp>
      <p:pic>
        <p:nvPicPr>
          <p:cNvPr id="15362" name="Picture 3" descr="D:\RNieuwborg\assist\Kan1\cursusKAN1\morfologie stengel\MS-figuren\schema DC.tif">
            <a:extLst>
              <a:ext uri="{FF2B5EF4-FFF2-40B4-BE49-F238E27FC236}">
                <a16:creationId xmlns:a16="http://schemas.microsoft.com/office/drawing/2014/main" id="{D56EC3F5-D4D6-BB42-9E18-38F7941EF0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198438"/>
            <a:ext cx="5492750" cy="646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A5950-3A7A-C747-ABB2-E566481726DB}"/>
              </a:ext>
            </a:extLst>
          </p:cNvPr>
          <p:cNvSpPr>
            <a:spLocks noGrp="1"/>
          </p:cNvSpPr>
          <p:nvPr>
            <p:ph type="title"/>
          </p:nvPr>
        </p:nvSpPr>
        <p:spPr>
          <a:xfrm>
            <a:off x="685800" y="1919114"/>
            <a:ext cx="7772400" cy="3019772"/>
          </a:xfrm>
        </p:spPr>
        <p:txBody>
          <a:bodyPr/>
          <a:lstStyle/>
          <a:p>
            <a:pPr algn="l"/>
            <a:r>
              <a:rPr lang="nl-BE" sz="4000" b="1" i="1" dirty="0">
                <a:latin typeface="Helvetica" pitchFamily="2" charset="0"/>
              </a:rPr>
              <a:t>Recaulescentie</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a) </a:t>
            </a:r>
            <a:r>
              <a:rPr lang="nl-NL" sz="2400" b="1" i="1" dirty="0" err="1">
                <a:latin typeface="Arial" panose="020B0604020202020204" pitchFamily="34" charset="0"/>
                <a:cs typeface="Arial" panose="020B0604020202020204" pitchFamily="34" charset="0"/>
              </a:rPr>
              <a:t>recaulescentie</a:t>
            </a:r>
            <a:r>
              <a:rPr lang="nl-NL" sz="2400" dirty="0">
                <a:latin typeface="Arial" panose="020B0604020202020204" pitchFamily="34" charset="0"/>
                <a:cs typeface="Arial" panose="020B0604020202020204" pitchFamily="34" charset="0"/>
              </a:rPr>
              <a:t>, waarbij de dragende bractee van de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“opgeschoven” is langs deze eigen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a:t>
            </a:r>
            <a:br>
              <a:rPr lang="nl-BE" dirty="0"/>
            </a:br>
            <a:br>
              <a:rPr lang="nl-BE" sz="4000" b="1" i="1" dirty="0">
                <a:latin typeface="Helvetica" pitchFamily="2" charset="0"/>
              </a:rPr>
            </a:br>
            <a:endParaRPr lang="nl-BE" sz="4000" b="1" i="1" dirty="0">
              <a:latin typeface="Helvetica" pitchFamily="2" charset="0"/>
            </a:endParaRPr>
          </a:p>
        </p:txBody>
      </p:sp>
    </p:spTree>
    <p:extLst>
      <p:ext uri="{BB962C8B-B14F-4D97-AF65-F5344CB8AC3E}">
        <p14:creationId xmlns:p14="http://schemas.microsoft.com/office/powerpoint/2010/main" val="3027051023"/>
      </p:ext>
    </p:extLst>
  </p:cSld>
  <p:clrMapOvr>
    <a:masterClrMapping/>
  </p:clrMapOvr>
  <p:transition advTm="5000">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1C2417A-3D5E-B54E-BE26-CD725B599C7A}"/>
              </a:ext>
            </a:extLst>
          </p:cNvPr>
          <p:cNvSpPr>
            <a:spLocks noGrp="1" noChangeArrowheads="1"/>
          </p:cNvSpPr>
          <p:nvPr>
            <p:ph type="title"/>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Bloemgestellen, algemene structuur</a:t>
            </a:r>
            <a:endParaRPr lang="en-GB" altLang="nl-BE" i="1" dirty="0">
              <a:solidFill>
                <a:schemeClr val="tx1"/>
              </a:solidFill>
              <a:ea typeface="ＭＳ Ｐゴシック" panose="020B0600070205080204" pitchFamily="34" charset="-128"/>
            </a:endParaRPr>
          </a:p>
        </p:txBody>
      </p:sp>
      <p:pic>
        <p:nvPicPr>
          <p:cNvPr id="35842" name="Picture 4" descr="01 infl term brctl pf BMPs                                     0005D69EAAA+AAA                        ABA78158:">
            <a:extLst>
              <a:ext uri="{FF2B5EF4-FFF2-40B4-BE49-F238E27FC236}">
                <a16:creationId xmlns:a16="http://schemas.microsoft.com/office/drawing/2014/main" id="{858EE3D6-2DE6-9140-822B-0D96810AA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61950"/>
            <a:ext cx="401955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Afbeelding 1" descr="aar &amp; pf MC corr.small.jpg">
            <a:extLst>
              <a:ext uri="{FF2B5EF4-FFF2-40B4-BE49-F238E27FC236}">
                <a16:creationId xmlns:a16="http://schemas.microsoft.com/office/drawing/2014/main" id="{B88CC305-F1DC-DE45-8452-A2E7455874F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3644900"/>
            <a:ext cx="42481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5027336"/>
      </p:ext>
    </p:extLst>
  </p:cSld>
  <p:clrMapOvr>
    <a:overrideClrMapping bg1="lt1" tx1="dk1" bg2="lt2" tx2="dk2" accent1="accent1" accent2="accent2" accent3="accent3" accent4="accent4" accent5="accent5" accent6="accent6" hlink="hlink" folHlink="folHlink"/>
  </p:clrMapOvr>
  <p:transition advTm="5000">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9E5B6F-2FDC-D742-B048-8AA73B88162D}"/>
              </a:ext>
            </a:extLst>
          </p:cNvPr>
          <p:cNvSpPr>
            <a:spLocks noGrp="1"/>
          </p:cNvSpPr>
          <p:nvPr>
            <p:ph type="title"/>
          </p:nvPr>
        </p:nvSpPr>
        <p:spPr>
          <a:xfrm>
            <a:off x="0" y="0"/>
            <a:ext cx="4211960" cy="3429000"/>
          </a:xfrm>
        </p:spPr>
        <p:txBody>
          <a:bodyPr/>
          <a:lstStyle/>
          <a:p>
            <a:r>
              <a:rPr lang="nl-BE" sz="2800" b="1" i="1" dirty="0">
                <a:latin typeface="Helvetica" pitchFamily="2" charset="0"/>
              </a:rPr>
              <a:t>Samolus valerandi </a:t>
            </a:r>
            <a:r>
              <a:rPr lang="nl-BE" sz="2800" dirty="0">
                <a:latin typeface="Helvetica" pitchFamily="2" charset="0"/>
              </a:rPr>
              <a:t>(Primulaceae)</a:t>
            </a:r>
          </a:p>
        </p:txBody>
      </p:sp>
      <p:pic>
        <p:nvPicPr>
          <p:cNvPr id="4" name="Afbeelding 3" descr="Afbeelding met gras, buiten, bloem, zitten&#10;&#10;Automatisch gegenereerde beschrijving">
            <a:extLst>
              <a:ext uri="{FF2B5EF4-FFF2-40B4-BE49-F238E27FC236}">
                <a16:creationId xmlns:a16="http://schemas.microsoft.com/office/drawing/2014/main" id="{4A9E05B4-CC56-434C-A028-145C8D04AF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11960" y="166328"/>
            <a:ext cx="4762538" cy="6525344"/>
          </a:xfrm>
          <a:prstGeom prst="rect">
            <a:avLst/>
          </a:prstGeom>
        </p:spPr>
      </p:pic>
    </p:spTree>
    <p:extLst>
      <p:ext uri="{BB962C8B-B14F-4D97-AF65-F5344CB8AC3E}">
        <p14:creationId xmlns:p14="http://schemas.microsoft.com/office/powerpoint/2010/main" val="1668256748"/>
      </p:ext>
    </p:extLst>
  </p:cSld>
  <p:clrMapOvr>
    <a:masterClrMapping/>
  </p:clrMapOvr>
  <p:transition advTm="5000">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452366-1E60-6740-83A1-9A77DAD771AF}"/>
              </a:ext>
            </a:extLst>
          </p:cNvPr>
          <p:cNvSpPr>
            <a:spLocks noGrp="1"/>
          </p:cNvSpPr>
          <p:nvPr>
            <p:ph type="title"/>
          </p:nvPr>
        </p:nvSpPr>
        <p:spPr>
          <a:xfrm>
            <a:off x="0" y="0"/>
            <a:ext cx="9144000" cy="1124744"/>
          </a:xfrm>
        </p:spPr>
        <p:txBody>
          <a:bodyPr/>
          <a:lstStyle/>
          <a:p>
            <a:r>
              <a:rPr lang="nl-BE" sz="2800" b="1" i="1" dirty="0">
                <a:latin typeface="Helvetica" pitchFamily="2" charset="0"/>
              </a:rPr>
              <a:t>Recaulescentie bij Erica </a:t>
            </a:r>
            <a:r>
              <a:rPr lang="nl-BE" sz="2800" dirty="0">
                <a:latin typeface="Helvetica" pitchFamily="2" charset="0"/>
              </a:rPr>
              <a:t>(Ericaceae)</a:t>
            </a:r>
          </a:p>
        </p:txBody>
      </p:sp>
      <p:pic>
        <p:nvPicPr>
          <p:cNvPr id="4" name="Afbeelding 3" descr="Afbeelding met schermafbeelding&#10;&#10;Automatisch gegenereerde beschrijving">
            <a:extLst>
              <a:ext uri="{FF2B5EF4-FFF2-40B4-BE49-F238E27FC236}">
                <a16:creationId xmlns:a16="http://schemas.microsoft.com/office/drawing/2014/main" id="{776CCB58-0B6A-8D45-B510-4862B27717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644" y="966000"/>
            <a:ext cx="6970712" cy="5892000"/>
          </a:xfrm>
          <a:prstGeom prst="rect">
            <a:avLst/>
          </a:prstGeom>
        </p:spPr>
      </p:pic>
    </p:spTree>
    <p:extLst>
      <p:ext uri="{BB962C8B-B14F-4D97-AF65-F5344CB8AC3E}">
        <p14:creationId xmlns:p14="http://schemas.microsoft.com/office/powerpoint/2010/main" val="3497479970"/>
      </p:ext>
    </p:extLst>
  </p:cSld>
  <p:clrMapOvr>
    <a:masterClrMapping/>
  </p:clrMapOvr>
  <p:transition advTm="5000">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3CA7C-BDC0-244B-821B-9CF375F84B60}"/>
              </a:ext>
            </a:extLst>
          </p:cNvPr>
          <p:cNvSpPr>
            <a:spLocks noGrp="1"/>
          </p:cNvSpPr>
          <p:nvPr>
            <p:ph type="title"/>
          </p:nvPr>
        </p:nvSpPr>
        <p:spPr>
          <a:xfrm>
            <a:off x="0" y="0"/>
            <a:ext cx="3059832" cy="3429000"/>
          </a:xfrm>
        </p:spPr>
        <p:txBody>
          <a:bodyPr/>
          <a:lstStyle/>
          <a:p>
            <a:r>
              <a:rPr lang="nl-BE" sz="2800" b="1" i="1" dirty="0">
                <a:latin typeface="Helvetica" pitchFamily="2" charset="0"/>
              </a:rPr>
              <a:t>Recaulescentie bij Philippia </a:t>
            </a:r>
            <a:r>
              <a:rPr lang="nl-BE" sz="2800" dirty="0">
                <a:latin typeface="Helvetica" pitchFamily="2" charset="0"/>
              </a:rPr>
              <a:t>(Ericaceae)</a:t>
            </a:r>
            <a:endParaRPr lang="nl-BE" sz="2800" dirty="0"/>
          </a:p>
        </p:txBody>
      </p:sp>
      <p:pic>
        <p:nvPicPr>
          <p:cNvPr id="4" name="Afbeelding 3" descr="Afbeelding met tekening&#10;&#10;Automatisch gegenereerde beschrijving">
            <a:extLst>
              <a:ext uri="{FF2B5EF4-FFF2-40B4-BE49-F238E27FC236}">
                <a16:creationId xmlns:a16="http://schemas.microsoft.com/office/drawing/2014/main" id="{230FF6C9-2FAE-DF49-85D6-9AD20808D5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9832" y="238336"/>
            <a:ext cx="5938272" cy="6381328"/>
          </a:xfrm>
          <a:prstGeom prst="rect">
            <a:avLst/>
          </a:prstGeom>
        </p:spPr>
      </p:pic>
    </p:spTree>
    <p:extLst>
      <p:ext uri="{BB962C8B-B14F-4D97-AF65-F5344CB8AC3E}">
        <p14:creationId xmlns:p14="http://schemas.microsoft.com/office/powerpoint/2010/main" val="3382893338"/>
      </p:ext>
    </p:extLst>
  </p:cSld>
  <p:clrMapOvr>
    <a:masterClrMapping/>
  </p:clrMapOvr>
  <p:transition advTm="5000">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34A35-7061-FA41-9607-864FD0745B4D}"/>
              </a:ext>
            </a:extLst>
          </p:cNvPr>
          <p:cNvSpPr>
            <a:spLocks noGrp="1"/>
          </p:cNvSpPr>
          <p:nvPr>
            <p:ph type="title"/>
          </p:nvPr>
        </p:nvSpPr>
        <p:spPr>
          <a:xfrm>
            <a:off x="685800" y="980728"/>
            <a:ext cx="7772400" cy="5256584"/>
          </a:xfrm>
        </p:spPr>
        <p:txBody>
          <a:bodyPr/>
          <a:lstStyle/>
          <a:p>
            <a:pPr algn="l"/>
            <a:r>
              <a:rPr lang="nl-BE" sz="4000" b="1" i="1" dirty="0">
                <a:latin typeface="Helvetica" pitchFamily="2" charset="0"/>
              </a:rPr>
              <a:t>Concaulescentie</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b) </a:t>
            </a:r>
            <a:r>
              <a:rPr lang="nl-NL" sz="2400" b="1" i="1" dirty="0" err="1">
                <a:latin typeface="Arial" panose="020B0604020202020204" pitchFamily="34" charset="0"/>
                <a:cs typeface="Arial" panose="020B0604020202020204" pitchFamily="34" charset="0"/>
              </a:rPr>
              <a:t>concaulescentie</a:t>
            </a:r>
            <a:r>
              <a:rPr lang="nl-NL" sz="2400" dirty="0">
                <a:latin typeface="Arial" panose="020B0604020202020204" pitchFamily="34" charset="0"/>
                <a:cs typeface="Arial" panose="020B0604020202020204" pitchFamily="34" charset="0"/>
              </a:rPr>
              <a:t>, waarbij de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voor een gedeelte vergroeid is met de hoofdas, en “loskomt” van de hoofdas een (heel) eind boven de inplantingsplaats van de dragende bractee.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BE" dirty="0"/>
            </a:br>
            <a:endParaRPr lang="nl-BE" sz="4000" b="1" i="1" dirty="0">
              <a:latin typeface="Helvetica" pitchFamily="2" charset="0"/>
            </a:endParaRPr>
          </a:p>
        </p:txBody>
      </p:sp>
    </p:spTree>
    <p:extLst>
      <p:ext uri="{BB962C8B-B14F-4D97-AF65-F5344CB8AC3E}">
        <p14:creationId xmlns:p14="http://schemas.microsoft.com/office/powerpoint/2010/main" val="986140716"/>
      </p:ext>
    </p:extLst>
  </p:cSld>
  <p:clrMapOvr>
    <a:masterClrMapping/>
  </p:clrMapOvr>
  <p:transition advTm="5000">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1C2417A-3D5E-B54E-BE26-CD725B599C7A}"/>
              </a:ext>
            </a:extLst>
          </p:cNvPr>
          <p:cNvSpPr>
            <a:spLocks noGrp="1" noChangeArrowheads="1"/>
          </p:cNvSpPr>
          <p:nvPr>
            <p:ph type="title"/>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Bloemgestellen, algemene structuur</a:t>
            </a:r>
            <a:endParaRPr lang="en-GB" altLang="nl-BE" i="1" dirty="0">
              <a:solidFill>
                <a:schemeClr val="tx1"/>
              </a:solidFill>
              <a:ea typeface="ＭＳ Ｐゴシック" panose="020B0600070205080204" pitchFamily="34" charset="-128"/>
            </a:endParaRPr>
          </a:p>
        </p:txBody>
      </p:sp>
      <p:pic>
        <p:nvPicPr>
          <p:cNvPr id="35842" name="Picture 4" descr="01 infl term brctl pf BMPs                                     0005D69EAAA+AAA                        ABA78158:">
            <a:extLst>
              <a:ext uri="{FF2B5EF4-FFF2-40B4-BE49-F238E27FC236}">
                <a16:creationId xmlns:a16="http://schemas.microsoft.com/office/drawing/2014/main" id="{858EE3D6-2DE6-9140-822B-0D96810AA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61950"/>
            <a:ext cx="401955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Afbeelding 1" descr="aar &amp; pf MC corr.small.jpg">
            <a:extLst>
              <a:ext uri="{FF2B5EF4-FFF2-40B4-BE49-F238E27FC236}">
                <a16:creationId xmlns:a16="http://schemas.microsoft.com/office/drawing/2014/main" id="{B88CC305-F1DC-DE45-8452-A2E7455874F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3644900"/>
            <a:ext cx="42481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503444"/>
      </p:ext>
    </p:extLst>
  </p:cSld>
  <p:clrMapOvr>
    <a:overrideClrMapping bg1="lt1" tx1="dk1" bg2="lt2" tx2="dk2" accent1="accent1" accent2="accent2" accent3="accent3" accent4="accent4" accent5="accent5" accent6="accent6" hlink="hlink" folHlink="folHlink"/>
  </p:clrMapOvr>
  <p:transition advTm="5000">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156CF4-604A-BF46-B6EA-6D42DBFF5366}"/>
              </a:ext>
            </a:extLst>
          </p:cNvPr>
          <p:cNvSpPr>
            <a:spLocks noGrp="1"/>
          </p:cNvSpPr>
          <p:nvPr>
            <p:ph type="title"/>
          </p:nvPr>
        </p:nvSpPr>
        <p:spPr>
          <a:xfrm>
            <a:off x="-1" y="0"/>
            <a:ext cx="3035643" cy="3429000"/>
          </a:xfrm>
        </p:spPr>
        <p:txBody>
          <a:bodyPr/>
          <a:lstStyle/>
          <a:p>
            <a:r>
              <a:rPr lang="nl-BE" sz="2800" b="1" i="1" dirty="0">
                <a:latin typeface="Helvetica" pitchFamily="2" charset="0"/>
              </a:rPr>
              <a:t>Concaulescentie bij Symphytum </a:t>
            </a:r>
            <a:r>
              <a:rPr lang="nl-BE" sz="2800" dirty="0">
                <a:latin typeface="Helvetica" pitchFamily="2" charset="0"/>
              </a:rPr>
              <a:t>(Boraginaceae)</a:t>
            </a:r>
          </a:p>
        </p:txBody>
      </p:sp>
      <p:pic>
        <p:nvPicPr>
          <p:cNvPr id="4" name="Afbeelding 3" descr="Afbeelding met kaart, tekst&#10;&#10;Automatisch gegenereerde beschrijving">
            <a:extLst>
              <a:ext uri="{FF2B5EF4-FFF2-40B4-BE49-F238E27FC236}">
                <a16:creationId xmlns:a16="http://schemas.microsoft.com/office/drawing/2014/main" id="{20C4A9CF-CE98-2B4B-A739-389B198245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5643" y="490364"/>
            <a:ext cx="6108357" cy="5877272"/>
          </a:xfrm>
          <a:prstGeom prst="rect">
            <a:avLst/>
          </a:prstGeom>
        </p:spPr>
      </p:pic>
    </p:spTree>
    <p:extLst>
      <p:ext uri="{BB962C8B-B14F-4D97-AF65-F5344CB8AC3E}">
        <p14:creationId xmlns:p14="http://schemas.microsoft.com/office/powerpoint/2010/main" val="1616432462"/>
      </p:ext>
    </p:extLst>
  </p:cSld>
  <p:clrMapOvr>
    <a:masterClrMapping/>
  </p:clrMapOvr>
  <p:transition advTm="5000">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777179-9F0F-5F48-A952-567A968C814A}"/>
              </a:ext>
            </a:extLst>
          </p:cNvPr>
          <p:cNvSpPr>
            <a:spLocks noGrp="1"/>
          </p:cNvSpPr>
          <p:nvPr>
            <p:ph type="title"/>
          </p:nvPr>
        </p:nvSpPr>
        <p:spPr>
          <a:xfrm>
            <a:off x="0" y="0"/>
            <a:ext cx="9144000" cy="1124744"/>
          </a:xfrm>
        </p:spPr>
        <p:txBody>
          <a:bodyPr/>
          <a:lstStyle/>
          <a:p>
            <a:r>
              <a:rPr lang="nl-BE" sz="2800" b="1" i="1" dirty="0">
                <a:latin typeface="Helvetica" pitchFamily="2" charset="0"/>
              </a:rPr>
              <a:t>Symphytum officinale </a:t>
            </a:r>
            <a:r>
              <a:rPr lang="nl-BE" sz="2800" dirty="0">
                <a:latin typeface="Helvetica" pitchFamily="2" charset="0"/>
              </a:rPr>
              <a:t>(Boraginaceae)</a:t>
            </a:r>
          </a:p>
        </p:txBody>
      </p:sp>
      <p:pic>
        <p:nvPicPr>
          <p:cNvPr id="4" name="Afbeelding 3" descr="Afbeelding met buiten, plant, bloem, gras&#10;&#10;Automatisch gegenereerde beschrijving">
            <a:extLst>
              <a:ext uri="{FF2B5EF4-FFF2-40B4-BE49-F238E27FC236}">
                <a16:creationId xmlns:a16="http://schemas.microsoft.com/office/drawing/2014/main" id="{180A217D-E208-9747-85DE-0CC18B7A21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3645" y="1126557"/>
            <a:ext cx="6516709" cy="5396955"/>
          </a:xfrm>
          <a:prstGeom prst="rect">
            <a:avLst/>
          </a:prstGeom>
        </p:spPr>
      </p:pic>
      <p:sp>
        <p:nvSpPr>
          <p:cNvPr id="13" name="Pijl omhoog en omlaag 12">
            <a:extLst>
              <a:ext uri="{FF2B5EF4-FFF2-40B4-BE49-F238E27FC236}">
                <a16:creationId xmlns:a16="http://schemas.microsoft.com/office/drawing/2014/main" id="{8AF57CB9-73DA-EA4D-99C7-2C8350DA7545}"/>
              </a:ext>
            </a:extLst>
          </p:cNvPr>
          <p:cNvSpPr/>
          <p:nvPr/>
        </p:nvSpPr>
        <p:spPr bwMode="auto">
          <a:xfrm flipH="1">
            <a:off x="4427983" y="4077072"/>
            <a:ext cx="193163" cy="1654371"/>
          </a:xfrm>
          <a:prstGeom prst="up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6764042"/>
      </p:ext>
    </p:extLst>
  </p:cSld>
  <p:clrMapOvr>
    <a:masterClrMapping/>
  </p:clrMapOvr>
  <p:transition advTm="5000">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3D7B3-81D9-4040-9C48-ABD7A3C242E4}"/>
              </a:ext>
            </a:extLst>
          </p:cNvPr>
          <p:cNvSpPr>
            <a:spLocks noGrp="1"/>
          </p:cNvSpPr>
          <p:nvPr>
            <p:ph type="title"/>
          </p:nvPr>
        </p:nvSpPr>
        <p:spPr>
          <a:xfrm>
            <a:off x="0" y="0"/>
            <a:ext cx="9144000" cy="1124744"/>
          </a:xfrm>
        </p:spPr>
        <p:txBody>
          <a:bodyPr/>
          <a:lstStyle/>
          <a:p>
            <a:r>
              <a:rPr lang="nl-BE" sz="2800" b="1" i="1" dirty="0">
                <a:latin typeface="Helvetica" pitchFamily="2" charset="0"/>
              </a:rPr>
              <a:t>Blumenbachia insignis </a:t>
            </a:r>
            <a:r>
              <a:rPr lang="nl-BE" sz="2800" dirty="0">
                <a:latin typeface="Helvetica" pitchFamily="2" charset="0"/>
              </a:rPr>
              <a:t>(Loasaceae)</a:t>
            </a:r>
          </a:p>
        </p:txBody>
      </p:sp>
      <p:pic>
        <p:nvPicPr>
          <p:cNvPr id="4" name="Afbeelding 3" descr="Afbeelding met buiten, bloem, plant, klein&#10;&#10;Automatisch gegenereerde beschrijving">
            <a:extLst>
              <a:ext uri="{FF2B5EF4-FFF2-40B4-BE49-F238E27FC236}">
                <a16:creationId xmlns:a16="http://schemas.microsoft.com/office/drawing/2014/main" id="{D358A344-4174-0543-BE6D-2FF06245D4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620" y="1124744"/>
            <a:ext cx="6840760" cy="5389690"/>
          </a:xfrm>
          <a:prstGeom prst="rect">
            <a:avLst/>
          </a:prstGeom>
        </p:spPr>
      </p:pic>
    </p:spTree>
    <p:extLst>
      <p:ext uri="{BB962C8B-B14F-4D97-AF65-F5344CB8AC3E}">
        <p14:creationId xmlns:p14="http://schemas.microsoft.com/office/powerpoint/2010/main" val="266837971"/>
      </p:ext>
    </p:extLst>
  </p:cSld>
  <p:clrMapOvr>
    <a:masterClrMapping/>
  </p:clrMapOvr>
  <p:transition advTm="500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idx="4294967295"/>
          </p:nvPr>
        </p:nvSpPr>
        <p:spPr>
          <a:xfrm>
            <a:off x="0" y="0"/>
            <a:ext cx="9144000" cy="1124744"/>
          </a:xfrm>
        </p:spPr>
        <p:txBody>
          <a:bodyPr/>
          <a:lstStyle/>
          <a:p>
            <a:pPr eaLnBrk="1" hangingPunct="1"/>
            <a:r>
              <a:rPr lang="nl-NL" sz="2800" b="1" i="1" dirty="0" err="1">
                <a:latin typeface="Helvetica" charset="0"/>
                <a:ea typeface="ＭＳ Ｐゴシック" charset="0"/>
                <a:cs typeface="ＭＳ Ｐゴシック" charset="0"/>
              </a:rPr>
              <a:t>Fagus</a:t>
            </a:r>
            <a:r>
              <a:rPr lang="nl-NL" sz="2800" b="1" i="1" dirty="0">
                <a:latin typeface="Helvetica" charset="0"/>
                <a:ea typeface="ＭＳ Ｐゴシック" charset="0"/>
                <a:cs typeface="ＭＳ Ｐゴシック" charset="0"/>
              </a:rPr>
              <a:t> </a:t>
            </a:r>
            <a:r>
              <a:rPr lang="nl-NL" sz="2800" b="1" i="1" dirty="0" err="1">
                <a:latin typeface="Helvetica" charset="0"/>
                <a:ea typeface="ＭＳ Ｐゴシック" charset="0"/>
                <a:cs typeface="ＭＳ Ｐゴシック" charset="0"/>
              </a:rPr>
              <a:t>sylvatica</a:t>
            </a:r>
            <a:r>
              <a:rPr lang="nl-NL" sz="2800" b="1" i="1" dirty="0">
                <a:latin typeface="Helvetica" charset="0"/>
                <a:ea typeface="ＭＳ Ｐゴシック" charset="0"/>
                <a:cs typeface="ＭＳ Ｐゴシック" charset="0"/>
              </a:rPr>
              <a:t> </a:t>
            </a:r>
            <a:r>
              <a:rPr lang="nl-NL" sz="2800" dirty="0">
                <a:latin typeface="Helvetica" charset="0"/>
                <a:ea typeface="ＭＳ Ｐゴシック" charset="0"/>
                <a:cs typeface="ＭＳ Ｐゴシック" charset="0"/>
              </a:rPr>
              <a:t>(Fagaceae)   2013-05-02</a:t>
            </a:r>
          </a:p>
        </p:txBody>
      </p:sp>
      <p:pic>
        <p:nvPicPr>
          <p:cNvPr id="138242" name="Afbeelding 1" descr="knop uitl net nt 1 s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376363"/>
            <a:ext cx="2727325"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3" name="Afbeelding 2" descr="knop uitlopend 1 sm.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79838" y="1370013"/>
            <a:ext cx="1584325" cy="411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8244" name="Afbeelding 4" descr="knop (top) m y bl 1 sm.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0425" y="1412875"/>
            <a:ext cx="2735263" cy="513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ijl links 3">
            <a:extLst>
              <a:ext uri="{FF2B5EF4-FFF2-40B4-BE49-F238E27FC236}">
                <a16:creationId xmlns:a16="http://schemas.microsoft.com/office/drawing/2014/main" id="{4C850ECF-78A5-8E45-AC3C-0D15982C9EB8}"/>
              </a:ext>
            </a:extLst>
          </p:cNvPr>
          <p:cNvSpPr/>
          <p:nvPr/>
        </p:nvSpPr>
        <p:spPr bwMode="auto">
          <a:xfrm>
            <a:off x="1115616" y="4797152"/>
            <a:ext cx="1008112" cy="216024"/>
          </a:xfrm>
          <a:prstGeom prst="rightArrow">
            <a:avLst>
              <a:gd name="adj1" fmla="val 10575"/>
              <a:gd name="adj2" fmla="val 50000"/>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500761353"/>
      </p:ext>
    </p:extLst>
  </p:cSld>
  <p:clrMapOvr>
    <a:masterClrMapping/>
  </p:clrMapOvr>
  <p:transition advTm="5000">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5CE26-137B-EC46-BB6D-58C510557A74}"/>
              </a:ext>
            </a:extLst>
          </p:cNvPr>
          <p:cNvSpPr>
            <a:spLocks noGrp="1"/>
          </p:cNvSpPr>
          <p:nvPr>
            <p:ph type="title"/>
          </p:nvPr>
        </p:nvSpPr>
        <p:spPr>
          <a:xfrm>
            <a:off x="0" y="0"/>
            <a:ext cx="4139952" cy="3429000"/>
          </a:xfrm>
        </p:spPr>
        <p:txBody>
          <a:bodyPr/>
          <a:lstStyle/>
          <a:p>
            <a:r>
              <a:rPr lang="nl-BE" sz="2800" b="1" i="1" dirty="0">
                <a:latin typeface="Helvetica" pitchFamily="2" charset="0"/>
              </a:rPr>
              <a:t>Cuphea ignea </a:t>
            </a:r>
            <a:r>
              <a:rPr lang="nl-BE" sz="2800" dirty="0">
                <a:latin typeface="Helvetica" pitchFamily="2" charset="0"/>
              </a:rPr>
              <a:t>(Lythraceae)</a:t>
            </a:r>
          </a:p>
        </p:txBody>
      </p:sp>
      <p:pic>
        <p:nvPicPr>
          <p:cNvPr id="4" name="Afbeelding 3" descr="Afbeelding met voedsel, kleurrijk, klein, tafel&#10;&#10;Automatisch gegenereerde beschrijving">
            <a:extLst>
              <a:ext uri="{FF2B5EF4-FFF2-40B4-BE49-F238E27FC236}">
                <a16:creationId xmlns:a16="http://schemas.microsoft.com/office/drawing/2014/main" id="{C0C5FEBF-D65C-EB45-8A75-F776C37B4F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952" y="202332"/>
            <a:ext cx="4818259" cy="6453336"/>
          </a:xfrm>
          <a:prstGeom prst="rect">
            <a:avLst/>
          </a:prstGeom>
        </p:spPr>
      </p:pic>
    </p:spTree>
    <p:extLst>
      <p:ext uri="{BB962C8B-B14F-4D97-AF65-F5344CB8AC3E}">
        <p14:creationId xmlns:p14="http://schemas.microsoft.com/office/powerpoint/2010/main" val="2177151922"/>
      </p:ext>
    </p:extLst>
  </p:cSld>
  <p:clrMapOvr>
    <a:masterClrMapping/>
  </p:clrMapOvr>
  <p:transition advTm="500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idx="4294967295"/>
          </p:nvPr>
        </p:nvSpPr>
        <p:spPr>
          <a:xfrm>
            <a:off x="0" y="0"/>
            <a:ext cx="9144000" cy="1124744"/>
          </a:xfrm>
        </p:spPr>
        <p:txBody>
          <a:bodyPr/>
          <a:lstStyle/>
          <a:p>
            <a:pPr eaLnBrk="1" hangingPunct="1"/>
            <a:r>
              <a:rPr lang="nl-NL" sz="2800" b="1" i="1" dirty="0" err="1">
                <a:latin typeface="Helvetica" charset="0"/>
                <a:ea typeface="ＭＳ Ｐゴシック" charset="0"/>
                <a:cs typeface="ＭＳ Ｐゴシック" charset="0"/>
              </a:rPr>
              <a:t>Fagus</a:t>
            </a:r>
            <a:r>
              <a:rPr lang="nl-NL" sz="2800" b="1" i="1" dirty="0">
                <a:latin typeface="Helvetica" charset="0"/>
                <a:ea typeface="ＭＳ Ｐゴシック" charset="0"/>
                <a:cs typeface="ＭＳ Ｐゴシック" charset="0"/>
              </a:rPr>
              <a:t> </a:t>
            </a:r>
            <a:r>
              <a:rPr lang="nl-NL" sz="2800" b="1" i="1" dirty="0" err="1">
                <a:latin typeface="Helvetica" charset="0"/>
                <a:ea typeface="ＭＳ Ｐゴシック" charset="0"/>
                <a:cs typeface="ＭＳ Ｐゴシック" charset="0"/>
              </a:rPr>
              <a:t>sylvatica</a:t>
            </a:r>
            <a:r>
              <a:rPr lang="nl-NL" sz="2800" b="1" i="1" dirty="0">
                <a:latin typeface="Helvetica" charset="0"/>
                <a:ea typeface="ＭＳ Ｐゴシック" charset="0"/>
                <a:cs typeface="ＭＳ Ｐゴシック" charset="0"/>
              </a:rPr>
              <a:t> </a:t>
            </a:r>
            <a:r>
              <a:rPr lang="nl-NL" sz="2800" dirty="0">
                <a:latin typeface="Helvetica" charset="0"/>
                <a:ea typeface="ＭＳ Ｐゴシック" charset="0"/>
                <a:cs typeface="ＭＳ Ｐゴシック" charset="0"/>
              </a:rPr>
              <a:t>(Fagaceae)   2013-05-06</a:t>
            </a:r>
          </a:p>
        </p:txBody>
      </p:sp>
      <p:pic>
        <p:nvPicPr>
          <p:cNvPr id="140290" name="Afbeelding 3" descr="lalot uitgelopen s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76487" y="1124744"/>
            <a:ext cx="4391025" cy="562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088279"/>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a:xfrm>
            <a:off x="0" y="0"/>
            <a:ext cx="9144000" cy="1124744"/>
          </a:xfrm>
        </p:spPr>
        <p:txBody>
          <a:bodyPr/>
          <a:lstStyle/>
          <a:p>
            <a:pPr eaLnBrk="1" hangingPunct="1"/>
            <a:r>
              <a:rPr lang="nl-NL" sz="2800" b="1" i="1" dirty="0" err="1">
                <a:latin typeface="Helvetica" charset="0"/>
                <a:ea typeface="ＭＳ Ｐゴシック" charset="0"/>
                <a:cs typeface="ＭＳ Ｐゴシック" charset="0"/>
              </a:rPr>
              <a:t>Fagus</a:t>
            </a:r>
            <a:r>
              <a:rPr lang="nl-NL" sz="2800" b="1" i="1" dirty="0">
                <a:latin typeface="Helvetica" charset="0"/>
                <a:ea typeface="ＭＳ Ｐゴシック" charset="0"/>
                <a:cs typeface="ＭＳ Ｐゴシック" charset="0"/>
              </a:rPr>
              <a:t> </a:t>
            </a:r>
            <a:r>
              <a:rPr lang="nl-NL" sz="2800" b="1" i="1" dirty="0" err="1">
                <a:latin typeface="Helvetica" charset="0"/>
                <a:ea typeface="ＭＳ Ｐゴシック" charset="0"/>
                <a:cs typeface="ＭＳ Ｐゴシック" charset="0"/>
              </a:rPr>
              <a:t>sylvatica</a:t>
            </a:r>
            <a:r>
              <a:rPr lang="nl-NL" sz="2800" b="1" i="1" dirty="0">
                <a:latin typeface="Helvetica" charset="0"/>
                <a:ea typeface="ＭＳ Ｐゴシック" charset="0"/>
                <a:cs typeface="ＭＳ Ｐゴシック" charset="0"/>
              </a:rPr>
              <a:t> </a:t>
            </a:r>
            <a:r>
              <a:rPr lang="nl-NL" sz="2800" dirty="0">
                <a:latin typeface="Helvetica" charset="0"/>
                <a:ea typeface="ＭＳ Ｐゴシック" charset="0"/>
                <a:cs typeface="ＭＳ Ｐゴシック" charset="0"/>
              </a:rPr>
              <a:t>(Fagaceae)   2013-08-27</a:t>
            </a:r>
          </a:p>
        </p:txBody>
      </p:sp>
      <p:pic>
        <p:nvPicPr>
          <p:cNvPr id="2" name="Afbeelding 1" descr="zijtakje +1.6 H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5776" y="1124744"/>
            <a:ext cx="4032448" cy="5640121"/>
          </a:xfrm>
          <a:prstGeom prst="rect">
            <a:avLst/>
          </a:prstGeom>
        </p:spPr>
      </p:pic>
    </p:spTree>
    <p:extLst>
      <p:ext uri="{BB962C8B-B14F-4D97-AF65-F5344CB8AC3E}">
        <p14:creationId xmlns:p14="http://schemas.microsoft.com/office/powerpoint/2010/main" val="189231884"/>
      </p:ext>
    </p:extLst>
  </p:cSld>
  <p:clrMapOvr>
    <a:masterClrMapping/>
  </p:clrMapOvr>
  <p:transition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a:xfrm>
            <a:off x="0" y="0"/>
            <a:ext cx="9144000" cy="1124743"/>
          </a:xfrm>
        </p:spPr>
        <p:txBody>
          <a:bodyPr/>
          <a:lstStyle/>
          <a:p>
            <a:pPr eaLnBrk="1" hangingPunct="1"/>
            <a:r>
              <a:rPr lang="nl-NL" sz="2800" b="1" i="1" dirty="0" err="1">
                <a:latin typeface="Helvetica" charset="0"/>
                <a:ea typeface="ＭＳ Ｐゴシック" charset="0"/>
                <a:cs typeface="ＭＳ Ｐゴシック" charset="0"/>
              </a:rPr>
              <a:t>Fagus</a:t>
            </a:r>
            <a:r>
              <a:rPr lang="nl-NL" sz="2800" b="1" i="1" dirty="0">
                <a:latin typeface="Helvetica" charset="0"/>
                <a:ea typeface="ＭＳ Ｐゴシック" charset="0"/>
                <a:cs typeface="ＭＳ Ｐゴシック" charset="0"/>
              </a:rPr>
              <a:t> </a:t>
            </a:r>
            <a:r>
              <a:rPr lang="nl-NL" sz="2800" b="1" i="1" dirty="0" err="1">
                <a:latin typeface="Helvetica" charset="0"/>
                <a:ea typeface="ＭＳ Ｐゴシック" charset="0"/>
                <a:cs typeface="ＭＳ Ｐゴシック" charset="0"/>
              </a:rPr>
              <a:t>sylvatica</a:t>
            </a:r>
            <a:r>
              <a:rPr lang="nl-NL" sz="2800" b="1" i="1" dirty="0">
                <a:latin typeface="Helvetica" charset="0"/>
                <a:ea typeface="ＭＳ Ｐゴシック" charset="0"/>
                <a:cs typeface="ＭＳ Ｐゴシック" charset="0"/>
              </a:rPr>
              <a:t> </a:t>
            </a:r>
            <a:r>
              <a:rPr lang="nl-NL" sz="2800" dirty="0">
                <a:latin typeface="Helvetica" charset="0"/>
                <a:ea typeface="ＭＳ Ｐゴシック" charset="0"/>
                <a:cs typeface="ＭＳ Ｐゴシック" charset="0"/>
              </a:rPr>
              <a:t>(Fagaceae)   2013-08-13</a:t>
            </a:r>
          </a:p>
        </p:txBody>
      </p:sp>
      <p:pic>
        <p:nvPicPr>
          <p:cNvPr id="152578" name="Afbeelding 2" descr="litt stip det cor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35037" y="1124743"/>
            <a:ext cx="7273925" cy="532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722541"/>
      </p:ext>
    </p:extLst>
  </p:cSld>
  <p:clrMapOvr>
    <a:masterClrMapping/>
  </p:clrMapOvr>
  <p:transition advTm="5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idx="4294967295"/>
          </p:nvPr>
        </p:nvSpPr>
        <p:spPr>
          <a:xfrm>
            <a:off x="0" y="0"/>
            <a:ext cx="9144000" cy="1124743"/>
          </a:xfrm>
        </p:spPr>
        <p:txBody>
          <a:bodyPr/>
          <a:lstStyle/>
          <a:p>
            <a:pPr eaLnBrk="1" hangingPunct="1"/>
            <a:r>
              <a:rPr lang="nl-NL" sz="2800" b="1" i="1" dirty="0" err="1">
                <a:latin typeface="Helvetica" charset="0"/>
                <a:ea typeface="ＭＳ Ｐゴシック" charset="0"/>
                <a:cs typeface="ＭＳ Ｐゴシック" charset="0"/>
              </a:rPr>
              <a:t>Fagus</a:t>
            </a:r>
            <a:r>
              <a:rPr lang="nl-NL" sz="2800" b="1" i="1" dirty="0">
                <a:latin typeface="Helvetica" charset="0"/>
                <a:ea typeface="ＭＳ Ｐゴシック" charset="0"/>
                <a:cs typeface="ＭＳ Ｐゴシック" charset="0"/>
              </a:rPr>
              <a:t> </a:t>
            </a:r>
            <a:r>
              <a:rPr lang="nl-NL" sz="2800" b="1" i="1" dirty="0" err="1">
                <a:latin typeface="Helvetica" charset="0"/>
                <a:ea typeface="ＭＳ Ｐゴシック" charset="0"/>
                <a:cs typeface="ＭＳ Ｐゴシック" charset="0"/>
              </a:rPr>
              <a:t>sylvatica</a:t>
            </a:r>
            <a:r>
              <a:rPr lang="nl-NL" sz="2800" b="1" i="1" dirty="0">
                <a:latin typeface="Helvetica" charset="0"/>
                <a:ea typeface="ＭＳ Ｐゴシック" charset="0"/>
                <a:cs typeface="ＭＳ Ｐゴシック" charset="0"/>
              </a:rPr>
              <a:t> </a:t>
            </a:r>
            <a:r>
              <a:rPr lang="nl-NL" sz="2800" dirty="0">
                <a:latin typeface="Helvetica" charset="0"/>
                <a:ea typeface="ＭＳ Ｐゴシック" charset="0"/>
                <a:cs typeface="ＭＳ Ｐゴシック" charset="0"/>
              </a:rPr>
              <a:t>(Fagaceae)   2013-08-27</a:t>
            </a:r>
          </a:p>
        </p:txBody>
      </p:sp>
      <p:pic>
        <p:nvPicPr>
          <p:cNvPr id="2" name="Afbeelding 1" descr="zijtakje zonder H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55676" y="1124743"/>
            <a:ext cx="5832648" cy="5141576"/>
          </a:xfrm>
          <a:prstGeom prst="rect">
            <a:avLst/>
          </a:prstGeom>
        </p:spPr>
      </p:pic>
    </p:spTree>
    <p:extLst>
      <p:ext uri="{BB962C8B-B14F-4D97-AF65-F5344CB8AC3E}">
        <p14:creationId xmlns:p14="http://schemas.microsoft.com/office/powerpoint/2010/main" val="3203215154"/>
      </p:ext>
    </p:extLst>
  </p:cSld>
  <p:clrMapOvr>
    <a:masterClrMapping/>
  </p:clrMapOvr>
  <p:transition advTm="5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A7CE19-00FE-1446-8A1E-F09A57B5E972}"/>
              </a:ext>
            </a:extLst>
          </p:cNvPr>
          <p:cNvSpPr>
            <a:spLocks noGrp="1"/>
          </p:cNvSpPr>
          <p:nvPr>
            <p:ph type="title"/>
          </p:nvPr>
        </p:nvSpPr>
        <p:spPr>
          <a:xfrm>
            <a:off x="685800" y="548680"/>
            <a:ext cx="7772400" cy="5616624"/>
          </a:xfrm>
        </p:spPr>
        <p:txBody>
          <a:bodyPr/>
          <a:lstStyle/>
          <a:p>
            <a:pPr algn="l"/>
            <a:r>
              <a:rPr lang="nl-BE" sz="4000" b="1" i="1" dirty="0">
                <a:latin typeface="Helvetica" pitchFamily="2" charset="0"/>
              </a:rPr>
              <a:t>Eudicotylen: zijtak met 2 bracteolen</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 de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draagt twee </a:t>
            </a:r>
            <a:r>
              <a:rPr lang="nl-NL" sz="2400" dirty="0" err="1">
                <a:latin typeface="Arial" panose="020B0604020202020204" pitchFamily="34" charset="0"/>
                <a:cs typeface="Arial" panose="020B0604020202020204" pitchFamily="34" charset="0"/>
              </a:rPr>
              <a:t>bracteolen</a:t>
            </a:r>
            <a:r>
              <a:rPr lang="nl-NL" sz="2400" dirty="0">
                <a:latin typeface="Arial" panose="020B0604020202020204" pitchFamily="34" charset="0"/>
                <a:cs typeface="Arial" panose="020B0604020202020204" pitchFamily="34" charset="0"/>
              </a:rPr>
              <a:t> (steelblaadjes, alfa en </a:t>
            </a:r>
            <a:r>
              <a:rPr lang="nl-NL" sz="2400" dirty="0" err="1">
                <a:latin typeface="Arial" panose="020B0604020202020204" pitchFamily="34" charset="0"/>
                <a:cs typeface="Arial" panose="020B0604020202020204" pitchFamily="34" charset="0"/>
              </a:rPr>
              <a:t>beta</a:t>
            </a:r>
            <a:r>
              <a:rPr lang="nl-NL" sz="2400" dirty="0">
                <a:latin typeface="Arial" panose="020B0604020202020204" pitchFamily="34" charset="0"/>
                <a:cs typeface="Arial" panose="020B0604020202020204" pitchFamily="34" charset="0"/>
              </a:rPr>
              <a:t>) bij </a:t>
            </a:r>
            <a:r>
              <a:rPr lang="nl-NL" sz="2400" dirty="0" err="1">
                <a:latin typeface="Arial" panose="020B0604020202020204" pitchFamily="34" charset="0"/>
                <a:cs typeface="Arial" panose="020B0604020202020204" pitchFamily="34" charset="0"/>
              </a:rPr>
              <a:t>Eudicotylen</a:t>
            </a:r>
            <a:r>
              <a:rPr lang="nl-NL" sz="2400" dirty="0">
                <a:latin typeface="Arial" panose="020B0604020202020204" pitchFamily="34" charset="0"/>
                <a:cs typeface="Arial" panose="020B0604020202020204" pitchFamily="34" charset="0"/>
              </a:rPr>
              <a:t>, meestal gelegen in een vlak dwars op het vlak van bractee en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tegenover elkaar staand of verspreid, (sterk) verschillend van of (quasi) gelijk aan de gewone loofbladeren, </a:t>
            </a:r>
            <a:endParaRPr lang="nl-BE" sz="2400" b="1" i="1" dirty="0">
              <a:latin typeface="Helvetica" pitchFamily="2" charset="0"/>
            </a:endParaRPr>
          </a:p>
        </p:txBody>
      </p:sp>
    </p:spTree>
    <p:extLst>
      <p:ext uri="{BB962C8B-B14F-4D97-AF65-F5344CB8AC3E}">
        <p14:creationId xmlns:p14="http://schemas.microsoft.com/office/powerpoint/2010/main" val="1028648602"/>
      </p:ext>
    </p:extLst>
  </p:cSld>
  <p:clrMapOvr>
    <a:masterClrMapping/>
  </p:clrMapOvr>
  <p:transition advTm="5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1C2417A-3D5E-B54E-BE26-CD725B599C7A}"/>
              </a:ext>
            </a:extLst>
          </p:cNvPr>
          <p:cNvSpPr>
            <a:spLocks noGrp="1" noChangeArrowheads="1"/>
          </p:cNvSpPr>
          <p:nvPr>
            <p:ph type="title"/>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Bloemgestellen, algemene structuur</a:t>
            </a:r>
            <a:endParaRPr lang="en-GB" altLang="nl-BE" i="1" dirty="0">
              <a:solidFill>
                <a:schemeClr val="tx1"/>
              </a:solidFill>
              <a:ea typeface="ＭＳ Ｐゴシック" panose="020B0600070205080204" pitchFamily="34" charset="-128"/>
            </a:endParaRPr>
          </a:p>
        </p:txBody>
      </p:sp>
      <p:pic>
        <p:nvPicPr>
          <p:cNvPr id="35842" name="Picture 4" descr="01 infl term brctl pf BMPs                                     0005D69EAAA+AAA                        ABA78158:">
            <a:extLst>
              <a:ext uri="{FF2B5EF4-FFF2-40B4-BE49-F238E27FC236}">
                <a16:creationId xmlns:a16="http://schemas.microsoft.com/office/drawing/2014/main" id="{858EE3D6-2DE6-9140-822B-0D96810AA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61950"/>
            <a:ext cx="401955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Afbeelding 1" descr="aar &amp; pf MC corr.small.jpg">
            <a:extLst>
              <a:ext uri="{FF2B5EF4-FFF2-40B4-BE49-F238E27FC236}">
                <a16:creationId xmlns:a16="http://schemas.microsoft.com/office/drawing/2014/main" id="{B88CC305-F1DC-DE45-8452-A2E7455874F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3644900"/>
            <a:ext cx="42481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716761"/>
      </p:ext>
    </p:extLst>
  </p:cSld>
  <p:clrMapOvr>
    <a:overrideClrMapping bg1="lt1" tx1="dk1" bg2="lt2" tx2="dk2" accent1="accent1" accent2="accent2" accent3="accent3" accent4="accent4" accent5="accent5" accent6="accent6" hlink="hlink" folHlink="folHlink"/>
  </p:clrMapOvr>
  <p:transition advTm="500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65D5B-8665-CC41-90D0-3AF338542071}"/>
              </a:ext>
            </a:extLst>
          </p:cNvPr>
          <p:cNvSpPr>
            <a:spLocks noGrp="1"/>
          </p:cNvSpPr>
          <p:nvPr>
            <p:ph type="title"/>
          </p:nvPr>
        </p:nvSpPr>
        <p:spPr>
          <a:xfrm>
            <a:off x="683568" y="764704"/>
            <a:ext cx="7916416" cy="5184576"/>
          </a:xfrm>
        </p:spPr>
        <p:txBody>
          <a:bodyPr/>
          <a:lstStyle/>
          <a:p>
            <a:pPr algn="l"/>
            <a:r>
              <a:rPr lang="nl-NL" sz="4000" b="1" dirty="0">
                <a:latin typeface="Helvetica" pitchFamily="2" charset="0"/>
                <a:cs typeface="Arial" panose="020B0604020202020204" pitchFamily="34" charset="0"/>
              </a:rPr>
              <a:t>Vegetatieve vertakking </a:t>
            </a:r>
            <a:br>
              <a:rPr lang="nl-BE" sz="2400" dirty="0">
                <a:latin typeface="Arial" panose="020B0604020202020204" pitchFamily="34" charset="0"/>
                <a:cs typeface="Arial" panose="020B0604020202020204" pitchFamily="34" charset="0"/>
              </a:rPr>
            </a:br>
            <a:r>
              <a:rPr lang="nl-NL" sz="2400" b="1"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b="1"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Onvertakte stengels zijn zeldzaam (en dan zijn ze vaak wel vertakt in de bloeiregio), zoals bij veel palmen. Voorbeeld: Kokospalm (</a:t>
            </a:r>
            <a:r>
              <a:rPr lang="nl-NL" sz="2400" i="1" dirty="0" err="1">
                <a:latin typeface="Arial" panose="020B0604020202020204" pitchFamily="34" charset="0"/>
                <a:cs typeface="Arial" panose="020B0604020202020204" pitchFamily="34" charset="0"/>
              </a:rPr>
              <a:t>Cocos</a:t>
            </a:r>
            <a:r>
              <a:rPr lang="nl-NL" sz="2400" i="1" dirty="0">
                <a:latin typeface="Arial" panose="020B0604020202020204" pitchFamily="34" charset="0"/>
                <a:cs typeface="Arial" panose="020B0604020202020204" pitchFamily="34" charset="0"/>
              </a:rPr>
              <a:t> </a:t>
            </a:r>
            <a:r>
              <a:rPr lang="nl-NL" sz="2400" i="1" dirty="0" err="1">
                <a:latin typeface="Arial" panose="020B0604020202020204" pitchFamily="34" charset="0"/>
                <a:cs typeface="Arial" panose="020B0604020202020204" pitchFamily="34" charset="0"/>
              </a:rPr>
              <a:t>nucifera</a:t>
            </a: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Bij vegetatieve vertakking zijn drie mogelijkheden aanwezig. De meeste gewone vorm van vertakking is de laterale vertakking, de twee andere vormen zijn eerder zeldzaam tot uitzonderlijk. </a:t>
            </a:r>
            <a:endParaRPr lang="nl-BE"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465056"/>
      </p:ext>
    </p:extLst>
  </p:cSld>
  <p:clrMapOvr>
    <a:masterClrMapping/>
  </p:clrMapOvr>
  <p:transition advTm="500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000537-0DDC-944E-B859-DAE93DD858B1}"/>
              </a:ext>
            </a:extLst>
          </p:cNvPr>
          <p:cNvSpPr>
            <a:spLocks noGrp="1"/>
          </p:cNvSpPr>
          <p:nvPr>
            <p:ph type="title"/>
          </p:nvPr>
        </p:nvSpPr>
        <p:spPr>
          <a:xfrm>
            <a:off x="0" y="0"/>
            <a:ext cx="3563888" cy="3429000"/>
          </a:xfrm>
        </p:spPr>
        <p:txBody>
          <a:bodyPr/>
          <a:lstStyle/>
          <a:p>
            <a:r>
              <a:rPr lang="nl-BE" sz="2800" b="1" i="1" dirty="0">
                <a:latin typeface="Helvetica" pitchFamily="2" charset="0"/>
              </a:rPr>
              <a:t>Bignonia capreolata </a:t>
            </a:r>
            <a:r>
              <a:rPr lang="nl-BE" sz="2800" dirty="0">
                <a:latin typeface="Helvetica" pitchFamily="2" charset="0"/>
              </a:rPr>
              <a:t>(Bignoniaceae)</a:t>
            </a:r>
          </a:p>
        </p:txBody>
      </p:sp>
      <p:pic>
        <p:nvPicPr>
          <p:cNvPr id="4" name="Afbeelding 3" descr="Afbeelding met binnen, groen, tafel, zitten&#10;&#10;Automatisch gegenereerde beschrijving">
            <a:extLst>
              <a:ext uri="{FF2B5EF4-FFF2-40B4-BE49-F238E27FC236}">
                <a16:creationId xmlns:a16="http://schemas.microsoft.com/office/drawing/2014/main" id="{D75FCCC5-F6F8-CC4A-870D-500E805094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3888" y="586329"/>
            <a:ext cx="5261754" cy="5685342"/>
          </a:xfrm>
          <a:prstGeom prst="rect">
            <a:avLst/>
          </a:prstGeom>
        </p:spPr>
      </p:pic>
    </p:spTree>
    <p:extLst>
      <p:ext uri="{BB962C8B-B14F-4D97-AF65-F5344CB8AC3E}">
        <p14:creationId xmlns:p14="http://schemas.microsoft.com/office/powerpoint/2010/main" val="3019751398"/>
      </p:ext>
    </p:extLst>
  </p:cSld>
  <p:clrMapOvr>
    <a:masterClrMapping/>
  </p:clrMapOvr>
  <p:transition advTm="5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E84B63-25A2-1A42-82A2-A86C5893E889}"/>
              </a:ext>
            </a:extLst>
          </p:cNvPr>
          <p:cNvSpPr>
            <a:spLocks noGrp="1"/>
          </p:cNvSpPr>
          <p:nvPr>
            <p:ph type="title"/>
          </p:nvPr>
        </p:nvSpPr>
        <p:spPr>
          <a:xfrm>
            <a:off x="0" y="0"/>
            <a:ext cx="3203848" cy="3429000"/>
          </a:xfrm>
        </p:spPr>
        <p:txBody>
          <a:bodyPr/>
          <a:lstStyle/>
          <a:p>
            <a:r>
              <a:rPr lang="nl-BE" sz="2800" b="1" i="1" dirty="0">
                <a:latin typeface="Helvetica" pitchFamily="2" charset="0"/>
              </a:rPr>
              <a:t>Bignonia capreolata </a:t>
            </a:r>
            <a:r>
              <a:rPr lang="nl-BE" sz="2800" dirty="0">
                <a:latin typeface="Helvetica" pitchFamily="2" charset="0"/>
              </a:rPr>
              <a:t>(Bignoniaceae)</a:t>
            </a:r>
            <a:endParaRPr lang="nl-BE" sz="2800" dirty="0"/>
          </a:p>
        </p:txBody>
      </p:sp>
      <p:pic>
        <p:nvPicPr>
          <p:cNvPr id="4" name="Afbeelding 3" descr="Afbeelding met binnen, plant, klein, tafel&#10;&#10;Automatisch gegenereerde beschrijving">
            <a:extLst>
              <a:ext uri="{FF2B5EF4-FFF2-40B4-BE49-F238E27FC236}">
                <a16:creationId xmlns:a16="http://schemas.microsoft.com/office/drawing/2014/main" id="{E03550CE-B738-7D4F-B34B-89F08835F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3848" y="494514"/>
            <a:ext cx="5542531" cy="5868971"/>
          </a:xfrm>
          <a:prstGeom prst="rect">
            <a:avLst/>
          </a:prstGeom>
        </p:spPr>
      </p:pic>
    </p:spTree>
    <p:extLst>
      <p:ext uri="{BB962C8B-B14F-4D97-AF65-F5344CB8AC3E}">
        <p14:creationId xmlns:p14="http://schemas.microsoft.com/office/powerpoint/2010/main" val="357698967"/>
      </p:ext>
    </p:extLst>
  </p:cSld>
  <p:clrMapOvr>
    <a:masterClrMapping/>
  </p:clrMapOvr>
  <p:transition advTm="5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C4AD41-61B0-1F43-9D2A-A3B5E29312E0}"/>
              </a:ext>
            </a:extLst>
          </p:cNvPr>
          <p:cNvSpPr>
            <a:spLocks noGrp="1"/>
          </p:cNvSpPr>
          <p:nvPr>
            <p:ph type="title"/>
          </p:nvPr>
        </p:nvSpPr>
        <p:spPr>
          <a:xfrm>
            <a:off x="0" y="0"/>
            <a:ext cx="9144000" cy="1124744"/>
          </a:xfrm>
        </p:spPr>
        <p:txBody>
          <a:bodyPr/>
          <a:lstStyle/>
          <a:p>
            <a:r>
              <a:rPr lang="nl-BE" sz="2800" b="1" i="1" dirty="0">
                <a:latin typeface="Helvetica" pitchFamily="2" charset="0"/>
              </a:rPr>
              <a:t>Escallonia tucumanensis </a:t>
            </a:r>
            <a:r>
              <a:rPr lang="nl-BE" sz="2800" dirty="0">
                <a:latin typeface="Helvetica" pitchFamily="2" charset="0"/>
              </a:rPr>
              <a:t>(Escalloniaceae)</a:t>
            </a:r>
          </a:p>
        </p:txBody>
      </p:sp>
      <p:pic>
        <p:nvPicPr>
          <p:cNvPr id="4" name="Afbeelding 3" descr="Afbeelding met plant, blad, tafel, bloem&#10;&#10;Automatisch gegenereerde beschrijving">
            <a:extLst>
              <a:ext uri="{FF2B5EF4-FFF2-40B4-BE49-F238E27FC236}">
                <a16:creationId xmlns:a16="http://schemas.microsoft.com/office/drawing/2014/main" id="{B104A7DE-8F84-2A47-B510-325B49061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1922" y="1124744"/>
            <a:ext cx="6620156" cy="5348985"/>
          </a:xfrm>
          <a:prstGeom prst="rect">
            <a:avLst/>
          </a:prstGeom>
        </p:spPr>
      </p:pic>
    </p:spTree>
    <p:extLst>
      <p:ext uri="{BB962C8B-B14F-4D97-AF65-F5344CB8AC3E}">
        <p14:creationId xmlns:p14="http://schemas.microsoft.com/office/powerpoint/2010/main" val="3637731014"/>
      </p:ext>
    </p:extLst>
  </p:cSld>
  <p:clrMapOvr>
    <a:masterClrMapping/>
  </p:clrMapOvr>
  <p:transition advTm="5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E0DD6-909C-0D40-9524-4A9BD67B9864}"/>
              </a:ext>
            </a:extLst>
          </p:cNvPr>
          <p:cNvSpPr>
            <a:spLocks noGrp="1"/>
          </p:cNvSpPr>
          <p:nvPr>
            <p:ph type="title"/>
          </p:nvPr>
        </p:nvSpPr>
        <p:spPr>
          <a:xfrm>
            <a:off x="0" y="0"/>
            <a:ext cx="2987824" cy="3429000"/>
          </a:xfrm>
        </p:spPr>
        <p:txBody>
          <a:bodyPr/>
          <a:lstStyle/>
          <a:p>
            <a:r>
              <a:rPr lang="nl-BE" sz="2800" b="1" i="1" dirty="0">
                <a:latin typeface="Helvetica" pitchFamily="2" charset="0"/>
              </a:rPr>
              <a:t>Escallonia tucumanensis </a:t>
            </a:r>
            <a:r>
              <a:rPr lang="nl-BE" sz="2800" dirty="0">
                <a:latin typeface="Helvetica" pitchFamily="2" charset="0"/>
              </a:rPr>
              <a:t>(Escalloniaceae)</a:t>
            </a:r>
            <a:endParaRPr lang="nl-BE" sz="2800" dirty="0"/>
          </a:p>
        </p:txBody>
      </p:sp>
      <p:pic>
        <p:nvPicPr>
          <p:cNvPr id="4" name="Afbeelding 3" descr="Afbeelding met plant, binnen, groen, klein&#10;&#10;Automatisch gegenereerde beschrijving">
            <a:extLst>
              <a:ext uri="{FF2B5EF4-FFF2-40B4-BE49-F238E27FC236}">
                <a16:creationId xmlns:a16="http://schemas.microsoft.com/office/drawing/2014/main" id="{74429093-DCB0-5E43-8C02-222E5B5CA2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371134"/>
            <a:ext cx="5673802" cy="6115731"/>
          </a:xfrm>
          <a:prstGeom prst="rect">
            <a:avLst/>
          </a:prstGeom>
        </p:spPr>
      </p:pic>
    </p:spTree>
    <p:extLst>
      <p:ext uri="{BB962C8B-B14F-4D97-AF65-F5344CB8AC3E}">
        <p14:creationId xmlns:p14="http://schemas.microsoft.com/office/powerpoint/2010/main" val="1280533979"/>
      </p:ext>
    </p:extLst>
  </p:cSld>
  <p:clrMapOvr>
    <a:masterClrMapping/>
  </p:clrMapOvr>
  <p:transition advTm="5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E55D5-6B76-6F48-999F-F4AE9222CDF7}"/>
              </a:ext>
            </a:extLst>
          </p:cNvPr>
          <p:cNvSpPr>
            <a:spLocks noGrp="1"/>
          </p:cNvSpPr>
          <p:nvPr>
            <p:ph type="title"/>
          </p:nvPr>
        </p:nvSpPr>
        <p:spPr>
          <a:xfrm>
            <a:off x="0" y="0"/>
            <a:ext cx="9144000" cy="1196752"/>
          </a:xfrm>
        </p:spPr>
        <p:txBody>
          <a:bodyPr/>
          <a:lstStyle/>
          <a:p>
            <a:r>
              <a:rPr lang="nl-BE" sz="2800" b="1" i="1" dirty="0">
                <a:latin typeface="Helvetica" pitchFamily="2" charset="0"/>
              </a:rPr>
              <a:t>Lardizabala funaria </a:t>
            </a:r>
            <a:r>
              <a:rPr lang="nl-BE" sz="2800" dirty="0">
                <a:latin typeface="Helvetica" pitchFamily="2" charset="0"/>
              </a:rPr>
              <a:t>(Lardizabalaceae)</a:t>
            </a:r>
          </a:p>
        </p:txBody>
      </p:sp>
      <p:pic>
        <p:nvPicPr>
          <p:cNvPr id="4" name="Afbeelding 3" descr="Afbeelding met binnen, tafel, vaas, bloem&#10;&#10;Automatisch gegenereerde beschrijving">
            <a:extLst>
              <a:ext uri="{FF2B5EF4-FFF2-40B4-BE49-F238E27FC236}">
                <a16:creationId xmlns:a16="http://schemas.microsoft.com/office/drawing/2014/main" id="{BC4B0F40-4F9A-3846-9C65-D0EE041110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1864" y="1196752"/>
            <a:ext cx="7020272" cy="5195245"/>
          </a:xfrm>
          <a:prstGeom prst="rect">
            <a:avLst/>
          </a:prstGeom>
        </p:spPr>
      </p:pic>
    </p:spTree>
    <p:extLst>
      <p:ext uri="{BB962C8B-B14F-4D97-AF65-F5344CB8AC3E}">
        <p14:creationId xmlns:p14="http://schemas.microsoft.com/office/powerpoint/2010/main" val="3121099225"/>
      </p:ext>
    </p:extLst>
  </p:cSld>
  <p:clrMapOvr>
    <a:masterClrMapping/>
  </p:clrMapOvr>
  <p:transition advTm="5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C1C5EE-F100-E34B-AF2D-9B4796E8B872}"/>
              </a:ext>
            </a:extLst>
          </p:cNvPr>
          <p:cNvSpPr>
            <a:spLocks noGrp="1"/>
          </p:cNvSpPr>
          <p:nvPr>
            <p:ph type="title"/>
          </p:nvPr>
        </p:nvSpPr>
        <p:spPr>
          <a:xfrm>
            <a:off x="0" y="0"/>
            <a:ext cx="3419872" cy="3429000"/>
          </a:xfrm>
        </p:spPr>
        <p:txBody>
          <a:bodyPr/>
          <a:lstStyle/>
          <a:p>
            <a:r>
              <a:rPr lang="nl-BE" sz="2800" b="1" i="1" dirty="0">
                <a:latin typeface="Helvetica" pitchFamily="2" charset="0"/>
              </a:rPr>
              <a:t>Lardizabala funaria </a:t>
            </a:r>
            <a:r>
              <a:rPr lang="nl-BE" sz="2800" dirty="0">
                <a:latin typeface="Helvetica" pitchFamily="2" charset="0"/>
              </a:rPr>
              <a:t>(Lardizabalaceae)</a:t>
            </a:r>
            <a:endParaRPr lang="nl-BE" sz="2800" dirty="0"/>
          </a:p>
        </p:txBody>
      </p:sp>
      <p:pic>
        <p:nvPicPr>
          <p:cNvPr id="4" name="Afbeelding 3" descr="Afbeelding met groen, voedsel, klein, tafel&#10;&#10;Automatisch gegenereerde beschrijving">
            <a:extLst>
              <a:ext uri="{FF2B5EF4-FFF2-40B4-BE49-F238E27FC236}">
                <a16:creationId xmlns:a16="http://schemas.microsoft.com/office/drawing/2014/main" id="{15E7446A-00E4-C64D-809C-B98316EC78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19872" y="576775"/>
            <a:ext cx="5281163" cy="5671625"/>
          </a:xfrm>
          <a:prstGeom prst="rect">
            <a:avLst/>
          </a:prstGeom>
        </p:spPr>
      </p:pic>
    </p:spTree>
    <p:extLst>
      <p:ext uri="{BB962C8B-B14F-4D97-AF65-F5344CB8AC3E}">
        <p14:creationId xmlns:p14="http://schemas.microsoft.com/office/powerpoint/2010/main" val="3898564679"/>
      </p:ext>
    </p:extLst>
  </p:cSld>
  <p:clrMapOvr>
    <a:masterClrMapping/>
  </p:clrMapOvr>
  <p:transition advTm="5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7FF26-B9AE-484D-B408-1F5C20B52322}"/>
              </a:ext>
            </a:extLst>
          </p:cNvPr>
          <p:cNvSpPr>
            <a:spLocks noGrp="1"/>
          </p:cNvSpPr>
          <p:nvPr>
            <p:ph type="title"/>
          </p:nvPr>
        </p:nvSpPr>
        <p:spPr>
          <a:xfrm>
            <a:off x="0" y="0"/>
            <a:ext cx="9144000" cy="1124744"/>
          </a:xfrm>
        </p:spPr>
        <p:txBody>
          <a:bodyPr/>
          <a:lstStyle/>
          <a:p>
            <a:r>
              <a:rPr lang="nl-BE" sz="2800" b="1" i="1" dirty="0">
                <a:latin typeface="Helvetica" pitchFamily="2" charset="0"/>
              </a:rPr>
              <a:t>Melianthus major </a:t>
            </a:r>
            <a:r>
              <a:rPr lang="nl-BE" sz="2800" dirty="0">
                <a:latin typeface="Helvetica" pitchFamily="2" charset="0"/>
              </a:rPr>
              <a:t>(Francoaceae)</a:t>
            </a:r>
          </a:p>
        </p:txBody>
      </p:sp>
      <p:pic>
        <p:nvPicPr>
          <p:cNvPr id="4" name="Afbeelding 3" descr="Afbeelding met buiten, groen, klein, zitten&#10;&#10;Automatisch gegenereerde beschrijving">
            <a:extLst>
              <a:ext uri="{FF2B5EF4-FFF2-40B4-BE49-F238E27FC236}">
                <a16:creationId xmlns:a16="http://schemas.microsoft.com/office/drawing/2014/main" id="{E25D1B55-CB1E-C440-BFE8-EA7341B529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3467" y="1124744"/>
            <a:ext cx="7597065" cy="5277488"/>
          </a:xfrm>
          <a:prstGeom prst="rect">
            <a:avLst/>
          </a:prstGeom>
        </p:spPr>
      </p:pic>
    </p:spTree>
    <p:extLst>
      <p:ext uri="{BB962C8B-B14F-4D97-AF65-F5344CB8AC3E}">
        <p14:creationId xmlns:p14="http://schemas.microsoft.com/office/powerpoint/2010/main" val="461710981"/>
      </p:ext>
    </p:extLst>
  </p:cSld>
  <p:clrMapOvr>
    <a:masterClrMapping/>
  </p:clrMapOvr>
  <p:transition advTm="500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675CA-D8BE-804E-B421-30725AAEEEEF}"/>
              </a:ext>
            </a:extLst>
          </p:cNvPr>
          <p:cNvSpPr>
            <a:spLocks noGrp="1"/>
          </p:cNvSpPr>
          <p:nvPr>
            <p:ph type="title"/>
          </p:nvPr>
        </p:nvSpPr>
        <p:spPr>
          <a:xfrm>
            <a:off x="0" y="0"/>
            <a:ext cx="9144000" cy="1124744"/>
          </a:xfrm>
        </p:spPr>
        <p:txBody>
          <a:bodyPr/>
          <a:lstStyle/>
          <a:p>
            <a:r>
              <a:rPr lang="nl-BE" sz="2800" b="1" i="1" dirty="0">
                <a:latin typeface="Helvetica" pitchFamily="2" charset="0"/>
              </a:rPr>
              <a:t>Pachypodium lamerei </a:t>
            </a:r>
            <a:r>
              <a:rPr lang="nl-BE" sz="2800" dirty="0">
                <a:latin typeface="Helvetica" pitchFamily="2" charset="0"/>
              </a:rPr>
              <a:t>(Apocynaceae)</a:t>
            </a:r>
          </a:p>
        </p:txBody>
      </p:sp>
      <p:pic>
        <p:nvPicPr>
          <p:cNvPr id="4" name="Afbeelding 3" descr="Afbeelding met buiten, eten, plant, metaal&#10;&#10;Automatisch gegenereerde beschrijving">
            <a:extLst>
              <a:ext uri="{FF2B5EF4-FFF2-40B4-BE49-F238E27FC236}">
                <a16:creationId xmlns:a16="http://schemas.microsoft.com/office/drawing/2014/main" id="{02290FBE-819C-434A-9062-DD7FE5B8C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1730" y="1124744"/>
            <a:ext cx="7240539" cy="5445224"/>
          </a:xfrm>
          <a:prstGeom prst="rect">
            <a:avLst/>
          </a:prstGeom>
        </p:spPr>
      </p:pic>
    </p:spTree>
    <p:extLst>
      <p:ext uri="{BB962C8B-B14F-4D97-AF65-F5344CB8AC3E}">
        <p14:creationId xmlns:p14="http://schemas.microsoft.com/office/powerpoint/2010/main" val="338809224"/>
      </p:ext>
    </p:extLst>
  </p:cSld>
  <p:clrMapOvr>
    <a:masterClrMapping/>
  </p:clrMapOvr>
  <p:transition advTm="500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DC78D-1C5F-134B-83E6-A64F5F7853CE}"/>
              </a:ext>
            </a:extLst>
          </p:cNvPr>
          <p:cNvSpPr>
            <a:spLocks noGrp="1"/>
          </p:cNvSpPr>
          <p:nvPr>
            <p:ph type="title"/>
          </p:nvPr>
        </p:nvSpPr>
        <p:spPr>
          <a:xfrm>
            <a:off x="0" y="0"/>
            <a:ext cx="9144000" cy="1124744"/>
          </a:xfrm>
        </p:spPr>
        <p:txBody>
          <a:bodyPr/>
          <a:lstStyle/>
          <a:p>
            <a:r>
              <a:rPr lang="nl-BE" sz="2800" b="1" i="1" dirty="0">
                <a:latin typeface="Helvetica" pitchFamily="2" charset="0"/>
              </a:rPr>
              <a:t>Betula dahurica </a:t>
            </a:r>
            <a:r>
              <a:rPr lang="nl-BE" sz="2800" dirty="0">
                <a:latin typeface="Helvetica" pitchFamily="2" charset="0"/>
              </a:rPr>
              <a:t>(Betulaceae)</a:t>
            </a:r>
          </a:p>
        </p:txBody>
      </p:sp>
      <p:pic>
        <p:nvPicPr>
          <p:cNvPr id="4" name="Afbeelding 3" descr="Afbeelding met voedsel, tafel, hangen, zitten&#10;&#10;Automatisch gegenereerde beschrijving">
            <a:extLst>
              <a:ext uri="{FF2B5EF4-FFF2-40B4-BE49-F238E27FC236}">
                <a16:creationId xmlns:a16="http://schemas.microsoft.com/office/drawing/2014/main" id="{E5A2771A-2B99-AF47-8513-EF923547F7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1124744"/>
            <a:ext cx="6768751" cy="5508851"/>
          </a:xfrm>
          <a:prstGeom prst="rect">
            <a:avLst/>
          </a:prstGeom>
        </p:spPr>
      </p:pic>
    </p:spTree>
    <p:extLst>
      <p:ext uri="{BB962C8B-B14F-4D97-AF65-F5344CB8AC3E}">
        <p14:creationId xmlns:p14="http://schemas.microsoft.com/office/powerpoint/2010/main" val="4057690361"/>
      </p:ext>
    </p:extLst>
  </p:cSld>
  <p:clrMapOvr>
    <a:masterClrMapping/>
  </p:clrMapOvr>
  <p:transition advTm="5000">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069F5-5D94-D215-8174-3BE4FEFBCB9D}"/>
              </a:ext>
            </a:extLst>
          </p:cNvPr>
          <p:cNvSpPr>
            <a:spLocks noGrp="1"/>
          </p:cNvSpPr>
          <p:nvPr>
            <p:ph type="title"/>
          </p:nvPr>
        </p:nvSpPr>
        <p:spPr/>
        <p:txBody>
          <a:bodyPr/>
          <a:lstStyle/>
          <a:p>
            <a:endParaRPr lang="nl-BE"/>
          </a:p>
        </p:txBody>
      </p:sp>
      <p:pic>
        <p:nvPicPr>
          <p:cNvPr id="4" name="Afbeelding 3" descr="Afbeelding met groen, plant, boom, groente&#10;&#10;Automatisch gegenereerde beschrijving">
            <a:extLst>
              <a:ext uri="{FF2B5EF4-FFF2-40B4-BE49-F238E27FC236}">
                <a16:creationId xmlns:a16="http://schemas.microsoft.com/office/drawing/2014/main" id="{CF41FC0B-8ECB-6723-FF5D-BAFA3ED892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707" y="0"/>
            <a:ext cx="8524586" cy="6858000"/>
          </a:xfrm>
          <a:prstGeom prst="rect">
            <a:avLst/>
          </a:prstGeom>
        </p:spPr>
      </p:pic>
    </p:spTree>
    <p:extLst>
      <p:ext uri="{BB962C8B-B14F-4D97-AF65-F5344CB8AC3E}">
        <p14:creationId xmlns:p14="http://schemas.microsoft.com/office/powerpoint/2010/main" val="1015033430"/>
      </p:ext>
    </p:extLst>
  </p:cSld>
  <p:clrMapOvr>
    <a:masterClrMapping/>
  </p:clrMapOvr>
  <p:transition advTm="500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3A9348-64FF-B84E-A604-E8617BA23D75}"/>
              </a:ext>
            </a:extLst>
          </p:cNvPr>
          <p:cNvSpPr>
            <a:spLocks noGrp="1"/>
          </p:cNvSpPr>
          <p:nvPr>
            <p:ph type="title"/>
          </p:nvPr>
        </p:nvSpPr>
        <p:spPr>
          <a:xfrm>
            <a:off x="685800" y="2857500"/>
            <a:ext cx="7772400" cy="1143000"/>
          </a:xfrm>
        </p:spPr>
        <p:txBody>
          <a:bodyPr/>
          <a:lstStyle/>
          <a:p>
            <a:r>
              <a:rPr lang="nl-BE" sz="3200" b="1" i="1" dirty="0">
                <a:latin typeface="Arial" panose="020B0604020202020204" pitchFamily="34" charset="0"/>
                <a:cs typeface="Arial" panose="020B0604020202020204" pitchFamily="34" charset="0"/>
              </a:rPr>
              <a:t>Onvertakte planten</a:t>
            </a:r>
          </a:p>
        </p:txBody>
      </p:sp>
    </p:spTree>
    <p:extLst>
      <p:ext uri="{BB962C8B-B14F-4D97-AF65-F5344CB8AC3E}">
        <p14:creationId xmlns:p14="http://schemas.microsoft.com/office/powerpoint/2010/main" val="3393246779"/>
      </p:ext>
    </p:extLst>
  </p:cSld>
  <p:clrMapOvr>
    <a:masterClrMapping/>
  </p:clrMapOvr>
  <p:transition advTm="500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EA227-3FA5-0E4A-87FB-0D98CD92ACBB}"/>
              </a:ext>
            </a:extLst>
          </p:cNvPr>
          <p:cNvSpPr>
            <a:spLocks noGrp="1"/>
          </p:cNvSpPr>
          <p:nvPr>
            <p:ph type="title"/>
          </p:nvPr>
        </p:nvSpPr>
        <p:spPr>
          <a:xfrm>
            <a:off x="0" y="0"/>
            <a:ext cx="2915816" cy="3429000"/>
          </a:xfrm>
        </p:spPr>
        <p:txBody>
          <a:bodyPr/>
          <a:lstStyle/>
          <a:p>
            <a:r>
              <a:rPr lang="nl-BE" sz="2800" b="1" i="1" dirty="0">
                <a:latin typeface="Helvetica" pitchFamily="2" charset="0"/>
              </a:rPr>
              <a:t>Bursaria spinosa </a:t>
            </a:r>
            <a:r>
              <a:rPr lang="nl-BE" sz="2800" dirty="0">
                <a:latin typeface="Helvetica" pitchFamily="2" charset="0"/>
              </a:rPr>
              <a:t>(Pittosporaceae)</a:t>
            </a:r>
          </a:p>
        </p:txBody>
      </p:sp>
      <p:pic>
        <p:nvPicPr>
          <p:cNvPr id="4" name="Afbeelding 3" descr="Afbeelding met plant, binnen, zitten, groen&#10;&#10;Automatisch gegenereerde beschrijving">
            <a:extLst>
              <a:ext uri="{FF2B5EF4-FFF2-40B4-BE49-F238E27FC236}">
                <a16:creationId xmlns:a16="http://schemas.microsoft.com/office/drawing/2014/main" id="{33051E19-63BF-BB4F-9B94-858F68CBFF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6" y="238336"/>
            <a:ext cx="5984832" cy="6381328"/>
          </a:xfrm>
          <a:prstGeom prst="rect">
            <a:avLst/>
          </a:prstGeom>
        </p:spPr>
      </p:pic>
    </p:spTree>
    <p:extLst>
      <p:ext uri="{BB962C8B-B14F-4D97-AF65-F5344CB8AC3E}">
        <p14:creationId xmlns:p14="http://schemas.microsoft.com/office/powerpoint/2010/main" val="1318724608"/>
      </p:ext>
    </p:extLst>
  </p:cSld>
  <p:clrMapOvr>
    <a:masterClrMapping/>
  </p:clrMapOvr>
  <p:transition advTm="5000">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B7D4CE-B56A-F246-A519-98C5667F0184}"/>
              </a:ext>
            </a:extLst>
          </p:cNvPr>
          <p:cNvSpPr>
            <a:spLocks noGrp="1"/>
          </p:cNvSpPr>
          <p:nvPr>
            <p:ph type="title"/>
          </p:nvPr>
        </p:nvSpPr>
        <p:spPr>
          <a:xfrm>
            <a:off x="685800" y="692696"/>
            <a:ext cx="7772400" cy="5468044"/>
          </a:xfrm>
        </p:spPr>
        <p:txBody>
          <a:bodyPr/>
          <a:lstStyle/>
          <a:p>
            <a:pPr algn="l"/>
            <a:r>
              <a:rPr lang="nl-BE" sz="4000" b="1" i="1" dirty="0">
                <a:latin typeface="Helvetica" pitchFamily="2" charset="0"/>
                <a:cs typeface="Arial" panose="020B0604020202020204" pitchFamily="34" charset="0"/>
              </a:rPr>
              <a:t>Monocotylen: zijtak met 1 profyl</a:t>
            </a:r>
            <a:br>
              <a:rPr lang="nl-BE" sz="2400" b="1" i="1" dirty="0">
                <a:latin typeface="Arial" panose="020B0604020202020204" pitchFamily="34" charset="0"/>
                <a:cs typeface="Arial" panose="020B0604020202020204" pitchFamily="34"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de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draagt één </a:t>
            </a:r>
            <a:r>
              <a:rPr lang="nl-NL" sz="2400" dirty="0" err="1">
                <a:latin typeface="Arial" panose="020B0604020202020204" pitchFamily="34" charset="0"/>
                <a:cs typeface="Arial" panose="020B0604020202020204" pitchFamily="34" charset="0"/>
              </a:rPr>
              <a:t>profyl</a:t>
            </a:r>
            <a:r>
              <a:rPr lang="nl-NL" sz="2400" dirty="0">
                <a:latin typeface="Arial" panose="020B0604020202020204" pitchFamily="34" charset="0"/>
                <a:cs typeface="Arial" panose="020B0604020202020204" pitchFamily="34" charset="0"/>
              </a:rPr>
              <a:t> (voorblaadje) bij </a:t>
            </a:r>
            <a:r>
              <a:rPr lang="nl-NL" sz="2400" dirty="0" err="1">
                <a:latin typeface="Arial" panose="020B0604020202020204" pitchFamily="34" charset="0"/>
                <a:cs typeface="Arial" panose="020B0604020202020204" pitchFamily="34" charset="0"/>
              </a:rPr>
              <a:t>Monocotylen</a:t>
            </a:r>
            <a:r>
              <a:rPr lang="nl-NL" sz="2400" dirty="0">
                <a:latin typeface="Arial" panose="020B0604020202020204" pitchFamily="34" charset="0"/>
                <a:cs typeface="Arial" panose="020B0604020202020204" pitchFamily="34" charset="0"/>
              </a:rPr>
              <a:t>, dat meestal gelegen is tussen hoofdas en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en </a:t>
            </a:r>
            <a:r>
              <a:rPr lang="nl-NL" sz="2400" dirty="0" err="1">
                <a:latin typeface="Arial" panose="020B0604020202020204" pitchFamily="34" charset="0"/>
                <a:cs typeface="Arial" panose="020B0604020202020204" pitchFamily="34" charset="0"/>
              </a:rPr>
              <a:t>geadosseerd</a:t>
            </a:r>
            <a:r>
              <a:rPr lang="nl-NL" sz="2400" dirty="0">
                <a:latin typeface="Arial" panose="020B0604020202020204" pitchFamily="34" charset="0"/>
                <a:cs typeface="Arial" panose="020B0604020202020204" pitchFamily="34" charset="0"/>
              </a:rPr>
              <a:t>, dus met de rug naar de hoofdas; deze geklemde positie verklaart de vaak aanwezige twee laterale kielen, uitlopend in twee toppen.</a:t>
            </a:r>
            <a:endParaRPr lang="nl-BE"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3023189"/>
      </p:ext>
    </p:extLst>
  </p:cSld>
  <p:clrMapOvr>
    <a:masterClrMapping/>
  </p:clrMapOvr>
  <p:transition advTm="5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01C2417A-3D5E-B54E-BE26-CD725B599C7A}"/>
              </a:ext>
            </a:extLst>
          </p:cNvPr>
          <p:cNvSpPr>
            <a:spLocks noGrp="1" noChangeArrowheads="1"/>
          </p:cNvSpPr>
          <p:nvPr>
            <p:ph type="title"/>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Bloemgestellen, algemene structuur</a:t>
            </a:r>
            <a:endParaRPr lang="en-GB" altLang="nl-BE" i="1" dirty="0">
              <a:solidFill>
                <a:schemeClr val="tx1"/>
              </a:solidFill>
              <a:ea typeface="ＭＳ Ｐゴシック" panose="020B0600070205080204" pitchFamily="34" charset="-128"/>
            </a:endParaRPr>
          </a:p>
        </p:txBody>
      </p:sp>
      <p:pic>
        <p:nvPicPr>
          <p:cNvPr id="35842" name="Picture 4" descr="01 infl term brctl pf BMPs                                     0005D69EAAA+AAA                        ABA78158:">
            <a:extLst>
              <a:ext uri="{FF2B5EF4-FFF2-40B4-BE49-F238E27FC236}">
                <a16:creationId xmlns:a16="http://schemas.microsoft.com/office/drawing/2014/main" id="{858EE3D6-2DE6-9140-822B-0D96810AA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361950"/>
            <a:ext cx="4019550"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Afbeelding 1" descr="aar &amp; pf MC corr.small.jpg">
            <a:extLst>
              <a:ext uri="{FF2B5EF4-FFF2-40B4-BE49-F238E27FC236}">
                <a16:creationId xmlns:a16="http://schemas.microsoft.com/office/drawing/2014/main" id="{B88CC305-F1DC-DE45-8452-A2E7455874F5}"/>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388" y="3644900"/>
            <a:ext cx="42481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484159"/>
      </p:ext>
    </p:extLst>
  </p:cSld>
  <p:clrMapOvr>
    <a:overrideClrMapping bg1="lt1" tx1="dk1" bg2="lt2" tx2="dk2" accent1="accent1" accent2="accent2" accent3="accent3" accent4="accent4" accent5="accent5" accent6="accent6" hlink="hlink" folHlink="folHlink"/>
  </p:clrMapOvr>
  <p:transition advTm="5000">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90C5A2-0612-AD45-A499-1F507FC51C23}"/>
              </a:ext>
            </a:extLst>
          </p:cNvPr>
          <p:cNvSpPr>
            <a:spLocks noGrp="1"/>
          </p:cNvSpPr>
          <p:nvPr>
            <p:ph type="title"/>
          </p:nvPr>
        </p:nvSpPr>
        <p:spPr>
          <a:xfrm>
            <a:off x="0" y="0"/>
            <a:ext cx="9144000" cy="1124744"/>
          </a:xfrm>
        </p:spPr>
        <p:txBody>
          <a:bodyPr/>
          <a:lstStyle/>
          <a:p>
            <a:r>
              <a:rPr lang="nl-BE" sz="2800" b="1" i="1" dirty="0">
                <a:latin typeface="Helvetica" pitchFamily="2" charset="0"/>
              </a:rPr>
              <a:t>Lilium henryi </a:t>
            </a:r>
            <a:r>
              <a:rPr lang="nl-BE" sz="2800" dirty="0">
                <a:latin typeface="Helvetica" pitchFamily="2" charset="0"/>
              </a:rPr>
              <a:t>(Liliaceae)</a:t>
            </a:r>
          </a:p>
        </p:txBody>
      </p:sp>
      <p:pic>
        <p:nvPicPr>
          <p:cNvPr id="4" name="Afbeelding 3" descr="Afbeelding met plant, bloem, tafel, klein&#10;&#10;Automatisch gegenereerde beschrijving">
            <a:extLst>
              <a:ext uri="{FF2B5EF4-FFF2-40B4-BE49-F238E27FC236}">
                <a16:creationId xmlns:a16="http://schemas.microsoft.com/office/drawing/2014/main" id="{457F8A37-E924-1942-B651-6897E47F65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9568" y="1124744"/>
            <a:ext cx="7524863" cy="5505001"/>
          </a:xfrm>
          <a:prstGeom prst="rect">
            <a:avLst/>
          </a:prstGeom>
        </p:spPr>
      </p:pic>
      <p:sp>
        <p:nvSpPr>
          <p:cNvPr id="5" name="Ring 4">
            <a:extLst>
              <a:ext uri="{FF2B5EF4-FFF2-40B4-BE49-F238E27FC236}">
                <a16:creationId xmlns:a16="http://schemas.microsoft.com/office/drawing/2014/main" id="{6C2E3DEB-3337-F24B-B067-8DAF20413D86}"/>
              </a:ext>
            </a:extLst>
          </p:cNvPr>
          <p:cNvSpPr/>
          <p:nvPr/>
        </p:nvSpPr>
        <p:spPr bwMode="auto">
          <a:xfrm>
            <a:off x="6588224" y="3717032"/>
            <a:ext cx="914400" cy="914400"/>
          </a:xfrm>
          <a:prstGeom prst="donut">
            <a:avLst>
              <a:gd name="adj" fmla="val 1090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
        <p:nvSpPr>
          <p:cNvPr id="6" name="Ring 5">
            <a:extLst>
              <a:ext uri="{FF2B5EF4-FFF2-40B4-BE49-F238E27FC236}">
                <a16:creationId xmlns:a16="http://schemas.microsoft.com/office/drawing/2014/main" id="{91A9EC80-476B-F949-BBAE-810032D34BDD}"/>
              </a:ext>
            </a:extLst>
          </p:cNvPr>
          <p:cNvSpPr/>
          <p:nvPr/>
        </p:nvSpPr>
        <p:spPr bwMode="auto">
          <a:xfrm>
            <a:off x="4627280" y="2249488"/>
            <a:ext cx="914400" cy="914400"/>
          </a:xfrm>
          <a:prstGeom prst="donut">
            <a:avLst>
              <a:gd name="adj" fmla="val 1090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
        <p:nvSpPr>
          <p:cNvPr id="7" name="Ring 6">
            <a:extLst>
              <a:ext uri="{FF2B5EF4-FFF2-40B4-BE49-F238E27FC236}">
                <a16:creationId xmlns:a16="http://schemas.microsoft.com/office/drawing/2014/main" id="{0D52A218-9BFC-8A40-8808-BCD651D4D515}"/>
              </a:ext>
            </a:extLst>
          </p:cNvPr>
          <p:cNvSpPr/>
          <p:nvPr/>
        </p:nvSpPr>
        <p:spPr bwMode="auto">
          <a:xfrm>
            <a:off x="2771800" y="1506488"/>
            <a:ext cx="914400" cy="914400"/>
          </a:xfrm>
          <a:prstGeom prst="donut">
            <a:avLst>
              <a:gd name="adj" fmla="val 1090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
        <p:nvSpPr>
          <p:cNvPr id="8" name="Ring 7">
            <a:extLst>
              <a:ext uri="{FF2B5EF4-FFF2-40B4-BE49-F238E27FC236}">
                <a16:creationId xmlns:a16="http://schemas.microsoft.com/office/drawing/2014/main" id="{8E64D66B-85D6-724D-AB3C-4CFAE55BF8A7}"/>
              </a:ext>
            </a:extLst>
          </p:cNvPr>
          <p:cNvSpPr/>
          <p:nvPr/>
        </p:nvSpPr>
        <p:spPr bwMode="auto">
          <a:xfrm>
            <a:off x="1962231" y="858416"/>
            <a:ext cx="914400" cy="914400"/>
          </a:xfrm>
          <a:prstGeom prst="donut">
            <a:avLst>
              <a:gd name="adj" fmla="val 10906"/>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900575611"/>
      </p:ext>
    </p:extLst>
  </p:cSld>
  <p:clrMapOvr>
    <a:masterClrMapping/>
  </p:clrMapOvr>
  <p:transition advTm="5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F5EC52-1DD9-BE4A-B20A-CCCA4C9679B7}"/>
              </a:ext>
            </a:extLst>
          </p:cNvPr>
          <p:cNvSpPr>
            <a:spLocks noGrp="1"/>
          </p:cNvSpPr>
          <p:nvPr>
            <p:ph type="title"/>
          </p:nvPr>
        </p:nvSpPr>
        <p:spPr>
          <a:xfrm>
            <a:off x="0" y="0"/>
            <a:ext cx="9144000" cy="1124744"/>
          </a:xfrm>
        </p:spPr>
        <p:txBody>
          <a:bodyPr/>
          <a:lstStyle/>
          <a:p>
            <a:r>
              <a:rPr lang="nl-BE" sz="2800" b="1" i="1" dirty="0">
                <a:latin typeface="Helvetica" pitchFamily="2" charset="0"/>
              </a:rPr>
              <a:t>Cocos nucifera </a:t>
            </a:r>
            <a:r>
              <a:rPr lang="nl-BE" sz="2800" dirty="0">
                <a:latin typeface="Helvetica" pitchFamily="2" charset="0"/>
              </a:rPr>
              <a:t>(Arecaceae)</a:t>
            </a:r>
          </a:p>
        </p:txBody>
      </p:sp>
      <p:pic>
        <p:nvPicPr>
          <p:cNvPr id="4" name="Afbeelding 3" descr="Afbeelding met boom, plant, palm, buiten&#10;&#10;Automatisch gegenereerde beschrijving">
            <a:extLst>
              <a:ext uri="{FF2B5EF4-FFF2-40B4-BE49-F238E27FC236}">
                <a16:creationId xmlns:a16="http://schemas.microsoft.com/office/drawing/2014/main" id="{351545FF-FE4E-D04F-AB5B-DC8E9A3BC0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036" y="1124744"/>
            <a:ext cx="7867927" cy="5239521"/>
          </a:xfrm>
          <a:prstGeom prst="rect">
            <a:avLst/>
          </a:prstGeom>
        </p:spPr>
      </p:pic>
    </p:spTree>
    <p:extLst>
      <p:ext uri="{BB962C8B-B14F-4D97-AF65-F5344CB8AC3E}">
        <p14:creationId xmlns:p14="http://schemas.microsoft.com/office/powerpoint/2010/main" val="4069735750"/>
      </p:ext>
    </p:extLst>
  </p:cSld>
  <p:clrMapOvr>
    <a:masterClrMapping/>
  </p:clrMapOvr>
  <p:transition advTm="5000">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1F3A51-F279-014A-A7EC-54C5CD831351}"/>
              </a:ext>
            </a:extLst>
          </p:cNvPr>
          <p:cNvSpPr>
            <a:spLocks noGrp="1"/>
          </p:cNvSpPr>
          <p:nvPr>
            <p:ph type="title"/>
          </p:nvPr>
        </p:nvSpPr>
        <p:spPr>
          <a:xfrm>
            <a:off x="0" y="0"/>
            <a:ext cx="9144000" cy="1124744"/>
          </a:xfrm>
        </p:spPr>
        <p:txBody>
          <a:bodyPr/>
          <a:lstStyle/>
          <a:p>
            <a:r>
              <a:rPr lang="nl-BE" sz="2800" b="1" i="1" dirty="0">
                <a:latin typeface="Helvetica" pitchFamily="2" charset="0"/>
              </a:rPr>
              <a:t>Chamaerops humilis </a:t>
            </a:r>
            <a:r>
              <a:rPr lang="nl-BE" sz="2800" dirty="0">
                <a:latin typeface="Helvetica" pitchFamily="2" charset="0"/>
              </a:rPr>
              <a:t>(Arecaceae)</a:t>
            </a:r>
          </a:p>
        </p:txBody>
      </p:sp>
      <p:pic>
        <p:nvPicPr>
          <p:cNvPr id="4" name="Afbeelding 3" descr="Afbeelding met plant, bloem, boom, tafel&#10;&#10;Automatisch gegenereerde beschrijving">
            <a:extLst>
              <a:ext uri="{FF2B5EF4-FFF2-40B4-BE49-F238E27FC236}">
                <a16:creationId xmlns:a16="http://schemas.microsoft.com/office/drawing/2014/main" id="{80FCD649-3E04-ED49-AABD-BCC6FF5D41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0038" y="1124744"/>
            <a:ext cx="5403924" cy="5403924"/>
          </a:xfrm>
          <a:prstGeom prst="rect">
            <a:avLst/>
          </a:prstGeom>
        </p:spPr>
      </p:pic>
    </p:spTree>
    <p:extLst>
      <p:ext uri="{BB962C8B-B14F-4D97-AF65-F5344CB8AC3E}">
        <p14:creationId xmlns:p14="http://schemas.microsoft.com/office/powerpoint/2010/main" val="1520766331"/>
      </p:ext>
    </p:extLst>
  </p:cSld>
  <p:clrMapOvr>
    <a:masterClrMapping/>
  </p:clrMapOvr>
  <p:transition advTm="5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D6BB8-92BE-4646-AC4E-C3CF3EAFE31A}"/>
              </a:ext>
            </a:extLst>
          </p:cNvPr>
          <p:cNvSpPr>
            <a:spLocks noGrp="1"/>
          </p:cNvSpPr>
          <p:nvPr>
            <p:ph type="title"/>
          </p:nvPr>
        </p:nvSpPr>
        <p:spPr>
          <a:xfrm>
            <a:off x="0" y="0"/>
            <a:ext cx="9144000" cy="1124744"/>
          </a:xfrm>
        </p:spPr>
        <p:txBody>
          <a:bodyPr/>
          <a:lstStyle/>
          <a:p>
            <a:r>
              <a:rPr lang="nl-BE" sz="2800" b="1" i="1" dirty="0">
                <a:latin typeface="Helvetica" pitchFamily="2" charset="0"/>
              </a:rPr>
              <a:t>Houttuynia cordata </a:t>
            </a:r>
            <a:r>
              <a:rPr lang="nl-BE" sz="2800" dirty="0">
                <a:latin typeface="Helvetica" pitchFamily="2" charset="0"/>
              </a:rPr>
              <a:t>(Saururaceae)</a:t>
            </a:r>
          </a:p>
        </p:txBody>
      </p:sp>
      <p:pic>
        <p:nvPicPr>
          <p:cNvPr id="4" name="Afbeelding 3" descr="Afbeelding met buiten, bloem, gras, zitten&#10;&#10;Automatisch gegenereerde beschrijving">
            <a:extLst>
              <a:ext uri="{FF2B5EF4-FFF2-40B4-BE49-F238E27FC236}">
                <a16:creationId xmlns:a16="http://schemas.microsoft.com/office/drawing/2014/main" id="{26744815-210F-C345-A7F6-47C722232A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6378" y="1137827"/>
            <a:ext cx="7191244" cy="5393433"/>
          </a:xfrm>
          <a:prstGeom prst="rect">
            <a:avLst/>
          </a:prstGeom>
        </p:spPr>
      </p:pic>
    </p:spTree>
    <p:extLst>
      <p:ext uri="{BB962C8B-B14F-4D97-AF65-F5344CB8AC3E}">
        <p14:creationId xmlns:p14="http://schemas.microsoft.com/office/powerpoint/2010/main" val="3341285464"/>
      </p:ext>
    </p:extLst>
  </p:cSld>
  <p:clrMapOvr>
    <a:masterClrMapping/>
  </p:clrMapOvr>
  <p:transition advTm="5000">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A816E2-DFF6-AD4F-8735-983444077BE9}"/>
              </a:ext>
            </a:extLst>
          </p:cNvPr>
          <p:cNvSpPr>
            <a:spLocks noGrp="1"/>
          </p:cNvSpPr>
          <p:nvPr>
            <p:ph type="title"/>
          </p:nvPr>
        </p:nvSpPr>
        <p:spPr>
          <a:xfrm>
            <a:off x="0" y="0"/>
            <a:ext cx="9144000" cy="1124744"/>
          </a:xfrm>
        </p:spPr>
        <p:txBody>
          <a:bodyPr/>
          <a:lstStyle/>
          <a:p>
            <a:r>
              <a:rPr lang="nl-BE" sz="2800" b="1" i="1" dirty="0">
                <a:latin typeface="Helvetica" pitchFamily="2" charset="0"/>
              </a:rPr>
              <a:t>Houttuynia cordata </a:t>
            </a:r>
            <a:r>
              <a:rPr lang="nl-BE" sz="2800" dirty="0">
                <a:latin typeface="Helvetica" pitchFamily="2" charset="0"/>
              </a:rPr>
              <a:t>(Saururaceae)</a:t>
            </a:r>
            <a:endParaRPr lang="nl-BE" sz="2800" dirty="0"/>
          </a:p>
        </p:txBody>
      </p:sp>
      <p:pic>
        <p:nvPicPr>
          <p:cNvPr id="4" name="Afbeelding 3" descr="Afbeelding met plant, bloem, binnen, vaas&#10;&#10;Automatisch gegenereerde beschrijving">
            <a:extLst>
              <a:ext uri="{FF2B5EF4-FFF2-40B4-BE49-F238E27FC236}">
                <a16:creationId xmlns:a16="http://schemas.microsoft.com/office/drawing/2014/main" id="{318726D4-04F7-EF45-A7DE-296E6F7641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9241" y="1134886"/>
            <a:ext cx="8085518" cy="5381923"/>
          </a:xfrm>
          <a:prstGeom prst="rect">
            <a:avLst/>
          </a:prstGeom>
        </p:spPr>
      </p:pic>
    </p:spTree>
    <p:extLst>
      <p:ext uri="{BB962C8B-B14F-4D97-AF65-F5344CB8AC3E}">
        <p14:creationId xmlns:p14="http://schemas.microsoft.com/office/powerpoint/2010/main" val="34482306"/>
      </p:ext>
    </p:extLst>
  </p:cSld>
  <p:clrMapOvr>
    <a:masterClrMapping/>
  </p:clrMapOvr>
  <p:transition advTm="5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83C62-2AA1-544F-A39C-04778DD09B29}"/>
              </a:ext>
            </a:extLst>
          </p:cNvPr>
          <p:cNvSpPr>
            <a:spLocks noGrp="1"/>
          </p:cNvSpPr>
          <p:nvPr>
            <p:ph type="title"/>
          </p:nvPr>
        </p:nvSpPr>
        <p:spPr>
          <a:xfrm>
            <a:off x="668740" y="2295129"/>
            <a:ext cx="7772400" cy="2295128"/>
          </a:xfrm>
        </p:spPr>
        <p:txBody>
          <a:bodyPr/>
          <a:lstStyle/>
          <a:p>
            <a:pPr algn="l"/>
            <a:r>
              <a:rPr lang="nl-BE" sz="4000" b="1" i="1" dirty="0">
                <a:latin typeface="Helvetica" pitchFamily="2" charset="0"/>
              </a:rPr>
              <a:t>B. Laterale vertakking met 2 of meer okselknoppen:</a:t>
            </a:r>
            <a:br>
              <a:rPr lang="nl-BE" sz="4000" b="1" i="1" dirty="0">
                <a:latin typeface="Helvetica" pitchFamily="2" charset="0"/>
              </a:rPr>
            </a:br>
            <a:br>
              <a:rPr lang="nl-BE" sz="4000" b="1" i="1" dirty="0">
                <a:latin typeface="Helvetica" pitchFamily="2" charset="0"/>
              </a:rPr>
            </a:br>
            <a:r>
              <a:rPr lang="nl-BE" sz="2400" b="1" i="1" dirty="0">
                <a:latin typeface="Arial" panose="020B0604020202020204" pitchFamily="34" charset="0"/>
                <a:cs typeface="Arial" panose="020B0604020202020204" pitchFamily="34" charset="0"/>
              </a:rPr>
              <a:t>een iets minder algemeen verschijnsel</a:t>
            </a:r>
          </a:p>
        </p:txBody>
      </p:sp>
      <p:sp>
        <p:nvSpPr>
          <p:cNvPr id="3" name="Titel 1">
            <a:extLst>
              <a:ext uri="{FF2B5EF4-FFF2-40B4-BE49-F238E27FC236}">
                <a16:creationId xmlns:a16="http://schemas.microsoft.com/office/drawing/2014/main" id="{75FC58B8-1AA3-7295-8416-C970E9528628}"/>
              </a:ext>
            </a:extLst>
          </p:cNvPr>
          <p:cNvSpPr txBox="1">
            <a:spLocks/>
          </p:cNvSpPr>
          <p:nvPr/>
        </p:nvSpPr>
        <p:spPr bwMode="auto">
          <a:xfrm>
            <a:off x="685800" y="1124744"/>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endParaRPr lang="nl-BE" sz="4000" b="1" i="1" kern="0" dirty="0">
              <a:latin typeface="Helvetica" pitchFamily="2" charset="0"/>
            </a:endParaRPr>
          </a:p>
        </p:txBody>
      </p:sp>
    </p:spTree>
    <p:extLst>
      <p:ext uri="{BB962C8B-B14F-4D97-AF65-F5344CB8AC3E}">
        <p14:creationId xmlns:p14="http://schemas.microsoft.com/office/powerpoint/2010/main" val="1163059457"/>
      </p:ext>
    </p:extLst>
  </p:cSld>
  <p:clrMapOvr>
    <a:masterClrMapping/>
  </p:clrMapOvr>
  <p:transition advTm="5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29B91B-196F-2940-BD1A-440036F1A527}"/>
              </a:ext>
            </a:extLst>
          </p:cNvPr>
          <p:cNvSpPr>
            <a:spLocks noGrp="1"/>
          </p:cNvSpPr>
          <p:nvPr>
            <p:ph type="title"/>
          </p:nvPr>
        </p:nvSpPr>
        <p:spPr>
          <a:xfrm>
            <a:off x="685800" y="2135138"/>
            <a:ext cx="7772400" cy="2587724"/>
          </a:xfrm>
        </p:spPr>
        <p:txBody>
          <a:bodyPr/>
          <a:lstStyle/>
          <a:p>
            <a:pPr algn="l"/>
            <a:r>
              <a:rPr lang="nl-BE" sz="4000" b="1" i="1" dirty="0">
                <a:latin typeface="Helvetica" pitchFamily="2" charset="0"/>
              </a:rPr>
              <a:t>Seriële okselknoppen</a:t>
            </a:r>
            <a:br>
              <a:rPr lang="nl-BE" sz="4000" b="1" i="1" dirty="0">
                <a:latin typeface="Helvetica" pitchFamily="2"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seriële okselknoppen (vooral bij </a:t>
            </a:r>
            <a:r>
              <a:rPr lang="nl-NL" sz="2400" dirty="0" err="1">
                <a:latin typeface="Arial" panose="020B0604020202020204" pitchFamily="34" charset="0"/>
                <a:cs typeface="Arial" panose="020B0604020202020204" pitchFamily="34" charset="0"/>
              </a:rPr>
              <a:t>Eudicotylen</a:t>
            </a:r>
            <a:r>
              <a:rPr lang="nl-NL" sz="2400" dirty="0">
                <a:latin typeface="Arial" panose="020B0604020202020204" pitchFamily="34" charset="0"/>
                <a:cs typeface="Arial" panose="020B0604020202020204" pitchFamily="34" charset="0"/>
              </a:rPr>
              <a:t>): boven of onder elkaar gelegen, = stijgend of dalend, </a:t>
            </a:r>
            <a:endParaRPr lang="nl-BE" sz="4000" b="1" i="1" dirty="0">
              <a:latin typeface="Helvetica" pitchFamily="2" charset="0"/>
            </a:endParaRPr>
          </a:p>
        </p:txBody>
      </p:sp>
    </p:spTree>
    <p:extLst>
      <p:ext uri="{BB962C8B-B14F-4D97-AF65-F5344CB8AC3E}">
        <p14:creationId xmlns:p14="http://schemas.microsoft.com/office/powerpoint/2010/main" val="1937624563"/>
      </p:ext>
    </p:extLst>
  </p:cSld>
  <p:clrMapOvr>
    <a:masterClrMapping/>
  </p:clrMapOvr>
  <p:transition advTm="5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542F6-D34A-B249-A0A3-5D706E895009}"/>
              </a:ext>
            </a:extLst>
          </p:cNvPr>
          <p:cNvSpPr>
            <a:spLocks noGrp="1"/>
          </p:cNvSpPr>
          <p:nvPr>
            <p:ph type="title"/>
          </p:nvPr>
        </p:nvSpPr>
        <p:spPr>
          <a:xfrm>
            <a:off x="0" y="0"/>
            <a:ext cx="4067944" cy="3429000"/>
          </a:xfrm>
        </p:spPr>
        <p:txBody>
          <a:bodyPr/>
          <a:lstStyle/>
          <a:p>
            <a:r>
              <a:rPr lang="nl-BE" sz="2800" b="1" i="1" dirty="0">
                <a:latin typeface="Helvetica" pitchFamily="2" charset="0"/>
              </a:rPr>
              <a:t>Mahonia lomariifolia </a:t>
            </a:r>
            <a:r>
              <a:rPr lang="nl-BE" sz="2800" dirty="0">
                <a:latin typeface="Helvetica" pitchFamily="2" charset="0"/>
              </a:rPr>
              <a:t>(Berberidaceae)</a:t>
            </a:r>
          </a:p>
        </p:txBody>
      </p:sp>
      <p:pic>
        <p:nvPicPr>
          <p:cNvPr id="3" name="Afbeelding 2">
            <a:extLst>
              <a:ext uri="{FF2B5EF4-FFF2-40B4-BE49-F238E27FC236}">
                <a16:creationId xmlns:a16="http://schemas.microsoft.com/office/drawing/2014/main" id="{631D59BB-E2DB-9222-A79F-7D786CEC7A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0072" y="0"/>
            <a:ext cx="5133474" cy="6858000"/>
          </a:xfrm>
          <a:prstGeom prst="rect">
            <a:avLst/>
          </a:prstGeom>
        </p:spPr>
      </p:pic>
    </p:spTree>
    <p:extLst>
      <p:ext uri="{BB962C8B-B14F-4D97-AF65-F5344CB8AC3E}">
        <p14:creationId xmlns:p14="http://schemas.microsoft.com/office/powerpoint/2010/main" val="1009681931"/>
      </p:ext>
    </p:extLst>
  </p:cSld>
  <p:clrMapOvr>
    <a:masterClrMapping/>
  </p:clrMapOvr>
  <p:transition advTm="500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0936D536-1B9D-C145-B97F-8434092BEACF}"/>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Seriële &amp; collaterale okselknoppen</a:t>
            </a:r>
            <a:endParaRPr lang="en-GB" altLang="nl-BE" i="1" dirty="0">
              <a:solidFill>
                <a:schemeClr val="tx1"/>
              </a:solidFill>
              <a:ea typeface="ＭＳ Ｐゴシック" panose="020B0600070205080204" pitchFamily="34" charset="-128"/>
            </a:endParaRPr>
          </a:p>
        </p:txBody>
      </p:sp>
      <p:pic>
        <p:nvPicPr>
          <p:cNvPr id="17410" name="Picture 4" descr="extra knoppen BMPs                                             0007C041Macintosh HD                   B53C9F77:">
            <a:extLst>
              <a:ext uri="{FF2B5EF4-FFF2-40B4-BE49-F238E27FC236}">
                <a16:creationId xmlns:a16="http://schemas.microsoft.com/office/drawing/2014/main" id="{E83D1727-E2BD-1A48-875D-7B15972BCE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532" y="1124744"/>
            <a:ext cx="8424936" cy="4921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1442995"/>
      </p:ext>
    </p:extLst>
  </p:cSld>
  <p:clrMapOvr>
    <a:masterClrMapping/>
  </p:clrMapOvr>
  <p:transition advTm="5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12159-E4E5-844E-9999-AEB7D55177BC}"/>
              </a:ext>
            </a:extLst>
          </p:cNvPr>
          <p:cNvSpPr>
            <a:spLocks noGrp="1"/>
          </p:cNvSpPr>
          <p:nvPr>
            <p:ph type="title"/>
          </p:nvPr>
        </p:nvSpPr>
        <p:spPr>
          <a:xfrm>
            <a:off x="0" y="0"/>
            <a:ext cx="4139952" cy="3429000"/>
          </a:xfrm>
        </p:spPr>
        <p:txBody>
          <a:bodyPr/>
          <a:lstStyle/>
          <a:p>
            <a:r>
              <a:rPr lang="nl-BE" sz="2800" b="1" i="1" dirty="0">
                <a:latin typeface="Helvetica" pitchFamily="2" charset="0"/>
              </a:rPr>
              <a:t>Lonicera xylosteum </a:t>
            </a:r>
            <a:r>
              <a:rPr lang="nl-BE" sz="2800" dirty="0">
                <a:latin typeface="Helvetica" pitchFamily="2" charset="0"/>
              </a:rPr>
              <a:t>(Caprifoliaceae)</a:t>
            </a:r>
          </a:p>
        </p:txBody>
      </p:sp>
      <p:pic>
        <p:nvPicPr>
          <p:cNvPr id="4" name="Afbeelding 3" descr="Afbeelding met buiten, gras, zitten, klein&#10;&#10;Automatisch gegenereerde beschrijving">
            <a:extLst>
              <a:ext uri="{FF2B5EF4-FFF2-40B4-BE49-F238E27FC236}">
                <a16:creationId xmlns:a16="http://schemas.microsoft.com/office/drawing/2014/main" id="{A360C6E2-B965-9145-A684-3320498271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952" y="304800"/>
            <a:ext cx="4674314" cy="6248400"/>
          </a:xfrm>
          <a:prstGeom prst="rect">
            <a:avLst/>
          </a:prstGeom>
        </p:spPr>
      </p:pic>
    </p:spTree>
    <p:extLst>
      <p:ext uri="{BB962C8B-B14F-4D97-AF65-F5344CB8AC3E}">
        <p14:creationId xmlns:p14="http://schemas.microsoft.com/office/powerpoint/2010/main" val="3414741078"/>
      </p:ext>
    </p:extLst>
  </p:cSld>
  <p:clrMapOvr>
    <a:masterClrMapping/>
  </p:clrMapOvr>
  <p:transition advTm="5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52AF0B-3AD2-F344-8B1C-2B1E0B839BB6}"/>
              </a:ext>
            </a:extLst>
          </p:cNvPr>
          <p:cNvSpPr>
            <a:spLocks noGrp="1"/>
          </p:cNvSpPr>
          <p:nvPr>
            <p:ph type="title"/>
          </p:nvPr>
        </p:nvSpPr>
        <p:spPr>
          <a:xfrm>
            <a:off x="0" y="0"/>
            <a:ext cx="9144000" cy="1124744"/>
          </a:xfrm>
        </p:spPr>
        <p:txBody>
          <a:bodyPr/>
          <a:lstStyle/>
          <a:p>
            <a:r>
              <a:rPr lang="nl-BE" sz="2800" b="1" i="1" dirty="0">
                <a:latin typeface="Helvetica" pitchFamily="2" charset="0"/>
              </a:rPr>
              <a:t>Osmanthus fragrans </a:t>
            </a:r>
            <a:r>
              <a:rPr lang="nl-BE" sz="2800" dirty="0">
                <a:latin typeface="Helvetica" pitchFamily="2" charset="0"/>
              </a:rPr>
              <a:t>(Oleaceae)</a:t>
            </a:r>
          </a:p>
        </p:txBody>
      </p:sp>
      <p:pic>
        <p:nvPicPr>
          <p:cNvPr id="4" name="Afbeelding 3" descr="Afbeelding met plant, groen, blad, binnen&#10;&#10;Automatisch gegenereerde beschrijving">
            <a:extLst>
              <a:ext uri="{FF2B5EF4-FFF2-40B4-BE49-F238E27FC236}">
                <a16:creationId xmlns:a16="http://schemas.microsoft.com/office/drawing/2014/main" id="{9BDA5A82-0D4B-7546-8D81-70D0CD320E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1620" y="1124744"/>
            <a:ext cx="6840760" cy="5200936"/>
          </a:xfrm>
          <a:prstGeom prst="rect">
            <a:avLst/>
          </a:prstGeom>
        </p:spPr>
      </p:pic>
    </p:spTree>
    <p:extLst>
      <p:ext uri="{BB962C8B-B14F-4D97-AF65-F5344CB8AC3E}">
        <p14:creationId xmlns:p14="http://schemas.microsoft.com/office/powerpoint/2010/main" val="331319428"/>
      </p:ext>
    </p:extLst>
  </p:cSld>
  <p:clrMapOvr>
    <a:masterClrMapping/>
  </p:clrMapOvr>
  <p:transition advTm="5000">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FDDB6B-B46D-DB46-B57E-FE8367D32A78}"/>
              </a:ext>
            </a:extLst>
          </p:cNvPr>
          <p:cNvSpPr>
            <a:spLocks noGrp="1"/>
          </p:cNvSpPr>
          <p:nvPr>
            <p:ph type="title"/>
          </p:nvPr>
        </p:nvSpPr>
        <p:spPr>
          <a:xfrm>
            <a:off x="0" y="0"/>
            <a:ext cx="3131840" cy="3429000"/>
          </a:xfrm>
        </p:spPr>
        <p:txBody>
          <a:bodyPr/>
          <a:lstStyle/>
          <a:p>
            <a:r>
              <a:rPr lang="nl-BE" sz="2800" b="1" i="1" dirty="0">
                <a:latin typeface="Helvetica" pitchFamily="2" charset="0"/>
              </a:rPr>
              <a:t>Osmanthus fragrans </a:t>
            </a:r>
            <a:r>
              <a:rPr lang="nl-BE" sz="2800" dirty="0">
                <a:latin typeface="Helvetica" pitchFamily="2" charset="0"/>
              </a:rPr>
              <a:t>(Oleaceae)</a:t>
            </a:r>
          </a:p>
        </p:txBody>
      </p:sp>
      <p:pic>
        <p:nvPicPr>
          <p:cNvPr id="4" name="Afbeelding 3" descr="Afbeelding met plant, binnen, bloem, vaas&#10;&#10;Automatisch gegenereerde beschrijving">
            <a:extLst>
              <a:ext uri="{FF2B5EF4-FFF2-40B4-BE49-F238E27FC236}">
                <a16:creationId xmlns:a16="http://schemas.microsoft.com/office/drawing/2014/main" id="{FA5534B6-8A1E-464F-B76C-63DC1267BF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355588"/>
            <a:ext cx="5700045" cy="6146824"/>
          </a:xfrm>
          <a:prstGeom prst="rect">
            <a:avLst/>
          </a:prstGeom>
        </p:spPr>
      </p:pic>
    </p:spTree>
    <p:extLst>
      <p:ext uri="{BB962C8B-B14F-4D97-AF65-F5344CB8AC3E}">
        <p14:creationId xmlns:p14="http://schemas.microsoft.com/office/powerpoint/2010/main" val="1072014208"/>
      </p:ext>
    </p:extLst>
  </p:cSld>
  <p:clrMapOvr>
    <a:masterClrMapping/>
  </p:clrMapOvr>
  <p:transition advTm="500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A9D638-DB90-804D-998F-C8B7A8313B01}"/>
              </a:ext>
            </a:extLst>
          </p:cNvPr>
          <p:cNvSpPr>
            <a:spLocks noGrp="1"/>
          </p:cNvSpPr>
          <p:nvPr>
            <p:ph type="title"/>
          </p:nvPr>
        </p:nvSpPr>
        <p:spPr>
          <a:xfrm>
            <a:off x="0" y="0"/>
            <a:ext cx="9144000" cy="1124744"/>
          </a:xfrm>
        </p:spPr>
        <p:txBody>
          <a:bodyPr/>
          <a:lstStyle/>
          <a:p>
            <a:r>
              <a:rPr lang="nl-BE" sz="2800" b="1" i="1" dirty="0">
                <a:latin typeface="Helvetica" pitchFamily="2" charset="0"/>
              </a:rPr>
              <a:t>Poncirus trifoliata </a:t>
            </a:r>
            <a:r>
              <a:rPr lang="nl-BE" sz="2800" dirty="0">
                <a:latin typeface="Helvetica" pitchFamily="2" charset="0"/>
              </a:rPr>
              <a:t>(Rutaceae)</a:t>
            </a:r>
          </a:p>
        </p:txBody>
      </p:sp>
      <p:pic>
        <p:nvPicPr>
          <p:cNvPr id="4" name="Afbeelding 3" descr="Afbeelding met binnen, plant, vaas, bloem&#10;&#10;Automatisch gegenereerde beschrijving">
            <a:extLst>
              <a:ext uri="{FF2B5EF4-FFF2-40B4-BE49-F238E27FC236}">
                <a16:creationId xmlns:a16="http://schemas.microsoft.com/office/drawing/2014/main" id="{4B1D51AE-1058-254C-A8D3-9E81F061ED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8531" y="1124744"/>
            <a:ext cx="7066938" cy="5238644"/>
          </a:xfrm>
          <a:prstGeom prst="rect">
            <a:avLst/>
          </a:prstGeom>
        </p:spPr>
      </p:pic>
    </p:spTree>
    <p:extLst>
      <p:ext uri="{BB962C8B-B14F-4D97-AF65-F5344CB8AC3E}">
        <p14:creationId xmlns:p14="http://schemas.microsoft.com/office/powerpoint/2010/main" val="2811676965"/>
      </p:ext>
    </p:extLst>
  </p:cSld>
  <p:clrMapOvr>
    <a:masterClrMapping/>
  </p:clrMapOvr>
  <p:transition advTm="500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F9DEA-8C2A-7743-B331-559F836C65E3}"/>
              </a:ext>
            </a:extLst>
          </p:cNvPr>
          <p:cNvSpPr>
            <a:spLocks noGrp="1"/>
          </p:cNvSpPr>
          <p:nvPr>
            <p:ph type="title"/>
          </p:nvPr>
        </p:nvSpPr>
        <p:spPr>
          <a:xfrm>
            <a:off x="0" y="0"/>
            <a:ext cx="2987824" cy="3429000"/>
          </a:xfrm>
        </p:spPr>
        <p:txBody>
          <a:bodyPr/>
          <a:lstStyle/>
          <a:p>
            <a:r>
              <a:rPr lang="nl-BE" sz="2800" b="1" i="1" dirty="0">
                <a:latin typeface="Helvetica" pitchFamily="2" charset="0"/>
              </a:rPr>
              <a:t>Poncirus trifoliata </a:t>
            </a:r>
            <a:r>
              <a:rPr lang="nl-BE" sz="2800" dirty="0">
                <a:latin typeface="Helvetica" pitchFamily="2" charset="0"/>
              </a:rPr>
              <a:t>(Rutaceae)</a:t>
            </a:r>
            <a:endParaRPr lang="nl-BE" sz="2800" dirty="0"/>
          </a:p>
        </p:txBody>
      </p:sp>
      <p:pic>
        <p:nvPicPr>
          <p:cNvPr id="4" name="Afbeelding 3" descr="Afbeelding met plant, binnen, klein, groen&#10;&#10;Automatisch gegenereerde beschrijving">
            <a:extLst>
              <a:ext uri="{FF2B5EF4-FFF2-40B4-BE49-F238E27FC236}">
                <a16:creationId xmlns:a16="http://schemas.microsoft.com/office/drawing/2014/main" id="{CA8D83EF-6B18-4D4E-A93C-3B62101851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7824" y="304800"/>
            <a:ext cx="5822539" cy="6248400"/>
          </a:xfrm>
          <a:prstGeom prst="rect">
            <a:avLst/>
          </a:prstGeom>
        </p:spPr>
      </p:pic>
    </p:spTree>
    <p:extLst>
      <p:ext uri="{BB962C8B-B14F-4D97-AF65-F5344CB8AC3E}">
        <p14:creationId xmlns:p14="http://schemas.microsoft.com/office/powerpoint/2010/main" val="3067763222"/>
      </p:ext>
    </p:extLst>
  </p:cSld>
  <p:clrMapOvr>
    <a:masterClrMapping/>
  </p:clrMapOvr>
  <p:transition advTm="5000">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B751B0-2F50-884B-9544-3152E62E3742}"/>
              </a:ext>
            </a:extLst>
          </p:cNvPr>
          <p:cNvSpPr>
            <a:spLocks noGrp="1"/>
          </p:cNvSpPr>
          <p:nvPr>
            <p:ph type="title"/>
          </p:nvPr>
        </p:nvSpPr>
        <p:spPr>
          <a:xfrm>
            <a:off x="0" y="0"/>
            <a:ext cx="3059832" cy="3429000"/>
          </a:xfrm>
        </p:spPr>
        <p:txBody>
          <a:bodyPr/>
          <a:lstStyle/>
          <a:p>
            <a:r>
              <a:rPr lang="nl-BE" sz="2800" b="1" i="1" dirty="0">
                <a:latin typeface="Helvetica" pitchFamily="2" charset="0"/>
              </a:rPr>
              <a:t>Prinsepia utilis </a:t>
            </a:r>
            <a:r>
              <a:rPr lang="nl-BE" sz="2800" dirty="0">
                <a:latin typeface="Helvetica" pitchFamily="2" charset="0"/>
              </a:rPr>
              <a:t>(Rosaceae)</a:t>
            </a:r>
          </a:p>
        </p:txBody>
      </p:sp>
      <p:pic>
        <p:nvPicPr>
          <p:cNvPr id="4" name="Afbeelding 3" descr="Afbeelding met plant, groen, klein, blad&#10;&#10;Automatisch gegenereerde beschrijving">
            <a:extLst>
              <a:ext uri="{FF2B5EF4-FFF2-40B4-BE49-F238E27FC236}">
                <a16:creationId xmlns:a16="http://schemas.microsoft.com/office/drawing/2014/main" id="{0EFDA430-7599-2548-AA7A-C05092A0BE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59832" y="304800"/>
            <a:ext cx="5789066" cy="6248400"/>
          </a:xfrm>
          <a:prstGeom prst="rect">
            <a:avLst/>
          </a:prstGeom>
        </p:spPr>
      </p:pic>
    </p:spTree>
    <p:extLst>
      <p:ext uri="{BB962C8B-B14F-4D97-AF65-F5344CB8AC3E}">
        <p14:creationId xmlns:p14="http://schemas.microsoft.com/office/powerpoint/2010/main" val="219730362"/>
      </p:ext>
    </p:extLst>
  </p:cSld>
  <p:clrMapOvr>
    <a:masterClrMapping/>
  </p:clrMapOvr>
  <p:transition advTm="5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D7791-01CB-824E-B804-98E4EF349E84}"/>
              </a:ext>
            </a:extLst>
          </p:cNvPr>
          <p:cNvSpPr>
            <a:spLocks noGrp="1"/>
          </p:cNvSpPr>
          <p:nvPr>
            <p:ph type="title"/>
          </p:nvPr>
        </p:nvSpPr>
        <p:spPr>
          <a:xfrm>
            <a:off x="0" y="0"/>
            <a:ext cx="9144000" cy="1124744"/>
          </a:xfrm>
        </p:spPr>
        <p:txBody>
          <a:bodyPr/>
          <a:lstStyle/>
          <a:p>
            <a:r>
              <a:rPr lang="nl-BE" sz="2800" b="1" i="1" dirty="0">
                <a:latin typeface="Helvetica" pitchFamily="2" charset="0"/>
              </a:rPr>
              <a:t>Pterostyrax corymbosus </a:t>
            </a:r>
            <a:r>
              <a:rPr lang="nl-BE" sz="2800" dirty="0">
                <a:latin typeface="Helvetica" pitchFamily="2" charset="0"/>
              </a:rPr>
              <a:t>(Styracaceae)</a:t>
            </a:r>
            <a:endParaRPr lang="nl-BE" sz="2800" dirty="0"/>
          </a:p>
        </p:txBody>
      </p:sp>
      <p:pic>
        <p:nvPicPr>
          <p:cNvPr id="4" name="Afbeelding 3" descr="Afbeelding met binnen, tafel, klein, groen&#10;&#10;Automatisch gegenereerde beschrijving">
            <a:extLst>
              <a:ext uri="{FF2B5EF4-FFF2-40B4-BE49-F238E27FC236}">
                <a16:creationId xmlns:a16="http://schemas.microsoft.com/office/drawing/2014/main" id="{7086F5EB-B1C2-7C41-ABE1-1D012662CE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127" y="1124744"/>
            <a:ext cx="8357746" cy="5366486"/>
          </a:xfrm>
          <a:prstGeom prst="rect">
            <a:avLst/>
          </a:prstGeom>
        </p:spPr>
      </p:pic>
    </p:spTree>
    <p:extLst>
      <p:ext uri="{BB962C8B-B14F-4D97-AF65-F5344CB8AC3E}">
        <p14:creationId xmlns:p14="http://schemas.microsoft.com/office/powerpoint/2010/main" val="653431019"/>
      </p:ext>
    </p:extLst>
  </p:cSld>
  <p:clrMapOvr>
    <a:masterClrMapping/>
  </p:clrMapOvr>
  <p:transition advTm="5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2B6B9D-2086-AD46-AE81-5ED260228C24}"/>
              </a:ext>
            </a:extLst>
          </p:cNvPr>
          <p:cNvSpPr>
            <a:spLocks noGrp="1"/>
          </p:cNvSpPr>
          <p:nvPr>
            <p:ph type="title"/>
          </p:nvPr>
        </p:nvSpPr>
        <p:spPr>
          <a:xfrm>
            <a:off x="0" y="0"/>
            <a:ext cx="2987824" cy="3429000"/>
          </a:xfrm>
        </p:spPr>
        <p:txBody>
          <a:bodyPr/>
          <a:lstStyle/>
          <a:p>
            <a:r>
              <a:rPr lang="nl-BE" sz="2800" b="1" i="1" dirty="0">
                <a:latin typeface="Helvetica" pitchFamily="2" charset="0"/>
              </a:rPr>
              <a:t>Pterostyrax corymbosus </a:t>
            </a:r>
            <a:r>
              <a:rPr lang="nl-BE" sz="2800" dirty="0">
                <a:latin typeface="Helvetica" pitchFamily="2" charset="0"/>
              </a:rPr>
              <a:t>(Styracaceae)</a:t>
            </a:r>
            <a:endParaRPr lang="nl-BE" sz="2800" dirty="0"/>
          </a:p>
        </p:txBody>
      </p:sp>
      <p:pic>
        <p:nvPicPr>
          <p:cNvPr id="4" name="Afbeelding 3" descr="Afbeelding met binnen, zitten, klein, tafel&#10;&#10;Automatisch gegenereerde beschrijving">
            <a:extLst>
              <a:ext uri="{FF2B5EF4-FFF2-40B4-BE49-F238E27FC236}">
                <a16:creationId xmlns:a16="http://schemas.microsoft.com/office/drawing/2014/main" id="{A2419F7C-95E8-284D-910C-85A11C654A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7824" y="238336"/>
            <a:ext cx="5913859" cy="6381328"/>
          </a:xfrm>
          <a:prstGeom prst="rect">
            <a:avLst/>
          </a:prstGeom>
        </p:spPr>
      </p:pic>
    </p:spTree>
    <p:extLst>
      <p:ext uri="{BB962C8B-B14F-4D97-AF65-F5344CB8AC3E}">
        <p14:creationId xmlns:p14="http://schemas.microsoft.com/office/powerpoint/2010/main" val="2841598730"/>
      </p:ext>
    </p:extLst>
  </p:cSld>
  <p:clrMapOvr>
    <a:masterClrMapping/>
  </p:clrMapOvr>
  <p:transition advTm="5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5BE3B-3A97-214B-9867-CAEB217FBF0B}"/>
              </a:ext>
            </a:extLst>
          </p:cNvPr>
          <p:cNvSpPr>
            <a:spLocks noGrp="1"/>
          </p:cNvSpPr>
          <p:nvPr>
            <p:ph type="title"/>
          </p:nvPr>
        </p:nvSpPr>
        <p:spPr>
          <a:xfrm>
            <a:off x="685800" y="1916832"/>
            <a:ext cx="7772400" cy="3024336"/>
          </a:xfrm>
        </p:spPr>
        <p:txBody>
          <a:bodyPr/>
          <a:lstStyle/>
          <a:p>
            <a:pPr algn="l"/>
            <a:r>
              <a:rPr lang="nl-BE" sz="4000" b="1" i="1" dirty="0">
                <a:latin typeface="Helvetica" pitchFamily="2" charset="0"/>
              </a:rPr>
              <a:t>Collaterale okselknoppen</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 collaterale okselknoppen (vooral bij </a:t>
            </a:r>
            <a:r>
              <a:rPr lang="nl-NL" sz="2400" dirty="0" err="1">
                <a:latin typeface="Arial" panose="020B0604020202020204" pitchFamily="34" charset="0"/>
                <a:cs typeface="Arial" panose="020B0604020202020204" pitchFamily="34" charset="0"/>
              </a:rPr>
              <a:t>Monocotylen</a:t>
            </a:r>
            <a:r>
              <a:rPr lang="nl-NL" sz="2400" dirty="0">
                <a:latin typeface="Arial" panose="020B0604020202020204" pitchFamily="34" charset="0"/>
                <a:cs typeface="Arial" panose="020B0604020202020204" pitchFamily="34" charset="0"/>
              </a:rPr>
              <a:t>): naast elkaar gelegen. </a:t>
            </a:r>
            <a:endParaRPr lang="nl-BE" sz="4000" b="1" i="1" dirty="0">
              <a:latin typeface="Helvetica" pitchFamily="2" charset="0"/>
            </a:endParaRPr>
          </a:p>
        </p:txBody>
      </p:sp>
    </p:spTree>
    <p:extLst>
      <p:ext uri="{BB962C8B-B14F-4D97-AF65-F5344CB8AC3E}">
        <p14:creationId xmlns:p14="http://schemas.microsoft.com/office/powerpoint/2010/main" val="2767133469"/>
      </p:ext>
    </p:extLst>
  </p:cSld>
  <p:clrMapOvr>
    <a:masterClrMapping/>
  </p:clrMapOvr>
  <p:transition advTm="5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1542F6-D34A-B249-A0A3-5D706E895009}"/>
              </a:ext>
            </a:extLst>
          </p:cNvPr>
          <p:cNvSpPr>
            <a:spLocks noGrp="1"/>
          </p:cNvSpPr>
          <p:nvPr>
            <p:ph type="title"/>
          </p:nvPr>
        </p:nvSpPr>
        <p:spPr>
          <a:xfrm>
            <a:off x="0" y="0"/>
            <a:ext cx="4067944" cy="3429000"/>
          </a:xfrm>
        </p:spPr>
        <p:txBody>
          <a:bodyPr/>
          <a:lstStyle/>
          <a:p>
            <a:r>
              <a:rPr lang="nl-BE" sz="2800" b="1" i="1" dirty="0">
                <a:latin typeface="Helvetica" pitchFamily="2" charset="0"/>
              </a:rPr>
              <a:t>Cocos nucifera </a:t>
            </a:r>
            <a:r>
              <a:rPr lang="nl-BE" sz="2800" dirty="0">
                <a:latin typeface="Helvetica" pitchFamily="2" charset="0"/>
              </a:rPr>
              <a:t>(Arecaceae)</a:t>
            </a:r>
          </a:p>
        </p:txBody>
      </p:sp>
      <p:pic>
        <p:nvPicPr>
          <p:cNvPr id="4" name="Afbeelding 3" descr="Afbeelding met buiten, plant, boom, palm&#10;&#10;Automatisch gegenereerde beschrijving">
            <a:extLst>
              <a:ext uri="{FF2B5EF4-FFF2-40B4-BE49-F238E27FC236}">
                <a16:creationId xmlns:a16="http://schemas.microsoft.com/office/drawing/2014/main" id="{30A00034-0F3A-BC41-BA9D-564224C681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67944" y="260648"/>
            <a:ext cx="4748476" cy="6336704"/>
          </a:xfrm>
          <a:prstGeom prst="rect">
            <a:avLst/>
          </a:prstGeom>
        </p:spPr>
      </p:pic>
    </p:spTree>
    <p:extLst>
      <p:ext uri="{BB962C8B-B14F-4D97-AF65-F5344CB8AC3E}">
        <p14:creationId xmlns:p14="http://schemas.microsoft.com/office/powerpoint/2010/main" val="1165419998"/>
      </p:ext>
    </p:extLst>
  </p:cSld>
  <p:clrMapOvr>
    <a:masterClrMapping/>
  </p:clrMapOvr>
  <p:transition advTm="500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0936D536-1B9D-C145-B97F-8434092BEACF}"/>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Seriële &amp; collaterale okselknoppen</a:t>
            </a:r>
            <a:endParaRPr lang="en-GB" altLang="nl-BE" i="1" dirty="0">
              <a:solidFill>
                <a:schemeClr val="tx1"/>
              </a:solidFill>
              <a:ea typeface="ＭＳ Ｐゴシック" panose="020B0600070205080204" pitchFamily="34" charset="-128"/>
            </a:endParaRPr>
          </a:p>
        </p:txBody>
      </p:sp>
      <p:pic>
        <p:nvPicPr>
          <p:cNvPr id="17410" name="Picture 4" descr="extra knoppen BMPs                                             0007C041Macintosh HD                   B53C9F77:">
            <a:extLst>
              <a:ext uri="{FF2B5EF4-FFF2-40B4-BE49-F238E27FC236}">
                <a16:creationId xmlns:a16="http://schemas.microsoft.com/office/drawing/2014/main" id="{E83D1727-E2BD-1A48-875D-7B15972BCE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4950" y="1160038"/>
            <a:ext cx="8494099" cy="49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81345-CC02-BD45-A3CA-4B5E589142AE}"/>
              </a:ext>
            </a:extLst>
          </p:cNvPr>
          <p:cNvSpPr>
            <a:spLocks noGrp="1"/>
          </p:cNvSpPr>
          <p:nvPr>
            <p:ph type="title"/>
          </p:nvPr>
        </p:nvSpPr>
        <p:spPr>
          <a:xfrm>
            <a:off x="0" y="0"/>
            <a:ext cx="9144000" cy="1124744"/>
          </a:xfrm>
        </p:spPr>
        <p:txBody>
          <a:bodyPr/>
          <a:lstStyle/>
          <a:p>
            <a:r>
              <a:rPr lang="nl-BE" sz="2800" b="1" i="1" dirty="0">
                <a:latin typeface="Helvetica" pitchFamily="2" charset="0"/>
              </a:rPr>
              <a:t>Chusquea culeou </a:t>
            </a:r>
            <a:r>
              <a:rPr lang="nl-BE" sz="2800" dirty="0">
                <a:latin typeface="Helvetica" pitchFamily="2" charset="0"/>
              </a:rPr>
              <a:t>(Poaceae)</a:t>
            </a:r>
          </a:p>
        </p:txBody>
      </p:sp>
      <p:pic>
        <p:nvPicPr>
          <p:cNvPr id="4" name="Afbeelding 3" descr="Afbeelding met buiten, gras, schimmels, groen&#10;&#10;Automatisch gegenereerde beschrijving">
            <a:extLst>
              <a:ext uri="{FF2B5EF4-FFF2-40B4-BE49-F238E27FC236}">
                <a16:creationId xmlns:a16="http://schemas.microsoft.com/office/drawing/2014/main" id="{135A43F4-384F-0E42-8998-026EA8DDBD6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1620" y="1124744"/>
            <a:ext cx="6840760" cy="5130570"/>
          </a:xfrm>
          <a:prstGeom prst="rect">
            <a:avLst/>
          </a:prstGeom>
        </p:spPr>
      </p:pic>
    </p:spTree>
    <p:extLst>
      <p:ext uri="{BB962C8B-B14F-4D97-AF65-F5344CB8AC3E}">
        <p14:creationId xmlns:p14="http://schemas.microsoft.com/office/powerpoint/2010/main" val="3672584007"/>
      </p:ext>
    </p:extLst>
  </p:cSld>
  <p:clrMapOvr>
    <a:masterClrMapping/>
  </p:clrMapOvr>
  <p:transition advTm="5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B32724-36E0-404F-8AE9-0AB928DE37CD}"/>
              </a:ext>
            </a:extLst>
          </p:cNvPr>
          <p:cNvSpPr>
            <a:spLocks noGrp="1"/>
          </p:cNvSpPr>
          <p:nvPr>
            <p:ph type="title"/>
          </p:nvPr>
        </p:nvSpPr>
        <p:spPr>
          <a:xfrm>
            <a:off x="0" y="0"/>
            <a:ext cx="9144000" cy="1124744"/>
          </a:xfrm>
        </p:spPr>
        <p:txBody>
          <a:bodyPr/>
          <a:lstStyle/>
          <a:p>
            <a:r>
              <a:rPr lang="nl-BE" sz="2800" b="1" i="1" dirty="0">
                <a:latin typeface="Helvetica" pitchFamily="2" charset="0"/>
              </a:rPr>
              <a:t>Cyperus papyrus </a:t>
            </a:r>
            <a:r>
              <a:rPr lang="nl-BE" sz="2800" dirty="0">
                <a:latin typeface="Helvetica" pitchFamily="2" charset="0"/>
              </a:rPr>
              <a:t>(Cyperaceae)</a:t>
            </a:r>
            <a:endParaRPr lang="nl-BE" sz="2800" dirty="0"/>
          </a:p>
        </p:txBody>
      </p:sp>
      <p:pic>
        <p:nvPicPr>
          <p:cNvPr id="5" name="Afbeelding 4" descr="Afbeelding met schimmels, zitten, bruin, dragen&#10;&#10;Automatisch gegenereerde beschrijving">
            <a:extLst>
              <a:ext uri="{FF2B5EF4-FFF2-40B4-BE49-F238E27FC236}">
                <a16:creationId xmlns:a16="http://schemas.microsoft.com/office/drawing/2014/main" id="{38326CE7-4839-7445-ABC8-4E723162F0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0688" y="1124744"/>
            <a:ext cx="7702624" cy="5135083"/>
          </a:xfrm>
          <a:prstGeom prst="rect">
            <a:avLst/>
          </a:prstGeom>
        </p:spPr>
      </p:pic>
    </p:spTree>
    <p:extLst>
      <p:ext uri="{BB962C8B-B14F-4D97-AF65-F5344CB8AC3E}">
        <p14:creationId xmlns:p14="http://schemas.microsoft.com/office/powerpoint/2010/main" val="3524065723"/>
      </p:ext>
    </p:extLst>
  </p:cSld>
  <p:clrMapOvr>
    <a:masterClrMapping/>
  </p:clrMapOvr>
  <p:transition advTm="5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D5AB09E-A60C-BD4C-A560-EF94BBCC54A5}"/>
              </a:ext>
            </a:extLst>
          </p:cNvPr>
          <p:cNvSpPr>
            <a:spLocks noGrp="1" noChangeArrowheads="1"/>
          </p:cNvSpPr>
          <p:nvPr>
            <p:ph type="title" idx="4294967295"/>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Allium sativum</a:t>
            </a:r>
            <a:r>
              <a:rPr lang="nl-BE" altLang="nl-BE" sz="2800" dirty="0">
                <a:solidFill>
                  <a:schemeClr val="tx1"/>
                </a:solidFill>
                <a:latin typeface="Helvetica" pitchFamily="2" charset="0"/>
                <a:ea typeface="ＭＳ Ｐゴシック" panose="020B0600070205080204" pitchFamily="34" charset="-128"/>
              </a:rPr>
              <a:t> </a:t>
            </a:r>
            <a:br>
              <a:rPr lang="nl-BE" altLang="nl-BE" sz="2800" dirty="0">
                <a:solidFill>
                  <a:schemeClr val="tx1"/>
                </a:solidFill>
                <a:latin typeface="Helvetica" pitchFamily="2" charset="0"/>
                <a:ea typeface="ＭＳ Ｐゴシック" panose="020B0600070205080204" pitchFamily="34" charset="-128"/>
              </a:rPr>
            </a:br>
            <a:r>
              <a:rPr lang="nl-BE" altLang="nl-BE" sz="2800" dirty="0">
                <a:solidFill>
                  <a:schemeClr val="tx1"/>
                </a:solidFill>
                <a:latin typeface="Helvetica" pitchFamily="2" charset="0"/>
                <a:ea typeface="ＭＳ Ｐゴシック" panose="020B0600070205080204" pitchFamily="34" charset="-128"/>
              </a:rPr>
              <a:t>(Alliaceae)</a:t>
            </a:r>
            <a:endParaRPr lang="en-GB" altLang="nl-BE" i="1" dirty="0">
              <a:solidFill>
                <a:schemeClr val="tx1"/>
              </a:solidFill>
              <a:ea typeface="ＭＳ Ｐゴシック" panose="020B0600070205080204" pitchFamily="34" charset="-128"/>
            </a:endParaRPr>
          </a:p>
        </p:txBody>
      </p:sp>
      <p:pic>
        <p:nvPicPr>
          <p:cNvPr id="19458" name="Picture 4" descr="coll knoppen Look FGVP3 BMPs                                   000C0A09Macintosh HD                   B53C9F77:">
            <a:extLst>
              <a:ext uri="{FF2B5EF4-FFF2-40B4-BE49-F238E27FC236}">
                <a16:creationId xmlns:a16="http://schemas.microsoft.com/office/drawing/2014/main" id="{EA052BC4-EC4D-F64A-B74E-3771318E0B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48064" y="78221"/>
            <a:ext cx="3178944" cy="670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FF1535-E0DF-6842-A460-CBA72EDA7EA6}"/>
              </a:ext>
            </a:extLst>
          </p:cNvPr>
          <p:cNvSpPr>
            <a:spLocks noGrp="1"/>
          </p:cNvSpPr>
          <p:nvPr>
            <p:ph type="title"/>
          </p:nvPr>
        </p:nvSpPr>
        <p:spPr>
          <a:xfrm>
            <a:off x="0" y="0"/>
            <a:ext cx="9144000" cy="1124744"/>
          </a:xfrm>
        </p:spPr>
        <p:txBody>
          <a:bodyPr/>
          <a:lstStyle/>
          <a:p>
            <a:r>
              <a:rPr lang="nl-BE" altLang="nl-BE" sz="2800" b="1" i="1" dirty="0">
                <a:solidFill>
                  <a:schemeClr val="tx1"/>
                </a:solidFill>
                <a:latin typeface="Helvetica" pitchFamily="2" charset="0"/>
                <a:ea typeface="ＭＳ Ｐゴシック" panose="020B0600070205080204" pitchFamily="34" charset="-128"/>
              </a:rPr>
              <a:t>Allium sativum</a:t>
            </a:r>
            <a:r>
              <a:rPr lang="nl-BE" altLang="nl-BE" sz="2800" dirty="0">
                <a:solidFill>
                  <a:schemeClr val="tx1"/>
                </a:solidFill>
                <a:latin typeface="Helvetica" pitchFamily="2" charset="0"/>
                <a:ea typeface="ＭＳ Ｐゴシック" panose="020B0600070205080204" pitchFamily="34" charset="-128"/>
              </a:rPr>
              <a:t> (Alliaceae)</a:t>
            </a:r>
            <a:endParaRPr lang="nl-BE" sz="2800" dirty="0"/>
          </a:p>
        </p:txBody>
      </p:sp>
      <p:pic>
        <p:nvPicPr>
          <p:cNvPr id="4" name="Afbeelding 3" descr="Afbeelding met voedsel, tafel, zitten, knoflook&#10;&#10;Automatisch gegenereerde beschrijving">
            <a:extLst>
              <a:ext uri="{FF2B5EF4-FFF2-40B4-BE49-F238E27FC236}">
                <a16:creationId xmlns:a16="http://schemas.microsoft.com/office/drawing/2014/main" id="{645B87B3-225E-0744-960A-A8FBA04F63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374" y="1147462"/>
            <a:ext cx="7363251" cy="5138324"/>
          </a:xfrm>
          <a:prstGeom prst="rect">
            <a:avLst/>
          </a:prstGeom>
        </p:spPr>
      </p:pic>
    </p:spTree>
    <p:extLst>
      <p:ext uri="{BB962C8B-B14F-4D97-AF65-F5344CB8AC3E}">
        <p14:creationId xmlns:p14="http://schemas.microsoft.com/office/powerpoint/2010/main" val="1515368157"/>
      </p:ext>
    </p:extLst>
  </p:cSld>
  <p:clrMapOvr>
    <a:masterClrMapping/>
  </p:clrMapOvr>
  <p:transition advTm="5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6E4561-D001-0643-81A5-D422E0ED7612}"/>
              </a:ext>
            </a:extLst>
          </p:cNvPr>
          <p:cNvSpPr>
            <a:spLocks noGrp="1"/>
          </p:cNvSpPr>
          <p:nvPr>
            <p:ph type="title"/>
          </p:nvPr>
        </p:nvSpPr>
        <p:spPr>
          <a:xfrm>
            <a:off x="685800" y="260648"/>
            <a:ext cx="7772400" cy="6192688"/>
          </a:xfrm>
        </p:spPr>
        <p:txBody>
          <a:bodyPr/>
          <a:lstStyle/>
          <a:p>
            <a:pPr algn="l"/>
            <a:r>
              <a:rPr lang="nl-BE" sz="4000" b="1" i="1" dirty="0">
                <a:latin typeface="Helvetica" pitchFamily="2" charset="0"/>
              </a:rPr>
              <a:t>2. Dichotome vertakking</a:t>
            </a:r>
            <a:br>
              <a:rPr lang="nl-BE" sz="4000" b="1" i="1" dirty="0">
                <a:latin typeface="Helvetica" pitchFamily="2" charset="0"/>
              </a:rPr>
            </a:br>
            <a:br>
              <a:rPr lang="nl-BE" sz="4000" b="1" i="1" dirty="0">
                <a:latin typeface="Helvetica" pitchFamily="2" charset="0"/>
              </a:rPr>
            </a:br>
            <a:r>
              <a:rPr lang="nl-NL" sz="2400" dirty="0">
                <a:latin typeface="Arial" panose="020B0604020202020204" pitchFamily="34" charset="0"/>
                <a:cs typeface="Arial" panose="020B0604020202020204" pitchFamily="34" charset="0"/>
              </a:rPr>
              <a:t>Het meristeem (of de topcel) van de stengeltop deelt zich in twee (in principe) gelijke delen, die elk uitgroeien tot een nieuw topmeristeem, en dit patroon herhaalt zich voortdurend. De stengel splitst zich dus voortdurend in almaar nieuwe stengels, zonder een functieverdeling in hoofd- of </a:t>
            </a:r>
            <a:r>
              <a:rPr lang="nl-NL" sz="2400" dirty="0" err="1">
                <a:latin typeface="Arial" panose="020B0604020202020204" pitchFamily="34" charset="0"/>
                <a:cs typeface="Arial" panose="020B0604020202020204" pitchFamily="34" charset="0"/>
              </a:rPr>
              <a:t>zijas</a:t>
            </a: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Deze vertakkingswijze komt voor vooral bij mossen en varens (maar vaak onvoldoende bestudeerd of bevestigd!), en is ook bij Bloemplanten gerapporteerd (maar is daar zeer uitzonderlijk).</a:t>
            </a:r>
            <a:endParaRPr lang="nl-BE" sz="4000" b="1" i="1" dirty="0">
              <a:latin typeface="Helvetica" pitchFamily="2" charset="0"/>
            </a:endParaRPr>
          </a:p>
        </p:txBody>
      </p:sp>
    </p:spTree>
    <p:extLst>
      <p:ext uri="{BB962C8B-B14F-4D97-AF65-F5344CB8AC3E}">
        <p14:creationId xmlns:p14="http://schemas.microsoft.com/office/powerpoint/2010/main" val="2577028013"/>
      </p:ext>
    </p:extLst>
  </p:cSld>
  <p:clrMapOvr>
    <a:masterClrMapping/>
  </p:clrMapOvr>
  <p:transition advTm="5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a:extLst>
              <a:ext uri="{FF2B5EF4-FFF2-40B4-BE49-F238E27FC236}">
                <a16:creationId xmlns:a16="http://schemas.microsoft.com/office/drawing/2014/main" id="{FC4D3B46-2E80-3C47-B9E6-4724D8D7550C}"/>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Riccia fluitans</a:t>
            </a:r>
            <a:r>
              <a:rPr lang="nl-BE" altLang="nl-BE" sz="2800" dirty="0">
                <a:solidFill>
                  <a:schemeClr val="tx1"/>
                </a:solidFill>
                <a:latin typeface="Helvetica" pitchFamily="2" charset="0"/>
                <a:ea typeface="ＭＳ Ｐゴシック" panose="020B0600070205080204" pitchFamily="34" charset="-128"/>
              </a:rPr>
              <a:t> (Marchantiophyta)</a:t>
            </a:r>
            <a:endParaRPr lang="en-GB" altLang="nl-BE" i="1" dirty="0">
              <a:solidFill>
                <a:schemeClr val="tx1"/>
              </a:solidFill>
              <a:ea typeface="ＭＳ Ｐゴシック" panose="020B0600070205080204" pitchFamily="34" charset="-128"/>
            </a:endParaRPr>
          </a:p>
        </p:txBody>
      </p:sp>
      <p:pic>
        <p:nvPicPr>
          <p:cNvPr id="27651" name="Afbeelding 2" descr="1280px-RicciaFluitansAgg.jpg">
            <a:extLst>
              <a:ext uri="{FF2B5EF4-FFF2-40B4-BE49-F238E27FC236}">
                <a16:creationId xmlns:a16="http://schemas.microsoft.com/office/drawing/2014/main" id="{A3A35D25-19A5-CC4E-B936-42F6696691D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9176" y="1124744"/>
            <a:ext cx="6845647" cy="536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F123F3-95CF-AE46-BA75-8B6DAED3314A}"/>
              </a:ext>
            </a:extLst>
          </p:cNvPr>
          <p:cNvSpPr>
            <a:spLocks noGrp="1"/>
          </p:cNvSpPr>
          <p:nvPr>
            <p:ph type="title"/>
          </p:nvPr>
        </p:nvSpPr>
        <p:spPr>
          <a:xfrm>
            <a:off x="0" y="0"/>
            <a:ext cx="9144000" cy="1124744"/>
          </a:xfrm>
        </p:spPr>
        <p:txBody>
          <a:bodyPr/>
          <a:lstStyle/>
          <a:p>
            <a:r>
              <a:rPr lang="nl-BE" sz="2800" b="1" i="1" dirty="0">
                <a:latin typeface="Helvetica" pitchFamily="2" charset="0"/>
              </a:rPr>
              <a:t>Marchantia emarginata </a:t>
            </a:r>
            <a:r>
              <a:rPr lang="nl-BE" sz="2800" dirty="0">
                <a:latin typeface="Helvetica" pitchFamily="2" charset="0"/>
              </a:rPr>
              <a:t>(</a:t>
            </a:r>
            <a:r>
              <a:rPr lang="nl-BE" altLang="nl-BE" sz="2800" dirty="0">
                <a:solidFill>
                  <a:schemeClr val="tx1"/>
                </a:solidFill>
                <a:latin typeface="Helvetica" pitchFamily="2" charset="0"/>
                <a:ea typeface="ＭＳ Ｐゴシック" panose="020B0600070205080204" pitchFamily="34" charset="-128"/>
              </a:rPr>
              <a:t>Marchantiophyta</a:t>
            </a:r>
            <a:r>
              <a:rPr lang="nl-BE" sz="2800" dirty="0">
                <a:latin typeface="Helvetica" pitchFamily="2" charset="0"/>
              </a:rPr>
              <a:t>)</a:t>
            </a:r>
          </a:p>
        </p:txBody>
      </p:sp>
      <p:pic>
        <p:nvPicPr>
          <p:cNvPr id="4" name="Afbeelding 3" descr="Afbeelding met taart, voedsel, stuk, dessert&#10;&#10;Automatisch gegenereerde beschrijving">
            <a:extLst>
              <a:ext uri="{FF2B5EF4-FFF2-40B4-BE49-F238E27FC236}">
                <a16:creationId xmlns:a16="http://schemas.microsoft.com/office/drawing/2014/main" id="{39EA9E9A-6AC8-9B45-BB04-F24D2E896F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772" y="1124744"/>
            <a:ext cx="8668455" cy="4876006"/>
          </a:xfrm>
          <a:prstGeom prst="rect">
            <a:avLst/>
          </a:prstGeom>
        </p:spPr>
      </p:pic>
    </p:spTree>
    <p:extLst>
      <p:ext uri="{BB962C8B-B14F-4D97-AF65-F5344CB8AC3E}">
        <p14:creationId xmlns:p14="http://schemas.microsoft.com/office/powerpoint/2010/main" val="3599192621"/>
      </p:ext>
    </p:extLst>
  </p:cSld>
  <p:clrMapOvr>
    <a:masterClrMapping/>
  </p:clrMapOvr>
  <p:transition advTm="5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47DCD1-C024-3E4E-B172-9A520CA98AC8}"/>
              </a:ext>
            </a:extLst>
          </p:cNvPr>
          <p:cNvSpPr>
            <a:spLocks noGrp="1"/>
          </p:cNvSpPr>
          <p:nvPr>
            <p:ph type="title"/>
          </p:nvPr>
        </p:nvSpPr>
        <p:spPr>
          <a:xfrm>
            <a:off x="0" y="0"/>
            <a:ext cx="9144000" cy="1124744"/>
          </a:xfrm>
        </p:spPr>
        <p:txBody>
          <a:bodyPr/>
          <a:lstStyle/>
          <a:p>
            <a:r>
              <a:rPr lang="nl-BE" sz="2800" b="1" i="1" dirty="0">
                <a:latin typeface="Helvetica" pitchFamily="2" charset="0"/>
              </a:rPr>
              <a:t>Lycopodium zeilleri </a:t>
            </a:r>
            <a:r>
              <a:rPr lang="nl-BE" sz="2800" dirty="0">
                <a:latin typeface="Helvetica" pitchFamily="2" charset="0"/>
              </a:rPr>
              <a:t>(Lycopodiophyta)</a:t>
            </a:r>
          </a:p>
        </p:txBody>
      </p:sp>
      <p:pic>
        <p:nvPicPr>
          <p:cNvPr id="4" name="Afbeelding 3" descr="Afbeelding met gras, buiten, staand, vogel&#10;&#10;Automatisch gegenereerde beschrijving">
            <a:extLst>
              <a:ext uri="{FF2B5EF4-FFF2-40B4-BE49-F238E27FC236}">
                <a16:creationId xmlns:a16="http://schemas.microsoft.com/office/drawing/2014/main" id="{B405C619-3BE8-3C40-9FA0-2045304293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168" y="1124744"/>
            <a:ext cx="8097663" cy="4465432"/>
          </a:xfrm>
          <a:prstGeom prst="rect">
            <a:avLst/>
          </a:prstGeom>
        </p:spPr>
      </p:pic>
    </p:spTree>
    <p:extLst>
      <p:ext uri="{BB962C8B-B14F-4D97-AF65-F5344CB8AC3E}">
        <p14:creationId xmlns:p14="http://schemas.microsoft.com/office/powerpoint/2010/main" val="2231824943"/>
      </p:ext>
    </p:extLst>
  </p:cSld>
  <p:clrMapOvr>
    <a:masterClrMapping/>
  </p:clrMapOvr>
  <p:transition advTm="5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5D023A-1C38-924D-947F-98D1686FB33B}"/>
              </a:ext>
            </a:extLst>
          </p:cNvPr>
          <p:cNvSpPr>
            <a:spLocks noGrp="1"/>
          </p:cNvSpPr>
          <p:nvPr>
            <p:ph type="title"/>
          </p:nvPr>
        </p:nvSpPr>
        <p:spPr>
          <a:xfrm>
            <a:off x="0" y="0"/>
            <a:ext cx="9144000" cy="1124744"/>
          </a:xfrm>
        </p:spPr>
        <p:txBody>
          <a:bodyPr/>
          <a:lstStyle/>
          <a:p>
            <a:r>
              <a:rPr lang="nl-BE" sz="2800" b="1" i="1" dirty="0">
                <a:latin typeface="Helvetica" pitchFamily="2" charset="0"/>
              </a:rPr>
              <a:t>Lycopodium zeilleri </a:t>
            </a:r>
            <a:r>
              <a:rPr lang="nl-BE" sz="2800" dirty="0">
                <a:latin typeface="Helvetica" pitchFamily="2" charset="0"/>
              </a:rPr>
              <a:t>(Lycopodiophyta)</a:t>
            </a:r>
            <a:endParaRPr lang="nl-BE" sz="2800" dirty="0"/>
          </a:p>
        </p:txBody>
      </p:sp>
      <p:pic>
        <p:nvPicPr>
          <p:cNvPr id="4" name="Afbeelding 3" descr="Afbeelding met plant, gras, buiten, klein&#10;&#10;Automatisch gegenereerde beschrijving">
            <a:extLst>
              <a:ext uri="{FF2B5EF4-FFF2-40B4-BE49-F238E27FC236}">
                <a16:creationId xmlns:a16="http://schemas.microsoft.com/office/drawing/2014/main" id="{996269AD-2521-5642-B8C2-E4D4DE2576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1607" y="1121431"/>
            <a:ext cx="7280786" cy="5460590"/>
          </a:xfrm>
          <a:prstGeom prst="rect">
            <a:avLst/>
          </a:prstGeom>
        </p:spPr>
      </p:pic>
    </p:spTree>
    <p:extLst>
      <p:ext uri="{BB962C8B-B14F-4D97-AF65-F5344CB8AC3E}">
        <p14:creationId xmlns:p14="http://schemas.microsoft.com/office/powerpoint/2010/main" val="2473317052"/>
      </p:ext>
    </p:extLst>
  </p:cSld>
  <p:clrMapOvr>
    <a:masterClrMapping/>
  </p:clrMapOvr>
  <p:transition advTm="5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4875F6-34D9-C240-8F52-E5159042396F}"/>
              </a:ext>
            </a:extLst>
          </p:cNvPr>
          <p:cNvSpPr>
            <a:spLocks noGrp="1"/>
          </p:cNvSpPr>
          <p:nvPr>
            <p:ph type="title"/>
          </p:nvPr>
        </p:nvSpPr>
        <p:spPr>
          <a:xfrm>
            <a:off x="0" y="0"/>
            <a:ext cx="3923928" cy="3429000"/>
          </a:xfrm>
        </p:spPr>
        <p:txBody>
          <a:bodyPr/>
          <a:lstStyle/>
          <a:p>
            <a:r>
              <a:rPr lang="nl-BE" sz="2800" b="1" i="1" dirty="0">
                <a:latin typeface="Helvetica" pitchFamily="2" charset="0"/>
              </a:rPr>
              <a:t>Jubaea chilensis </a:t>
            </a:r>
            <a:r>
              <a:rPr lang="nl-BE" sz="2800" dirty="0">
                <a:latin typeface="Helvetica" pitchFamily="2" charset="0"/>
              </a:rPr>
              <a:t>(Arecaceae)</a:t>
            </a:r>
          </a:p>
        </p:txBody>
      </p:sp>
      <p:pic>
        <p:nvPicPr>
          <p:cNvPr id="5" name="Afbeelding 4" descr="Afbeelding met buiten, plant, boom, palm&#10;&#10;Automatisch gegenereerde beschrijving">
            <a:extLst>
              <a:ext uri="{FF2B5EF4-FFF2-40B4-BE49-F238E27FC236}">
                <a16:creationId xmlns:a16="http://schemas.microsoft.com/office/drawing/2014/main" id="{9679D361-0436-AD4F-877A-44B391392A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3928" y="357504"/>
            <a:ext cx="4885010" cy="6142992"/>
          </a:xfrm>
          <a:prstGeom prst="rect">
            <a:avLst/>
          </a:prstGeom>
        </p:spPr>
      </p:pic>
    </p:spTree>
    <p:extLst>
      <p:ext uri="{BB962C8B-B14F-4D97-AF65-F5344CB8AC3E}">
        <p14:creationId xmlns:p14="http://schemas.microsoft.com/office/powerpoint/2010/main" val="61910661"/>
      </p:ext>
    </p:extLst>
  </p:cSld>
  <p:clrMapOvr>
    <a:masterClrMapping/>
  </p:clrMapOvr>
  <p:transition advTm="500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FCE9B0-D0DE-674E-86EC-8A4687E95EA5}"/>
              </a:ext>
            </a:extLst>
          </p:cNvPr>
          <p:cNvSpPr>
            <a:spLocks noGrp="1"/>
          </p:cNvSpPr>
          <p:nvPr>
            <p:ph type="title"/>
          </p:nvPr>
        </p:nvSpPr>
        <p:spPr>
          <a:xfrm>
            <a:off x="0" y="0"/>
            <a:ext cx="9144000" cy="1124744"/>
          </a:xfrm>
        </p:spPr>
        <p:txBody>
          <a:bodyPr/>
          <a:lstStyle/>
          <a:p>
            <a:r>
              <a:rPr lang="nl-BE" sz="2800" b="1" i="1" dirty="0">
                <a:latin typeface="Helvetica" pitchFamily="2" charset="0"/>
              </a:rPr>
              <a:t>Psilotum nudum </a:t>
            </a:r>
            <a:r>
              <a:rPr lang="nl-BE" sz="2800" dirty="0">
                <a:latin typeface="Helvetica" pitchFamily="2" charset="0"/>
              </a:rPr>
              <a:t>(Psilotopsida)</a:t>
            </a:r>
          </a:p>
        </p:txBody>
      </p:sp>
      <p:pic>
        <p:nvPicPr>
          <p:cNvPr id="4" name="Afbeelding 3" descr="Afbeelding met plant, tafel, zitten, wit&#10;&#10;Automatisch gegenereerde beschrijving">
            <a:extLst>
              <a:ext uri="{FF2B5EF4-FFF2-40B4-BE49-F238E27FC236}">
                <a16:creationId xmlns:a16="http://schemas.microsoft.com/office/drawing/2014/main" id="{F82D77E6-DB0C-3149-A175-F41D18DBAD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003" y="1124744"/>
            <a:ext cx="7813994" cy="5340038"/>
          </a:xfrm>
          <a:prstGeom prst="rect">
            <a:avLst/>
          </a:prstGeom>
        </p:spPr>
      </p:pic>
    </p:spTree>
    <p:extLst>
      <p:ext uri="{BB962C8B-B14F-4D97-AF65-F5344CB8AC3E}">
        <p14:creationId xmlns:p14="http://schemas.microsoft.com/office/powerpoint/2010/main" val="1830529548"/>
      </p:ext>
    </p:extLst>
  </p:cSld>
  <p:clrMapOvr>
    <a:masterClrMapping/>
  </p:clrMapOvr>
  <p:transition advTm="5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C611DC21-944A-C847-A96B-D047F6980ED2}"/>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Nypa fruticans</a:t>
            </a:r>
            <a:r>
              <a:rPr lang="nl-BE" altLang="nl-BE" sz="2800" dirty="0">
                <a:solidFill>
                  <a:schemeClr val="tx1"/>
                </a:solidFill>
                <a:latin typeface="Helvetica" pitchFamily="2" charset="0"/>
                <a:ea typeface="ＭＳ Ｐゴシック" panose="020B0600070205080204" pitchFamily="34" charset="-128"/>
              </a:rPr>
              <a:t> (Arecaceae)</a:t>
            </a:r>
            <a:endParaRPr lang="en-GB" altLang="nl-BE" i="1" dirty="0">
              <a:solidFill>
                <a:schemeClr val="tx1"/>
              </a:solidFill>
              <a:ea typeface="ＭＳ Ｐゴシック" panose="020B0600070205080204" pitchFamily="34" charset="-128"/>
            </a:endParaRPr>
          </a:p>
        </p:txBody>
      </p:sp>
      <p:pic>
        <p:nvPicPr>
          <p:cNvPr id="31746" name="Picture 4" descr="Nypa dichotomie FGVP3 BMPs                                     000C0B11Macintosh HD                   B53C9F77:">
            <a:extLst>
              <a:ext uri="{FF2B5EF4-FFF2-40B4-BE49-F238E27FC236}">
                <a16:creationId xmlns:a16="http://schemas.microsoft.com/office/drawing/2014/main" id="{E6E91491-E526-D747-BFB4-4A88F681DF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01750" y="1093912"/>
            <a:ext cx="6540500" cy="548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1A203-F61D-7144-82F7-1E5037E1FF27}"/>
              </a:ext>
            </a:extLst>
          </p:cNvPr>
          <p:cNvSpPr>
            <a:spLocks noGrp="1"/>
          </p:cNvSpPr>
          <p:nvPr>
            <p:ph type="title"/>
          </p:nvPr>
        </p:nvSpPr>
        <p:spPr>
          <a:xfrm>
            <a:off x="0" y="0"/>
            <a:ext cx="9144000" cy="1196752"/>
          </a:xfrm>
        </p:spPr>
        <p:txBody>
          <a:bodyPr/>
          <a:lstStyle/>
          <a:p>
            <a:r>
              <a:rPr lang="nl-BE" sz="2800" b="1" i="1" dirty="0">
                <a:latin typeface="Helvetica" pitchFamily="2" charset="0"/>
              </a:rPr>
              <a:t>Hyphaene thebaica </a:t>
            </a:r>
            <a:r>
              <a:rPr lang="nl-BE" sz="2800" dirty="0">
                <a:latin typeface="Helvetica" pitchFamily="2" charset="0"/>
              </a:rPr>
              <a:t>(Arecaceae)</a:t>
            </a:r>
          </a:p>
        </p:txBody>
      </p:sp>
      <p:pic>
        <p:nvPicPr>
          <p:cNvPr id="4" name="Afbeelding 3" descr="Afbeelding met buiten, boom, giraf, plant&#10;&#10;Automatisch gegenereerde beschrijving">
            <a:extLst>
              <a:ext uri="{FF2B5EF4-FFF2-40B4-BE49-F238E27FC236}">
                <a16:creationId xmlns:a16="http://schemas.microsoft.com/office/drawing/2014/main" id="{49DE7FAE-F7FB-5949-BB75-D1EDC0A1F5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0952" y="1196752"/>
            <a:ext cx="6922095" cy="4937761"/>
          </a:xfrm>
          <a:prstGeom prst="rect">
            <a:avLst/>
          </a:prstGeom>
        </p:spPr>
      </p:pic>
    </p:spTree>
    <p:extLst>
      <p:ext uri="{BB962C8B-B14F-4D97-AF65-F5344CB8AC3E}">
        <p14:creationId xmlns:p14="http://schemas.microsoft.com/office/powerpoint/2010/main" val="3376499216"/>
      </p:ext>
    </p:extLst>
  </p:cSld>
  <p:clrMapOvr>
    <a:masterClrMapping/>
  </p:clrMapOvr>
  <p:transition advTm="5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4B53F-5483-BB4B-82A1-162EB5C69316}"/>
              </a:ext>
            </a:extLst>
          </p:cNvPr>
          <p:cNvSpPr>
            <a:spLocks noGrp="1"/>
          </p:cNvSpPr>
          <p:nvPr>
            <p:ph type="title"/>
          </p:nvPr>
        </p:nvSpPr>
        <p:spPr>
          <a:xfrm>
            <a:off x="685800" y="1844824"/>
            <a:ext cx="7772400" cy="3168352"/>
          </a:xfrm>
        </p:spPr>
        <p:txBody>
          <a:bodyPr/>
          <a:lstStyle/>
          <a:p>
            <a:pPr algn="l"/>
            <a:r>
              <a:rPr lang="nl-BE" sz="4000" b="1" i="1" dirty="0">
                <a:latin typeface="Helvetica" pitchFamily="2" charset="0"/>
              </a:rPr>
              <a:t>Anisotomie</a:t>
            </a:r>
            <a:br>
              <a:rPr lang="nl-BE" sz="4000" b="1" i="1" dirty="0">
                <a:latin typeface="Helvetica" pitchFamily="2"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De twee delen groeien soms ongelijk uit, de ene sterker dan de andere, en deze vorm wordt aangeduid als </a:t>
            </a:r>
            <a:r>
              <a:rPr lang="nl-NL" sz="2400" b="1" i="1" dirty="0" err="1">
                <a:latin typeface="Arial" panose="020B0604020202020204" pitchFamily="34" charset="0"/>
                <a:cs typeface="Arial" panose="020B0604020202020204" pitchFamily="34" charset="0"/>
              </a:rPr>
              <a:t>anisotomie</a:t>
            </a:r>
            <a:r>
              <a:rPr lang="nl-NL" sz="2400" dirty="0">
                <a:latin typeface="Arial" panose="020B0604020202020204" pitchFamily="34" charset="0"/>
                <a:cs typeface="Arial" panose="020B0604020202020204" pitchFamily="34" charset="0"/>
              </a:rPr>
              <a:t>. </a:t>
            </a:r>
            <a:br>
              <a:rPr lang="nl-BE" sz="2400" dirty="0">
                <a:latin typeface="Arial" panose="020B0604020202020204" pitchFamily="34" charset="0"/>
                <a:cs typeface="Arial" panose="020B0604020202020204" pitchFamily="34" charset="0"/>
              </a:rPr>
            </a:br>
            <a:endParaRPr lang="nl-BE"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2029473"/>
      </p:ext>
    </p:extLst>
  </p:cSld>
  <p:clrMapOvr>
    <a:masterClrMapping/>
  </p:clrMapOvr>
  <p:transition advTm="5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a:extLst>
              <a:ext uri="{FF2B5EF4-FFF2-40B4-BE49-F238E27FC236}">
                <a16:creationId xmlns:a16="http://schemas.microsoft.com/office/drawing/2014/main" id="{B91DE15D-A0AB-8246-9AEA-75F2A77926C1}"/>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Dictyota dichotoma</a:t>
            </a:r>
            <a:r>
              <a:rPr lang="nl-BE" altLang="nl-BE" sz="2800" dirty="0">
                <a:solidFill>
                  <a:schemeClr val="tx1"/>
                </a:solidFill>
                <a:latin typeface="Helvetica" pitchFamily="2" charset="0"/>
                <a:ea typeface="ＭＳ Ｐゴシック" panose="020B0600070205080204" pitchFamily="34" charset="-128"/>
              </a:rPr>
              <a:t> (Phaeophyta)</a:t>
            </a:r>
            <a:endParaRPr lang="en-GB" altLang="nl-BE" i="1" dirty="0">
              <a:solidFill>
                <a:schemeClr val="tx1"/>
              </a:solidFill>
              <a:ea typeface="ＭＳ Ｐゴシック" panose="020B0600070205080204" pitchFamily="34" charset="-128"/>
            </a:endParaRPr>
          </a:p>
        </p:txBody>
      </p:sp>
      <p:pic>
        <p:nvPicPr>
          <p:cNvPr id="29698" name="Picture 1028" descr="dichotomy - Dictyota                                           0005BC6DAAA+AAA                        ABA78158:">
            <a:extLst>
              <a:ext uri="{FF2B5EF4-FFF2-40B4-BE49-F238E27FC236}">
                <a16:creationId xmlns:a16="http://schemas.microsoft.com/office/drawing/2014/main" id="{A1358FA3-4341-934B-AE58-94C6800ABAB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7112" y="1124744"/>
            <a:ext cx="708977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D2877-EF0C-384F-992F-07DCBB42FA7B}"/>
              </a:ext>
            </a:extLst>
          </p:cNvPr>
          <p:cNvSpPr>
            <a:spLocks noGrp="1"/>
          </p:cNvSpPr>
          <p:nvPr>
            <p:ph type="title"/>
          </p:nvPr>
        </p:nvSpPr>
        <p:spPr>
          <a:xfrm>
            <a:off x="685800" y="1703090"/>
            <a:ext cx="7772400" cy="3451820"/>
          </a:xfrm>
        </p:spPr>
        <p:txBody>
          <a:bodyPr/>
          <a:lstStyle/>
          <a:p>
            <a:pPr algn="l"/>
            <a:r>
              <a:rPr lang="nl-BE" sz="4000" b="1" i="1" dirty="0">
                <a:latin typeface="Helvetica" pitchFamily="2" charset="0"/>
              </a:rPr>
              <a:t>Trichotomie</a:t>
            </a:r>
            <a:br>
              <a:rPr lang="nl-BE" sz="4000" b="1" i="1" dirty="0">
                <a:latin typeface="Helvetica" pitchFamily="2"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Zeer zeldzaam is de situatie waarbij de eindknop van de stengel zicht in drie gelijke delen splitst, met een </a:t>
            </a:r>
            <a:r>
              <a:rPr lang="nl-NL" sz="2400" b="1" i="1" dirty="0" err="1">
                <a:latin typeface="Arial" panose="020B0604020202020204" pitchFamily="34" charset="0"/>
                <a:cs typeface="Arial" panose="020B0604020202020204" pitchFamily="34" charset="0"/>
              </a:rPr>
              <a:t>trichotomie</a:t>
            </a:r>
            <a:r>
              <a:rPr lang="nl-NL" sz="2400" dirty="0">
                <a:latin typeface="Arial" panose="020B0604020202020204" pitchFamily="34" charset="0"/>
                <a:cs typeface="Arial" panose="020B0604020202020204" pitchFamily="34" charset="0"/>
              </a:rPr>
              <a:t> als gevolg. Momenteel enkel aangetoond bij </a:t>
            </a:r>
            <a:r>
              <a:rPr lang="nl-NL" sz="2400" i="1" dirty="0">
                <a:latin typeface="Arial" panose="020B0604020202020204" pitchFamily="34" charset="0"/>
                <a:cs typeface="Arial" panose="020B0604020202020204" pitchFamily="34" charset="0"/>
              </a:rPr>
              <a:t>Edgeworthia</a:t>
            </a:r>
            <a:r>
              <a:rPr lang="nl-NL" sz="2400" dirty="0">
                <a:latin typeface="Arial" panose="020B0604020202020204" pitchFamily="34" charset="0"/>
                <a:cs typeface="Arial" panose="020B0604020202020204" pitchFamily="34" charset="0"/>
              </a:rPr>
              <a:t> (Thymelaeaceae). </a:t>
            </a:r>
            <a:endParaRPr lang="nl-BE" sz="4000" b="1" i="1" dirty="0">
              <a:latin typeface="Helvetica" pitchFamily="2" charset="0"/>
            </a:endParaRPr>
          </a:p>
        </p:txBody>
      </p:sp>
    </p:spTree>
    <p:extLst>
      <p:ext uri="{BB962C8B-B14F-4D97-AF65-F5344CB8AC3E}">
        <p14:creationId xmlns:p14="http://schemas.microsoft.com/office/powerpoint/2010/main" val="965766861"/>
      </p:ext>
    </p:extLst>
  </p:cSld>
  <p:clrMapOvr>
    <a:masterClrMapping/>
  </p:clrMapOvr>
  <p:transition advTm="5000">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47DF4-E9FE-F048-9D4F-16D2E38F193A}"/>
              </a:ext>
            </a:extLst>
          </p:cNvPr>
          <p:cNvSpPr>
            <a:spLocks noGrp="1"/>
          </p:cNvSpPr>
          <p:nvPr>
            <p:ph type="title"/>
          </p:nvPr>
        </p:nvSpPr>
        <p:spPr>
          <a:xfrm>
            <a:off x="0" y="0"/>
            <a:ext cx="9144000" cy="1124744"/>
          </a:xfrm>
        </p:spPr>
        <p:txBody>
          <a:bodyPr/>
          <a:lstStyle/>
          <a:p>
            <a:r>
              <a:rPr lang="nl-BE" sz="2800" b="1" i="1" dirty="0">
                <a:latin typeface="Helvetica" pitchFamily="2" charset="0"/>
              </a:rPr>
              <a:t>Edgeworthia chrysantha </a:t>
            </a:r>
            <a:r>
              <a:rPr lang="nl-BE" sz="2800" dirty="0">
                <a:latin typeface="Helvetica" pitchFamily="2" charset="0"/>
              </a:rPr>
              <a:t>(Thymelaeaceae)</a:t>
            </a:r>
          </a:p>
        </p:txBody>
      </p:sp>
      <p:pic>
        <p:nvPicPr>
          <p:cNvPr id="4" name="Afbeelding 3" descr="Afbeelding met bloem, plant, buiten, gras&#10;&#10;Automatisch gegenereerde beschrijving">
            <a:extLst>
              <a:ext uri="{FF2B5EF4-FFF2-40B4-BE49-F238E27FC236}">
                <a16:creationId xmlns:a16="http://schemas.microsoft.com/office/drawing/2014/main" id="{9B6A1A1D-77C7-D74C-B184-F27271D7BE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604" y="1124744"/>
            <a:ext cx="7128792" cy="5347959"/>
          </a:xfrm>
          <a:prstGeom prst="rect">
            <a:avLst/>
          </a:prstGeom>
        </p:spPr>
      </p:pic>
      <p:sp>
        <p:nvSpPr>
          <p:cNvPr id="5" name="Ring 4">
            <a:extLst>
              <a:ext uri="{FF2B5EF4-FFF2-40B4-BE49-F238E27FC236}">
                <a16:creationId xmlns:a16="http://schemas.microsoft.com/office/drawing/2014/main" id="{FEB7F759-5A3F-CD44-83D7-64FFE2629DA8}"/>
              </a:ext>
            </a:extLst>
          </p:cNvPr>
          <p:cNvSpPr/>
          <p:nvPr/>
        </p:nvSpPr>
        <p:spPr bwMode="auto">
          <a:xfrm>
            <a:off x="3347864" y="5407521"/>
            <a:ext cx="1512168" cy="1440160"/>
          </a:xfrm>
          <a:prstGeom prst="donut">
            <a:avLst>
              <a:gd name="adj" fmla="val 7143"/>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570398422"/>
      </p:ext>
    </p:extLst>
  </p:cSld>
  <p:clrMapOvr>
    <a:masterClrMapping/>
  </p:clrMapOvr>
  <p:transition advTm="5000">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0E28A3-95D2-D84D-92E9-962C0B992A47}"/>
              </a:ext>
            </a:extLst>
          </p:cNvPr>
          <p:cNvSpPr>
            <a:spLocks noGrp="1"/>
          </p:cNvSpPr>
          <p:nvPr>
            <p:ph type="title"/>
          </p:nvPr>
        </p:nvSpPr>
        <p:spPr>
          <a:xfrm>
            <a:off x="685800" y="728700"/>
            <a:ext cx="7772400" cy="5400600"/>
          </a:xfrm>
        </p:spPr>
        <p:txBody>
          <a:bodyPr/>
          <a:lstStyle/>
          <a:p>
            <a:pPr algn="l"/>
            <a:r>
              <a:rPr lang="nl-BE" sz="4000" b="1" i="1" dirty="0">
                <a:latin typeface="Helvetica" pitchFamily="2" charset="0"/>
                <a:cs typeface="Arial" panose="020B0604020202020204" pitchFamily="34" charset="0"/>
              </a:rPr>
              <a:t>Valse dichotomie</a:t>
            </a:r>
            <a:br>
              <a:rPr lang="nl-BE" sz="2400" b="1" i="1" dirty="0">
                <a:latin typeface="Arial" panose="020B0604020202020204" pitchFamily="34" charset="0"/>
                <a:cs typeface="Arial" panose="020B0604020202020204" pitchFamily="34"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Minder zeldzaam zijn de planten die een </a:t>
            </a:r>
            <a:r>
              <a:rPr lang="nl-NL" sz="2400" b="1" i="1" dirty="0" err="1">
                <a:latin typeface="Arial" panose="020B0604020202020204" pitchFamily="34" charset="0"/>
                <a:cs typeface="Arial" panose="020B0604020202020204" pitchFamily="34" charset="0"/>
              </a:rPr>
              <a:t>pseudodichotome</a:t>
            </a:r>
            <a:r>
              <a:rPr lang="nl-NL" sz="2400" dirty="0">
                <a:latin typeface="Arial" panose="020B0604020202020204" pitchFamily="34" charset="0"/>
                <a:cs typeface="Arial" panose="020B0604020202020204" pitchFamily="34" charset="0"/>
              </a:rPr>
              <a:t> vertakking vertonen. Dit verschijnsel is eigenlijk een gewone, laterale vertakking, maar met niet meer uitgroeien van de hoofdas (meestal veroorzaakt doordat de eindknop uitgroeit tot een bloem of een bloemgestel). De groeifunctie wordt dan overgenomen door de okselknoppen van de hoogste twee bladeren, waardoor een valse dichotomie ontstaat. </a:t>
            </a:r>
            <a:endParaRPr lang="nl-BE" sz="4000" b="1" i="1" dirty="0">
              <a:latin typeface="Helvetica" pitchFamily="2" charset="0"/>
            </a:endParaRPr>
          </a:p>
        </p:txBody>
      </p:sp>
    </p:spTree>
    <p:extLst>
      <p:ext uri="{BB962C8B-B14F-4D97-AF65-F5344CB8AC3E}">
        <p14:creationId xmlns:p14="http://schemas.microsoft.com/office/powerpoint/2010/main" val="1136157539"/>
      </p:ext>
    </p:extLst>
  </p:cSld>
  <p:clrMapOvr>
    <a:masterClrMapping/>
  </p:clrMapOvr>
  <p:transition advTm="5000">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440B5320-E200-4E4A-955D-A5CADADB11D1}"/>
              </a:ext>
            </a:extLst>
          </p:cNvPr>
          <p:cNvSpPr>
            <a:spLocks noGrp="1" noChangeArrowheads="1"/>
          </p:cNvSpPr>
          <p:nvPr>
            <p:ph type="title" idx="4294967295"/>
          </p:nvPr>
        </p:nvSpPr>
        <p:spPr>
          <a:xfrm>
            <a:off x="0" y="0"/>
            <a:ext cx="9144000" cy="1124744"/>
          </a:xfrm>
        </p:spPr>
        <p:txBody>
          <a:bodyPr/>
          <a:lstStyle/>
          <a:p>
            <a:pPr eaLnBrk="1" hangingPunct="1"/>
            <a:r>
              <a:rPr lang="nl-NL" altLang="nl-BE" sz="2800" b="1" i="1" dirty="0">
                <a:latin typeface="Helvetica" pitchFamily="2" charset="0"/>
                <a:ea typeface="ＭＳ Ｐゴシック" panose="020B0600070205080204" pitchFamily="34" charset="-128"/>
              </a:rPr>
              <a:t>Acer </a:t>
            </a:r>
            <a:r>
              <a:rPr lang="nl-NL" altLang="nl-BE" sz="2800" b="1" i="1" dirty="0" err="1">
                <a:latin typeface="Helvetica" pitchFamily="2" charset="0"/>
                <a:ea typeface="ＭＳ Ｐゴシック" panose="020B0600070205080204" pitchFamily="34" charset="-128"/>
              </a:rPr>
              <a:t>palmatum</a:t>
            </a:r>
            <a:r>
              <a:rPr lang="nl-NL" altLang="nl-BE" sz="2800" dirty="0">
                <a:latin typeface="Helvetica" pitchFamily="2" charset="0"/>
                <a:ea typeface="ＭＳ Ｐゴシック" panose="020B0600070205080204" pitchFamily="34" charset="-128"/>
              </a:rPr>
              <a:t> (Sapindaceae)</a:t>
            </a:r>
            <a:endParaRPr lang="nl-NL" altLang="nl-BE" sz="2800" b="1" i="1" dirty="0">
              <a:latin typeface="Helvetica" pitchFamily="2" charset="0"/>
              <a:ea typeface="ＭＳ Ｐゴシック" panose="020B0600070205080204" pitchFamily="34" charset="-128"/>
            </a:endParaRPr>
          </a:p>
        </p:txBody>
      </p:sp>
      <p:pic>
        <p:nvPicPr>
          <p:cNvPr id="138242" name="Picture 4" descr="A palmatum HBUG20011542 JPG                                    000945E2Macintosh HD                   B53C9F77:">
            <a:extLst>
              <a:ext uri="{FF2B5EF4-FFF2-40B4-BE49-F238E27FC236}">
                <a16:creationId xmlns:a16="http://schemas.microsoft.com/office/drawing/2014/main" id="{AB00C331-F357-AC4E-A274-F8BF7F33FC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801813"/>
            <a:ext cx="8686800" cy="325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206453"/>
      </p:ext>
    </p:extLst>
  </p:cSld>
  <p:clrMapOvr>
    <a:masterClrMapping/>
  </p:clrMapOvr>
  <p:transition advTm="5000">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98A7FD79-8E93-BD4E-B4AC-563878C712D6}"/>
              </a:ext>
            </a:extLst>
          </p:cNvPr>
          <p:cNvSpPr>
            <a:spLocks noGrp="1" noChangeArrowheads="1"/>
          </p:cNvSpPr>
          <p:nvPr>
            <p:ph type="title" idx="4294967295"/>
          </p:nvPr>
        </p:nvSpPr>
        <p:spPr>
          <a:xfrm>
            <a:off x="0" y="0"/>
            <a:ext cx="4572000" cy="3429000"/>
          </a:xfrm>
        </p:spPr>
        <p:txBody>
          <a:bodyPr/>
          <a:lstStyle/>
          <a:p>
            <a:pPr eaLnBrk="1" hangingPunct="1"/>
            <a:r>
              <a:rPr lang="nl-NL" altLang="nl-BE" sz="2800" b="1" i="1" dirty="0">
                <a:latin typeface="Helvetica" pitchFamily="2" charset="0"/>
                <a:ea typeface="ＭＳ Ｐゴシック" panose="020B0600070205080204" pitchFamily="34" charset="-128"/>
              </a:rPr>
              <a:t>Acer </a:t>
            </a:r>
            <a:r>
              <a:rPr lang="nl-NL" altLang="nl-BE" sz="2800" b="1" i="1" dirty="0" err="1">
                <a:latin typeface="Helvetica" pitchFamily="2" charset="0"/>
                <a:ea typeface="ＭＳ Ｐゴシック" panose="020B0600070205080204" pitchFamily="34" charset="-128"/>
              </a:rPr>
              <a:t>shirasawanum</a:t>
            </a:r>
            <a:r>
              <a:rPr lang="nl-NL" altLang="nl-BE" sz="2800" dirty="0">
                <a:latin typeface="Helvetica" pitchFamily="2" charset="0"/>
                <a:ea typeface="ＭＳ Ｐゴシック" panose="020B0600070205080204" pitchFamily="34" charset="-128"/>
              </a:rPr>
              <a:t> (Sapindaceae)</a:t>
            </a:r>
            <a:endParaRPr lang="nl-NL" altLang="nl-BE" sz="2800" b="1" i="1" dirty="0">
              <a:latin typeface="Helvetica" pitchFamily="2" charset="0"/>
              <a:ea typeface="ＭＳ Ｐゴシック" panose="020B0600070205080204" pitchFamily="34" charset="-128"/>
            </a:endParaRPr>
          </a:p>
        </p:txBody>
      </p:sp>
      <p:pic>
        <p:nvPicPr>
          <p:cNvPr id="147458" name="Picture 3" descr="A shira det2 JPG                                               00094595Macintosh HD                   B53C9F77:">
            <a:extLst>
              <a:ext uri="{FF2B5EF4-FFF2-40B4-BE49-F238E27FC236}">
                <a16:creationId xmlns:a16="http://schemas.microsoft.com/office/drawing/2014/main" id="{267F43A9-AD6D-F944-9167-4873287A4D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2120" y="231659"/>
            <a:ext cx="2448272" cy="639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4795147"/>
      </p:ext>
    </p:extLst>
  </p:cSld>
  <p:clrMapOvr>
    <a:masterClrMapping/>
  </p:clrMapOvr>
  <p:transition advTm="5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21E721-92E8-0344-BA8C-381DE18FA2BD}"/>
              </a:ext>
            </a:extLst>
          </p:cNvPr>
          <p:cNvSpPr>
            <a:spLocks noGrp="1"/>
          </p:cNvSpPr>
          <p:nvPr>
            <p:ph type="title"/>
          </p:nvPr>
        </p:nvSpPr>
        <p:spPr>
          <a:xfrm>
            <a:off x="0" y="0"/>
            <a:ext cx="9144000" cy="1124744"/>
          </a:xfrm>
        </p:spPr>
        <p:txBody>
          <a:bodyPr/>
          <a:lstStyle/>
          <a:p>
            <a:r>
              <a:rPr lang="nl-BE" sz="2800" b="1" i="1" dirty="0">
                <a:latin typeface="Helvetica" pitchFamily="2" charset="0"/>
              </a:rPr>
              <a:t>Captaincookia margaretae </a:t>
            </a:r>
            <a:r>
              <a:rPr lang="nl-BE" sz="2800" dirty="0">
                <a:latin typeface="Helvetica" pitchFamily="2" charset="0"/>
              </a:rPr>
              <a:t>(Rubiaceae)</a:t>
            </a:r>
          </a:p>
        </p:txBody>
      </p:sp>
      <p:pic>
        <p:nvPicPr>
          <p:cNvPr id="4" name="Afbeelding 3" descr="Afbeelding met plant, buiten, foto, roze&#10;&#10;Automatisch gegenereerde beschrijving">
            <a:extLst>
              <a:ext uri="{FF2B5EF4-FFF2-40B4-BE49-F238E27FC236}">
                <a16:creationId xmlns:a16="http://schemas.microsoft.com/office/drawing/2014/main" id="{0F8EDFB6-7075-5241-A547-B94D8B2BCF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588" y="980728"/>
            <a:ext cx="7804823" cy="5577793"/>
          </a:xfrm>
          <a:prstGeom prst="rect">
            <a:avLst/>
          </a:prstGeom>
        </p:spPr>
      </p:pic>
    </p:spTree>
    <p:extLst>
      <p:ext uri="{BB962C8B-B14F-4D97-AF65-F5344CB8AC3E}">
        <p14:creationId xmlns:p14="http://schemas.microsoft.com/office/powerpoint/2010/main" val="881966398"/>
      </p:ext>
    </p:extLst>
  </p:cSld>
  <p:clrMapOvr>
    <a:masterClrMapping/>
  </p:clrMapOvr>
  <p:transition advTm="500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2D59569F-123E-A641-BD31-FB6E8E8685C6}"/>
              </a:ext>
            </a:extLst>
          </p:cNvPr>
          <p:cNvSpPr>
            <a:spLocks noGrp="1" noChangeArrowheads="1"/>
          </p:cNvSpPr>
          <p:nvPr>
            <p:ph type="title" idx="4294967295"/>
          </p:nvPr>
        </p:nvSpPr>
        <p:spPr>
          <a:xfrm>
            <a:off x="0" y="0"/>
            <a:ext cx="9144000" cy="1124744"/>
          </a:xfrm>
        </p:spPr>
        <p:txBody>
          <a:bodyPr/>
          <a:lstStyle/>
          <a:p>
            <a:pPr eaLnBrk="1" hangingPunct="1"/>
            <a:r>
              <a:rPr lang="nl-NL" altLang="nl-BE" sz="2800" b="1" i="1" dirty="0">
                <a:latin typeface="Helvetica" pitchFamily="2" charset="0"/>
                <a:ea typeface="ＭＳ Ｐゴシック" panose="020B0600070205080204" pitchFamily="34" charset="-128"/>
              </a:rPr>
              <a:t>Acer </a:t>
            </a:r>
            <a:r>
              <a:rPr lang="nl-NL" altLang="nl-BE" sz="2800" b="1" i="1" dirty="0" err="1">
                <a:latin typeface="Helvetica" pitchFamily="2" charset="0"/>
                <a:ea typeface="ＭＳ Ｐゴシック" panose="020B0600070205080204" pitchFamily="34" charset="-128"/>
              </a:rPr>
              <a:t>pectinatum</a:t>
            </a:r>
            <a:r>
              <a:rPr lang="nl-NL" altLang="nl-BE" sz="2800" dirty="0">
                <a:latin typeface="Helvetica" pitchFamily="2" charset="0"/>
                <a:ea typeface="ＭＳ Ｐゴシック" panose="020B0600070205080204" pitchFamily="34" charset="-128"/>
              </a:rPr>
              <a:t> (Sapindaceae)</a:t>
            </a:r>
            <a:endParaRPr lang="nl-NL" altLang="nl-BE" sz="2800" b="1" i="1" dirty="0">
              <a:latin typeface="Helvetica" pitchFamily="2" charset="0"/>
              <a:ea typeface="ＭＳ Ｐゴシック" panose="020B0600070205080204" pitchFamily="34" charset="-128"/>
            </a:endParaRPr>
          </a:p>
        </p:txBody>
      </p:sp>
      <p:pic>
        <p:nvPicPr>
          <p:cNvPr id="134146" name="Picture 4" descr="A pectinatum JDL2 JPG                                          0009489BMacintosh HD                   B53C9F77:">
            <a:extLst>
              <a:ext uri="{FF2B5EF4-FFF2-40B4-BE49-F238E27FC236}">
                <a16:creationId xmlns:a16="http://schemas.microsoft.com/office/drawing/2014/main" id="{8897D704-57A8-B24D-B78C-5F05028184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7350" y="1124744"/>
            <a:ext cx="83693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ng 1">
            <a:extLst>
              <a:ext uri="{FF2B5EF4-FFF2-40B4-BE49-F238E27FC236}">
                <a16:creationId xmlns:a16="http://schemas.microsoft.com/office/drawing/2014/main" id="{D54CBDA9-CF80-0846-ADA1-E1CA9680C603}"/>
              </a:ext>
            </a:extLst>
          </p:cNvPr>
          <p:cNvSpPr/>
          <p:nvPr/>
        </p:nvSpPr>
        <p:spPr bwMode="auto">
          <a:xfrm>
            <a:off x="827584" y="3717032"/>
            <a:ext cx="1418456" cy="1346448"/>
          </a:xfrm>
          <a:prstGeom prst="donut">
            <a:avLst>
              <a:gd name="adj" fmla="val 694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l-BE" sz="2400" b="0" i="1"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727031211"/>
      </p:ext>
    </p:extLst>
  </p:cSld>
  <p:clrMapOvr>
    <a:masterClrMapping/>
  </p:clrMapOvr>
  <p:transition advTm="5000">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F61E0-FE92-C444-AF63-090BDB862717}"/>
              </a:ext>
            </a:extLst>
          </p:cNvPr>
          <p:cNvSpPr>
            <a:spLocks noGrp="1"/>
          </p:cNvSpPr>
          <p:nvPr>
            <p:ph type="title"/>
          </p:nvPr>
        </p:nvSpPr>
        <p:spPr>
          <a:xfrm>
            <a:off x="0" y="0"/>
            <a:ext cx="3131840" cy="3429000"/>
          </a:xfrm>
        </p:spPr>
        <p:txBody>
          <a:bodyPr/>
          <a:lstStyle/>
          <a:p>
            <a:r>
              <a:rPr lang="nl-BE" sz="2800" b="1" i="1" dirty="0">
                <a:latin typeface="Helvetica" pitchFamily="2" charset="0"/>
              </a:rPr>
              <a:t>Magnolia biondii </a:t>
            </a:r>
            <a:r>
              <a:rPr lang="nl-BE" sz="2800" dirty="0">
                <a:latin typeface="Helvetica" pitchFamily="2" charset="0"/>
              </a:rPr>
              <a:t>(Magnoliaceae)</a:t>
            </a:r>
          </a:p>
        </p:txBody>
      </p:sp>
      <p:pic>
        <p:nvPicPr>
          <p:cNvPr id="4" name="Afbeelding 3" descr="Afbeelding met groen, klein, zitten, tafel&#10;&#10;Automatisch gegenereerde beschrijving">
            <a:extLst>
              <a:ext uri="{FF2B5EF4-FFF2-40B4-BE49-F238E27FC236}">
                <a16:creationId xmlns:a16="http://schemas.microsoft.com/office/drawing/2014/main" id="{21D1FEEF-997B-8040-8CF5-140A86F42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31840" y="476672"/>
            <a:ext cx="5637202" cy="6061584"/>
          </a:xfrm>
          <a:prstGeom prst="rect">
            <a:avLst/>
          </a:prstGeom>
        </p:spPr>
      </p:pic>
    </p:spTree>
    <p:extLst>
      <p:ext uri="{BB962C8B-B14F-4D97-AF65-F5344CB8AC3E}">
        <p14:creationId xmlns:p14="http://schemas.microsoft.com/office/powerpoint/2010/main" val="3417449137"/>
      </p:ext>
    </p:extLst>
  </p:cSld>
  <p:clrMapOvr>
    <a:masterClrMapping/>
  </p:clrMapOvr>
  <p:transition advTm="500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228DE-4513-8349-B839-86E99FFC2065}"/>
              </a:ext>
            </a:extLst>
          </p:cNvPr>
          <p:cNvSpPr>
            <a:spLocks noGrp="1"/>
          </p:cNvSpPr>
          <p:nvPr>
            <p:ph type="title"/>
          </p:nvPr>
        </p:nvSpPr>
        <p:spPr>
          <a:xfrm>
            <a:off x="0" y="0"/>
            <a:ext cx="9144000" cy="1124744"/>
          </a:xfrm>
        </p:spPr>
        <p:txBody>
          <a:bodyPr/>
          <a:lstStyle/>
          <a:p>
            <a:r>
              <a:rPr lang="nl-BE" sz="2800" b="1" i="1" dirty="0">
                <a:latin typeface="Helvetica" pitchFamily="2" charset="0"/>
              </a:rPr>
              <a:t>Magnolia sinensis </a:t>
            </a:r>
            <a:r>
              <a:rPr lang="nl-BE" sz="2800" dirty="0">
                <a:latin typeface="Helvetica" pitchFamily="2" charset="0"/>
              </a:rPr>
              <a:t>(Magnoliaceae)</a:t>
            </a:r>
          </a:p>
        </p:txBody>
      </p:sp>
      <p:pic>
        <p:nvPicPr>
          <p:cNvPr id="4" name="Afbeelding 3" descr="Afbeelding met binnen, groen, tafel, zitten&#10;&#10;Automatisch gegenereerde beschrijving">
            <a:extLst>
              <a:ext uri="{FF2B5EF4-FFF2-40B4-BE49-F238E27FC236}">
                <a16:creationId xmlns:a16="http://schemas.microsoft.com/office/drawing/2014/main" id="{10CFD27E-DBA4-9840-A72F-51B2BCBEDF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1124744"/>
            <a:ext cx="6768752" cy="5510500"/>
          </a:xfrm>
          <a:prstGeom prst="rect">
            <a:avLst/>
          </a:prstGeom>
        </p:spPr>
      </p:pic>
    </p:spTree>
    <p:extLst>
      <p:ext uri="{BB962C8B-B14F-4D97-AF65-F5344CB8AC3E}">
        <p14:creationId xmlns:p14="http://schemas.microsoft.com/office/powerpoint/2010/main" val="2613372946"/>
      </p:ext>
    </p:extLst>
  </p:cSld>
  <p:clrMapOvr>
    <a:masterClrMapping/>
  </p:clrMapOvr>
  <p:transition advTm="5000">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8C2EDD-2012-964A-8888-F443B0CF0980}"/>
              </a:ext>
            </a:extLst>
          </p:cNvPr>
          <p:cNvSpPr>
            <a:spLocks noGrp="1"/>
          </p:cNvSpPr>
          <p:nvPr>
            <p:ph type="title"/>
          </p:nvPr>
        </p:nvSpPr>
        <p:spPr>
          <a:xfrm>
            <a:off x="0" y="0"/>
            <a:ext cx="9144000" cy="1124744"/>
          </a:xfrm>
        </p:spPr>
        <p:txBody>
          <a:bodyPr/>
          <a:lstStyle/>
          <a:p>
            <a:r>
              <a:rPr lang="nl-BE" sz="2800" b="1" i="1" dirty="0">
                <a:latin typeface="Helvetica" pitchFamily="2" charset="0"/>
              </a:rPr>
              <a:t>Magnolia sinensis </a:t>
            </a:r>
            <a:r>
              <a:rPr lang="nl-BE" sz="2800" dirty="0">
                <a:latin typeface="Helvetica" pitchFamily="2" charset="0"/>
              </a:rPr>
              <a:t>(Magnoliaceae)</a:t>
            </a:r>
            <a:endParaRPr lang="nl-BE" sz="2800" dirty="0"/>
          </a:p>
        </p:txBody>
      </p:sp>
      <p:pic>
        <p:nvPicPr>
          <p:cNvPr id="4" name="Afbeelding 3" descr="Afbeelding met groen, binnen, zitten, klein&#10;&#10;Automatisch gegenereerde beschrijving">
            <a:extLst>
              <a:ext uri="{FF2B5EF4-FFF2-40B4-BE49-F238E27FC236}">
                <a16:creationId xmlns:a16="http://schemas.microsoft.com/office/drawing/2014/main" id="{302EBA4C-3D17-3048-8F18-3C768F6E57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778" y="1124744"/>
            <a:ext cx="8320443" cy="5479317"/>
          </a:xfrm>
          <a:prstGeom prst="rect">
            <a:avLst/>
          </a:prstGeom>
        </p:spPr>
      </p:pic>
    </p:spTree>
    <p:extLst>
      <p:ext uri="{BB962C8B-B14F-4D97-AF65-F5344CB8AC3E}">
        <p14:creationId xmlns:p14="http://schemas.microsoft.com/office/powerpoint/2010/main" val="3997112833"/>
      </p:ext>
    </p:extLst>
  </p:cSld>
  <p:clrMapOvr>
    <a:masterClrMapping/>
  </p:clrMapOvr>
  <p:transition advTm="500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F12226-ADFF-9740-9A54-F4877C49F148}"/>
              </a:ext>
            </a:extLst>
          </p:cNvPr>
          <p:cNvSpPr>
            <a:spLocks noGrp="1"/>
          </p:cNvSpPr>
          <p:nvPr>
            <p:ph type="title"/>
          </p:nvPr>
        </p:nvSpPr>
        <p:spPr>
          <a:xfrm>
            <a:off x="0" y="0"/>
            <a:ext cx="9144000" cy="1124744"/>
          </a:xfrm>
        </p:spPr>
        <p:txBody>
          <a:bodyPr/>
          <a:lstStyle/>
          <a:p>
            <a:r>
              <a:rPr lang="nl-BE" sz="2800" b="1" i="1" dirty="0">
                <a:latin typeface="Helvetica" pitchFamily="2" charset="0"/>
              </a:rPr>
              <a:t>Loranthus europaeus </a:t>
            </a:r>
            <a:r>
              <a:rPr lang="nl-BE" sz="2800" dirty="0">
                <a:latin typeface="Helvetica" pitchFamily="2" charset="0"/>
              </a:rPr>
              <a:t>(Loranthaceae)</a:t>
            </a:r>
          </a:p>
        </p:txBody>
      </p:sp>
      <p:pic>
        <p:nvPicPr>
          <p:cNvPr id="4" name="Afbeelding 3" descr="Afbeelding met binnen, tafel, vaas, bloem&#10;&#10;Automatisch gegenereerde beschrijving">
            <a:extLst>
              <a:ext uri="{FF2B5EF4-FFF2-40B4-BE49-F238E27FC236}">
                <a16:creationId xmlns:a16="http://schemas.microsoft.com/office/drawing/2014/main" id="{99F1B3E4-058E-8740-A06B-51B1147714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700" y="1124744"/>
            <a:ext cx="7486600" cy="5290118"/>
          </a:xfrm>
          <a:prstGeom prst="rect">
            <a:avLst/>
          </a:prstGeom>
        </p:spPr>
      </p:pic>
    </p:spTree>
    <p:extLst>
      <p:ext uri="{BB962C8B-B14F-4D97-AF65-F5344CB8AC3E}">
        <p14:creationId xmlns:p14="http://schemas.microsoft.com/office/powerpoint/2010/main" val="1396077947"/>
      </p:ext>
    </p:extLst>
  </p:cSld>
  <p:clrMapOvr>
    <a:masterClrMapping/>
  </p:clrMapOvr>
  <p:transition advTm="500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38F431-C416-8143-940E-DBA3EDC4050A}"/>
              </a:ext>
            </a:extLst>
          </p:cNvPr>
          <p:cNvSpPr>
            <a:spLocks noGrp="1"/>
          </p:cNvSpPr>
          <p:nvPr>
            <p:ph type="title"/>
          </p:nvPr>
        </p:nvSpPr>
        <p:spPr>
          <a:xfrm>
            <a:off x="0" y="0"/>
            <a:ext cx="2915816" cy="3429000"/>
          </a:xfrm>
        </p:spPr>
        <p:txBody>
          <a:bodyPr/>
          <a:lstStyle/>
          <a:p>
            <a:r>
              <a:rPr lang="nl-BE" sz="2800" b="1" i="1" dirty="0">
                <a:latin typeface="Helvetica" pitchFamily="2" charset="0"/>
              </a:rPr>
              <a:t>Loranthus europaeus </a:t>
            </a:r>
            <a:r>
              <a:rPr lang="nl-BE" sz="2800" dirty="0">
                <a:latin typeface="Helvetica" pitchFamily="2" charset="0"/>
              </a:rPr>
              <a:t>(Loranthaceae)</a:t>
            </a:r>
            <a:endParaRPr lang="nl-BE" sz="2800" dirty="0"/>
          </a:p>
        </p:txBody>
      </p:sp>
      <p:pic>
        <p:nvPicPr>
          <p:cNvPr id="4" name="Afbeelding 3" descr="Afbeelding met groen, plant, zitten, klein&#10;&#10;Automatisch gegenereerde beschrijving">
            <a:extLst>
              <a:ext uri="{FF2B5EF4-FFF2-40B4-BE49-F238E27FC236}">
                <a16:creationId xmlns:a16="http://schemas.microsoft.com/office/drawing/2014/main" id="{8751D027-A5FB-FE46-82AF-58D69EDDBA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15816" y="202332"/>
            <a:ext cx="5984826" cy="6453336"/>
          </a:xfrm>
          <a:prstGeom prst="rect">
            <a:avLst/>
          </a:prstGeom>
        </p:spPr>
      </p:pic>
    </p:spTree>
    <p:extLst>
      <p:ext uri="{BB962C8B-B14F-4D97-AF65-F5344CB8AC3E}">
        <p14:creationId xmlns:p14="http://schemas.microsoft.com/office/powerpoint/2010/main" val="406006367"/>
      </p:ext>
    </p:extLst>
  </p:cSld>
  <p:clrMapOvr>
    <a:masterClrMapping/>
  </p:clrMapOvr>
  <p:transition advTm="5000">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459D16-D1CF-6448-B444-2578A76C3321}"/>
              </a:ext>
            </a:extLst>
          </p:cNvPr>
          <p:cNvSpPr>
            <a:spLocks noGrp="1"/>
          </p:cNvSpPr>
          <p:nvPr>
            <p:ph type="title"/>
          </p:nvPr>
        </p:nvSpPr>
        <p:spPr>
          <a:xfrm>
            <a:off x="0" y="0"/>
            <a:ext cx="9144000" cy="1124744"/>
          </a:xfrm>
        </p:spPr>
        <p:txBody>
          <a:bodyPr/>
          <a:lstStyle/>
          <a:p>
            <a:r>
              <a:rPr lang="nl-BE" sz="2800" b="1" i="1" dirty="0">
                <a:latin typeface="Helvetica" pitchFamily="2" charset="0"/>
              </a:rPr>
              <a:t>Viscum album </a:t>
            </a:r>
            <a:r>
              <a:rPr lang="nl-BE" sz="2800" dirty="0">
                <a:latin typeface="Helvetica" pitchFamily="2" charset="0"/>
              </a:rPr>
              <a:t>(Santalaceae)</a:t>
            </a:r>
          </a:p>
        </p:txBody>
      </p:sp>
      <p:pic>
        <p:nvPicPr>
          <p:cNvPr id="4" name="Afbeelding 3" descr="Afbeelding met binnen, groen, klein, zitten&#10;&#10;Automatisch gegenereerde beschrijving">
            <a:extLst>
              <a:ext uri="{FF2B5EF4-FFF2-40B4-BE49-F238E27FC236}">
                <a16:creationId xmlns:a16="http://schemas.microsoft.com/office/drawing/2014/main" id="{CC181546-96CC-8641-9539-436AAF2B008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124" y="1124744"/>
            <a:ext cx="8487751" cy="5079888"/>
          </a:xfrm>
          <a:prstGeom prst="rect">
            <a:avLst/>
          </a:prstGeom>
        </p:spPr>
      </p:pic>
    </p:spTree>
    <p:extLst>
      <p:ext uri="{BB962C8B-B14F-4D97-AF65-F5344CB8AC3E}">
        <p14:creationId xmlns:p14="http://schemas.microsoft.com/office/powerpoint/2010/main" val="1239472178"/>
      </p:ext>
    </p:extLst>
  </p:cSld>
  <p:clrMapOvr>
    <a:masterClrMapping/>
  </p:clrMapOvr>
  <p:transition advTm="500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74A69C-3A01-644C-9D78-C26A7F83E675}"/>
              </a:ext>
            </a:extLst>
          </p:cNvPr>
          <p:cNvSpPr>
            <a:spLocks noGrp="1"/>
          </p:cNvSpPr>
          <p:nvPr>
            <p:ph type="title"/>
          </p:nvPr>
        </p:nvSpPr>
        <p:spPr>
          <a:xfrm>
            <a:off x="685800" y="1847106"/>
            <a:ext cx="7772400" cy="3163788"/>
          </a:xfrm>
        </p:spPr>
        <p:txBody>
          <a:bodyPr/>
          <a:lstStyle/>
          <a:p>
            <a:pPr algn="l"/>
            <a:r>
              <a:rPr lang="nl-BE" sz="4000" b="1" i="1" dirty="0">
                <a:latin typeface="Helvetica" pitchFamily="2" charset="0"/>
              </a:rPr>
              <a:t>3. Adventieve</a:t>
            </a:r>
            <a:r>
              <a:rPr lang="nl-BE" sz="2800" b="1" i="1" dirty="0">
                <a:latin typeface="Helvetica" pitchFamily="2" charset="0"/>
              </a:rPr>
              <a:t> </a:t>
            </a:r>
            <a:r>
              <a:rPr lang="nl-BE" sz="4000" b="1" i="1" dirty="0">
                <a:latin typeface="Helvetica" pitchFamily="2" charset="0"/>
              </a:rPr>
              <a:t>vertakking</a:t>
            </a:r>
            <a:br>
              <a:rPr lang="nl-BE" sz="4000" b="1" i="1" dirty="0">
                <a:latin typeface="Helvetica" pitchFamily="2" charset="0"/>
              </a:rPr>
            </a:br>
            <a:br>
              <a:rPr lang="nl-BE" sz="2400" b="1" i="1"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3. </a:t>
            </a:r>
            <a:r>
              <a:rPr lang="nl-NL" sz="2400" b="1" i="1" dirty="0">
                <a:latin typeface="Arial" panose="020B0604020202020204" pitchFamily="34" charset="0"/>
                <a:cs typeface="Arial" panose="020B0604020202020204" pitchFamily="34" charset="0"/>
              </a:rPr>
              <a:t>Adventieve vertakking</a:t>
            </a: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ectopic</a:t>
            </a: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shoot</a:t>
            </a:r>
            <a:r>
              <a:rPr lang="nl-NL" sz="2400" dirty="0">
                <a:latin typeface="Arial" panose="020B0604020202020204" pitchFamily="34" charset="0"/>
                <a:cs typeface="Arial" panose="020B0604020202020204" pitchFamily="34" charset="0"/>
              </a:rPr>
              <a:t> </a:t>
            </a:r>
            <a:r>
              <a:rPr lang="nl-NL" sz="2400" dirty="0" err="1">
                <a:latin typeface="Arial" panose="020B0604020202020204" pitchFamily="34" charset="0"/>
                <a:cs typeface="Arial" panose="020B0604020202020204" pitchFamily="34" charset="0"/>
              </a:rPr>
              <a:t>formation</a:t>
            </a:r>
            <a:r>
              <a:rPr lang="nl-NL" sz="2400" dirty="0">
                <a:latin typeface="Arial" panose="020B0604020202020204" pitchFamily="34" charset="0"/>
                <a:cs typeface="Arial" panose="020B0604020202020204" pitchFamily="34" charset="0"/>
              </a:rPr>
              <a:t>"), niet op de “normale” plaatsen zoals hierboven beschreven, met een onbepaalde plaatsing of met een onbepaald aantal, en als voorbeelden: </a:t>
            </a:r>
            <a:endParaRPr lang="nl-BE" sz="2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0413438"/>
      </p:ext>
    </p:extLst>
  </p:cSld>
  <p:clrMapOvr>
    <a:masterClrMapping/>
  </p:clrMapOvr>
  <p:transition advTm="5000">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03E9B0-D7DF-1A47-9CF0-F4397E0BBD99}"/>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Adventieve vertakking: </a:t>
            </a:r>
            <a:br>
              <a:rPr lang="nl-BE" sz="4000" b="1" i="1" dirty="0">
                <a:latin typeface="Helvetica" pitchFamily="2" charset="0"/>
              </a:rPr>
            </a:br>
            <a:r>
              <a:rPr lang="nl-BE" sz="4000" b="1" i="1" dirty="0">
                <a:latin typeface="Helvetica" pitchFamily="2" charset="0"/>
              </a:rPr>
              <a:t>uit wondweefsel</a:t>
            </a:r>
          </a:p>
        </p:txBody>
      </p:sp>
    </p:spTree>
    <p:extLst>
      <p:ext uri="{BB962C8B-B14F-4D97-AF65-F5344CB8AC3E}">
        <p14:creationId xmlns:p14="http://schemas.microsoft.com/office/powerpoint/2010/main" val="1841749895"/>
      </p:ext>
    </p:extLst>
  </p:cSld>
  <p:clrMapOvr>
    <a:masterClrMapping/>
  </p:clrMapOvr>
  <p:transition advTm="500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BCBD46F4-BA61-034B-855A-5E2204A1A1E0}"/>
              </a:ext>
            </a:extLst>
          </p:cNvPr>
          <p:cNvSpPr>
            <a:spLocks noGrp="1" noChangeArrowheads="1"/>
          </p:cNvSpPr>
          <p:nvPr>
            <p:ph type="title"/>
          </p:nvPr>
        </p:nvSpPr>
        <p:spPr>
          <a:xfrm>
            <a:off x="0" y="0"/>
            <a:ext cx="4572000" cy="3429000"/>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Salix fragilis</a:t>
            </a:r>
            <a:r>
              <a:rPr lang="nl-BE" altLang="nl-BE" sz="2800" dirty="0">
                <a:solidFill>
                  <a:schemeClr val="tx1"/>
                </a:solidFill>
                <a:latin typeface="Helvetica" pitchFamily="2" charset="0"/>
                <a:ea typeface="ＭＳ Ｐゴシック" panose="020B0600070205080204" pitchFamily="34" charset="-128"/>
              </a:rPr>
              <a:t> (Salicaceae)</a:t>
            </a:r>
            <a:endParaRPr lang="en-GB" altLang="nl-BE" i="1" dirty="0">
              <a:solidFill>
                <a:schemeClr val="tx1"/>
              </a:solidFill>
              <a:ea typeface="ＭＳ Ｐゴシック" panose="020B0600070205080204" pitchFamily="34" charset="-128"/>
            </a:endParaRPr>
          </a:p>
        </p:txBody>
      </p:sp>
      <p:pic>
        <p:nvPicPr>
          <p:cNvPr id="33794" name="Picture 6" descr="KNOTWILG.JPG                                                   0009EB9BMacintosh HD                   B53C9F77:">
            <a:extLst>
              <a:ext uri="{FF2B5EF4-FFF2-40B4-BE49-F238E27FC236}">
                <a16:creationId xmlns:a16="http://schemas.microsoft.com/office/drawing/2014/main" id="{8992D308-BA58-1E46-8214-FCA55586516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622300"/>
            <a:ext cx="421005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1DA766-7CBF-E046-A153-911010712EC1}"/>
              </a:ext>
            </a:extLst>
          </p:cNvPr>
          <p:cNvSpPr>
            <a:spLocks noGrp="1"/>
          </p:cNvSpPr>
          <p:nvPr>
            <p:ph type="title"/>
          </p:nvPr>
        </p:nvSpPr>
        <p:spPr>
          <a:xfrm>
            <a:off x="0" y="0"/>
            <a:ext cx="9144000" cy="1124744"/>
          </a:xfrm>
        </p:spPr>
        <p:txBody>
          <a:bodyPr/>
          <a:lstStyle/>
          <a:p>
            <a:r>
              <a:rPr lang="nl-BE" sz="2800" b="1" i="1" dirty="0">
                <a:latin typeface="Helvetica" pitchFamily="2" charset="0"/>
              </a:rPr>
              <a:t>Espeletia pycnophylla </a:t>
            </a:r>
            <a:r>
              <a:rPr lang="nl-BE" sz="2800" dirty="0">
                <a:latin typeface="Helvetica" pitchFamily="2" charset="0"/>
              </a:rPr>
              <a:t>(Asteraceae)</a:t>
            </a:r>
          </a:p>
        </p:txBody>
      </p:sp>
      <p:pic>
        <p:nvPicPr>
          <p:cNvPr id="4" name="Afbeelding 3" descr="Afbeelding met plant, gras, buiten, cactus&#10;&#10;Automatisch gegenereerde beschrijving">
            <a:extLst>
              <a:ext uri="{FF2B5EF4-FFF2-40B4-BE49-F238E27FC236}">
                <a16:creationId xmlns:a16="http://schemas.microsoft.com/office/drawing/2014/main" id="{0D33F1AE-1E1D-5644-8B6C-301C6A72F8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9856" y="1124744"/>
            <a:ext cx="7164288" cy="5373216"/>
          </a:xfrm>
          <a:prstGeom prst="rect">
            <a:avLst/>
          </a:prstGeom>
        </p:spPr>
      </p:pic>
    </p:spTree>
    <p:extLst>
      <p:ext uri="{BB962C8B-B14F-4D97-AF65-F5344CB8AC3E}">
        <p14:creationId xmlns:p14="http://schemas.microsoft.com/office/powerpoint/2010/main" val="1333582570"/>
      </p:ext>
    </p:extLst>
  </p:cSld>
  <p:clrMapOvr>
    <a:masterClrMapping/>
  </p:clrMapOvr>
  <p:transition advTm="500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B0185CB3-B16B-7041-9B26-6DA5FF7B67A1}"/>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Salix fragilis</a:t>
            </a:r>
            <a:r>
              <a:rPr lang="nl-BE" altLang="nl-BE" sz="2800" dirty="0">
                <a:solidFill>
                  <a:schemeClr val="tx1"/>
                </a:solidFill>
                <a:latin typeface="Helvetica" pitchFamily="2" charset="0"/>
                <a:ea typeface="ＭＳ Ｐゴシック" panose="020B0600070205080204" pitchFamily="34" charset="-128"/>
              </a:rPr>
              <a:t> (Salicaceae)</a:t>
            </a:r>
            <a:endParaRPr lang="en-GB" altLang="nl-BE" i="1" dirty="0">
              <a:solidFill>
                <a:schemeClr val="tx1"/>
              </a:solidFill>
              <a:ea typeface="ＭＳ Ｐゴシック" panose="020B0600070205080204" pitchFamily="34" charset="-128"/>
            </a:endParaRPr>
          </a:p>
        </p:txBody>
      </p:sp>
      <p:pic>
        <p:nvPicPr>
          <p:cNvPr id="35842" name="Picture 3" descr="knotwilg 01                                                    0005BC6DAAA+AAA                        ABA78158:">
            <a:extLst>
              <a:ext uri="{FF2B5EF4-FFF2-40B4-BE49-F238E27FC236}">
                <a16:creationId xmlns:a16="http://schemas.microsoft.com/office/drawing/2014/main" id="{78E88219-3A63-524C-B05A-33066E1F752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3137" y="1124744"/>
            <a:ext cx="7197725" cy="539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4F55F5-1958-A847-B017-8ACFE029FB2A}"/>
              </a:ext>
            </a:extLst>
          </p:cNvPr>
          <p:cNvSpPr>
            <a:spLocks noGrp="1"/>
          </p:cNvSpPr>
          <p:nvPr>
            <p:ph type="title"/>
          </p:nvPr>
        </p:nvSpPr>
        <p:spPr>
          <a:xfrm>
            <a:off x="0" y="0"/>
            <a:ext cx="9144000" cy="1124744"/>
          </a:xfrm>
        </p:spPr>
        <p:txBody>
          <a:bodyPr/>
          <a:lstStyle/>
          <a:p>
            <a:r>
              <a:rPr lang="nl-BE" sz="2800" b="1" i="1" dirty="0">
                <a:latin typeface="Helvetica" pitchFamily="2" charset="0"/>
              </a:rPr>
              <a:t>Catalpa bungei </a:t>
            </a:r>
            <a:r>
              <a:rPr lang="nl-BE" sz="2800" dirty="0">
                <a:latin typeface="Helvetica" pitchFamily="2" charset="0"/>
              </a:rPr>
              <a:t>(Bignoniaceae)</a:t>
            </a:r>
          </a:p>
        </p:txBody>
      </p:sp>
      <p:pic>
        <p:nvPicPr>
          <p:cNvPr id="6" name="Afbeelding 5" descr="Afbeelding met buiten, groen, gebouw, zitten&#10;&#10;Automatisch gegenereerde beschrijving">
            <a:extLst>
              <a:ext uri="{FF2B5EF4-FFF2-40B4-BE49-F238E27FC236}">
                <a16:creationId xmlns:a16="http://schemas.microsoft.com/office/drawing/2014/main" id="{3A46DF88-8A59-0A44-9DFF-903C5B166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24744"/>
            <a:ext cx="7344816" cy="5505674"/>
          </a:xfrm>
          <a:prstGeom prst="rect">
            <a:avLst/>
          </a:prstGeom>
        </p:spPr>
      </p:pic>
    </p:spTree>
    <p:extLst>
      <p:ext uri="{BB962C8B-B14F-4D97-AF65-F5344CB8AC3E}">
        <p14:creationId xmlns:p14="http://schemas.microsoft.com/office/powerpoint/2010/main" val="1796550202"/>
      </p:ext>
    </p:extLst>
  </p:cSld>
  <p:clrMapOvr>
    <a:masterClrMapping/>
  </p:clrMapOvr>
  <p:transition advTm="5000">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EAE60-03AC-B643-A05D-02E1508AD182}"/>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Adventieve vertakking: </a:t>
            </a:r>
            <a:br>
              <a:rPr lang="nl-BE" sz="4000" b="1" i="1" dirty="0">
                <a:latin typeface="Helvetica" pitchFamily="2" charset="0"/>
              </a:rPr>
            </a:br>
            <a:r>
              <a:rPr lang="nl-BE" sz="4000" b="1" i="1" dirty="0">
                <a:latin typeface="Helvetica" pitchFamily="2" charset="0"/>
              </a:rPr>
              <a:t>uit wortelknoppen</a:t>
            </a:r>
          </a:p>
        </p:txBody>
      </p:sp>
    </p:spTree>
    <p:extLst>
      <p:ext uri="{BB962C8B-B14F-4D97-AF65-F5344CB8AC3E}">
        <p14:creationId xmlns:p14="http://schemas.microsoft.com/office/powerpoint/2010/main" val="387684522"/>
      </p:ext>
    </p:extLst>
  </p:cSld>
  <p:clrMapOvr>
    <a:masterClrMapping/>
  </p:clrMapOvr>
  <p:transition advTm="500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ECEDD8D-F2AE-A24D-BE04-A0A621597B8A}"/>
              </a:ext>
            </a:extLst>
          </p:cNvPr>
          <p:cNvSpPr>
            <a:spLocks noGrp="1" noChangeArrowheads="1"/>
          </p:cNvSpPr>
          <p:nvPr>
            <p:ph type="title"/>
          </p:nvPr>
        </p:nvSpPr>
        <p:spPr>
          <a:xfrm>
            <a:off x="0" y="0"/>
            <a:ext cx="9144000" cy="1124744"/>
          </a:xfrm>
        </p:spPr>
        <p:txBody>
          <a:bodyPr/>
          <a:lstStyle/>
          <a:p>
            <a:pPr eaLnBrk="1" hangingPunct="1"/>
            <a:r>
              <a:rPr lang="nl-BE" altLang="nl-BE" sz="2800" b="1" i="1" dirty="0">
                <a:latin typeface="Helvetica" pitchFamily="2" charset="0"/>
                <a:ea typeface="ＭＳ Ｐゴシック" panose="020B0600070205080204" pitchFamily="34" charset="-128"/>
              </a:rPr>
              <a:t>Rubus idaeus</a:t>
            </a:r>
            <a:r>
              <a:rPr lang="nl-BE" altLang="nl-BE" sz="2800" dirty="0">
                <a:latin typeface="Helvetica" pitchFamily="2" charset="0"/>
                <a:ea typeface="ＭＳ Ｐゴシック" panose="020B0600070205080204" pitchFamily="34" charset="-128"/>
              </a:rPr>
              <a:t> (Rosaceae)</a:t>
            </a:r>
            <a:endParaRPr lang="en-GB" altLang="nl-BE" dirty="0">
              <a:solidFill>
                <a:srgbClr val="FFFF66"/>
              </a:solidFill>
              <a:ea typeface="ＭＳ Ｐゴシック" panose="020B0600070205080204" pitchFamily="34" charset="-128"/>
            </a:endParaRPr>
          </a:p>
        </p:txBody>
      </p:sp>
      <p:pic>
        <p:nvPicPr>
          <p:cNvPr id="89090" name="Picture 3" descr="D:\RNieuwborg\assist\Kan1\cursusKAN1\morfologie wortel\MW-figuren\wortelstructuren6.tif">
            <a:extLst>
              <a:ext uri="{FF2B5EF4-FFF2-40B4-BE49-F238E27FC236}">
                <a16:creationId xmlns:a16="http://schemas.microsoft.com/office/drawing/2014/main" id="{B4F41BCC-8C56-1E48-AEEB-6C23348963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3087" y="1134683"/>
            <a:ext cx="5457825"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003896"/>
      </p:ext>
    </p:extLst>
  </p:cSld>
  <p:clrMapOvr>
    <a:masterClrMapping/>
  </p:clrMapOvr>
  <p:transition advTm="500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EDA637-4939-FA42-BFF8-7D168B88F974}"/>
              </a:ext>
            </a:extLst>
          </p:cNvPr>
          <p:cNvSpPr>
            <a:spLocks noGrp="1"/>
          </p:cNvSpPr>
          <p:nvPr>
            <p:ph type="title"/>
          </p:nvPr>
        </p:nvSpPr>
        <p:spPr>
          <a:xfrm>
            <a:off x="0" y="0"/>
            <a:ext cx="9144000" cy="1124744"/>
          </a:xfrm>
        </p:spPr>
        <p:txBody>
          <a:bodyPr/>
          <a:lstStyle/>
          <a:p>
            <a:r>
              <a:rPr lang="nl-BE" altLang="nl-BE" sz="2800" b="1" i="1" dirty="0">
                <a:latin typeface="Helvetica" pitchFamily="2" charset="0"/>
                <a:ea typeface="ＭＳ Ｐゴシック" panose="020B0600070205080204" pitchFamily="34" charset="-128"/>
              </a:rPr>
              <a:t>Rubus idaeus</a:t>
            </a:r>
            <a:r>
              <a:rPr lang="nl-BE" altLang="nl-BE" sz="2800" dirty="0">
                <a:latin typeface="Helvetica" pitchFamily="2" charset="0"/>
                <a:ea typeface="ＭＳ Ｐゴシック" panose="020B0600070205080204" pitchFamily="34" charset="-128"/>
              </a:rPr>
              <a:t> (Rosaceae)</a:t>
            </a:r>
            <a:endParaRPr lang="nl-BE" sz="2800" dirty="0"/>
          </a:p>
        </p:txBody>
      </p:sp>
      <p:pic>
        <p:nvPicPr>
          <p:cNvPr id="4" name="Afbeelding 3" descr="Afbeelding met buiten, gras, bloem, plant&#10;&#10;Automatisch gegenereerde beschrijving">
            <a:extLst>
              <a:ext uri="{FF2B5EF4-FFF2-40B4-BE49-F238E27FC236}">
                <a16:creationId xmlns:a16="http://schemas.microsoft.com/office/drawing/2014/main" id="{40569A47-C218-EE45-9C13-44D9059D83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3548" y="1124744"/>
            <a:ext cx="8136903" cy="5427250"/>
          </a:xfrm>
          <a:prstGeom prst="rect">
            <a:avLst/>
          </a:prstGeom>
        </p:spPr>
      </p:pic>
    </p:spTree>
    <p:extLst>
      <p:ext uri="{BB962C8B-B14F-4D97-AF65-F5344CB8AC3E}">
        <p14:creationId xmlns:p14="http://schemas.microsoft.com/office/powerpoint/2010/main" val="2900816827"/>
      </p:ext>
    </p:extLst>
  </p:cSld>
  <p:clrMapOvr>
    <a:masterClrMapping/>
  </p:clrMapOvr>
  <p:transition advTm="5000">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15EC10-9BAF-314D-B7BF-4ADC215B7742}"/>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Adventieve vertakking: </a:t>
            </a:r>
            <a:br>
              <a:rPr lang="nl-BE" sz="4000" b="1" i="1" dirty="0">
                <a:latin typeface="Helvetica" pitchFamily="2" charset="0"/>
              </a:rPr>
            </a:br>
            <a:r>
              <a:rPr lang="nl-BE" sz="4000" b="1" i="1" dirty="0">
                <a:latin typeface="Helvetica" pitchFamily="2" charset="0"/>
              </a:rPr>
              <a:t>uit de stengelvoet</a:t>
            </a:r>
          </a:p>
        </p:txBody>
      </p:sp>
    </p:spTree>
    <p:extLst>
      <p:ext uri="{BB962C8B-B14F-4D97-AF65-F5344CB8AC3E}">
        <p14:creationId xmlns:p14="http://schemas.microsoft.com/office/powerpoint/2010/main" val="2273652428"/>
      </p:ext>
    </p:extLst>
  </p:cSld>
  <p:clrMapOvr>
    <a:masterClrMapping/>
  </p:clrMapOvr>
  <p:transition advTm="500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AFCB6-38F8-5847-91F0-A88D802E656C}"/>
              </a:ext>
            </a:extLst>
          </p:cNvPr>
          <p:cNvSpPr>
            <a:spLocks noGrp="1"/>
          </p:cNvSpPr>
          <p:nvPr>
            <p:ph type="title"/>
          </p:nvPr>
        </p:nvSpPr>
        <p:spPr>
          <a:xfrm>
            <a:off x="0" y="0"/>
            <a:ext cx="9144000" cy="1124744"/>
          </a:xfrm>
        </p:spPr>
        <p:txBody>
          <a:bodyPr/>
          <a:lstStyle/>
          <a:p>
            <a:r>
              <a:rPr lang="nl-BE" sz="2800" b="1" i="1" dirty="0">
                <a:latin typeface="Helvetica" pitchFamily="2" charset="0"/>
              </a:rPr>
              <a:t>Castanea sativa </a:t>
            </a:r>
            <a:r>
              <a:rPr lang="nl-BE" sz="2800" dirty="0">
                <a:latin typeface="Helvetica" pitchFamily="2" charset="0"/>
              </a:rPr>
              <a:t>(Fagaceae)</a:t>
            </a:r>
          </a:p>
        </p:txBody>
      </p:sp>
      <p:pic>
        <p:nvPicPr>
          <p:cNvPr id="4" name="Afbeelding 3" descr="Afbeelding met buiten, gras, boom, hout&#10;&#10;Automatisch gegenereerde beschrijving">
            <a:extLst>
              <a:ext uri="{FF2B5EF4-FFF2-40B4-BE49-F238E27FC236}">
                <a16:creationId xmlns:a16="http://schemas.microsoft.com/office/drawing/2014/main" id="{123A3875-7D16-F649-A32E-7C46DC384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5616" y="1124744"/>
            <a:ext cx="6912768" cy="5184576"/>
          </a:xfrm>
          <a:prstGeom prst="rect">
            <a:avLst/>
          </a:prstGeom>
        </p:spPr>
      </p:pic>
    </p:spTree>
    <p:extLst>
      <p:ext uri="{BB962C8B-B14F-4D97-AF65-F5344CB8AC3E}">
        <p14:creationId xmlns:p14="http://schemas.microsoft.com/office/powerpoint/2010/main" val="4275820383"/>
      </p:ext>
    </p:extLst>
  </p:cSld>
  <p:clrMapOvr>
    <a:masterClrMapping/>
  </p:clrMapOvr>
  <p:transition advTm="500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76A27FB-B524-164A-A084-EA824AD26870}"/>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Tilia platyphyllos</a:t>
            </a:r>
            <a:r>
              <a:rPr lang="nl-BE" altLang="nl-BE" sz="2800" dirty="0">
                <a:solidFill>
                  <a:schemeClr val="tx1"/>
                </a:solidFill>
                <a:latin typeface="Helvetica" pitchFamily="2" charset="0"/>
                <a:ea typeface="ＭＳ Ｐゴシック" panose="020B0600070205080204" pitchFamily="34" charset="-128"/>
              </a:rPr>
              <a:t> (Malvaceae)</a:t>
            </a:r>
            <a:endParaRPr lang="en-GB" altLang="nl-BE" i="1" dirty="0">
              <a:solidFill>
                <a:schemeClr val="tx1"/>
              </a:solidFill>
              <a:ea typeface="ＭＳ Ｐゴシック" panose="020B0600070205080204" pitchFamily="34" charset="-128"/>
            </a:endParaRPr>
          </a:p>
        </p:txBody>
      </p:sp>
      <p:pic>
        <p:nvPicPr>
          <p:cNvPr id="39938" name="Picture 5" descr="Linde wortelopslag.jpgs                                        0009EB9BMacintosh HD                   B53C9F77:">
            <a:extLst>
              <a:ext uri="{FF2B5EF4-FFF2-40B4-BE49-F238E27FC236}">
                <a16:creationId xmlns:a16="http://schemas.microsoft.com/office/drawing/2014/main" id="{DD1A1027-A464-484F-8784-F840F2DC022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5616" y="1124744"/>
            <a:ext cx="708660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IMG_7246.JPG">
            <a:extLst>
              <a:ext uri="{FF2B5EF4-FFF2-40B4-BE49-F238E27FC236}">
                <a16:creationId xmlns:a16="http://schemas.microsoft.com/office/drawing/2014/main" id="{218521EA-396E-0D47-9767-F6C79F43A87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39952" y="214312"/>
            <a:ext cx="4786313"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6A67AD7F-D947-914D-A08A-BE89860C91C4}"/>
              </a:ext>
            </a:extLst>
          </p:cNvPr>
          <p:cNvSpPr>
            <a:spLocks noGrp="1"/>
          </p:cNvSpPr>
          <p:nvPr>
            <p:ph type="title"/>
          </p:nvPr>
        </p:nvSpPr>
        <p:spPr>
          <a:xfrm>
            <a:off x="0" y="0"/>
            <a:ext cx="4139952" cy="3429000"/>
          </a:xfrm>
        </p:spPr>
        <p:txBody>
          <a:bodyPr/>
          <a:lstStyle/>
          <a:p>
            <a:r>
              <a:rPr lang="nl-BE" altLang="nl-BE" sz="2800" b="1" i="1" dirty="0">
                <a:solidFill>
                  <a:schemeClr val="tx1"/>
                </a:solidFill>
                <a:latin typeface="Helvetica" pitchFamily="2" charset="0"/>
                <a:ea typeface="ＭＳ Ｐゴシック" panose="020B0600070205080204" pitchFamily="34" charset="-128"/>
              </a:rPr>
              <a:t>Tilia platyphyllos</a:t>
            </a:r>
            <a:r>
              <a:rPr lang="nl-BE" altLang="nl-BE" sz="2800" dirty="0">
                <a:solidFill>
                  <a:schemeClr val="tx1"/>
                </a:solidFill>
                <a:latin typeface="Helvetica" pitchFamily="2" charset="0"/>
                <a:ea typeface="ＭＳ Ｐゴシック" panose="020B0600070205080204" pitchFamily="34" charset="-128"/>
              </a:rPr>
              <a:t> (Malvaceae)</a:t>
            </a:r>
            <a:endParaRPr lang="nl-BE" sz="2800" dirty="0"/>
          </a:p>
        </p:txBody>
      </p:sp>
    </p:spTree>
  </p:cSld>
  <p:clrMapOvr>
    <a:masterClrMapping/>
  </p:clrMapOvr>
  <p:transition advTm="5000">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60BEB2-E391-5F48-B9FE-54ED288B2230}"/>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Adventieve vertakking: heksenbezems</a:t>
            </a:r>
          </a:p>
        </p:txBody>
      </p:sp>
    </p:spTree>
    <p:extLst>
      <p:ext uri="{BB962C8B-B14F-4D97-AF65-F5344CB8AC3E}">
        <p14:creationId xmlns:p14="http://schemas.microsoft.com/office/powerpoint/2010/main" val="2337578581"/>
      </p:ext>
    </p:extLst>
  </p:cSld>
  <p:clrMapOvr>
    <a:masterClrMapping/>
  </p:clrMapOvr>
  <p:transition advTm="500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EA1604-DD7E-4646-9935-75488B8C2598}"/>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Planten met vertakkingen</a:t>
            </a:r>
          </a:p>
        </p:txBody>
      </p:sp>
    </p:spTree>
    <p:extLst>
      <p:ext uri="{BB962C8B-B14F-4D97-AF65-F5344CB8AC3E}">
        <p14:creationId xmlns:p14="http://schemas.microsoft.com/office/powerpoint/2010/main" val="623153482"/>
      </p:ext>
    </p:extLst>
  </p:cSld>
  <p:clrMapOvr>
    <a:masterClrMapping/>
  </p:clrMapOvr>
  <p:transition advTm="5000">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C323F2-530D-7949-A699-57E1794C1161}"/>
              </a:ext>
            </a:extLst>
          </p:cNvPr>
          <p:cNvSpPr>
            <a:spLocks noGrp="1"/>
          </p:cNvSpPr>
          <p:nvPr>
            <p:ph type="title"/>
          </p:nvPr>
        </p:nvSpPr>
        <p:spPr>
          <a:xfrm>
            <a:off x="0" y="0"/>
            <a:ext cx="9144000" cy="1124744"/>
          </a:xfrm>
        </p:spPr>
        <p:txBody>
          <a:bodyPr/>
          <a:lstStyle/>
          <a:p>
            <a:r>
              <a:rPr lang="nl-BE" sz="2800" b="1" i="1" dirty="0">
                <a:latin typeface="Helvetica" pitchFamily="2" charset="0"/>
              </a:rPr>
              <a:t>Larix decidua </a:t>
            </a:r>
            <a:r>
              <a:rPr lang="nl-BE" sz="2800" dirty="0">
                <a:latin typeface="Helvetica" pitchFamily="2" charset="0"/>
              </a:rPr>
              <a:t>(Pinaceae)</a:t>
            </a:r>
          </a:p>
        </p:txBody>
      </p:sp>
      <p:pic>
        <p:nvPicPr>
          <p:cNvPr id="4" name="Afbeelding 3" descr="Afbeelding met buiten, sneeuw, boom, gebouw&#10;&#10;Automatisch gegenereerde beschrijving">
            <a:extLst>
              <a:ext uri="{FF2B5EF4-FFF2-40B4-BE49-F238E27FC236}">
                <a16:creationId xmlns:a16="http://schemas.microsoft.com/office/drawing/2014/main" id="{6A3F82BE-2745-4B47-8DDF-E739C3DC32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9592" y="1124744"/>
            <a:ext cx="7344816" cy="5507106"/>
          </a:xfrm>
          <a:prstGeom prst="rect">
            <a:avLst/>
          </a:prstGeom>
        </p:spPr>
      </p:pic>
    </p:spTree>
    <p:extLst>
      <p:ext uri="{BB962C8B-B14F-4D97-AF65-F5344CB8AC3E}">
        <p14:creationId xmlns:p14="http://schemas.microsoft.com/office/powerpoint/2010/main" val="2456157531"/>
      </p:ext>
    </p:extLst>
  </p:cSld>
  <p:clrMapOvr>
    <a:masterClrMapping/>
  </p:clrMapOvr>
  <p:transition advTm="5000">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2ED20-5D8A-D946-BE43-4B7D7055703E}"/>
              </a:ext>
            </a:extLst>
          </p:cNvPr>
          <p:cNvSpPr>
            <a:spLocks noGrp="1"/>
          </p:cNvSpPr>
          <p:nvPr>
            <p:ph type="title"/>
          </p:nvPr>
        </p:nvSpPr>
        <p:spPr>
          <a:xfrm>
            <a:off x="0" y="0"/>
            <a:ext cx="9144000" cy="1124744"/>
          </a:xfrm>
        </p:spPr>
        <p:txBody>
          <a:bodyPr/>
          <a:lstStyle/>
          <a:p>
            <a:r>
              <a:rPr lang="nl-BE" sz="2800" b="1" i="1" dirty="0">
                <a:latin typeface="Helvetica" pitchFamily="2" charset="0"/>
              </a:rPr>
              <a:t>Betula pubescens </a:t>
            </a:r>
            <a:r>
              <a:rPr lang="nl-BE" sz="2800" dirty="0">
                <a:latin typeface="Helvetica" pitchFamily="2" charset="0"/>
              </a:rPr>
              <a:t>(Betulaceae)</a:t>
            </a:r>
          </a:p>
        </p:txBody>
      </p:sp>
      <p:pic>
        <p:nvPicPr>
          <p:cNvPr id="4" name="Afbeelding 3" descr="Afbeelding met buiten, boom, plant, gras&#10;&#10;Automatisch gegenereerde beschrijving">
            <a:extLst>
              <a:ext uri="{FF2B5EF4-FFF2-40B4-BE49-F238E27FC236}">
                <a16:creationId xmlns:a16="http://schemas.microsoft.com/office/drawing/2014/main" id="{725DD507-9641-6B4E-9ED0-75BD78C4D6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596" y="1124744"/>
            <a:ext cx="7272808" cy="5454606"/>
          </a:xfrm>
          <a:prstGeom prst="rect">
            <a:avLst/>
          </a:prstGeom>
        </p:spPr>
      </p:pic>
    </p:spTree>
    <p:extLst>
      <p:ext uri="{BB962C8B-B14F-4D97-AF65-F5344CB8AC3E}">
        <p14:creationId xmlns:p14="http://schemas.microsoft.com/office/powerpoint/2010/main" val="2709146081"/>
      </p:ext>
    </p:extLst>
  </p:cSld>
  <p:clrMapOvr>
    <a:masterClrMapping/>
  </p:clrMapOvr>
  <p:transition advTm="5000">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3CFD9B-FCEF-3C4D-9CEE-0178BD6F4DEE}"/>
              </a:ext>
            </a:extLst>
          </p:cNvPr>
          <p:cNvSpPr>
            <a:spLocks noGrp="1"/>
          </p:cNvSpPr>
          <p:nvPr>
            <p:ph type="title"/>
          </p:nvPr>
        </p:nvSpPr>
        <p:spPr>
          <a:xfrm>
            <a:off x="685800" y="2857500"/>
            <a:ext cx="7772400" cy="1143000"/>
          </a:xfrm>
        </p:spPr>
        <p:txBody>
          <a:bodyPr/>
          <a:lstStyle/>
          <a:p>
            <a:r>
              <a:rPr lang="nl-BE" sz="4000" b="1" i="1" dirty="0">
                <a:latin typeface="Helvetica" pitchFamily="2" charset="0"/>
              </a:rPr>
              <a:t>Vertakking: enkele bijzondere patronen</a:t>
            </a:r>
          </a:p>
        </p:txBody>
      </p:sp>
    </p:spTree>
    <p:extLst>
      <p:ext uri="{BB962C8B-B14F-4D97-AF65-F5344CB8AC3E}">
        <p14:creationId xmlns:p14="http://schemas.microsoft.com/office/powerpoint/2010/main" val="3188929926"/>
      </p:ext>
    </p:extLst>
  </p:cSld>
  <p:clrMapOvr>
    <a:masterClrMapping/>
  </p:clrMapOvr>
  <p:transition advTm="5000">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906309-D65D-004A-ABF6-1C5D452A3C74}"/>
              </a:ext>
            </a:extLst>
          </p:cNvPr>
          <p:cNvSpPr>
            <a:spLocks noGrp="1"/>
          </p:cNvSpPr>
          <p:nvPr>
            <p:ph type="title"/>
          </p:nvPr>
        </p:nvSpPr>
        <p:spPr>
          <a:xfrm>
            <a:off x="685800" y="1991122"/>
            <a:ext cx="7772400" cy="2875756"/>
          </a:xfrm>
        </p:spPr>
        <p:txBody>
          <a:bodyPr/>
          <a:lstStyle/>
          <a:p>
            <a:pPr algn="l"/>
            <a:r>
              <a:rPr lang="nl-BE" sz="4000" b="1" i="1" dirty="0">
                <a:latin typeface="Helvetica" pitchFamily="2" charset="0"/>
              </a:rPr>
              <a:t>Monopodiale vertakking</a:t>
            </a:r>
            <a:br>
              <a:rPr lang="nl-BE" sz="4000" b="1" i="1" dirty="0">
                <a:latin typeface="Helvetica" pitchFamily="2" charset="0"/>
              </a:rPr>
            </a:br>
            <a:br>
              <a:rPr lang="nl-BE" sz="4000" b="1" i="1" dirty="0">
                <a:latin typeface="Helvetica" pitchFamily="2" charset="0"/>
              </a:rPr>
            </a:br>
            <a:r>
              <a:rPr lang="nl-NL" sz="2400" b="1" i="1" dirty="0">
                <a:latin typeface="Arial" panose="020B0604020202020204" pitchFamily="34" charset="0"/>
                <a:cs typeface="Arial" panose="020B0604020202020204" pitchFamily="34" charset="0"/>
              </a:rPr>
              <a:t>1. </a:t>
            </a:r>
            <a:r>
              <a:rPr lang="nl-NL" sz="2400" b="1" i="1" dirty="0" err="1">
                <a:latin typeface="Arial" panose="020B0604020202020204" pitchFamily="34" charset="0"/>
                <a:cs typeface="Arial" panose="020B0604020202020204" pitchFamily="34" charset="0"/>
              </a:rPr>
              <a:t>Monopodiale</a:t>
            </a:r>
            <a:r>
              <a:rPr lang="nl-NL" sz="2400" b="1" i="1" dirty="0">
                <a:latin typeface="Arial" panose="020B0604020202020204" pitchFamily="34" charset="0"/>
                <a:cs typeface="Arial" panose="020B0604020202020204" pitchFamily="34" charset="0"/>
              </a:rPr>
              <a:t> stengel</a:t>
            </a:r>
            <a:br>
              <a:rPr lang="nl-BE" dirty="0"/>
            </a:br>
            <a:r>
              <a:rPr lang="nl-NL" sz="2400" dirty="0">
                <a:latin typeface="Arial" panose="020B0604020202020204" pitchFamily="34" charset="0"/>
                <a:cs typeface="Arial" panose="020B0604020202020204" pitchFamily="34" charset="0"/>
              </a:rPr>
              <a:t>Het topmeristeem blijft doorgroeien, en vormt de hele hoofdas, de zijtakken groeien gewoon zijdelings uit (zoals bv. bij de meeste naaldbomen). </a:t>
            </a:r>
            <a:endParaRPr lang="nl-BE" sz="4000" b="1" i="1" dirty="0">
              <a:latin typeface="Helvetica" pitchFamily="2" charset="0"/>
            </a:endParaRPr>
          </a:p>
        </p:txBody>
      </p:sp>
    </p:spTree>
    <p:extLst>
      <p:ext uri="{BB962C8B-B14F-4D97-AF65-F5344CB8AC3E}">
        <p14:creationId xmlns:p14="http://schemas.microsoft.com/office/powerpoint/2010/main" val="1347130841"/>
      </p:ext>
    </p:extLst>
  </p:cSld>
  <p:clrMapOvr>
    <a:masterClrMapping/>
  </p:clrMapOvr>
  <p:transition advTm="5000">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1E5CB1-B995-EF42-9F75-AD5491672B4E}"/>
              </a:ext>
            </a:extLst>
          </p:cNvPr>
          <p:cNvSpPr>
            <a:spLocks noGrp="1"/>
          </p:cNvSpPr>
          <p:nvPr>
            <p:ph type="title"/>
          </p:nvPr>
        </p:nvSpPr>
        <p:spPr>
          <a:xfrm>
            <a:off x="0" y="0"/>
            <a:ext cx="4139952" cy="3429000"/>
          </a:xfrm>
        </p:spPr>
        <p:txBody>
          <a:bodyPr/>
          <a:lstStyle/>
          <a:p>
            <a:r>
              <a:rPr lang="nl-BE" sz="2800" b="1" i="1" dirty="0">
                <a:latin typeface="Helvetica" pitchFamily="2" charset="0"/>
              </a:rPr>
              <a:t>Araucaria heterophylla </a:t>
            </a:r>
            <a:r>
              <a:rPr lang="nl-BE" sz="2800" dirty="0">
                <a:latin typeface="Helvetica" pitchFamily="2" charset="0"/>
              </a:rPr>
              <a:t>(Araucariaceae)</a:t>
            </a:r>
          </a:p>
        </p:txBody>
      </p:sp>
      <p:pic>
        <p:nvPicPr>
          <p:cNvPr id="4" name="Afbeelding 3" descr="Afbeelding met buiten, plant, boom, conifeer&#10;&#10;Automatisch gegenereerde beschrijving">
            <a:extLst>
              <a:ext uri="{FF2B5EF4-FFF2-40B4-BE49-F238E27FC236}">
                <a16:creationId xmlns:a16="http://schemas.microsoft.com/office/drawing/2014/main" id="{92AD456B-BBF5-FF4A-A0A7-F9F45117B7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952" y="304800"/>
            <a:ext cx="4687497" cy="6248400"/>
          </a:xfrm>
          <a:prstGeom prst="rect">
            <a:avLst/>
          </a:prstGeom>
        </p:spPr>
      </p:pic>
    </p:spTree>
    <p:extLst>
      <p:ext uri="{BB962C8B-B14F-4D97-AF65-F5344CB8AC3E}">
        <p14:creationId xmlns:p14="http://schemas.microsoft.com/office/powerpoint/2010/main" val="1906224755"/>
      </p:ext>
    </p:extLst>
  </p:cSld>
  <p:clrMapOvr>
    <a:masterClrMapping/>
  </p:clrMapOvr>
  <p:transition advTm="5000">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280E06-0024-6A42-AD78-07F6365BCD29}"/>
              </a:ext>
            </a:extLst>
          </p:cNvPr>
          <p:cNvSpPr>
            <a:spLocks noGrp="1"/>
          </p:cNvSpPr>
          <p:nvPr>
            <p:ph type="title"/>
          </p:nvPr>
        </p:nvSpPr>
        <p:spPr>
          <a:xfrm>
            <a:off x="0" y="0"/>
            <a:ext cx="9144000" cy="1124744"/>
          </a:xfrm>
        </p:spPr>
        <p:txBody>
          <a:bodyPr/>
          <a:lstStyle/>
          <a:p>
            <a:r>
              <a:rPr lang="nl-BE" sz="2800" b="1" i="1" dirty="0">
                <a:latin typeface="Helvetica" pitchFamily="2" charset="0"/>
              </a:rPr>
              <a:t>Alnus glutinosa </a:t>
            </a:r>
            <a:r>
              <a:rPr lang="nl-BE" sz="2800" dirty="0">
                <a:latin typeface="Helvetica" pitchFamily="2" charset="0"/>
              </a:rPr>
              <a:t>(Betulaceae)</a:t>
            </a:r>
          </a:p>
        </p:txBody>
      </p:sp>
      <p:pic>
        <p:nvPicPr>
          <p:cNvPr id="4" name="Afbeelding 3" descr="Afbeelding met vogel, filiaal, buiten, zitten&#10;&#10;Automatisch gegenereerde beschrijving">
            <a:extLst>
              <a:ext uri="{FF2B5EF4-FFF2-40B4-BE49-F238E27FC236}">
                <a16:creationId xmlns:a16="http://schemas.microsoft.com/office/drawing/2014/main" id="{355E69FB-066D-9449-AC8E-E6136867C2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257" y="1124744"/>
            <a:ext cx="7135485" cy="5351614"/>
          </a:xfrm>
          <a:prstGeom prst="rect">
            <a:avLst/>
          </a:prstGeom>
        </p:spPr>
      </p:pic>
    </p:spTree>
    <p:extLst>
      <p:ext uri="{BB962C8B-B14F-4D97-AF65-F5344CB8AC3E}">
        <p14:creationId xmlns:p14="http://schemas.microsoft.com/office/powerpoint/2010/main" val="710144203"/>
      </p:ext>
    </p:extLst>
  </p:cSld>
  <p:clrMapOvr>
    <a:masterClrMapping/>
  </p:clrMapOvr>
  <p:transition advTm="5000">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737243-773D-8C45-B6A7-0DD6C15460B4}"/>
              </a:ext>
            </a:extLst>
          </p:cNvPr>
          <p:cNvSpPr>
            <a:spLocks noGrp="1"/>
          </p:cNvSpPr>
          <p:nvPr>
            <p:ph type="title"/>
          </p:nvPr>
        </p:nvSpPr>
        <p:spPr>
          <a:xfrm>
            <a:off x="0" y="49694"/>
            <a:ext cx="4572000" cy="3379306"/>
          </a:xfrm>
        </p:spPr>
        <p:txBody>
          <a:bodyPr/>
          <a:lstStyle/>
          <a:p>
            <a:r>
              <a:rPr lang="nl-BE" sz="2800" b="1" i="1" dirty="0">
                <a:latin typeface="Helvetica" pitchFamily="2" charset="0"/>
              </a:rPr>
              <a:t>Quercus robur </a:t>
            </a:r>
            <a:r>
              <a:rPr lang="nl-BE" sz="2800" dirty="0">
                <a:latin typeface="Helvetica" pitchFamily="2" charset="0"/>
              </a:rPr>
              <a:t>(Fagaceae)</a:t>
            </a:r>
          </a:p>
        </p:txBody>
      </p:sp>
      <p:pic>
        <p:nvPicPr>
          <p:cNvPr id="4" name="Afbeelding 3" descr="Afbeelding met reptiel, dier, stuk, staand&#10;&#10;Automatisch gegenereerde beschrijving">
            <a:extLst>
              <a:ext uri="{FF2B5EF4-FFF2-40B4-BE49-F238E27FC236}">
                <a16:creationId xmlns:a16="http://schemas.microsoft.com/office/drawing/2014/main" id="{462339F3-BE48-934D-8640-DA469750B2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326419"/>
            <a:ext cx="4104456" cy="6205161"/>
          </a:xfrm>
          <a:prstGeom prst="rect">
            <a:avLst/>
          </a:prstGeom>
        </p:spPr>
      </p:pic>
    </p:spTree>
    <p:extLst>
      <p:ext uri="{BB962C8B-B14F-4D97-AF65-F5344CB8AC3E}">
        <p14:creationId xmlns:p14="http://schemas.microsoft.com/office/powerpoint/2010/main" val="1563437633"/>
      </p:ext>
    </p:extLst>
  </p:cSld>
  <p:clrMapOvr>
    <a:masterClrMapping/>
  </p:clrMapOvr>
  <p:transition advTm="5000">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7CD67B-3BD1-D543-93A2-C2348B97C01C}"/>
              </a:ext>
            </a:extLst>
          </p:cNvPr>
          <p:cNvSpPr>
            <a:spLocks noGrp="1"/>
          </p:cNvSpPr>
          <p:nvPr>
            <p:ph type="title"/>
          </p:nvPr>
        </p:nvSpPr>
        <p:spPr>
          <a:xfrm>
            <a:off x="685800" y="476672"/>
            <a:ext cx="7772400" cy="5616624"/>
          </a:xfrm>
        </p:spPr>
        <p:txBody>
          <a:bodyPr/>
          <a:lstStyle/>
          <a:p>
            <a:pPr algn="l"/>
            <a:r>
              <a:rPr lang="nl-BE" sz="4000" b="1" i="1" dirty="0">
                <a:latin typeface="Helvetica" pitchFamily="2" charset="0"/>
              </a:rPr>
              <a:t>Sympodiale vertakking</a:t>
            </a:r>
            <a:br>
              <a:rPr lang="nl-BE" sz="4000" b="1" i="1" dirty="0">
                <a:latin typeface="Helvetica" pitchFamily="2" charset="0"/>
              </a:rPr>
            </a:br>
            <a:br>
              <a:rPr lang="nl-BE" sz="4000" b="1" i="1" dirty="0">
                <a:latin typeface="Helvetica" pitchFamily="2" charset="0"/>
              </a:rPr>
            </a:br>
            <a:r>
              <a:rPr lang="nl-NL" sz="2400" b="1" i="1" dirty="0">
                <a:latin typeface="Arial" panose="020B0604020202020204" pitchFamily="34" charset="0"/>
                <a:cs typeface="Arial" panose="020B0604020202020204" pitchFamily="34" charset="0"/>
              </a:rPr>
              <a:t>2. </a:t>
            </a:r>
            <a:r>
              <a:rPr lang="nl-NL" sz="2400" b="1" i="1" dirty="0" err="1">
                <a:latin typeface="Arial" panose="020B0604020202020204" pitchFamily="34" charset="0"/>
                <a:cs typeface="Arial" panose="020B0604020202020204" pitchFamily="34" charset="0"/>
              </a:rPr>
              <a:t>Sympodiale</a:t>
            </a:r>
            <a:r>
              <a:rPr lang="nl-NL" sz="2400" b="1" i="1" dirty="0">
                <a:latin typeface="Arial" panose="020B0604020202020204" pitchFamily="34" charset="0"/>
                <a:cs typeface="Arial" panose="020B0604020202020204" pitchFamily="34" charset="0"/>
              </a:rPr>
              <a:t> stengel</a:t>
            </a:r>
            <a:br>
              <a:rPr lang="nl-BE"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Het topmeristeem heeft een beperkte groei, en verdroogt, of zet zich om tot bloemgestel of tot een homologe structuur, vaak in </a:t>
            </a:r>
            <a:r>
              <a:rPr lang="nl-NL" sz="2400" dirty="0" err="1">
                <a:latin typeface="Arial" panose="020B0604020202020204" pitchFamily="34" charset="0"/>
                <a:cs typeface="Arial" panose="020B0604020202020204" pitchFamily="34" charset="0"/>
              </a:rPr>
              <a:t>pseudolaterale</a:t>
            </a:r>
            <a:r>
              <a:rPr lang="nl-NL" sz="2400" dirty="0">
                <a:latin typeface="Arial" panose="020B0604020202020204" pitchFamily="34" charset="0"/>
                <a:cs typeface="Arial" panose="020B0604020202020204" pitchFamily="34" charset="0"/>
              </a:rPr>
              <a:t> positie. De groei wordt dan verdergezet door het uitgroeien van de okselknop van het hoogste blad. De schijnbare “hoofdas” wordt dus gevormd door een opeenvolgende reeks delen van zijassen (zoals bij Linde, Berk, Druif, en talrijke andere voorbeelden).</a:t>
            </a:r>
            <a:endParaRPr lang="nl-BE" sz="4000" b="1" i="1" dirty="0">
              <a:latin typeface="Helvetica" pitchFamily="2" charset="0"/>
            </a:endParaRPr>
          </a:p>
        </p:txBody>
      </p:sp>
    </p:spTree>
    <p:extLst>
      <p:ext uri="{BB962C8B-B14F-4D97-AF65-F5344CB8AC3E}">
        <p14:creationId xmlns:p14="http://schemas.microsoft.com/office/powerpoint/2010/main" val="2316818639"/>
      </p:ext>
    </p:extLst>
  </p:cSld>
  <p:clrMapOvr>
    <a:masterClrMapping/>
  </p:clrMapOvr>
  <p:transition advTm="5000">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39275924-D8C1-8D4D-A3F6-FC07CC2A8BD4}"/>
              </a:ext>
            </a:extLst>
          </p:cNvPr>
          <p:cNvSpPr>
            <a:spLocks noGrp="1" noChangeArrowheads="1"/>
          </p:cNvSpPr>
          <p:nvPr>
            <p:ph type="title"/>
          </p:nvPr>
        </p:nvSpPr>
        <p:spPr>
          <a:xfrm>
            <a:off x="0" y="0"/>
            <a:ext cx="3851275" cy="3429000"/>
          </a:xfrm>
        </p:spPr>
        <p:txBody>
          <a:bodyPr/>
          <a:lstStyle/>
          <a:p>
            <a:pPr eaLnBrk="1" hangingPunct="1">
              <a:tabLst>
                <a:tab pos="2862263" algn="l"/>
              </a:tabLst>
            </a:pPr>
            <a:r>
              <a:rPr lang="nl-BE" altLang="nl-BE" sz="2800" b="1" i="1" dirty="0">
                <a:solidFill>
                  <a:schemeClr val="tx1"/>
                </a:solidFill>
                <a:latin typeface="Helvetica" pitchFamily="2" charset="0"/>
                <a:ea typeface="ＭＳ Ｐゴシック" panose="020B0600070205080204" pitchFamily="34" charset="-128"/>
              </a:rPr>
              <a:t>Vitis vinifera </a:t>
            </a:r>
            <a:r>
              <a:rPr lang="nl-BE" altLang="nl-BE" sz="2800" dirty="0">
                <a:solidFill>
                  <a:schemeClr val="tx1"/>
                </a:solidFill>
                <a:latin typeface="Helvetica" pitchFamily="2" charset="0"/>
                <a:ea typeface="ＭＳ Ｐゴシック" panose="020B0600070205080204" pitchFamily="34" charset="-128"/>
              </a:rPr>
              <a:t>(Vitaceae)</a:t>
            </a:r>
            <a:endParaRPr lang="en-GB" altLang="nl-BE" dirty="0">
              <a:solidFill>
                <a:schemeClr val="tx1"/>
              </a:solidFill>
              <a:ea typeface="ＭＳ Ｐゴシック" panose="020B0600070205080204" pitchFamily="34" charset="-128"/>
            </a:endParaRPr>
          </a:p>
        </p:txBody>
      </p:sp>
      <p:pic>
        <p:nvPicPr>
          <p:cNvPr id="21506" name="Picture 4" descr="sympodiale as BMPs                                             0007C041Macintosh HD                   B53C9F77:">
            <a:extLst>
              <a:ext uri="{FF2B5EF4-FFF2-40B4-BE49-F238E27FC236}">
                <a16:creationId xmlns:a16="http://schemas.microsoft.com/office/drawing/2014/main" id="{21C4FC76-6C28-9248-BCD2-D84EA61FD9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57625" y="357188"/>
            <a:ext cx="48323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4DA6A327-ED67-7B42-8D2E-DF9231D19491}"/>
              </a:ext>
            </a:extLst>
          </p:cNvPr>
          <p:cNvSpPr>
            <a:spLocks noGrp="1" noChangeArrowheads="1"/>
          </p:cNvSpPr>
          <p:nvPr>
            <p:ph type="title"/>
          </p:nvPr>
        </p:nvSpPr>
        <p:spPr>
          <a:xfrm>
            <a:off x="0" y="0"/>
            <a:ext cx="9144000" cy="1124744"/>
          </a:xfrm>
        </p:spPr>
        <p:txBody>
          <a:bodyPr/>
          <a:lstStyle/>
          <a:p>
            <a:pPr eaLnBrk="1" hangingPunct="1"/>
            <a:r>
              <a:rPr lang="nl-BE" altLang="nl-BE" sz="2800" b="1" i="1" dirty="0">
                <a:solidFill>
                  <a:schemeClr val="tx1"/>
                </a:solidFill>
                <a:latin typeface="Helvetica" pitchFamily="2" charset="0"/>
                <a:ea typeface="ＭＳ Ｐゴシック" panose="020B0600070205080204" pitchFamily="34" charset="-128"/>
              </a:rPr>
              <a:t>Vitis vinifera </a:t>
            </a:r>
            <a:r>
              <a:rPr lang="nl-BE" altLang="nl-BE" sz="2800" dirty="0">
                <a:solidFill>
                  <a:schemeClr val="tx1"/>
                </a:solidFill>
                <a:latin typeface="Helvetica" pitchFamily="2" charset="0"/>
                <a:ea typeface="ＭＳ Ｐゴシック" panose="020B0600070205080204" pitchFamily="34" charset="-128"/>
              </a:rPr>
              <a:t>(Vitaceae)</a:t>
            </a:r>
            <a:endParaRPr lang="en-GB" altLang="nl-BE" i="1" dirty="0">
              <a:solidFill>
                <a:schemeClr val="tx1"/>
              </a:solidFill>
              <a:ea typeface="ＭＳ Ｐゴシック" panose="020B0600070205080204" pitchFamily="34" charset="-128"/>
            </a:endParaRPr>
          </a:p>
        </p:txBody>
      </p:sp>
      <p:pic>
        <p:nvPicPr>
          <p:cNvPr id="23554" name="Picture 4" descr="Vitis vinifera.ho.jpg                                          0005BC6DAAA+AAA                        ABA78158:">
            <a:extLst>
              <a:ext uri="{FF2B5EF4-FFF2-40B4-BE49-F238E27FC236}">
                <a16:creationId xmlns:a16="http://schemas.microsoft.com/office/drawing/2014/main" id="{69B4D954-31FC-824B-8117-B8880D7B3C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5539" y="1124744"/>
            <a:ext cx="7072921" cy="5248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5000">
    <p:fade/>
  </p:transition>
</p:sld>
</file>

<file path=ppt/theme/theme1.xml><?xml version="1.0" encoding="utf-8"?>
<a:theme xmlns:a="http://schemas.openxmlformats.org/drawingml/2006/main" name="Default Design">
  <a:themeElements>
    <a:clrScheme name="Aangepast 203">
      <a:dk1>
        <a:srgbClr val="000000"/>
      </a:dk1>
      <a:lt1>
        <a:srgbClr val="0000FF"/>
      </a:lt1>
      <a:dk2>
        <a:srgbClr val="000000"/>
      </a:dk2>
      <a:lt2>
        <a:srgbClr val="000000"/>
      </a:lt2>
      <a:accent1>
        <a:srgbClr val="00CC99"/>
      </a:accent1>
      <a:accent2>
        <a:srgbClr val="3333CC"/>
      </a:accent2>
      <a:accent3>
        <a:srgbClr val="AAAA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1"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5983</TotalTime>
  <Words>6105</Words>
  <Application>Microsoft Office PowerPoint</Application>
  <PresentationFormat>Diavoorstelling (4:3)</PresentationFormat>
  <Paragraphs>809</Paragraphs>
  <Slides>130</Slides>
  <Notes>105</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130</vt:i4>
      </vt:variant>
    </vt:vector>
  </HeadingPairs>
  <TitlesOfParts>
    <vt:vector size="136" baseType="lpstr">
      <vt:lpstr>ＭＳ Ｐゴシック</vt:lpstr>
      <vt:lpstr>Arial</vt:lpstr>
      <vt:lpstr>Helvetica</vt:lpstr>
      <vt:lpstr>Times</vt:lpstr>
      <vt:lpstr>Times New Roman</vt:lpstr>
      <vt:lpstr>Default Design</vt:lpstr>
      <vt:lpstr>Welkom op de drieëntwintigste virtuele rondleiding in de Plantentuin  Woensdag 7 september 2022</vt:lpstr>
      <vt:lpstr>Vegetatieve vertakking      Onvertakte stengels zijn zeldzaam (en dan zijn ze vaak wel vertakt in de bloeiregio), zoals bij veel palmen. Voorbeeld: Kokospalm (Cocos nucifera).    Bij vegetatieve vertakking zijn drie mogelijkheden aanwezig. De meeste gewone vorm van vertakking is de laterale vertakking, de twee andere vormen zijn eerder zeldzaam tot uitzonderlijk. </vt:lpstr>
      <vt:lpstr>Onvertakte planten</vt:lpstr>
      <vt:lpstr>Mahonia lomariifolia (Berberidaceae)</vt:lpstr>
      <vt:lpstr>Cocos nucifera (Arecaceae)</vt:lpstr>
      <vt:lpstr>Jubaea chilensis (Arecaceae)</vt:lpstr>
      <vt:lpstr>Captaincookia margaretae (Rubiaceae)</vt:lpstr>
      <vt:lpstr>Espeletia pycnophylla (Asteraceae)</vt:lpstr>
      <vt:lpstr>Planten met vertakkingen</vt:lpstr>
      <vt:lpstr>1. Laterale vertakking   door het uitgroeien van de okselknop van een schutblad (bractee)</vt:lpstr>
      <vt:lpstr>A. Laterale vertakking met 1 okselknop  A. Eén okselknop per bractee (= gewone patroon): deze okselknop kan uitgroeien tot een zijas,  </vt:lpstr>
      <vt:lpstr>Schema van een eudicotyle plant, met laterale vertakking</vt:lpstr>
      <vt:lpstr>Fagus sylvatica (Fagaceae)   2013-05-02</vt:lpstr>
      <vt:lpstr>Fagus sylvatica (Fagaceae)   2013-05-06</vt:lpstr>
      <vt:lpstr>Fagus sylvatica (Fagaceae)   2013-08-27</vt:lpstr>
      <vt:lpstr>Fagus sylvatica (Fagaceae)   2013-08-13</vt:lpstr>
      <vt:lpstr>Fagus sylvatica (Fagaceae)   2013-08-27</vt:lpstr>
      <vt:lpstr>Eudicotylen: zijtak met 2 bracteolen  - de zijas draagt twee bracteolen (steelblaadjes, alfa en beta) bij Eudicotylen, meestal gelegen in een vlak dwars op het vlak van bractee en zijas, tegenover elkaar staand of verspreid, (sterk) verschillend van of (quasi) gelijk aan de gewone loofbladeren, </vt:lpstr>
      <vt:lpstr>Bloemgestellen, algemene structuur</vt:lpstr>
      <vt:lpstr>Bignonia capreolata (Bignoniaceae)</vt:lpstr>
      <vt:lpstr>Bignonia capreolata (Bignoniaceae)</vt:lpstr>
      <vt:lpstr>Escallonia tucumanensis (Escalloniaceae)</vt:lpstr>
      <vt:lpstr>Escallonia tucumanensis (Escalloniaceae)</vt:lpstr>
      <vt:lpstr>Lardizabala funaria (Lardizabalaceae)</vt:lpstr>
      <vt:lpstr>Lardizabala funaria (Lardizabalaceae)</vt:lpstr>
      <vt:lpstr>Melianthus major (Francoaceae)</vt:lpstr>
      <vt:lpstr>Pachypodium lamerei (Apocynaceae)</vt:lpstr>
      <vt:lpstr>Betula dahurica (Betulaceae)</vt:lpstr>
      <vt:lpstr>PowerPoint-presentatie</vt:lpstr>
      <vt:lpstr>Bursaria spinosa (Pittosporaceae)</vt:lpstr>
      <vt:lpstr>Monocotylen: zijtak met 1 profyl  - de zijas draagt één profyl (voorblaadje) bij Monocotylen, dat meestal gelegen is tussen hoofdas en zijas, en geadosseerd, dus met de rug naar de hoofdas; deze geklemde positie verklaart de vaak aanwezige twee laterale kielen, uitlopend in twee toppen.</vt:lpstr>
      <vt:lpstr>Bloemgestellen, algemene structuur</vt:lpstr>
      <vt:lpstr>Lilium henryi (Liliaceae)</vt:lpstr>
      <vt:lpstr>Cocos nucifera (Arecaceae)</vt:lpstr>
      <vt:lpstr>Chamaerops humilis (Arecaceae)</vt:lpstr>
      <vt:lpstr>Houttuynia cordata (Saururaceae)</vt:lpstr>
      <vt:lpstr>Houttuynia cordata (Saururaceae)</vt:lpstr>
      <vt:lpstr>B. Laterale vertakking met 2 of meer okselknoppen:  een iets minder algemeen verschijnsel</vt:lpstr>
      <vt:lpstr>Seriële okselknoppen  - seriële okselknoppen (vooral bij Eudicotylen): boven of onder elkaar gelegen, = stijgend of dalend, </vt:lpstr>
      <vt:lpstr>Seriële &amp; collaterale okselknoppen</vt:lpstr>
      <vt:lpstr>Lonicera xylosteum (Caprifoliaceae)</vt:lpstr>
      <vt:lpstr>Osmanthus fragrans (Oleaceae)</vt:lpstr>
      <vt:lpstr>Osmanthus fragrans (Oleaceae)</vt:lpstr>
      <vt:lpstr>Poncirus trifoliata (Rutaceae)</vt:lpstr>
      <vt:lpstr>Poncirus trifoliata (Rutaceae)</vt:lpstr>
      <vt:lpstr>Prinsepia utilis (Rosaceae)</vt:lpstr>
      <vt:lpstr>Pterostyrax corymbosus (Styracaceae)</vt:lpstr>
      <vt:lpstr>Pterostyrax corymbosus (Styracaceae)</vt:lpstr>
      <vt:lpstr>Collaterale okselknoppen  - collaterale okselknoppen (vooral bij Monocotylen): naast elkaar gelegen. </vt:lpstr>
      <vt:lpstr>Seriële &amp; collaterale okselknoppen</vt:lpstr>
      <vt:lpstr>Chusquea culeou (Poaceae)</vt:lpstr>
      <vt:lpstr>Cyperus papyrus (Cyperaceae)</vt:lpstr>
      <vt:lpstr>Allium sativum  (Alliaceae)</vt:lpstr>
      <vt:lpstr>Allium sativum (Alliaceae)</vt:lpstr>
      <vt:lpstr>2. Dichotome vertakking  Het meristeem (of de topcel) van de stengeltop deelt zich in twee (in principe) gelijke delen, die elk uitgroeien tot een nieuw topmeristeem, en dit patroon herhaalt zich voortdurend. De stengel splitst zich dus voortdurend in almaar nieuwe stengels, zonder een functieverdeling in hoofd- of zijas.    Deze vertakkingswijze komt voor vooral bij mossen en varens (maar vaak onvoldoende bestudeerd of bevestigd!), en is ook bij Bloemplanten gerapporteerd (maar is daar zeer uitzonderlijk).</vt:lpstr>
      <vt:lpstr>Riccia fluitans (Marchantiophyta)</vt:lpstr>
      <vt:lpstr>Marchantia emarginata (Marchantiophyta)</vt:lpstr>
      <vt:lpstr>Lycopodium zeilleri (Lycopodiophyta)</vt:lpstr>
      <vt:lpstr>Lycopodium zeilleri (Lycopodiophyta)</vt:lpstr>
      <vt:lpstr>Psilotum nudum (Psilotopsida)</vt:lpstr>
      <vt:lpstr>Nypa fruticans (Arecaceae)</vt:lpstr>
      <vt:lpstr>Hyphaene thebaica (Arecaceae)</vt:lpstr>
      <vt:lpstr>Anisotomie  De twee delen groeien soms ongelijk uit, de ene sterker dan de andere, en deze vorm wordt aangeduid als anisotomie.  </vt:lpstr>
      <vt:lpstr>Dictyota dichotoma (Phaeophyta)</vt:lpstr>
      <vt:lpstr>Trichotomie  Zeer zeldzaam is de situatie waarbij de eindknop van de stengel zicht in drie gelijke delen splitst, met een trichotomie als gevolg. Momenteel enkel aangetoond bij Edgeworthia (Thymelaeaceae). </vt:lpstr>
      <vt:lpstr>Edgeworthia chrysantha (Thymelaeaceae)</vt:lpstr>
      <vt:lpstr>Valse dichotomie  Minder zeldzaam zijn de planten die een pseudodichotome vertakking vertonen. Dit verschijnsel is eigenlijk een gewone, laterale vertakking, maar met niet meer uitgroeien van de hoofdas (meestal veroorzaakt doordat de eindknop uitgroeit tot een bloem of een bloemgestel). De groeifunctie wordt dan overgenomen door de okselknoppen van de hoogste twee bladeren, waardoor een valse dichotomie ontstaat. </vt:lpstr>
      <vt:lpstr>Acer palmatum (Sapindaceae)</vt:lpstr>
      <vt:lpstr>Acer shirasawanum (Sapindaceae)</vt:lpstr>
      <vt:lpstr>Acer pectinatum (Sapindaceae)</vt:lpstr>
      <vt:lpstr>Magnolia biondii (Magnoliaceae)</vt:lpstr>
      <vt:lpstr>Magnolia sinensis (Magnoliaceae)</vt:lpstr>
      <vt:lpstr>Magnolia sinensis (Magnoliaceae)</vt:lpstr>
      <vt:lpstr>Loranthus europaeus (Loranthaceae)</vt:lpstr>
      <vt:lpstr>Loranthus europaeus (Loranthaceae)</vt:lpstr>
      <vt:lpstr>Viscum album (Santalaceae)</vt:lpstr>
      <vt:lpstr>3. Adventieve vertakking  3. Adventieve vertakking ("ectopic shoot formation"), niet op de “normale” plaatsen zoals hierboven beschreven, met een onbepaalde plaatsing of met een onbepaald aantal, en als voorbeelden: </vt:lpstr>
      <vt:lpstr>Adventieve vertakking:  uit wondweefsel</vt:lpstr>
      <vt:lpstr>Salix fragilis (Salicaceae)</vt:lpstr>
      <vt:lpstr>Salix fragilis (Salicaceae)</vt:lpstr>
      <vt:lpstr>Catalpa bungei (Bignoniaceae)</vt:lpstr>
      <vt:lpstr>Adventieve vertakking:  uit wortelknoppen</vt:lpstr>
      <vt:lpstr>Rubus idaeus (Rosaceae)</vt:lpstr>
      <vt:lpstr>Rubus idaeus (Rosaceae)</vt:lpstr>
      <vt:lpstr>Adventieve vertakking:  uit de stengelvoet</vt:lpstr>
      <vt:lpstr>Castanea sativa (Fagaceae)</vt:lpstr>
      <vt:lpstr>Tilia platyphyllos (Malvaceae)</vt:lpstr>
      <vt:lpstr>Tilia platyphyllos (Malvaceae)</vt:lpstr>
      <vt:lpstr>Adventieve vertakking: heksenbezems</vt:lpstr>
      <vt:lpstr>Larix decidua (Pinaceae)</vt:lpstr>
      <vt:lpstr>Betula pubescens (Betulaceae)</vt:lpstr>
      <vt:lpstr>Vertakking: enkele bijzondere patronen</vt:lpstr>
      <vt:lpstr>Monopodiale vertakking  1. Monopodiale stengel Het topmeristeem blijft doorgroeien, en vormt de hele hoofdas, de zijtakken groeien gewoon zijdelings uit (zoals bv. bij de meeste naaldbomen). </vt:lpstr>
      <vt:lpstr>Araucaria heterophylla (Araucariaceae)</vt:lpstr>
      <vt:lpstr>Alnus glutinosa (Betulaceae)</vt:lpstr>
      <vt:lpstr>Quercus robur (Fagaceae)</vt:lpstr>
      <vt:lpstr>Sympodiale vertakking  2. Sympodiale stengel  Het topmeristeem heeft een beperkte groei, en verdroogt, of zet zich om tot bloemgestel of tot een homologe structuur, vaak in pseudolaterale positie. De groei wordt dan verdergezet door het uitgroeien van de okselknop van het hoogste blad. De schijnbare “hoofdas” wordt dus gevormd door een opeenvolgende reeks delen van zijassen (zoals bij Linde, Berk, Druif, en talrijke andere voorbeelden).</vt:lpstr>
      <vt:lpstr>Vitis vinifera (Vitaceae)</vt:lpstr>
      <vt:lpstr>Vitis vinifera (Vitaceae)</vt:lpstr>
      <vt:lpstr>Fumaria capreolata (Papaveraceae)</vt:lpstr>
      <vt:lpstr>Betula corylifolia (Betulaceae)</vt:lpstr>
      <vt:lpstr>Betula corylifolia (Betulaceae)</vt:lpstr>
      <vt:lpstr>Carpinus faginea (Betulaceae)</vt:lpstr>
      <vt:lpstr>Carpinus faginea (Betulaceae)</vt:lpstr>
      <vt:lpstr>Castanea alnifolia (Fagaceae)</vt:lpstr>
      <vt:lpstr>Castanea alnifolia (Fagaceae)</vt:lpstr>
      <vt:lpstr>Cornus controversa (Cornaceae)</vt:lpstr>
      <vt:lpstr>Cornus controversa (Cornaceae)</vt:lpstr>
      <vt:lpstr>Nothofagus dombeyi (Nothofagaceae)</vt:lpstr>
      <vt:lpstr>Nothofagus dombeyi (Nothofagaceae)</vt:lpstr>
      <vt:lpstr>Phytolacca acinosa (Phytolaccaceae)</vt:lpstr>
      <vt:lpstr>Phytolacca acinosa (Phytolaccaceae)</vt:lpstr>
      <vt:lpstr>Platanus orientalis (Platanaceae)</vt:lpstr>
      <vt:lpstr>Platanus orientalis (Platanaceae)</vt:lpstr>
      <vt:lpstr>Poliothyrsis sinensis (Salicaceae)</vt:lpstr>
      <vt:lpstr>Poliothyrsis sinensis (Salicaceae)</vt:lpstr>
      <vt:lpstr>Saururus cernuus (Saururaceae)</vt:lpstr>
      <vt:lpstr>Terminalia catappa (Combretaceae)</vt:lpstr>
      <vt:lpstr>Metatopieën  Deze verschuivingen en/of vergroeiingen van bracteeën en zijassen zijn vrij algemeen waarneembaar, maar meestal niet zeer eenvoudig interpreteerbaar. Bij de meer complexe patronen zijn vaak ontogenetische studies vereist om de patronen goed te kunnen herkennen.    Metatopieën zijn frequent aanwezig in de bloeiregio, minder in de vegetatieve regio.    Twee belangrijke patronen kunnen worden onderscheiden:  </vt:lpstr>
      <vt:lpstr>Recaulescentie  a) recaulescentie, waarbij de dragende bractee van de zijas “opgeschoven” is langs deze eigen zijas,   </vt:lpstr>
      <vt:lpstr>Bloemgestellen, algemene structuur</vt:lpstr>
      <vt:lpstr>Samolus valerandi (Primulaceae)</vt:lpstr>
      <vt:lpstr>Recaulescentie bij Erica (Ericaceae)</vt:lpstr>
      <vt:lpstr>Recaulescentie bij Philippia (Ericaceae)</vt:lpstr>
      <vt:lpstr>Concaulescentie  b) concaulescentie, waarbij de zijas voor een gedeelte vergroeid is met de hoofdas, en “loskomt” van de hoofdas een (heel) eind boven de inplantingsplaats van de dragende bractee.    </vt:lpstr>
      <vt:lpstr>Bloemgestellen, algemene structuur</vt:lpstr>
      <vt:lpstr>Concaulescentie bij Symphytum (Boraginaceae)</vt:lpstr>
      <vt:lpstr>Symphytum officinale (Boraginaceae)</vt:lpstr>
      <vt:lpstr>Blumenbachia insignis (Loasaceae)</vt:lpstr>
      <vt:lpstr>Cuphea ignea (Lythraceae)</vt:lpstr>
    </vt:vector>
  </TitlesOfParts>
  <Company>RUG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MS1. Schema van een dicotyle plant</dc:title>
  <dc:creator>RNieuwborg</dc:creator>
  <cp:lastModifiedBy>Chantal Dugardin</cp:lastModifiedBy>
  <cp:revision>269</cp:revision>
  <cp:lastPrinted>2018-09-27T11:23:34Z</cp:lastPrinted>
  <dcterms:created xsi:type="dcterms:W3CDTF">2002-05-31T14:09:55Z</dcterms:created>
  <dcterms:modified xsi:type="dcterms:W3CDTF">2022-09-16T10:29:23Z</dcterms:modified>
</cp:coreProperties>
</file>