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9"/>
  </p:notesMasterIdLst>
  <p:handoutMasterIdLst>
    <p:handoutMasterId r:id="rId90"/>
  </p:handoutMasterIdLst>
  <p:sldIdLst>
    <p:sldId id="2180" r:id="rId2"/>
    <p:sldId id="2304" r:id="rId3"/>
    <p:sldId id="2181" r:id="rId4"/>
    <p:sldId id="2182" r:id="rId5"/>
    <p:sldId id="2183" r:id="rId6"/>
    <p:sldId id="2184" r:id="rId7"/>
    <p:sldId id="2185" r:id="rId8"/>
    <p:sldId id="2186" r:id="rId9"/>
    <p:sldId id="2299" r:id="rId10"/>
    <p:sldId id="2303" r:id="rId11"/>
    <p:sldId id="2306" r:id="rId12"/>
    <p:sldId id="2187" r:id="rId13"/>
    <p:sldId id="2188" r:id="rId14"/>
    <p:sldId id="2191" r:id="rId15"/>
    <p:sldId id="2307" r:id="rId16"/>
    <p:sldId id="2195" r:id="rId17"/>
    <p:sldId id="2196" r:id="rId18"/>
    <p:sldId id="2197" r:id="rId19"/>
    <p:sldId id="2198" r:id="rId20"/>
    <p:sldId id="2201" r:id="rId21"/>
    <p:sldId id="2203" r:id="rId22"/>
    <p:sldId id="2202" r:id="rId23"/>
    <p:sldId id="2206" r:id="rId24"/>
    <p:sldId id="2207" r:id="rId25"/>
    <p:sldId id="2209" r:id="rId26"/>
    <p:sldId id="2315" r:id="rId27"/>
    <p:sldId id="2210" r:id="rId28"/>
    <p:sldId id="2211" r:id="rId29"/>
    <p:sldId id="2212" r:id="rId30"/>
    <p:sldId id="2308" r:id="rId31"/>
    <p:sldId id="2214" r:id="rId32"/>
    <p:sldId id="2215" r:id="rId33"/>
    <p:sldId id="2217" r:id="rId34"/>
    <p:sldId id="2219" r:id="rId35"/>
    <p:sldId id="2220" r:id="rId36"/>
    <p:sldId id="2222" r:id="rId37"/>
    <p:sldId id="2223" r:id="rId38"/>
    <p:sldId id="2225" r:id="rId39"/>
    <p:sldId id="2226" r:id="rId40"/>
    <p:sldId id="2230" r:id="rId41"/>
    <p:sldId id="2229" r:id="rId42"/>
    <p:sldId id="2233" r:id="rId43"/>
    <p:sldId id="2234" r:id="rId44"/>
    <p:sldId id="2236" r:id="rId45"/>
    <p:sldId id="2239" r:id="rId46"/>
    <p:sldId id="2309" r:id="rId47"/>
    <p:sldId id="2240" r:id="rId48"/>
    <p:sldId id="2241" r:id="rId49"/>
    <p:sldId id="2243" r:id="rId50"/>
    <p:sldId id="2245" r:id="rId51"/>
    <p:sldId id="2246" r:id="rId52"/>
    <p:sldId id="2310" r:id="rId53"/>
    <p:sldId id="2247" r:id="rId54"/>
    <p:sldId id="2248" r:id="rId55"/>
    <p:sldId id="2250" r:id="rId56"/>
    <p:sldId id="2252" r:id="rId57"/>
    <p:sldId id="2254" r:id="rId58"/>
    <p:sldId id="2256" r:id="rId59"/>
    <p:sldId id="2258" r:id="rId60"/>
    <p:sldId id="2260" r:id="rId61"/>
    <p:sldId id="2261" r:id="rId62"/>
    <p:sldId id="2263" r:id="rId63"/>
    <p:sldId id="2266" r:id="rId64"/>
    <p:sldId id="2269" r:id="rId65"/>
    <p:sldId id="2270" r:id="rId66"/>
    <p:sldId id="2268" r:id="rId67"/>
    <p:sldId id="2273" r:id="rId68"/>
    <p:sldId id="2277" r:id="rId69"/>
    <p:sldId id="2275" r:id="rId70"/>
    <p:sldId id="2311" r:id="rId71"/>
    <p:sldId id="2279" r:id="rId72"/>
    <p:sldId id="2282" r:id="rId73"/>
    <p:sldId id="2283" r:id="rId74"/>
    <p:sldId id="2284" r:id="rId75"/>
    <p:sldId id="2312" r:id="rId76"/>
    <p:sldId id="2286" r:id="rId77"/>
    <p:sldId id="2287" r:id="rId78"/>
    <p:sldId id="2289" r:id="rId79"/>
    <p:sldId id="2314" r:id="rId80"/>
    <p:sldId id="2290" r:id="rId81"/>
    <p:sldId id="2291" r:id="rId82"/>
    <p:sldId id="2293" r:id="rId83"/>
    <p:sldId id="2294" r:id="rId84"/>
    <p:sldId id="2316" r:id="rId85"/>
    <p:sldId id="2295" r:id="rId86"/>
    <p:sldId id="2297" r:id="rId87"/>
    <p:sldId id="2298" r:id="rId88"/>
  </p:sldIdLst>
  <p:sldSz cx="9144000" cy="6858000" type="screen4x3"/>
  <p:notesSz cx="6858000" cy="9144000"/>
  <p:defaultTextStyle>
    <a:defPPr>
      <a:defRPr lang="en-GB"/>
    </a:defPPr>
    <a:lvl1pPr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4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4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Standaardsectie" id="{9248D066-49CC-C04B-B037-0C062B9D9C51}">
          <p14:sldIdLst>
            <p14:sldId id="2180"/>
            <p14:sldId id="2304"/>
            <p14:sldId id="2181"/>
            <p14:sldId id="2182"/>
            <p14:sldId id="2183"/>
            <p14:sldId id="2184"/>
            <p14:sldId id="2185"/>
            <p14:sldId id="2186"/>
            <p14:sldId id="2299"/>
            <p14:sldId id="2303"/>
            <p14:sldId id="2306"/>
            <p14:sldId id="2187"/>
            <p14:sldId id="2188"/>
            <p14:sldId id="2191"/>
            <p14:sldId id="2307"/>
            <p14:sldId id="2195"/>
            <p14:sldId id="2196"/>
            <p14:sldId id="2197"/>
            <p14:sldId id="2198"/>
            <p14:sldId id="2201"/>
            <p14:sldId id="2203"/>
            <p14:sldId id="2202"/>
            <p14:sldId id="2206"/>
            <p14:sldId id="2207"/>
            <p14:sldId id="2209"/>
            <p14:sldId id="2315"/>
            <p14:sldId id="2210"/>
            <p14:sldId id="2211"/>
            <p14:sldId id="2212"/>
            <p14:sldId id="2308"/>
            <p14:sldId id="2214"/>
            <p14:sldId id="2215"/>
            <p14:sldId id="2217"/>
            <p14:sldId id="2219"/>
            <p14:sldId id="2220"/>
            <p14:sldId id="2222"/>
            <p14:sldId id="2223"/>
            <p14:sldId id="2225"/>
            <p14:sldId id="2226"/>
            <p14:sldId id="2230"/>
            <p14:sldId id="2229"/>
            <p14:sldId id="2233"/>
            <p14:sldId id="2234"/>
            <p14:sldId id="2236"/>
            <p14:sldId id="2239"/>
            <p14:sldId id="2309"/>
            <p14:sldId id="2240"/>
            <p14:sldId id="2241"/>
            <p14:sldId id="2243"/>
            <p14:sldId id="2245"/>
            <p14:sldId id="2246"/>
            <p14:sldId id="2310"/>
            <p14:sldId id="2247"/>
            <p14:sldId id="2248"/>
            <p14:sldId id="2250"/>
            <p14:sldId id="2252"/>
            <p14:sldId id="2254"/>
            <p14:sldId id="2256"/>
            <p14:sldId id="2258"/>
            <p14:sldId id="2260"/>
            <p14:sldId id="2261"/>
            <p14:sldId id="2263"/>
            <p14:sldId id="2266"/>
            <p14:sldId id="2269"/>
            <p14:sldId id="2270"/>
            <p14:sldId id="2268"/>
            <p14:sldId id="2273"/>
            <p14:sldId id="2277"/>
            <p14:sldId id="2275"/>
            <p14:sldId id="2311"/>
            <p14:sldId id="2279"/>
            <p14:sldId id="2282"/>
            <p14:sldId id="2283"/>
            <p14:sldId id="2284"/>
            <p14:sldId id="2312"/>
            <p14:sldId id="2286"/>
            <p14:sldId id="2287"/>
            <p14:sldId id="2289"/>
            <p14:sldId id="2314"/>
            <p14:sldId id="2290"/>
            <p14:sldId id="2291"/>
            <p14:sldId id="2293"/>
            <p14:sldId id="2294"/>
            <p14:sldId id="2316"/>
            <p14:sldId id="2295"/>
            <p14:sldId id="2297"/>
            <p14:sldId id="2298"/>
          </p14:sldIdLst>
        </p14:section>
        <p14:section name="Naamloze sectie" id="{B20469FF-4651-E641-AAA0-24B8C446FD3D}">
          <p14:sldIdLst/>
        </p14:section>
      </p14:sectionLst>
    </p:ex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2449"/>
  </p:normalViewPr>
  <p:slideViewPr>
    <p:cSldViewPr showGuides="1">
      <p:cViewPr varScale="1">
        <p:scale>
          <a:sx n="37" d="100"/>
          <a:sy n="37" d="100"/>
        </p:scale>
        <p:origin x="1085" y="43"/>
      </p:cViewPr>
      <p:guideLst>
        <p:guide orient="horz" pos="2115"/>
        <p:guide pos="2880"/>
      </p:guideLst>
    </p:cSldViewPr>
  </p:slideViewPr>
  <p:outlineViewPr>
    <p:cViewPr>
      <p:scale>
        <a:sx n="33" d="100"/>
        <a:sy n="33" d="100"/>
      </p:scale>
      <p:origin x="0" y="-15960"/>
    </p:cViewPr>
  </p:outlineViewPr>
  <p:notesTextViewPr>
    <p:cViewPr>
      <p:scale>
        <a:sx n="150" d="100"/>
        <a:sy n="150" d="100"/>
      </p:scale>
      <p:origin x="0" y="0"/>
    </p:cViewPr>
  </p:notesTextViewPr>
  <p:sorterViewPr>
    <p:cViewPr>
      <p:scale>
        <a:sx n="40" d="100"/>
        <a:sy n="40" d="100"/>
      </p:scale>
      <p:origin x="0" y="0"/>
    </p:cViewPr>
  </p:sorterViewPr>
  <p:notesViewPr>
    <p:cSldViewPr showGuides="1">
      <p:cViewPr varScale="1">
        <p:scale>
          <a:sx n="80" d="100"/>
          <a:sy n="80" d="100"/>
        </p:scale>
        <p:origin x="-17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41870240-DB53-DE4E-B6EB-2CF3F855D70A}"/>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499" name="Rectangle 3">
            <a:extLst>
              <a:ext uri="{FF2B5EF4-FFF2-40B4-BE49-F238E27FC236}">
                <a16:creationId xmlns:a16="http://schemas.microsoft.com/office/drawing/2014/main" id="{B240F32D-606A-9F41-AACD-03252B551F2C}"/>
              </a:ext>
            </a:extLst>
          </p:cNvPr>
          <p:cNvSpPr>
            <a:spLocks noGrp="1" noChangeArrowheads="1"/>
          </p:cNvSpPr>
          <p:nvPr>
            <p:ph type="dt" sz="quarter"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charset="0"/>
                <a:ea typeface="ＭＳ Ｐゴシック" charset="0"/>
              </a:defRPr>
            </a:lvl1pPr>
          </a:lstStyle>
          <a:p>
            <a:pPr>
              <a:defRPr/>
            </a:pPr>
            <a:endParaRPr lang="nl-NL"/>
          </a:p>
        </p:txBody>
      </p:sp>
      <p:sp>
        <p:nvSpPr>
          <p:cNvPr id="362500" name="Rectangle 4">
            <a:extLst>
              <a:ext uri="{FF2B5EF4-FFF2-40B4-BE49-F238E27FC236}">
                <a16:creationId xmlns:a16="http://schemas.microsoft.com/office/drawing/2014/main" id="{7DF7F654-2C8B-1A41-9CCD-365987C25F50}"/>
              </a:ext>
            </a:extLst>
          </p:cNvPr>
          <p:cNvSpPr>
            <a:spLocks noGrp="1" noChangeArrowheads="1"/>
          </p:cNvSpPr>
          <p:nvPr>
            <p:ph type="ftr" sz="quarter" idx="2"/>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charset="0"/>
                <a:ea typeface="ＭＳ Ｐゴシック" charset="0"/>
              </a:defRPr>
            </a:lvl1pPr>
          </a:lstStyle>
          <a:p>
            <a:pPr>
              <a:defRPr/>
            </a:pPr>
            <a:endParaRPr lang="nl-NL"/>
          </a:p>
        </p:txBody>
      </p:sp>
      <p:sp>
        <p:nvSpPr>
          <p:cNvPr id="362501" name="Rectangle 5">
            <a:extLst>
              <a:ext uri="{FF2B5EF4-FFF2-40B4-BE49-F238E27FC236}">
                <a16:creationId xmlns:a16="http://schemas.microsoft.com/office/drawing/2014/main" id="{A912AD3A-E5BF-A741-80D9-7A2EB4DA424C}"/>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atin typeface="Times" pitchFamily="2" charset="0"/>
              </a:defRPr>
            </a:lvl1pPr>
          </a:lstStyle>
          <a:p>
            <a:fld id="{B19BE602-5B00-FC4C-AB41-CF2D557B276A}" type="slidenum">
              <a:rPr lang="nl-NL" altLang="nl-BE"/>
              <a:pPr/>
              <a:t>‹nr.›</a:t>
            </a:fld>
            <a:endParaRPr lang="nl-NL"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1BF036C-235B-4540-8BC7-28AAD4961AFE}"/>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5" name="Rectangle 3">
            <a:extLst>
              <a:ext uri="{FF2B5EF4-FFF2-40B4-BE49-F238E27FC236}">
                <a16:creationId xmlns:a16="http://schemas.microsoft.com/office/drawing/2014/main" id="{263AE628-D2CF-E641-AEF7-0E0D94F55F2C}"/>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defRPr>
            </a:lvl1pPr>
          </a:lstStyle>
          <a:p>
            <a:pPr>
              <a:defRPr/>
            </a:pPr>
            <a:endParaRPr lang="en-GB" altLang="nl-NL"/>
          </a:p>
        </p:txBody>
      </p:sp>
      <p:sp>
        <p:nvSpPr>
          <p:cNvPr id="13316" name="Rectangle 4">
            <a:extLst>
              <a:ext uri="{FF2B5EF4-FFF2-40B4-BE49-F238E27FC236}">
                <a16:creationId xmlns:a16="http://schemas.microsoft.com/office/drawing/2014/main" id="{00F6EBC9-F70B-5641-B982-BD55C058A9B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77084C7-2F19-E54F-950C-15F7519200DE}"/>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GB" altLang="nl-NL" noProof="0"/>
              <a:t>Click to edit Master text styles</a:t>
            </a:r>
          </a:p>
          <a:p>
            <a:pPr lvl="1"/>
            <a:r>
              <a:rPr lang="en-GB" altLang="nl-NL" noProof="0"/>
              <a:t>Second level</a:t>
            </a:r>
          </a:p>
          <a:p>
            <a:pPr lvl="2"/>
            <a:r>
              <a:rPr lang="en-GB" altLang="nl-NL" noProof="0"/>
              <a:t>Third level</a:t>
            </a:r>
          </a:p>
          <a:p>
            <a:pPr lvl="3"/>
            <a:r>
              <a:rPr lang="en-GB" altLang="nl-NL" noProof="0"/>
              <a:t>Fourth level</a:t>
            </a:r>
          </a:p>
          <a:p>
            <a:pPr lvl="4"/>
            <a:r>
              <a:rPr lang="en-GB" altLang="nl-NL" noProof="0"/>
              <a:t>Fifth level</a:t>
            </a:r>
          </a:p>
        </p:txBody>
      </p:sp>
      <p:sp>
        <p:nvSpPr>
          <p:cNvPr id="3078" name="Rectangle 6">
            <a:extLst>
              <a:ext uri="{FF2B5EF4-FFF2-40B4-BE49-F238E27FC236}">
                <a16:creationId xmlns:a16="http://schemas.microsoft.com/office/drawing/2014/main" id="{ADDB855D-56DE-0048-9D5D-70BE0B9385C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defRPr>
            </a:lvl1pPr>
          </a:lstStyle>
          <a:p>
            <a:pPr>
              <a:defRPr/>
            </a:pPr>
            <a:endParaRPr lang="en-GB" altLang="nl-NL"/>
          </a:p>
        </p:txBody>
      </p:sp>
      <p:sp>
        <p:nvSpPr>
          <p:cNvPr id="3079" name="Rectangle 7">
            <a:extLst>
              <a:ext uri="{FF2B5EF4-FFF2-40B4-BE49-F238E27FC236}">
                <a16:creationId xmlns:a16="http://schemas.microsoft.com/office/drawing/2014/main" id="{B7BC41E1-C9BC-BC40-89C2-81BD86FF1377}"/>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eaLnBrk="1" hangingPunct="1">
              <a:defRPr sz="1200"/>
            </a:lvl1pPr>
          </a:lstStyle>
          <a:p>
            <a:fld id="{13836C78-1C24-B647-93F4-B6291A2E4BE9}" type="slidenum">
              <a:rPr lang="en-GB" altLang="nl-NL"/>
              <a:pPr/>
              <a:t>‹nr.›</a:t>
            </a:fld>
            <a:endParaRPr lang="en-GB"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a:t>
            </a:fld>
            <a:endParaRPr lang="en-GB" altLang="nl-NL"/>
          </a:p>
        </p:txBody>
      </p:sp>
    </p:spTree>
    <p:extLst>
      <p:ext uri="{BB962C8B-B14F-4D97-AF65-F5344CB8AC3E}">
        <p14:creationId xmlns:p14="http://schemas.microsoft.com/office/powerpoint/2010/main" val="325381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Castanopsis sieboldii </a:t>
            </a:r>
          </a:p>
          <a:p>
            <a:r>
              <a:rPr lang="nl-BE" dirty="0"/>
              <a:t>Beukenfamilie (Fagaceae)</a:t>
            </a:r>
          </a:p>
          <a:p>
            <a:endParaRPr lang="nl-BE" dirty="0"/>
          </a:p>
          <a:p>
            <a:r>
              <a:rPr lang="nl-BE" dirty="0"/>
              <a:t>Een Japanse soort uit een genus dat weinig afwijkt van </a:t>
            </a:r>
            <a:r>
              <a:rPr lang="nl-BE" i="1" dirty="0"/>
              <a:t>Castanea</a:t>
            </a:r>
            <a:r>
              <a:rPr lang="nl-BE" dirty="0"/>
              <a:t>, maar waarvan de cupula’s onregelmatig openspringen. </a:t>
            </a:r>
          </a:p>
          <a:p>
            <a:endParaRPr lang="nl-BE" dirty="0"/>
          </a:p>
          <a:p>
            <a:r>
              <a:rPr lang="nl-BE" dirty="0"/>
              <a:t>Op deze foto’s herkennen we gemakkelijk de mannelijke en de vrouwelijke bloemgestellen. Het rijpingsproces van de vruchten neemt twee jaar in beslag, en rijpe vruchten zijn hier in de Plantentuin nog nooit waargenomen. Misschien lukt het deze keer dan toch?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12</a:t>
            </a:fld>
            <a:endParaRPr lang="en-GB" altLang="nl-NL"/>
          </a:p>
        </p:txBody>
      </p:sp>
    </p:spTree>
    <p:extLst>
      <p:ext uri="{BB962C8B-B14F-4D97-AF65-F5344CB8AC3E}">
        <p14:creationId xmlns:p14="http://schemas.microsoft.com/office/powerpoint/2010/main" val="3674215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Castanopsis sieboldii </a:t>
            </a:r>
          </a:p>
          <a:p>
            <a:r>
              <a:rPr lang="nl-BE" dirty="0"/>
              <a:t>Beukenfamilie (Fagaceae)</a:t>
            </a:r>
          </a:p>
          <a:p>
            <a:endParaRPr lang="nl-BE" dirty="0"/>
          </a:p>
          <a:p>
            <a:r>
              <a:rPr lang="nl-BE" dirty="0"/>
              <a:t>Een Japanse soort uit een genus dat weinig afwijkt van </a:t>
            </a:r>
            <a:r>
              <a:rPr lang="nl-BE" i="1" dirty="0"/>
              <a:t>Castanea</a:t>
            </a:r>
            <a:r>
              <a:rPr lang="nl-BE" dirty="0"/>
              <a:t>, maar waarvan de cupula’s onregelmatig openspringen. </a:t>
            </a:r>
          </a:p>
          <a:p>
            <a:endParaRPr lang="nl-BE" dirty="0"/>
          </a:p>
          <a:p>
            <a:r>
              <a:rPr lang="nl-BE" dirty="0"/>
              <a:t>Op deze foto’s herkennen we gemakkelijk de mannelijke en de vrouwelijke bloemgestellen. Het rijpingsproces van de vruchten neemt twee jaar in beslag, en rijpe vruchten zijn hier in de Plantentuin nog nooit waargenomen. Misschien lukt het deze keer dan toch?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13</a:t>
            </a:fld>
            <a:endParaRPr lang="en-GB" altLang="nl-NL"/>
          </a:p>
        </p:txBody>
      </p:sp>
    </p:spTree>
    <p:extLst>
      <p:ext uri="{BB962C8B-B14F-4D97-AF65-F5344CB8AC3E}">
        <p14:creationId xmlns:p14="http://schemas.microsoft.com/office/powerpoint/2010/main" val="672038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Castanopsis sieboldii </a:t>
            </a:r>
          </a:p>
          <a:p>
            <a:r>
              <a:rPr lang="nl-BE" dirty="0"/>
              <a:t>Beukenfamilie (Fagaceae)</a:t>
            </a:r>
          </a:p>
          <a:p>
            <a:endParaRPr lang="nl-BE" dirty="0"/>
          </a:p>
          <a:p>
            <a:r>
              <a:rPr lang="nl-BE" dirty="0"/>
              <a:t>Een Japanse soort uit een genus dat weinig afwijkt van </a:t>
            </a:r>
            <a:r>
              <a:rPr lang="nl-BE" i="1" dirty="0"/>
              <a:t>Castanea</a:t>
            </a:r>
            <a:r>
              <a:rPr lang="nl-BE" dirty="0"/>
              <a:t>, maar waarvan de cupula’s onregelmatig openspringen. </a:t>
            </a:r>
          </a:p>
          <a:p>
            <a:endParaRPr lang="nl-BE" dirty="0"/>
          </a:p>
          <a:p>
            <a:r>
              <a:rPr lang="nl-BE" dirty="0"/>
              <a:t>Op deze foto’s herkennen we gemakkelijk de mannelijke en de vrouwelijke bloemgestellen. Het rijpingsproces van de vruchten neemt twee jaar in beslag, en rijpe vruchten zijn hier in de Plantentuin nog nooit waargenomen. Misschien lukt het deze keer dan toch?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14</a:t>
            </a:fld>
            <a:endParaRPr lang="en-GB" altLang="nl-NL"/>
          </a:p>
        </p:txBody>
      </p:sp>
    </p:spTree>
    <p:extLst>
      <p:ext uri="{BB962C8B-B14F-4D97-AF65-F5344CB8AC3E}">
        <p14:creationId xmlns:p14="http://schemas.microsoft.com/office/powerpoint/2010/main" val="521300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Phellodendron japonicum</a:t>
            </a:r>
          </a:p>
          <a:p>
            <a:r>
              <a:rPr lang="nl-BE" dirty="0"/>
              <a:t>Wijnruitfamilie (Rutaceae)</a:t>
            </a:r>
          </a:p>
          <a:p>
            <a:endParaRPr lang="nl-BE" dirty="0"/>
          </a:p>
          <a:p>
            <a:r>
              <a:rPr lang="nl-BE" dirty="0"/>
              <a:t>Een merkwaardige, kleine boom, die langs de rand van de Grote Vijver staat, eerder onopvallend, maar wel mooi van vorm is uitgegroeid, in een zeer trage groei. </a:t>
            </a:r>
          </a:p>
          <a:p>
            <a:r>
              <a:rPr lang="nl-BE" dirty="0"/>
              <a:t>Ook deze soort is tweehuizig, maar ondanks de afwezigheid van een mannelijk exemplaar (in onze tuin, misschien wel aanwezig in het Citadelpark) komen hier toch rijpe vruchten tot ontwikkeling. </a:t>
            </a:r>
          </a:p>
          <a:p>
            <a:endParaRPr lang="nl-BE" dirty="0"/>
          </a:p>
          <a:p>
            <a:r>
              <a:rPr lang="nl-BE" dirty="0"/>
              <a:t>Deze naam wordt nu meestal als synoniem opgenomen onder </a:t>
            </a:r>
            <a:r>
              <a:rPr lang="nl-BE" i="1" dirty="0"/>
              <a:t>Phellodendron amurense </a:t>
            </a:r>
            <a:r>
              <a:rPr lang="nl-BE" dirty="0"/>
              <a:t>of als variëteit </a:t>
            </a:r>
            <a:r>
              <a:rPr lang="nl-BE" i="1" dirty="0"/>
              <a:t>japonicum</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16</a:t>
            </a:fld>
            <a:endParaRPr lang="en-GB" altLang="nl-NL"/>
          </a:p>
        </p:txBody>
      </p:sp>
    </p:spTree>
    <p:extLst>
      <p:ext uri="{BB962C8B-B14F-4D97-AF65-F5344CB8AC3E}">
        <p14:creationId xmlns:p14="http://schemas.microsoft.com/office/powerpoint/2010/main" val="1788750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Phellodendron japonicum</a:t>
            </a:r>
          </a:p>
          <a:p>
            <a:r>
              <a:rPr lang="nl-BE" dirty="0"/>
              <a:t>Wijnruitfamilie (Rutaceae)</a:t>
            </a:r>
          </a:p>
          <a:p>
            <a:endParaRPr lang="nl-BE" dirty="0"/>
          </a:p>
          <a:p>
            <a:r>
              <a:rPr lang="nl-BE" dirty="0"/>
              <a:t>Een merkwaardige, kleine boom, die langs de rand van de Grote Vijver staat, eerder onopvallend, maar wel mooi van vorm is uitgegroeid, in een zeer trage groei. </a:t>
            </a:r>
          </a:p>
          <a:p>
            <a:r>
              <a:rPr lang="nl-BE" dirty="0"/>
              <a:t>Ook deze soort is tweehuizig, maar ondanks de afwezigheid van een mannelijk exemplaar (in onze tuin, misschien wel aanwezig in het Citadelpark) komen hier toch rijpe vruchten tot ontwikkeling. </a:t>
            </a:r>
          </a:p>
          <a:p>
            <a:endParaRPr lang="nl-BE" dirty="0"/>
          </a:p>
          <a:p>
            <a:r>
              <a:rPr lang="nl-BE" dirty="0"/>
              <a:t>Deze naam wordt nu meestal als synoniem opgenomen onder </a:t>
            </a:r>
            <a:r>
              <a:rPr lang="nl-BE" i="1" dirty="0"/>
              <a:t>Phellodendron amurense </a:t>
            </a:r>
            <a:r>
              <a:rPr lang="nl-BE" dirty="0"/>
              <a:t>of als variëteit </a:t>
            </a:r>
            <a:r>
              <a:rPr lang="nl-BE" i="1" dirty="0"/>
              <a:t>japonicum</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17</a:t>
            </a:fld>
            <a:endParaRPr lang="en-GB" altLang="nl-NL"/>
          </a:p>
        </p:txBody>
      </p:sp>
    </p:spTree>
    <p:extLst>
      <p:ext uri="{BB962C8B-B14F-4D97-AF65-F5344CB8AC3E}">
        <p14:creationId xmlns:p14="http://schemas.microsoft.com/office/powerpoint/2010/main" val="1193727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Phellodendron japonicum</a:t>
            </a:r>
          </a:p>
          <a:p>
            <a:r>
              <a:rPr lang="nl-BE" dirty="0"/>
              <a:t>Wijnruitfamilie (Rutaceae)</a:t>
            </a:r>
          </a:p>
          <a:p>
            <a:endParaRPr lang="nl-BE" dirty="0"/>
          </a:p>
          <a:p>
            <a:r>
              <a:rPr lang="nl-BE" dirty="0"/>
              <a:t>Een merkwaardige, kleine boom, die langs de rand van de Grote Vijver staat, eerder onopvallend, maar wel mooi van vorm is uitgegroeid, in een zeer trage groei. </a:t>
            </a:r>
          </a:p>
          <a:p>
            <a:r>
              <a:rPr lang="nl-BE" dirty="0"/>
              <a:t>Ook deze soort is tweehuizig, maar ondanks de afwezigheid van een mannelijk exemplaar (in onze tuin, misschien wel aanwezig in het Citadelpark) komen hier toch rijpe vruchten tot ontwikkeling. </a:t>
            </a:r>
          </a:p>
          <a:p>
            <a:endParaRPr lang="nl-BE" dirty="0"/>
          </a:p>
          <a:p>
            <a:r>
              <a:rPr lang="nl-BE" dirty="0"/>
              <a:t>Deze naam wordt nu meestal als synoniem opgenomen onder </a:t>
            </a:r>
            <a:r>
              <a:rPr lang="nl-BE" i="1" dirty="0"/>
              <a:t>Phellodendron amurense </a:t>
            </a:r>
            <a:r>
              <a:rPr lang="nl-BE" dirty="0"/>
              <a:t>of als variëteit </a:t>
            </a:r>
            <a:r>
              <a:rPr lang="nl-BE" i="1" dirty="0"/>
              <a:t>japonicum</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18</a:t>
            </a:fld>
            <a:endParaRPr lang="en-GB" altLang="nl-NL"/>
          </a:p>
        </p:txBody>
      </p:sp>
    </p:spTree>
    <p:extLst>
      <p:ext uri="{BB962C8B-B14F-4D97-AF65-F5344CB8AC3E}">
        <p14:creationId xmlns:p14="http://schemas.microsoft.com/office/powerpoint/2010/main" val="1698961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Argyrocytisus battandieri </a:t>
            </a:r>
          </a:p>
          <a:p>
            <a:r>
              <a:rPr lang="nl-BE" dirty="0"/>
              <a:t>Vlinderbloemenfamilie (Fabaceae)</a:t>
            </a:r>
          </a:p>
          <a:p>
            <a:endParaRPr lang="nl-BE" dirty="0"/>
          </a:p>
          <a:p>
            <a:r>
              <a:rPr lang="nl-BE" dirty="0"/>
              <a:t>Een mooie struik, met prachtige bloei, maar enigszins verborgen achter onze Parasolden (</a:t>
            </a:r>
            <a:r>
              <a:rPr lang="nl-BE" i="1" dirty="0"/>
              <a:t>Pinus pinea). </a:t>
            </a:r>
            <a:endParaRPr lang="nl-BE" dirty="0"/>
          </a:p>
          <a:p>
            <a:r>
              <a:rPr lang="nl-BE" dirty="0"/>
              <a:t>Vaak is deze soort ook verborgen in het genus </a:t>
            </a:r>
            <a:r>
              <a:rPr lang="nl-BE" i="1" dirty="0"/>
              <a:t>Cytisus</a:t>
            </a:r>
            <a:r>
              <a:rPr lang="nl-BE" dirty="0"/>
              <a:t>, waarin ze onopvallend als </a:t>
            </a:r>
            <a:r>
              <a:rPr lang="nl-BE" i="1" dirty="0"/>
              <a:t>Cytisus battandieri </a:t>
            </a:r>
            <a:r>
              <a:rPr lang="nl-BE" i="0" dirty="0"/>
              <a:t>ooit is beschreven en onder die naam </a:t>
            </a:r>
            <a:r>
              <a:rPr lang="nl-BE" dirty="0"/>
              <a:t>door het leven gaat. </a:t>
            </a:r>
          </a:p>
          <a:p>
            <a:r>
              <a:rPr lang="nl-BE" dirty="0"/>
              <a:t>Gelukkig tonen enkele recente studies dat dit genus terecht als genus moet worden erkend, vandaar dus de titel van dit item…</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19</a:t>
            </a:fld>
            <a:endParaRPr lang="en-GB" altLang="nl-NL"/>
          </a:p>
        </p:txBody>
      </p:sp>
    </p:spTree>
    <p:extLst>
      <p:ext uri="{BB962C8B-B14F-4D97-AF65-F5344CB8AC3E}">
        <p14:creationId xmlns:p14="http://schemas.microsoft.com/office/powerpoint/2010/main" val="3345756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Argyrocytisus battandieri </a:t>
            </a:r>
          </a:p>
          <a:p>
            <a:r>
              <a:rPr lang="nl-BE" dirty="0"/>
              <a:t>Vlinderbloemenfamilie (Fabaceae)</a:t>
            </a:r>
          </a:p>
          <a:p>
            <a:endParaRPr lang="nl-BE" dirty="0"/>
          </a:p>
          <a:p>
            <a:r>
              <a:rPr lang="nl-BE" dirty="0"/>
              <a:t>Een mooie struik, met prachtige bloei, maar enigszins verborgen achter onze Parasolden (</a:t>
            </a:r>
            <a:r>
              <a:rPr lang="nl-BE" i="1" dirty="0"/>
              <a:t>Pinus pinea). </a:t>
            </a:r>
            <a:endParaRPr lang="nl-BE" dirty="0"/>
          </a:p>
          <a:p>
            <a:r>
              <a:rPr lang="nl-BE" dirty="0"/>
              <a:t>Vaak is deze soort ook verborgen in het genus </a:t>
            </a:r>
            <a:r>
              <a:rPr lang="nl-BE" i="1" dirty="0"/>
              <a:t>Cytisus</a:t>
            </a:r>
            <a:r>
              <a:rPr lang="nl-BE" dirty="0"/>
              <a:t>, waarin ze onopvallend als </a:t>
            </a:r>
            <a:r>
              <a:rPr lang="nl-BE" i="1" dirty="0"/>
              <a:t>Cytisus battandieri </a:t>
            </a:r>
            <a:r>
              <a:rPr lang="nl-BE" i="0" dirty="0"/>
              <a:t>ooit is beschreven en onder die naam </a:t>
            </a:r>
            <a:r>
              <a:rPr lang="nl-BE" dirty="0"/>
              <a:t>door het leven gaat. </a:t>
            </a:r>
          </a:p>
          <a:p>
            <a:r>
              <a:rPr lang="nl-BE" dirty="0"/>
              <a:t>Gelukkig tonen enkele recente studies dat dit genus terecht als genus moet worden erkend, vandaar dus de titel van dit item…</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20</a:t>
            </a:fld>
            <a:endParaRPr lang="en-GB" altLang="nl-NL"/>
          </a:p>
        </p:txBody>
      </p:sp>
    </p:spTree>
    <p:extLst>
      <p:ext uri="{BB962C8B-B14F-4D97-AF65-F5344CB8AC3E}">
        <p14:creationId xmlns:p14="http://schemas.microsoft.com/office/powerpoint/2010/main" val="1572561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Buddleja loricata </a:t>
            </a:r>
          </a:p>
          <a:p>
            <a:r>
              <a:rPr lang="nl-BE" dirty="0"/>
              <a:t>Helmkruidfamilie (Scrophulariaceae)</a:t>
            </a:r>
          </a:p>
          <a:p>
            <a:endParaRPr lang="nl-BE" dirty="0"/>
          </a:p>
          <a:p>
            <a:r>
              <a:rPr lang="nl-BE" dirty="0"/>
              <a:t>Een soort die eerder recent uit Zuid-Afrikaanse bergen naar Europa is gebracht, maar met succes: een groenblijvende, goed winterharde soort met een prachtige en bijna overdadige bloei…</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21</a:t>
            </a:fld>
            <a:endParaRPr lang="en-GB" altLang="nl-NL"/>
          </a:p>
        </p:txBody>
      </p:sp>
    </p:spTree>
    <p:extLst>
      <p:ext uri="{BB962C8B-B14F-4D97-AF65-F5344CB8AC3E}">
        <p14:creationId xmlns:p14="http://schemas.microsoft.com/office/powerpoint/2010/main" val="2152245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Buddleja loricata </a:t>
            </a:r>
          </a:p>
          <a:p>
            <a:r>
              <a:rPr lang="nl-BE" dirty="0"/>
              <a:t>Helmkruidfamilie (Scrophulariaceae)</a:t>
            </a:r>
          </a:p>
          <a:p>
            <a:endParaRPr lang="nl-BE" dirty="0"/>
          </a:p>
          <a:p>
            <a:r>
              <a:rPr lang="nl-BE" dirty="0"/>
              <a:t>Een soort die eerder recent uit Zuid-Afrikaanse bergen naar Europa is gebracht, maar met succes: een groenblijvende, goed winterharde soort met een prachtige en bijna overdadige bloei…</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22</a:t>
            </a:fld>
            <a:endParaRPr lang="en-GB" altLang="nl-NL"/>
          </a:p>
        </p:txBody>
      </p:sp>
    </p:spTree>
    <p:extLst>
      <p:ext uri="{BB962C8B-B14F-4D97-AF65-F5344CB8AC3E}">
        <p14:creationId xmlns:p14="http://schemas.microsoft.com/office/powerpoint/2010/main" val="411418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Slaapmutsje (Eschscholzia californica)</a:t>
            </a:r>
          </a:p>
          <a:p>
            <a:r>
              <a:rPr lang="nl-BE" dirty="0"/>
              <a:t>Papaverfamilie (Papaveraceae)</a:t>
            </a:r>
          </a:p>
          <a:p>
            <a:endParaRPr lang="nl-BE" dirty="0"/>
          </a:p>
          <a:p>
            <a:r>
              <a:rPr lang="nl-BE" dirty="0"/>
              <a:t>Massaal uitzaaiend, met hier en daar een witte vorm.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a:t>
            </a:fld>
            <a:endParaRPr lang="en-GB" altLang="nl-NL"/>
          </a:p>
        </p:txBody>
      </p:sp>
    </p:spTree>
    <p:extLst>
      <p:ext uri="{BB962C8B-B14F-4D97-AF65-F5344CB8AC3E}">
        <p14:creationId xmlns:p14="http://schemas.microsoft.com/office/powerpoint/2010/main" val="3848475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Goniolimon italicum </a:t>
            </a:r>
          </a:p>
          <a:p>
            <a:r>
              <a:rPr lang="nl-BE" dirty="0"/>
              <a:t>Strandkruidfamilie (Plumbaginaceae)</a:t>
            </a:r>
          </a:p>
          <a:p>
            <a:endParaRPr lang="nl-BE" dirty="0"/>
          </a:p>
          <a:p>
            <a:r>
              <a:rPr lang="nl-BE" dirty="0"/>
              <a:t>Een fraai plantje, met mooie rozetjes, gekroond door een mooi bloempje, dat een vruchtje zal dragen met één enkel zaadje erin. </a:t>
            </a:r>
          </a:p>
          <a:p>
            <a:endParaRPr lang="nl-BE" dirty="0"/>
          </a:p>
          <a:p>
            <a:r>
              <a:rPr lang="nl-BE" dirty="0"/>
              <a:t>Ook deze soort wordt nu vaak als ondersoort opgenomen in </a:t>
            </a:r>
            <a:r>
              <a:rPr lang="nl-BE" i="1" dirty="0"/>
              <a:t>Goniolimon tataricum</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23</a:t>
            </a:fld>
            <a:endParaRPr lang="en-GB" altLang="nl-NL"/>
          </a:p>
        </p:txBody>
      </p:sp>
    </p:spTree>
    <p:extLst>
      <p:ext uri="{BB962C8B-B14F-4D97-AF65-F5344CB8AC3E}">
        <p14:creationId xmlns:p14="http://schemas.microsoft.com/office/powerpoint/2010/main" val="2334834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Goniolimon italicum </a:t>
            </a:r>
          </a:p>
          <a:p>
            <a:r>
              <a:rPr lang="nl-BE" dirty="0"/>
              <a:t>Strandkruidfamilie (Plumbaginaceae)</a:t>
            </a:r>
          </a:p>
          <a:p>
            <a:endParaRPr lang="nl-BE" dirty="0"/>
          </a:p>
          <a:p>
            <a:r>
              <a:rPr lang="nl-BE" dirty="0"/>
              <a:t>Een fraai plantje, met mooie rozetjes, gekroond door een mooi bloempje, dat een vruchtje zal dragen met één enkel zaadje erin. </a:t>
            </a:r>
          </a:p>
          <a:p>
            <a:endParaRPr lang="nl-BE" dirty="0"/>
          </a:p>
          <a:p>
            <a:r>
              <a:rPr lang="nl-BE" dirty="0"/>
              <a:t>Ook deze soort wordt nu vaak als ondersoort opgenomen in </a:t>
            </a:r>
            <a:r>
              <a:rPr lang="nl-BE" i="1" dirty="0"/>
              <a:t>Goniolimon tataricum</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24</a:t>
            </a:fld>
            <a:endParaRPr lang="en-GB" altLang="nl-NL"/>
          </a:p>
        </p:txBody>
      </p:sp>
    </p:spTree>
    <p:extLst>
      <p:ext uri="{BB962C8B-B14F-4D97-AF65-F5344CB8AC3E}">
        <p14:creationId xmlns:p14="http://schemas.microsoft.com/office/powerpoint/2010/main" val="3221702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Hormathophylla macrocarpa </a:t>
            </a:r>
          </a:p>
          <a:p>
            <a:r>
              <a:rPr lang="nl-BE" dirty="0"/>
              <a:t>Kruisbloemenfamilie (Brassicaceae)</a:t>
            </a:r>
          </a:p>
          <a:p>
            <a:endParaRPr lang="nl-BE" dirty="0"/>
          </a:p>
          <a:p>
            <a:r>
              <a:rPr lang="nl-BE" dirty="0"/>
              <a:t>Een wit bloeiende kruisbloemige, maar met bijzondere vruchtjes, die dit jaar zullen geoogst worden…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25</a:t>
            </a:fld>
            <a:endParaRPr lang="en-GB" altLang="nl-NL"/>
          </a:p>
        </p:txBody>
      </p:sp>
    </p:spTree>
    <p:extLst>
      <p:ext uri="{BB962C8B-B14F-4D97-AF65-F5344CB8AC3E}">
        <p14:creationId xmlns:p14="http://schemas.microsoft.com/office/powerpoint/2010/main" val="2628945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Hormathophylla macrocarpa </a:t>
            </a:r>
          </a:p>
          <a:p>
            <a:r>
              <a:rPr lang="nl-BE" dirty="0"/>
              <a:t>Kruisbloemenfamilie (Brassicaceae)</a:t>
            </a:r>
          </a:p>
          <a:p>
            <a:endParaRPr lang="nl-BE" dirty="0"/>
          </a:p>
          <a:p>
            <a:r>
              <a:rPr lang="nl-BE" dirty="0"/>
              <a:t>Een wit bloeiende kruisbloemige, maar met bijzondere vruchtjes, die dit jaar zullen geoogst worden…</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26</a:t>
            </a:fld>
            <a:endParaRPr lang="en-GB" altLang="nl-NL"/>
          </a:p>
        </p:txBody>
      </p:sp>
    </p:spTree>
    <p:extLst>
      <p:ext uri="{BB962C8B-B14F-4D97-AF65-F5344CB8AC3E}">
        <p14:creationId xmlns:p14="http://schemas.microsoft.com/office/powerpoint/2010/main" val="2578911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Zomerscheefbloem (Iberis saxatilis)</a:t>
            </a:r>
          </a:p>
          <a:p>
            <a:r>
              <a:rPr lang="nl-BE" dirty="0"/>
              <a:t>Kruisbloemenfamilie (Brassicaceae)</a:t>
            </a:r>
          </a:p>
          <a:p>
            <a:endParaRPr lang="nl-BE" dirty="0"/>
          </a:p>
          <a:p>
            <a:r>
              <a:rPr lang="nl-BE" dirty="0"/>
              <a:t>Een kleine plant die her en der opduikt, als wellicht doorlevende maar kortlevende doorlever? </a:t>
            </a:r>
          </a:p>
          <a:p>
            <a:r>
              <a:rPr lang="nl-BE" dirty="0"/>
              <a:t>Met fraaie vruchtjes, nietwaar.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27</a:t>
            </a:fld>
            <a:endParaRPr lang="en-GB" altLang="nl-NL"/>
          </a:p>
        </p:txBody>
      </p:sp>
    </p:spTree>
    <p:extLst>
      <p:ext uri="{BB962C8B-B14F-4D97-AF65-F5344CB8AC3E}">
        <p14:creationId xmlns:p14="http://schemas.microsoft.com/office/powerpoint/2010/main" val="1560783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Erigeron glacialis </a:t>
            </a:r>
          </a:p>
          <a:p>
            <a:r>
              <a:rPr lang="nl-BE" dirty="0"/>
              <a:t>Asterfamilie (Asteraceae)</a:t>
            </a:r>
          </a:p>
          <a:p>
            <a:endParaRPr lang="nl-BE" dirty="0"/>
          </a:p>
          <a:p>
            <a:r>
              <a:rPr lang="nl-BE" dirty="0"/>
              <a:t>Een Noord-Amerikaanse soort, die hier goed groeit op een open plekje in de rotstuin.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28</a:t>
            </a:fld>
            <a:endParaRPr lang="en-GB" altLang="nl-NL"/>
          </a:p>
        </p:txBody>
      </p:sp>
    </p:spTree>
    <p:extLst>
      <p:ext uri="{BB962C8B-B14F-4D97-AF65-F5344CB8AC3E}">
        <p14:creationId xmlns:p14="http://schemas.microsoft.com/office/powerpoint/2010/main" val="342903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Japanse anjer (Dianthus japonicus)</a:t>
            </a:r>
          </a:p>
          <a:p>
            <a:r>
              <a:rPr lang="nl-BE" dirty="0"/>
              <a:t>Anjerfamilie (Caryophyllaceae)</a:t>
            </a:r>
          </a:p>
          <a:p>
            <a:endParaRPr lang="nl-BE" dirty="0"/>
          </a:p>
          <a:p>
            <a:r>
              <a:rPr lang="nl-BE" dirty="0"/>
              <a:t>Een grote soort Anjer, een van de 334 soorten, en hier met enige vorm van twijfel in verband met de identificatie.</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29</a:t>
            </a:fld>
            <a:endParaRPr lang="en-GB" altLang="nl-NL"/>
          </a:p>
        </p:txBody>
      </p:sp>
    </p:spTree>
    <p:extLst>
      <p:ext uri="{BB962C8B-B14F-4D97-AF65-F5344CB8AC3E}">
        <p14:creationId xmlns:p14="http://schemas.microsoft.com/office/powerpoint/2010/main" val="3932513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Trachystemon orientalis </a:t>
            </a:r>
          </a:p>
          <a:p>
            <a:r>
              <a:rPr lang="nl-BE" dirty="0"/>
              <a:t>Ruwbladigenfamilie (Boraginaceae)</a:t>
            </a:r>
          </a:p>
          <a:p>
            <a:endParaRPr lang="nl-BE" dirty="0"/>
          </a:p>
          <a:p>
            <a:r>
              <a:rPr lang="nl-BE" dirty="0"/>
              <a:t>Onze Plant van de Maand in het maartnummer van dit jaar, maar hier nu in vegetatieve toestand, met de reusachtige bladeren…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31</a:t>
            </a:fld>
            <a:endParaRPr lang="en-GB" altLang="nl-NL"/>
          </a:p>
        </p:txBody>
      </p:sp>
    </p:spTree>
    <p:extLst>
      <p:ext uri="{BB962C8B-B14F-4D97-AF65-F5344CB8AC3E}">
        <p14:creationId xmlns:p14="http://schemas.microsoft.com/office/powerpoint/2010/main" val="702226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Trachystemon orientalis </a:t>
            </a:r>
          </a:p>
          <a:p>
            <a:r>
              <a:rPr lang="nl-BE" dirty="0"/>
              <a:t>Ruwbladigenfamilie (Boraginaceae)</a:t>
            </a:r>
          </a:p>
          <a:p>
            <a:endParaRPr lang="nl-BE" dirty="0"/>
          </a:p>
          <a:p>
            <a:r>
              <a:rPr lang="nl-BE" dirty="0"/>
              <a:t>Onze Plant van de Maand in het maartnummer van dit jaar, maar hier nu in vegetatieve toestand, met de reusachtige bladeren… die best lekker lijken te zijn voor bepaalde beestjes. </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32</a:t>
            </a:fld>
            <a:endParaRPr lang="en-GB" altLang="nl-NL"/>
          </a:p>
        </p:txBody>
      </p:sp>
    </p:spTree>
    <p:extLst>
      <p:ext uri="{BB962C8B-B14F-4D97-AF65-F5344CB8AC3E}">
        <p14:creationId xmlns:p14="http://schemas.microsoft.com/office/powerpoint/2010/main" val="1699350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Bijenblad (Melittis melissophyllum)</a:t>
            </a:r>
          </a:p>
          <a:p>
            <a:r>
              <a:rPr lang="nl-BE" dirty="0"/>
              <a:t>Lipbloemenfamilie (Lamiaceae)</a:t>
            </a:r>
          </a:p>
          <a:p>
            <a:endParaRPr lang="nl-BE" dirty="0"/>
          </a:p>
          <a:p>
            <a:r>
              <a:rPr lang="nl-BE" dirty="0"/>
              <a:t>In een hoekje van het arboretum staat deze plant, met haar toch wat merkwaardige Nederlandse naam, zo van bijen die iets met een blad uitvoeren?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33</a:t>
            </a:fld>
            <a:endParaRPr lang="en-GB" altLang="nl-NL"/>
          </a:p>
        </p:txBody>
      </p:sp>
    </p:spTree>
    <p:extLst>
      <p:ext uri="{BB962C8B-B14F-4D97-AF65-F5344CB8AC3E}">
        <p14:creationId xmlns:p14="http://schemas.microsoft.com/office/powerpoint/2010/main" val="3053740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Slaapmutsje (Eschscholzia californica)</a:t>
            </a:r>
          </a:p>
          <a:p>
            <a:r>
              <a:rPr lang="nl-BE" dirty="0"/>
              <a:t>Papaverfamilie (Papaveraceae)</a:t>
            </a:r>
          </a:p>
          <a:p>
            <a:endParaRPr lang="nl-BE" dirty="0"/>
          </a:p>
          <a:p>
            <a:r>
              <a:rPr lang="nl-BE" dirty="0"/>
              <a:t>Massaal uitzaaiend, met hier en daar een witte vorm.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a:t>
            </a:fld>
            <a:endParaRPr lang="en-GB" altLang="nl-NL"/>
          </a:p>
        </p:txBody>
      </p:sp>
    </p:spTree>
    <p:extLst>
      <p:ext uri="{BB962C8B-B14F-4D97-AF65-F5344CB8AC3E}">
        <p14:creationId xmlns:p14="http://schemas.microsoft.com/office/powerpoint/2010/main" val="2846628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Disporopsis pernyi </a:t>
            </a:r>
          </a:p>
          <a:p>
            <a:r>
              <a:rPr lang="nl-BE" dirty="0"/>
              <a:t>Muizendoornfamilie (Ruscaceae)</a:t>
            </a:r>
          </a:p>
          <a:p>
            <a:endParaRPr lang="nl-BE" dirty="0"/>
          </a:p>
          <a:p>
            <a:r>
              <a:rPr lang="nl-BE" dirty="0"/>
              <a:t>Voor een groot deel opgegeten door ???, kenmerkend voor deze plant, elk jaar rond deze periode. </a:t>
            </a:r>
          </a:p>
          <a:p>
            <a:r>
              <a:rPr lang="nl-BE" dirty="0"/>
              <a:t>Maar deze plant lijkt daar niet te veel last van te hebben, want elk jaar komt ze weer tevoorschijn, en elk jaar een beetje meer en een beetje groter…</a:t>
            </a: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34</a:t>
            </a:fld>
            <a:endParaRPr lang="en-GB" altLang="nl-NL"/>
          </a:p>
        </p:txBody>
      </p:sp>
    </p:spTree>
    <p:extLst>
      <p:ext uri="{BB962C8B-B14F-4D97-AF65-F5344CB8AC3E}">
        <p14:creationId xmlns:p14="http://schemas.microsoft.com/office/powerpoint/2010/main" val="4207814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Disporopsis pernyi </a:t>
            </a:r>
          </a:p>
          <a:p>
            <a:r>
              <a:rPr lang="nl-BE" dirty="0"/>
              <a:t>Muizendoornfamilie (Ruscaceae)</a:t>
            </a:r>
          </a:p>
          <a:p>
            <a:endParaRPr lang="nl-BE" dirty="0"/>
          </a:p>
          <a:p>
            <a:r>
              <a:rPr lang="nl-BE" dirty="0"/>
              <a:t>Voor een groot deel opgegeten door ???, kenmerkend voor deze plant, elk jaar rond deze periode. </a:t>
            </a:r>
          </a:p>
          <a:p>
            <a:r>
              <a:rPr lang="nl-BE" dirty="0"/>
              <a:t>Maar deze plant lijkt daar niet te veel last van te hebben, want elk jaar komt ze weer tevoorschijn, en elk jaar een beetje meer en een beetje groter…</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35</a:t>
            </a:fld>
            <a:endParaRPr lang="en-GB" altLang="nl-NL"/>
          </a:p>
        </p:txBody>
      </p:sp>
    </p:spTree>
    <p:extLst>
      <p:ext uri="{BB962C8B-B14F-4D97-AF65-F5344CB8AC3E}">
        <p14:creationId xmlns:p14="http://schemas.microsoft.com/office/powerpoint/2010/main" val="2008536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Tanacetum macrophyllum </a:t>
            </a:r>
          </a:p>
          <a:p>
            <a:r>
              <a:rPr lang="nl-BE" dirty="0"/>
              <a:t>Asterfamilie (Asteraceae)</a:t>
            </a:r>
          </a:p>
          <a:p>
            <a:endParaRPr lang="nl-BE" dirty="0"/>
          </a:p>
          <a:p>
            <a:r>
              <a:rPr lang="nl-BE" dirty="0"/>
              <a:t>Een schitterende plant, die het al jarenlang goed doet, in haar hoekje in het arboretum. </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36</a:t>
            </a:fld>
            <a:endParaRPr lang="en-GB" altLang="nl-NL"/>
          </a:p>
        </p:txBody>
      </p:sp>
    </p:spTree>
    <p:extLst>
      <p:ext uri="{BB962C8B-B14F-4D97-AF65-F5344CB8AC3E}">
        <p14:creationId xmlns:p14="http://schemas.microsoft.com/office/powerpoint/2010/main" val="3054693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Tanacetum macrophyllum </a:t>
            </a:r>
          </a:p>
          <a:p>
            <a:r>
              <a:rPr lang="nl-BE" dirty="0"/>
              <a:t>Asterfamilie (Asteraceae)</a:t>
            </a:r>
          </a:p>
          <a:p>
            <a:endParaRPr lang="nl-BE" dirty="0"/>
          </a:p>
          <a:p>
            <a:r>
              <a:rPr lang="nl-BE" dirty="0"/>
              <a:t>Een schitterende plant, die het al jarenlang goed doet, in haar hoekje in het arboretum. </a:t>
            </a:r>
          </a:p>
          <a:p>
            <a:r>
              <a:rPr lang="nl-BE" dirty="0"/>
              <a:t>Maar dit jaar staat ze daar uitstekend en goed in bloei. </a:t>
            </a:r>
          </a:p>
          <a:p>
            <a:r>
              <a:rPr lang="nl-BE" dirty="0"/>
              <a:t>En met bezoek van een boktor, de Geringelde smalboktor (</a:t>
            </a:r>
            <a:r>
              <a:rPr lang="nl-BE" i="1" dirty="0"/>
              <a:t>Rutpela maculata</a:t>
            </a:r>
            <a:r>
              <a:rPr lang="nl-BE" dirty="0"/>
              <a:t>).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37</a:t>
            </a:fld>
            <a:endParaRPr lang="en-GB" altLang="nl-NL"/>
          </a:p>
        </p:txBody>
      </p:sp>
    </p:spTree>
    <p:extLst>
      <p:ext uri="{BB962C8B-B14F-4D97-AF65-F5344CB8AC3E}">
        <p14:creationId xmlns:p14="http://schemas.microsoft.com/office/powerpoint/2010/main" val="119109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Tanacetum macrophyllum </a:t>
            </a:r>
          </a:p>
          <a:p>
            <a:r>
              <a:rPr lang="nl-BE" dirty="0"/>
              <a:t>Asterfamilie (Asteraceae)</a:t>
            </a:r>
          </a:p>
          <a:p>
            <a:endParaRPr lang="nl-BE" dirty="0"/>
          </a:p>
          <a:p>
            <a:r>
              <a:rPr lang="nl-BE" dirty="0"/>
              <a:t>Een schitterende plant, die het al jarenlang goed doet, in haar hoekje in het arboretum. </a:t>
            </a:r>
          </a:p>
          <a:p>
            <a:r>
              <a:rPr lang="nl-BE" dirty="0"/>
              <a:t>Maar dit jaar staat ze daar uitstekend en goed in bloei. </a:t>
            </a:r>
          </a:p>
          <a:p>
            <a:r>
              <a:rPr lang="nl-BE" dirty="0"/>
              <a:t>En met bezoek van een boktor, de Geringelde smalboktor (</a:t>
            </a:r>
            <a:r>
              <a:rPr lang="nl-BE" i="1" dirty="0"/>
              <a:t>Rutpela maculata</a:t>
            </a:r>
            <a:r>
              <a:rPr lang="nl-BE" dirty="0"/>
              <a: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38</a:t>
            </a:fld>
            <a:endParaRPr lang="en-GB" altLang="nl-NL"/>
          </a:p>
        </p:txBody>
      </p:sp>
    </p:spTree>
    <p:extLst>
      <p:ext uri="{BB962C8B-B14F-4D97-AF65-F5344CB8AC3E}">
        <p14:creationId xmlns:p14="http://schemas.microsoft.com/office/powerpoint/2010/main" val="3310586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Tanacetum macrophyllum </a:t>
            </a:r>
          </a:p>
          <a:p>
            <a:r>
              <a:rPr lang="nl-BE" dirty="0"/>
              <a:t>Asterfamilie (Asteraceae)</a:t>
            </a:r>
          </a:p>
          <a:p>
            <a:endParaRPr lang="nl-BE" dirty="0"/>
          </a:p>
          <a:p>
            <a:r>
              <a:rPr lang="nl-BE" dirty="0"/>
              <a:t>Een schitterende plant, die het al jarenlang goed doet, in haar hoekje in het arboretum. </a:t>
            </a:r>
          </a:p>
          <a:p>
            <a:r>
              <a:rPr lang="nl-BE" dirty="0"/>
              <a:t>Maar dit jaar staat ze daar uitstekend en goed in bloei. </a:t>
            </a:r>
          </a:p>
          <a:p>
            <a:r>
              <a:rPr lang="nl-BE" dirty="0"/>
              <a:t>En met bezoek van een boktor, de Geringelde smalboktor (</a:t>
            </a:r>
            <a:r>
              <a:rPr lang="nl-BE" i="1" dirty="0"/>
              <a:t>Rutpela maculata</a:t>
            </a:r>
            <a:r>
              <a:rPr lang="nl-BE" dirty="0"/>
              <a: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39</a:t>
            </a:fld>
            <a:endParaRPr lang="en-GB" altLang="nl-NL"/>
          </a:p>
        </p:txBody>
      </p:sp>
    </p:spTree>
    <p:extLst>
      <p:ext uri="{BB962C8B-B14F-4D97-AF65-F5344CB8AC3E}">
        <p14:creationId xmlns:p14="http://schemas.microsoft.com/office/powerpoint/2010/main" val="418849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Orixa japonica </a:t>
            </a:r>
          </a:p>
          <a:p>
            <a:r>
              <a:rPr lang="nl-BE" dirty="0"/>
              <a:t>Wijnruitfamilie (Rutaceae)</a:t>
            </a:r>
          </a:p>
          <a:p>
            <a:endParaRPr lang="nl-BE" dirty="0"/>
          </a:p>
          <a:p>
            <a:r>
              <a:rPr lang="nl-BE" dirty="0"/>
              <a:t>Een wat ongewone soort uit een monotypisch genus, ongewoon in de familie door de enkelvoudige bladeren en het vruchtje, dat als een schizocarp uiteenvalt. </a:t>
            </a:r>
          </a:p>
          <a:p>
            <a:endParaRPr lang="nl-BE" dirty="0"/>
          </a:p>
          <a:p>
            <a:r>
              <a:rPr lang="nl-BE" dirty="0"/>
              <a:t>Hier is een vrouwelijke plant, de mannelijke plant staat er vlakbij.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40</a:t>
            </a:fld>
            <a:endParaRPr lang="en-GB" altLang="nl-NL"/>
          </a:p>
        </p:txBody>
      </p:sp>
    </p:spTree>
    <p:extLst>
      <p:ext uri="{BB962C8B-B14F-4D97-AF65-F5344CB8AC3E}">
        <p14:creationId xmlns:p14="http://schemas.microsoft.com/office/powerpoint/2010/main" val="1604077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Orixa japonica </a:t>
            </a:r>
          </a:p>
          <a:p>
            <a:r>
              <a:rPr lang="nl-BE" dirty="0"/>
              <a:t>Wijnruitfamilie (Rutaceae)</a:t>
            </a:r>
          </a:p>
          <a:p>
            <a:endParaRPr lang="nl-BE" dirty="0"/>
          </a:p>
          <a:p>
            <a:r>
              <a:rPr lang="nl-BE" dirty="0"/>
              <a:t>Een wat ongewone soort uit een monotypisch genus, ongewoon in de familie door de enkelvoudige bladeren en het vruchtje, dat als een schizocarp uiteenvalt. </a:t>
            </a:r>
          </a:p>
          <a:p>
            <a:endParaRPr lang="nl-BE" dirty="0"/>
          </a:p>
          <a:p>
            <a:r>
              <a:rPr lang="nl-BE" dirty="0"/>
              <a:t>Hier is een vrouwelijke plant, de mannelijke plant staat er vlakbij.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41</a:t>
            </a:fld>
            <a:endParaRPr lang="en-GB" altLang="nl-NL"/>
          </a:p>
        </p:txBody>
      </p:sp>
    </p:spTree>
    <p:extLst>
      <p:ext uri="{BB962C8B-B14F-4D97-AF65-F5344CB8AC3E}">
        <p14:creationId xmlns:p14="http://schemas.microsoft.com/office/powerpoint/2010/main" val="2346756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Boswederik (Lysimachia nemorum)</a:t>
            </a:r>
          </a:p>
          <a:p>
            <a:r>
              <a:rPr lang="nl-BE" dirty="0"/>
              <a:t>Sleutelbloemfamilie (Primulaceae)</a:t>
            </a:r>
          </a:p>
          <a:p>
            <a:endParaRPr lang="nl-BE" dirty="0"/>
          </a:p>
          <a:p>
            <a:r>
              <a:rPr lang="nl-BE" dirty="0"/>
              <a:t>Hier is een efemere soort, die gemakkelijk verspringt en overal gaat groeien waar haar etiket niet staat.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42</a:t>
            </a:fld>
            <a:endParaRPr lang="en-GB" altLang="nl-NL"/>
          </a:p>
        </p:txBody>
      </p:sp>
    </p:spTree>
    <p:extLst>
      <p:ext uri="{BB962C8B-B14F-4D97-AF65-F5344CB8AC3E}">
        <p14:creationId xmlns:p14="http://schemas.microsoft.com/office/powerpoint/2010/main" val="3122944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Grote trompetboom (Catalpa speciosa)</a:t>
            </a:r>
          </a:p>
          <a:p>
            <a:r>
              <a:rPr lang="nl-BE" dirty="0"/>
              <a:t>Trompetboomfamilie (Bignoniaceae)</a:t>
            </a:r>
          </a:p>
          <a:p>
            <a:endParaRPr lang="nl-BE" dirty="0"/>
          </a:p>
          <a:p>
            <a:r>
              <a:rPr lang="nl-BE" dirty="0"/>
              <a:t>Liggend op de grond vinden we de grote bloemen van deze boom, na een storm afgevallen.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43</a:t>
            </a:fld>
            <a:endParaRPr lang="en-GB" altLang="nl-NL"/>
          </a:p>
        </p:txBody>
      </p:sp>
    </p:spTree>
    <p:extLst>
      <p:ext uri="{BB962C8B-B14F-4D97-AF65-F5344CB8AC3E}">
        <p14:creationId xmlns:p14="http://schemas.microsoft.com/office/powerpoint/2010/main" val="1818609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Turkse naaldenkervel (Scandix balansae)</a:t>
            </a:r>
          </a:p>
          <a:p>
            <a:r>
              <a:rPr lang="nl-BE" dirty="0"/>
              <a:t>Schermbloemenfamilie (Apiaceae)</a:t>
            </a:r>
          </a:p>
          <a:p>
            <a:endParaRPr lang="nl-BE" dirty="0"/>
          </a:p>
          <a:p>
            <a:r>
              <a:rPr lang="nl-BE" dirty="0"/>
              <a:t>Ontsnapt uit de afdeling Planten &amp; Mensen, waar deze plant sinds geruime tijd onder de foute naam Naaldenkervel (</a:t>
            </a:r>
            <a:r>
              <a:rPr lang="nl-BE" i="1" dirty="0"/>
              <a:t>Scandix pecten-veneris</a:t>
            </a:r>
            <a:r>
              <a:rPr lang="nl-BE" dirty="0"/>
              <a:t>) staat te groeien en te bloeien, en ook de vruchten aanmaakt waardoor deze correctie kon worden doorgevoerd: bij deze soort zijn de vrucht en de snavel ongeveer even lang, terwijl bij de Naaldenkervel de snavel tot 5 maal langer is dan de vrucht.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a:t>
            </a:fld>
            <a:endParaRPr lang="en-GB" altLang="nl-NL"/>
          </a:p>
        </p:txBody>
      </p:sp>
    </p:spTree>
    <p:extLst>
      <p:ext uri="{BB962C8B-B14F-4D97-AF65-F5344CB8AC3E}">
        <p14:creationId xmlns:p14="http://schemas.microsoft.com/office/powerpoint/2010/main" val="27220362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Welshe papaver (Papaver cambricum)</a:t>
            </a:r>
          </a:p>
          <a:p>
            <a:r>
              <a:rPr lang="nl-BE" dirty="0"/>
              <a:t>Papaverfamilie (Papaveraceae)</a:t>
            </a:r>
          </a:p>
          <a:p>
            <a:endParaRPr lang="nl-BE" dirty="0"/>
          </a:p>
          <a:p>
            <a:r>
              <a:rPr lang="nl-BE" dirty="0"/>
              <a:t>Een papaversoort, die lange tijd als een </a:t>
            </a:r>
            <a:r>
              <a:rPr lang="nl-BE" i="1" dirty="0"/>
              <a:t>Meconopsis</a:t>
            </a:r>
            <a:r>
              <a:rPr lang="nl-BE" i="0" dirty="0"/>
              <a:t>-soort</a:t>
            </a:r>
            <a:r>
              <a:rPr lang="nl-BE" dirty="0"/>
              <a:t> door het leven ging. </a:t>
            </a:r>
          </a:p>
          <a:p>
            <a:r>
              <a:rPr lang="nl-BE" dirty="0"/>
              <a:t>Vooral door de configuratie van stijl en stigma, die blijkbaar uniek waren voor dit genus, maar achteraf niet meer als zodanig werden (h)erkend.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44</a:t>
            </a:fld>
            <a:endParaRPr lang="en-GB" altLang="nl-NL"/>
          </a:p>
        </p:txBody>
      </p:sp>
    </p:spTree>
    <p:extLst>
      <p:ext uri="{BB962C8B-B14F-4D97-AF65-F5344CB8AC3E}">
        <p14:creationId xmlns:p14="http://schemas.microsoft.com/office/powerpoint/2010/main" val="9169357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Welshe papaver (Papaver cambricum)</a:t>
            </a:r>
          </a:p>
          <a:p>
            <a:r>
              <a:rPr lang="nl-BE" dirty="0"/>
              <a:t>Papaverfamilie (Papaveraceae)</a:t>
            </a:r>
          </a:p>
          <a:p>
            <a:endParaRPr lang="nl-BE" dirty="0"/>
          </a:p>
          <a:p>
            <a:r>
              <a:rPr lang="nl-BE" dirty="0"/>
              <a:t>Een papaversoort, die lange tijd als een Meconopsis-soort door het leven ging. </a:t>
            </a:r>
          </a:p>
          <a:p>
            <a:r>
              <a:rPr lang="nl-BE" dirty="0"/>
              <a:t>Vooral door de configuratie van stijl en stigma, die blijkbaar uniek waren voor dit genus, maar achteraf niet meer als zodanig werden (h)erkend.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45</a:t>
            </a:fld>
            <a:endParaRPr lang="en-GB" altLang="nl-NL"/>
          </a:p>
        </p:txBody>
      </p:sp>
    </p:spTree>
    <p:extLst>
      <p:ext uri="{BB962C8B-B14F-4D97-AF65-F5344CB8AC3E}">
        <p14:creationId xmlns:p14="http://schemas.microsoft.com/office/powerpoint/2010/main" val="497758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Zwartmoeskervel (Smyrnium olusatrum)</a:t>
            </a:r>
          </a:p>
          <a:p>
            <a:r>
              <a:rPr lang="nl-BE" dirty="0"/>
              <a:t>Schermbloemenfamilie (Apiaceae)</a:t>
            </a:r>
          </a:p>
          <a:p>
            <a:endParaRPr lang="nl-BE" dirty="0"/>
          </a:p>
          <a:p>
            <a:r>
              <a:rPr lang="nl-BE" dirty="0"/>
              <a:t>Dat is de correcte naam voor deze plant, in plaats van wat hier stond bij een vorige virtuele rondleiding (april 2021). Met mijn excuses voor deze ernstige fout, ik had toen al een vermoeden dat er iets niet klopte met die plant, maar ik ben toen toch doorgegaan met de foute naam…</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47</a:t>
            </a:fld>
            <a:endParaRPr lang="en-GB" altLang="nl-NL"/>
          </a:p>
        </p:txBody>
      </p:sp>
    </p:spTree>
    <p:extLst>
      <p:ext uri="{BB962C8B-B14F-4D97-AF65-F5344CB8AC3E}">
        <p14:creationId xmlns:p14="http://schemas.microsoft.com/office/powerpoint/2010/main" val="25519597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Zwartmoeskervel (Smyrnium olusatrum)</a:t>
            </a:r>
          </a:p>
          <a:p>
            <a:r>
              <a:rPr lang="nl-BE" dirty="0"/>
              <a:t>Schermbloemenfamilie (Apiaceae)</a:t>
            </a:r>
          </a:p>
          <a:p>
            <a:endParaRPr lang="nl-BE" dirty="0"/>
          </a:p>
          <a:p>
            <a:r>
              <a:rPr lang="nl-BE" dirty="0"/>
              <a:t>Dat is de correcte naam voor deze plant, in plaats van wat hier stond bij een vorige virtuele rondleiding (april 2021). Met mijn excuses voor deze ernstige fout, ik had toen al een vermoeden dat er iets niet klopte met die plant, maar ik ben toen toch doorgegaan met de foute naam…</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48</a:t>
            </a:fld>
            <a:endParaRPr lang="en-GB" altLang="nl-NL"/>
          </a:p>
        </p:txBody>
      </p:sp>
    </p:spTree>
    <p:extLst>
      <p:ext uri="{BB962C8B-B14F-4D97-AF65-F5344CB8AC3E}">
        <p14:creationId xmlns:p14="http://schemas.microsoft.com/office/powerpoint/2010/main" val="34716695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Dalmatische pyrethrum (Tanacetum cinerariifolium)</a:t>
            </a:r>
          </a:p>
          <a:p>
            <a:r>
              <a:rPr lang="nl-BE" dirty="0"/>
              <a:t>Asterfamilie (Asteraceae)</a:t>
            </a:r>
          </a:p>
          <a:p>
            <a:endParaRPr lang="nl-BE" dirty="0"/>
          </a:p>
          <a:p>
            <a:r>
              <a:rPr lang="nl-BE" dirty="0"/>
              <a:t>Eigenlijk best wel een fraaie plant, met een mooi uitgegroeid bloemgestel vol met hoofdjes waarbij de witte straalbloempjes fel contrasteren met de gele buisbloempjes.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49</a:t>
            </a:fld>
            <a:endParaRPr lang="en-GB" altLang="nl-NL"/>
          </a:p>
        </p:txBody>
      </p:sp>
    </p:spTree>
    <p:extLst>
      <p:ext uri="{BB962C8B-B14F-4D97-AF65-F5344CB8AC3E}">
        <p14:creationId xmlns:p14="http://schemas.microsoft.com/office/powerpoint/2010/main" val="1711289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Dalmatische pyrethrum (Tanacetum cinerariifolium)</a:t>
            </a:r>
          </a:p>
          <a:p>
            <a:r>
              <a:rPr lang="nl-BE" dirty="0"/>
              <a:t>Asterfamilie (Asteraceae)</a:t>
            </a:r>
          </a:p>
          <a:p>
            <a:endParaRPr lang="nl-BE" dirty="0"/>
          </a:p>
          <a:p>
            <a:r>
              <a:rPr lang="nl-BE" dirty="0"/>
              <a:t>Eigenlijk best wel een fraaie plant, met een mooi uitgegroeid bloemgestel vol met hoofdjes waarbij de witte straalbloempjes fel contrasteren met de gele buisbloempjes.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50</a:t>
            </a:fld>
            <a:endParaRPr lang="en-GB" altLang="nl-NL"/>
          </a:p>
        </p:txBody>
      </p:sp>
    </p:spTree>
    <p:extLst>
      <p:ext uri="{BB962C8B-B14F-4D97-AF65-F5344CB8AC3E}">
        <p14:creationId xmlns:p14="http://schemas.microsoft.com/office/powerpoint/2010/main" val="4143981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Wede (Isatis tinctoria)</a:t>
            </a:r>
          </a:p>
          <a:p>
            <a:r>
              <a:rPr lang="nl-BE" dirty="0"/>
              <a:t>Kruisbloemenfamilie (Brassicaceae)</a:t>
            </a:r>
          </a:p>
          <a:p>
            <a:endParaRPr lang="nl-BE" dirty="0"/>
          </a:p>
          <a:p>
            <a:r>
              <a:rPr lang="nl-BE" dirty="0"/>
              <a:t>Onweerstaanbaar, deze vruchtzettende plant met de zeer bijzondere niet-zo-hauwachtige vruchten.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51</a:t>
            </a:fld>
            <a:endParaRPr lang="en-GB" altLang="nl-NL"/>
          </a:p>
        </p:txBody>
      </p:sp>
    </p:spTree>
    <p:extLst>
      <p:ext uri="{BB962C8B-B14F-4D97-AF65-F5344CB8AC3E}">
        <p14:creationId xmlns:p14="http://schemas.microsoft.com/office/powerpoint/2010/main" val="36519190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Carpenteria californica </a:t>
            </a:r>
          </a:p>
          <a:p>
            <a:r>
              <a:rPr lang="nl-BE" dirty="0"/>
              <a:t>Hortensiafamilie (Hydrangeaceae)</a:t>
            </a:r>
          </a:p>
          <a:p>
            <a:endParaRPr lang="nl-BE" dirty="0"/>
          </a:p>
          <a:p>
            <a:r>
              <a:rPr lang="nl-BE" dirty="0"/>
              <a:t>Overdadig bloeiend, in volle glorie, deze struik heeft deugd gehad van de warme en zonnige periode (na de koude en regenachtige maand mei).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53</a:t>
            </a:fld>
            <a:endParaRPr lang="en-GB" altLang="nl-NL"/>
          </a:p>
        </p:txBody>
      </p:sp>
    </p:spTree>
    <p:extLst>
      <p:ext uri="{BB962C8B-B14F-4D97-AF65-F5344CB8AC3E}">
        <p14:creationId xmlns:p14="http://schemas.microsoft.com/office/powerpoint/2010/main" val="2364286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Carpenteria californica </a:t>
            </a:r>
          </a:p>
          <a:p>
            <a:r>
              <a:rPr lang="nl-BE" dirty="0"/>
              <a:t>Hortensiafamilie (Hydrangeaceae)</a:t>
            </a:r>
          </a:p>
          <a:p>
            <a:endParaRPr lang="nl-BE" dirty="0"/>
          </a:p>
          <a:p>
            <a:r>
              <a:rPr lang="nl-BE" dirty="0"/>
              <a:t>Overdadig bloeiend, in volle glorie, deze struik heeft deugd gehad van de warme en zonnige periode (na de koude en regenachtige maand mei).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54</a:t>
            </a:fld>
            <a:endParaRPr lang="en-GB" altLang="nl-NL"/>
          </a:p>
        </p:txBody>
      </p:sp>
    </p:spTree>
    <p:extLst>
      <p:ext uri="{BB962C8B-B14F-4D97-AF65-F5344CB8AC3E}">
        <p14:creationId xmlns:p14="http://schemas.microsoft.com/office/powerpoint/2010/main" val="38538345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Carpenteria californica </a:t>
            </a:r>
          </a:p>
          <a:p>
            <a:r>
              <a:rPr lang="nl-BE" dirty="0"/>
              <a:t>Hortensiafamilie (Hydrangeaceae)</a:t>
            </a:r>
          </a:p>
          <a:p>
            <a:endParaRPr lang="nl-BE" dirty="0"/>
          </a:p>
          <a:p>
            <a:r>
              <a:rPr lang="nl-BE" dirty="0"/>
              <a:t>Overdadig bloeiend, in volle glorie, deze struik heeft deugd gehad van de warme en zonnige periode (na de koude en regenachtige maand mei).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55</a:t>
            </a:fld>
            <a:endParaRPr lang="en-GB" altLang="nl-NL"/>
          </a:p>
        </p:txBody>
      </p:sp>
    </p:spTree>
    <p:extLst>
      <p:ext uri="{BB962C8B-B14F-4D97-AF65-F5344CB8AC3E}">
        <p14:creationId xmlns:p14="http://schemas.microsoft.com/office/powerpoint/2010/main" val="342961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Turkse naaldenkervel (Scandix balansae)</a:t>
            </a:r>
          </a:p>
          <a:p>
            <a:r>
              <a:rPr lang="nl-BE" dirty="0"/>
              <a:t>Schermbloemenfamilie (Apiaceae)</a:t>
            </a:r>
          </a:p>
          <a:p>
            <a:endParaRPr lang="nl-BE" dirty="0"/>
          </a:p>
          <a:p>
            <a:r>
              <a:rPr lang="nl-BE" dirty="0"/>
              <a:t>Ontsnapt uit de afdeling Planten &amp; Mensen, waar deze plant sinds geruime tijd onder de foute naam Naaldenkervel (</a:t>
            </a:r>
            <a:r>
              <a:rPr lang="nl-BE" i="1" dirty="0"/>
              <a:t>Scandix pecten-veneris</a:t>
            </a:r>
            <a:r>
              <a:rPr lang="nl-BE" dirty="0"/>
              <a:t>) staat te groeien en te bloeien, en ook de vruchten aanmaakt waardoor deze correctie kon worden doorgevoerd: bij deze soort zijn de vrucht en de snavel ongeveer even lang, terwijl bij de Naaldenkervel de snavel tot 5 maal langer is dan de vrucht.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a:t>
            </a:fld>
            <a:endParaRPr lang="en-GB" altLang="nl-NL"/>
          </a:p>
        </p:txBody>
      </p:sp>
    </p:spTree>
    <p:extLst>
      <p:ext uri="{BB962C8B-B14F-4D97-AF65-F5344CB8AC3E}">
        <p14:creationId xmlns:p14="http://schemas.microsoft.com/office/powerpoint/2010/main" val="877017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Brede lathyrus (Lathyrus latifolius)</a:t>
            </a:r>
          </a:p>
          <a:p>
            <a:r>
              <a:rPr lang="nl-BE" dirty="0"/>
              <a:t>Vlinderbloemenfamilie (Fabaceae)</a:t>
            </a:r>
          </a:p>
          <a:p>
            <a:endParaRPr lang="nl-BE" dirty="0"/>
          </a:p>
          <a:p>
            <a:r>
              <a:rPr lang="nl-BE" dirty="0"/>
              <a:t>In een nis van de muur langs de Mediterrane afdeling groeit al sinds veel jaren (voor het eerst geregistreerd in 2004) deze spontaan opgedoken plant.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56</a:t>
            </a:fld>
            <a:endParaRPr lang="en-GB" altLang="nl-NL"/>
          </a:p>
        </p:txBody>
      </p:sp>
    </p:spTree>
    <p:extLst>
      <p:ext uri="{BB962C8B-B14F-4D97-AF65-F5344CB8AC3E}">
        <p14:creationId xmlns:p14="http://schemas.microsoft.com/office/powerpoint/2010/main" val="2515477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Brede lathyrus (Lathyrus latifolius)</a:t>
            </a:r>
          </a:p>
          <a:p>
            <a:r>
              <a:rPr lang="nl-BE" dirty="0"/>
              <a:t>Vlinderbloemenfamilie (Fabaceae)</a:t>
            </a:r>
          </a:p>
          <a:p>
            <a:endParaRPr lang="nl-BE" dirty="0"/>
          </a:p>
          <a:p>
            <a:r>
              <a:rPr lang="nl-BE" dirty="0"/>
              <a:t>In een nis van de muur langs de Mediterrane afdeling groeit al sinds veel jaren (voor het eerst geregistreerd in 2004) deze spontaan opgedoken plant.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57</a:t>
            </a:fld>
            <a:endParaRPr lang="en-GB" altLang="nl-NL"/>
          </a:p>
        </p:txBody>
      </p:sp>
    </p:spTree>
    <p:extLst>
      <p:ext uri="{BB962C8B-B14F-4D97-AF65-F5344CB8AC3E}">
        <p14:creationId xmlns:p14="http://schemas.microsoft.com/office/powerpoint/2010/main" val="10814757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Brede lathyrus (Lathyrus latifolius)</a:t>
            </a:r>
          </a:p>
          <a:p>
            <a:r>
              <a:rPr lang="nl-BE" dirty="0"/>
              <a:t>Vlinderbloemenfamilie (Fabaceae)</a:t>
            </a:r>
          </a:p>
          <a:p>
            <a:endParaRPr lang="nl-BE" dirty="0"/>
          </a:p>
          <a:p>
            <a:r>
              <a:rPr lang="nl-BE" dirty="0"/>
              <a:t>In een nis van de muur langs de Mediterrane afdeling groeit al sinds veel jaren (voor het eerst geregistreerd in 2004) deze spontaan opgedoken plant.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58</a:t>
            </a:fld>
            <a:endParaRPr lang="en-GB" altLang="nl-NL"/>
          </a:p>
        </p:txBody>
      </p:sp>
    </p:spTree>
    <p:extLst>
      <p:ext uri="{BB962C8B-B14F-4D97-AF65-F5344CB8AC3E}">
        <p14:creationId xmlns:p14="http://schemas.microsoft.com/office/powerpoint/2010/main" val="30876384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Muehlenbeckia axillaris </a:t>
            </a:r>
          </a:p>
          <a:p>
            <a:r>
              <a:rPr lang="nl-BE" dirty="0"/>
              <a:t>Duizendknoopfamilie (Polygonaceae)</a:t>
            </a:r>
          </a:p>
          <a:p>
            <a:endParaRPr lang="nl-BE" dirty="0"/>
          </a:p>
          <a:p>
            <a:r>
              <a:rPr lang="nl-BE" dirty="0"/>
              <a:t>Deze soort uit de Duizendknoopfamilie heeft een knoopje waarboven een kleine ocrea aanwezig is, met op deze ocrea een klein kliertje. Probeer dat maar te zien te krijgen! </a:t>
            </a:r>
          </a:p>
          <a:p>
            <a:r>
              <a:rPr lang="nl-BE" dirty="0"/>
              <a:t>Maar verder is dit ook wel een interessante plant als bodembedekker, met superbloei in de lente.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59</a:t>
            </a:fld>
            <a:endParaRPr lang="en-GB" altLang="nl-NL"/>
          </a:p>
        </p:txBody>
      </p:sp>
    </p:spTree>
    <p:extLst>
      <p:ext uri="{BB962C8B-B14F-4D97-AF65-F5344CB8AC3E}">
        <p14:creationId xmlns:p14="http://schemas.microsoft.com/office/powerpoint/2010/main" val="23703452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Muehlenbeckia axillaris </a:t>
            </a:r>
          </a:p>
          <a:p>
            <a:r>
              <a:rPr lang="nl-BE" dirty="0"/>
              <a:t>Duizendknoopfamilie (Polygonaceae)</a:t>
            </a:r>
          </a:p>
          <a:p>
            <a:endParaRPr lang="nl-BE" dirty="0"/>
          </a:p>
          <a:p>
            <a:r>
              <a:rPr lang="nl-BE" dirty="0"/>
              <a:t>Deze soort uit de Duizendknoopfamilie heeft een knoopje waarboven een kleine ocrea aanwezig is, met op deze ocrea een klein kliertje-knobbeltje. Probeer dat maar eens te zien te krijgen! </a:t>
            </a:r>
          </a:p>
          <a:p>
            <a:r>
              <a:rPr lang="nl-BE" dirty="0"/>
              <a:t>Maar verder is dit ook wel een interessante plant als bodembedekker, met superbloei in de lente.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60</a:t>
            </a:fld>
            <a:endParaRPr lang="en-GB" altLang="nl-NL"/>
          </a:p>
        </p:txBody>
      </p:sp>
    </p:spTree>
    <p:extLst>
      <p:ext uri="{BB962C8B-B14F-4D97-AF65-F5344CB8AC3E}">
        <p14:creationId xmlns:p14="http://schemas.microsoft.com/office/powerpoint/2010/main" val="10210020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Rumex flexuosus </a:t>
            </a:r>
          </a:p>
          <a:p>
            <a:r>
              <a:rPr lang="nl-BE" dirty="0"/>
              <a:t>Duizendknoopfamilie (Polygonaceae)</a:t>
            </a:r>
          </a:p>
          <a:p>
            <a:endParaRPr lang="nl-BE" dirty="0"/>
          </a:p>
          <a:p>
            <a:r>
              <a:rPr lang="nl-BE" dirty="0"/>
              <a:t>Een Nieuw-Zeelandse soort, met twee kenmerkende fenomenen bij dergelijke planten: zigzag-vertakking en bruine verkleuring. De oorzaken en/of redens voor dergelijke vreemde verschijnselen zijn nog grotendeels onbekend.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61</a:t>
            </a:fld>
            <a:endParaRPr lang="en-GB" altLang="nl-NL"/>
          </a:p>
        </p:txBody>
      </p:sp>
    </p:spTree>
    <p:extLst>
      <p:ext uri="{BB962C8B-B14F-4D97-AF65-F5344CB8AC3E}">
        <p14:creationId xmlns:p14="http://schemas.microsoft.com/office/powerpoint/2010/main" val="22301964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Rumex flexuosus </a:t>
            </a:r>
          </a:p>
          <a:p>
            <a:r>
              <a:rPr lang="nl-BE" dirty="0"/>
              <a:t>Duizendknoopfamilie (Polygonaceae)</a:t>
            </a:r>
          </a:p>
          <a:p>
            <a:endParaRPr lang="nl-BE" dirty="0"/>
          </a:p>
          <a:p>
            <a:r>
              <a:rPr lang="nl-BE" dirty="0"/>
              <a:t>Een Nieuw-Zeelandse soort, met twee kenmerkende fenomenen bij dergelijke planten: zigzag-vertakking en bruine verkleuring. De oorzaken en/of redens voor dergelijke vreemde verschijnselen zijn nog grotendeels onbekend.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62</a:t>
            </a:fld>
            <a:endParaRPr lang="en-GB" altLang="nl-NL"/>
          </a:p>
        </p:txBody>
      </p:sp>
    </p:spTree>
    <p:extLst>
      <p:ext uri="{BB962C8B-B14F-4D97-AF65-F5344CB8AC3E}">
        <p14:creationId xmlns:p14="http://schemas.microsoft.com/office/powerpoint/2010/main" val="36080946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Eucomis pole-evansii ‘Purpurea’</a:t>
            </a:r>
          </a:p>
          <a:p>
            <a:r>
              <a:rPr lang="nl-BE" dirty="0"/>
              <a:t>Hyacintfamilie (Hyacinthaceae)</a:t>
            </a:r>
          </a:p>
          <a:p>
            <a:endParaRPr lang="nl-BE" dirty="0"/>
          </a:p>
          <a:p>
            <a:r>
              <a:rPr lang="nl-BE" dirty="0"/>
              <a:t>En zo gaat het verder door met de groei van deze rozetjes, tot ze misschien een bloemgestel kunnen vormen.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63</a:t>
            </a:fld>
            <a:endParaRPr lang="en-GB" altLang="nl-NL"/>
          </a:p>
        </p:txBody>
      </p:sp>
    </p:spTree>
    <p:extLst>
      <p:ext uri="{BB962C8B-B14F-4D97-AF65-F5344CB8AC3E}">
        <p14:creationId xmlns:p14="http://schemas.microsoft.com/office/powerpoint/2010/main" val="27281693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Klimopbremraap (Orobanche hederae)</a:t>
            </a:r>
          </a:p>
          <a:p>
            <a:r>
              <a:rPr lang="nl-BE" dirty="0"/>
              <a:t>Bremraapfamilie (Orobanchaceae)</a:t>
            </a:r>
          </a:p>
          <a:p>
            <a:endParaRPr lang="nl-BE" dirty="0"/>
          </a:p>
          <a:p>
            <a:r>
              <a:rPr lang="nl-BE" dirty="0"/>
              <a:t>Kijk, zo ver reiken de wortels van die Klimop-soort hier!</a:t>
            </a:r>
          </a:p>
          <a:p>
            <a:r>
              <a:rPr lang="nl-BE" dirty="0"/>
              <a:t>Het gaat om de soort </a:t>
            </a:r>
            <a:r>
              <a:rPr lang="nl-BE" i="1" dirty="0"/>
              <a:t>Hedera pastuchovii</a:t>
            </a:r>
            <a:r>
              <a:rPr lang="nl-BE" dirty="0"/>
              <a:t>, verzameld in Iran door Roy Lancaster.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64</a:t>
            </a:fld>
            <a:endParaRPr lang="en-GB" altLang="nl-NL"/>
          </a:p>
        </p:txBody>
      </p:sp>
    </p:spTree>
    <p:extLst>
      <p:ext uri="{BB962C8B-B14F-4D97-AF65-F5344CB8AC3E}">
        <p14:creationId xmlns:p14="http://schemas.microsoft.com/office/powerpoint/2010/main" val="27660120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Klimopbremraap</a:t>
            </a:r>
            <a:r>
              <a:rPr lang="nl-BE" b="1" dirty="0"/>
              <a:t> (Orobanche hederae)</a:t>
            </a:r>
          </a:p>
          <a:p>
            <a:r>
              <a:rPr lang="nl-BE" dirty="0"/>
              <a:t>Bremraapfamilie (Orobanchaceae)</a:t>
            </a:r>
          </a:p>
          <a:p>
            <a:endParaRPr lang="nl-BE" dirty="0"/>
          </a:p>
          <a:p>
            <a:r>
              <a:rPr lang="nl-BE" dirty="0"/>
              <a:t>Kijk, zo ver reiken de wortels van die Klimop-soort hier!</a:t>
            </a:r>
          </a:p>
          <a:p>
            <a:r>
              <a:rPr lang="nl-BE" dirty="0"/>
              <a:t>Het gaat om de soort </a:t>
            </a:r>
            <a:r>
              <a:rPr lang="nl-BE" i="1" dirty="0"/>
              <a:t>Hedera pastuchovii</a:t>
            </a:r>
            <a:r>
              <a:rPr lang="nl-BE" dirty="0"/>
              <a:t>, verzameld in Iran door Roy Lancaster.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65</a:t>
            </a:fld>
            <a:endParaRPr lang="en-GB" altLang="nl-NL"/>
          </a:p>
        </p:txBody>
      </p:sp>
    </p:spTree>
    <p:extLst>
      <p:ext uri="{BB962C8B-B14F-4D97-AF65-F5344CB8AC3E}">
        <p14:creationId xmlns:p14="http://schemas.microsoft.com/office/powerpoint/2010/main" val="3556642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Slaapbol (Papaver somniferum)</a:t>
            </a:r>
          </a:p>
          <a:p>
            <a:r>
              <a:rPr lang="nl-BE" dirty="0"/>
              <a:t>Papaverfamilie (Papaveraceae)</a:t>
            </a:r>
          </a:p>
          <a:p>
            <a:endParaRPr lang="nl-BE" dirty="0"/>
          </a:p>
          <a:p>
            <a:r>
              <a:rPr lang="nl-BE" dirty="0"/>
              <a:t>Over deze plant verschijnt straks, in het nieuwste nummer van ons tijdschrift, een lang artikel over het gebruik en misbruik van de morfine.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a:t>
            </a:fld>
            <a:endParaRPr lang="en-GB" altLang="nl-NL"/>
          </a:p>
        </p:txBody>
      </p:sp>
    </p:spTree>
    <p:extLst>
      <p:ext uri="{BB962C8B-B14F-4D97-AF65-F5344CB8AC3E}">
        <p14:creationId xmlns:p14="http://schemas.microsoft.com/office/powerpoint/2010/main" val="20924407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Klimopbremraap</a:t>
            </a:r>
            <a:r>
              <a:rPr lang="nl-BE" b="1" dirty="0"/>
              <a:t> (Orobanche hederae)</a:t>
            </a:r>
          </a:p>
          <a:p>
            <a:r>
              <a:rPr lang="nl-BE" dirty="0"/>
              <a:t>Bremraapfamilie (Orobanchaceae)</a:t>
            </a:r>
          </a:p>
          <a:p>
            <a:endParaRPr lang="nl-BE" dirty="0"/>
          </a:p>
          <a:p>
            <a:r>
              <a:rPr lang="nl-BE" dirty="0"/>
              <a:t>Kijk, zo ver reiken de wortels van die Klimop-soort hier!</a:t>
            </a:r>
          </a:p>
          <a:p>
            <a:r>
              <a:rPr lang="nl-BE" dirty="0"/>
              <a:t>Het gaat om de soort </a:t>
            </a:r>
            <a:r>
              <a:rPr lang="nl-BE" i="1" dirty="0"/>
              <a:t>Hedera pastuchovii</a:t>
            </a:r>
            <a:r>
              <a:rPr lang="nl-BE" dirty="0"/>
              <a:t>, verzameld in Iran door Roy Lancaster.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66</a:t>
            </a:fld>
            <a:endParaRPr lang="en-GB" altLang="nl-NL"/>
          </a:p>
        </p:txBody>
      </p:sp>
    </p:spTree>
    <p:extLst>
      <p:ext uri="{BB962C8B-B14F-4D97-AF65-F5344CB8AC3E}">
        <p14:creationId xmlns:p14="http://schemas.microsoft.com/office/powerpoint/2010/main" val="36717660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Gele hoornpapaver (Glaucium flavum)</a:t>
            </a:r>
          </a:p>
          <a:p>
            <a:r>
              <a:rPr lang="nl-BE" dirty="0"/>
              <a:t>Papaverfamilie (Papaveraceae)</a:t>
            </a:r>
          </a:p>
          <a:p>
            <a:endParaRPr lang="nl-BE" dirty="0"/>
          </a:p>
          <a:p>
            <a:r>
              <a:rPr lang="nl-BE" dirty="0"/>
              <a:t>Een combinatie in het geel, samen met </a:t>
            </a:r>
            <a:r>
              <a:rPr lang="nl-BE" i="1" dirty="0"/>
              <a:t>Thapsia garganica </a:t>
            </a:r>
            <a:r>
              <a:rPr lang="nl-BE" dirty="0"/>
              <a:t>(Apiaceae) achteraan.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67</a:t>
            </a:fld>
            <a:endParaRPr lang="en-GB" altLang="nl-NL"/>
          </a:p>
        </p:txBody>
      </p:sp>
    </p:spTree>
    <p:extLst>
      <p:ext uri="{BB962C8B-B14F-4D97-AF65-F5344CB8AC3E}">
        <p14:creationId xmlns:p14="http://schemas.microsoft.com/office/powerpoint/2010/main" val="28144063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Ruw parelzaad (Lithospermum arvense)</a:t>
            </a:r>
          </a:p>
          <a:p>
            <a:r>
              <a:rPr lang="nl-BE" dirty="0"/>
              <a:t>Ruwbladigenfamilie (Boraginaceae)</a:t>
            </a:r>
          </a:p>
          <a:p>
            <a:endParaRPr lang="nl-BE" dirty="0"/>
          </a:p>
          <a:p>
            <a:r>
              <a:rPr lang="nl-BE" dirty="0"/>
              <a:t>Een kleine eenjarige plant, zeer zeldzaam geworden, als teken voor de achteruitgang van onze akkerflora.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68</a:t>
            </a:fld>
            <a:endParaRPr lang="en-GB" altLang="nl-NL"/>
          </a:p>
        </p:txBody>
      </p:sp>
    </p:spTree>
    <p:extLst>
      <p:ext uri="{BB962C8B-B14F-4D97-AF65-F5344CB8AC3E}">
        <p14:creationId xmlns:p14="http://schemas.microsoft.com/office/powerpoint/2010/main" val="3074670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Ruw parelzaad (Lithospermum arvense)</a:t>
            </a:r>
          </a:p>
          <a:p>
            <a:r>
              <a:rPr lang="nl-BE" dirty="0"/>
              <a:t>Ruwbladigenfamilie (Boraginaceae)</a:t>
            </a:r>
          </a:p>
          <a:p>
            <a:endParaRPr lang="nl-BE" dirty="0"/>
          </a:p>
          <a:p>
            <a:r>
              <a:rPr lang="nl-BE" dirty="0"/>
              <a:t>Een kleine eenjarige plant, zeer zeldzaam geworden, als teken voor de achteruitgang van onze akkerflora.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69</a:t>
            </a:fld>
            <a:endParaRPr lang="en-GB" altLang="nl-NL"/>
          </a:p>
        </p:txBody>
      </p:sp>
    </p:spTree>
    <p:extLst>
      <p:ext uri="{BB962C8B-B14F-4D97-AF65-F5344CB8AC3E}">
        <p14:creationId xmlns:p14="http://schemas.microsoft.com/office/powerpoint/2010/main" val="42709725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Rehmannia piasezkii  </a:t>
            </a:r>
          </a:p>
          <a:p>
            <a:r>
              <a:rPr lang="nl-BE" dirty="0"/>
              <a:t>Bremraapfamilie (Orobanchaceae)</a:t>
            </a:r>
          </a:p>
          <a:p>
            <a:endParaRPr lang="nl-BE" dirty="0"/>
          </a:p>
          <a:p>
            <a:r>
              <a:rPr lang="nl-BE" dirty="0"/>
              <a:t>Merkwaardig, een niet-parasitaire plant in een familie vol met (hemi-)parasieten.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71</a:t>
            </a:fld>
            <a:endParaRPr lang="en-GB" altLang="nl-NL"/>
          </a:p>
        </p:txBody>
      </p:sp>
    </p:spTree>
    <p:extLst>
      <p:ext uri="{BB962C8B-B14F-4D97-AF65-F5344CB8AC3E}">
        <p14:creationId xmlns:p14="http://schemas.microsoft.com/office/powerpoint/2010/main" val="29739202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Rehmannia piasezkii  </a:t>
            </a:r>
          </a:p>
          <a:p>
            <a:r>
              <a:rPr lang="nl-BE" dirty="0"/>
              <a:t>Bremraapfamilie (Orobanchaceae)</a:t>
            </a:r>
          </a:p>
          <a:p>
            <a:endParaRPr lang="nl-BE" dirty="0"/>
          </a:p>
          <a:p>
            <a:r>
              <a:rPr lang="nl-BE" dirty="0"/>
              <a:t>Merkwaardig, een niet-parasitaire plant in een familie vol met (hemi-)parasieten.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72</a:t>
            </a:fld>
            <a:endParaRPr lang="en-GB" altLang="nl-NL"/>
          </a:p>
        </p:txBody>
      </p:sp>
    </p:spTree>
    <p:extLst>
      <p:ext uri="{BB962C8B-B14F-4D97-AF65-F5344CB8AC3E}">
        <p14:creationId xmlns:p14="http://schemas.microsoft.com/office/powerpoint/2010/main" val="197180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Peltaria angustifolia </a:t>
            </a:r>
          </a:p>
          <a:p>
            <a:r>
              <a:rPr lang="nl-BE" dirty="0"/>
              <a:t>Kruisbloemenfamilie (Brassicaceae)</a:t>
            </a:r>
          </a:p>
          <a:p>
            <a:endParaRPr lang="nl-BE" dirty="0"/>
          </a:p>
          <a:p>
            <a:r>
              <a:rPr lang="nl-BE" dirty="0"/>
              <a:t>Een kruisbloemige soort met schildvormige vruchtjes, vandaar de naam van het genus.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73</a:t>
            </a:fld>
            <a:endParaRPr lang="en-GB" altLang="nl-NL"/>
          </a:p>
        </p:txBody>
      </p:sp>
    </p:spTree>
    <p:extLst>
      <p:ext uri="{BB962C8B-B14F-4D97-AF65-F5344CB8AC3E}">
        <p14:creationId xmlns:p14="http://schemas.microsoft.com/office/powerpoint/2010/main" val="21633285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Peltaria angustifolia </a:t>
            </a:r>
          </a:p>
          <a:p>
            <a:r>
              <a:rPr lang="nl-BE" dirty="0"/>
              <a:t>Kruisbloemenfamilie (Brassicaceae)</a:t>
            </a:r>
          </a:p>
          <a:p>
            <a:endParaRPr lang="nl-BE" dirty="0"/>
          </a:p>
          <a:p>
            <a:r>
              <a:rPr lang="nl-BE" dirty="0"/>
              <a:t>Een kruisbloemige soort met schildvormige vruchtjes, vandaar de naam van het genus.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74</a:t>
            </a:fld>
            <a:endParaRPr lang="en-GB" altLang="nl-NL"/>
          </a:p>
        </p:txBody>
      </p:sp>
    </p:spTree>
    <p:extLst>
      <p:ext uri="{BB962C8B-B14F-4D97-AF65-F5344CB8AC3E}">
        <p14:creationId xmlns:p14="http://schemas.microsoft.com/office/powerpoint/2010/main" val="28261673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Arisaema tortuosum </a:t>
            </a:r>
          </a:p>
          <a:p>
            <a:r>
              <a:rPr lang="nl-BE" dirty="0"/>
              <a:t>Aronskelkfamilie (Araceae)</a:t>
            </a:r>
          </a:p>
          <a:p>
            <a:endParaRPr lang="nl-BE" dirty="0"/>
          </a:p>
          <a:p>
            <a:r>
              <a:rPr lang="nl-BE" dirty="0"/>
              <a:t>De grootste soort in dit genus, wellicht.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76</a:t>
            </a:fld>
            <a:endParaRPr lang="en-GB" altLang="nl-NL"/>
          </a:p>
        </p:txBody>
      </p:sp>
    </p:spTree>
    <p:extLst>
      <p:ext uri="{BB962C8B-B14F-4D97-AF65-F5344CB8AC3E}">
        <p14:creationId xmlns:p14="http://schemas.microsoft.com/office/powerpoint/2010/main" val="36469847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Arisaema tortuosum </a:t>
            </a:r>
          </a:p>
          <a:p>
            <a:r>
              <a:rPr lang="nl-BE" dirty="0"/>
              <a:t>Aronskelkfamilie (Araceae)</a:t>
            </a:r>
          </a:p>
          <a:p>
            <a:endParaRPr lang="nl-BE" dirty="0"/>
          </a:p>
          <a:p>
            <a:r>
              <a:rPr lang="nl-BE" dirty="0"/>
              <a:t>De grootste soort in dit genus, wellicht.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77</a:t>
            </a:fld>
            <a:endParaRPr lang="en-GB" altLang="nl-NL"/>
          </a:p>
        </p:txBody>
      </p:sp>
    </p:spTree>
    <p:extLst>
      <p:ext uri="{BB962C8B-B14F-4D97-AF65-F5344CB8AC3E}">
        <p14:creationId xmlns:p14="http://schemas.microsoft.com/office/powerpoint/2010/main" val="212646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Slaapbol (Papaver somniferum)</a:t>
            </a:r>
          </a:p>
          <a:p>
            <a:r>
              <a:rPr lang="nl-BE" dirty="0"/>
              <a:t>Papaverfamilie (Papaveraceae)</a:t>
            </a:r>
          </a:p>
          <a:p>
            <a:endParaRPr lang="nl-BE" dirty="0"/>
          </a:p>
          <a:p>
            <a:r>
              <a:rPr lang="nl-BE" dirty="0"/>
              <a:t>Over deze plant verschijnt straks, in het nieuwste nummer van ons tijdschrift, een lang artikel over het gebruik en misbruik van de morfine. </a:t>
            </a:r>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a:t>
            </a:fld>
            <a:endParaRPr lang="en-GB" altLang="nl-NL"/>
          </a:p>
        </p:txBody>
      </p:sp>
    </p:spTree>
    <p:extLst>
      <p:ext uri="{BB962C8B-B14F-4D97-AF65-F5344CB8AC3E}">
        <p14:creationId xmlns:p14="http://schemas.microsoft.com/office/powerpoint/2010/main" val="30138105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Lamium orvala </a:t>
            </a:r>
          </a:p>
          <a:p>
            <a:r>
              <a:rPr lang="nl-BE" dirty="0"/>
              <a:t>Lipbloemenfamilie (Lamiaceae)</a:t>
            </a:r>
          </a:p>
          <a:p>
            <a:endParaRPr lang="nl-BE" dirty="0"/>
          </a:p>
          <a:p>
            <a:r>
              <a:rPr lang="nl-BE" dirty="0"/>
              <a:t>Moeilijk, maar nog net herkenbaar, bijna helemaal opgegeten door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78</a:t>
            </a:fld>
            <a:endParaRPr lang="en-GB" altLang="nl-NL"/>
          </a:p>
        </p:txBody>
      </p:sp>
    </p:spTree>
    <p:extLst>
      <p:ext uri="{BB962C8B-B14F-4D97-AF65-F5344CB8AC3E}">
        <p14:creationId xmlns:p14="http://schemas.microsoft.com/office/powerpoint/2010/main" val="18073134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79</a:t>
            </a:fld>
            <a:endParaRPr lang="en-GB" altLang="nl-NL"/>
          </a:p>
        </p:txBody>
      </p:sp>
    </p:spTree>
    <p:extLst>
      <p:ext uri="{BB962C8B-B14F-4D97-AF65-F5344CB8AC3E}">
        <p14:creationId xmlns:p14="http://schemas.microsoft.com/office/powerpoint/2010/main" val="29730278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Arthropodium cirratum </a:t>
            </a:r>
          </a:p>
          <a:p>
            <a:r>
              <a:rPr lang="nl-BE" dirty="0"/>
              <a:t>Laxmanniafamilie (Laxmanniaceae)</a:t>
            </a:r>
          </a:p>
          <a:p>
            <a:endParaRPr lang="nl-BE" dirty="0"/>
          </a:p>
          <a:p>
            <a:r>
              <a:rPr lang="nl-BE" dirty="0"/>
              <a:t>Opnieuw een onweerstaanbare plant, met prachtige bloemen, en vooral ongelooflijk geconstrueerde meeldraden!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80</a:t>
            </a:fld>
            <a:endParaRPr lang="en-GB" altLang="nl-NL"/>
          </a:p>
        </p:txBody>
      </p:sp>
    </p:spTree>
    <p:extLst>
      <p:ext uri="{BB962C8B-B14F-4D97-AF65-F5344CB8AC3E}">
        <p14:creationId xmlns:p14="http://schemas.microsoft.com/office/powerpoint/2010/main" val="28854551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Arthropodium cirratum </a:t>
            </a:r>
          </a:p>
          <a:p>
            <a:r>
              <a:rPr lang="nl-BE" dirty="0"/>
              <a:t>Laxmanniafamilie (Laxmanniaceae)</a:t>
            </a:r>
          </a:p>
          <a:p>
            <a:endParaRPr lang="nl-BE" dirty="0"/>
          </a:p>
          <a:p>
            <a:r>
              <a:rPr lang="nl-BE" dirty="0"/>
              <a:t>Opnieuw een onweerstaanbare plant, met prachtige bloemen, en vooral ongelooflijk geconstrueerde meeldraden!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81</a:t>
            </a:fld>
            <a:endParaRPr lang="en-GB" altLang="nl-NL"/>
          </a:p>
        </p:txBody>
      </p:sp>
    </p:spTree>
    <p:extLst>
      <p:ext uri="{BB962C8B-B14F-4D97-AF65-F5344CB8AC3E}">
        <p14:creationId xmlns:p14="http://schemas.microsoft.com/office/powerpoint/2010/main" val="23592627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Alstroemeria aurea </a:t>
            </a:r>
          </a:p>
          <a:p>
            <a:r>
              <a:rPr lang="nl-BE" dirty="0"/>
              <a:t>Alstroemeriafamilie (Alstroemeriaceae)</a:t>
            </a:r>
          </a:p>
          <a:p>
            <a:endParaRPr lang="nl-BE" dirty="0"/>
          </a:p>
          <a:p>
            <a:r>
              <a:rPr lang="nl-BE" dirty="0"/>
              <a:t>Twee accessies, de ene ooit ontvangen als </a:t>
            </a:r>
            <a:r>
              <a:rPr lang="nl-BE" i="1" dirty="0"/>
              <a:t>Alstroemeria aurantiaca</a:t>
            </a:r>
            <a:r>
              <a:rPr lang="nl-BE" dirty="0"/>
              <a:t>, en de andere binnengekomen als </a:t>
            </a:r>
            <a:r>
              <a:rPr lang="nl-BE" i="1" dirty="0"/>
              <a:t>Alstroemeria aurea</a:t>
            </a:r>
            <a:r>
              <a:rPr lang="nl-BE" dirty="0"/>
              <a:t>. De kleurverschillen blijven wel merkbaar, de soortsnaam is bij de eerste gewijzigd.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82</a:t>
            </a:fld>
            <a:endParaRPr lang="en-GB" altLang="nl-NL"/>
          </a:p>
        </p:txBody>
      </p:sp>
    </p:spTree>
    <p:extLst>
      <p:ext uri="{BB962C8B-B14F-4D97-AF65-F5344CB8AC3E}">
        <p14:creationId xmlns:p14="http://schemas.microsoft.com/office/powerpoint/2010/main" val="32589829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Dierama pendulum </a:t>
            </a:r>
          </a:p>
          <a:p>
            <a:r>
              <a:rPr lang="nl-BE" dirty="0"/>
              <a:t>Irisfamilie (Iridaceae)</a:t>
            </a:r>
          </a:p>
          <a:p>
            <a:endParaRPr lang="nl-BE" dirty="0"/>
          </a:p>
          <a:p>
            <a:r>
              <a:rPr lang="nl-BE" dirty="0"/>
              <a:t>Een Plant van de Maand in het juninummer van vorig jaar. </a:t>
            </a:r>
          </a:p>
          <a:p>
            <a:r>
              <a:rPr lang="nl-BE" dirty="0"/>
              <a:t>Hier en nu vooral met witte bloemen, in plaats van de wilde vorm met paarse bloei.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83</a:t>
            </a:fld>
            <a:endParaRPr lang="en-GB" altLang="nl-NL"/>
          </a:p>
        </p:txBody>
      </p:sp>
    </p:spTree>
    <p:extLst>
      <p:ext uri="{BB962C8B-B14F-4D97-AF65-F5344CB8AC3E}">
        <p14:creationId xmlns:p14="http://schemas.microsoft.com/office/powerpoint/2010/main" val="40015667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84</a:t>
            </a:fld>
            <a:endParaRPr lang="en-GB" altLang="nl-NL"/>
          </a:p>
        </p:txBody>
      </p:sp>
    </p:spTree>
    <p:extLst>
      <p:ext uri="{BB962C8B-B14F-4D97-AF65-F5344CB8AC3E}">
        <p14:creationId xmlns:p14="http://schemas.microsoft.com/office/powerpoint/2010/main" val="32145622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Genadekruid (Gratiola officinalis)</a:t>
            </a:r>
          </a:p>
          <a:p>
            <a:r>
              <a:rPr lang="nl-BE" dirty="0"/>
              <a:t>Weegbreefamilie (Plantaginaceae)</a:t>
            </a:r>
          </a:p>
          <a:p>
            <a:endParaRPr lang="nl-BE" dirty="0"/>
          </a:p>
          <a:p>
            <a:r>
              <a:rPr lang="nl-BE" dirty="0"/>
              <a:t>Een eertijds zeer gewaardeerde plant omwile van geneeskrachtige eigenschappen, maar nu uiterst zeldzaam geworden.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85</a:t>
            </a:fld>
            <a:endParaRPr lang="en-GB" altLang="nl-NL"/>
          </a:p>
        </p:txBody>
      </p:sp>
    </p:spTree>
    <p:extLst>
      <p:ext uri="{BB962C8B-B14F-4D97-AF65-F5344CB8AC3E}">
        <p14:creationId xmlns:p14="http://schemas.microsoft.com/office/powerpoint/2010/main" val="17655804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Genadekruid (Gratiola officinalis)</a:t>
            </a:r>
          </a:p>
          <a:p>
            <a:r>
              <a:rPr lang="nl-BE" dirty="0"/>
              <a:t>Weegbreefamilie (Plantaginaceae)</a:t>
            </a:r>
          </a:p>
          <a:p>
            <a:endParaRPr lang="nl-BE" dirty="0"/>
          </a:p>
          <a:p>
            <a:r>
              <a:rPr lang="nl-BE" dirty="0"/>
              <a:t>Een eertijds zeer gewaardeerde plant omwile van geneeskrachtige eigenschappen, maar nu uiterst zeldzaam geworden.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86</a:t>
            </a:fld>
            <a:endParaRPr lang="en-GB" altLang="nl-NL"/>
          </a:p>
        </p:txBody>
      </p:sp>
    </p:spTree>
    <p:extLst>
      <p:ext uri="{BB962C8B-B14F-4D97-AF65-F5344CB8AC3E}">
        <p14:creationId xmlns:p14="http://schemas.microsoft.com/office/powerpoint/2010/main" val="22519335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Ligularia clivorum </a:t>
            </a:r>
          </a:p>
          <a:p>
            <a:r>
              <a:rPr lang="nl-BE" dirty="0"/>
              <a:t>Asterfamilie (Asteraceae)</a:t>
            </a:r>
          </a:p>
          <a:p>
            <a:endParaRPr lang="nl-BE" dirty="0"/>
          </a:p>
          <a:p>
            <a:r>
              <a:rPr lang="nl-BE" dirty="0"/>
              <a:t>En dit is dan de laatste plant der opgegetenen…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87</a:t>
            </a:fld>
            <a:endParaRPr lang="en-GB" altLang="nl-NL"/>
          </a:p>
        </p:txBody>
      </p:sp>
    </p:spTree>
    <p:extLst>
      <p:ext uri="{BB962C8B-B14F-4D97-AF65-F5344CB8AC3E}">
        <p14:creationId xmlns:p14="http://schemas.microsoft.com/office/powerpoint/2010/main" val="2723937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Oranjekers (Idesia polycarpa)</a:t>
            </a:r>
          </a:p>
          <a:p>
            <a:r>
              <a:rPr lang="nl-BE" dirty="0"/>
              <a:t>Wilgenfamilie (Salicaceae)</a:t>
            </a:r>
          </a:p>
          <a:p>
            <a:endParaRPr lang="nl-BE" dirty="0"/>
          </a:p>
          <a:p>
            <a:r>
              <a:rPr lang="nl-BE" dirty="0"/>
              <a:t>Een van de “nieuwe wilgen”, overgekomen uit de opgeheven familie Flacourtiaceae. Over deze niet-meer-erkende familie kan u wat meer lezen bij een Plant van de Maand in maart 2014, </a:t>
            </a:r>
            <a:r>
              <a:rPr lang="nl-BE" i="1" dirty="0"/>
              <a:t>Azara microphylla</a:t>
            </a:r>
            <a:r>
              <a:rPr lang="nl-BE" dirty="0"/>
              <a:t>. </a:t>
            </a:r>
          </a:p>
          <a:p>
            <a:endParaRPr lang="nl-BE" dirty="0"/>
          </a:p>
          <a:p>
            <a:r>
              <a:rPr lang="nl-BE" dirty="0"/>
              <a:t>Deze plant hier is een vrouwelijk exemplaar (de soort is tweehuizig), maar door het ontbreken van een mannelijk exemplaar rijpen de vruchtjes nooit uit, ze vallen af na enkele weken, nog volop groen.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9</a:t>
            </a:fld>
            <a:endParaRPr lang="en-GB" altLang="nl-NL"/>
          </a:p>
        </p:txBody>
      </p:sp>
    </p:spTree>
    <p:extLst>
      <p:ext uri="{BB962C8B-B14F-4D97-AF65-F5344CB8AC3E}">
        <p14:creationId xmlns:p14="http://schemas.microsoft.com/office/powerpoint/2010/main" val="2352174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1" dirty="0"/>
              <a:t>Oranjekers (Idesia polycarpa)</a:t>
            </a:r>
          </a:p>
          <a:p>
            <a:r>
              <a:rPr lang="nl-BE" dirty="0"/>
              <a:t>Wilgenfamilie (Salicaceae)</a:t>
            </a:r>
          </a:p>
          <a:p>
            <a:endParaRPr lang="nl-BE" dirty="0"/>
          </a:p>
          <a:p>
            <a:r>
              <a:rPr lang="nl-BE" dirty="0"/>
              <a:t>Een van de “nieuwe wilgen”, overgekomen uit de opgeheven familie Flacourtiaceae. Over deze niet-meer-erkende familie kan u wat meer lezen bij een Plant van de Maand in maart 2014, </a:t>
            </a:r>
            <a:r>
              <a:rPr lang="nl-BE" i="1" dirty="0"/>
              <a:t>Azara microphylla</a:t>
            </a:r>
            <a:r>
              <a:rPr lang="nl-BE" dirty="0"/>
              <a:t>. </a:t>
            </a:r>
          </a:p>
          <a:p>
            <a:endParaRPr lang="nl-BE" dirty="0"/>
          </a:p>
          <a:p>
            <a:r>
              <a:rPr lang="nl-BE" dirty="0"/>
              <a:t>Deze plant hier is een vrouwelijk exemplaar (de soort is tweehuizig), maar door het ontbreken van een mannelijk exemplaar rijpen de vruchtjes nooit uit, ze vallen af na enkele weken, nog volop groen.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3836C78-1C24-B647-93F4-B6291A2E4BE9}" type="slidenum">
              <a:rPr lang="en-GB" altLang="nl-NL" smtClean="0"/>
              <a:pPr/>
              <a:t>10</a:t>
            </a:fld>
            <a:endParaRPr lang="en-GB" altLang="nl-NL"/>
          </a:p>
        </p:txBody>
      </p:sp>
    </p:spTree>
    <p:extLst>
      <p:ext uri="{BB962C8B-B14F-4D97-AF65-F5344CB8AC3E}">
        <p14:creationId xmlns:p14="http://schemas.microsoft.com/office/powerpoint/2010/main" val="1360516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a:t>Klik om de titelstijl van het model te bewerken</a:t>
            </a:r>
            <a:endParaRPr lang="nl-NL"/>
          </a:p>
        </p:txBody>
      </p:sp>
      <p:sp>
        <p:nvSpPr>
          <p:cNvPr id="4" name="Rectangle 4">
            <a:extLst>
              <a:ext uri="{FF2B5EF4-FFF2-40B4-BE49-F238E27FC236}">
                <a16:creationId xmlns:a16="http://schemas.microsoft.com/office/drawing/2014/main" id="{AD9957FE-E197-7244-91E0-14BBFE569032}"/>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839C7361-6762-354F-84D9-8EFF5646A48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89E16FF4-9D45-884D-B7C8-B4B7604FED79}"/>
              </a:ext>
            </a:extLst>
          </p:cNvPr>
          <p:cNvSpPr>
            <a:spLocks noGrp="1" noChangeArrowheads="1"/>
          </p:cNvSpPr>
          <p:nvPr>
            <p:ph type="sldNum" sz="quarter" idx="12"/>
          </p:nvPr>
        </p:nvSpPr>
        <p:spPr>
          <a:ln/>
        </p:spPr>
        <p:txBody>
          <a:bodyPr/>
          <a:lstStyle>
            <a:lvl1pPr>
              <a:defRPr/>
            </a:lvl1pPr>
          </a:lstStyle>
          <a:p>
            <a:fld id="{758A5CC0-24CD-A848-B7A4-B6ACCD4F47EC}" type="slidenum">
              <a:rPr lang="en-GB" altLang="nl-NL"/>
              <a:pPr/>
              <a:t>‹nr.›</a:t>
            </a:fld>
            <a:endParaRPr lang="en-GB" altLang="nl-NL"/>
          </a:p>
        </p:txBody>
      </p:sp>
    </p:spTree>
    <p:extLst>
      <p:ext uri="{BB962C8B-B14F-4D97-AF65-F5344CB8AC3E}">
        <p14:creationId xmlns:p14="http://schemas.microsoft.com/office/powerpoint/2010/main" val="259025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F51F1E2A-2EFF-EF4E-BCC9-F0DBBAA4B11F}"/>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DBD07E8-C34E-7846-8F86-BCC2CCA5EB0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55494B84-2D26-9946-9F6D-D70DD42A9867}"/>
              </a:ext>
            </a:extLst>
          </p:cNvPr>
          <p:cNvSpPr>
            <a:spLocks noGrp="1" noChangeArrowheads="1"/>
          </p:cNvSpPr>
          <p:nvPr>
            <p:ph type="sldNum" sz="quarter" idx="12"/>
          </p:nvPr>
        </p:nvSpPr>
        <p:spPr>
          <a:ln/>
        </p:spPr>
        <p:txBody>
          <a:bodyPr/>
          <a:lstStyle>
            <a:lvl1pPr>
              <a:defRPr/>
            </a:lvl1pPr>
          </a:lstStyle>
          <a:p>
            <a:fld id="{3514DBB5-D9ED-1F46-A3CF-4F4E903E7609}" type="slidenum">
              <a:rPr lang="en-GB" altLang="nl-NL"/>
              <a:pPr/>
              <a:t>‹nr.›</a:t>
            </a:fld>
            <a:endParaRPr lang="en-GB" altLang="nl-NL"/>
          </a:p>
        </p:txBody>
      </p:sp>
    </p:spTree>
    <p:extLst>
      <p:ext uri="{BB962C8B-B14F-4D97-AF65-F5344CB8AC3E}">
        <p14:creationId xmlns:p14="http://schemas.microsoft.com/office/powerpoint/2010/main" val="162036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609600"/>
            <a:ext cx="1943100" cy="5486400"/>
          </a:xfrm>
        </p:spPr>
        <p:txBody>
          <a:bodyPr vert="eaVert"/>
          <a:lstStyle/>
          <a:p>
            <a:r>
              <a:rPr lang="nl-BE"/>
              <a:t>Titelstijl van model bewerken</a:t>
            </a:r>
            <a:endParaRPr lang="nl-NL"/>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9240ADB8-8CA3-4E46-88FA-B3ADDE73ABAB}"/>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04FDE3C-EAF7-5F4A-8984-2256B9030B3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BD247EC-4E13-044D-A1A8-72DF06464ECC}"/>
              </a:ext>
            </a:extLst>
          </p:cNvPr>
          <p:cNvSpPr>
            <a:spLocks noGrp="1" noChangeArrowheads="1"/>
          </p:cNvSpPr>
          <p:nvPr>
            <p:ph type="sldNum" sz="quarter" idx="12"/>
          </p:nvPr>
        </p:nvSpPr>
        <p:spPr>
          <a:ln/>
        </p:spPr>
        <p:txBody>
          <a:bodyPr/>
          <a:lstStyle>
            <a:lvl1pPr>
              <a:defRPr/>
            </a:lvl1pPr>
          </a:lstStyle>
          <a:p>
            <a:fld id="{E864859D-F6F7-5844-9B14-47206966E6C1}" type="slidenum">
              <a:rPr lang="en-GB" altLang="nl-NL"/>
              <a:pPr/>
              <a:t>‹nr.›</a:t>
            </a:fld>
            <a:endParaRPr lang="en-GB" altLang="nl-NL"/>
          </a:p>
        </p:txBody>
      </p:sp>
    </p:spTree>
    <p:extLst>
      <p:ext uri="{BB962C8B-B14F-4D97-AF65-F5344CB8AC3E}">
        <p14:creationId xmlns:p14="http://schemas.microsoft.com/office/powerpoint/2010/main" val="129201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idx="1"/>
          </p:nvPr>
        </p:nvSpPr>
        <p:spPr/>
        <p:txBody>
          <a:body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Rectangle 4">
            <a:extLst>
              <a:ext uri="{FF2B5EF4-FFF2-40B4-BE49-F238E27FC236}">
                <a16:creationId xmlns:a16="http://schemas.microsoft.com/office/drawing/2014/main" id="{BA33427C-4888-CD43-92F9-1E69896DE575}"/>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77ABB55E-54C9-AA42-918B-52CE4780431D}"/>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FC0A1600-6CDC-804B-A0AB-6193DEA9E3E2}"/>
              </a:ext>
            </a:extLst>
          </p:cNvPr>
          <p:cNvSpPr>
            <a:spLocks noGrp="1" noChangeArrowheads="1"/>
          </p:cNvSpPr>
          <p:nvPr>
            <p:ph type="sldNum" sz="quarter" idx="12"/>
          </p:nvPr>
        </p:nvSpPr>
        <p:spPr>
          <a:ln/>
        </p:spPr>
        <p:txBody>
          <a:bodyPr/>
          <a:lstStyle>
            <a:lvl1pPr>
              <a:defRPr/>
            </a:lvl1pPr>
          </a:lstStyle>
          <a:p>
            <a:fld id="{AEADA1ED-3362-284C-B306-649DD26AF337}" type="slidenum">
              <a:rPr lang="en-GB" altLang="nl-NL"/>
              <a:pPr/>
              <a:t>‹nr.›</a:t>
            </a:fld>
            <a:endParaRPr lang="en-GB" altLang="nl-NL"/>
          </a:p>
        </p:txBody>
      </p:sp>
    </p:spTree>
    <p:extLst>
      <p:ext uri="{BB962C8B-B14F-4D97-AF65-F5344CB8AC3E}">
        <p14:creationId xmlns:p14="http://schemas.microsoft.com/office/powerpoint/2010/main" val="27528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Klik om de tekststijl van het model te bewerken</a:t>
            </a:r>
          </a:p>
        </p:txBody>
      </p:sp>
      <p:sp>
        <p:nvSpPr>
          <p:cNvPr id="4" name="Rectangle 4">
            <a:extLst>
              <a:ext uri="{FF2B5EF4-FFF2-40B4-BE49-F238E27FC236}">
                <a16:creationId xmlns:a16="http://schemas.microsoft.com/office/drawing/2014/main" id="{9ABE13BE-4E8A-8741-9B7F-7697299F06B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5" name="Rectangle 5">
            <a:extLst>
              <a:ext uri="{FF2B5EF4-FFF2-40B4-BE49-F238E27FC236}">
                <a16:creationId xmlns:a16="http://schemas.microsoft.com/office/drawing/2014/main" id="{60964780-EFB5-2044-A474-6C6B3F0200B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6" name="Rectangle 6">
            <a:extLst>
              <a:ext uri="{FF2B5EF4-FFF2-40B4-BE49-F238E27FC236}">
                <a16:creationId xmlns:a16="http://schemas.microsoft.com/office/drawing/2014/main" id="{0EB9934B-40EE-A44E-909F-9D849AF35AE8}"/>
              </a:ext>
            </a:extLst>
          </p:cNvPr>
          <p:cNvSpPr>
            <a:spLocks noGrp="1" noChangeArrowheads="1"/>
          </p:cNvSpPr>
          <p:nvPr>
            <p:ph type="sldNum" sz="quarter" idx="12"/>
          </p:nvPr>
        </p:nvSpPr>
        <p:spPr>
          <a:ln/>
        </p:spPr>
        <p:txBody>
          <a:bodyPr/>
          <a:lstStyle>
            <a:lvl1pPr>
              <a:defRPr/>
            </a:lvl1pPr>
          </a:lstStyle>
          <a:p>
            <a:fld id="{0CCCBFD6-F5C2-9641-94BF-E3983A52D7D5}" type="slidenum">
              <a:rPr lang="en-GB" altLang="nl-NL"/>
              <a:pPr/>
              <a:t>‹nr.›</a:t>
            </a:fld>
            <a:endParaRPr lang="en-GB" altLang="nl-NL"/>
          </a:p>
        </p:txBody>
      </p:sp>
    </p:spTree>
    <p:extLst>
      <p:ext uri="{BB962C8B-B14F-4D97-AF65-F5344CB8AC3E}">
        <p14:creationId xmlns:p14="http://schemas.microsoft.com/office/powerpoint/2010/main" val="178892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Rectangle 4">
            <a:extLst>
              <a:ext uri="{FF2B5EF4-FFF2-40B4-BE49-F238E27FC236}">
                <a16:creationId xmlns:a16="http://schemas.microsoft.com/office/drawing/2014/main" id="{A79C3F5C-5CBD-FF46-973C-0E884D09CF9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CE20ABBF-4DAB-5246-A2D4-51ADA0C64748}"/>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BBF448B5-338F-B347-B506-6D4CAE49D2D3}"/>
              </a:ext>
            </a:extLst>
          </p:cNvPr>
          <p:cNvSpPr>
            <a:spLocks noGrp="1" noChangeArrowheads="1"/>
          </p:cNvSpPr>
          <p:nvPr>
            <p:ph type="sldNum" sz="quarter" idx="12"/>
          </p:nvPr>
        </p:nvSpPr>
        <p:spPr>
          <a:ln/>
        </p:spPr>
        <p:txBody>
          <a:bodyPr/>
          <a:lstStyle>
            <a:lvl1pPr>
              <a:defRPr/>
            </a:lvl1pPr>
          </a:lstStyle>
          <a:p>
            <a:fld id="{4F0170D6-CCD7-9747-A264-593CDFF82A79}" type="slidenum">
              <a:rPr lang="en-GB" altLang="nl-NL"/>
              <a:pPr/>
              <a:t>‹nr.›</a:t>
            </a:fld>
            <a:endParaRPr lang="en-GB" altLang="nl-NL"/>
          </a:p>
        </p:txBody>
      </p:sp>
    </p:spTree>
    <p:extLst>
      <p:ext uri="{BB962C8B-B14F-4D97-AF65-F5344CB8AC3E}">
        <p14:creationId xmlns:p14="http://schemas.microsoft.com/office/powerpoint/2010/main" val="31239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BE"/>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7" name="Rectangle 4">
            <a:extLst>
              <a:ext uri="{FF2B5EF4-FFF2-40B4-BE49-F238E27FC236}">
                <a16:creationId xmlns:a16="http://schemas.microsoft.com/office/drawing/2014/main" id="{08C473DF-5065-D74B-AC33-62C967DCFEF4}"/>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8" name="Rectangle 5">
            <a:extLst>
              <a:ext uri="{FF2B5EF4-FFF2-40B4-BE49-F238E27FC236}">
                <a16:creationId xmlns:a16="http://schemas.microsoft.com/office/drawing/2014/main" id="{03C3DCD8-3890-5448-A96D-1CD3AF4DE7CA}"/>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9" name="Rectangle 6">
            <a:extLst>
              <a:ext uri="{FF2B5EF4-FFF2-40B4-BE49-F238E27FC236}">
                <a16:creationId xmlns:a16="http://schemas.microsoft.com/office/drawing/2014/main" id="{B80A60E7-5B66-554D-9694-00E3CBCD5F64}"/>
              </a:ext>
            </a:extLst>
          </p:cNvPr>
          <p:cNvSpPr>
            <a:spLocks noGrp="1" noChangeArrowheads="1"/>
          </p:cNvSpPr>
          <p:nvPr>
            <p:ph type="sldNum" sz="quarter" idx="12"/>
          </p:nvPr>
        </p:nvSpPr>
        <p:spPr>
          <a:ln/>
        </p:spPr>
        <p:txBody>
          <a:bodyPr/>
          <a:lstStyle>
            <a:lvl1pPr>
              <a:defRPr/>
            </a:lvl1pPr>
          </a:lstStyle>
          <a:p>
            <a:fld id="{AA32669C-4105-5A49-9A8A-0FF3F0FB9CA9}" type="slidenum">
              <a:rPr lang="en-GB" altLang="nl-NL"/>
              <a:pPr/>
              <a:t>‹nr.›</a:t>
            </a:fld>
            <a:endParaRPr lang="en-GB" altLang="nl-NL"/>
          </a:p>
        </p:txBody>
      </p:sp>
    </p:spTree>
    <p:extLst>
      <p:ext uri="{BB962C8B-B14F-4D97-AF65-F5344CB8AC3E}">
        <p14:creationId xmlns:p14="http://schemas.microsoft.com/office/powerpoint/2010/main" val="140901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Titelstijl van model bewerken</a:t>
            </a:r>
            <a:endParaRPr lang="nl-NL"/>
          </a:p>
        </p:txBody>
      </p:sp>
      <p:sp>
        <p:nvSpPr>
          <p:cNvPr id="3" name="Rectangle 4">
            <a:extLst>
              <a:ext uri="{FF2B5EF4-FFF2-40B4-BE49-F238E27FC236}">
                <a16:creationId xmlns:a16="http://schemas.microsoft.com/office/drawing/2014/main" id="{117CB13F-35BC-7D44-8852-1CF27F8D7C8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4" name="Rectangle 5">
            <a:extLst>
              <a:ext uri="{FF2B5EF4-FFF2-40B4-BE49-F238E27FC236}">
                <a16:creationId xmlns:a16="http://schemas.microsoft.com/office/drawing/2014/main" id="{E492290B-9E5F-CE44-8C3D-04C22BCE0396}"/>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5" name="Rectangle 6">
            <a:extLst>
              <a:ext uri="{FF2B5EF4-FFF2-40B4-BE49-F238E27FC236}">
                <a16:creationId xmlns:a16="http://schemas.microsoft.com/office/drawing/2014/main" id="{1B590ADF-5A3F-984C-BD98-3A1707566632}"/>
              </a:ext>
            </a:extLst>
          </p:cNvPr>
          <p:cNvSpPr>
            <a:spLocks noGrp="1" noChangeArrowheads="1"/>
          </p:cNvSpPr>
          <p:nvPr>
            <p:ph type="sldNum" sz="quarter" idx="12"/>
          </p:nvPr>
        </p:nvSpPr>
        <p:spPr>
          <a:ln/>
        </p:spPr>
        <p:txBody>
          <a:bodyPr/>
          <a:lstStyle>
            <a:lvl1pPr>
              <a:defRPr/>
            </a:lvl1pPr>
          </a:lstStyle>
          <a:p>
            <a:fld id="{F90F3C5D-B830-2B4A-8D37-8CD74395FAEE}" type="slidenum">
              <a:rPr lang="en-GB" altLang="nl-NL"/>
              <a:pPr/>
              <a:t>‹nr.›</a:t>
            </a:fld>
            <a:endParaRPr lang="en-GB" altLang="nl-NL"/>
          </a:p>
        </p:txBody>
      </p:sp>
    </p:spTree>
    <p:extLst>
      <p:ext uri="{BB962C8B-B14F-4D97-AF65-F5344CB8AC3E}">
        <p14:creationId xmlns:p14="http://schemas.microsoft.com/office/powerpoint/2010/main" val="170015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2A2CF2-17D0-E641-8860-131EFEAC5908}"/>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3" name="Rectangle 5">
            <a:extLst>
              <a:ext uri="{FF2B5EF4-FFF2-40B4-BE49-F238E27FC236}">
                <a16:creationId xmlns:a16="http://schemas.microsoft.com/office/drawing/2014/main" id="{FD1D6DC1-6C30-1848-AAE4-574DE9C01F1C}"/>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4" name="Rectangle 6">
            <a:extLst>
              <a:ext uri="{FF2B5EF4-FFF2-40B4-BE49-F238E27FC236}">
                <a16:creationId xmlns:a16="http://schemas.microsoft.com/office/drawing/2014/main" id="{FC429F30-6705-384F-A946-A00E342611CE}"/>
              </a:ext>
            </a:extLst>
          </p:cNvPr>
          <p:cNvSpPr>
            <a:spLocks noGrp="1" noChangeArrowheads="1"/>
          </p:cNvSpPr>
          <p:nvPr>
            <p:ph type="sldNum" sz="quarter" idx="12"/>
          </p:nvPr>
        </p:nvSpPr>
        <p:spPr>
          <a:ln/>
        </p:spPr>
        <p:txBody>
          <a:bodyPr/>
          <a:lstStyle>
            <a:lvl1pPr>
              <a:defRPr/>
            </a:lvl1pPr>
          </a:lstStyle>
          <a:p>
            <a:fld id="{A1E3C9A4-F090-B94E-895B-284A9E537F2D}" type="slidenum">
              <a:rPr lang="en-GB" altLang="nl-NL"/>
              <a:pPr/>
              <a:t>‹nr.›</a:t>
            </a:fld>
            <a:endParaRPr lang="en-GB" altLang="nl-NL"/>
          </a:p>
        </p:txBody>
      </p:sp>
    </p:spTree>
    <p:extLst>
      <p:ext uri="{BB962C8B-B14F-4D97-AF65-F5344CB8AC3E}">
        <p14:creationId xmlns:p14="http://schemas.microsoft.com/office/powerpoint/2010/main" val="47221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Klik om de tekststijl van het model te bewerken</a:t>
            </a:r>
          </a:p>
          <a:p>
            <a:pPr lvl="1"/>
            <a:r>
              <a:rPr lang="nl-BE"/>
              <a:t>Tweede niveau</a:t>
            </a:r>
          </a:p>
          <a:p>
            <a:pPr lvl="2"/>
            <a:r>
              <a:rPr lang="nl-BE"/>
              <a:t>Derde niveau</a:t>
            </a:r>
          </a:p>
          <a:p>
            <a:pPr lvl="3"/>
            <a:r>
              <a:rPr lang="nl-BE"/>
              <a:t>Vierde niveau</a:t>
            </a:r>
          </a:p>
          <a:p>
            <a:pPr lvl="4"/>
            <a:r>
              <a:rPr lang="nl-BE"/>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9C2A49ED-F0C2-3648-B72E-74398B0D3139}"/>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01996DA-8839-A043-A62E-653A894103F4}"/>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521C7FAE-AAA0-A84C-A098-A8A51A3B1417}"/>
              </a:ext>
            </a:extLst>
          </p:cNvPr>
          <p:cNvSpPr>
            <a:spLocks noGrp="1" noChangeArrowheads="1"/>
          </p:cNvSpPr>
          <p:nvPr>
            <p:ph type="sldNum" sz="quarter" idx="12"/>
          </p:nvPr>
        </p:nvSpPr>
        <p:spPr>
          <a:ln/>
        </p:spPr>
        <p:txBody>
          <a:bodyPr/>
          <a:lstStyle>
            <a:lvl1pPr>
              <a:defRPr/>
            </a:lvl1pPr>
          </a:lstStyle>
          <a:p>
            <a:fld id="{A5204AF4-CA61-9C43-9AD9-420C8DAC6CF7}" type="slidenum">
              <a:rPr lang="en-GB" altLang="nl-NL"/>
              <a:pPr/>
              <a:t>‹nr.›</a:t>
            </a:fld>
            <a:endParaRPr lang="en-GB" altLang="nl-NL"/>
          </a:p>
        </p:txBody>
      </p:sp>
    </p:spTree>
    <p:extLst>
      <p:ext uri="{BB962C8B-B14F-4D97-AF65-F5344CB8AC3E}">
        <p14:creationId xmlns:p14="http://schemas.microsoft.com/office/powerpoint/2010/main" val="250220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Klik om de tekststijl van het model te bewerken</a:t>
            </a:r>
          </a:p>
        </p:txBody>
      </p:sp>
      <p:sp>
        <p:nvSpPr>
          <p:cNvPr id="5" name="Rectangle 4">
            <a:extLst>
              <a:ext uri="{FF2B5EF4-FFF2-40B4-BE49-F238E27FC236}">
                <a16:creationId xmlns:a16="http://schemas.microsoft.com/office/drawing/2014/main" id="{670EA691-ADAA-5848-98F5-78C76103C770}"/>
              </a:ext>
            </a:extLst>
          </p:cNvPr>
          <p:cNvSpPr>
            <a:spLocks noGrp="1" noChangeArrowheads="1"/>
          </p:cNvSpPr>
          <p:nvPr>
            <p:ph type="dt" sz="half" idx="10"/>
          </p:nvPr>
        </p:nvSpPr>
        <p:spPr>
          <a:ln/>
        </p:spPr>
        <p:txBody>
          <a:bodyPr/>
          <a:lstStyle>
            <a:lvl1pPr>
              <a:defRPr/>
            </a:lvl1pPr>
          </a:lstStyle>
          <a:p>
            <a:pPr>
              <a:defRPr/>
            </a:pPr>
            <a:endParaRPr lang="en-GB" altLang="nl-NL"/>
          </a:p>
        </p:txBody>
      </p:sp>
      <p:sp>
        <p:nvSpPr>
          <p:cNvPr id="6" name="Rectangle 5">
            <a:extLst>
              <a:ext uri="{FF2B5EF4-FFF2-40B4-BE49-F238E27FC236}">
                <a16:creationId xmlns:a16="http://schemas.microsoft.com/office/drawing/2014/main" id="{111D9611-D91A-F445-A33E-B453B94A34A9}"/>
              </a:ext>
            </a:extLst>
          </p:cNvPr>
          <p:cNvSpPr>
            <a:spLocks noGrp="1" noChangeArrowheads="1"/>
          </p:cNvSpPr>
          <p:nvPr>
            <p:ph type="ftr" sz="quarter" idx="11"/>
          </p:nvPr>
        </p:nvSpPr>
        <p:spPr>
          <a:ln/>
        </p:spPr>
        <p:txBody>
          <a:bodyPr/>
          <a:lstStyle>
            <a:lvl1pPr>
              <a:defRPr/>
            </a:lvl1pPr>
          </a:lstStyle>
          <a:p>
            <a:pPr>
              <a:defRPr/>
            </a:pPr>
            <a:endParaRPr lang="en-GB" altLang="nl-NL"/>
          </a:p>
        </p:txBody>
      </p:sp>
      <p:sp>
        <p:nvSpPr>
          <p:cNvPr id="7" name="Rectangle 6">
            <a:extLst>
              <a:ext uri="{FF2B5EF4-FFF2-40B4-BE49-F238E27FC236}">
                <a16:creationId xmlns:a16="http://schemas.microsoft.com/office/drawing/2014/main" id="{497124B6-9840-334F-9A59-D798928746EF}"/>
              </a:ext>
            </a:extLst>
          </p:cNvPr>
          <p:cNvSpPr>
            <a:spLocks noGrp="1" noChangeArrowheads="1"/>
          </p:cNvSpPr>
          <p:nvPr>
            <p:ph type="sldNum" sz="quarter" idx="12"/>
          </p:nvPr>
        </p:nvSpPr>
        <p:spPr>
          <a:ln/>
        </p:spPr>
        <p:txBody>
          <a:bodyPr/>
          <a:lstStyle>
            <a:lvl1pPr>
              <a:defRPr/>
            </a:lvl1pPr>
          </a:lstStyle>
          <a:p>
            <a:fld id="{75C5F146-8031-304B-B1D7-CF752468CAD3}" type="slidenum">
              <a:rPr lang="en-GB" altLang="nl-NL"/>
              <a:pPr/>
              <a:t>‹nr.›</a:t>
            </a:fld>
            <a:endParaRPr lang="en-GB" altLang="nl-NL"/>
          </a:p>
        </p:txBody>
      </p:sp>
    </p:spTree>
    <p:extLst>
      <p:ext uri="{BB962C8B-B14F-4D97-AF65-F5344CB8AC3E}">
        <p14:creationId xmlns:p14="http://schemas.microsoft.com/office/powerpoint/2010/main" val="3340937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FD30FB-C050-2942-A15E-57EEA1BD9D7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1027" name="Rectangle 3">
            <a:extLst>
              <a:ext uri="{FF2B5EF4-FFF2-40B4-BE49-F238E27FC236}">
                <a16:creationId xmlns:a16="http://schemas.microsoft.com/office/drawing/2014/main" id="{64FF2FB4-D547-0F48-A70F-2FCD81BCBC1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NL"/>
              <a:t>Click to edit Master text styles</a:t>
            </a:r>
          </a:p>
          <a:p>
            <a:pPr lvl="1"/>
            <a:r>
              <a:rPr lang="en-GB" altLang="nl-NL"/>
              <a:t>Second level</a:t>
            </a:r>
          </a:p>
          <a:p>
            <a:pPr lvl="2"/>
            <a:r>
              <a:rPr lang="en-GB" altLang="nl-NL"/>
              <a:t>Third level</a:t>
            </a:r>
          </a:p>
          <a:p>
            <a:pPr lvl="3"/>
            <a:r>
              <a:rPr lang="en-GB" altLang="nl-NL"/>
              <a:t>Fourth level</a:t>
            </a:r>
          </a:p>
          <a:p>
            <a:pPr lvl="4"/>
            <a:r>
              <a:rPr lang="en-GB" altLang="nl-NL"/>
              <a:t>Fifth level</a:t>
            </a:r>
          </a:p>
        </p:txBody>
      </p:sp>
      <p:sp>
        <p:nvSpPr>
          <p:cNvPr id="1028" name="Rectangle 4">
            <a:extLst>
              <a:ext uri="{FF2B5EF4-FFF2-40B4-BE49-F238E27FC236}">
                <a16:creationId xmlns:a16="http://schemas.microsoft.com/office/drawing/2014/main" id="{8424A0B4-EA88-8D45-A18C-6D889873082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defRPr>
            </a:lvl1pPr>
          </a:lstStyle>
          <a:p>
            <a:pPr>
              <a:defRPr/>
            </a:pPr>
            <a:endParaRPr lang="en-GB" altLang="nl-NL"/>
          </a:p>
        </p:txBody>
      </p:sp>
      <p:sp>
        <p:nvSpPr>
          <p:cNvPr id="1029" name="Rectangle 5">
            <a:extLst>
              <a:ext uri="{FF2B5EF4-FFF2-40B4-BE49-F238E27FC236}">
                <a16:creationId xmlns:a16="http://schemas.microsoft.com/office/drawing/2014/main" id="{A52F1E22-66FE-8543-BF6F-2454CC9B144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defRPr>
            </a:lvl1pPr>
          </a:lstStyle>
          <a:p>
            <a:pPr>
              <a:defRPr/>
            </a:pPr>
            <a:endParaRPr lang="en-GB" altLang="nl-NL"/>
          </a:p>
        </p:txBody>
      </p:sp>
      <p:sp>
        <p:nvSpPr>
          <p:cNvPr id="1030" name="Rectangle 6">
            <a:extLst>
              <a:ext uri="{FF2B5EF4-FFF2-40B4-BE49-F238E27FC236}">
                <a16:creationId xmlns:a16="http://schemas.microsoft.com/office/drawing/2014/main" id="{57FC36D6-D9EC-7B46-97E5-49C9FCE476E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lvl1pPr>
          </a:lstStyle>
          <a:p>
            <a:fld id="{8E8E9EB3-BAED-BE4E-9492-8433907ADD8C}" type="slidenum">
              <a:rPr lang="en-GB" altLang="nl-NL"/>
              <a:pPr/>
              <a:t>‹nr.›</a:t>
            </a:fld>
            <a:endParaRPr lang="en-GB" alt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9795BEC-CBDF-FF4F-8E92-FF246140DE9A}"/>
              </a:ext>
            </a:extLst>
          </p:cNvPr>
          <p:cNvSpPr/>
          <p:nvPr/>
        </p:nvSpPr>
        <p:spPr>
          <a:xfrm>
            <a:off x="0" y="0"/>
            <a:ext cx="9144000" cy="2554545"/>
          </a:xfrm>
          <a:prstGeom prst="rect">
            <a:avLst/>
          </a:prstGeom>
        </p:spPr>
        <p:txBody>
          <a:bodyPr wrap="square">
            <a:spAutoFit/>
          </a:bodyPr>
          <a:lstStyle/>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Welkom op de elfde virtuele rondleiding </a:t>
            </a:r>
          </a:p>
          <a:p>
            <a:pPr algn="ctr"/>
            <a:r>
              <a:rPr lang="nl-BE" sz="3200" b="1" i="1" dirty="0">
                <a:solidFill>
                  <a:srgbClr val="002060"/>
                </a:solidFill>
                <a:latin typeface="Arial" panose="020B0604020202020204" pitchFamily="34" charset="0"/>
              </a:rPr>
              <a:t>in de Plantentuin</a:t>
            </a:r>
          </a:p>
          <a:p>
            <a:pPr algn="ctr"/>
            <a:endParaRPr lang="nl-BE" sz="3200" b="1" i="1" dirty="0">
              <a:solidFill>
                <a:srgbClr val="002060"/>
              </a:solidFill>
              <a:latin typeface="Arial" panose="020B0604020202020204" pitchFamily="34" charset="0"/>
            </a:endParaRPr>
          </a:p>
          <a:p>
            <a:pPr algn="ctr"/>
            <a:r>
              <a:rPr lang="nl-BE" sz="3200" b="1" i="1" dirty="0">
                <a:solidFill>
                  <a:srgbClr val="002060"/>
                </a:solidFill>
                <a:latin typeface="Arial" panose="020B0604020202020204" pitchFamily="34" charset="0"/>
              </a:rPr>
              <a:t>woensdag 16 juni 2021</a:t>
            </a:r>
            <a:endParaRPr lang="nl-BE" sz="3200" dirty="0">
              <a:latin typeface="Arial" panose="020B0604020202020204" pitchFamily="34" charset="0"/>
            </a:endParaRPr>
          </a:p>
        </p:txBody>
      </p:sp>
    </p:spTree>
    <p:extLst>
      <p:ext uri="{BB962C8B-B14F-4D97-AF65-F5344CB8AC3E}">
        <p14:creationId xmlns:p14="http://schemas.microsoft.com/office/powerpoint/2010/main" val="144002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 grond, blad&#10;&#10;Automatisch gegenereerde beschrijving">
            <a:extLst>
              <a:ext uri="{FF2B5EF4-FFF2-40B4-BE49-F238E27FC236}">
                <a16:creationId xmlns:a16="http://schemas.microsoft.com/office/drawing/2014/main" id="{6512A799-C693-3B40-84ED-B692960AC8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4281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F80402-98C0-1D40-97E2-5DADF5425841}"/>
              </a:ext>
            </a:extLst>
          </p:cNvPr>
          <p:cNvSpPr/>
          <p:nvPr/>
        </p:nvSpPr>
        <p:spPr>
          <a:xfrm>
            <a:off x="2267744" y="3068960"/>
            <a:ext cx="4590256" cy="584775"/>
          </a:xfrm>
          <a:prstGeom prst="rect">
            <a:avLst/>
          </a:prstGeom>
        </p:spPr>
        <p:txBody>
          <a:bodyPr wrap="square">
            <a:spAutoFit/>
          </a:bodyPr>
          <a:lstStyle/>
          <a:p>
            <a:pPr algn="ctr"/>
            <a:r>
              <a:rPr lang="nl-BE" sz="3200" b="1" i="1" dirty="0">
                <a:solidFill>
                  <a:srgbClr val="002060"/>
                </a:solidFill>
                <a:latin typeface="Helvetica" pitchFamily="2" charset="0"/>
              </a:rPr>
              <a:t>Chamaecyparis</a:t>
            </a:r>
          </a:p>
        </p:txBody>
      </p:sp>
    </p:spTree>
    <p:extLst>
      <p:ext uri="{BB962C8B-B14F-4D97-AF65-F5344CB8AC3E}">
        <p14:creationId xmlns:p14="http://schemas.microsoft.com/office/powerpoint/2010/main" val="2628103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en, plant&#10;&#10;Automatisch gegenereerde beschrijving">
            <a:extLst>
              <a:ext uri="{FF2B5EF4-FFF2-40B4-BE49-F238E27FC236}">
                <a16:creationId xmlns:a16="http://schemas.microsoft.com/office/drawing/2014/main" id="{CBD22C8D-7E87-2243-834C-0B3242696D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0238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groen&#10;&#10;Automatisch gegenereerde beschrijving">
            <a:extLst>
              <a:ext uri="{FF2B5EF4-FFF2-40B4-BE49-F238E27FC236}">
                <a16:creationId xmlns:a16="http://schemas.microsoft.com/office/drawing/2014/main" id="{3B74637D-5479-144F-8ED7-82F22A4A55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6303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groen&#10;&#10;Automatisch gegenereerde beschrijving">
            <a:extLst>
              <a:ext uri="{FF2B5EF4-FFF2-40B4-BE49-F238E27FC236}">
                <a16:creationId xmlns:a16="http://schemas.microsoft.com/office/drawing/2014/main" id="{319CC958-9DD7-6743-BDE5-7F63142367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7038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C34ADAB-7B18-B144-8D44-447BD96D8EF9}"/>
              </a:ext>
            </a:extLst>
          </p:cNvPr>
          <p:cNvSpPr/>
          <p:nvPr/>
        </p:nvSpPr>
        <p:spPr>
          <a:xfrm>
            <a:off x="2286000" y="2818954"/>
            <a:ext cx="4572000" cy="1077218"/>
          </a:xfrm>
          <a:prstGeom prst="rect">
            <a:avLst/>
          </a:prstGeom>
        </p:spPr>
        <p:txBody>
          <a:bodyPr>
            <a:spAutoFit/>
          </a:bodyPr>
          <a:lstStyle/>
          <a:p>
            <a:pPr algn="ctr"/>
            <a:r>
              <a:rPr lang="nl-BE" sz="3200" b="1" i="1" dirty="0">
                <a:solidFill>
                  <a:srgbClr val="002060"/>
                </a:solidFill>
                <a:latin typeface="Helvetica" pitchFamily="2" charset="0"/>
              </a:rPr>
              <a:t>Rotstuin</a:t>
            </a:r>
          </a:p>
          <a:p>
            <a:pPr algn="ctr"/>
            <a:r>
              <a:rPr lang="nl-BE" sz="3200" b="1" i="1" dirty="0">
                <a:solidFill>
                  <a:srgbClr val="002060"/>
                </a:solidFill>
                <a:latin typeface="Helvetica" pitchFamily="2" charset="0"/>
              </a:rPr>
              <a:t>RTS</a:t>
            </a:r>
            <a:endParaRPr lang="nl-BE" sz="3200" dirty="0"/>
          </a:p>
        </p:txBody>
      </p:sp>
    </p:spTree>
    <p:extLst>
      <p:ext uri="{BB962C8B-B14F-4D97-AF65-F5344CB8AC3E}">
        <p14:creationId xmlns:p14="http://schemas.microsoft.com/office/powerpoint/2010/main" val="2939825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en, plant, blad&#10;&#10;Automatisch gegenereerde beschrijving">
            <a:extLst>
              <a:ext uri="{FF2B5EF4-FFF2-40B4-BE49-F238E27FC236}">
                <a16:creationId xmlns:a16="http://schemas.microsoft.com/office/drawing/2014/main" id="{3CBE6DBE-75CA-E943-9E9B-9116827F50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5918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groente&#10;&#10;Automatisch gegenereerde beschrijving">
            <a:extLst>
              <a:ext uri="{FF2B5EF4-FFF2-40B4-BE49-F238E27FC236}">
                <a16:creationId xmlns:a16="http://schemas.microsoft.com/office/drawing/2014/main" id="{B3BD61C5-F19C-CA45-A4A2-723F1B240F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28142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blad&#10;&#10;Automatisch gegenereerde beschrijving">
            <a:extLst>
              <a:ext uri="{FF2B5EF4-FFF2-40B4-BE49-F238E27FC236}">
                <a16:creationId xmlns:a16="http://schemas.microsoft.com/office/drawing/2014/main" id="{5FCA797B-FA0C-C542-A510-A53EC62553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5127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water, plant&#10;&#10;Automatisch gegenereerde beschrijving">
            <a:extLst>
              <a:ext uri="{FF2B5EF4-FFF2-40B4-BE49-F238E27FC236}">
                <a16:creationId xmlns:a16="http://schemas.microsoft.com/office/drawing/2014/main" id="{C705D1FC-A0A5-9146-8FD8-F4238AD971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5429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7F327A3-320E-3846-9430-827BC897CAD6}"/>
              </a:ext>
            </a:extLst>
          </p:cNvPr>
          <p:cNvSpPr/>
          <p:nvPr/>
        </p:nvSpPr>
        <p:spPr>
          <a:xfrm>
            <a:off x="1367644" y="2818954"/>
            <a:ext cx="6408712" cy="1077218"/>
          </a:xfrm>
          <a:prstGeom prst="rect">
            <a:avLst/>
          </a:prstGeom>
        </p:spPr>
        <p:txBody>
          <a:bodyPr wrap="square">
            <a:spAutoFit/>
          </a:bodyPr>
          <a:lstStyle/>
          <a:p>
            <a:pPr algn="ctr"/>
            <a:r>
              <a:rPr lang="nl-BE" sz="3200" b="1" i="1" dirty="0">
                <a:solidFill>
                  <a:srgbClr val="002060"/>
                </a:solidFill>
                <a:latin typeface="Helvetica" pitchFamily="2" charset="0"/>
              </a:rPr>
              <a:t>Systematiek Eudicotylen</a:t>
            </a:r>
            <a:br>
              <a:rPr lang="nl-BE" sz="3200" b="1" i="1" dirty="0">
                <a:solidFill>
                  <a:srgbClr val="002060"/>
                </a:solidFill>
                <a:latin typeface="Helvetica" pitchFamily="2" charset="0"/>
              </a:rPr>
            </a:br>
            <a:r>
              <a:rPr lang="nl-BE" sz="3200" b="1" i="1" dirty="0">
                <a:solidFill>
                  <a:srgbClr val="002060"/>
                </a:solidFill>
                <a:latin typeface="Helvetica" pitchFamily="2" charset="0"/>
              </a:rPr>
              <a:t>SEU</a:t>
            </a:r>
            <a:endParaRPr lang="nl-BE" sz="3200" dirty="0"/>
          </a:p>
        </p:txBody>
      </p:sp>
    </p:spTree>
    <p:extLst>
      <p:ext uri="{BB962C8B-B14F-4D97-AF65-F5344CB8AC3E}">
        <p14:creationId xmlns:p14="http://schemas.microsoft.com/office/powerpoint/2010/main" val="1975106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10;&#10;Automatisch gegenereerde beschrijving">
            <a:extLst>
              <a:ext uri="{FF2B5EF4-FFF2-40B4-BE49-F238E27FC236}">
                <a16:creationId xmlns:a16="http://schemas.microsoft.com/office/drawing/2014/main" id="{8C2F25E0-AEA7-4549-87AD-28CB106E39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8056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struiken&#10;&#10;Automatisch gegenereerde beschrijving">
            <a:extLst>
              <a:ext uri="{FF2B5EF4-FFF2-40B4-BE49-F238E27FC236}">
                <a16:creationId xmlns:a16="http://schemas.microsoft.com/office/drawing/2014/main" id="{2F13506C-7858-5C43-AD3C-88BA382F72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1277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buiten, tuin&#10;&#10;Automatisch gegenereerde beschrijving">
            <a:extLst>
              <a:ext uri="{FF2B5EF4-FFF2-40B4-BE49-F238E27FC236}">
                <a16:creationId xmlns:a16="http://schemas.microsoft.com/office/drawing/2014/main" id="{547C9753-FE11-0843-BD9C-15D5DA2D81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3213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rots, plant&#10;&#10;Automatisch gegenereerde beschrijving">
            <a:extLst>
              <a:ext uri="{FF2B5EF4-FFF2-40B4-BE49-F238E27FC236}">
                <a16:creationId xmlns:a16="http://schemas.microsoft.com/office/drawing/2014/main" id="{B46ECF4F-D26A-8845-9F73-F83C251C2A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1080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loem, tuin&#10;&#10;Automatisch gegenereerde beschrijving">
            <a:extLst>
              <a:ext uri="{FF2B5EF4-FFF2-40B4-BE49-F238E27FC236}">
                <a16:creationId xmlns:a16="http://schemas.microsoft.com/office/drawing/2014/main" id="{D8679E0B-5952-684E-82C0-E429363808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3527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rots, buiten, plant&#10;&#10;Automatisch gegenereerde beschrijving">
            <a:extLst>
              <a:ext uri="{FF2B5EF4-FFF2-40B4-BE49-F238E27FC236}">
                <a16:creationId xmlns:a16="http://schemas.microsoft.com/office/drawing/2014/main" id="{536C4E24-6901-1741-A6D3-98160637B3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29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10;&#10;Automatisch gegenereerde beschrijving">
            <a:extLst>
              <a:ext uri="{FF2B5EF4-FFF2-40B4-BE49-F238E27FC236}">
                <a16:creationId xmlns:a16="http://schemas.microsoft.com/office/drawing/2014/main" id="{56A67603-AF5A-6E43-AE83-BDC256343492}"/>
              </a:ext>
            </a:extLst>
          </p:cNvPr>
          <p:cNvPicPr>
            <a:picLocks noChangeAspect="1"/>
          </p:cNvPicPr>
          <p:nvPr/>
        </p:nvPicPr>
        <p:blipFill>
          <a:blip r:embed="rId3"/>
          <a:stretch>
            <a:fillRect/>
          </a:stretch>
        </p:blipFill>
        <p:spPr>
          <a:xfrm>
            <a:off x="0" y="6047"/>
            <a:ext cx="9144000" cy="6845905"/>
          </a:xfrm>
          <a:prstGeom prst="rect">
            <a:avLst/>
          </a:prstGeom>
        </p:spPr>
      </p:pic>
    </p:spTree>
    <p:extLst>
      <p:ext uri="{BB962C8B-B14F-4D97-AF65-F5344CB8AC3E}">
        <p14:creationId xmlns:p14="http://schemas.microsoft.com/office/powerpoint/2010/main" val="1235527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10;&#10;Automatisch gegenereerde beschrijving">
            <a:extLst>
              <a:ext uri="{FF2B5EF4-FFF2-40B4-BE49-F238E27FC236}">
                <a16:creationId xmlns:a16="http://schemas.microsoft.com/office/drawing/2014/main" id="{B08F043C-A416-3D44-99A5-6C044C87F5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8814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plant&#10;&#10;Automatisch gegenereerde beschrijving">
            <a:extLst>
              <a:ext uri="{FF2B5EF4-FFF2-40B4-BE49-F238E27FC236}">
                <a16:creationId xmlns:a16="http://schemas.microsoft.com/office/drawing/2014/main" id="{0A381593-A9C4-2845-B5B0-06B8D13120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7496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bloem, plant&#10;&#10;Automatisch gegenereerde beschrijving">
            <a:extLst>
              <a:ext uri="{FF2B5EF4-FFF2-40B4-BE49-F238E27FC236}">
                <a16:creationId xmlns:a16="http://schemas.microsoft.com/office/drawing/2014/main" id="{0C191768-5AC0-FC4C-8494-41CC1C1117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8535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bloem, plant&#10;&#10;Automatisch gegenereerde beschrijving">
            <a:extLst>
              <a:ext uri="{FF2B5EF4-FFF2-40B4-BE49-F238E27FC236}">
                <a16:creationId xmlns:a16="http://schemas.microsoft.com/office/drawing/2014/main" id="{6C44AD06-7347-6444-89C0-3180D295D4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5291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9D27D20-41CD-9946-9482-B02B80423B96}"/>
              </a:ext>
            </a:extLst>
          </p:cNvPr>
          <p:cNvSpPr/>
          <p:nvPr/>
        </p:nvSpPr>
        <p:spPr>
          <a:xfrm>
            <a:off x="2286000" y="2972842"/>
            <a:ext cx="4572000" cy="769441"/>
          </a:xfrm>
          <a:prstGeom prst="rect">
            <a:avLst/>
          </a:prstGeom>
        </p:spPr>
        <p:txBody>
          <a:bodyPr>
            <a:spAutoFit/>
          </a:bodyPr>
          <a:lstStyle/>
          <a:p>
            <a:pPr algn="ctr"/>
            <a:r>
              <a:rPr lang="nl-BE" b="1" i="1" dirty="0">
                <a:solidFill>
                  <a:srgbClr val="002060"/>
                </a:solidFill>
                <a:latin typeface="Helvetica" pitchFamily="2" charset="0"/>
              </a:rPr>
              <a:t>Arboretum</a:t>
            </a:r>
            <a:endParaRPr lang="nl-BE" dirty="0"/>
          </a:p>
        </p:txBody>
      </p:sp>
    </p:spTree>
    <p:extLst>
      <p:ext uri="{BB962C8B-B14F-4D97-AF65-F5344CB8AC3E}">
        <p14:creationId xmlns:p14="http://schemas.microsoft.com/office/powerpoint/2010/main" val="681039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ond, plant&#10;&#10;Automatisch gegenereerde beschrijving">
            <a:extLst>
              <a:ext uri="{FF2B5EF4-FFF2-40B4-BE49-F238E27FC236}">
                <a16:creationId xmlns:a16="http://schemas.microsoft.com/office/drawing/2014/main" id="{1E711AA4-A3AD-FA43-BD4B-524CD76C28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7766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plant&#10;&#10;Automatisch gegenereerde beschrijving">
            <a:extLst>
              <a:ext uri="{FF2B5EF4-FFF2-40B4-BE49-F238E27FC236}">
                <a16:creationId xmlns:a16="http://schemas.microsoft.com/office/drawing/2014/main" id="{C93C312B-D819-5B45-8ACE-11009839E6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1110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en, plant&#10;&#10;Automatisch gegenereerde beschrijving">
            <a:extLst>
              <a:ext uri="{FF2B5EF4-FFF2-40B4-BE49-F238E27FC236}">
                <a16:creationId xmlns:a16="http://schemas.microsoft.com/office/drawing/2014/main" id="{93598C16-B3BA-0F47-943F-17A1D60D1C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2660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struiken&#10;&#10;Automatisch gegenereerde beschrijving">
            <a:extLst>
              <a:ext uri="{FF2B5EF4-FFF2-40B4-BE49-F238E27FC236}">
                <a16:creationId xmlns:a16="http://schemas.microsoft.com/office/drawing/2014/main" id="{64D06B98-32A6-414B-BC53-F88E1AF63B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7556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10;&#10;Automatisch gegenereerde beschrijving">
            <a:extLst>
              <a:ext uri="{FF2B5EF4-FFF2-40B4-BE49-F238E27FC236}">
                <a16:creationId xmlns:a16="http://schemas.microsoft.com/office/drawing/2014/main" id="{FAF9B61C-B028-3745-81E7-B059108AC6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6211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plant, bloem&#10;&#10;Automatisch gegenereerde beschrijving">
            <a:extLst>
              <a:ext uri="{FF2B5EF4-FFF2-40B4-BE49-F238E27FC236}">
                <a16:creationId xmlns:a16="http://schemas.microsoft.com/office/drawing/2014/main" id="{8E80B229-5A9E-BF41-9215-1E4EE38715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9778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plant, bloem&#10;&#10;Automatisch gegenereerde beschrijving">
            <a:extLst>
              <a:ext uri="{FF2B5EF4-FFF2-40B4-BE49-F238E27FC236}">
                <a16:creationId xmlns:a16="http://schemas.microsoft.com/office/drawing/2014/main" id="{937A639B-6CE7-3D4F-B364-C064D430A5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49108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plant, wilde peen&#10;&#10;Automatisch gegenereerde beschrijving">
            <a:extLst>
              <a:ext uri="{FF2B5EF4-FFF2-40B4-BE49-F238E27FC236}">
                <a16:creationId xmlns:a16="http://schemas.microsoft.com/office/drawing/2014/main" id="{17F8BCE6-3E30-9042-9449-A76419A1C8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6353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bloem, groen&#10;&#10;Automatisch gegenereerde beschrijving">
            <a:extLst>
              <a:ext uri="{FF2B5EF4-FFF2-40B4-BE49-F238E27FC236}">
                <a16:creationId xmlns:a16="http://schemas.microsoft.com/office/drawing/2014/main" id="{87D5908B-F218-1744-856E-0E5FE88F20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4372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loem, buiten, veld&#10;&#10;Automatisch gegenereerde beschrijving">
            <a:extLst>
              <a:ext uri="{FF2B5EF4-FFF2-40B4-BE49-F238E27FC236}">
                <a16:creationId xmlns:a16="http://schemas.microsoft.com/office/drawing/2014/main" id="{33503AF1-9AE8-3345-BF21-BC7AC6DD3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242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blad&#10;&#10;Automatisch gegenereerde beschrijving">
            <a:extLst>
              <a:ext uri="{FF2B5EF4-FFF2-40B4-BE49-F238E27FC236}">
                <a16:creationId xmlns:a16="http://schemas.microsoft.com/office/drawing/2014/main" id="{4BF25F6C-FD3B-3E41-9B2C-25511AB6D2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6697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 blad&#10;&#10;Automatisch gegenereerde beschrijving">
            <a:extLst>
              <a:ext uri="{FF2B5EF4-FFF2-40B4-BE49-F238E27FC236}">
                <a16:creationId xmlns:a16="http://schemas.microsoft.com/office/drawing/2014/main" id="{C4587F0F-A6B9-D542-A7F9-3E7F468427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9431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10;&#10;Automatisch gegenereerde beschrijving">
            <a:extLst>
              <a:ext uri="{FF2B5EF4-FFF2-40B4-BE49-F238E27FC236}">
                <a16:creationId xmlns:a16="http://schemas.microsoft.com/office/drawing/2014/main" id="{2ED2F72C-A7E4-B44E-9CBE-7F38EF2095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7823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grond, steen&#10;&#10;Automatisch gegenereerde beschrijving">
            <a:extLst>
              <a:ext uri="{FF2B5EF4-FFF2-40B4-BE49-F238E27FC236}">
                <a16:creationId xmlns:a16="http://schemas.microsoft.com/office/drawing/2014/main" id="{2A418173-B381-E340-9A16-02FAB50BD4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4852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tuin&#10;&#10;Automatisch gegenereerde beschrijving">
            <a:extLst>
              <a:ext uri="{FF2B5EF4-FFF2-40B4-BE49-F238E27FC236}">
                <a16:creationId xmlns:a16="http://schemas.microsoft.com/office/drawing/2014/main" id="{89372A09-C8B1-FD46-8D1B-6E6ED85A4E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700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bloem&#10;&#10;Automatisch gegenereerde beschrijving">
            <a:extLst>
              <a:ext uri="{FF2B5EF4-FFF2-40B4-BE49-F238E27FC236}">
                <a16:creationId xmlns:a16="http://schemas.microsoft.com/office/drawing/2014/main" id="{ADD8E05F-A0FB-584F-BDFA-272EC00F65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4940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17E825A-CBF6-824A-B534-D9D51BB96359}"/>
              </a:ext>
            </a:extLst>
          </p:cNvPr>
          <p:cNvSpPr/>
          <p:nvPr/>
        </p:nvSpPr>
        <p:spPr>
          <a:xfrm>
            <a:off x="2286000" y="2818954"/>
            <a:ext cx="4572000" cy="1077218"/>
          </a:xfrm>
          <a:prstGeom prst="rect">
            <a:avLst/>
          </a:prstGeom>
        </p:spPr>
        <p:txBody>
          <a:bodyPr>
            <a:spAutoFit/>
          </a:bodyPr>
          <a:lstStyle/>
          <a:p>
            <a:pPr algn="ctr"/>
            <a:r>
              <a:rPr lang="nl-BE" sz="3200" b="1" i="1" dirty="0">
                <a:solidFill>
                  <a:srgbClr val="002060"/>
                </a:solidFill>
                <a:latin typeface="Helvetica" pitchFamily="2" charset="0"/>
              </a:rPr>
              <a:t>Planten &amp; Mensen</a:t>
            </a:r>
          </a:p>
          <a:p>
            <a:pPr algn="ctr"/>
            <a:r>
              <a:rPr lang="nl-BE" sz="3200" b="1" i="1" dirty="0">
                <a:solidFill>
                  <a:srgbClr val="002060"/>
                </a:solidFill>
                <a:latin typeface="Helvetica" pitchFamily="2" charset="0"/>
              </a:rPr>
              <a:t>PLM</a:t>
            </a:r>
            <a:endParaRPr lang="nl-BE" sz="3200" dirty="0"/>
          </a:p>
        </p:txBody>
      </p:sp>
    </p:spTree>
    <p:extLst>
      <p:ext uri="{BB962C8B-B14F-4D97-AF65-F5344CB8AC3E}">
        <p14:creationId xmlns:p14="http://schemas.microsoft.com/office/powerpoint/2010/main" val="3328946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tuin&#10;&#10;Automatisch gegenereerde beschrijving">
            <a:extLst>
              <a:ext uri="{FF2B5EF4-FFF2-40B4-BE49-F238E27FC236}">
                <a16:creationId xmlns:a16="http://schemas.microsoft.com/office/drawing/2014/main" id="{AB784C83-3340-2241-BD13-40368F9CC4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5302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uiten, pot, steen&#10;&#10;Automatisch gegenereerde beschrijving">
            <a:extLst>
              <a:ext uri="{FF2B5EF4-FFF2-40B4-BE49-F238E27FC236}">
                <a16:creationId xmlns:a16="http://schemas.microsoft.com/office/drawing/2014/main" id="{ACE4BCF6-11E8-544E-ACE5-3788A7F344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9463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as, plant&#10;&#10;Automatisch gegenereerde beschrijving">
            <a:extLst>
              <a:ext uri="{FF2B5EF4-FFF2-40B4-BE49-F238E27FC236}">
                <a16:creationId xmlns:a16="http://schemas.microsoft.com/office/drawing/2014/main" id="{B3005A24-FCFE-264C-A693-9EA68A77EA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000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10;&#10;Automatisch gegenereerde beschrijving">
            <a:extLst>
              <a:ext uri="{FF2B5EF4-FFF2-40B4-BE49-F238E27FC236}">
                <a16:creationId xmlns:a16="http://schemas.microsoft.com/office/drawing/2014/main" id="{844E911E-1248-9946-8694-8CC3987970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63708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bloem, plant&#10;&#10;Automatisch gegenereerde beschrijving">
            <a:extLst>
              <a:ext uri="{FF2B5EF4-FFF2-40B4-BE49-F238E27FC236}">
                <a16:creationId xmlns:a16="http://schemas.microsoft.com/office/drawing/2014/main" id="{DBEAB9AC-17B0-574A-A859-89192CF179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8978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boom, welig&#10;&#10;Automatisch gegenereerde beschrijving">
            <a:extLst>
              <a:ext uri="{FF2B5EF4-FFF2-40B4-BE49-F238E27FC236}">
                <a16:creationId xmlns:a16="http://schemas.microsoft.com/office/drawing/2014/main" id="{D35DF45E-AE07-1D4F-B144-836B6EF5EC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28685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6309939-368D-3647-972B-6EBE0740C90F}"/>
              </a:ext>
            </a:extLst>
          </p:cNvPr>
          <p:cNvSpPr/>
          <p:nvPr/>
        </p:nvSpPr>
        <p:spPr>
          <a:xfrm>
            <a:off x="2286000" y="2818954"/>
            <a:ext cx="4572000" cy="1077218"/>
          </a:xfrm>
          <a:prstGeom prst="rect">
            <a:avLst/>
          </a:prstGeom>
        </p:spPr>
        <p:txBody>
          <a:bodyPr>
            <a:spAutoFit/>
          </a:bodyPr>
          <a:lstStyle/>
          <a:p>
            <a:pPr algn="ctr"/>
            <a:r>
              <a:rPr lang="nl-BE" sz="3200" b="1" i="1" dirty="0">
                <a:solidFill>
                  <a:srgbClr val="002060"/>
                </a:solidFill>
                <a:latin typeface="Helvetica" pitchFamily="2" charset="0"/>
              </a:rPr>
              <a:t>Mediterranea</a:t>
            </a:r>
          </a:p>
          <a:p>
            <a:pPr algn="ctr"/>
            <a:r>
              <a:rPr lang="nl-BE" sz="3200" b="1" i="1" dirty="0">
                <a:solidFill>
                  <a:srgbClr val="002060"/>
                </a:solidFill>
                <a:latin typeface="Helvetica" pitchFamily="2" charset="0"/>
              </a:rPr>
              <a:t>MDT</a:t>
            </a:r>
            <a:endParaRPr lang="nl-BE" sz="3200" dirty="0"/>
          </a:p>
        </p:txBody>
      </p:sp>
    </p:spTree>
    <p:extLst>
      <p:ext uri="{BB962C8B-B14F-4D97-AF65-F5344CB8AC3E}">
        <p14:creationId xmlns:p14="http://schemas.microsoft.com/office/powerpoint/2010/main" val="27142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nd, plant&#10;&#10;Automatisch gegenereerde beschrijving">
            <a:extLst>
              <a:ext uri="{FF2B5EF4-FFF2-40B4-BE49-F238E27FC236}">
                <a16:creationId xmlns:a16="http://schemas.microsoft.com/office/drawing/2014/main" id="{77E9FE5B-FF3B-944E-BBCA-C264757E1A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9817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loem&#10;&#10;Automatisch gegenereerde beschrijving">
            <a:extLst>
              <a:ext uri="{FF2B5EF4-FFF2-40B4-BE49-F238E27FC236}">
                <a16:creationId xmlns:a16="http://schemas.microsoft.com/office/drawing/2014/main" id="{EF0BA24D-E32C-884B-A12B-EEE8549DF3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8518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plant, wit, anemoon&#10;&#10;Automatisch gegenereerde beschrijving">
            <a:extLst>
              <a:ext uri="{FF2B5EF4-FFF2-40B4-BE49-F238E27FC236}">
                <a16:creationId xmlns:a16="http://schemas.microsoft.com/office/drawing/2014/main" id="{149431DE-0255-9D4E-BD56-D3E68C4031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15159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steen, plant&#10;&#10;Automatisch gegenereerde beschrijving">
            <a:extLst>
              <a:ext uri="{FF2B5EF4-FFF2-40B4-BE49-F238E27FC236}">
                <a16:creationId xmlns:a16="http://schemas.microsoft.com/office/drawing/2014/main" id="{F0D12FDC-0F8E-574F-8935-E1F5D9ECE4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53374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plant, buiten, bloem&#10;&#10;Automatisch gegenereerde beschrijving">
            <a:extLst>
              <a:ext uri="{FF2B5EF4-FFF2-40B4-BE49-F238E27FC236}">
                <a16:creationId xmlns:a16="http://schemas.microsoft.com/office/drawing/2014/main" id="{0EDF477C-9653-434B-A9B0-A70751776D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14153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plant, buiten, bloem&#10;&#10;Automatisch gegenereerde beschrijving">
            <a:extLst>
              <a:ext uri="{FF2B5EF4-FFF2-40B4-BE49-F238E27FC236}">
                <a16:creationId xmlns:a16="http://schemas.microsoft.com/office/drawing/2014/main" id="{63677486-1E26-7D46-A4DC-7EAB17ABD3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46892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s, plant&#10;&#10;Automatisch gegenereerde beschrijving">
            <a:extLst>
              <a:ext uri="{FF2B5EF4-FFF2-40B4-BE49-F238E27FC236}">
                <a16:creationId xmlns:a16="http://schemas.microsoft.com/office/drawing/2014/main" id="{596F9E4A-A553-BE46-9E4F-CF7BC52D93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2424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10;&#10;Automatisch gegenereerde beschrijving">
            <a:extLst>
              <a:ext uri="{FF2B5EF4-FFF2-40B4-BE49-F238E27FC236}">
                <a16:creationId xmlns:a16="http://schemas.microsoft.com/office/drawing/2014/main" id="{0D5F4F20-0A6C-024A-BFF4-A0AF39572F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860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bos&#10;&#10;Automatisch gegenereerde beschrijving">
            <a:extLst>
              <a:ext uri="{FF2B5EF4-FFF2-40B4-BE49-F238E27FC236}">
                <a16:creationId xmlns:a16="http://schemas.microsoft.com/office/drawing/2014/main" id="{3FA138DC-6E4C-5E41-8569-2701723E83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0339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 tuin&#10;&#10;Automatisch gegenereerde beschrijving">
            <a:extLst>
              <a:ext uri="{FF2B5EF4-FFF2-40B4-BE49-F238E27FC236}">
                <a16:creationId xmlns:a16="http://schemas.microsoft.com/office/drawing/2014/main" id="{E37D3EEE-F8E1-C345-84F0-15729C739A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58982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groente&#10;&#10;Automatisch gegenereerde beschrijving">
            <a:extLst>
              <a:ext uri="{FF2B5EF4-FFF2-40B4-BE49-F238E27FC236}">
                <a16:creationId xmlns:a16="http://schemas.microsoft.com/office/drawing/2014/main" id="{EAAE9921-F001-064B-BEFE-9C182CAD0C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7069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boom&#10;&#10;Automatisch gegenereerde beschrijving">
            <a:extLst>
              <a:ext uri="{FF2B5EF4-FFF2-40B4-BE49-F238E27FC236}">
                <a16:creationId xmlns:a16="http://schemas.microsoft.com/office/drawing/2014/main" id="{4DEE427D-02B5-6448-AB72-CC8BD07CD4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57970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plant&#10;&#10;Automatisch gegenereerde beschrijving">
            <a:extLst>
              <a:ext uri="{FF2B5EF4-FFF2-40B4-BE49-F238E27FC236}">
                <a16:creationId xmlns:a16="http://schemas.microsoft.com/office/drawing/2014/main" id="{F3F961AD-9199-5D4B-A120-0F3C254DED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4049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tuin&#10;&#10;Automatisch gegenereerde beschrijving">
            <a:extLst>
              <a:ext uri="{FF2B5EF4-FFF2-40B4-BE49-F238E27FC236}">
                <a16:creationId xmlns:a16="http://schemas.microsoft.com/office/drawing/2014/main" id="{CC92EF9A-CB98-5C46-870D-914C1A30AD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7428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ond, buiten, plant, boom&#10;&#10;Automatisch gegenereerde beschrijving">
            <a:extLst>
              <a:ext uri="{FF2B5EF4-FFF2-40B4-BE49-F238E27FC236}">
                <a16:creationId xmlns:a16="http://schemas.microsoft.com/office/drawing/2014/main" id="{E37193C3-21F7-5943-AA7E-8110339988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56169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buiten, plant, geel&#10;&#10;Automatisch gegenereerde beschrijving">
            <a:extLst>
              <a:ext uri="{FF2B5EF4-FFF2-40B4-BE49-F238E27FC236}">
                <a16:creationId xmlns:a16="http://schemas.microsoft.com/office/drawing/2014/main" id="{35795FFD-B302-E54B-A894-C32622C09A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11413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buiten, grond, teken&#10;&#10;Automatisch gegenereerde beschrijving">
            <a:extLst>
              <a:ext uri="{FF2B5EF4-FFF2-40B4-BE49-F238E27FC236}">
                <a16:creationId xmlns:a16="http://schemas.microsoft.com/office/drawing/2014/main" id="{57A3BCC7-3C04-5E40-829C-CBFFD90ACE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35080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10;&#10;Automatisch gegenereerde beschrijving">
            <a:extLst>
              <a:ext uri="{FF2B5EF4-FFF2-40B4-BE49-F238E27FC236}">
                <a16:creationId xmlns:a16="http://schemas.microsoft.com/office/drawing/2014/main" id="{B7131C0B-06B7-1945-9EFE-6F8A517DB2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9957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grond, lucht&#10;&#10;Automatisch gegenereerde beschrijving">
            <a:extLst>
              <a:ext uri="{FF2B5EF4-FFF2-40B4-BE49-F238E27FC236}">
                <a16:creationId xmlns:a16="http://schemas.microsoft.com/office/drawing/2014/main" id="{9671D170-A916-D54D-85E8-AB8869B8F4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8816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9CDBF10-C5CF-CB4A-AC8E-E159071287FB}"/>
              </a:ext>
            </a:extLst>
          </p:cNvPr>
          <p:cNvSpPr/>
          <p:nvPr/>
        </p:nvSpPr>
        <p:spPr>
          <a:xfrm>
            <a:off x="2286000" y="2818954"/>
            <a:ext cx="4572000" cy="1077218"/>
          </a:xfrm>
          <a:prstGeom prst="rect">
            <a:avLst/>
          </a:prstGeom>
        </p:spPr>
        <p:txBody>
          <a:bodyPr>
            <a:spAutoFit/>
          </a:bodyPr>
          <a:lstStyle/>
          <a:p>
            <a:pPr algn="ctr"/>
            <a:r>
              <a:rPr lang="nl-BE" sz="3200" b="1" i="1" dirty="0">
                <a:solidFill>
                  <a:srgbClr val="002060"/>
                </a:solidFill>
                <a:latin typeface="Helvetica" pitchFamily="2" charset="0"/>
              </a:rPr>
              <a:t>Orangerie</a:t>
            </a:r>
          </a:p>
          <a:p>
            <a:pPr algn="ctr"/>
            <a:r>
              <a:rPr lang="nl-BE" sz="3200" b="1" i="1" dirty="0">
                <a:solidFill>
                  <a:srgbClr val="002060"/>
                </a:solidFill>
                <a:latin typeface="Helvetica" pitchFamily="2" charset="0"/>
              </a:rPr>
              <a:t>ORA</a:t>
            </a:r>
            <a:endParaRPr lang="nl-BE" sz="3200" dirty="0"/>
          </a:p>
        </p:txBody>
      </p:sp>
    </p:spTree>
    <p:extLst>
      <p:ext uri="{BB962C8B-B14F-4D97-AF65-F5344CB8AC3E}">
        <p14:creationId xmlns:p14="http://schemas.microsoft.com/office/powerpoint/2010/main" val="20279228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grond, plant&#10;&#10;Automatisch gegenereerde beschrijving">
            <a:extLst>
              <a:ext uri="{FF2B5EF4-FFF2-40B4-BE49-F238E27FC236}">
                <a16:creationId xmlns:a16="http://schemas.microsoft.com/office/drawing/2014/main" id="{4BA215C6-F80E-FB43-95AF-D785CC3E41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29413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bloem&#10;&#10;Automatisch gegenereerde beschrijving">
            <a:extLst>
              <a:ext uri="{FF2B5EF4-FFF2-40B4-BE49-F238E27FC236}">
                <a16:creationId xmlns:a16="http://schemas.microsoft.com/office/drawing/2014/main" id="{BE6BD6F1-BD31-1241-977F-2D54F54D89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59461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plant, boom&#10;&#10;Automatisch gegenereerde beschrijving">
            <a:extLst>
              <a:ext uri="{FF2B5EF4-FFF2-40B4-BE49-F238E27FC236}">
                <a16:creationId xmlns:a16="http://schemas.microsoft.com/office/drawing/2014/main" id="{CC1F2B83-0FE3-B548-917A-8559BAA3FB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38186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oom, buiten, plant, bos&#10;&#10;Automatisch gegenereerde beschrijving">
            <a:extLst>
              <a:ext uri="{FF2B5EF4-FFF2-40B4-BE49-F238E27FC236}">
                <a16:creationId xmlns:a16="http://schemas.microsoft.com/office/drawing/2014/main" id="{3346E1CB-1E05-0E47-89D2-C0D310EDF7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81609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B12E7A7-4B13-8F41-AD3F-9AFC65A22882}"/>
              </a:ext>
            </a:extLst>
          </p:cNvPr>
          <p:cNvSpPr/>
          <p:nvPr/>
        </p:nvSpPr>
        <p:spPr>
          <a:xfrm>
            <a:off x="1952836" y="2572733"/>
            <a:ext cx="5238328" cy="1569660"/>
          </a:xfrm>
          <a:prstGeom prst="rect">
            <a:avLst/>
          </a:prstGeom>
        </p:spPr>
        <p:txBody>
          <a:bodyPr wrap="square">
            <a:spAutoFit/>
          </a:bodyPr>
          <a:lstStyle/>
          <a:p>
            <a:pPr algn="ctr"/>
            <a:r>
              <a:rPr lang="nl-BE" sz="3200" b="1" i="1" dirty="0">
                <a:solidFill>
                  <a:srgbClr val="002060"/>
                </a:solidFill>
                <a:latin typeface="Helvetica" pitchFamily="2" charset="0"/>
              </a:rPr>
              <a:t>Border Ingangsgebouw</a:t>
            </a:r>
          </a:p>
          <a:p>
            <a:pPr algn="ctr"/>
            <a:r>
              <a:rPr lang="nl-BE" sz="3200" b="1" i="1" dirty="0">
                <a:solidFill>
                  <a:srgbClr val="002060"/>
                </a:solidFill>
                <a:latin typeface="Helvetica" pitchFamily="2" charset="0"/>
              </a:rPr>
              <a:t>Links</a:t>
            </a:r>
          </a:p>
          <a:p>
            <a:pPr algn="ctr"/>
            <a:r>
              <a:rPr lang="nl-BE" sz="3200" b="1" i="1" dirty="0">
                <a:solidFill>
                  <a:srgbClr val="002060"/>
                </a:solidFill>
                <a:latin typeface="Helvetica" pitchFamily="2" charset="0"/>
              </a:rPr>
              <a:t>BIG100</a:t>
            </a:r>
          </a:p>
        </p:txBody>
      </p:sp>
    </p:spTree>
    <p:extLst>
      <p:ext uri="{BB962C8B-B14F-4D97-AF65-F5344CB8AC3E}">
        <p14:creationId xmlns:p14="http://schemas.microsoft.com/office/powerpoint/2010/main" val="10976069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te&#10;&#10;Automatisch gegenereerde beschrijving">
            <a:extLst>
              <a:ext uri="{FF2B5EF4-FFF2-40B4-BE49-F238E27FC236}">
                <a16:creationId xmlns:a16="http://schemas.microsoft.com/office/drawing/2014/main" id="{8DFD94A4-740B-5D48-9E7A-52EF613708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87980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10;&#10;Automatisch gegenereerde beschrijving">
            <a:extLst>
              <a:ext uri="{FF2B5EF4-FFF2-40B4-BE49-F238E27FC236}">
                <a16:creationId xmlns:a16="http://schemas.microsoft.com/office/drawing/2014/main" id="{A210FDCD-3794-524A-8EBB-190B693F3F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51017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plant, groente&#10;&#10;Automatisch gegenereerde beschrijving">
            <a:extLst>
              <a:ext uri="{FF2B5EF4-FFF2-40B4-BE49-F238E27FC236}">
                <a16:creationId xmlns:a16="http://schemas.microsoft.com/office/drawing/2014/main" id="{15138DCD-CFBF-054B-AD5F-2A090F4E6E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27083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Systematiek Monocotylen</a:t>
            </a:r>
          </a:p>
          <a:p>
            <a:pPr algn="ctr"/>
            <a:r>
              <a:rPr lang="nl-BE" sz="3200" b="1" i="1" dirty="0">
                <a:solidFill>
                  <a:srgbClr val="002060"/>
                </a:solidFill>
                <a:latin typeface="Helvetica" pitchFamily="2" charset="0"/>
              </a:rPr>
              <a:t>SMC</a:t>
            </a:r>
            <a:endParaRPr lang="nl-BE" sz="3200" dirty="0"/>
          </a:p>
        </p:txBody>
      </p:sp>
    </p:spTree>
    <p:extLst>
      <p:ext uri="{BB962C8B-B14F-4D97-AF65-F5344CB8AC3E}">
        <p14:creationId xmlns:p14="http://schemas.microsoft.com/office/powerpoint/2010/main" val="3427668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boom, grond, tuin&#10;&#10;Automatisch gegenereerde beschrijving">
            <a:extLst>
              <a:ext uri="{FF2B5EF4-FFF2-40B4-BE49-F238E27FC236}">
                <a16:creationId xmlns:a16="http://schemas.microsoft.com/office/drawing/2014/main" id="{3C66F9D6-80CA-7143-834E-5038D920CC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7640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tuin, groente&#10;&#10;Automatisch gegenereerde beschrijving">
            <a:extLst>
              <a:ext uri="{FF2B5EF4-FFF2-40B4-BE49-F238E27FC236}">
                <a16:creationId xmlns:a16="http://schemas.microsoft.com/office/drawing/2014/main" id="{60B08938-F52B-1A46-BE71-DE79C4F932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18105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bloem, tuin&#10;&#10;Automatisch gegenereerde beschrijving">
            <a:extLst>
              <a:ext uri="{FF2B5EF4-FFF2-40B4-BE49-F238E27FC236}">
                <a16:creationId xmlns:a16="http://schemas.microsoft.com/office/drawing/2014/main" id="{544B1365-B0D6-DD46-869F-8ED4ADCD0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46352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ond, gras, trottoir&#10;&#10;Automatisch gegenereerde beschrijving">
            <a:extLst>
              <a:ext uri="{FF2B5EF4-FFF2-40B4-BE49-F238E27FC236}">
                <a16:creationId xmlns:a16="http://schemas.microsoft.com/office/drawing/2014/main" id="{A5383A7C-9CA4-7744-9595-850378727E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90870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gras, buiten, plant, tuin&#10;&#10;Automatisch gegenereerde beschrijving">
            <a:extLst>
              <a:ext uri="{FF2B5EF4-FFF2-40B4-BE49-F238E27FC236}">
                <a16:creationId xmlns:a16="http://schemas.microsoft.com/office/drawing/2014/main" id="{86F8562E-A781-FF4B-BDAB-52C5919EEE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53502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1E6E639-5E0E-2B4E-B824-4A5491E2D0F5}"/>
              </a:ext>
            </a:extLst>
          </p:cNvPr>
          <p:cNvSpPr/>
          <p:nvPr/>
        </p:nvSpPr>
        <p:spPr>
          <a:xfrm>
            <a:off x="1844824" y="2818954"/>
            <a:ext cx="5454352" cy="1077218"/>
          </a:xfrm>
          <a:prstGeom prst="rect">
            <a:avLst/>
          </a:prstGeom>
        </p:spPr>
        <p:txBody>
          <a:bodyPr wrap="square">
            <a:spAutoFit/>
          </a:bodyPr>
          <a:lstStyle/>
          <a:p>
            <a:pPr algn="ctr"/>
            <a:r>
              <a:rPr lang="nl-BE" sz="3200" b="1" i="1" dirty="0">
                <a:solidFill>
                  <a:srgbClr val="002060"/>
                </a:solidFill>
                <a:latin typeface="Helvetica" pitchFamily="2" charset="0"/>
              </a:rPr>
              <a:t>Border Subtropica</a:t>
            </a:r>
          </a:p>
          <a:p>
            <a:pPr algn="ctr"/>
            <a:r>
              <a:rPr lang="nl-BE" sz="3200" b="1" i="1" dirty="0">
                <a:solidFill>
                  <a:srgbClr val="002060"/>
                </a:solidFill>
                <a:latin typeface="Helvetica" pitchFamily="2" charset="0"/>
              </a:rPr>
              <a:t>BST</a:t>
            </a:r>
            <a:endParaRPr lang="nl-BE" sz="3200" dirty="0"/>
          </a:p>
        </p:txBody>
      </p:sp>
    </p:spTree>
    <p:extLst>
      <p:ext uri="{BB962C8B-B14F-4D97-AF65-F5344CB8AC3E}">
        <p14:creationId xmlns:p14="http://schemas.microsoft.com/office/powerpoint/2010/main" val="39907586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nd, teken&#10;&#10;Automatisch gegenereerde beschrijving">
            <a:extLst>
              <a:ext uri="{FF2B5EF4-FFF2-40B4-BE49-F238E27FC236}">
                <a16:creationId xmlns:a16="http://schemas.microsoft.com/office/drawing/2014/main" id="{022560FA-375E-0844-96F9-879FB5C3DD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67007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plant, groente, tuin&#10;&#10;Automatisch gegenereerde beschrijving">
            <a:extLst>
              <a:ext uri="{FF2B5EF4-FFF2-40B4-BE49-F238E27FC236}">
                <a16:creationId xmlns:a16="http://schemas.microsoft.com/office/drawing/2014/main" id="{4D083ED1-DD4F-354D-87D8-7BB07B487E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65920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 gras, grond, groente&#10;&#10;Automatisch gegenereerde beschrijving">
            <a:extLst>
              <a:ext uri="{FF2B5EF4-FFF2-40B4-BE49-F238E27FC236}">
                <a16:creationId xmlns:a16="http://schemas.microsoft.com/office/drawing/2014/main" id="{609FB45C-3293-4B4F-8B55-FCE782BD15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9087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t, groen, buiten, blad&#10;&#10;Automatisch gegenereerde beschrijving">
            <a:extLst>
              <a:ext uri="{FF2B5EF4-FFF2-40B4-BE49-F238E27FC236}">
                <a16:creationId xmlns:a16="http://schemas.microsoft.com/office/drawing/2014/main" id="{09BC2560-CC67-4A44-864D-3FD61383F2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6773100"/>
      </p:ext>
    </p:extLst>
  </p:cSld>
  <p:clrMapOvr>
    <a:masterClrMapping/>
  </p:clrMapOvr>
</p:sld>
</file>

<file path=ppt/theme/theme1.xml><?xml version="1.0" encoding="utf-8"?>
<a:theme xmlns:a="http://schemas.openxmlformats.org/drawingml/2006/main" name="Default Design">
  <a:themeElements>
    <a:clrScheme name="Aangepast 7">
      <a:dk1>
        <a:srgbClr val="FFFFFF"/>
      </a:dk1>
      <a:lt1>
        <a:srgbClr val="FFFFFF"/>
      </a:lt1>
      <a:dk2>
        <a:srgbClr val="FFFFFF"/>
      </a:dk2>
      <a:lt2>
        <a:srgbClr val="FFFFFF"/>
      </a:lt2>
      <a:accent1>
        <a:srgbClr val="FFFFFF"/>
      </a:accent1>
      <a:accent2>
        <a:srgbClr val="FFFFFF"/>
      </a:accent2>
      <a:accent3>
        <a:srgbClr val="AAAAE2"/>
      </a:accent3>
      <a:accent4>
        <a:srgbClr val="FFFFFF"/>
      </a:accent4>
      <a:accent5>
        <a:srgbClr val="AAE2CA"/>
      </a:accent5>
      <a:accent6>
        <a:srgbClr val="FFFFFF"/>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40399</TotalTime>
  <Words>3281</Words>
  <Application>Microsoft Office PowerPoint</Application>
  <PresentationFormat>Diavoorstelling (4:3)</PresentationFormat>
  <Paragraphs>471</Paragraphs>
  <Slides>87</Slides>
  <Notes>79</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87</vt:i4>
      </vt:variant>
    </vt:vector>
  </HeadingPairs>
  <TitlesOfParts>
    <vt:vector size="93" baseType="lpstr">
      <vt:lpstr>ＭＳ Ｐゴシック</vt:lpstr>
      <vt:lpstr>Arial</vt:lpstr>
      <vt:lpstr>Helvetica</vt:lpstr>
      <vt:lpstr>Times</vt:lpstr>
      <vt:lpstr>Times New Roman</vt:lpstr>
      <vt:lpstr>Default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 op deze virtuele rondleiding in de Plantentuin, woendag 3 juni 2020</dc:title>
  <dc:creator>Paul Goetghebeur</dc:creator>
  <cp:lastModifiedBy>Chantal Dugardin</cp:lastModifiedBy>
  <cp:revision>1018</cp:revision>
  <dcterms:created xsi:type="dcterms:W3CDTF">2020-06-03T12:03:14Z</dcterms:created>
  <dcterms:modified xsi:type="dcterms:W3CDTF">2021-06-23T08:06:54Z</dcterms:modified>
</cp:coreProperties>
</file>