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2"/>
  </p:notesMasterIdLst>
  <p:handoutMasterIdLst>
    <p:handoutMasterId r:id="rId93"/>
  </p:handoutMasterIdLst>
  <p:sldIdLst>
    <p:sldId id="2180" r:id="rId5"/>
    <p:sldId id="2882" r:id="rId6"/>
    <p:sldId id="3065" r:id="rId7"/>
    <p:sldId id="3073" r:id="rId8"/>
    <p:sldId id="3074" r:id="rId9"/>
    <p:sldId id="3082" r:id="rId10"/>
    <p:sldId id="3086" r:id="rId11"/>
    <p:sldId id="3087" r:id="rId12"/>
    <p:sldId id="3088" r:id="rId13"/>
    <p:sldId id="3089" r:id="rId14"/>
    <p:sldId id="3094" r:id="rId15"/>
    <p:sldId id="3115" r:id="rId16"/>
    <p:sldId id="3100" r:id="rId17"/>
    <p:sldId id="3096" r:id="rId18"/>
    <p:sldId id="3101" r:id="rId19"/>
    <p:sldId id="3122" r:id="rId20"/>
    <p:sldId id="3104" r:id="rId21"/>
    <p:sldId id="3105" r:id="rId22"/>
    <p:sldId id="3061" r:id="rId23"/>
    <p:sldId id="3211" r:id="rId24"/>
    <p:sldId id="3212" r:id="rId25"/>
    <p:sldId id="3215" r:id="rId26"/>
    <p:sldId id="3145" r:id="rId27"/>
    <p:sldId id="3146" r:id="rId28"/>
    <p:sldId id="3180" r:id="rId29"/>
    <p:sldId id="3179" r:id="rId30"/>
    <p:sldId id="3144" r:id="rId31"/>
    <p:sldId id="2522" r:id="rId32"/>
    <p:sldId id="3135" r:id="rId33"/>
    <p:sldId id="2881" r:id="rId34"/>
    <p:sldId id="3137" r:id="rId35"/>
    <p:sldId id="3138" r:id="rId36"/>
    <p:sldId id="3139" r:id="rId37"/>
    <p:sldId id="3140" r:id="rId38"/>
    <p:sldId id="2308" r:id="rId39"/>
    <p:sldId id="3175" r:id="rId40"/>
    <p:sldId id="3141" r:id="rId41"/>
    <p:sldId id="3142" r:id="rId42"/>
    <p:sldId id="3143" r:id="rId43"/>
    <p:sldId id="2517" r:id="rId44"/>
    <p:sldId id="3118" r:id="rId45"/>
    <p:sldId id="3079" r:id="rId46"/>
    <p:sldId id="3123" r:id="rId47"/>
    <p:sldId id="3124" r:id="rId48"/>
    <p:sldId id="3126" r:id="rId49"/>
    <p:sldId id="3127" r:id="rId50"/>
    <p:sldId id="3128" r:id="rId51"/>
    <p:sldId id="3129" r:id="rId52"/>
    <p:sldId id="3132" r:id="rId53"/>
    <p:sldId id="3133" r:id="rId54"/>
    <p:sldId id="2884" r:id="rId55"/>
    <p:sldId id="3156" r:id="rId56"/>
    <p:sldId id="3157" r:id="rId57"/>
    <p:sldId id="3162" r:id="rId58"/>
    <p:sldId id="3216" r:id="rId59"/>
    <p:sldId id="3161" r:id="rId60"/>
    <p:sldId id="3163" r:id="rId61"/>
    <p:sldId id="3170" r:id="rId62"/>
    <p:sldId id="3172" r:id="rId63"/>
    <p:sldId id="3174" r:id="rId64"/>
    <p:sldId id="3217" r:id="rId65"/>
    <p:sldId id="3184" r:id="rId66"/>
    <p:sldId id="3182" r:id="rId67"/>
    <p:sldId id="3183" r:id="rId68"/>
    <p:sldId id="3185" r:id="rId69"/>
    <p:sldId id="3186" r:id="rId70"/>
    <p:sldId id="3187" r:id="rId71"/>
    <p:sldId id="3188" r:id="rId72"/>
    <p:sldId id="3189" r:id="rId73"/>
    <p:sldId id="3190" r:id="rId74"/>
    <p:sldId id="3192" r:id="rId75"/>
    <p:sldId id="3193" r:id="rId76"/>
    <p:sldId id="3194" r:id="rId77"/>
    <p:sldId id="2883" r:id="rId78"/>
    <p:sldId id="3195" r:id="rId79"/>
    <p:sldId id="3198" r:id="rId80"/>
    <p:sldId id="3200" r:id="rId81"/>
    <p:sldId id="2885" r:id="rId82"/>
    <p:sldId id="3201" r:id="rId83"/>
    <p:sldId id="3202" r:id="rId84"/>
    <p:sldId id="3203" r:id="rId85"/>
    <p:sldId id="3147" r:id="rId86"/>
    <p:sldId id="3148" r:id="rId87"/>
    <p:sldId id="3149" r:id="rId88"/>
    <p:sldId id="3204" r:id="rId89"/>
    <p:sldId id="3206" r:id="rId90"/>
    <p:sldId id="3209" r:id="rId91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9248D066-49CC-C04B-B037-0C062B9D9C51}">
          <p14:sldIdLst>
            <p14:sldId id="2180"/>
            <p14:sldId id="2882"/>
            <p14:sldId id="3065"/>
            <p14:sldId id="3073"/>
            <p14:sldId id="3074"/>
            <p14:sldId id="3082"/>
            <p14:sldId id="3086"/>
            <p14:sldId id="3087"/>
            <p14:sldId id="3088"/>
            <p14:sldId id="3089"/>
            <p14:sldId id="3094"/>
            <p14:sldId id="3115"/>
            <p14:sldId id="3100"/>
            <p14:sldId id="3096"/>
            <p14:sldId id="3101"/>
            <p14:sldId id="3122"/>
            <p14:sldId id="3104"/>
            <p14:sldId id="3105"/>
            <p14:sldId id="3061"/>
            <p14:sldId id="3211"/>
            <p14:sldId id="3212"/>
            <p14:sldId id="3215"/>
            <p14:sldId id="3145"/>
            <p14:sldId id="3146"/>
            <p14:sldId id="3180"/>
            <p14:sldId id="3179"/>
            <p14:sldId id="3144"/>
            <p14:sldId id="2522"/>
            <p14:sldId id="3135"/>
            <p14:sldId id="2881"/>
            <p14:sldId id="3137"/>
            <p14:sldId id="3138"/>
            <p14:sldId id="3139"/>
            <p14:sldId id="3140"/>
            <p14:sldId id="2308"/>
            <p14:sldId id="3175"/>
            <p14:sldId id="3141"/>
            <p14:sldId id="3142"/>
            <p14:sldId id="3143"/>
            <p14:sldId id="2517"/>
            <p14:sldId id="3118"/>
            <p14:sldId id="3079"/>
            <p14:sldId id="3123"/>
            <p14:sldId id="3124"/>
            <p14:sldId id="3126"/>
            <p14:sldId id="3127"/>
            <p14:sldId id="3128"/>
            <p14:sldId id="3129"/>
            <p14:sldId id="3132"/>
            <p14:sldId id="3133"/>
            <p14:sldId id="2884"/>
            <p14:sldId id="3156"/>
            <p14:sldId id="3157"/>
            <p14:sldId id="3162"/>
            <p14:sldId id="3216"/>
            <p14:sldId id="3161"/>
            <p14:sldId id="3163"/>
            <p14:sldId id="3170"/>
            <p14:sldId id="3172"/>
            <p14:sldId id="3174"/>
            <p14:sldId id="3217"/>
            <p14:sldId id="3184"/>
            <p14:sldId id="3182"/>
            <p14:sldId id="3183"/>
            <p14:sldId id="3185"/>
            <p14:sldId id="3186"/>
            <p14:sldId id="3187"/>
            <p14:sldId id="3188"/>
            <p14:sldId id="3189"/>
            <p14:sldId id="3190"/>
            <p14:sldId id="3192"/>
            <p14:sldId id="3193"/>
            <p14:sldId id="3194"/>
            <p14:sldId id="2883"/>
            <p14:sldId id="3195"/>
            <p14:sldId id="3198"/>
            <p14:sldId id="3200"/>
            <p14:sldId id="2885"/>
            <p14:sldId id="3201"/>
            <p14:sldId id="3202"/>
            <p14:sldId id="3203"/>
            <p14:sldId id="3147"/>
            <p14:sldId id="3148"/>
            <p14:sldId id="3149"/>
            <p14:sldId id="3204"/>
            <p14:sldId id="3206"/>
            <p14:sldId id="3209"/>
          </p14:sldIdLst>
        </p14:section>
        <p14:section name="Naamloze sectie" id="{B20469FF-4651-E641-AAA0-24B8C446FD3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64372"/>
  </p:normalViewPr>
  <p:slideViewPr>
    <p:cSldViewPr showGuides="1">
      <p:cViewPr varScale="1">
        <p:scale>
          <a:sx n="56" d="100"/>
          <a:sy n="56" d="100"/>
        </p:scale>
        <p:origin x="1661" y="53"/>
      </p:cViewPr>
      <p:guideLst>
        <p:guide orient="horz" pos="2115"/>
        <p:guide pos="2880"/>
      </p:guideLst>
    </p:cSldViewPr>
  </p:slideViewPr>
  <p:outlineViewPr>
    <p:cViewPr>
      <p:scale>
        <a:sx n="33" d="100"/>
        <a:sy n="33" d="100"/>
      </p:scale>
      <p:origin x="0" y="-6992"/>
    </p:cViewPr>
  </p:outlineViewPr>
  <p:notesTextViewPr>
    <p:cViewPr>
      <p:scale>
        <a:sx n="170" d="100"/>
        <a:sy n="17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-174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>
            <a:extLst>
              <a:ext uri="{FF2B5EF4-FFF2-40B4-BE49-F238E27FC236}">
                <a16:creationId xmlns:a16="http://schemas.microsoft.com/office/drawing/2014/main" id="{41870240-DB53-DE4E-B6EB-2CF3F855D7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62499" name="Rectangle 3">
            <a:extLst>
              <a:ext uri="{FF2B5EF4-FFF2-40B4-BE49-F238E27FC236}">
                <a16:creationId xmlns:a16="http://schemas.microsoft.com/office/drawing/2014/main" id="{B240F32D-606A-9F41-AACD-03252B551F2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62500" name="Rectangle 4">
            <a:extLst>
              <a:ext uri="{FF2B5EF4-FFF2-40B4-BE49-F238E27FC236}">
                <a16:creationId xmlns:a16="http://schemas.microsoft.com/office/drawing/2014/main" id="{7DF7F654-2C8B-1A41-9CCD-365987C25F5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62501" name="Rectangle 5">
            <a:extLst>
              <a:ext uri="{FF2B5EF4-FFF2-40B4-BE49-F238E27FC236}">
                <a16:creationId xmlns:a16="http://schemas.microsoft.com/office/drawing/2014/main" id="{A912AD3A-E5BF-A741-80D9-7A2EB4DA424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" pitchFamily="2" charset="0"/>
              </a:defRPr>
            </a:lvl1pPr>
          </a:lstStyle>
          <a:p>
            <a:fld id="{B19BE602-5B00-FC4C-AB41-CF2D557B276A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1BF036C-235B-4540-8BC7-28AAD4961AF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63AE628-D2CF-E641-AEF7-0E0D94F55F2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0F6EBC9-F70B-5641-B982-BD55C058A9B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77084C7-2F19-E54F-950C-15F7519200D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noProof="0"/>
              <a:t>Click to edit Master text styles</a:t>
            </a:r>
          </a:p>
          <a:p>
            <a:pPr lvl="1"/>
            <a:r>
              <a:rPr lang="en-GB" altLang="nl-NL" noProof="0"/>
              <a:t>Second level</a:t>
            </a:r>
          </a:p>
          <a:p>
            <a:pPr lvl="2"/>
            <a:r>
              <a:rPr lang="en-GB" altLang="nl-NL" noProof="0"/>
              <a:t>Third level</a:t>
            </a:r>
          </a:p>
          <a:p>
            <a:pPr lvl="3"/>
            <a:r>
              <a:rPr lang="en-GB" altLang="nl-NL" noProof="0"/>
              <a:t>Fourth level</a:t>
            </a:r>
          </a:p>
          <a:p>
            <a:pPr lvl="4"/>
            <a:r>
              <a:rPr lang="en-GB" altLang="nl-NL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DDB855D-56DE-0048-9D5D-70BE0B9385C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B7BC41E1-C9BC-BC40-89C2-81BD86FF13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3836C78-1C24-B647-93F4-B6291A2E4BE9}" type="slidenum">
              <a:rPr lang="en-GB" altLang="nl-NL"/>
              <a:pPr/>
              <a:t>‹nr.›</a:t>
            </a:fld>
            <a:endParaRPr lang="en-GB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1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253811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Cyclamen hederifolium </a:t>
            </a:r>
          </a:p>
          <a:p>
            <a:r>
              <a:rPr lang="nl-BE" dirty="0"/>
              <a:t>Sleutelbloemfamilie (Primulaceae)</a:t>
            </a:r>
          </a:p>
          <a:p>
            <a:endParaRPr lang="nl-BE" dirty="0"/>
          </a:p>
          <a:p>
            <a:r>
              <a:rPr lang="nl-BE" dirty="0"/>
              <a:t>Deze soort bloeit veel later, in de herfst, maar ook hier is de variatie in bladvorm en bladtekening opmerkelijk.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10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819704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Virginische toverhazelaar (Hamamelis virginiana)</a:t>
            </a:r>
          </a:p>
          <a:p>
            <a:r>
              <a:rPr lang="nl-BE" dirty="0"/>
              <a:t>Toverhazelaarfamilie (Hamamelidaceae)</a:t>
            </a:r>
          </a:p>
          <a:p>
            <a:endParaRPr lang="nl-BE" dirty="0"/>
          </a:p>
          <a:p>
            <a:r>
              <a:rPr lang="nl-BE" dirty="0"/>
              <a:t>En hier komen een aantal planten met vruchten, zoals bij deze plant, die echter wellicht een hybride-vorm voorstelt van de échte soort.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11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201410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Rosa chinensis </a:t>
            </a:r>
          </a:p>
          <a:p>
            <a:r>
              <a:rPr lang="nl-BE" dirty="0"/>
              <a:t>Rozenfamilie (Rosaceae)</a:t>
            </a:r>
          </a:p>
          <a:p>
            <a:endParaRPr lang="nl-BE" dirty="0"/>
          </a:p>
          <a:p>
            <a:r>
              <a:rPr lang="nl-BE" dirty="0"/>
              <a:t>Een wilde rozensoort uit China, met eerder kleine en vrij talrijke bottels. </a:t>
            </a:r>
          </a:p>
          <a:p>
            <a:r>
              <a:rPr lang="nl-BE" dirty="0"/>
              <a:t>Deze soort zou een van de ouders zijn van een groot aantal cultivars.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12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306904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Koortsstruik (Garrya elliptica)</a:t>
            </a:r>
          </a:p>
          <a:p>
            <a:r>
              <a:rPr lang="nl-BE" dirty="0"/>
              <a:t>Koortsstruikfamilie (Garryaceae)</a:t>
            </a:r>
          </a:p>
          <a:p>
            <a:endParaRPr lang="nl-BE" dirty="0"/>
          </a:p>
          <a:p>
            <a:r>
              <a:rPr lang="nl-BE" dirty="0"/>
              <a:t>Deze plant heeft ternauwernood haar overplanting vanuit het vroegere dicotylenhok overleefd, maar nu groeit en bloeit ze opnieuw overvloedig, met fraaie katjes…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13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067206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Koortsstruik (Garrya elliptica)</a:t>
            </a:r>
          </a:p>
          <a:p>
            <a:r>
              <a:rPr lang="nl-BE" dirty="0"/>
              <a:t>Koortsstruikfamilie (Garryaceae)</a:t>
            </a:r>
          </a:p>
          <a:p>
            <a:endParaRPr lang="nl-BE" dirty="0"/>
          </a:p>
          <a:p>
            <a:r>
              <a:rPr lang="nl-BE" dirty="0"/>
              <a:t>Deze plant heeft ternauwernood haar overplanting vanuit het vroegere dicotylenhok overleefd, maar nu groeit en bloeit ze opnieuw overvloedig, met fraaie katjes…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14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741622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Umbellularia californica </a:t>
            </a:r>
          </a:p>
          <a:p>
            <a:r>
              <a:rPr lang="nl-BE" dirty="0"/>
              <a:t>Laurierfamilie (Lauraceae)</a:t>
            </a:r>
          </a:p>
          <a:p>
            <a:endParaRPr lang="nl-BE" dirty="0"/>
          </a:p>
          <a:p>
            <a:r>
              <a:rPr lang="nl-BE" dirty="0"/>
              <a:t>En ook deze soort uit Californië doet het hier bijzonder goed, met vroege lentebloei en vruchtzetting in het najaar.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15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655301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Camellia japonica </a:t>
            </a:r>
          </a:p>
          <a:p>
            <a:r>
              <a:rPr lang="nl-BE" dirty="0"/>
              <a:t>Theefamilie (Theaceae)</a:t>
            </a:r>
          </a:p>
          <a:p>
            <a:endParaRPr lang="nl-BE" dirty="0"/>
          </a:p>
          <a:p>
            <a:r>
              <a:rPr lang="nl-BE" dirty="0"/>
              <a:t>Hier kijken we op een wilde vorm van deze bekende sierplantensoort, met haar enkelvoudige bloem waarin een krans van talrijke, aan de basis vergroeide meeldraden.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16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944990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Mahonia aquifolium </a:t>
            </a:r>
          </a:p>
          <a:p>
            <a:r>
              <a:rPr lang="nl-BE" dirty="0"/>
              <a:t>Berberisfamilie (Berberidaceae)</a:t>
            </a:r>
          </a:p>
          <a:p>
            <a:endParaRPr lang="nl-BE" dirty="0"/>
          </a:p>
          <a:p>
            <a:r>
              <a:rPr lang="nl-BE" dirty="0"/>
              <a:t>Deze soort is de typesoort van het genus </a:t>
            </a:r>
            <a:r>
              <a:rPr lang="nl-BE" i="1" dirty="0"/>
              <a:t>Mahonia</a:t>
            </a:r>
            <a:r>
              <a:rPr lang="nl-BE" dirty="0"/>
              <a:t>, maar deze plant stond oorspronkelijk bekend als </a:t>
            </a:r>
            <a:r>
              <a:rPr lang="nl-BE" i="1" dirty="0"/>
              <a:t>Berberis aquifolium</a:t>
            </a:r>
            <a:r>
              <a:rPr lang="nl-BE" dirty="0"/>
              <a:t>. Beide genera zijn inderdaad nauw verwant aan elkaar, en nu is een mooi compromis gemaakt: beide genera kunnen afzonderlijk door het leven gaan, samen met de erkenning van twee “overgangsgenera”, </a:t>
            </a:r>
            <a:r>
              <a:rPr lang="nl-BE" i="1" dirty="0"/>
              <a:t>Alloberberis</a:t>
            </a:r>
            <a:r>
              <a:rPr lang="nl-BE" dirty="0"/>
              <a:t> en </a:t>
            </a:r>
            <a:r>
              <a:rPr lang="nl-BE" i="1" dirty="0"/>
              <a:t>Moranothamnus</a:t>
            </a:r>
            <a:r>
              <a:rPr lang="nl-BE" dirty="0"/>
              <a:t>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17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276689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Mahonia aquifolium </a:t>
            </a:r>
          </a:p>
          <a:p>
            <a:r>
              <a:rPr lang="nl-BE" dirty="0"/>
              <a:t>Berberisfamilie (Berberidaceae)</a:t>
            </a:r>
          </a:p>
          <a:p>
            <a:endParaRPr lang="nl-BE" dirty="0"/>
          </a:p>
          <a:p>
            <a:r>
              <a:rPr lang="nl-BE" dirty="0"/>
              <a:t>Deze soort is de typesoort van het genus </a:t>
            </a:r>
            <a:r>
              <a:rPr lang="nl-BE" i="1" dirty="0"/>
              <a:t>Mahonia</a:t>
            </a:r>
            <a:r>
              <a:rPr lang="nl-BE" dirty="0"/>
              <a:t>, maar deze plant stond oorspronkelijk bekend als </a:t>
            </a:r>
            <a:r>
              <a:rPr lang="nl-BE" i="1" dirty="0"/>
              <a:t>Berberis aquifolium</a:t>
            </a:r>
            <a:r>
              <a:rPr lang="nl-BE" dirty="0"/>
              <a:t>. Beide genera zijn inderdaad nauw verwant aan elkaar, en nu is een mooi compromis gemaakt: beide genera kunnen afzonderlijk door het leven gaan, samen met de erkenning van twee “overgangsgenera”, </a:t>
            </a:r>
            <a:r>
              <a:rPr lang="nl-BE" i="1" dirty="0"/>
              <a:t>Alloberberis</a:t>
            </a:r>
            <a:r>
              <a:rPr lang="nl-BE" dirty="0"/>
              <a:t> en </a:t>
            </a:r>
            <a:r>
              <a:rPr lang="nl-BE" i="1" dirty="0"/>
              <a:t>Moranothamnus</a:t>
            </a:r>
            <a:r>
              <a:rPr lang="nl-BE" dirty="0"/>
              <a:t>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18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135962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19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454719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2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209470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Distylium racemosum </a:t>
            </a:r>
          </a:p>
          <a:p>
            <a:r>
              <a:rPr lang="nl-BE" dirty="0"/>
              <a:t>Toverhazelaarfamilie (Hamamelidaceae)</a:t>
            </a:r>
          </a:p>
          <a:p>
            <a:endParaRPr lang="nl-BE" dirty="0"/>
          </a:p>
          <a:p>
            <a:r>
              <a:rPr lang="nl-BE" dirty="0"/>
              <a:t>Een mogelijks windbloeiende soort uit deze familie, waarin wind- en insectenbestuiving evolutionair gezien telkens verdwijnen en opnieuw verschijnen.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20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990712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Distylium racemosum </a:t>
            </a:r>
          </a:p>
          <a:p>
            <a:r>
              <a:rPr lang="nl-BE" dirty="0"/>
              <a:t>Toverhazelaarfamilie (Hamamelidaceae)</a:t>
            </a:r>
          </a:p>
          <a:p>
            <a:endParaRPr lang="nl-BE" dirty="0"/>
          </a:p>
          <a:p>
            <a:r>
              <a:rPr lang="nl-BE" dirty="0"/>
              <a:t>Een mogelijks windbloeiende soort uit deze familie, waarin wind- en insectenbestuiving evolutionair gezien telkens verdwijnen en opnieuw verschijnen. </a:t>
            </a:r>
          </a:p>
          <a:p>
            <a:r>
              <a:rPr lang="nl-BE" dirty="0"/>
              <a:t>Hier ziet u ook de vruchten openspringend op het ogenblik van de verse bloei van een volgende generatie bloemen.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21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007289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Boerenkrokus (Crocus tommasinianus)</a:t>
            </a:r>
          </a:p>
          <a:p>
            <a:r>
              <a:rPr lang="nl-BE" dirty="0"/>
              <a:t>Irisfamilie (Iridaceae)</a:t>
            </a:r>
          </a:p>
          <a:p>
            <a:endParaRPr lang="nl-BE" dirty="0"/>
          </a:p>
          <a:p>
            <a:r>
              <a:rPr lang="nl-BE" dirty="0"/>
              <a:t>Deze krokusjes zijn duidelijk aangeplant in de borders, van waaruit ze door uitlopers en wellicht ook door uitzaai zich sterk hebben uitgebreid.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23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630709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Boerenkrokus (Crocus tommasinianus)</a:t>
            </a:r>
          </a:p>
          <a:p>
            <a:r>
              <a:rPr lang="nl-BE" dirty="0"/>
              <a:t>Irisfamilie (Iridaceae)</a:t>
            </a:r>
          </a:p>
          <a:p>
            <a:endParaRPr lang="nl-BE" dirty="0"/>
          </a:p>
          <a:p>
            <a:r>
              <a:rPr lang="nl-BE" dirty="0"/>
              <a:t>Deze krokusjes zijn duidelijk aangeplant in de borders, van waaruit ze door uitlopers en wellicht ook door uitzaai zich sterk hebben uitgebreid.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24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971045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Boerenkrokus (Crocus tommasinianus)</a:t>
            </a:r>
          </a:p>
          <a:p>
            <a:r>
              <a:rPr lang="nl-BE" dirty="0"/>
              <a:t>Irisfamilie (Iridaceae)</a:t>
            </a:r>
          </a:p>
          <a:p>
            <a:endParaRPr lang="nl-BE" dirty="0"/>
          </a:p>
          <a:p>
            <a:r>
              <a:rPr lang="nl-BE" dirty="0"/>
              <a:t>Deze krokusjes zijn duidelijk aangeplant in de borders, van waaruit ze door uitlopers en wellicht ook door uitzaai zich sterk hebben uitgebreid.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25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257212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Boerenkrokus (Crocus tommasinianus)</a:t>
            </a:r>
          </a:p>
          <a:p>
            <a:r>
              <a:rPr lang="nl-BE" dirty="0"/>
              <a:t>Irisfamilie (Iridaceae)</a:t>
            </a:r>
          </a:p>
          <a:p>
            <a:endParaRPr lang="nl-BE" dirty="0"/>
          </a:p>
          <a:p>
            <a:r>
              <a:rPr lang="nl-BE" dirty="0"/>
              <a:t>Deze krokusjes zijn duidelijk aangeplant in de borders, van waaruit ze door uitlopers en wellicht ook door uitzaai zich sterk hebben uitgebreid.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26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13630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Boerenkrokus (Crocus tommasinianus)</a:t>
            </a:r>
          </a:p>
          <a:p>
            <a:r>
              <a:rPr lang="nl-BE" dirty="0"/>
              <a:t>Irisfamilie (Iridaceae)</a:t>
            </a:r>
          </a:p>
          <a:p>
            <a:endParaRPr lang="nl-BE" dirty="0"/>
          </a:p>
          <a:p>
            <a:r>
              <a:rPr lang="nl-BE" dirty="0"/>
              <a:t>Deze krokusjes zijn duidelijk aangeplant in de borders, van waaruit ze door uitlopers en wellicht ook door uitzaai zich sterk hebben uitgebreid.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27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4253378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28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427124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Scoliopus bigelovii </a:t>
            </a:r>
          </a:p>
          <a:p>
            <a:r>
              <a:rPr lang="nl-BE" dirty="0"/>
              <a:t>Leliefamilie (Liliaceae)</a:t>
            </a:r>
          </a:p>
          <a:p>
            <a:endParaRPr lang="nl-BE" dirty="0"/>
          </a:p>
          <a:p>
            <a:r>
              <a:rPr lang="nl-BE" dirty="0"/>
              <a:t>Een zeer vroege blik op deze merkwaardige soort uit de Leliefamilie, met reeds zichtbaar de zwarte vlekken op de bladeren, samen met de toppen van de jonge bloemen.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29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4915552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30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25435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Rubus flagelliflorus </a:t>
            </a:r>
          </a:p>
          <a:p>
            <a:r>
              <a:rPr lang="nl-BE" dirty="0"/>
              <a:t>Rozenfamilie (Rosaceae)</a:t>
            </a:r>
          </a:p>
          <a:p>
            <a:endParaRPr lang="nl-BE" dirty="0"/>
          </a:p>
          <a:p>
            <a:r>
              <a:rPr lang="nl-BE" dirty="0"/>
              <a:t>Een duidelijk wintergroene braamsoort, met een zeer fraai blad…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3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229783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Herfstalruin (Mandragora autumnalis)</a:t>
            </a:r>
          </a:p>
          <a:p>
            <a:r>
              <a:rPr lang="nl-BE" dirty="0"/>
              <a:t>Nachtschadefamilie (Solanaceae)</a:t>
            </a:r>
          </a:p>
          <a:p>
            <a:endParaRPr lang="nl-BE" dirty="0"/>
          </a:p>
          <a:p>
            <a:r>
              <a:rPr lang="nl-BE" dirty="0"/>
              <a:t>Een prachtig rozet van supergiftige bladeren, met daar in het centrum een boeketje van giftig-paarse bloemen…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31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1001463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Herfstalruin (Mandragora autumnalis)</a:t>
            </a:r>
          </a:p>
          <a:p>
            <a:r>
              <a:rPr lang="nl-BE" dirty="0"/>
              <a:t>Nachtschadefamilie (Solanaceae)</a:t>
            </a:r>
          </a:p>
          <a:p>
            <a:endParaRPr lang="nl-BE" dirty="0"/>
          </a:p>
          <a:p>
            <a:r>
              <a:rPr lang="nl-BE" dirty="0"/>
              <a:t>Een prachtig rozet van supergiftige bladeren, met daar in het centrum een boeketje van giftig-paarse bloemen…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32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6664526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Gouden papierstruik (Edgeworthia chrysantha)</a:t>
            </a:r>
          </a:p>
          <a:p>
            <a:r>
              <a:rPr lang="nl-BE" dirty="0"/>
              <a:t>Peperboompjesfamilie (Thymelaeaceae)</a:t>
            </a:r>
          </a:p>
          <a:p>
            <a:endParaRPr lang="nl-BE" dirty="0"/>
          </a:p>
          <a:p>
            <a:r>
              <a:rPr lang="nl-BE" dirty="0"/>
              <a:t>Dit exemplaar blijft gelukkig goed stand houden, de andere planten zijn we wellicht kwijtgeraakt door een infectieziekte.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33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41186511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Gouden papierstruik (Edgeworthia chrysantha)</a:t>
            </a:r>
          </a:p>
          <a:p>
            <a:r>
              <a:rPr lang="nl-BE" dirty="0"/>
              <a:t>Peperboompjesfamilie (Thymelaeaceae)</a:t>
            </a:r>
          </a:p>
          <a:p>
            <a:endParaRPr lang="nl-BE" dirty="0"/>
          </a:p>
          <a:p>
            <a:r>
              <a:rPr lang="nl-BE" dirty="0"/>
              <a:t>Dit exemplaar blijft gelukkig goed stand houden, de andere planten zijn we wellicht kwijtgeraakt door een infectieziekte.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34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791349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35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5769529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Griekse cyclaam (Cyclamen graecum)</a:t>
            </a:r>
          </a:p>
          <a:p>
            <a:r>
              <a:rPr lang="nl-BE" dirty="0"/>
              <a:t>Sleutelbloemfamilie (Primulaceae)</a:t>
            </a:r>
          </a:p>
          <a:p>
            <a:endParaRPr lang="nl-BE" dirty="0"/>
          </a:p>
          <a:p>
            <a:r>
              <a:rPr lang="nl-BE" dirty="0"/>
              <a:t>Bladvorm en bladtekening zijn hier onwaarschijnlijk variabel, wellicht zijn dit zaailingen van een oorspronkelijke plant.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36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6691527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Winterheliotroop (Petasites pyrenaicus) </a:t>
            </a:r>
          </a:p>
          <a:p>
            <a:r>
              <a:rPr lang="nl-BE" dirty="0"/>
              <a:t>Asterfamilie (Asteraceae)</a:t>
            </a:r>
          </a:p>
          <a:p>
            <a:endParaRPr lang="nl-BE" dirty="0"/>
          </a:p>
          <a:p>
            <a:r>
              <a:rPr lang="nl-BE" dirty="0"/>
              <a:t>Een bescheiden lid van een genus met vrij grote planten, maar wel met een zeer fijne geur van de bloei.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37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40300399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Winterheliotroop (Petasites pyrenaicus) </a:t>
            </a:r>
          </a:p>
          <a:p>
            <a:r>
              <a:rPr lang="nl-BE" dirty="0"/>
              <a:t>Asterfamilie (Asteraceae)</a:t>
            </a:r>
          </a:p>
          <a:p>
            <a:endParaRPr lang="nl-BE" dirty="0"/>
          </a:p>
          <a:p>
            <a:r>
              <a:rPr lang="nl-BE" dirty="0"/>
              <a:t>Een bescheiden lid van een genus met vrij grote planten, maar wel met een zeer fijne geur van de bloei.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38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9700192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Agapanthus campanulatus </a:t>
            </a:r>
          </a:p>
          <a:p>
            <a:r>
              <a:rPr lang="nl-BE" dirty="0"/>
              <a:t>Agapanthusfamilie (Agapanthaceae)</a:t>
            </a:r>
          </a:p>
          <a:p>
            <a:endParaRPr lang="nl-BE" dirty="0"/>
          </a:p>
          <a:p>
            <a:r>
              <a:rPr lang="nl-BE" dirty="0"/>
              <a:t>Vorig jaar stonden deze planten er helemaal verschillend bij, neergeslagen en vergaan door een weekje aanhoudende vorst, terwijl er nu duidelijk nog geen spoor van vorst te melden valt.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39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9097088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Rhododendron mucronulatum </a:t>
            </a:r>
          </a:p>
          <a:p>
            <a:r>
              <a:rPr lang="nl-BE" dirty="0"/>
              <a:t>Heidefamilie (Ericaceae)</a:t>
            </a:r>
          </a:p>
          <a:p>
            <a:endParaRPr lang="nl-BE" dirty="0"/>
          </a:p>
          <a:p>
            <a:r>
              <a:rPr lang="nl-BE" dirty="0"/>
              <a:t>Elk jaar bloeit deze soort overvloedig in de zeer vroege lente, ze staat namelijk goed beschut en half zonnig.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41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921743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Rubus flagelliflorus </a:t>
            </a:r>
          </a:p>
          <a:p>
            <a:r>
              <a:rPr lang="nl-BE" dirty="0"/>
              <a:t>Rozenfamilie (Rosaceae)</a:t>
            </a:r>
          </a:p>
          <a:p>
            <a:endParaRPr lang="nl-BE" dirty="0"/>
          </a:p>
          <a:p>
            <a:r>
              <a:rPr lang="nl-BE" dirty="0"/>
              <a:t>Een duidelijk wintergroene braamsoort, met een zeer fraai blad…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4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6283148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Rhododendron mucronulatum </a:t>
            </a:r>
          </a:p>
          <a:p>
            <a:r>
              <a:rPr lang="nl-BE" dirty="0"/>
              <a:t>Heidefamilie (Ericaceae)</a:t>
            </a:r>
          </a:p>
          <a:p>
            <a:endParaRPr lang="nl-BE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Elk jaar bloeit deze soort overvloedig in de zeer vroege lente, ze staat namelijk goed beschut en half zonnig.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42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7508622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Winterzoet (Chimonanthus praecox)</a:t>
            </a:r>
          </a:p>
          <a:p>
            <a:r>
              <a:rPr lang="nl-BE" dirty="0"/>
              <a:t>Specerijstruikfamilie (Calycanthaceae)</a:t>
            </a:r>
          </a:p>
          <a:p>
            <a:endParaRPr lang="nl-BE" dirty="0"/>
          </a:p>
          <a:p>
            <a:r>
              <a:rPr lang="nl-BE" dirty="0"/>
              <a:t>Deze plant is enkele jaren geleden vrijwel helemaal gekrompen, maar nu is het herstel volledig ingezet met volle bloei. </a:t>
            </a:r>
          </a:p>
          <a:p>
            <a:endParaRPr lang="nl-BE" dirty="0"/>
          </a:p>
          <a:p>
            <a:r>
              <a:rPr lang="nl-BE" dirty="0"/>
              <a:t>Ze verschilt van ons tweede exemplaar doordat de bloemen hier wat minder intens geel zijn, eerder doorschijnend.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43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7263706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Winterzoet (Chimonanthus praecox)</a:t>
            </a:r>
          </a:p>
          <a:p>
            <a:r>
              <a:rPr lang="nl-BE" dirty="0"/>
              <a:t>Specerijstruikfamilie (Calycanthaceae)</a:t>
            </a:r>
          </a:p>
          <a:p>
            <a:endParaRPr lang="nl-BE" dirty="0"/>
          </a:p>
          <a:p>
            <a:r>
              <a:rPr lang="nl-BE" dirty="0"/>
              <a:t>Deze plant is enkele jaren geleden vrijwel helemaal gekrompen, maar nu is het herstel volledig ingezet met volle bloei. </a:t>
            </a:r>
          </a:p>
          <a:p>
            <a:endParaRPr lang="nl-BE" dirty="0"/>
          </a:p>
          <a:p>
            <a:r>
              <a:rPr lang="nl-BE" dirty="0"/>
              <a:t>Ze verschilt van ons tweede exemplaar doordat de bloemen hier wat minder intens geel zijn, eerder doorschijnend.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44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7406535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Sarcococca hookeriana var. digyna </a:t>
            </a:r>
          </a:p>
          <a:p>
            <a:r>
              <a:rPr lang="nl-BE" dirty="0"/>
              <a:t>Buxusfamilie (Buxaceae)</a:t>
            </a:r>
          </a:p>
          <a:p>
            <a:endParaRPr lang="nl-BE" dirty="0"/>
          </a:p>
          <a:p>
            <a:r>
              <a:rPr lang="nl-BE" dirty="0"/>
              <a:t>Heel erg jammer dat u de geur van deze plant hiermee niet kan opsnuiven, want die is overweldigend sterk. </a:t>
            </a:r>
          </a:p>
          <a:p>
            <a:endParaRPr lang="nl-BE" dirty="0"/>
          </a:p>
          <a:p>
            <a:r>
              <a:rPr lang="nl-BE" dirty="0"/>
              <a:t>Vandaar: kom ze ter plaatse bekijken en neem deze geur waar.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45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1462585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Sarcococca hookeriana var. digyna </a:t>
            </a:r>
          </a:p>
          <a:p>
            <a:r>
              <a:rPr lang="nl-BE" dirty="0"/>
              <a:t>Buxusfamilie (Buxaceae)</a:t>
            </a:r>
          </a:p>
          <a:p>
            <a:endParaRPr lang="nl-BE" dirty="0"/>
          </a:p>
          <a:p>
            <a:r>
              <a:rPr lang="nl-BE" dirty="0"/>
              <a:t>Heel erg jammer dat u de geur van deze plant hiermee niet kan opsnuiven, want die is overweldigend sterk. </a:t>
            </a:r>
          </a:p>
          <a:p>
            <a:endParaRPr lang="nl-BE" dirty="0"/>
          </a:p>
          <a:p>
            <a:r>
              <a:rPr lang="nl-BE" dirty="0"/>
              <a:t>Vandaar: kom ze ter plaatse bekijken en neem deze geur waar.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46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0142104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Viburnum grandiflorum </a:t>
            </a:r>
          </a:p>
          <a:p>
            <a:r>
              <a:rPr lang="nl-BE" dirty="0"/>
              <a:t>Muskuskruidfamilie (Adoxaceae)</a:t>
            </a:r>
          </a:p>
          <a:p>
            <a:endParaRPr lang="nl-BE" dirty="0"/>
          </a:p>
          <a:p>
            <a:r>
              <a:rPr lang="nl-BE" dirty="0"/>
              <a:t>Zo opvallend groot zijn deze bloemen niet echt, maar ze geuren wel goed, in tegenstelling tot sommige andere soorten van ditzelfde genus, die wel merkwaardige tot onaangename geuren kunnen produceren.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47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4143386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Viburnum grandiflorum </a:t>
            </a:r>
          </a:p>
          <a:p>
            <a:r>
              <a:rPr lang="nl-BE" dirty="0"/>
              <a:t>Muskuskruidfamilie (Adoxaceae)</a:t>
            </a:r>
          </a:p>
          <a:p>
            <a:endParaRPr lang="nl-BE" dirty="0"/>
          </a:p>
          <a:p>
            <a:r>
              <a:rPr lang="nl-BE" dirty="0"/>
              <a:t>Zo opvallend groot zijn deze bloemen niet echt, maar ze geuren wel goed, in tegenstelling tot sommige andere soorten van ditzelfde genus, die wel merkwaardige tot onaangename geuren kunnen produceren.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48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1899345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Lonicera x purpusii </a:t>
            </a:r>
          </a:p>
          <a:p>
            <a:r>
              <a:rPr lang="nl-BE" dirty="0"/>
              <a:t>Kamperfoeliefamilie (Caprifoliaceae)</a:t>
            </a:r>
          </a:p>
          <a:p>
            <a:endParaRPr lang="nl-BE" dirty="0"/>
          </a:p>
          <a:p>
            <a:r>
              <a:rPr lang="nl-BE" dirty="0"/>
              <a:t>Ook deze plant is wat bijgeknipt, en dat doe deugd, de jonge takken groeien en bloeien supergoed, en dat dicht bij onze neus!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49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77093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Lonicera x purpusii </a:t>
            </a:r>
          </a:p>
          <a:p>
            <a:r>
              <a:rPr lang="nl-BE" dirty="0"/>
              <a:t>Kamperfoeliefamilie (Caprifoliaceae)</a:t>
            </a:r>
          </a:p>
          <a:p>
            <a:endParaRPr lang="nl-BE" dirty="0"/>
          </a:p>
          <a:p>
            <a:r>
              <a:rPr lang="nl-BE" dirty="0"/>
              <a:t>Ook deze plant is wat bijgeknipt, en dat doe deugd, de jonge takken groeien en bloeien supergoed, en dat dicht bij onze neus!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50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5320507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51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943552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Rubus flagelliflorus </a:t>
            </a:r>
          </a:p>
          <a:p>
            <a:r>
              <a:rPr lang="nl-BE" dirty="0"/>
              <a:t>Rozenfamilie (Rosaceae)</a:t>
            </a:r>
          </a:p>
          <a:p>
            <a:endParaRPr lang="nl-BE" dirty="0"/>
          </a:p>
          <a:p>
            <a:r>
              <a:rPr lang="nl-BE" dirty="0"/>
              <a:t>Een duidelijk wintergroene braamsoort, met een zeer fraai blad…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5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41077570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Winterzoet (Chimonanthus praecox)</a:t>
            </a:r>
          </a:p>
          <a:p>
            <a:r>
              <a:rPr lang="nl-BE" dirty="0"/>
              <a:t>Specerijstruikfamilie (Calycanthaceae)</a:t>
            </a:r>
          </a:p>
          <a:p>
            <a:endParaRPr lang="nl-BE" dirty="0"/>
          </a:p>
          <a:p>
            <a:r>
              <a:rPr lang="nl-BE" dirty="0"/>
              <a:t>Hier is dan ons tweede (grotere) exemplaar van deze soort, met haar intens gele bloemen.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52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0525298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Winterzoet (Chimonanthus praecox)</a:t>
            </a:r>
          </a:p>
          <a:p>
            <a:r>
              <a:rPr lang="nl-BE" dirty="0"/>
              <a:t>Specerijstruikfamilie (Calycanthaceae)</a:t>
            </a:r>
          </a:p>
          <a:p>
            <a:endParaRPr lang="nl-BE" dirty="0"/>
          </a:p>
          <a:p>
            <a:r>
              <a:rPr lang="nl-BE" dirty="0"/>
              <a:t>Hier is dan ons tweede (grotere) exemplaar van deze soort, met haar intens gele bloemen.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53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0701314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Viburnum farreri </a:t>
            </a:r>
          </a:p>
          <a:p>
            <a:r>
              <a:rPr lang="nl-BE" dirty="0"/>
              <a:t>Muskuskruidfamilie (Adoxaceae)</a:t>
            </a:r>
          </a:p>
          <a:p>
            <a:endParaRPr lang="nl-BE" dirty="0"/>
          </a:p>
          <a:p>
            <a:r>
              <a:rPr lang="nl-BE" dirty="0"/>
              <a:t>Hier zijn enkele takjes van deze fraaie en lekker geurende soort goed zichtbaar.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54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7210570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55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3393654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Sinaasappel (Citrus x sinensis)</a:t>
            </a:r>
          </a:p>
          <a:p>
            <a:r>
              <a:rPr lang="nl-BE" dirty="0"/>
              <a:t>Wijnruitfamilie (Rutaceae)</a:t>
            </a:r>
          </a:p>
          <a:p>
            <a:endParaRPr lang="nl-BE" dirty="0"/>
          </a:p>
          <a:p>
            <a:r>
              <a:rPr lang="nl-BE" dirty="0"/>
              <a:t>In de lente, na de snoei, vormen deze takken snel jonge groei en bloei, met opnieuw fijn tot sterk geurende bloemen. Deze vormen de basis van de bekende oranjebloesem.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56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4767303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Sinaasappel (Citrus x sinensis)</a:t>
            </a:r>
          </a:p>
          <a:p>
            <a:r>
              <a:rPr lang="nl-BE" dirty="0"/>
              <a:t>Wijnruitfamilie (Rutaceae)</a:t>
            </a:r>
          </a:p>
          <a:p>
            <a:endParaRPr lang="nl-BE" dirty="0"/>
          </a:p>
          <a:p>
            <a:r>
              <a:rPr lang="nl-BE" dirty="0"/>
              <a:t>In de lente, na de snoei, vormen deze takken snel jonge groei en bloei, met opnieuw fijn tot sterk geurende bloemen. Deze vormen de basis van de bekende oranjebloesem.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57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6650546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Ceratozamia mexicana </a:t>
            </a:r>
          </a:p>
          <a:p>
            <a:r>
              <a:rPr lang="nl-BE" dirty="0"/>
              <a:t>Zamiafamilie (Zamiaceae)</a:t>
            </a:r>
          </a:p>
          <a:p>
            <a:endParaRPr lang="nl-BE" dirty="0"/>
          </a:p>
          <a:p>
            <a:r>
              <a:rPr lang="nl-BE" dirty="0"/>
              <a:t>Van deze plant is recent een groot aantal bladeren weggesnoeid, waardoor we nu de opmerkelijk talrijke kegels kunnen bewonderen.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58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0548815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Impatiens niamniamensis </a:t>
            </a:r>
          </a:p>
          <a:p>
            <a:r>
              <a:rPr lang="nl-BE" dirty="0"/>
              <a:t>Balsemienfamilie (Balsaminaceae)</a:t>
            </a:r>
          </a:p>
          <a:p>
            <a:endParaRPr lang="nl-BE" dirty="0"/>
          </a:p>
          <a:p>
            <a:r>
              <a:rPr lang="nl-BE" dirty="0"/>
              <a:t>Een klassieker, die we zeker niet mogen of kunnen vergeten.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59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9492034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Musa sanguinea </a:t>
            </a:r>
          </a:p>
          <a:p>
            <a:r>
              <a:rPr lang="nl-BE" dirty="0"/>
              <a:t>Banaanfamilie (Musaceae)</a:t>
            </a:r>
          </a:p>
          <a:p>
            <a:endParaRPr lang="nl-BE" dirty="0"/>
          </a:p>
          <a:p>
            <a:r>
              <a:rPr lang="nl-BE" dirty="0"/>
              <a:t>Opnieuw zien we het bloemgestel van deze eigenlijk rechtopstaand bloeiende banaan ombuigen, wellicht door een combinatie van etiolering en overgewicht door de ontwikkelende vruchten. </a:t>
            </a:r>
          </a:p>
          <a:p>
            <a:r>
              <a:rPr lang="nl-BE" dirty="0"/>
              <a:t>De eerste “handjes” bloeien vrouwelijk, de volgende (nu nog verborgen in de grote rode bractee) zullen mannelijk bloeien.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60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6684570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61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319260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Rondbladige cyclaam (Cyclamen coum)</a:t>
            </a:r>
          </a:p>
          <a:p>
            <a:r>
              <a:rPr lang="nl-BE" dirty="0"/>
              <a:t>Sleutelbloemfamilie (Primulaceae)</a:t>
            </a:r>
          </a:p>
          <a:p>
            <a:endParaRPr lang="nl-BE" dirty="0"/>
          </a:p>
          <a:p>
            <a:r>
              <a:rPr lang="nl-BE" dirty="0"/>
              <a:t>Naast de ongewone bloemen met hun teruggeslagen kroonlobben zijn er ook de mooie bladvormen te bewonderen.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6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0366564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Camellia japonica ‘Inspiration’</a:t>
            </a:r>
          </a:p>
          <a:p>
            <a:r>
              <a:rPr lang="nl-BE" dirty="0"/>
              <a:t>Theefamilie (Theaceae)</a:t>
            </a:r>
          </a:p>
          <a:p>
            <a:endParaRPr lang="nl-BE" dirty="0"/>
          </a:p>
          <a:p>
            <a:r>
              <a:rPr lang="nl-BE" dirty="0"/>
              <a:t>Zoals vorig jaar heb ik me laten verleiden door de bloeiende Camellia-cultivars. </a:t>
            </a:r>
          </a:p>
          <a:p>
            <a:endParaRPr lang="nl-BE" dirty="0"/>
          </a:p>
          <a:p>
            <a:r>
              <a:rPr lang="nl-BE" dirty="0"/>
              <a:t>Kom ze ter plaatse bekijken, en geniet van deze pracht!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62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0906894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Camellia japonica ‘Inspiration’</a:t>
            </a:r>
          </a:p>
          <a:p>
            <a:r>
              <a:rPr lang="nl-BE" dirty="0"/>
              <a:t>Theefamilie (Theaceae)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63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8732933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Camellia japonica ‘Inspiration’</a:t>
            </a:r>
          </a:p>
          <a:p>
            <a:r>
              <a:rPr lang="nl-BE" dirty="0"/>
              <a:t>Theefamilie (Theaceae)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64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6022694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Camellia japonica ‘Adolphe Audusson’</a:t>
            </a:r>
          </a:p>
          <a:p>
            <a:r>
              <a:rPr lang="nl-BE" dirty="0"/>
              <a:t>Theefamilie (Theaceae)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65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4478796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Camellia japonica ‘Adolphe Audusson’</a:t>
            </a:r>
          </a:p>
          <a:p>
            <a:r>
              <a:rPr lang="nl-BE" dirty="0"/>
              <a:t>Theefamilie (Theaceae)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66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42828080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Camellia japonica ‘Adolphe Audusson’</a:t>
            </a:r>
          </a:p>
          <a:p>
            <a:r>
              <a:rPr lang="nl-BE" dirty="0"/>
              <a:t>Theefamilie (Theaceae)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67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29933364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Camellia japonica ‘Virgins Blush’</a:t>
            </a:r>
          </a:p>
          <a:p>
            <a:r>
              <a:rPr lang="nl-BE" dirty="0"/>
              <a:t>Theefamilie (Theaceae)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68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0242177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Camellia japonica ‘Virgins Blush’</a:t>
            </a:r>
          </a:p>
          <a:p>
            <a:r>
              <a:rPr lang="nl-BE" dirty="0"/>
              <a:t>Theefamilie (Theaceae)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69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7613395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Camellia japonica ‘Virgins Blush’</a:t>
            </a:r>
          </a:p>
          <a:p>
            <a:r>
              <a:rPr lang="nl-BE" dirty="0"/>
              <a:t>Theefamilie (Theaceae)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70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1515233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Camellia japonica ‘Alba’</a:t>
            </a:r>
          </a:p>
          <a:p>
            <a:r>
              <a:rPr lang="nl-BE" dirty="0"/>
              <a:t>Theefamilie (Theaceae)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71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533737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Cyclamen hederifolium </a:t>
            </a:r>
          </a:p>
          <a:p>
            <a:r>
              <a:rPr lang="nl-BE" dirty="0"/>
              <a:t>Sleutelbloemfamilie (Primulaceae)</a:t>
            </a:r>
          </a:p>
          <a:p>
            <a:endParaRPr lang="nl-BE" dirty="0"/>
          </a:p>
          <a:p>
            <a:r>
              <a:rPr lang="nl-BE" dirty="0"/>
              <a:t>Deze soort bloeit veel later, in de herfst, maar ook hier is de variatie in bladvorm en bladtekening opmerkelijk.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7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15308043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Camellia japonica ‘Alba’</a:t>
            </a:r>
          </a:p>
          <a:p>
            <a:r>
              <a:rPr lang="nl-BE" dirty="0"/>
              <a:t>Theefamilie (Theaceae)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72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3940386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Camellia japonica ‘Alba’</a:t>
            </a:r>
          </a:p>
          <a:p>
            <a:r>
              <a:rPr lang="nl-BE" dirty="0"/>
              <a:t>Theefamilie (Theaceae)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73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46808119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74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24450520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Boerenkrokus (Crocus tommasinianus)</a:t>
            </a:r>
          </a:p>
          <a:p>
            <a:r>
              <a:rPr lang="nl-BE" dirty="0"/>
              <a:t>Irisfamilie (Iridaceae)</a:t>
            </a:r>
          </a:p>
          <a:p>
            <a:endParaRPr lang="nl-BE" dirty="0"/>
          </a:p>
          <a:p>
            <a:r>
              <a:rPr lang="nl-BE" dirty="0"/>
              <a:t>Ook hier is deze soort aan het uitbreiden, weliswaar op een voorzichtiger manier…</a:t>
            </a:r>
          </a:p>
          <a:p>
            <a:r>
              <a:rPr lang="nl-BE" dirty="0"/>
              <a:t>Het is mij onduidelijk hoe deze soort hier is geraakt, want ik vind nergens een duidelijke concentraat.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75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86692165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Boerenkrokus (Crocus tommasinianus)</a:t>
            </a:r>
          </a:p>
          <a:p>
            <a:r>
              <a:rPr lang="nl-BE" dirty="0"/>
              <a:t>Irisfamilie (Iridaceae)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76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63520681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Boerenkrokus (Crocus tommasinianus)</a:t>
            </a:r>
          </a:p>
          <a:p>
            <a:r>
              <a:rPr lang="nl-BE" dirty="0"/>
              <a:t>Irisfamilie (Iridaceae)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77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92999755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78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82564049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Sneeuwklokje (Galanthus nivalis)</a:t>
            </a:r>
          </a:p>
          <a:p>
            <a:r>
              <a:rPr lang="nl-BE" dirty="0"/>
              <a:t>Narcisfamilie (Amaryllidaceae)</a:t>
            </a:r>
          </a:p>
          <a:p>
            <a:endParaRPr lang="nl-BE" dirty="0"/>
          </a:p>
          <a:p>
            <a:r>
              <a:rPr lang="nl-BE" dirty="0"/>
              <a:t>En in de aanloop naar de lente mogen we ook deze sympatieke soort niet over het hoofd zien, nietwaar.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79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52559385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Gewoon sneeuwklokje (Galanthus nivalis)</a:t>
            </a:r>
          </a:p>
          <a:p>
            <a:r>
              <a:rPr lang="nl-BE" dirty="0"/>
              <a:t>Narcisfamilie (Amaryllidaceae)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80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70916628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Gewoon sneeuwklokje (Galanthus nivalis)</a:t>
            </a:r>
          </a:p>
          <a:p>
            <a:r>
              <a:rPr lang="nl-BE" dirty="0"/>
              <a:t>Narcisfamilie (Amaryllidaceae)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81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93954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Cyclamen hederifolium </a:t>
            </a:r>
          </a:p>
          <a:p>
            <a:r>
              <a:rPr lang="nl-BE" dirty="0"/>
              <a:t>Sleutelbloemfamilie (Primulaceae)</a:t>
            </a:r>
          </a:p>
          <a:p>
            <a:endParaRPr lang="nl-BE" dirty="0"/>
          </a:p>
          <a:p>
            <a:r>
              <a:rPr lang="nl-BE" dirty="0"/>
              <a:t>Deze soort bloeit veel later, in de herfst, maar ook hier is de variatie in bladvorm en bladtekening opmerkelijk.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8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17809423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Gewoon sneeuwklokje (Galanthus nivalis)</a:t>
            </a:r>
          </a:p>
          <a:p>
            <a:r>
              <a:rPr lang="nl-BE" dirty="0"/>
              <a:t>Narcisfamilie (Amaryllidaceae)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82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71893000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Arabis procurrens </a:t>
            </a:r>
          </a:p>
          <a:p>
            <a:r>
              <a:rPr lang="nl-BE" dirty="0"/>
              <a:t>Kruisbloemenfamilie (Brassicaceae)</a:t>
            </a:r>
          </a:p>
          <a:p>
            <a:endParaRPr lang="nl-BE" dirty="0"/>
          </a:p>
          <a:p>
            <a:r>
              <a:rPr lang="nl-BE" dirty="0"/>
              <a:t>Ook deze soort begint steeds vroeg te bloeien, maar houdt het bovendien vrij lang vol. Ook na de bloei is het dicht tapijtje van donkergroene bladeren mooi om te zien.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83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51527208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Arabis procurrens </a:t>
            </a:r>
          </a:p>
          <a:p>
            <a:r>
              <a:rPr lang="nl-BE" dirty="0"/>
              <a:t>Kruisbloemenfamilie (Brassicaceae)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84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58360081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Bergden (Pinus mugo)</a:t>
            </a:r>
          </a:p>
          <a:p>
            <a:r>
              <a:rPr lang="nl-BE" dirty="0"/>
              <a:t>Dennenfamilie (Pinaceae)</a:t>
            </a:r>
          </a:p>
          <a:p>
            <a:endParaRPr lang="nl-BE" dirty="0"/>
          </a:p>
          <a:p>
            <a:r>
              <a:rPr lang="nl-BE" dirty="0"/>
              <a:t>Rijpe, open kegels van vorig jaar, samen met de jonge kegeltjes omgeven door hars.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85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76548231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Bergden (Pinus mugo)</a:t>
            </a:r>
          </a:p>
          <a:p>
            <a:r>
              <a:rPr lang="nl-BE" dirty="0"/>
              <a:t>Dennenfamilie (Pinaceae)</a:t>
            </a:r>
          </a:p>
          <a:p>
            <a:endParaRPr lang="nl-BE" dirty="0"/>
          </a:p>
          <a:p>
            <a:r>
              <a:rPr lang="nl-BE" dirty="0"/>
              <a:t>Hier met drie jonge topjes op het uiteinde van de takken, waaruit dan straks de nieuwe kortloten zullen tevoorschijn treden.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86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59365553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Onosma tornensis </a:t>
            </a:r>
          </a:p>
          <a:p>
            <a:r>
              <a:rPr lang="nl-BE" dirty="0"/>
              <a:t>Ruwbladigenfamilie (Boraginaceae)</a:t>
            </a:r>
          </a:p>
          <a:p>
            <a:endParaRPr lang="nl-BE" dirty="0"/>
          </a:p>
          <a:p>
            <a:r>
              <a:rPr lang="nl-BE" dirty="0"/>
              <a:t>En we eindigen bij deze vroegbloeiende soort, die wellicht zo vroeg kan bloeien doordat haar takjes bijna gevormd waren op het einde van de natte zomer van vorig jaar?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87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760226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i="1" dirty="0"/>
              <a:t>Cyclamen hederifolium </a:t>
            </a:r>
          </a:p>
          <a:p>
            <a:r>
              <a:rPr lang="nl-BE" dirty="0"/>
              <a:t>Sleutelbloemfamilie (Primulaceae)</a:t>
            </a:r>
          </a:p>
          <a:p>
            <a:endParaRPr lang="nl-BE" dirty="0"/>
          </a:p>
          <a:p>
            <a:r>
              <a:rPr lang="nl-BE" dirty="0"/>
              <a:t>Deze soort bloeit veel later, in de herfst, maar ook hier is de variatie in bladvorm en bladtekening opmerkelijk.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36C78-1C24-B647-93F4-B6291A2E4BE9}" type="slidenum">
              <a:rPr lang="en-GB" altLang="nl-NL" smtClean="0"/>
              <a:pPr/>
              <a:t>9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626957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/>
              <a:t>Klik om de titelstijl van het model te bewerken</a:t>
            </a:r>
            <a:endParaRPr lang="nl-N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9957FE-E197-7244-91E0-14BBFE569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9C7361-6762-354F-84D9-8EFF5646A4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E16FF4-9D45-884D-B7C8-B4B7604FED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A5CC0-24CD-A848-B7A4-B6ACCD4F47EC}" type="slidenum">
              <a:rPr lang="en-GB" altLang="nl-NL"/>
              <a:pPr/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59025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1F1E2A-2EFF-EF4E-BCC9-F0DBBAA4B1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BD07E8-C34E-7846-8F86-BCC2CCA5EB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494B84-2D26-9946-9F6D-D70DD42A98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14DBB5-D9ED-1F46-A3CF-4F4E903E7609}" type="slidenum">
              <a:rPr lang="en-GB" altLang="nl-NL"/>
              <a:pPr/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620366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40ADB8-8CA3-4E46-88FA-B3ADDE73A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4FDE3C-EAF7-5F4A-8984-2256B9030B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D247EC-4E13-044D-A1A8-72DF06464E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64859D-F6F7-5844-9B14-47206966E6C1}" type="slidenum">
              <a:rPr lang="en-GB" altLang="nl-NL"/>
              <a:pPr/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29201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33427C-4888-CD43-92F9-1E69896DE5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ABB55E-54C9-AA42-918B-52CE478043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0A1600-6CDC-804B-A0AB-6193DEA9E3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DA1ED-3362-284C-B306-649DD26AF337}" type="slidenum">
              <a:rPr lang="en-GB" altLang="nl-NL"/>
              <a:pPr/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7528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BE13BE-4E8A-8741-9B7F-7697299F06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964780-EFB5-2044-A474-6C6B3F0200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B9934B-40EE-A44E-909F-9D849AF35A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CCBFD6-F5C2-9641-94BF-E3983A52D7D5}" type="slidenum">
              <a:rPr lang="en-GB" altLang="nl-NL"/>
              <a:pPr/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788920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9C3F5C-5CBD-FF46-973C-0E884D09CF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20ABBF-4DAB-5246-A2D4-51ADA0C647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F448B5-338F-B347-B506-6D4CAE49D2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170D6-CCD7-9747-A264-593CDFF82A79}" type="slidenum">
              <a:rPr lang="en-GB" altLang="nl-NL"/>
              <a:pPr/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12392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8C473DF-5065-D74B-AC33-62C967DCFE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3C3DCD8-3890-5448-A96D-1CD3AF4DE7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80A60E7-5B66-554D-9694-00E3CBCD5F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32669C-4105-5A49-9A8A-0FF3F0FB9CA9}" type="slidenum">
              <a:rPr lang="en-GB" altLang="nl-NL"/>
              <a:pPr/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40901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7CB13F-35BC-7D44-8852-1CF27F8D7C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492290B-9E5F-CE44-8C3D-04C22BCE03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590ADF-5A3F-984C-BD98-3A17075666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0F3C5D-B830-2B4A-8D37-8CD74395FAEE}" type="slidenum">
              <a:rPr lang="en-GB" altLang="nl-NL"/>
              <a:pPr/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70015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82A2CF2-17D0-E641-8860-131EFEAC59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D1D6DC1-6C30-1848-AAE4-574DE9C01F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429F30-6705-384F-A946-A00E34261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E3C9A4-F090-B94E-895B-284A9E537F2D}" type="slidenum">
              <a:rPr lang="en-GB" altLang="nl-NL"/>
              <a:pPr/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472217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2A49ED-F0C2-3648-B72E-74398B0D31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996DA-8839-A043-A62E-653A894103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1C7FAE-AAA0-A84C-A098-A8A51A3B14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04AF4-CA61-9C43-9AD9-420C8DAC6CF7}" type="slidenum">
              <a:rPr lang="en-GB" altLang="nl-NL"/>
              <a:pPr/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502200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EA691-ADAA-5848-98F5-78C76103C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1D9611-D91A-F445-A33E-B453B94A34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7124B6-9840-334F-9A59-D798928746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C5F146-8031-304B-B1D7-CF752468CAD3}" type="slidenum">
              <a:rPr lang="en-GB" altLang="nl-NL"/>
              <a:pPr/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34093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BFD30FB-C050-2942-A15E-57EEA1BD9D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4FF2FB4-D547-0F48-A70F-2FCD81BCBC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text styles</a:t>
            </a:r>
          </a:p>
          <a:p>
            <a:pPr lvl="1"/>
            <a:r>
              <a:rPr lang="en-GB" altLang="nl-NL"/>
              <a:t>Second level</a:t>
            </a:r>
          </a:p>
          <a:p>
            <a:pPr lvl="2"/>
            <a:r>
              <a:rPr lang="en-GB" altLang="nl-NL"/>
              <a:t>Third level</a:t>
            </a:r>
          </a:p>
          <a:p>
            <a:pPr lvl="3"/>
            <a:r>
              <a:rPr lang="en-GB" altLang="nl-NL"/>
              <a:t>Fourth level</a:t>
            </a:r>
          </a:p>
          <a:p>
            <a:pPr lvl="4"/>
            <a:r>
              <a:rPr lang="en-GB" altLang="nl-NL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424A0B4-EA88-8D45-A18C-6D889873082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52F1E22-66FE-8543-BF6F-2454CC9B14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7FC36D6-D9EC-7B46-97E5-49C9FCE476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E8E9EB3-BAED-BE4E-9492-8433907ADD8C}" type="slidenum">
              <a:rPr lang="en-GB" altLang="nl-NL"/>
              <a:pPr/>
              <a:t>‹nr.›</a:t>
            </a:fld>
            <a:endParaRPr lang="en-GB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89795BEC-CBDF-FF4F-8E92-FF246140DE9A}"/>
              </a:ext>
            </a:extLst>
          </p:cNvPr>
          <p:cNvSpPr/>
          <p:nvPr/>
        </p:nvSpPr>
        <p:spPr>
          <a:xfrm>
            <a:off x="0" y="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sz="3200" b="1" i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/>
            <a:r>
              <a:rPr lang="nl-BE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Welkom op de zeventiende virtuele rondleiding </a:t>
            </a:r>
          </a:p>
          <a:p>
            <a:pPr algn="ctr"/>
            <a:r>
              <a:rPr lang="nl-BE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in de Plantentuin</a:t>
            </a:r>
          </a:p>
          <a:p>
            <a:pPr algn="ctr"/>
            <a:endParaRPr lang="nl-BE" sz="3200" b="1" i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/>
            <a:r>
              <a:rPr lang="nl-BE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woensdag 16 februari 2022</a:t>
            </a:r>
            <a:endParaRPr lang="nl-BE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02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bos, hout&#10;&#10;Automatisch gegenereerde beschrijving">
            <a:extLst>
              <a:ext uri="{FF2B5EF4-FFF2-40B4-BE49-F238E27FC236}">
                <a16:creationId xmlns:a16="http://schemas.microsoft.com/office/drawing/2014/main" id="{889E0B20-FB2C-9943-A950-E65CAF66EE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80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hout&#10;&#10;Automatisch gegenereerde beschrijving">
            <a:extLst>
              <a:ext uri="{FF2B5EF4-FFF2-40B4-BE49-F238E27FC236}">
                <a16:creationId xmlns:a16="http://schemas.microsoft.com/office/drawing/2014/main" id="{65951C2A-09AC-EC43-99EA-57163A90EF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32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28AAE8D-25C6-6746-9E1E-64482FB4B3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70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buiten, plant, gebied&#10;&#10;Automatisch gegenereerde beschrijving">
            <a:extLst>
              <a:ext uri="{FF2B5EF4-FFF2-40B4-BE49-F238E27FC236}">
                <a16:creationId xmlns:a16="http://schemas.microsoft.com/office/drawing/2014/main" id="{88FEE503-ACD0-ED4D-B5F1-6CC0865EE3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40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oud, vuilnis&#10;&#10;Automatisch gegenereerde beschrijving">
            <a:extLst>
              <a:ext uri="{FF2B5EF4-FFF2-40B4-BE49-F238E27FC236}">
                <a16:creationId xmlns:a16="http://schemas.microsoft.com/office/drawing/2014/main" id="{74134DC3-1CF6-8945-8F1E-FA8155C4F7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66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boom, gras, groen&#10;&#10;Automatisch gegenereerde beschrijving">
            <a:extLst>
              <a:ext uri="{FF2B5EF4-FFF2-40B4-BE49-F238E27FC236}">
                <a16:creationId xmlns:a16="http://schemas.microsoft.com/office/drawing/2014/main" id="{438FC433-C518-4446-AC4A-9C8273E82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80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lant, bloem, rood, kleurrijk&#10;&#10;Automatisch gegenereerde beschrijving">
            <a:extLst>
              <a:ext uri="{FF2B5EF4-FFF2-40B4-BE49-F238E27FC236}">
                <a16:creationId xmlns:a16="http://schemas.microsoft.com/office/drawing/2014/main" id="{0792F2B2-CB9E-3F43-B93D-A5A67ED174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90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buiten, plant&#10;&#10;Automatisch gegenereerde beschrijving">
            <a:extLst>
              <a:ext uri="{FF2B5EF4-FFF2-40B4-BE49-F238E27FC236}">
                <a16:creationId xmlns:a16="http://schemas.microsoft.com/office/drawing/2014/main" id="{09BFC249-457C-B44E-AD23-282A23957E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50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buiten, plant, bos&#10;&#10;Automatisch gegenereerde beschrijving">
            <a:extLst>
              <a:ext uri="{FF2B5EF4-FFF2-40B4-BE49-F238E27FC236}">
                <a16:creationId xmlns:a16="http://schemas.microsoft.com/office/drawing/2014/main" id="{30BC102C-40D7-C048-A515-AAD359A82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42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91E6E639-5E0E-2B4E-B824-4A5491E2D0F5}"/>
              </a:ext>
            </a:extLst>
          </p:cNvPr>
          <p:cNvSpPr/>
          <p:nvPr/>
        </p:nvSpPr>
        <p:spPr>
          <a:xfrm>
            <a:off x="1844824" y="2818954"/>
            <a:ext cx="5454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Systematiek Eudicotylen</a:t>
            </a:r>
          </a:p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SEU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3994569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91E6E639-5E0E-2B4E-B824-4A5491E2D0F5}"/>
              </a:ext>
            </a:extLst>
          </p:cNvPr>
          <p:cNvSpPr/>
          <p:nvPr/>
        </p:nvSpPr>
        <p:spPr>
          <a:xfrm>
            <a:off x="1801974" y="2818954"/>
            <a:ext cx="55400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Arboretum</a:t>
            </a:r>
          </a:p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AAM &amp; AAZ &amp; AEU</a:t>
            </a:r>
          </a:p>
        </p:txBody>
      </p:sp>
    </p:spTree>
    <p:extLst>
      <p:ext uri="{BB962C8B-B14F-4D97-AF65-F5344CB8AC3E}">
        <p14:creationId xmlns:p14="http://schemas.microsoft.com/office/powerpoint/2010/main" val="4172945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boom, groente&#10;&#10;Automatisch gegenereerde beschrijving">
            <a:extLst>
              <a:ext uri="{FF2B5EF4-FFF2-40B4-BE49-F238E27FC236}">
                <a16:creationId xmlns:a16="http://schemas.microsoft.com/office/drawing/2014/main" id="{FD3F2DBC-9FCD-1145-B4AF-4499900DE3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68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&#10;&#10;Automatisch gegenereerde beschrijving">
            <a:extLst>
              <a:ext uri="{FF2B5EF4-FFF2-40B4-BE49-F238E27FC236}">
                <a16:creationId xmlns:a16="http://schemas.microsoft.com/office/drawing/2014/main" id="{5F6A27D3-AAD5-4A47-ABA7-642E649BB1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12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30C553-CB9F-384C-9055-BE5D20C4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86063"/>
            <a:ext cx="7772400" cy="1143000"/>
          </a:xfrm>
        </p:spPr>
        <p:txBody>
          <a:bodyPr/>
          <a:lstStyle/>
          <a:p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Liriodendron</a:t>
            </a:r>
            <a:b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</a:br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LIR</a:t>
            </a:r>
          </a:p>
        </p:txBody>
      </p:sp>
    </p:spTree>
    <p:extLst>
      <p:ext uri="{BB962C8B-B14F-4D97-AF65-F5344CB8AC3E}">
        <p14:creationId xmlns:p14="http://schemas.microsoft.com/office/powerpoint/2010/main" val="3932908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gras, buiten, plant&#10;&#10;Automatisch gegenereerde beschrijving">
            <a:extLst>
              <a:ext uri="{FF2B5EF4-FFF2-40B4-BE49-F238E27FC236}">
                <a16:creationId xmlns:a16="http://schemas.microsoft.com/office/drawing/2014/main" id="{41E51473-7767-C944-ACEF-4578FEADE7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53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oom, buiten, plant&#10;&#10;Automatisch gegenereerde beschrijving">
            <a:extLst>
              <a:ext uri="{FF2B5EF4-FFF2-40B4-BE49-F238E27FC236}">
                <a16:creationId xmlns:a16="http://schemas.microsoft.com/office/drawing/2014/main" id="{865FA134-D859-1640-92DF-45F08381B9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69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15B5595-033B-F349-B701-ABA82B18A0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7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gras, boom, plant&#10;&#10;Automatisch gegenereerde beschrijving">
            <a:extLst>
              <a:ext uri="{FF2B5EF4-FFF2-40B4-BE49-F238E27FC236}">
                <a16:creationId xmlns:a16="http://schemas.microsoft.com/office/drawing/2014/main" id="{BA8E5047-FDFF-B742-82EF-CE675E1EAE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37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oom, buiten, veld&#10;&#10;Automatisch gegenereerde beschrijving">
            <a:extLst>
              <a:ext uri="{FF2B5EF4-FFF2-40B4-BE49-F238E27FC236}">
                <a16:creationId xmlns:a16="http://schemas.microsoft.com/office/drawing/2014/main" id="{ED15A2DF-BBD4-8945-B358-F0756EBA21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04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91E6E639-5E0E-2B4E-B824-4A5491E2D0F5}"/>
              </a:ext>
            </a:extLst>
          </p:cNvPr>
          <p:cNvSpPr/>
          <p:nvPr/>
        </p:nvSpPr>
        <p:spPr>
          <a:xfrm>
            <a:off x="1844824" y="2818954"/>
            <a:ext cx="5454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Border Victoriakas</a:t>
            </a:r>
          </a:p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BVK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359218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grond, rots, blad&#10;&#10;Automatisch gegenereerde beschrijving">
            <a:extLst>
              <a:ext uri="{FF2B5EF4-FFF2-40B4-BE49-F238E27FC236}">
                <a16:creationId xmlns:a16="http://schemas.microsoft.com/office/drawing/2014/main" id="{15ADAD69-A881-1343-B20B-0DE25D753A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8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ond, buiten, plant, bos&#10;&#10;Automatisch gegenereerde beschrijving">
            <a:extLst>
              <a:ext uri="{FF2B5EF4-FFF2-40B4-BE49-F238E27FC236}">
                <a16:creationId xmlns:a16="http://schemas.microsoft.com/office/drawing/2014/main" id="{3EAB2849-D3C5-3B42-B3A8-3ADA403356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51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BB12E7A7-4B13-8F41-AD3F-9AFC65A22882}"/>
              </a:ext>
            </a:extLst>
          </p:cNvPr>
          <p:cNvSpPr/>
          <p:nvPr/>
        </p:nvSpPr>
        <p:spPr>
          <a:xfrm>
            <a:off x="1952836" y="2818954"/>
            <a:ext cx="5238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Border Subtropische kas</a:t>
            </a:r>
          </a:p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BST</a:t>
            </a:r>
          </a:p>
        </p:txBody>
      </p:sp>
    </p:spTree>
    <p:extLst>
      <p:ext uri="{BB962C8B-B14F-4D97-AF65-F5344CB8AC3E}">
        <p14:creationId xmlns:p14="http://schemas.microsoft.com/office/powerpoint/2010/main" val="2431288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lant, tuin&#10;&#10;Automatisch gegenereerde beschrijving">
            <a:extLst>
              <a:ext uri="{FF2B5EF4-FFF2-40B4-BE49-F238E27FC236}">
                <a16:creationId xmlns:a16="http://schemas.microsoft.com/office/drawing/2014/main" id="{05A87C2B-362F-1044-A300-9E929A6A24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35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lant, druif, tuin, vers&#10;&#10;Automatisch gegenereerde beschrijving">
            <a:extLst>
              <a:ext uri="{FF2B5EF4-FFF2-40B4-BE49-F238E27FC236}">
                <a16:creationId xmlns:a16="http://schemas.microsoft.com/office/drawing/2014/main" id="{FFA25A70-9628-2749-92D3-04303F34AE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97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tuin, struiken&#10;&#10;Automatisch gegenereerde beschrijving">
            <a:extLst>
              <a:ext uri="{FF2B5EF4-FFF2-40B4-BE49-F238E27FC236}">
                <a16:creationId xmlns:a16="http://schemas.microsoft.com/office/drawing/2014/main" id="{3892B99A-50A3-F143-94C6-70631E86D8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51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oem, plant, buiten, muur&#10;&#10;Automatisch gegenereerde beschrijving">
            <a:extLst>
              <a:ext uri="{FF2B5EF4-FFF2-40B4-BE49-F238E27FC236}">
                <a16:creationId xmlns:a16="http://schemas.microsoft.com/office/drawing/2014/main" id="{2EA3E8DF-7D87-AC40-9154-69372DDD0A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55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4B0367EE-8605-C94C-9F87-69903434C5C4}"/>
              </a:ext>
            </a:extLst>
          </p:cNvPr>
          <p:cNvSpPr/>
          <p:nvPr/>
        </p:nvSpPr>
        <p:spPr>
          <a:xfrm>
            <a:off x="2286000" y="263428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Mediterranea</a:t>
            </a:r>
          </a:p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MDT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681039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grond, rots, tuin&#10;&#10;Automatisch gegenereerde beschrijving">
            <a:extLst>
              <a:ext uri="{FF2B5EF4-FFF2-40B4-BE49-F238E27FC236}">
                <a16:creationId xmlns:a16="http://schemas.microsoft.com/office/drawing/2014/main" id="{7524A633-0099-F147-94C0-48A8393AD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61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grond, plant, tuin&#10;&#10;Automatisch gegenereerde beschrijving">
            <a:extLst>
              <a:ext uri="{FF2B5EF4-FFF2-40B4-BE49-F238E27FC236}">
                <a16:creationId xmlns:a16="http://schemas.microsoft.com/office/drawing/2014/main" id="{F71780E9-CEDA-9440-A360-259553B4BE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30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gras, plant, bloem&#10;&#10;Automatisch gegenereerde beschrijving">
            <a:extLst>
              <a:ext uri="{FF2B5EF4-FFF2-40B4-BE49-F238E27FC236}">
                <a16:creationId xmlns:a16="http://schemas.microsoft.com/office/drawing/2014/main" id="{CE1C9D45-EA35-6449-B15B-F5A1EFC9EA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73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trottoir, stoeprand&#10;&#10;Automatisch gegenereerde beschrijving">
            <a:extLst>
              <a:ext uri="{FF2B5EF4-FFF2-40B4-BE49-F238E27FC236}">
                <a16:creationId xmlns:a16="http://schemas.microsoft.com/office/drawing/2014/main" id="{CAA3785B-12D3-114A-BE31-E28AC4EDB9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0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tuin, groente&#10;&#10;Automatisch gegenereerde beschrijving">
            <a:extLst>
              <a:ext uri="{FF2B5EF4-FFF2-40B4-BE49-F238E27FC236}">
                <a16:creationId xmlns:a16="http://schemas.microsoft.com/office/drawing/2014/main" id="{6E68BC21-2B45-184A-8B1A-58C9AB27B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44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BB12E7A7-4B13-8F41-AD3F-9AFC65A22882}"/>
              </a:ext>
            </a:extLst>
          </p:cNvPr>
          <p:cNvSpPr/>
          <p:nvPr/>
        </p:nvSpPr>
        <p:spPr>
          <a:xfrm>
            <a:off x="1952836" y="2818954"/>
            <a:ext cx="5238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Kleine Vijver</a:t>
            </a:r>
          </a:p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KLV</a:t>
            </a:r>
          </a:p>
        </p:txBody>
      </p:sp>
    </p:spTree>
    <p:extLst>
      <p:ext uri="{BB962C8B-B14F-4D97-AF65-F5344CB8AC3E}">
        <p14:creationId xmlns:p14="http://schemas.microsoft.com/office/powerpoint/2010/main" val="36800120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4267505-9AB8-D642-9A6F-D7A2340E7B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44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aars, plant, roze, bloem&#10;&#10;Automatisch gegenereerde beschrijving">
            <a:extLst>
              <a:ext uri="{FF2B5EF4-FFF2-40B4-BE49-F238E27FC236}">
                <a16:creationId xmlns:a16="http://schemas.microsoft.com/office/drawing/2014/main" id="{38DBF4B8-5CA7-8A41-AF2E-6AE71A7944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19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boom, plant, bebost&#10;&#10;Automatisch gegenereerde beschrijving">
            <a:extLst>
              <a:ext uri="{FF2B5EF4-FFF2-40B4-BE49-F238E27FC236}">
                <a16:creationId xmlns:a16="http://schemas.microsoft.com/office/drawing/2014/main" id="{C571D34A-4C3E-C24D-88F7-FD49369ED9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57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bloem, buiten, plant&#10;&#10;Automatisch gegenereerde beschrijving">
            <a:extLst>
              <a:ext uri="{FF2B5EF4-FFF2-40B4-BE49-F238E27FC236}">
                <a16:creationId xmlns:a16="http://schemas.microsoft.com/office/drawing/2014/main" id="{B50F3ED9-C496-6340-9EFC-393178893B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369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gras, boom&#10;&#10;Automatisch gegenereerde beschrijving">
            <a:extLst>
              <a:ext uri="{FF2B5EF4-FFF2-40B4-BE49-F238E27FC236}">
                <a16:creationId xmlns:a16="http://schemas.microsoft.com/office/drawing/2014/main" id="{8733A6F5-56B7-E942-85E9-30E2BBB054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65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lant, buiten, boom, gras&#10;&#10;Automatisch gegenereerde beschrijving">
            <a:extLst>
              <a:ext uri="{FF2B5EF4-FFF2-40B4-BE49-F238E27FC236}">
                <a16:creationId xmlns:a16="http://schemas.microsoft.com/office/drawing/2014/main" id="{68FBE4D9-893E-FA40-9C2E-B789ED287A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buiten, plant&#10;&#10;Automatisch gegenereerde beschrijving">
            <a:extLst>
              <a:ext uri="{FF2B5EF4-FFF2-40B4-BE49-F238E27FC236}">
                <a16:creationId xmlns:a16="http://schemas.microsoft.com/office/drawing/2014/main" id="{7B4FD864-F254-054C-B20F-44C569EF9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440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&#10;&#10;Automatisch gegenereerde beschrijving">
            <a:extLst>
              <a:ext uri="{FF2B5EF4-FFF2-40B4-BE49-F238E27FC236}">
                <a16:creationId xmlns:a16="http://schemas.microsoft.com/office/drawing/2014/main" id="{56D37E57-CCD8-9549-A891-6A5AA2F4B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57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boom, plant, bos&#10;&#10;Automatisch gegenereerde beschrijving">
            <a:extLst>
              <a:ext uri="{FF2B5EF4-FFF2-40B4-BE49-F238E27FC236}">
                <a16:creationId xmlns:a16="http://schemas.microsoft.com/office/drawing/2014/main" id="{FA30B163-F4A5-D146-AB55-81C2276D9F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21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stof, omgeven&#10;&#10;Automatisch gegenereerde beschrijving">
            <a:extLst>
              <a:ext uri="{FF2B5EF4-FFF2-40B4-BE49-F238E27FC236}">
                <a16:creationId xmlns:a16="http://schemas.microsoft.com/office/drawing/2014/main" id="{2C360675-5CB6-514E-B2FD-6CF917C7DB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667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tuin, struiken&#10;&#10;Automatisch gegenereerde beschrijving">
            <a:extLst>
              <a:ext uri="{FF2B5EF4-FFF2-40B4-BE49-F238E27FC236}">
                <a16:creationId xmlns:a16="http://schemas.microsoft.com/office/drawing/2014/main" id="{617B148D-A634-1143-AB99-55B7742F7D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30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91E6E639-5E0E-2B4E-B824-4A5491E2D0F5}"/>
              </a:ext>
            </a:extLst>
          </p:cNvPr>
          <p:cNvSpPr/>
          <p:nvPr/>
        </p:nvSpPr>
        <p:spPr>
          <a:xfrm>
            <a:off x="1043608" y="2906953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Border Ingangsgebouw</a:t>
            </a:r>
          </a:p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BIG</a:t>
            </a:r>
          </a:p>
        </p:txBody>
      </p:sp>
    </p:spTree>
    <p:extLst>
      <p:ext uri="{BB962C8B-B14F-4D97-AF65-F5344CB8AC3E}">
        <p14:creationId xmlns:p14="http://schemas.microsoft.com/office/powerpoint/2010/main" val="30072173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buiten, plant, hout&#10;&#10;Automatisch gegenereerde beschrijving">
            <a:extLst>
              <a:ext uri="{FF2B5EF4-FFF2-40B4-BE49-F238E27FC236}">
                <a16:creationId xmlns:a16="http://schemas.microsoft.com/office/drawing/2014/main" id="{5964BC45-599A-6040-ADA6-3051574A9F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33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&#10;&#10;Automatisch gegenereerde beschrijving">
            <a:extLst>
              <a:ext uri="{FF2B5EF4-FFF2-40B4-BE49-F238E27FC236}">
                <a16:creationId xmlns:a16="http://schemas.microsoft.com/office/drawing/2014/main" id="{37F97A63-5BF3-9D44-8E0E-E3164D3B8B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282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bloem, plant, boom&#10;&#10;Automatisch gegenereerde beschrijving">
            <a:extLst>
              <a:ext uri="{FF2B5EF4-FFF2-40B4-BE49-F238E27FC236}">
                <a16:creationId xmlns:a16="http://schemas.microsoft.com/office/drawing/2014/main" id="{E98A33F4-6D7A-7E4B-B1B9-18235EEF8D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170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91E6E639-5E0E-2B4E-B824-4A5491E2D0F5}"/>
              </a:ext>
            </a:extLst>
          </p:cNvPr>
          <p:cNvSpPr/>
          <p:nvPr/>
        </p:nvSpPr>
        <p:spPr>
          <a:xfrm>
            <a:off x="1043608" y="2906953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Subtropische kas</a:t>
            </a:r>
          </a:p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S18</a:t>
            </a:r>
          </a:p>
        </p:txBody>
      </p:sp>
    </p:spTree>
    <p:extLst>
      <p:ext uri="{BB962C8B-B14F-4D97-AF65-F5344CB8AC3E}">
        <p14:creationId xmlns:p14="http://schemas.microsoft.com/office/powerpoint/2010/main" val="909692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groen, stof&#10;&#10;Automatisch gegenereerde beschrijving">
            <a:extLst>
              <a:ext uri="{FF2B5EF4-FFF2-40B4-BE49-F238E27FC236}">
                <a16:creationId xmlns:a16="http://schemas.microsoft.com/office/drawing/2014/main" id="{FEC1B763-31B2-3B43-9B25-A7D2F563F3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280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lant, groen, boom&#10;&#10;Automatisch gegenereerde beschrijving">
            <a:extLst>
              <a:ext uri="{FF2B5EF4-FFF2-40B4-BE49-F238E27FC236}">
                <a16:creationId xmlns:a16="http://schemas.microsoft.com/office/drawing/2014/main" id="{AA480499-9B2B-8748-96F2-EAD64BA3B7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026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lant, boom&#10;&#10;Automatisch gegenereerde beschrijving">
            <a:extLst>
              <a:ext uri="{FF2B5EF4-FFF2-40B4-BE49-F238E27FC236}">
                <a16:creationId xmlns:a16="http://schemas.microsoft.com/office/drawing/2014/main" id="{AC78C242-08C1-3948-8BAF-532A4AC357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248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buiten, plant, omgeven&#10;&#10;Automatisch gegenereerde beschrijving">
            <a:extLst>
              <a:ext uri="{FF2B5EF4-FFF2-40B4-BE49-F238E27FC236}">
                <a16:creationId xmlns:a16="http://schemas.microsoft.com/office/drawing/2014/main" id="{261D6F10-9D3E-C643-AF5B-8ACEC63EB1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45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&#10;&#10;Automatisch gegenereerde beschrijving">
            <a:extLst>
              <a:ext uri="{FF2B5EF4-FFF2-40B4-BE49-F238E27FC236}">
                <a16:creationId xmlns:a16="http://schemas.microsoft.com/office/drawing/2014/main" id="{42181B76-AEED-634B-B228-7E5EE969F6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064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&#10;&#10;Automatisch gegenereerde beschrijving">
            <a:extLst>
              <a:ext uri="{FF2B5EF4-FFF2-40B4-BE49-F238E27FC236}">
                <a16:creationId xmlns:a16="http://schemas.microsoft.com/office/drawing/2014/main" id="{2E93863E-82D8-3D43-A993-9D5E8B9685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026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91E6E639-5E0E-2B4E-B824-4A5491E2D0F5}"/>
              </a:ext>
            </a:extLst>
          </p:cNvPr>
          <p:cNvSpPr/>
          <p:nvPr/>
        </p:nvSpPr>
        <p:spPr>
          <a:xfrm>
            <a:off x="1043608" y="2906953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Border Ledeganckstraat</a:t>
            </a:r>
          </a:p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BLS</a:t>
            </a:r>
          </a:p>
        </p:txBody>
      </p:sp>
    </p:spTree>
    <p:extLst>
      <p:ext uri="{BB962C8B-B14F-4D97-AF65-F5344CB8AC3E}">
        <p14:creationId xmlns:p14="http://schemas.microsoft.com/office/powerpoint/2010/main" val="15130247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buiten, gras, lucht&#10;&#10;Automatisch gegenereerde beschrijving">
            <a:extLst>
              <a:ext uri="{FF2B5EF4-FFF2-40B4-BE49-F238E27FC236}">
                <a16:creationId xmlns:a16="http://schemas.microsoft.com/office/drawing/2014/main" id="{63F3C45C-737F-944D-8292-2B8D10E16A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216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oem, plant, rood, vers&#10;&#10;Automatisch gegenereerde beschrijving">
            <a:extLst>
              <a:ext uri="{FF2B5EF4-FFF2-40B4-BE49-F238E27FC236}">
                <a16:creationId xmlns:a16="http://schemas.microsoft.com/office/drawing/2014/main" id="{4D13F57C-D41B-2D42-AC79-24E44BF1DA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555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lant, bloem, buiten&#10;&#10;Automatisch gegenereerde beschrijving">
            <a:extLst>
              <a:ext uri="{FF2B5EF4-FFF2-40B4-BE49-F238E27FC236}">
                <a16:creationId xmlns:a16="http://schemas.microsoft.com/office/drawing/2014/main" id="{B174BA9D-0928-924B-8F48-4E5050F2F5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623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buiten, plant, rood&#10;&#10;Automatisch gegenereerde beschrijving">
            <a:extLst>
              <a:ext uri="{FF2B5EF4-FFF2-40B4-BE49-F238E27FC236}">
                <a16:creationId xmlns:a16="http://schemas.microsoft.com/office/drawing/2014/main" id="{4CAE2BFC-E554-F447-8061-E9E048DF09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691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lant, bloem, roos&#10;&#10;Automatisch gegenereerde beschrijving">
            <a:extLst>
              <a:ext uri="{FF2B5EF4-FFF2-40B4-BE49-F238E27FC236}">
                <a16:creationId xmlns:a16="http://schemas.microsoft.com/office/drawing/2014/main" id="{7B4793C4-4A22-AE4C-9B2F-0CB87C22E1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907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bloem, plant&#10;&#10;Automatisch gegenereerde beschrijving">
            <a:extLst>
              <a:ext uri="{FF2B5EF4-FFF2-40B4-BE49-F238E27FC236}">
                <a16:creationId xmlns:a16="http://schemas.microsoft.com/office/drawing/2014/main" id="{17CF1AAD-BE3C-B141-9083-C5DCAB0EF9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601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buiten, lucht, plant&#10;&#10;Automatisch gegenereerde beschrijving">
            <a:extLst>
              <a:ext uri="{FF2B5EF4-FFF2-40B4-BE49-F238E27FC236}">
                <a16:creationId xmlns:a16="http://schemas.microsoft.com/office/drawing/2014/main" id="{A544F12F-FE18-C344-A631-0440E47A70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721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lant, bloem, boeket, roos&#10;&#10;Automatisch gegenereerde beschrijving">
            <a:extLst>
              <a:ext uri="{FF2B5EF4-FFF2-40B4-BE49-F238E27FC236}">
                <a16:creationId xmlns:a16="http://schemas.microsoft.com/office/drawing/2014/main" id="{A40A8F62-4B27-664D-B8B4-4254CC0A92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92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tuin&#10;&#10;Automatisch gegenereerde beschrijving">
            <a:extLst>
              <a:ext uri="{FF2B5EF4-FFF2-40B4-BE49-F238E27FC236}">
                <a16:creationId xmlns:a16="http://schemas.microsoft.com/office/drawing/2014/main" id="{2D17670E-137A-0A44-9AEC-01C8D6A82E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335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lant, bloem, roos&#10;&#10;Automatisch gegenereerde beschrijving">
            <a:extLst>
              <a:ext uri="{FF2B5EF4-FFF2-40B4-BE49-F238E27FC236}">
                <a16:creationId xmlns:a16="http://schemas.microsoft.com/office/drawing/2014/main" id="{D6D426A0-A644-0F4D-8B10-E2770BB8D6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704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buiten, gebouw&#10;&#10;Automatisch gegenereerde beschrijving">
            <a:extLst>
              <a:ext uri="{FF2B5EF4-FFF2-40B4-BE49-F238E27FC236}">
                <a16:creationId xmlns:a16="http://schemas.microsoft.com/office/drawing/2014/main" id="{9C1D4927-1A41-6942-81ED-AA4B580797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887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lant, buiten, bloem, roos&#10;&#10;Automatisch gegenereerde beschrijving">
            <a:extLst>
              <a:ext uri="{FF2B5EF4-FFF2-40B4-BE49-F238E27FC236}">
                <a16:creationId xmlns:a16="http://schemas.microsoft.com/office/drawing/2014/main" id="{003292B1-E0A5-6A4B-9678-9E46C78040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14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blad, fruit&#10;&#10;Automatisch gegenereerde beschrijving">
            <a:extLst>
              <a:ext uri="{FF2B5EF4-FFF2-40B4-BE49-F238E27FC236}">
                <a16:creationId xmlns:a16="http://schemas.microsoft.com/office/drawing/2014/main" id="{A0975132-71C8-7A4B-9B1C-2C89671249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121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91E6E639-5E0E-2B4E-B824-4A5491E2D0F5}"/>
              </a:ext>
            </a:extLst>
          </p:cNvPr>
          <p:cNvSpPr/>
          <p:nvPr/>
        </p:nvSpPr>
        <p:spPr>
          <a:xfrm>
            <a:off x="1844824" y="2890391"/>
            <a:ext cx="5454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Chamaecyparis</a:t>
            </a:r>
          </a:p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CHC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42628479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, groen, grassig&#10;&#10;Automatisch gegenereerde beschrijving">
            <a:extLst>
              <a:ext uri="{FF2B5EF4-FFF2-40B4-BE49-F238E27FC236}">
                <a16:creationId xmlns:a16="http://schemas.microsoft.com/office/drawing/2014/main" id="{46F43E53-C741-EB45-BB36-ABDA336685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982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&#10;&#10;Automatisch gegenereerde beschrijving">
            <a:extLst>
              <a:ext uri="{FF2B5EF4-FFF2-40B4-BE49-F238E27FC236}">
                <a16:creationId xmlns:a16="http://schemas.microsoft.com/office/drawing/2014/main" id="{85D50BBD-8964-4E40-9BBF-9E76179F1C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027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, neerleggen, plant&#10;&#10;Automatisch gegenereerde beschrijving">
            <a:extLst>
              <a:ext uri="{FF2B5EF4-FFF2-40B4-BE49-F238E27FC236}">
                <a16:creationId xmlns:a16="http://schemas.microsoft.com/office/drawing/2014/main" id="{C1190F40-9261-994E-A7CD-4E0FD03AD9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26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91E6E639-5E0E-2B4E-B824-4A5491E2D0F5}"/>
              </a:ext>
            </a:extLst>
          </p:cNvPr>
          <p:cNvSpPr/>
          <p:nvPr/>
        </p:nvSpPr>
        <p:spPr>
          <a:xfrm>
            <a:off x="1844824" y="2818954"/>
            <a:ext cx="5454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Rotstuin</a:t>
            </a:r>
          </a:p>
          <a:p>
            <a:pPr algn="ctr"/>
            <a:r>
              <a:rPr lang="nl-BE" sz="3200" b="1" i="1" dirty="0">
                <a:solidFill>
                  <a:srgbClr val="002060"/>
                </a:solidFill>
                <a:latin typeface="Helvetica" pitchFamily="2" charset="0"/>
              </a:rPr>
              <a:t>RTS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42338234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, boom, grassig&#10;&#10;Automatisch gegenereerde beschrijving">
            <a:extLst>
              <a:ext uri="{FF2B5EF4-FFF2-40B4-BE49-F238E27FC236}">
                <a16:creationId xmlns:a16="http://schemas.microsoft.com/office/drawing/2014/main" id="{19BE12A7-9581-594C-9BB1-244F2661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46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&#10;&#10;Automatisch gegenereerde beschrijving">
            <a:extLst>
              <a:ext uri="{FF2B5EF4-FFF2-40B4-BE49-F238E27FC236}">
                <a16:creationId xmlns:a16="http://schemas.microsoft.com/office/drawing/2014/main" id="{693618E1-7A88-824C-AC79-B79B362598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815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, boom, plant&#10;&#10;Automatisch gegenereerde beschrijving">
            <a:extLst>
              <a:ext uri="{FF2B5EF4-FFF2-40B4-BE49-F238E27FC236}">
                <a16:creationId xmlns:a16="http://schemas.microsoft.com/office/drawing/2014/main" id="{115C9669-119D-CE42-8882-C8F0FE1987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771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bloem, grond&#10;&#10;Automatisch gegenereerde beschrijving">
            <a:extLst>
              <a:ext uri="{FF2B5EF4-FFF2-40B4-BE49-F238E27FC236}">
                <a16:creationId xmlns:a16="http://schemas.microsoft.com/office/drawing/2014/main" id="{6AA4D54A-54ED-EF44-A269-12E34CC2A8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389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rots, plant, tuin&#10;&#10;Automatisch gegenereerde beschrijving">
            <a:extLst>
              <a:ext uri="{FF2B5EF4-FFF2-40B4-BE49-F238E27FC236}">
                <a16:creationId xmlns:a16="http://schemas.microsoft.com/office/drawing/2014/main" id="{A98857E3-72CB-0146-91CA-DD2B6732F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816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rots, rotsachtig, plant&#10;&#10;Automatisch gegenereerde beschrijving">
            <a:extLst>
              <a:ext uri="{FF2B5EF4-FFF2-40B4-BE49-F238E27FC236}">
                <a16:creationId xmlns:a16="http://schemas.microsoft.com/office/drawing/2014/main" id="{53253DD2-F596-664A-A484-B65A5DF620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0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rots, plant, steen, omgeven&#10;&#10;Automatisch gegenereerde beschrijving">
            <a:extLst>
              <a:ext uri="{FF2B5EF4-FFF2-40B4-BE49-F238E27FC236}">
                <a16:creationId xmlns:a16="http://schemas.microsoft.com/office/drawing/2014/main" id="{CAB425E5-2A19-4B4F-BF17-DE52E65DE2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590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plant, conifeer, buiten&#10;&#10;Automatisch gegenereerde beschrijving">
            <a:extLst>
              <a:ext uri="{FF2B5EF4-FFF2-40B4-BE49-F238E27FC236}">
                <a16:creationId xmlns:a16="http://schemas.microsoft.com/office/drawing/2014/main" id="{DB1EF776-CDF7-6F47-8D1C-3A6077D63B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695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lant, buiten, boom, conifeer&#10;&#10;Automatisch gegenereerde beschrijving">
            <a:extLst>
              <a:ext uri="{FF2B5EF4-FFF2-40B4-BE49-F238E27FC236}">
                <a16:creationId xmlns:a16="http://schemas.microsoft.com/office/drawing/2014/main" id="{D2BA332A-D92D-0C46-8EDD-8721E19A31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838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gras, rots, plant&#10;&#10;Automatisch gegenereerde beschrijving">
            <a:extLst>
              <a:ext uri="{FF2B5EF4-FFF2-40B4-BE49-F238E27FC236}">
                <a16:creationId xmlns:a16="http://schemas.microsoft.com/office/drawing/2014/main" id="{F80AB9E5-9020-604D-BFAA-339DEB7884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11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schimmels, plant, tuin&#10;&#10;Automatisch gegenereerde beschrijving">
            <a:extLst>
              <a:ext uri="{FF2B5EF4-FFF2-40B4-BE49-F238E27FC236}">
                <a16:creationId xmlns:a16="http://schemas.microsoft.com/office/drawing/2014/main" id="{CB4C5698-28FC-884E-8FCF-0FFEB71B36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612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Aangepast 7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AAAAE2"/>
      </a:accent3>
      <a:accent4>
        <a:srgbClr val="FFFFFF"/>
      </a:accent4>
      <a:accent5>
        <a:srgbClr val="AAE2CA"/>
      </a:accent5>
      <a:accent6>
        <a:srgbClr val="FFFFFF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339CAC3FE5A9439143D9B4DD3762DA" ma:contentTypeVersion="14" ma:contentTypeDescription="Een nieuw document maken." ma:contentTypeScope="" ma:versionID="ff2a694a835c8723175539dec9c07837">
  <xsd:schema xmlns:xsd="http://www.w3.org/2001/XMLSchema" xmlns:xs="http://www.w3.org/2001/XMLSchema" xmlns:p="http://schemas.microsoft.com/office/2006/metadata/properties" xmlns:ns3="e9eefd5e-eb8a-4690-b8a3-e9c1d5bacbad" xmlns:ns4="accf210d-3568-470d-bc24-8f84c293f95d" targetNamespace="http://schemas.microsoft.com/office/2006/metadata/properties" ma:root="true" ma:fieldsID="542b4566a37e0d5389c24193e3f98040" ns3:_="" ns4:_="">
    <xsd:import namespace="e9eefd5e-eb8a-4690-b8a3-e9c1d5bacbad"/>
    <xsd:import namespace="accf210d-3568-470d-bc24-8f84c293f95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efd5e-eb8a-4690-b8a3-e9c1d5bacb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f210d-3568-470d-bc24-8f84c293f95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C91514-86B4-4EF6-BA56-F3B80B9D9B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eefd5e-eb8a-4690-b8a3-e9c1d5bacbad"/>
    <ds:schemaRef ds:uri="accf210d-3568-470d-bc24-8f84c293f9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913D71-5D58-4E1C-8DA1-7D8FAC62B2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F34F4F-A2C2-49F9-A3F3-8A45A1E6F82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accf210d-3568-470d-bc24-8f84c293f95d"/>
    <ds:schemaRef ds:uri="e9eefd5e-eb8a-4690-b8a3-e9c1d5bacba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63364</TotalTime>
  <Words>2216</Words>
  <Application>Microsoft Office PowerPoint</Application>
  <PresentationFormat>Diavoorstelling (4:3)</PresentationFormat>
  <Paragraphs>407</Paragraphs>
  <Slides>87</Slides>
  <Notes>85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87</vt:i4>
      </vt:variant>
    </vt:vector>
  </HeadingPairs>
  <TitlesOfParts>
    <vt:vector size="93" baseType="lpstr">
      <vt:lpstr>ＭＳ Ｐゴシック</vt:lpstr>
      <vt:lpstr>Arial</vt:lpstr>
      <vt:lpstr>Helvetica</vt:lpstr>
      <vt:lpstr>Times</vt:lpstr>
      <vt:lpstr>Times New Roman</vt:lpstr>
      <vt:lpstr>Default Design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Liriodendron LIR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op deze virtuele rondleiding in de Plantentuin, woendag 3 juni 2020</dc:title>
  <dc:creator>Paul Goetghebeur</dc:creator>
  <cp:lastModifiedBy>Chantal Dugardin</cp:lastModifiedBy>
  <cp:revision>1215</cp:revision>
  <dcterms:created xsi:type="dcterms:W3CDTF">2020-06-03T12:03:14Z</dcterms:created>
  <dcterms:modified xsi:type="dcterms:W3CDTF">2022-02-17T16:15:30Z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0x010100C9339CAC3FE5A9439143D9B4DD3762DA</vt:lpwstr>
  </property>
</Properties>
</file>