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16"/>
  </p:notesMasterIdLst>
  <p:handoutMasterIdLst>
    <p:handoutMasterId r:id="rId117"/>
  </p:handoutMasterIdLst>
  <p:sldIdLst>
    <p:sldId id="857" r:id="rId2"/>
    <p:sldId id="1047" r:id="rId3"/>
    <p:sldId id="1048" r:id="rId4"/>
    <p:sldId id="1049" r:id="rId5"/>
    <p:sldId id="1203" r:id="rId6"/>
    <p:sldId id="1210" r:id="rId7"/>
    <p:sldId id="1050" r:id="rId8"/>
    <p:sldId id="1051" r:id="rId9"/>
    <p:sldId id="1052" r:id="rId10"/>
    <p:sldId id="1197" r:id="rId11"/>
    <p:sldId id="1199" r:id="rId12"/>
    <p:sldId id="1201" r:id="rId13"/>
    <p:sldId id="1202" r:id="rId14"/>
    <p:sldId id="1211" r:id="rId15"/>
    <p:sldId id="1091" r:id="rId16"/>
    <p:sldId id="1092" r:id="rId17"/>
    <p:sldId id="1054" r:id="rId18"/>
    <p:sldId id="1056" r:id="rId19"/>
    <p:sldId id="1058" r:id="rId20"/>
    <p:sldId id="1212" r:id="rId21"/>
    <p:sldId id="1061" r:id="rId22"/>
    <p:sldId id="1060" r:id="rId23"/>
    <p:sldId id="1064" r:id="rId24"/>
    <p:sldId id="1066" r:id="rId25"/>
    <p:sldId id="1213" r:id="rId26"/>
    <p:sldId id="1067" r:id="rId27"/>
    <p:sldId id="1082" r:id="rId28"/>
    <p:sldId id="1085" r:id="rId29"/>
    <p:sldId id="1084" r:id="rId30"/>
    <p:sldId id="1086" r:id="rId31"/>
    <p:sldId id="1087" r:id="rId32"/>
    <p:sldId id="1089" r:id="rId33"/>
    <p:sldId id="1215" r:id="rId34"/>
    <p:sldId id="1205" r:id="rId35"/>
    <p:sldId id="1096" r:id="rId36"/>
    <p:sldId id="1097" r:id="rId37"/>
    <p:sldId id="1099" r:id="rId38"/>
    <p:sldId id="1100" r:id="rId39"/>
    <p:sldId id="1216" r:id="rId40"/>
    <p:sldId id="1135" r:id="rId41"/>
    <p:sldId id="1136" r:id="rId42"/>
    <p:sldId id="1103" r:id="rId43"/>
    <p:sldId id="1217" r:id="rId44"/>
    <p:sldId id="1104" r:id="rId45"/>
    <p:sldId id="1105" r:id="rId46"/>
    <p:sldId id="1218" r:id="rId47"/>
    <p:sldId id="1106" r:id="rId48"/>
    <p:sldId id="1107" r:id="rId49"/>
    <p:sldId id="1219" r:id="rId50"/>
    <p:sldId id="1112" r:id="rId51"/>
    <p:sldId id="1110" r:id="rId52"/>
    <p:sldId id="1220" r:id="rId53"/>
    <p:sldId id="1113" r:id="rId54"/>
    <p:sldId id="1114" r:id="rId55"/>
    <p:sldId id="1115" r:id="rId56"/>
    <p:sldId id="1122" r:id="rId57"/>
    <p:sldId id="1119" r:id="rId58"/>
    <p:sldId id="1121" r:id="rId59"/>
    <p:sldId id="1221" r:id="rId60"/>
    <p:sldId id="1124" r:id="rId61"/>
    <p:sldId id="1125" r:id="rId62"/>
    <p:sldId id="1127" r:id="rId63"/>
    <p:sldId id="1128" r:id="rId64"/>
    <p:sldId id="1130" r:id="rId65"/>
    <p:sldId id="1132" r:id="rId66"/>
    <p:sldId id="1131" r:id="rId67"/>
    <p:sldId id="1133" r:id="rId68"/>
    <p:sldId id="1222" r:id="rId69"/>
    <p:sldId id="1137" r:id="rId70"/>
    <p:sldId id="1223" r:id="rId71"/>
    <p:sldId id="1185" r:id="rId72"/>
    <p:sldId id="1149" r:id="rId73"/>
    <p:sldId id="1189" r:id="rId74"/>
    <p:sldId id="1190" r:id="rId75"/>
    <p:sldId id="478" r:id="rId76"/>
    <p:sldId id="1151" r:id="rId77"/>
    <p:sldId id="1152" r:id="rId78"/>
    <p:sldId id="1138" r:id="rId79"/>
    <p:sldId id="1139" r:id="rId80"/>
    <p:sldId id="876" r:id="rId81"/>
    <p:sldId id="1140" r:id="rId82"/>
    <p:sldId id="1141" r:id="rId83"/>
    <p:sldId id="477" r:id="rId84"/>
    <p:sldId id="1142" r:id="rId85"/>
    <p:sldId id="1143" r:id="rId86"/>
    <p:sldId id="479" r:id="rId87"/>
    <p:sldId id="1147" r:id="rId88"/>
    <p:sldId id="1159" r:id="rId89"/>
    <p:sldId id="1163" r:id="rId90"/>
    <p:sldId id="1165" r:id="rId91"/>
    <p:sldId id="1168" r:id="rId92"/>
    <p:sldId id="1170" r:id="rId93"/>
    <p:sldId id="1173" r:id="rId94"/>
    <p:sldId id="1175" r:id="rId95"/>
    <p:sldId id="1176" r:id="rId96"/>
    <p:sldId id="1178" r:id="rId97"/>
    <p:sldId id="1179" r:id="rId98"/>
    <p:sldId id="1180" r:id="rId99"/>
    <p:sldId id="1181" r:id="rId100"/>
    <p:sldId id="1214" r:id="rId101"/>
    <p:sldId id="1154" r:id="rId102"/>
    <p:sldId id="1158" r:id="rId103"/>
    <p:sldId id="1155" r:id="rId104"/>
    <p:sldId id="1224" r:id="rId105"/>
    <p:sldId id="1195" r:id="rId106"/>
    <p:sldId id="1196" r:id="rId107"/>
    <p:sldId id="1194" r:id="rId108"/>
    <p:sldId id="1206" r:id="rId109"/>
    <p:sldId id="1227" r:id="rId110"/>
    <p:sldId id="1225" r:id="rId111"/>
    <p:sldId id="1226" r:id="rId112"/>
    <p:sldId id="1207" r:id="rId113"/>
    <p:sldId id="1208" r:id="rId114"/>
    <p:sldId id="1209" r:id="rId115"/>
  </p:sldIdLst>
  <p:sldSz cx="9144000" cy="6858000" type="screen4x3"/>
  <p:notesSz cx="6858000" cy="9144000"/>
  <p:defaultTextStyle>
    <a:defPPr>
      <a:defRPr lang="en-GB"/>
    </a:defPPr>
    <a:lvl1pPr algn="l" rtl="0" eaLnBrk="0" fontAlgn="base" hangingPunct="0">
      <a:spcBef>
        <a:spcPct val="0"/>
      </a:spcBef>
      <a:spcAft>
        <a:spcPct val="0"/>
      </a:spcAft>
      <a:defRPr sz="4400" kern="1200">
        <a:solidFill>
          <a:schemeClr val="tx1"/>
        </a:solidFill>
        <a:latin typeface="Times New Roman" panose="02020603050405020304" pitchFamily="18" charset="0"/>
        <a:ea typeface="ＭＳ Ｐゴシック" panose="020B0600070205080204" pitchFamily="34" charset="-128"/>
        <a:cs typeface="+mn-cs"/>
      </a:defRPr>
    </a:lvl1pPr>
    <a:lvl2pPr marL="457200" algn="l" rtl="0" eaLnBrk="0" fontAlgn="base" hangingPunct="0">
      <a:spcBef>
        <a:spcPct val="0"/>
      </a:spcBef>
      <a:spcAft>
        <a:spcPct val="0"/>
      </a:spcAft>
      <a:defRPr sz="4400" kern="1200">
        <a:solidFill>
          <a:schemeClr val="tx1"/>
        </a:solidFill>
        <a:latin typeface="Times New Roman" panose="02020603050405020304" pitchFamily="18" charset="0"/>
        <a:ea typeface="ＭＳ Ｐゴシック" panose="020B0600070205080204" pitchFamily="34" charset="-128"/>
        <a:cs typeface="+mn-cs"/>
      </a:defRPr>
    </a:lvl2pPr>
    <a:lvl3pPr marL="914400" algn="l" rtl="0" eaLnBrk="0" fontAlgn="base" hangingPunct="0">
      <a:spcBef>
        <a:spcPct val="0"/>
      </a:spcBef>
      <a:spcAft>
        <a:spcPct val="0"/>
      </a:spcAft>
      <a:defRPr sz="4400" kern="1200">
        <a:solidFill>
          <a:schemeClr val="tx1"/>
        </a:solidFill>
        <a:latin typeface="Times New Roman" panose="02020603050405020304" pitchFamily="18" charset="0"/>
        <a:ea typeface="ＭＳ Ｐゴシック" panose="020B0600070205080204" pitchFamily="34" charset="-128"/>
        <a:cs typeface="+mn-cs"/>
      </a:defRPr>
    </a:lvl3pPr>
    <a:lvl4pPr marL="1371600" algn="l" rtl="0" eaLnBrk="0" fontAlgn="base" hangingPunct="0">
      <a:spcBef>
        <a:spcPct val="0"/>
      </a:spcBef>
      <a:spcAft>
        <a:spcPct val="0"/>
      </a:spcAft>
      <a:defRPr sz="4400" kern="1200">
        <a:solidFill>
          <a:schemeClr val="tx1"/>
        </a:solidFill>
        <a:latin typeface="Times New Roman" panose="02020603050405020304" pitchFamily="18" charset="0"/>
        <a:ea typeface="ＭＳ Ｐゴシック" panose="020B0600070205080204" pitchFamily="34" charset="-128"/>
        <a:cs typeface="+mn-cs"/>
      </a:defRPr>
    </a:lvl4pPr>
    <a:lvl5pPr marL="1828800" algn="l" rtl="0" eaLnBrk="0" fontAlgn="base" hangingPunct="0">
      <a:spcBef>
        <a:spcPct val="0"/>
      </a:spcBef>
      <a:spcAft>
        <a:spcPct val="0"/>
      </a:spcAft>
      <a:defRPr sz="4400" kern="1200">
        <a:solidFill>
          <a:schemeClr val="tx1"/>
        </a:solidFill>
        <a:latin typeface="Times New Roman" panose="02020603050405020304" pitchFamily="18" charset="0"/>
        <a:ea typeface="ＭＳ Ｐゴシック" panose="020B0600070205080204" pitchFamily="34" charset="-128"/>
        <a:cs typeface="+mn-cs"/>
      </a:defRPr>
    </a:lvl5pPr>
    <a:lvl6pPr marL="2286000" algn="l" defTabSz="914400" rtl="0" eaLnBrk="1" latinLnBrk="0" hangingPunct="1">
      <a:defRPr sz="4400" kern="1200">
        <a:solidFill>
          <a:schemeClr val="tx1"/>
        </a:solidFill>
        <a:latin typeface="Times New Roman" panose="02020603050405020304" pitchFamily="18" charset="0"/>
        <a:ea typeface="ＭＳ Ｐゴシック" panose="020B0600070205080204" pitchFamily="34" charset="-128"/>
        <a:cs typeface="+mn-cs"/>
      </a:defRPr>
    </a:lvl6pPr>
    <a:lvl7pPr marL="2743200" algn="l" defTabSz="914400" rtl="0" eaLnBrk="1" latinLnBrk="0" hangingPunct="1">
      <a:defRPr sz="4400" kern="1200">
        <a:solidFill>
          <a:schemeClr val="tx1"/>
        </a:solidFill>
        <a:latin typeface="Times New Roman" panose="02020603050405020304" pitchFamily="18" charset="0"/>
        <a:ea typeface="ＭＳ Ｐゴシック" panose="020B0600070205080204" pitchFamily="34" charset="-128"/>
        <a:cs typeface="+mn-cs"/>
      </a:defRPr>
    </a:lvl7pPr>
    <a:lvl8pPr marL="3200400" algn="l" defTabSz="914400" rtl="0" eaLnBrk="1" latinLnBrk="0" hangingPunct="1">
      <a:defRPr sz="4400" kern="1200">
        <a:solidFill>
          <a:schemeClr val="tx1"/>
        </a:solidFill>
        <a:latin typeface="Times New Roman" panose="02020603050405020304" pitchFamily="18" charset="0"/>
        <a:ea typeface="ＭＳ Ｐゴシック" panose="020B0600070205080204" pitchFamily="34" charset="-128"/>
        <a:cs typeface="+mn-cs"/>
      </a:defRPr>
    </a:lvl8pPr>
    <a:lvl9pPr marL="3657600" algn="l" defTabSz="914400" rtl="0" eaLnBrk="1" latinLnBrk="0" hangingPunct="1">
      <a:defRPr sz="4400" kern="1200">
        <a:solidFill>
          <a:schemeClr val="tx1"/>
        </a:solidFill>
        <a:latin typeface="Times New Roman" panose="02020603050405020304" pitchFamily="18"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205" userDrawn="1">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1348"/>
    <p:restoredTop sz="64558"/>
  </p:normalViewPr>
  <p:slideViewPr>
    <p:cSldViewPr showGuides="1">
      <p:cViewPr varScale="1">
        <p:scale>
          <a:sx n="38" d="100"/>
          <a:sy n="38" d="100"/>
        </p:scale>
        <p:origin x="1061" y="53"/>
      </p:cViewPr>
      <p:guideLst>
        <p:guide orient="horz" pos="2205"/>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 d="1"/>
        <a:sy n="1" d="1"/>
      </p:scale>
      <p:origin x="0" y="0"/>
    </p:cViewPr>
  </p:sorterViewPr>
  <p:notesViewPr>
    <p:cSldViewPr showGuides="1">
      <p:cViewPr varScale="1">
        <p:scale>
          <a:sx n="80" d="100"/>
          <a:sy n="80" d="100"/>
        </p:scale>
        <p:origin x="-1744" y="-12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handoutMaster" Target="handoutMasters/handoutMaster1.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presProps" Target="presProp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viewProps" Target="viewProps.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tableStyles" Target="tableStyle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2498" name="Rectangle 2">
            <a:extLst>
              <a:ext uri="{FF2B5EF4-FFF2-40B4-BE49-F238E27FC236}">
                <a16:creationId xmlns:a16="http://schemas.microsoft.com/office/drawing/2014/main" id="{41870240-DB53-DE4E-B6EB-2CF3F855D70A}"/>
              </a:ext>
            </a:extLst>
          </p:cNvPr>
          <p:cNvSpPr>
            <a:spLocks noGrp="1" noChangeArrowheads="1"/>
          </p:cNvSpPr>
          <p:nvPr>
            <p:ph type="hdr" sz="quarter"/>
          </p:nvPr>
        </p:nvSpPr>
        <p:spPr bwMode="auto">
          <a:xfrm>
            <a:off x="0" y="0"/>
            <a:ext cx="2971800" cy="457200"/>
          </a:xfrm>
          <a:prstGeom prst="rect">
            <a:avLst/>
          </a:prstGeom>
          <a:noFill/>
          <a:ln>
            <a:noFill/>
          </a:ln>
          <a:effectLst/>
          <a:extLst>
            <a:ext uri="{FAA26D3D-D897-4be2-8F04-BA451C77F1D7}">
              <ma14:placeholderFlag xmlns="" xmlns:ma14="http://schemas.microsoft.com/office/mac/drawingml/2011/main" val="1"/>
            </a:ex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eaLnBrk="1" hangingPunct="1">
              <a:defRPr sz="1200">
                <a:latin typeface="Times" charset="0"/>
                <a:ea typeface="ＭＳ Ｐゴシック" charset="0"/>
              </a:defRPr>
            </a:lvl1pPr>
          </a:lstStyle>
          <a:p>
            <a:pPr>
              <a:defRPr/>
            </a:pPr>
            <a:endParaRPr lang="nl-NL"/>
          </a:p>
        </p:txBody>
      </p:sp>
      <p:sp>
        <p:nvSpPr>
          <p:cNvPr id="362499" name="Rectangle 3">
            <a:extLst>
              <a:ext uri="{FF2B5EF4-FFF2-40B4-BE49-F238E27FC236}">
                <a16:creationId xmlns:a16="http://schemas.microsoft.com/office/drawing/2014/main" id="{B240F32D-606A-9F41-AACD-03252B551F2C}"/>
              </a:ext>
            </a:extLst>
          </p:cNvPr>
          <p:cNvSpPr>
            <a:spLocks noGrp="1" noChangeArrowheads="1"/>
          </p:cNvSpPr>
          <p:nvPr>
            <p:ph type="dt" sz="quarter" idx="1"/>
          </p:nvPr>
        </p:nvSpPr>
        <p:spPr bwMode="auto">
          <a:xfrm>
            <a:off x="3886200" y="0"/>
            <a:ext cx="2971800" cy="457200"/>
          </a:xfrm>
          <a:prstGeom prst="rect">
            <a:avLst/>
          </a:prstGeom>
          <a:noFill/>
          <a:ln>
            <a:noFill/>
          </a:ln>
          <a:effectLst/>
          <a:extLst>
            <a:ext uri="{FAA26D3D-D897-4be2-8F04-BA451C77F1D7}">
              <ma14:placeholderFlag xmlns="" xmlns:ma14="http://schemas.microsoft.com/office/mac/drawingml/2011/main" val="1"/>
            </a:ex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r" eaLnBrk="1" hangingPunct="1">
              <a:defRPr sz="1200">
                <a:latin typeface="Times" charset="0"/>
                <a:ea typeface="ＭＳ Ｐゴシック" charset="0"/>
              </a:defRPr>
            </a:lvl1pPr>
          </a:lstStyle>
          <a:p>
            <a:pPr>
              <a:defRPr/>
            </a:pPr>
            <a:endParaRPr lang="nl-NL"/>
          </a:p>
        </p:txBody>
      </p:sp>
      <p:sp>
        <p:nvSpPr>
          <p:cNvPr id="362500" name="Rectangle 4">
            <a:extLst>
              <a:ext uri="{FF2B5EF4-FFF2-40B4-BE49-F238E27FC236}">
                <a16:creationId xmlns:a16="http://schemas.microsoft.com/office/drawing/2014/main" id="{7DF7F654-2C8B-1A41-9CCD-365987C25F50}"/>
              </a:ext>
            </a:extLst>
          </p:cNvPr>
          <p:cNvSpPr>
            <a:spLocks noGrp="1" noChangeArrowheads="1"/>
          </p:cNvSpPr>
          <p:nvPr>
            <p:ph type="ftr" sz="quarter" idx="2"/>
          </p:nvPr>
        </p:nvSpPr>
        <p:spPr bwMode="auto">
          <a:xfrm>
            <a:off x="0" y="8686800"/>
            <a:ext cx="2971800" cy="457200"/>
          </a:xfrm>
          <a:prstGeom prst="rect">
            <a:avLst/>
          </a:prstGeom>
          <a:noFill/>
          <a:ln>
            <a:noFill/>
          </a:ln>
          <a:effectLst/>
          <a:extLst>
            <a:ext uri="{FAA26D3D-D897-4be2-8F04-BA451C77F1D7}">
              <ma14:placeholderFlag xmlns="" xmlns:ma14="http://schemas.microsoft.com/office/mac/drawingml/2011/main" val="1"/>
            </a:ext>
            <a:ext uri="{909E8E84-426E-40dd-AFC4-6F175D3DCCD1}"/>
            <a:ext uri="{91240B29-F687-4f45-9708-019B960494DF}"/>
            <a:ext uri="{AF507438-7753-43e0-B8FC-AC1667EBCBE1}"/>
          </a:extLst>
        </p:spPr>
        <p:txBody>
          <a:bodyPr vert="horz" wrap="square" lIns="91440" tIns="45720" rIns="91440" bIns="45720" numCol="1" anchor="b" anchorCtr="0" compatLnSpc="1">
            <a:prstTxWarp prst="textNoShape">
              <a:avLst/>
            </a:prstTxWarp>
          </a:bodyPr>
          <a:lstStyle>
            <a:lvl1pPr eaLnBrk="1" hangingPunct="1">
              <a:defRPr sz="1200">
                <a:latin typeface="Times" charset="0"/>
                <a:ea typeface="ＭＳ Ｐゴシック" charset="0"/>
              </a:defRPr>
            </a:lvl1pPr>
          </a:lstStyle>
          <a:p>
            <a:pPr>
              <a:defRPr/>
            </a:pPr>
            <a:endParaRPr lang="nl-NL"/>
          </a:p>
        </p:txBody>
      </p:sp>
      <p:sp>
        <p:nvSpPr>
          <p:cNvPr id="362501" name="Rectangle 5">
            <a:extLst>
              <a:ext uri="{FF2B5EF4-FFF2-40B4-BE49-F238E27FC236}">
                <a16:creationId xmlns:a16="http://schemas.microsoft.com/office/drawing/2014/main" id="{A912AD3A-E5BF-A741-80D9-7A2EB4DA424C}"/>
              </a:ext>
            </a:extLst>
          </p:cNvPr>
          <p:cNvSpPr>
            <a:spLocks noGrp="1" noChangeArrowheads="1"/>
          </p:cNvSpPr>
          <p:nvPr>
            <p:ph type="sldNum" sz="quarter" idx="3"/>
          </p:nvPr>
        </p:nvSpPr>
        <p:spPr bwMode="auto">
          <a:xfrm>
            <a:off x="3886200" y="8686800"/>
            <a:ext cx="2971800" cy="457200"/>
          </a:xfrm>
          <a:prstGeom prst="rect">
            <a:avLst/>
          </a:prstGeom>
          <a:noFill/>
          <a:ln>
            <a:noFill/>
          </a:ln>
          <a:effectLst/>
          <a:extLst>
            <a:ext uri="{FAA26D3D-D897-4be2-8F04-BA451C77F1D7}">
              <ma14:placeholderFlag xmlns="" xmlns:ma14="http://schemas.microsoft.com/office/mac/drawingml/2011/main" val="1"/>
            </a:ext>
            <a:ext uri="{909E8E84-426E-40dd-AFC4-6F175D3DCCD1}"/>
            <a:ext uri="{91240B29-F687-4f45-9708-019B960494DF}"/>
            <a:ext uri="{AF507438-7753-43e0-B8FC-AC1667EBCBE1}"/>
          </a:extLst>
        </p:spPr>
        <p:txBody>
          <a:bodyPr vert="horz" wrap="square" lIns="91440" tIns="45720" rIns="91440" bIns="45720" numCol="1" anchor="b" anchorCtr="0" compatLnSpc="1">
            <a:prstTxWarp prst="textNoShape">
              <a:avLst/>
            </a:prstTxWarp>
          </a:bodyPr>
          <a:lstStyle>
            <a:lvl1pPr algn="r" eaLnBrk="1" hangingPunct="1">
              <a:defRPr sz="1200">
                <a:latin typeface="Times" pitchFamily="2" charset="0"/>
              </a:defRPr>
            </a:lvl1pPr>
          </a:lstStyle>
          <a:p>
            <a:fld id="{B19BE602-5B00-FC4C-AB41-CF2D557B276A}" type="slidenum">
              <a:rPr lang="nl-NL" altLang="nl-BE"/>
              <a:pPr/>
              <a:t>‹nr.›</a:t>
            </a:fld>
            <a:endParaRPr lang="nl-NL" altLang="nl-BE"/>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51BF036C-235B-4540-8BC7-28AAD4961AFE}"/>
              </a:ext>
            </a:extLst>
          </p:cNvPr>
          <p:cNvSpPr>
            <a:spLocks noGrp="1" noChangeArrowheads="1"/>
          </p:cNvSpPr>
          <p:nvPr>
            <p:ph type="hdr" sz="quarter"/>
          </p:nvPr>
        </p:nvSpPr>
        <p:spPr bwMode="auto">
          <a:xfrm>
            <a:off x="0" y="0"/>
            <a:ext cx="2971800" cy="457200"/>
          </a:xfrm>
          <a:prstGeom prst="rect">
            <a:avLst/>
          </a:prstGeom>
          <a:noFill/>
          <a:ln>
            <a:noFill/>
          </a:ln>
          <a:effectLst/>
          <a:extLst>
            <a:ext uri="{FAA26D3D-D897-4be2-8F04-BA451C77F1D7}">
              <ma14:placeholderFlag xmlns="" xmlns:ma14="http://schemas.microsoft.com/office/mac/drawingml/2011/main" val="1"/>
            </a:ex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eaLnBrk="1" hangingPunct="1">
              <a:defRPr sz="1200">
                <a:latin typeface="Times New Roman" charset="0"/>
                <a:ea typeface="ＭＳ Ｐゴシック" charset="0"/>
              </a:defRPr>
            </a:lvl1pPr>
          </a:lstStyle>
          <a:p>
            <a:pPr>
              <a:defRPr/>
            </a:pPr>
            <a:endParaRPr lang="en-GB" altLang="nl-NL"/>
          </a:p>
        </p:txBody>
      </p:sp>
      <p:sp>
        <p:nvSpPr>
          <p:cNvPr id="3075" name="Rectangle 3">
            <a:extLst>
              <a:ext uri="{FF2B5EF4-FFF2-40B4-BE49-F238E27FC236}">
                <a16:creationId xmlns:a16="http://schemas.microsoft.com/office/drawing/2014/main" id="{263AE628-D2CF-E641-AEF7-0E0D94F55F2C}"/>
              </a:ext>
            </a:extLst>
          </p:cNvPr>
          <p:cNvSpPr>
            <a:spLocks noGrp="1" noChangeArrowheads="1"/>
          </p:cNvSpPr>
          <p:nvPr>
            <p:ph type="dt" idx="1"/>
          </p:nvPr>
        </p:nvSpPr>
        <p:spPr bwMode="auto">
          <a:xfrm>
            <a:off x="3886200" y="0"/>
            <a:ext cx="2971800" cy="457200"/>
          </a:xfrm>
          <a:prstGeom prst="rect">
            <a:avLst/>
          </a:prstGeom>
          <a:noFill/>
          <a:ln>
            <a:noFill/>
          </a:ln>
          <a:effectLst/>
          <a:extLst>
            <a:ext uri="{FAA26D3D-D897-4be2-8F04-BA451C77F1D7}">
              <ma14:placeholderFlag xmlns="" xmlns:ma14="http://schemas.microsoft.com/office/mac/drawingml/2011/main" val="1"/>
            </a:ex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r" eaLnBrk="1" hangingPunct="1">
              <a:defRPr sz="1200">
                <a:latin typeface="Times New Roman" charset="0"/>
                <a:ea typeface="ＭＳ Ｐゴシック" charset="0"/>
              </a:defRPr>
            </a:lvl1pPr>
          </a:lstStyle>
          <a:p>
            <a:pPr>
              <a:defRPr/>
            </a:pPr>
            <a:endParaRPr lang="en-GB" altLang="nl-NL"/>
          </a:p>
        </p:txBody>
      </p:sp>
      <p:sp>
        <p:nvSpPr>
          <p:cNvPr id="13316" name="Rectangle 4">
            <a:extLst>
              <a:ext uri="{FF2B5EF4-FFF2-40B4-BE49-F238E27FC236}">
                <a16:creationId xmlns:a16="http://schemas.microsoft.com/office/drawing/2014/main" id="{00F6EBC9-F70B-5641-B982-BD55C058A9B0}"/>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7" name="Rectangle 5">
            <a:extLst>
              <a:ext uri="{FF2B5EF4-FFF2-40B4-BE49-F238E27FC236}">
                <a16:creationId xmlns:a16="http://schemas.microsoft.com/office/drawing/2014/main" id="{977084C7-2F19-E54F-950C-15F7519200DE}"/>
              </a:ext>
            </a:extLst>
          </p:cNvPr>
          <p:cNvSpPr>
            <a:spLocks noGrp="1" noChangeArrowheads="1"/>
          </p:cNvSpPr>
          <p:nvPr>
            <p:ph type="body" sz="quarter" idx="3"/>
          </p:nvPr>
        </p:nvSpPr>
        <p:spPr bwMode="auto">
          <a:xfrm>
            <a:off x="914400" y="4343400"/>
            <a:ext cx="5029200" cy="4114800"/>
          </a:xfrm>
          <a:prstGeom prst="rect">
            <a:avLst/>
          </a:prstGeom>
          <a:noFill/>
          <a:ln>
            <a:noFill/>
          </a:ln>
          <a:effectLst/>
          <a:extLst>
            <a:ext uri="{FAA26D3D-D897-4be2-8F04-BA451C77F1D7}">
              <ma14:placeholderFlag xmlns="" xmlns:ma14="http://schemas.microsoft.com/office/mac/drawingml/2011/main" val="1"/>
            </a:ex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p>
            <a:pPr lvl="0"/>
            <a:r>
              <a:rPr lang="en-GB" altLang="nl-NL" noProof="0"/>
              <a:t>Click to edit Master text styles</a:t>
            </a:r>
          </a:p>
          <a:p>
            <a:pPr lvl="1"/>
            <a:r>
              <a:rPr lang="en-GB" altLang="nl-NL" noProof="0"/>
              <a:t>Second level</a:t>
            </a:r>
          </a:p>
          <a:p>
            <a:pPr lvl="2"/>
            <a:r>
              <a:rPr lang="en-GB" altLang="nl-NL" noProof="0"/>
              <a:t>Third level</a:t>
            </a:r>
          </a:p>
          <a:p>
            <a:pPr lvl="3"/>
            <a:r>
              <a:rPr lang="en-GB" altLang="nl-NL" noProof="0"/>
              <a:t>Fourth level</a:t>
            </a:r>
          </a:p>
          <a:p>
            <a:pPr lvl="4"/>
            <a:r>
              <a:rPr lang="en-GB" altLang="nl-NL" noProof="0"/>
              <a:t>Fifth level</a:t>
            </a:r>
          </a:p>
        </p:txBody>
      </p:sp>
      <p:sp>
        <p:nvSpPr>
          <p:cNvPr id="3078" name="Rectangle 6">
            <a:extLst>
              <a:ext uri="{FF2B5EF4-FFF2-40B4-BE49-F238E27FC236}">
                <a16:creationId xmlns:a16="http://schemas.microsoft.com/office/drawing/2014/main" id="{ADDB855D-56DE-0048-9D5D-70BE0B9385CD}"/>
              </a:ext>
            </a:extLst>
          </p:cNvPr>
          <p:cNvSpPr>
            <a:spLocks noGrp="1" noChangeArrowheads="1"/>
          </p:cNvSpPr>
          <p:nvPr>
            <p:ph type="ftr" sz="quarter" idx="4"/>
          </p:nvPr>
        </p:nvSpPr>
        <p:spPr bwMode="auto">
          <a:xfrm>
            <a:off x="0" y="8686800"/>
            <a:ext cx="2971800" cy="457200"/>
          </a:xfrm>
          <a:prstGeom prst="rect">
            <a:avLst/>
          </a:prstGeom>
          <a:noFill/>
          <a:ln>
            <a:noFill/>
          </a:ln>
          <a:effectLst/>
          <a:extLst>
            <a:ext uri="{FAA26D3D-D897-4be2-8F04-BA451C77F1D7}">
              <ma14:placeholderFlag xmlns="" xmlns:ma14="http://schemas.microsoft.com/office/mac/drawingml/2011/main" val="1"/>
            </a:ext>
            <a:ext uri="{909E8E84-426E-40dd-AFC4-6F175D3DCCD1}"/>
            <a:ext uri="{91240B29-F687-4f45-9708-019B960494DF}"/>
            <a:ext uri="{AF507438-7753-43e0-B8FC-AC1667EBCBE1}"/>
          </a:extLst>
        </p:spPr>
        <p:txBody>
          <a:bodyPr vert="horz" wrap="square" lIns="91440" tIns="45720" rIns="91440" bIns="45720" numCol="1" anchor="b" anchorCtr="0" compatLnSpc="1">
            <a:prstTxWarp prst="textNoShape">
              <a:avLst/>
            </a:prstTxWarp>
          </a:bodyPr>
          <a:lstStyle>
            <a:lvl1pPr eaLnBrk="1" hangingPunct="1">
              <a:defRPr sz="1200">
                <a:latin typeface="Times New Roman" charset="0"/>
                <a:ea typeface="ＭＳ Ｐゴシック" charset="0"/>
              </a:defRPr>
            </a:lvl1pPr>
          </a:lstStyle>
          <a:p>
            <a:pPr>
              <a:defRPr/>
            </a:pPr>
            <a:endParaRPr lang="en-GB" altLang="nl-NL"/>
          </a:p>
        </p:txBody>
      </p:sp>
      <p:sp>
        <p:nvSpPr>
          <p:cNvPr id="3079" name="Rectangle 7">
            <a:extLst>
              <a:ext uri="{FF2B5EF4-FFF2-40B4-BE49-F238E27FC236}">
                <a16:creationId xmlns:a16="http://schemas.microsoft.com/office/drawing/2014/main" id="{B7BC41E1-C9BC-BC40-89C2-81BD86FF1377}"/>
              </a:ext>
            </a:extLst>
          </p:cNvPr>
          <p:cNvSpPr>
            <a:spLocks noGrp="1" noChangeArrowheads="1"/>
          </p:cNvSpPr>
          <p:nvPr>
            <p:ph type="sldNum" sz="quarter" idx="5"/>
          </p:nvPr>
        </p:nvSpPr>
        <p:spPr bwMode="auto">
          <a:xfrm>
            <a:off x="3886200" y="8686800"/>
            <a:ext cx="2971800" cy="457200"/>
          </a:xfrm>
          <a:prstGeom prst="rect">
            <a:avLst/>
          </a:prstGeom>
          <a:noFill/>
          <a:ln>
            <a:noFill/>
          </a:ln>
          <a:effectLst/>
          <a:extLst>
            <a:ext uri="{FAA26D3D-D897-4be2-8F04-BA451C77F1D7}">
              <ma14:placeholderFlag xmlns="" xmlns:ma14="http://schemas.microsoft.com/office/mac/drawingml/2011/main" val="1"/>
            </a:ext>
            <a:ext uri="{909E8E84-426E-40dd-AFC4-6F175D3DCCD1}"/>
            <a:ext uri="{91240B29-F687-4f45-9708-019B960494DF}"/>
            <a:ext uri="{AF507438-7753-43e0-B8FC-AC1667EBCBE1}"/>
          </a:extLst>
        </p:spPr>
        <p:txBody>
          <a:bodyPr vert="horz" wrap="square" lIns="91440" tIns="45720" rIns="91440" bIns="45720" numCol="1" anchor="b" anchorCtr="0" compatLnSpc="1">
            <a:prstTxWarp prst="textNoShape">
              <a:avLst/>
            </a:prstTxWarp>
          </a:bodyPr>
          <a:lstStyle>
            <a:lvl1pPr algn="r" eaLnBrk="1" hangingPunct="1">
              <a:defRPr sz="1200"/>
            </a:lvl1pPr>
          </a:lstStyle>
          <a:p>
            <a:fld id="{13836C78-1C24-B647-93F4-B6291A2E4BE9}" type="slidenum">
              <a:rPr lang="en-GB" altLang="nl-NL"/>
              <a:pPr/>
              <a:t>‹nr.›</a:t>
            </a:fld>
            <a:endParaRPr lang="en-GB" altLang="nl-NL"/>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1pPr>
    <a:lvl2pPr marL="457200"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1</a:t>
            </a:fld>
            <a:endParaRPr lang="en-GB" altLang="nl-NL"/>
          </a:p>
        </p:txBody>
      </p:sp>
    </p:spTree>
    <p:extLst>
      <p:ext uri="{BB962C8B-B14F-4D97-AF65-F5344CB8AC3E}">
        <p14:creationId xmlns:p14="http://schemas.microsoft.com/office/powerpoint/2010/main" val="18948512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Stemmingsbeelden, net voor de start van de herfstverkleuring.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10</a:t>
            </a:fld>
            <a:endParaRPr lang="en-GB" altLang="nl-NL"/>
          </a:p>
        </p:txBody>
      </p:sp>
    </p:spTree>
    <p:extLst>
      <p:ext uri="{BB962C8B-B14F-4D97-AF65-F5344CB8AC3E}">
        <p14:creationId xmlns:p14="http://schemas.microsoft.com/office/powerpoint/2010/main" val="3795554146"/>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100</a:t>
            </a:fld>
            <a:endParaRPr lang="en-GB" altLang="nl-NL"/>
          </a:p>
        </p:txBody>
      </p:sp>
    </p:spTree>
    <p:extLst>
      <p:ext uri="{BB962C8B-B14F-4D97-AF65-F5344CB8AC3E}">
        <p14:creationId xmlns:p14="http://schemas.microsoft.com/office/powerpoint/2010/main" val="4015748566"/>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Zwarte walnoot (Juglans nigra)</a:t>
            </a:r>
          </a:p>
          <a:p>
            <a:r>
              <a:rPr lang="nl-BE" dirty="0"/>
              <a:t>Okkernootfamilie (Juglandaceae)</a:t>
            </a:r>
          </a:p>
          <a:p>
            <a:endParaRPr lang="nl-BE" dirty="0"/>
          </a:p>
          <a:p>
            <a:endParaRPr lang="nl-BE" dirty="0"/>
          </a:p>
          <a:p>
            <a:r>
              <a:rPr lang="nl-BE" dirty="0"/>
              <a:t>Nu zijn ongeveer alle vruchten uit de boom gevallen. </a:t>
            </a:r>
          </a:p>
          <a:p>
            <a:r>
              <a:rPr lang="nl-BE" dirty="0"/>
              <a:t>Op de paden liggen de opengetrapte vruchten, met hun zwartwordende schil. </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101</a:t>
            </a:fld>
            <a:endParaRPr lang="en-GB" altLang="nl-NL"/>
          </a:p>
        </p:txBody>
      </p:sp>
    </p:spTree>
    <p:extLst>
      <p:ext uri="{BB962C8B-B14F-4D97-AF65-F5344CB8AC3E}">
        <p14:creationId xmlns:p14="http://schemas.microsoft.com/office/powerpoint/2010/main" val="3772912491"/>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Cornus occidentalis </a:t>
            </a:r>
          </a:p>
          <a:p>
            <a:r>
              <a:rPr lang="nl-BE" dirty="0"/>
              <a:t>Kornoeljefamilie (Cornaceae)</a:t>
            </a:r>
          </a:p>
          <a:p>
            <a:endParaRPr lang="nl-BE" dirty="0"/>
          </a:p>
          <a:p>
            <a:endParaRPr lang="nl-BE" dirty="0"/>
          </a:p>
          <a:p>
            <a:r>
              <a:rPr lang="nl-BE" dirty="0"/>
              <a:t>Een soort uit westelijk Noord-Amerika. </a:t>
            </a:r>
          </a:p>
          <a:p>
            <a:r>
              <a:rPr lang="nl-BE" dirty="0"/>
              <a:t>Opvallend zijn de witte vruchten voor deze soort van de “blauwe-vruchten-lijn”. </a:t>
            </a:r>
          </a:p>
          <a:p>
            <a:r>
              <a:rPr lang="nl-BE" dirty="0"/>
              <a:t>De synthese van blauwe kleurstof valt weg kort na de bevruchting, en door de olierijke sappen krijgt de vrucht deze witte kleur. </a:t>
            </a:r>
          </a:p>
          <a:p>
            <a:r>
              <a:rPr lang="nl-BE" dirty="0"/>
              <a:t>Het blauw is echter nog herkenbaar op de niet-uitgegroeide vruchtbeginsels. </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102</a:t>
            </a:fld>
            <a:endParaRPr lang="en-GB" altLang="nl-NL"/>
          </a:p>
        </p:txBody>
      </p:sp>
    </p:spTree>
    <p:extLst>
      <p:ext uri="{BB962C8B-B14F-4D97-AF65-F5344CB8AC3E}">
        <p14:creationId xmlns:p14="http://schemas.microsoft.com/office/powerpoint/2010/main" val="2629690171"/>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Cornus occidentalis </a:t>
            </a:r>
          </a:p>
          <a:p>
            <a:r>
              <a:rPr lang="nl-BE" dirty="0"/>
              <a:t>Kornoeljefamilie (Cornaceae)</a:t>
            </a:r>
          </a:p>
          <a:p>
            <a:endParaRPr lang="nl-BE" dirty="0"/>
          </a:p>
          <a:p>
            <a:endParaRPr lang="nl-BE" dirty="0"/>
          </a:p>
          <a:p>
            <a:r>
              <a:rPr lang="nl-BE" dirty="0"/>
              <a:t>Een soort uit westelijk Noord-Amerika. </a:t>
            </a:r>
          </a:p>
          <a:p>
            <a:r>
              <a:rPr lang="nl-BE" dirty="0"/>
              <a:t>Opvallend zijn de witte vruchten voor deze soort van de “blauwe-vruchten-lijn”. </a:t>
            </a:r>
          </a:p>
          <a:p>
            <a:r>
              <a:rPr lang="nl-BE" dirty="0"/>
              <a:t>De synthese van blauwe kleurstof valt weg kort na de bevruchting, en door de olierijke sappen krijgt de vrucht deze witte kleur. </a:t>
            </a:r>
          </a:p>
          <a:p>
            <a:r>
              <a:rPr lang="nl-BE" dirty="0"/>
              <a:t>Het blauw is echter nog herkenbaar op de niet-uitgegroeide vruchtbeginsels. </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103</a:t>
            </a:fld>
            <a:endParaRPr lang="en-GB" altLang="nl-NL"/>
          </a:p>
        </p:txBody>
      </p:sp>
    </p:spTree>
    <p:extLst>
      <p:ext uri="{BB962C8B-B14F-4D97-AF65-F5344CB8AC3E}">
        <p14:creationId xmlns:p14="http://schemas.microsoft.com/office/powerpoint/2010/main" val="2908609514"/>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104</a:t>
            </a:fld>
            <a:endParaRPr lang="en-GB" altLang="nl-NL"/>
          </a:p>
        </p:txBody>
      </p:sp>
    </p:spTree>
    <p:extLst>
      <p:ext uri="{BB962C8B-B14F-4D97-AF65-F5344CB8AC3E}">
        <p14:creationId xmlns:p14="http://schemas.microsoft.com/office/powerpoint/2010/main" val="2599462043"/>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Ehretia dicksonii</a:t>
            </a:r>
          </a:p>
          <a:p>
            <a:r>
              <a:rPr lang="nl-BE" dirty="0"/>
              <a:t>Ehretiafamilie (Ehretiaceae)</a:t>
            </a:r>
          </a:p>
          <a:p>
            <a:endParaRPr lang="nl-BE" dirty="0"/>
          </a:p>
          <a:p>
            <a:endParaRPr lang="nl-BE" dirty="0"/>
          </a:p>
          <a:p>
            <a:r>
              <a:rPr lang="nl-BE" dirty="0"/>
              <a:t>Tot voor kort werd de Ruwbladigenfamilie (Boraginaceae) meestal in de zeer brede zin omschreven en als zodanig gehanteerd. </a:t>
            </a:r>
          </a:p>
          <a:p>
            <a:r>
              <a:rPr lang="nl-BE" dirty="0"/>
              <a:t>Momenteel groeit de consensus om de familie op te splitsen, en onder andere deze Ehretiafamilie is een van die splitsingsproducten. </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105</a:t>
            </a:fld>
            <a:endParaRPr lang="en-GB" altLang="nl-NL"/>
          </a:p>
        </p:txBody>
      </p:sp>
    </p:spTree>
    <p:extLst>
      <p:ext uri="{BB962C8B-B14F-4D97-AF65-F5344CB8AC3E}">
        <p14:creationId xmlns:p14="http://schemas.microsoft.com/office/powerpoint/2010/main" val="4003219156"/>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Ehretia dicksonii</a:t>
            </a:r>
          </a:p>
          <a:p>
            <a:r>
              <a:rPr lang="nl-BE" dirty="0"/>
              <a:t>Ehretiafamilie (Ehretiaceae)</a:t>
            </a:r>
          </a:p>
          <a:p>
            <a:endParaRPr lang="nl-BE" dirty="0"/>
          </a:p>
          <a:p>
            <a:endParaRPr lang="nl-BE" dirty="0"/>
          </a:p>
          <a:p>
            <a:r>
              <a:rPr lang="nl-BE" dirty="0"/>
              <a:t>Tot voor kort werd de Ruwbladigenfamilie (Boraginaceae) meestal in de zeer brede zin omschreven en als zodanig gehanteerd. </a:t>
            </a:r>
          </a:p>
          <a:p>
            <a:r>
              <a:rPr lang="nl-BE" dirty="0"/>
              <a:t>Momenteel groeit de consensus om de familie op te splitsen, en onder andere deze Ehretiafamilie is een van die splitsingsproducten. </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106</a:t>
            </a:fld>
            <a:endParaRPr lang="en-GB" altLang="nl-NL"/>
          </a:p>
        </p:txBody>
      </p:sp>
    </p:spTree>
    <p:extLst>
      <p:ext uri="{BB962C8B-B14F-4D97-AF65-F5344CB8AC3E}">
        <p14:creationId xmlns:p14="http://schemas.microsoft.com/office/powerpoint/2010/main" val="3424605744"/>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Ehretia dicksonii</a:t>
            </a:r>
          </a:p>
          <a:p>
            <a:r>
              <a:rPr lang="nl-BE" dirty="0"/>
              <a:t>Ehretiafamilie (Ehretiaceae)</a:t>
            </a:r>
          </a:p>
          <a:p>
            <a:endParaRPr lang="nl-BE" dirty="0"/>
          </a:p>
          <a:p>
            <a:endParaRPr lang="nl-BE" dirty="0"/>
          </a:p>
          <a:p>
            <a:r>
              <a:rPr lang="nl-BE" dirty="0"/>
              <a:t>Tot voor kort werd de Ruwbladigenfamilie (Boraginaceae) meestal in de zeer brede zin omschreven en als zodanig gehanteerd. </a:t>
            </a:r>
          </a:p>
          <a:p>
            <a:r>
              <a:rPr lang="nl-BE" dirty="0"/>
              <a:t>Momenteel groeit de consensus om de familie op te splitsen, en onder andere deze Ehretiafamilie is een van die splitsingsproducten. </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107</a:t>
            </a:fld>
            <a:endParaRPr lang="en-GB" altLang="nl-NL"/>
          </a:p>
        </p:txBody>
      </p:sp>
    </p:spTree>
    <p:extLst>
      <p:ext uri="{BB962C8B-B14F-4D97-AF65-F5344CB8AC3E}">
        <p14:creationId xmlns:p14="http://schemas.microsoft.com/office/powerpoint/2010/main" val="1360519806"/>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108</a:t>
            </a:fld>
            <a:endParaRPr lang="en-GB" altLang="nl-NL"/>
          </a:p>
        </p:txBody>
      </p:sp>
    </p:spTree>
    <p:extLst>
      <p:ext uri="{BB962C8B-B14F-4D97-AF65-F5344CB8AC3E}">
        <p14:creationId xmlns:p14="http://schemas.microsoft.com/office/powerpoint/2010/main" val="3734348456"/>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Jaboticaba (Plinia cauliflora)</a:t>
            </a:r>
          </a:p>
          <a:p>
            <a:r>
              <a:rPr lang="nl-BE" dirty="0"/>
              <a:t>Mirtefamilie (Myrtaceae)</a:t>
            </a:r>
          </a:p>
          <a:p>
            <a:endParaRPr lang="nl-BE" dirty="0"/>
          </a:p>
          <a:p>
            <a:endParaRPr lang="nl-BE" dirty="0"/>
          </a:p>
          <a:p>
            <a:r>
              <a:rPr lang="nl-BE" dirty="0"/>
              <a:t>Van een jarenlange Vriend van de Plantentuin kregen we onlangs een stekje van deze tropische vruchtboom uit Brazilië. </a:t>
            </a:r>
          </a:p>
          <a:p>
            <a:r>
              <a:rPr lang="nl-BE" dirty="0"/>
              <a:t>Meestal staat ze nog bekend onder een oudere naam, </a:t>
            </a:r>
            <a:r>
              <a:rPr lang="nl-BE" i="1" dirty="0"/>
              <a:t>Myrciaria cauliflora</a:t>
            </a:r>
            <a:r>
              <a:rPr lang="nl-BE" dirty="0"/>
              <a:t>. </a:t>
            </a:r>
          </a:p>
          <a:p>
            <a:endParaRPr lang="nl-BE" dirty="0"/>
          </a:p>
          <a:p>
            <a:r>
              <a:rPr lang="nl-BE" dirty="0"/>
              <a:t>Tot voor enkele jaren stond nog een bordje met deze naam bij een struik in onze tropische serre. Maar helaas, de plant achter dat bord was NIET deze soort; en nu staat daar een bordje bij als </a:t>
            </a:r>
            <a:r>
              <a:rPr lang="nl-BE" i="1" dirty="0"/>
              <a:t>Myrciaria species</a:t>
            </a:r>
            <a:r>
              <a:rPr lang="nl-BE" dirty="0"/>
              <a:t>…</a:t>
            </a:r>
          </a:p>
          <a:p>
            <a:endParaRPr lang="nl-BE" dirty="0"/>
          </a:p>
          <a:p>
            <a:r>
              <a:rPr lang="nl-BE" dirty="0"/>
              <a:t>We hopen dus om over enkele jaren de superlekkere vruchten van deze plukboom te kunnen degusteren. Hoop doet leven, zeker in deze duistere tijden, nietwaar. </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109</a:t>
            </a:fld>
            <a:endParaRPr lang="en-GB" altLang="nl-NL"/>
          </a:p>
        </p:txBody>
      </p:sp>
    </p:spTree>
    <p:extLst>
      <p:ext uri="{BB962C8B-B14F-4D97-AF65-F5344CB8AC3E}">
        <p14:creationId xmlns:p14="http://schemas.microsoft.com/office/powerpoint/2010/main" val="28481804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Cyclamen hederifolium</a:t>
            </a:r>
          </a:p>
          <a:p>
            <a:r>
              <a:rPr lang="nl-BE" dirty="0"/>
              <a:t>Sleutelbloemfamilie (Primulaceae)</a:t>
            </a:r>
          </a:p>
          <a:p>
            <a:endParaRPr lang="nl-BE" dirty="0"/>
          </a:p>
          <a:p>
            <a:endParaRPr lang="nl-BE" dirty="0"/>
          </a:p>
          <a:p>
            <a:r>
              <a:rPr lang="nl-BE" dirty="0"/>
              <a:t>In de schaduw van een oude </a:t>
            </a:r>
            <a:r>
              <a:rPr lang="nl-BE" i="1" dirty="0"/>
              <a:t>Magnolia kobus </a:t>
            </a:r>
            <a:r>
              <a:rPr lang="nl-BE" dirty="0"/>
              <a:t>breidt deze populatie zich gestaag uit, met zeer betrouwbare herfstbloei.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11</a:t>
            </a:fld>
            <a:endParaRPr lang="en-GB" altLang="nl-NL"/>
          </a:p>
        </p:txBody>
      </p:sp>
    </p:spTree>
    <p:extLst>
      <p:ext uri="{BB962C8B-B14F-4D97-AF65-F5344CB8AC3E}">
        <p14:creationId xmlns:p14="http://schemas.microsoft.com/office/powerpoint/2010/main" val="2482270384"/>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Jaboticaba (Plinia cauliflora)</a:t>
            </a:r>
          </a:p>
          <a:p>
            <a:r>
              <a:rPr lang="nl-BE" dirty="0"/>
              <a:t>Mirtefamilie (Myrtaceae)</a:t>
            </a:r>
          </a:p>
          <a:p>
            <a:endParaRPr lang="nl-BE" dirty="0"/>
          </a:p>
          <a:p>
            <a:endParaRPr lang="nl-BE" dirty="0"/>
          </a:p>
          <a:p>
            <a:r>
              <a:rPr lang="nl-BE" dirty="0"/>
              <a:t>Van een jarenlange Vriend van de Plantentuin kregen we onlangs een stekje van deze tropische vruchtboom uit Brazilië. </a:t>
            </a:r>
          </a:p>
          <a:p>
            <a:r>
              <a:rPr lang="nl-BE" dirty="0"/>
              <a:t>Meestal staat ze nog bekend onder een oudere naam, </a:t>
            </a:r>
            <a:r>
              <a:rPr lang="nl-BE" i="1" dirty="0"/>
              <a:t>Myrciaria cauliflora</a:t>
            </a:r>
            <a:r>
              <a:rPr lang="nl-BE" dirty="0"/>
              <a:t>. </a:t>
            </a:r>
          </a:p>
          <a:p>
            <a:endParaRPr lang="nl-BE" dirty="0"/>
          </a:p>
          <a:p>
            <a:r>
              <a:rPr lang="nl-BE" dirty="0"/>
              <a:t>Tot voor enkele jaren stond nog een bordje met deze naam bij een struik in onze tropische serre. Maar helaas, de plant achter dat bord was NIET deze soort; en nu staat daar een bordje bij als </a:t>
            </a:r>
            <a:r>
              <a:rPr lang="nl-BE" i="1" dirty="0"/>
              <a:t>Myrciaria species</a:t>
            </a:r>
            <a:r>
              <a:rPr lang="nl-BE" dirty="0"/>
              <a:t>…</a:t>
            </a:r>
          </a:p>
          <a:p>
            <a:endParaRPr lang="nl-BE" dirty="0"/>
          </a:p>
          <a:p>
            <a:r>
              <a:rPr lang="nl-BE" dirty="0"/>
              <a:t>We hopen dus om over enkele jaren de superlekkere vruchten van deze plukboom te kunnen degusteren. Hoop doet leven, zeker in deze duistere tijden, nietwaar. </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110</a:t>
            </a:fld>
            <a:endParaRPr lang="en-GB" altLang="nl-NL"/>
          </a:p>
        </p:txBody>
      </p:sp>
    </p:spTree>
    <p:extLst>
      <p:ext uri="{BB962C8B-B14F-4D97-AF65-F5344CB8AC3E}">
        <p14:creationId xmlns:p14="http://schemas.microsoft.com/office/powerpoint/2010/main" val="87293589"/>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Jaboticaba (Plinia cauliflora)</a:t>
            </a:r>
          </a:p>
          <a:p>
            <a:r>
              <a:rPr lang="nl-BE" dirty="0"/>
              <a:t>Mirtefamilie (Myrtaceae)</a:t>
            </a:r>
          </a:p>
          <a:p>
            <a:endParaRPr lang="nl-BE" dirty="0"/>
          </a:p>
          <a:p>
            <a:endParaRPr lang="nl-BE" dirty="0"/>
          </a:p>
          <a:p>
            <a:r>
              <a:rPr lang="nl-BE" dirty="0"/>
              <a:t>Van een jarenlange Vriend van de Plantentuin kregen we onlangs een stekje van deze tropische vruchtboom uit Brazilië. </a:t>
            </a:r>
          </a:p>
          <a:p>
            <a:r>
              <a:rPr lang="nl-BE" dirty="0"/>
              <a:t>Meestal staat ze nog bekend onder een oudere naam, </a:t>
            </a:r>
            <a:r>
              <a:rPr lang="nl-BE" i="1" dirty="0"/>
              <a:t>Myrciaria cauliflora</a:t>
            </a:r>
            <a:r>
              <a:rPr lang="nl-BE" dirty="0"/>
              <a:t>. </a:t>
            </a:r>
          </a:p>
          <a:p>
            <a:endParaRPr lang="nl-BE" dirty="0"/>
          </a:p>
          <a:p>
            <a:r>
              <a:rPr lang="nl-BE" dirty="0"/>
              <a:t>Tot voor enkele jaren stond nog een bordje met deze naam bij een struik in onze tropische serre. Maar helaas, de plant achter dat bord was NIET deze soort; en nu staat daar een bordje bij als </a:t>
            </a:r>
            <a:r>
              <a:rPr lang="nl-BE" i="1" dirty="0"/>
              <a:t>Myrciaria species</a:t>
            </a:r>
            <a:r>
              <a:rPr lang="nl-BE" dirty="0"/>
              <a:t>…</a:t>
            </a:r>
          </a:p>
          <a:p>
            <a:endParaRPr lang="nl-BE" dirty="0"/>
          </a:p>
          <a:p>
            <a:r>
              <a:rPr lang="nl-BE" dirty="0"/>
              <a:t>We hopen dus om over enkele jaren de superlekkere vruchten van deze plukboom te kunnen degusteren. Hoop doet leven, zeker in deze duistere tijden, nietwaar. </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111</a:t>
            </a:fld>
            <a:endParaRPr lang="en-GB" altLang="nl-NL"/>
          </a:p>
        </p:txBody>
      </p:sp>
    </p:spTree>
    <p:extLst>
      <p:ext uri="{BB962C8B-B14F-4D97-AF65-F5344CB8AC3E}">
        <p14:creationId xmlns:p14="http://schemas.microsoft.com/office/powerpoint/2010/main" val="761276579"/>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112</a:t>
            </a:fld>
            <a:endParaRPr lang="en-GB" altLang="nl-NL"/>
          </a:p>
        </p:txBody>
      </p:sp>
    </p:spTree>
    <p:extLst>
      <p:ext uri="{BB962C8B-B14F-4D97-AF65-F5344CB8AC3E}">
        <p14:creationId xmlns:p14="http://schemas.microsoft.com/office/powerpoint/2010/main" val="1283727794"/>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113</a:t>
            </a:fld>
            <a:endParaRPr lang="en-GB" altLang="nl-NL"/>
          </a:p>
        </p:txBody>
      </p:sp>
    </p:spTree>
    <p:extLst>
      <p:ext uri="{BB962C8B-B14F-4D97-AF65-F5344CB8AC3E}">
        <p14:creationId xmlns:p14="http://schemas.microsoft.com/office/powerpoint/2010/main" val="225289018"/>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114</a:t>
            </a:fld>
            <a:endParaRPr lang="en-GB" altLang="nl-NL"/>
          </a:p>
        </p:txBody>
      </p:sp>
    </p:spTree>
    <p:extLst>
      <p:ext uri="{BB962C8B-B14F-4D97-AF65-F5344CB8AC3E}">
        <p14:creationId xmlns:p14="http://schemas.microsoft.com/office/powerpoint/2010/main" val="28939362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Cyclamen hederifolium</a:t>
            </a:r>
          </a:p>
          <a:p>
            <a:r>
              <a:rPr lang="nl-BE" dirty="0"/>
              <a:t>Sleutelbloemfamilie (Primulaceae)</a:t>
            </a:r>
          </a:p>
          <a:p>
            <a:endParaRPr lang="nl-BE" dirty="0"/>
          </a:p>
          <a:p>
            <a:endParaRPr lang="nl-BE" dirty="0"/>
          </a:p>
          <a:p>
            <a:r>
              <a:rPr lang="nl-BE" dirty="0"/>
              <a:t>In de schaduw van een oude </a:t>
            </a:r>
            <a:r>
              <a:rPr lang="nl-BE" i="1" dirty="0"/>
              <a:t>Magnolia kobus </a:t>
            </a:r>
            <a:r>
              <a:rPr lang="nl-BE" dirty="0"/>
              <a:t>breidt deze populatie zich gestaag uit, met zeer betrouwbare herfstbloei.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12</a:t>
            </a:fld>
            <a:endParaRPr lang="en-GB" altLang="nl-NL"/>
          </a:p>
        </p:txBody>
      </p:sp>
    </p:spTree>
    <p:extLst>
      <p:ext uri="{BB962C8B-B14F-4D97-AF65-F5344CB8AC3E}">
        <p14:creationId xmlns:p14="http://schemas.microsoft.com/office/powerpoint/2010/main" val="23948974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Cyclamen hederifolium</a:t>
            </a:r>
          </a:p>
          <a:p>
            <a:r>
              <a:rPr lang="nl-BE" dirty="0"/>
              <a:t>Sleutelbloemfamilie (Primulaceae)</a:t>
            </a:r>
          </a:p>
          <a:p>
            <a:endParaRPr lang="nl-BE" dirty="0"/>
          </a:p>
          <a:p>
            <a:endParaRPr lang="nl-BE" dirty="0"/>
          </a:p>
          <a:p>
            <a:r>
              <a:rPr lang="nl-BE" dirty="0"/>
              <a:t>In de schaduw van een oude </a:t>
            </a:r>
            <a:r>
              <a:rPr lang="nl-BE" i="1" dirty="0"/>
              <a:t>Magnolia kobus </a:t>
            </a:r>
            <a:r>
              <a:rPr lang="nl-BE" dirty="0"/>
              <a:t>breidt deze populatie zich gestaag uit, met zeer betrouwbare herfstbloei.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13</a:t>
            </a:fld>
            <a:endParaRPr lang="en-GB" altLang="nl-NL"/>
          </a:p>
        </p:txBody>
      </p:sp>
    </p:spTree>
    <p:extLst>
      <p:ext uri="{BB962C8B-B14F-4D97-AF65-F5344CB8AC3E}">
        <p14:creationId xmlns:p14="http://schemas.microsoft.com/office/powerpoint/2010/main" val="28738093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14</a:t>
            </a:fld>
            <a:endParaRPr lang="en-GB" altLang="nl-NL"/>
          </a:p>
        </p:txBody>
      </p:sp>
    </p:spTree>
    <p:extLst>
      <p:ext uri="{BB962C8B-B14F-4D97-AF65-F5344CB8AC3E}">
        <p14:creationId xmlns:p14="http://schemas.microsoft.com/office/powerpoint/2010/main" val="29624265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Cyclamen hederifolium ‘Album’</a:t>
            </a:r>
          </a:p>
          <a:p>
            <a:r>
              <a:rPr lang="nl-BE" dirty="0"/>
              <a:t>Sleutelbloemfamilie (Primulaceae)</a:t>
            </a:r>
          </a:p>
          <a:p>
            <a:endParaRPr lang="nl-BE" dirty="0"/>
          </a:p>
          <a:p>
            <a:endParaRPr lang="nl-BE" dirty="0"/>
          </a:p>
          <a:p>
            <a:r>
              <a:rPr lang="nl-BE" dirty="0"/>
              <a:t>Ook deze populatie groeit in de schaduw, hier van een oude </a:t>
            </a:r>
            <a:r>
              <a:rPr lang="nl-BE" i="1" dirty="0"/>
              <a:t>Abies firma</a:t>
            </a:r>
            <a:r>
              <a:rPr lang="nl-BE" dirty="0"/>
              <a:t>. Deze witte (eerder: kleurloze) variant heeft minder charme dan de natuurlijke vorm, zo lijkt het mij.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15</a:t>
            </a:fld>
            <a:endParaRPr lang="en-GB" altLang="nl-NL"/>
          </a:p>
        </p:txBody>
      </p:sp>
    </p:spTree>
    <p:extLst>
      <p:ext uri="{BB962C8B-B14F-4D97-AF65-F5344CB8AC3E}">
        <p14:creationId xmlns:p14="http://schemas.microsoft.com/office/powerpoint/2010/main" val="40206281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Cyclamen hederifolium ‘Album’</a:t>
            </a:r>
          </a:p>
          <a:p>
            <a:r>
              <a:rPr lang="nl-BE" dirty="0"/>
              <a:t>Sleutelbloemfamilie (Primulaceae)</a:t>
            </a:r>
          </a:p>
          <a:p>
            <a:endParaRPr lang="nl-BE" dirty="0"/>
          </a:p>
          <a:p>
            <a:endParaRPr lang="nl-BE" dirty="0"/>
          </a:p>
          <a:p>
            <a:r>
              <a:rPr lang="nl-BE" dirty="0"/>
              <a:t>Ook deze populatie groeit in de schaduw, hier van een oude Abies firma. Deze witte (eerder: kleurloze) variant heeft minder charme dan de natuurlijke vorm, zo lijkt het mij.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16</a:t>
            </a:fld>
            <a:endParaRPr lang="en-GB" altLang="nl-NL"/>
          </a:p>
        </p:txBody>
      </p:sp>
    </p:spTree>
    <p:extLst>
      <p:ext uri="{BB962C8B-B14F-4D97-AF65-F5344CB8AC3E}">
        <p14:creationId xmlns:p14="http://schemas.microsoft.com/office/powerpoint/2010/main" val="37985873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Dianthus webbianus </a:t>
            </a:r>
          </a:p>
          <a:p>
            <a:r>
              <a:rPr lang="nl-BE" dirty="0"/>
              <a:t>Anjerfamilie (Caryophyllaceae)</a:t>
            </a:r>
          </a:p>
          <a:p>
            <a:endParaRPr lang="nl-BE" dirty="0"/>
          </a:p>
          <a:p>
            <a:endParaRPr lang="nl-BE" dirty="0"/>
          </a:p>
          <a:p>
            <a:r>
              <a:rPr lang="nl-BE" dirty="0"/>
              <a:t>Dit kussen blijft op een indrukwekkende manier verder uitdeinen, blijkbaar is deze aangeplant op een perfecte plaats…</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17</a:t>
            </a:fld>
            <a:endParaRPr lang="en-GB" altLang="nl-NL"/>
          </a:p>
        </p:txBody>
      </p:sp>
    </p:spTree>
    <p:extLst>
      <p:ext uri="{BB962C8B-B14F-4D97-AF65-F5344CB8AC3E}">
        <p14:creationId xmlns:p14="http://schemas.microsoft.com/office/powerpoint/2010/main" val="8159725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Ceratostigma plumbaginoides</a:t>
            </a:r>
          </a:p>
          <a:p>
            <a:r>
              <a:rPr lang="nl-BE" dirty="0"/>
              <a:t>Strandkruidfamilie (Plumbaginaceae)</a:t>
            </a:r>
          </a:p>
          <a:p>
            <a:endParaRPr lang="nl-BE" dirty="0"/>
          </a:p>
          <a:p>
            <a:endParaRPr lang="nl-BE" dirty="0"/>
          </a:p>
          <a:p>
            <a:r>
              <a:rPr lang="nl-BE" dirty="0"/>
              <a:t>Deze twee foto’s tonen het verschil tussen een plant in de schaduw (eerste foto) en een plant in de volle zon (tweede foto), resp. groen en met herfstverkleuring.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18</a:t>
            </a:fld>
            <a:endParaRPr lang="en-GB" altLang="nl-NL"/>
          </a:p>
        </p:txBody>
      </p:sp>
    </p:spTree>
    <p:extLst>
      <p:ext uri="{BB962C8B-B14F-4D97-AF65-F5344CB8AC3E}">
        <p14:creationId xmlns:p14="http://schemas.microsoft.com/office/powerpoint/2010/main" val="18702752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Ceratostigma plumbaginoides</a:t>
            </a:r>
          </a:p>
          <a:p>
            <a:r>
              <a:rPr lang="nl-BE" dirty="0"/>
              <a:t>Strandkruidfamilie (Plumbaginaceae)</a:t>
            </a:r>
          </a:p>
          <a:p>
            <a:endParaRPr lang="nl-BE" dirty="0"/>
          </a:p>
          <a:p>
            <a:endParaRPr lang="nl-BE" dirty="0"/>
          </a:p>
          <a:p>
            <a:r>
              <a:rPr lang="nl-BE" dirty="0"/>
              <a:t>Deze twee foto’s tonen het verschil tussen een plant in de schaduw (eerste foto) en een plant in de volle zon (tweede foto), resp. groen en met herfstverkleuriing.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19</a:t>
            </a:fld>
            <a:endParaRPr lang="en-GB" altLang="nl-NL"/>
          </a:p>
        </p:txBody>
      </p:sp>
    </p:spTree>
    <p:extLst>
      <p:ext uri="{BB962C8B-B14F-4D97-AF65-F5344CB8AC3E}">
        <p14:creationId xmlns:p14="http://schemas.microsoft.com/office/powerpoint/2010/main" val="593774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Nieuw in de Plantentuin, en wat schuilt hierin?</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2</a:t>
            </a:fld>
            <a:endParaRPr lang="en-GB" altLang="nl-NL"/>
          </a:p>
        </p:txBody>
      </p:sp>
    </p:spTree>
    <p:extLst>
      <p:ext uri="{BB962C8B-B14F-4D97-AF65-F5344CB8AC3E}">
        <p14:creationId xmlns:p14="http://schemas.microsoft.com/office/powerpoint/2010/main" val="34092962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20</a:t>
            </a:fld>
            <a:endParaRPr lang="en-GB" altLang="nl-NL"/>
          </a:p>
        </p:txBody>
      </p:sp>
    </p:spTree>
    <p:extLst>
      <p:ext uri="{BB962C8B-B14F-4D97-AF65-F5344CB8AC3E}">
        <p14:creationId xmlns:p14="http://schemas.microsoft.com/office/powerpoint/2010/main" val="19099062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Winterzoet (Chimonanthus praecox)</a:t>
            </a:r>
          </a:p>
          <a:p>
            <a:r>
              <a:rPr lang="nl-BE" dirty="0"/>
              <a:t>Specerijstruikfamilie (Calycanthaceae)</a:t>
            </a:r>
          </a:p>
          <a:p>
            <a:endParaRPr lang="nl-BE" dirty="0"/>
          </a:p>
          <a:p>
            <a:endParaRPr lang="nl-BE" dirty="0"/>
          </a:p>
          <a:p>
            <a:r>
              <a:rPr lang="nl-BE" dirty="0"/>
              <a:t>Dit jaar is de bestuiving blijkbaar succesvol verlopen, er hangen zeer veel “dingen” aan de struik. Zo’n “ding” is de uitgegroeide bloembodem, waarin meerdere vrije dopvruchten zijn gevormd.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21</a:t>
            </a:fld>
            <a:endParaRPr lang="en-GB" altLang="nl-NL"/>
          </a:p>
        </p:txBody>
      </p:sp>
    </p:spTree>
    <p:extLst>
      <p:ext uri="{BB962C8B-B14F-4D97-AF65-F5344CB8AC3E}">
        <p14:creationId xmlns:p14="http://schemas.microsoft.com/office/powerpoint/2010/main" val="38146095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Winterzoet (Chimonanthus praecox)</a:t>
            </a:r>
          </a:p>
          <a:p>
            <a:r>
              <a:rPr lang="nl-BE" dirty="0"/>
              <a:t>Specerijstruikfamilie (Calycanthaceae)</a:t>
            </a:r>
          </a:p>
          <a:p>
            <a:endParaRPr lang="nl-BE" dirty="0"/>
          </a:p>
          <a:p>
            <a:endParaRPr lang="nl-BE" dirty="0"/>
          </a:p>
          <a:p>
            <a:r>
              <a:rPr lang="nl-BE" dirty="0"/>
              <a:t>Aan de buitenzijde van deze uitgegroeide bloembodem zijn de littekens van de afgevallen bloemdekbladen vrij goed zichtbaar. </a:t>
            </a:r>
          </a:p>
          <a:p>
            <a:r>
              <a:rPr lang="nl-BE" dirty="0"/>
              <a:t>Op het linkse takje zien we de bloemknoppen voor de komende winter.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22</a:t>
            </a:fld>
            <a:endParaRPr lang="en-GB" altLang="nl-NL"/>
          </a:p>
        </p:txBody>
      </p:sp>
    </p:spTree>
    <p:extLst>
      <p:ext uri="{BB962C8B-B14F-4D97-AF65-F5344CB8AC3E}">
        <p14:creationId xmlns:p14="http://schemas.microsoft.com/office/powerpoint/2010/main" val="6792891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Pawpaw (Asimina triloba)</a:t>
            </a:r>
          </a:p>
          <a:p>
            <a:r>
              <a:rPr lang="nl-BE" dirty="0"/>
              <a:t>Annonafamilie (Annonaceae)</a:t>
            </a:r>
          </a:p>
          <a:p>
            <a:endParaRPr lang="nl-BE" dirty="0"/>
          </a:p>
          <a:p>
            <a:endParaRPr lang="nl-BE" dirty="0"/>
          </a:p>
          <a:p>
            <a:r>
              <a:rPr lang="nl-BE" dirty="0"/>
              <a:t>Het verschil in herfstverkleuring is hier opmerkelijk, de individualiteit van elke boompje wordt hier duidelijk aangetoond.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23</a:t>
            </a:fld>
            <a:endParaRPr lang="en-GB" altLang="nl-NL"/>
          </a:p>
        </p:txBody>
      </p:sp>
    </p:spTree>
    <p:extLst>
      <p:ext uri="{BB962C8B-B14F-4D97-AF65-F5344CB8AC3E}">
        <p14:creationId xmlns:p14="http://schemas.microsoft.com/office/powerpoint/2010/main" val="29274387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Magnolia officinalis</a:t>
            </a:r>
          </a:p>
          <a:p>
            <a:r>
              <a:rPr lang="nl-BE" dirty="0"/>
              <a:t>Magnoliafamilie (Magnoliaceae)</a:t>
            </a:r>
          </a:p>
          <a:p>
            <a:endParaRPr lang="nl-BE" dirty="0"/>
          </a:p>
          <a:p>
            <a:endParaRPr lang="nl-BE" dirty="0"/>
          </a:p>
          <a:p>
            <a:r>
              <a:rPr lang="nl-BE" dirty="0"/>
              <a:t>Het resultaat van drie zeer droge en superhete zomers…</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24</a:t>
            </a:fld>
            <a:endParaRPr lang="en-GB" altLang="nl-NL"/>
          </a:p>
        </p:txBody>
      </p:sp>
    </p:spTree>
    <p:extLst>
      <p:ext uri="{BB962C8B-B14F-4D97-AF65-F5344CB8AC3E}">
        <p14:creationId xmlns:p14="http://schemas.microsoft.com/office/powerpoint/2010/main" val="13518939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25</a:t>
            </a:fld>
            <a:endParaRPr lang="en-GB" altLang="nl-NL"/>
          </a:p>
        </p:txBody>
      </p:sp>
    </p:spTree>
    <p:extLst>
      <p:ext uri="{BB962C8B-B14F-4D97-AF65-F5344CB8AC3E}">
        <p14:creationId xmlns:p14="http://schemas.microsoft.com/office/powerpoint/2010/main" val="36601225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Laurelia sempervirens</a:t>
            </a:r>
          </a:p>
          <a:p>
            <a:r>
              <a:rPr lang="nl-BE" dirty="0"/>
              <a:t>Atherospermafamilie (Atherospermataceae)</a:t>
            </a:r>
          </a:p>
          <a:p>
            <a:endParaRPr lang="nl-BE" dirty="0"/>
          </a:p>
          <a:p>
            <a:endParaRPr lang="nl-BE" dirty="0"/>
          </a:p>
          <a:p>
            <a:r>
              <a:rPr lang="nl-BE" dirty="0"/>
              <a:t>Het lijkt alsof hier meerdere types van knoppen zijn gevormd, hopelijk zijn daar wat bloemknoppen bij. </a:t>
            </a:r>
          </a:p>
          <a:p>
            <a:r>
              <a:rPr lang="nl-BE" dirty="0"/>
              <a:t>De aanwezigheid van bloemen is hier ten zeerste gewenst, om de identificatie van deze plant te kunnen bevestigen. </a:t>
            </a:r>
          </a:p>
          <a:p>
            <a:r>
              <a:rPr lang="nl-BE" dirty="0"/>
              <a:t>Er is mogelijk bij de kwekerij een verwarring opgetreden met </a:t>
            </a:r>
            <a:r>
              <a:rPr lang="nl-BE" i="1" dirty="0"/>
              <a:t>Laureliopsis philippiana</a:t>
            </a:r>
            <a:r>
              <a:rPr lang="nl-BE" dirty="0"/>
              <a:t>?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26</a:t>
            </a:fld>
            <a:endParaRPr lang="en-GB" altLang="nl-NL"/>
          </a:p>
        </p:txBody>
      </p:sp>
    </p:spTree>
    <p:extLst>
      <p:ext uri="{BB962C8B-B14F-4D97-AF65-F5344CB8AC3E}">
        <p14:creationId xmlns:p14="http://schemas.microsoft.com/office/powerpoint/2010/main" val="13052289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Laurelia sempervirens</a:t>
            </a:r>
          </a:p>
          <a:p>
            <a:r>
              <a:rPr lang="nl-BE" dirty="0"/>
              <a:t>Atherospermafamilie (Atherospermataceae)</a:t>
            </a:r>
          </a:p>
          <a:p>
            <a:endParaRPr lang="nl-BE" dirty="0"/>
          </a:p>
          <a:p>
            <a:endParaRPr lang="nl-BE" dirty="0"/>
          </a:p>
          <a:p>
            <a:r>
              <a:rPr lang="nl-BE" dirty="0"/>
              <a:t>Op deze twee nieuwe zijtakjes zijn de bracteolen goed zichtbaar: het eerste en (vaak) gereduceerde bladpaar op een zijtak. </a:t>
            </a:r>
          </a:p>
          <a:p>
            <a:r>
              <a:rPr lang="nl-BE" dirty="0"/>
              <a:t>Let ook op het lijntje (een articulatie?) aan de voet van de zijtak. </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27</a:t>
            </a:fld>
            <a:endParaRPr lang="en-GB" altLang="nl-NL"/>
          </a:p>
        </p:txBody>
      </p:sp>
    </p:spTree>
    <p:extLst>
      <p:ext uri="{BB962C8B-B14F-4D97-AF65-F5344CB8AC3E}">
        <p14:creationId xmlns:p14="http://schemas.microsoft.com/office/powerpoint/2010/main" val="31548681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Pyrenaria spectabilis</a:t>
            </a:r>
          </a:p>
          <a:p>
            <a:r>
              <a:rPr lang="nl-BE" dirty="0"/>
              <a:t>Theefamilie (Theaceae)</a:t>
            </a:r>
          </a:p>
          <a:p>
            <a:endParaRPr lang="nl-BE" dirty="0"/>
          </a:p>
          <a:p>
            <a:r>
              <a:rPr lang="nl-BE" dirty="0"/>
              <a:t>Een ongewone soort uit de Theefamilie, afkomstig uit de interessante kwekerij van Damien Devos (Anzegem). </a:t>
            </a:r>
          </a:p>
          <a:p>
            <a:r>
              <a:rPr lang="nl-BE" dirty="0"/>
              <a:t>De plant houdt goed stand, sinds 2014 bloeit ze jaarlijks, mét goede vruchtzetting. </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28</a:t>
            </a:fld>
            <a:endParaRPr lang="en-GB" altLang="nl-NL"/>
          </a:p>
        </p:txBody>
      </p:sp>
    </p:spTree>
    <p:extLst>
      <p:ext uri="{BB962C8B-B14F-4D97-AF65-F5344CB8AC3E}">
        <p14:creationId xmlns:p14="http://schemas.microsoft.com/office/powerpoint/2010/main" val="10903314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Pyrenaria spectabilis</a:t>
            </a:r>
          </a:p>
          <a:p>
            <a:r>
              <a:rPr lang="nl-BE" dirty="0"/>
              <a:t>Theefamilie (Theaceae)</a:t>
            </a:r>
          </a:p>
          <a:p>
            <a:endParaRPr lang="nl-BE" dirty="0"/>
          </a:p>
          <a:p>
            <a:endParaRPr lang="nl-BE" dirty="0"/>
          </a:p>
          <a:p>
            <a:r>
              <a:rPr lang="nl-BE" dirty="0"/>
              <a:t>Links een nog rijpende vrucht, rechts bloemknoppen voor volgende lente. </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29</a:t>
            </a:fld>
            <a:endParaRPr lang="en-GB" altLang="nl-NL"/>
          </a:p>
        </p:txBody>
      </p:sp>
    </p:spTree>
    <p:extLst>
      <p:ext uri="{BB962C8B-B14F-4D97-AF65-F5344CB8AC3E}">
        <p14:creationId xmlns:p14="http://schemas.microsoft.com/office/powerpoint/2010/main" val="26405231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Nieuw in de Plantentuin, en wat schuilt hierin?</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3</a:t>
            </a:fld>
            <a:endParaRPr lang="en-GB" altLang="nl-NL"/>
          </a:p>
        </p:txBody>
      </p:sp>
    </p:spTree>
    <p:extLst>
      <p:ext uri="{BB962C8B-B14F-4D97-AF65-F5344CB8AC3E}">
        <p14:creationId xmlns:p14="http://schemas.microsoft.com/office/powerpoint/2010/main" val="40749782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Daphniphyllum macropodum</a:t>
            </a:r>
          </a:p>
          <a:p>
            <a:r>
              <a:rPr lang="nl-BE" dirty="0"/>
              <a:t>Daphniphyllumfamilie (Daphniphyllaceae)</a:t>
            </a:r>
          </a:p>
          <a:p>
            <a:endParaRPr lang="nl-BE" dirty="0"/>
          </a:p>
          <a:p>
            <a:endParaRPr lang="nl-BE" dirty="0"/>
          </a:p>
          <a:p>
            <a:r>
              <a:rPr lang="nl-BE" dirty="0"/>
              <a:t>Een van de talrijke sierplanten, die uit Oost-Azië zijn overgekomen. </a:t>
            </a:r>
          </a:p>
          <a:p>
            <a:r>
              <a:rPr lang="nl-BE" dirty="0"/>
              <a:t>Deze soorten vertonen een (zeer) trage groei, maar een grote kwaliteitsbestendigheid. </a:t>
            </a:r>
          </a:p>
          <a:p>
            <a:r>
              <a:rPr lang="nl-BE" dirty="0"/>
              <a:t>Ze zijn tweehuizig, en onze plant hier is een mannelijk exemplaar. Bloei volgt meestal eind april of begin mei, afhankelijk van de lentetemperatuur…</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30</a:t>
            </a:fld>
            <a:endParaRPr lang="en-GB" altLang="nl-NL"/>
          </a:p>
        </p:txBody>
      </p:sp>
    </p:spTree>
    <p:extLst>
      <p:ext uri="{BB962C8B-B14F-4D97-AF65-F5344CB8AC3E}">
        <p14:creationId xmlns:p14="http://schemas.microsoft.com/office/powerpoint/2010/main" val="113991860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Daphniphyllum macropodum</a:t>
            </a:r>
          </a:p>
          <a:p>
            <a:r>
              <a:rPr lang="nl-BE" dirty="0"/>
              <a:t>Daphniphyllumfamilie (Daphniphyllaceae)</a:t>
            </a:r>
          </a:p>
          <a:p>
            <a:endParaRPr lang="nl-BE" dirty="0"/>
          </a:p>
          <a:p>
            <a:endParaRPr lang="nl-BE" dirty="0"/>
          </a:p>
          <a:p>
            <a:r>
              <a:rPr lang="nl-BE" dirty="0"/>
              <a:t>Deze plant heeft na de droge, hete zomer een lentegevoel gekregen en een nieuwe knop is gaan uitlopen.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31</a:t>
            </a:fld>
            <a:endParaRPr lang="en-GB" altLang="nl-NL"/>
          </a:p>
        </p:txBody>
      </p:sp>
    </p:spTree>
    <p:extLst>
      <p:ext uri="{BB962C8B-B14F-4D97-AF65-F5344CB8AC3E}">
        <p14:creationId xmlns:p14="http://schemas.microsoft.com/office/powerpoint/2010/main" val="207244502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Thee (Camellia sinensis)</a:t>
            </a:r>
          </a:p>
          <a:p>
            <a:r>
              <a:rPr lang="nl-BE" dirty="0"/>
              <a:t>Theefamilie (Theaceae)</a:t>
            </a:r>
          </a:p>
          <a:p>
            <a:endParaRPr lang="nl-BE" dirty="0"/>
          </a:p>
          <a:p>
            <a:endParaRPr lang="nl-BE" dirty="0"/>
          </a:p>
          <a:p>
            <a:r>
              <a:rPr lang="nl-BE" dirty="0"/>
              <a:t>In dit beschut hoekje bloeit een andere soort uit de Theefamilie ook al jaren (sinds 2011) zeer betrouwbaar, in oktober. </a:t>
            </a:r>
          </a:p>
          <a:p>
            <a:r>
              <a:rPr lang="nl-BE" dirty="0"/>
              <a:t>Vruchten heb ik nog niet opgemerkt, misschien iets om wat meer op te letten? Of is onze winter nefast voor de vruchtvorming?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32</a:t>
            </a:fld>
            <a:endParaRPr lang="en-GB" altLang="nl-NL"/>
          </a:p>
        </p:txBody>
      </p:sp>
    </p:spTree>
    <p:extLst>
      <p:ext uri="{BB962C8B-B14F-4D97-AF65-F5344CB8AC3E}">
        <p14:creationId xmlns:p14="http://schemas.microsoft.com/office/powerpoint/2010/main" val="395349916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33</a:t>
            </a:fld>
            <a:endParaRPr lang="en-GB" altLang="nl-NL"/>
          </a:p>
        </p:txBody>
      </p:sp>
    </p:spTree>
    <p:extLst>
      <p:ext uri="{BB962C8B-B14F-4D97-AF65-F5344CB8AC3E}">
        <p14:creationId xmlns:p14="http://schemas.microsoft.com/office/powerpoint/2010/main" val="39007782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Europese aardbeiboom (Arbutus unedo ‘Compacta’)</a:t>
            </a:r>
          </a:p>
          <a:p>
            <a:r>
              <a:rPr lang="nl-BE" dirty="0"/>
              <a:t>Heidefamilie (Ericaceae)</a:t>
            </a:r>
          </a:p>
          <a:p>
            <a:endParaRPr lang="nl-BE" dirty="0"/>
          </a:p>
          <a:p>
            <a:r>
              <a:rPr lang="nl-BE" dirty="0"/>
              <a:t>De rijping van de vruchten neemt ongeveer een jaar in beslag: ze zijn rijp tegelijk met het openen van de nieuwe bloemen. </a:t>
            </a:r>
          </a:p>
          <a:p>
            <a:endParaRPr lang="nl-BE" dirty="0"/>
          </a:p>
          <a:p>
            <a:r>
              <a:rPr lang="nl-BE" dirty="0"/>
              <a:t>Verspreid in de tuin staan meerdere exemplaren van deze soort. </a:t>
            </a:r>
          </a:p>
          <a:p>
            <a:r>
              <a:rPr lang="nl-BE" dirty="0"/>
              <a:t>Opvallend is hun zeer verschillende productie aan vruchten, sommige planten dragen elk jaar talrijke vruchten, andere quasi nooit. </a:t>
            </a:r>
          </a:p>
          <a:p>
            <a:endParaRPr lang="nl-BE" dirty="0"/>
          </a:p>
          <a:p>
            <a:r>
              <a:rPr lang="nl-BE" dirty="0"/>
              <a:t>Dit wordt de Plant van de Maand in het volgend nummer van ons tijdschrift.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34</a:t>
            </a:fld>
            <a:endParaRPr lang="en-GB" altLang="nl-NL"/>
          </a:p>
        </p:txBody>
      </p:sp>
    </p:spTree>
    <p:extLst>
      <p:ext uri="{BB962C8B-B14F-4D97-AF65-F5344CB8AC3E}">
        <p14:creationId xmlns:p14="http://schemas.microsoft.com/office/powerpoint/2010/main" val="137093826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Sedum lineare</a:t>
            </a:r>
          </a:p>
          <a:p>
            <a:r>
              <a:rPr lang="nl-BE" dirty="0"/>
              <a:t>Vetplantenfamilie (Crassulaceae)</a:t>
            </a:r>
          </a:p>
          <a:p>
            <a:endParaRPr lang="nl-BE" dirty="0"/>
          </a:p>
          <a:p>
            <a:endParaRPr lang="nl-BE" dirty="0"/>
          </a:p>
          <a:p>
            <a:r>
              <a:rPr lang="nl-BE" dirty="0"/>
              <a:t>Ooit is de starter van dit tapijt aangetroffen in de Achilles Musschestraat, tijdens een streepexcursie. Wellicht was deze plant een ontsnapt exemplaar uit een van de siertuinen in die straat? </a:t>
            </a:r>
          </a:p>
          <a:p>
            <a:r>
              <a:rPr lang="nl-BE" dirty="0"/>
              <a:t>Na diverse problematische tussenstappen is die plant dan toch hier terecht gekomen. En eigenlijk groeit hij wat te hard. </a:t>
            </a:r>
          </a:p>
          <a:p>
            <a:r>
              <a:rPr lang="nl-BE" dirty="0"/>
              <a:t>Er was vooraf veel vrees voor deze plant als een mogelijke superverspreider (zoals wel meer </a:t>
            </a:r>
            <a:r>
              <a:rPr lang="nl-BE" i="1" dirty="0"/>
              <a:t>Sedum</a:t>
            </a:r>
            <a:r>
              <a:rPr lang="nl-BE" dirty="0"/>
              <a:t>-soorten zich gedragen), maar hier valt het best mee, voorlopig dan toch. </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35</a:t>
            </a:fld>
            <a:endParaRPr lang="en-GB" altLang="nl-NL"/>
          </a:p>
        </p:txBody>
      </p:sp>
    </p:spTree>
    <p:extLst>
      <p:ext uri="{BB962C8B-B14F-4D97-AF65-F5344CB8AC3E}">
        <p14:creationId xmlns:p14="http://schemas.microsoft.com/office/powerpoint/2010/main" val="394255922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Grote honingbloem (Melianthus major)</a:t>
            </a:r>
          </a:p>
          <a:p>
            <a:r>
              <a:rPr lang="nl-BE" dirty="0"/>
              <a:t>Francoafamilie (Francoaceae)</a:t>
            </a:r>
          </a:p>
          <a:p>
            <a:endParaRPr lang="nl-BE" dirty="0"/>
          </a:p>
          <a:p>
            <a:endParaRPr lang="nl-BE" dirty="0"/>
          </a:p>
          <a:p>
            <a:r>
              <a:rPr lang="nl-BE" dirty="0"/>
              <a:t>Dankzij de zachte winters en de zonrijke zomers is deze Zuid-Afrikaanse plant hier fameus uitgegroeid, nietwaar.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36</a:t>
            </a:fld>
            <a:endParaRPr lang="en-GB" altLang="nl-NL"/>
          </a:p>
        </p:txBody>
      </p:sp>
    </p:spTree>
    <p:extLst>
      <p:ext uri="{BB962C8B-B14F-4D97-AF65-F5344CB8AC3E}">
        <p14:creationId xmlns:p14="http://schemas.microsoft.com/office/powerpoint/2010/main" val="91480427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Grote honingbloem (Melianthus major)</a:t>
            </a:r>
          </a:p>
          <a:p>
            <a:r>
              <a:rPr lang="nl-BE" dirty="0"/>
              <a:t>Francoafamilie (Francoaceae)</a:t>
            </a:r>
          </a:p>
          <a:p>
            <a:endParaRPr lang="nl-BE" dirty="0"/>
          </a:p>
          <a:p>
            <a:endParaRPr lang="nl-BE" dirty="0"/>
          </a:p>
          <a:p>
            <a:r>
              <a:rPr lang="nl-BE" dirty="0"/>
              <a:t>Hier zijn zeer duidelijk de (intrapetiolair) vergroeide stipulen van het blad zichtbaar.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37</a:t>
            </a:fld>
            <a:endParaRPr lang="en-GB" altLang="nl-NL"/>
          </a:p>
        </p:txBody>
      </p:sp>
    </p:spTree>
    <p:extLst>
      <p:ext uri="{BB962C8B-B14F-4D97-AF65-F5344CB8AC3E}">
        <p14:creationId xmlns:p14="http://schemas.microsoft.com/office/powerpoint/2010/main" val="312214256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Grote honingbloem (Melianthus major)</a:t>
            </a:r>
          </a:p>
          <a:p>
            <a:r>
              <a:rPr lang="nl-BE" dirty="0"/>
              <a:t>Francoafamilie (Francoaceae)</a:t>
            </a:r>
          </a:p>
          <a:p>
            <a:endParaRPr lang="nl-BE" dirty="0"/>
          </a:p>
          <a:p>
            <a:endParaRPr lang="nl-BE" dirty="0"/>
          </a:p>
          <a:p>
            <a:r>
              <a:rPr lang="nl-BE" dirty="0"/>
              <a:t>De stipulen van dit jongste blad zijn daarenboven ook aan de contrapetiolaire kant vergroeid of verkleefd, en omhullen zo het volgende (nog niet zichtbare) blad. </a:t>
            </a:r>
          </a:p>
          <a:p>
            <a:r>
              <a:rPr lang="nl-BE" dirty="0"/>
              <a:t>De schutfunctie van de stipulen is een fenomeen dat bij veel planten kan worden vastgesteld. </a:t>
            </a:r>
          </a:p>
          <a:p>
            <a:endParaRPr lang="nl-BE" dirty="0"/>
          </a:p>
          <a:p>
            <a:endParaRPr lang="nl-BE" dirty="0"/>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38</a:t>
            </a:fld>
            <a:endParaRPr lang="en-GB" altLang="nl-NL"/>
          </a:p>
        </p:txBody>
      </p:sp>
    </p:spTree>
    <p:extLst>
      <p:ext uri="{BB962C8B-B14F-4D97-AF65-F5344CB8AC3E}">
        <p14:creationId xmlns:p14="http://schemas.microsoft.com/office/powerpoint/2010/main" val="189919000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39</a:t>
            </a:fld>
            <a:endParaRPr lang="en-GB" altLang="nl-NL"/>
          </a:p>
        </p:txBody>
      </p:sp>
    </p:spTree>
    <p:extLst>
      <p:ext uri="{BB962C8B-B14F-4D97-AF65-F5344CB8AC3E}">
        <p14:creationId xmlns:p14="http://schemas.microsoft.com/office/powerpoint/2010/main" val="30108723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Nieuw in de Plantentuin, en wat schuilt hierin?</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4</a:t>
            </a:fld>
            <a:endParaRPr lang="en-GB" altLang="nl-NL"/>
          </a:p>
        </p:txBody>
      </p:sp>
    </p:spTree>
    <p:extLst>
      <p:ext uri="{BB962C8B-B14F-4D97-AF65-F5344CB8AC3E}">
        <p14:creationId xmlns:p14="http://schemas.microsoft.com/office/powerpoint/2010/main" val="44564524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Nerine bowdenii </a:t>
            </a:r>
          </a:p>
          <a:p>
            <a:r>
              <a:rPr lang="nl-BE" dirty="0"/>
              <a:t>Narcisfamilie (Amaryllidaceae)</a:t>
            </a:r>
          </a:p>
          <a:p>
            <a:endParaRPr lang="nl-BE" dirty="0"/>
          </a:p>
          <a:p>
            <a:endParaRPr lang="nl-BE" dirty="0"/>
          </a:p>
          <a:p>
            <a:r>
              <a:rPr lang="nl-BE" dirty="0"/>
              <a:t>Opnieuw een zeer trouwe herfstbloeier, die hetzelfde gedrag vertoont in haar areaal in Zuid-Afrika, waar ze ook bloeit tijdens de plaatselijke herfst (maart –juni). </a:t>
            </a:r>
          </a:p>
          <a:p>
            <a:endParaRPr lang="nl-BE" dirty="0"/>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40</a:t>
            </a:fld>
            <a:endParaRPr lang="en-GB" altLang="nl-NL"/>
          </a:p>
        </p:txBody>
      </p:sp>
    </p:spTree>
    <p:extLst>
      <p:ext uri="{BB962C8B-B14F-4D97-AF65-F5344CB8AC3E}">
        <p14:creationId xmlns:p14="http://schemas.microsoft.com/office/powerpoint/2010/main" val="46981336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Nerine bowdenii </a:t>
            </a:r>
          </a:p>
          <a:p>
            <a:r>
              <a:rPr lang="nl-BE" dirty="0"/>
              <a:t>Narcisfamilie (Amaryllidaceae)</a:t>
            </a:r>
          </a:p>
          <a:p>
            <a:endParaRPr lang="nl-BE" dirty="0"/>
          </a:p>
          <a:p>
            <a:endParaRPr lang="nl-BE" dirty="0"/>
          </a:p>
          <a:p>
            <a:r>
              <a:rPr lang="nl-BE" dirty="0"/>
              <a:t>Bij deze bloemen kan u de lichtjes golvende rand van de bloemdekbladen zien, die bij een verwante soort, </a:t>
            </a:r>
            <a:r>
              <a:rPr lang="nl-BE" i="1" dirty="0"/>
              <a:t>Nerine undulata</a:t>
            </a:r>
            <a:r>
              <a:rPr lang="nl-BE" dirty="0"/>
              <a:t>, véél sterker golvend zijn.  </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41</a:t>
            </a:fld>
            <a:endParaRPr lang="en-GB" altLang="nl-NL"/>
          </a:p>
        </p:txBody>
      </p:sp>
    </p:spTree>
    <p:extLst>
      <p:ext uri="{BB962C8B-B14F-4D97-AF65-F5344CB8AC3E}">
        <p14:creationId xmlns:p14="http://schemas.microsoft.com/office/powerpoint/2010/main" val="3945096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Stekelige muizendoorn (Ruscus aculeatus)</a:t>
            </a:r>
          </a:p>
          <a:p>
            <a:r>
              <a:rPr lang="nl-BE" dirty="0"/>
              <a:t>Muizendoornfamilie (Ruscaceae)</a:t>
            </a:r>
          </a:p>
          <a:p>
            <a:endParaRPr lang="nl-BE" dirty="0"/>
          </a:p>
          <a:p>
            <a:endParaRPr lang="nl-BE" dirty="0"/>
          </a:p>
          <a:p>
            <a:r>
              <a:rPr lang="nl-BE" dirty="0"/>
              <a:t>Een vrij recente aanwinst, die we hebben overgebracht vanuit de tuin van passionaria Lieve Vereecke, die in 2017 is overleden. </a:t>
            </a:r>
          </a:p>
          <a:p>
            <a:r>
              <a:rPr lang="nl-BE" dirty="0"/>
              <a:t>Zeer opmerkelijk is de overvloedige vruchtzetting, die ons ook ter plaatse was opgevallen, en gelukkig ook hier wordt herhaald. </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42</a:t>
            </a:fld>
            <a:endParaRPr lang="en-GB" altLang="nl-NL"/>
          </a:p>
        </p:txBody>
      </p:sp>
    </p:spTree>
    <p:extLst>
      <p:ext uri="{BB962C8B-B14F-4D97-AF65-F5344CB8AC3E}">
        <p14:creationId xmlns:p14="http://schemas.microsoft.com/office/powerpoint/2010/main" val="155321474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43</a:t>
            </a:fld>
            <a:endParaRPr lang="en-GB" altLang="nl-NL"/>
          </a:p>
        </p:txBody>
      </p:sp>
    </p:spTree>
    <p:extLst>
      <p:ext uri="{BB962C8B-B14F-4D97-AF65-F5344CB8AC3E}">
        <p14:creationId xmlns:p14="http://schemas.microsoft.com/office/powerpoint/2010/main" val="166718223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Cyclamen hederifolium</a:t>
            </a:r>
          </a:p>
          <a:p>
            <a:r>
              <a:rPr lang="nl-BE" dirty="0"/>
              <a:t>Sleutelbloemfamilie (Primulaceae)</a:t>
            </a:r>
          </a:p>
          <a:p>
            <a:endParaRPr lang="nl-BE" dirty="0"/>
          </a:p>
          <a:p>
            <a:endParaRPr lang="nl-BE" dirty="0"/>
          </a:p>
          <a:p>
            <a:r>
              <a:rPr lang="nl-BE" dirty="0"/>
              <a:t>En nog een derde populatie is aanwezig in de plantbakken, die zich bevinden tegen de muur van de stookzaal. </a:t>
            </a:r>
          </a:p>
          <a:p>
            <a:r>
              <a:rPr lang="nl-BE" dirty="0"/>
              <a:t>De veelvormigheid van de bladtekening is bijzonder opmerkelijk, en heeft ook gezorgd voor de selectie van een hele reeks cultivars, die clonaal worden vermeerderd. </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44</a:t>
            </a:fld>
            <a:endParaRPr lang="en-GB" altLang="nl-NL"/>
          </a:p>
        </p:txBody>
      </p:sp>
    </p:spTree>
    <p:extLst>
      <p:ext uri="{BB962C8B-B14F-4D97-AF65-F5344CB8AC3E}">
        <p14:creationId xmlns:p14="http://schemas.microsoft.com/office/powerpoint/2010/main" val="133531170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Cyclamen hederifolium</a:t>
            </a:r>
          </a:p>
          <a:p>
            <a:r>
              <a:rPr lang="nl-BE" dirty="0"/>
              <a:t>Sleutelbloemfamilie (Primulaceae)</a:t>
            </a:r>
          </a:p>
          <a:p>
            <a:endParaRPr lang="nl-BE" dirty="0"/>
          </a:p>
          <a:p>
            <a:endParaRPr lang="nl-BE" dirty="0"/>
          </a:p>
          <a:p>
            <a:r>
              <a:rPr lang="nl-BE" dirty="0"/>
              <a:t>En nog een derde populatie is aanwezig in de plantbakken, die zich bevinden tegen de muur van de stookzaal. </a:t>
            </a:r>
          </a:p>
          <a:p>
            <a:r>
              <a:rPr lang="nl-BE" dirty="0"/>
              <a:t>De veelvormigheid van de bladtekening is bijzonder opmerkelijk, en heeft ook gezorgd voor de selectie van een hele reeks cultivars, die clonaal worden vermeerderd. </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45</a:t>
            </a:fld>
            <a:endParaRPr lang="en-GB" altLang="nl-NL"/>
          </a:p>
        </p:txBody>
      </p:sp>
    </p:spTree>
    <p:extLst>
      <p:ext uri="{BB962C8B-B14F-4D97-AF65-F5344CB8AC3E}">
        <p14:creationId xmlns:p14="http://schemas.microsoft.com/office/powerpoint/2010/main" val="301530407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46</a:t>
            </a:fld>
            <a:endParaRPr lang="en-GB" altLang="nl-NL"/>
          </a:p>
        </p:txBody>
      </p:sp>
    </p:spTree>
    <p:extLst>
      <p:ext uri="{BB962C8B-B14F-4D97-AF65-F5344CB8AC3E}">
        <p14:creationId xmlns:p14="http://schemas.microsoft.com/office/powerpoint/2010/main" val="411966424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Musschia wollastonii </a:t>
            </a:r>
          </a:p>
          <a:p>
            <a:r>
              <a:rPr lang="nl-BE" dirty="0"/>
              <a:t>Klokjesfamilie (Campanulaceae)</a:t>
            </a:r>
          </a:p>
          <a:p>
            <a:endParaRPr lang="nl-BE" dirty="0"/>
          </a:p>
          <a:p>
            <a:endParaRPr lang="nl-BE" dirty="0"/>
          </a:p>
          <a:p>
            <a:r>
              <a:rPr lang="nl-BE" dirty="0"/>
              <a:t>Een maand verder, en dit blijft over na de spectaculaire bloei (die getoond is tijdens de vorige virtuele rondleiding). </a:t>
            </a:r>
          </a:p>
          <a:p>
            <a:r>
              <a:rPr lang="nl-BE" dirty="0"/>
              <a:t>We hopen op de vorming van zaad, want deze plant sterft compleet af na haar bloei.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47</a:t>
            </a:fld>
            <a:endParaRPr lang="en-GB" altLang="nl-NL"/>
          </a:p>
        </p:txBody>
      </p:sp>
    </p:spTree>
    <p:extLst>
      <p:ext uri="{BB962C8B-B14F-4D97-AF65-F5344CB8AC3E}">
        <p14:creationId xmlns:p14="http://schemas.microsoft.com/office/powerpoint/2010/main" val="207573433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Musschia wollastonii </a:t>
            </a:r>
          </a:p>
          <a:p>
            <a:r>
              <a:rPr lang="nl-BE" dirty="0"/>
              <a:t>Klokjesfamilie (Campanulaceae)</a:t>
            </a:r>
          </a:p>
          <a:p>
            <a:endParaRPr lang="nl-BE" dirty="0"/>
          </a:p>
          <a:p>
            <a:endParaRPr lang="nl-BE" dirty="0"/>
          </a:p>
          <a:p>
            <a:r>
              <a:rPr lang="nl-BE" dirty="0"/>
              <a:t>Een maand verder, en dit blijft over na de spectaculaire bloei (die getoond is tijdens de vorige virtuele rondleiding). </a:t>
            </a:r>
          </a:p>
          <a:p>
            <a:r>
              <a:rPr lang="nl-BE" dirty="0"/>
              <a:t>We hopen op de vorming van zaad, want deze plant sterft compleet af na haar bloei.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48</a:t>
            </a:fld>
            <a:endParaRPr lang="en-GB" altLang="nl-NL"/>
          </a:p>
        </p:txBody>
      </p:sp>
    </p:spTree>
    <p:extLst>
      <p:ext uri="{BB962C8B-B14F-4D97-AF65-F5344CB8AC3E}">
        <p14:creationId xmlns:p14="http://schemas.microsoft.com/office/powerpoint/2010/main" val="60986198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49</a:t>
            </a:fld>
            <a:endParaRPr lang="en-GB" altLang="nl-NL"/>
          </a:p>
        </p:txBody>
      </p:sp>
    </p:spTree>
    <p:extLst>
      <p:ext uri="{BB962C8B-B14F-4D97-AF65-F5344CB8AC3E}">
        <p14:creationId xmlns:p14="http://schemas.microsoft.com/office/powerpoint/2010/main" val="40239482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Nieuw in de Plantentuin, en wat schuilt hierin?</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5</a:t>
            </a:fld>
            <a:endParaRPr lang="en-GB" altLang="nl-NL"/>
          </a:p>
        </p:txBody>
      </p:sp>
    </p:spTree>
    <p:extLst>
      <p:ext uri="{BB962C8B-B14F-4D97-AF65-F5344CB8AC3E}">
        <p14:creationId xmlns:p14="http://schemas.microsoft.com/office/powerpoint/2010/main" val="130007993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Kalkaster (Galatella linosyris)</a:t>
            </a:r>
          </a:p>
          <a:p>
            <a:r>
              <a:rPr lang="nl-BE" dirty="0"/>
              <a:t>Asterfamilie (Asteraceae)</a:t>
            </a:r>
          </a:p>
          <a:p>
            <a:endParaRPr lang="nl-BE" dirty="0"/>
          </a:p>
          <a:p>
            <a:endParaRPr lang="nl-BE" dirty="0"/>
          </a:p>
          <a:p>
            <a:r>
              <a:rPr lang="nl-BE" dirty="0"/>
              <a:t>Een fraaie astersoort, die daarenboven inheems is in het zuiden van ons land, in kalkgraslanden. </a:t>
            </a:r>
          </a:p>
          <a:p>
            <a:r>
              <a:rPr lang="nl-BE" dirty="0"/>
              <a:t>Omwille van het vastgestelde polyfyletisch karakter van het oude genus </a:t>
            </a:r>
            <a:r>
              <a:rPr lang="nl-BE" i="1" dirty="0"/>
              <a:t>Aster</a:t>
            </a:r>
            <a:r>
              <a:rPr lang="nl-BE" dirty="0"/>
              <a:t> is dit nu opgesplitst. Veel soorten komen terecht in genera zoals </a:t>
            </a:r>
            <a:r>
              <a:rPr lang="nl-BE" i="1" dirty="0"/>
              <a:t>Symphyotrichum</a:t>
            </a:r>
            <a:r>
              <a:rPr lang="nl-BE" dirty="0"/>
              <a:t>, </a:t>
            </a:r>
            <a:r>
              <a:rPr lang="nl-BE" i="1" dirty="0"/>
              <a:t>Galatella</a:t>
            </a:r>
            <a:r>
              <a:rPr lang="nl-BE" dirty="0"/>
              <a:t>, </a:t>
            </a:r>
            <a:r>
              <a:rPr lang="nl-BE" i="1" dirty="0"/>
              <a:t>Bellidiastrum</a:t>
            </a:r>
            <a:r>
              <a:rPr lang="nl-BE" dirty="0"/>
              <a:t>, </a:t>
            </a:r>
            <a:r>
              <a:rPr lang="nl-BE" i="1" dirty="0"/>
              <a:t>Tripolium</a:t>
            </a:r>
            <a:r>
              <a:rPr lang="nl-BE" dirty="0"/>
              <a:t>.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50</a:t>
            </a:fld>
            <a:endParaRPr lang="en-GB" altLang="nl-NL"/>
          </a:p>
        </p:txBody>
      </p:sp>
    </p:spTree>
    <p:extLst>
      <p:ext uri="{BB962C8B-B14F-4D97-AF65-F5344CB8AC3E}">
        <p14:creationId xmlns:p14="http://schemas.microsoft.com/office/powerpoint/2010/main" val="37003537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Kalkaster (Galatella linosyris)</a:t>
            </a:r>
          </a:p>
          <a:p>
            <a:r>
              <a:rPr lang="nl-BE" dirty="0"/>
              <a:t>Asterfamilie (Asteraceae)</a:t>
            </a:r>
          </a:p>
          <a:p>
            <a:endParaRPr lang="nl-BE" dirty="0"/>
          </a:p>
          <a:p>
            <a:endParaRPr lang="nl-BE" dirty="0"/>
          </a:p>
          <a:p>
            <a:r>
              <a:rPr lang="nl-BE" dirty="0"/>
              <a:t>Een fraaie astersoort, die daarenboven inheems is in het zuiden van ons land, in kalkgraslanden. </a:t>
            </a:r>
          </a:p>
          <a:p>
            <a:r>
              <a:rPr lang="nl-BE" dirty="0"/>
              <a:t>Omwille van het vastgestelde polyfyletisch karakter van het oude genus </a:t>
            </a:r>
            <a:r>
              <a:rPr lang="nl-BE" i="1" dirty="0"/>
              <a:t>Aster</a:t>
            </a:r>
            <a:r>
              <a:rPr lang="nl-BE" dirty="0"/>
              <a:t> is dit nu opgesplitst. Veel soorten komen terecht in genera zoals </a:t>
            </a:r>
            <a:r>
              <a:rPr lang="nl-BE" i="1" dirty="0"/>
              <a:t>Symphyotrichum</a:t>
            </a:r>
            <a:r>
              <a:rPr lang="nl-BE" dirty="0"/>
              <a:t>, </a:t>
            </a:r>
            <a:r>
              <a:rPr lang="nl-BE" i="1" dirty="0"/>
              <a:t>Galatella</a:t>
            </a:r>
            <a:r>
              <a:rPr lang="nl-BE" dirty="0"/>
              <a:t>, </a:t>
            </a:r>
            <a:r>
              <a:rPr lang="nl-BE" i="1" dirty="0"/>
              <a:t>Bellidiastrum</a:t>
            </a:r>
            <a:r>
              <a:rPr lang="nl-BE" dirty="0"/>
              <a:t>, </a:t>
            </a:r>
            <a:r>
              <a:rPr lang="nl-BE" i="1" dirty="0"/>
              <a:t>Tripolium</a:t>
            </a:r>
            <a:r>
              <a:rPr lang="nl-BE" dirty="0"/>
              <a:t>.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51</a:t>
            </a:fld>
            <a:endParaRPr lang="en-GB" altLang="nl-NL"/>
          </a:p>
        </p:txBody>
      </p:sp>
    </p:spTree>
    <p:extLst>
      <p:ext uri="{BB962C8B-B14F-4D97-AF65-F5344CB8AC3E}">
        <p14:creationId xmlns:p14="http://schemas.microsoft.com/office/powerpoint/2010/main" val="305879517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52</a:t>
            </a:fld>
            <a:endParaRPr lang="en-GB" altLang="nl-NL"/>
          </a:p>
        </p:txBody>
      </p:sp>
    </p:spTree>
    <p:extLst>
      <p:ext uri="{BB962C8B-B14F-4D97-AF65-F5344CB8AC3E}">
        <p14:creationId xmlns:p14="http://schemas.microsoft.com/office/powerpoint/2010/main" val="154736925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Crocus speciosus</a:t>
            </a:r>
          </a:p>
          <a:p>
            <a:r>
              <a:rPr lang="nl-BE" dirty="0"/>
              <a:t>Irisfamilie (Iridaceae)</a:t>
            </a:r>
          </a:p>
          <a:p>
            <a:endParaRPr lang="nl-BE" dirty="0"/>
          </a:p>
          <a:p>
            <a:endParaRPr lang="nl-BE" dirty="0"/>
          </a:p>
          <a:p>
            <a:r>
              <a:rPr lang="nl-BE" dirty="0"/>
              <a:t>Wat een schoonheid! Slank en elegant, en van een prachtig soort blauw. </a:t>
            </a:r>
          </a:p>
          <a:p>
            <a:r>
              <a:rPr lang="nl-BE" dirty="0"/>
              <a:t>Deze soort heeft een eerder klein areaal, in Transcaucasië.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53</a:t>
            </a:fld>
            <a:endParaRPr lang="en-GB" altLang="nl-NL"/>
          </a:p>
        </p:txBody>
      </p:sp>
    </p:spTree>
    <p:extLst>
      <p:ext uri="{BB962C8B-B14F-4D97-AF65-F5344CB8AC3E}">
        <p14:creationId xmlns:p14="http://schemas.microsoft.com/office/powerpoint/2010/main" val="371310031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Crocus speciosus</a:t>
            </a:r>
          </a:p>
          <a:p>
            <a:r>
              <a:rPr lang="nl-BE" dirty="0"/>
              <a:t>Irisfamilie (Iridaceae)</a:t>
            </a:r>
          </a:p>
          <a:p>
            <a:endParaRPr lang="nl-BE" dirty="0"/>
          </a:p>
          <a:p>
            <a:endParaRPr lang="nl-BE" dirty="0"/>
          </a:p>
          <a:p>
            <a:r>
              <a:rPr lang="nl-BE" dirty="0"/>
              <a:t>Zeer opvallend zijn de sterk uitgegroeide oranje-rode stempels.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54</a:t>
            </a:fld>
            <a:endParaRPr lang="en-GB" altLang="nl-NL"/>
          </a:p>
        </p:txBody>
      </p:sp>
    </p:spTree>
    <p:extLst>
      <p:ext uri="{BB962C8B-B14F-4D97-AF65-F5344CB8AC3E}">
        <p14:creationId xmlns:p14="http://schemas.microsoft.com/office/powerpoint/2010/main" val="167740002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Corydalis wilsonii</a:t>
            </a:r>
          </a:p>
          <a:p>
            <a:r>
              <a:rPr lang="nl-BE" dirty="0"/>
              <a:t>Papaverfamilie (Papaveraceae)</a:t>
            </a:r>
          </a:p>
          <a:p>
            <a:endParaRPr lang="nl-BE" dirty="0"/>
          </a:p>
          <a:p>
            <a:endParaRPr lang="nl-BE" dirty="0"/>
          </a:p>
          <a:p>
            <a:r>
              <a:rPr lang="nl-BE" dirty="0"/>
              <a:t>Een van de zéér talrijke soorten </a:t>
            </a:r>
            <a:r>
              <a:rPr lang="nl-BE" i="1" dirty="0"/>
              <a:t>Corydalis</a:t>
            </a:r>
            <a:r>
              <a:rPr lang="nl-BE" dirty="0"/>
              <a:t> uit China, in dit geval met een blad fraai van vorm én kleur. De gele bloemen zullen we wellicht pas volgend jaar kunnen zien.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55</a:t>
            </a:fld>
            <a:endParaRPr lang="en-GB" altLang="nl-NL"/>
          </a:p>
        </p:txBody>
      </p:sp>
    </p:spTree>
    <p:extLst>
      <p:ext uri="{BB962C8B-B14F-4D97-AF65-F5344CB8AC3E}">
        <p14:creationId xmlns:p14="http://schemas.microsoft.com/office/powerpoint/2010/main" val="403969307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Bukiniczia cabulica</a:t>
            </a:r>
          </a:p>
          <a:p>
            <a:r>
              <a:rPr lang="nl-BE" dirty="0"/>
              <a:t>Strandkruidfamilie (Plumbaginaceae)</a:t>
            </a:r>
          </a:p>
          <a:p>
            <a:endParaRPr lang="nl-BE" dirty="0"/>
          </a:p>
          <a:p>
            <a:endParaRPr lang="nl-BE" dirty="0"/>
          </a:p>
          <a:p>
            <a:r>
              <a:rPr lang="nl-BE" dirty="0"/>
              <a:t>In de vorige rondleiding hebben we deze plant ook getoond, maar ze komt hier opnieuw te voorschijn: er zijn intussen massaal zaden gaan kiemen. Op de cotylen zijn trouwens ook kalkkliertjes zichtbaar, net zoals op de bladeren van deze volwassen plant. </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56</a:t>
            </a:fld>
            <a:endParaRPr lang="en-GB" altLang="nl-NL"/>
          </a:p>
        </p:txBody>
      </p:sp>
    </p:spTree>
    <p:extLst>
      <p:ext uri="{BB962C8B-B14F-4D97-AF65-F5344CB8AC3E}">
        <p14:creationId xmlns:p14="http://schemas.microsoft.com/office/powerpoint/2010/main" val="347683601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Bukiniczia cabulica</a:t>
            </a:r>
          </a:p>
          <a:p>
            <a:r>
              <a:rPr lang="nl-BE" dirty="0"/>
              <a:t>Strandkruidfamilie (Plumbaginaceae)</a:t>
            </a:r>
          </a:p>
          <a:p>
            <a:endParaRPr lang="nl-BE" dirty="0"/>
          </a:p>
          <a:p>
            <a:endParaRPr lang="nl-BE" dirty="0"/>
          </a:p>
          <a:p>
            <a:r>
              <a:rPr lang="nl-BE" dirty="0"/>
              <a:t>In de vorige rondleiding hebben we deze plant ook getoond, maar ze komt hier opnieuw te voorschijn: er zijn intussen massaal zaden gaan kiemen. Op de cotylen zijn trouwens ook kalkkliertjes zichtbaar, net zoals op de bladeren van deze volwassen plant. </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57</a:t>
            </a:fld>
            <a:endParaRPr lang="en-GB" altLang="nl-NL"/>
          </a:p>
        </p:txBody>
      </p:sp>
    </p:spTree>
    <p:extLst>
      <p:ext uri="{BB962C8B-B14F-4D97-AF65-F5344CB8AC3E}">
        <p14:creationId xmlns:p14="http://schemas.microsoft.com/office/powerpoint/2010/main" val="376910910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Bukiniczia cabulica</a:t>
            </a:r>
          </a:p>
          <a:p>
            <a:r>
              <a:rPr lang="nl-BE" dirty="0"/>
              <a:t>Strandkruidfamilie (Plumbaginaceae)</a:t>
            </a:r>
          </a:p>
          <a:p>
            <a:endParaRPr lang="nl-BE" dirty="0"/>
          </a:p>
          <a:p>
            <a:endParaRPr lang="nl-BE" dirty="0"/>
          </a:p>
          <a:p>
            <a:r>
              <a:rPr lang="nl-BE" dirty="0"/>
              <a:t>In de vorige rondleiding hebben we deze plant ook getoond, maar ze komt hier opnieuw te voorschijn: er zijn intussen massaal zaden gaan kiemen. Op de cotylen zijn trouwens ook kalkkliertjes zichtbaar, net zoals op de bladeren van deze volwassen plant. </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58</a:t>
            </a:fld>
            <a:endParaRPr lang="en-GB" altLang="nl-NL"/>
          </a:p>
        </p:txBody>
      </p:sp>
    </p:spTree>
    <p:extLst>
      <p:ext uri="{BB962C8B-B14F-4D97-AF65-F5344CB8AC3E}">
        <p14:creationId xmlns:p14="http://schemas.microsoft.com/office/powerpoint/2010/main" val="117685322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59</a:t>
            </a:fld>
            <a:endParaRPr lang="en-GB" altLang="nl-NL"/>
          </a:p>
        </p:txBody>
      </p:sp>
    </p:spTree>
    <p:extLst>
      <p:ext uri="{BB962C8B-B14F-4D97-AF65-F5344CB8AC3E}">
        <p14:creationId xmlns:p14="http://schemas.microsoft.com/office/powerpoint/2010/main" val="8864335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6</a:t>
            </a:fld>
            <a:endParaRPr lang="en-GB" altLang="nl-NL"/>
          </a:p>
        </p:txBody>
      </p:sp>
    </p:spTree>
    <p:extLst>
      <p:ext uri="{BB962C8B-B14F-4D97-AF65-F5344CB8AC3E}">
        <p14:creationId xmlns:p14="http://schemas.microsoft.com/office/powerpoint/2010/main" val="371949089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Hydrangea longifolia </a:t>
            </a:r>
          </a:p>
          <a:p>
            <a:r>
              <a:rPr lang="nl-BE" dirty="0"/>
              <a:t>Hortensiafamilie (Hydrangeaceae)</a:t>
            </a:r>
          </a:p>
          <a:p>
            <a:endParaRPr lang="nl-BE" dirty="0"/>
          </a:p>
          <a:p>
            <a:endParaRPr lang="nl-BE" dirty="0"/>
          </a:p>
          <a:p>
            <a:r>
              <a:rPr lang="nl-BE" dirty="0"/>
              <a:t>Deze nauwe verwant van de meer bekende Japanse </a:t>
            </a:r>
            <a:r>
              <a:rPr lang="nl-BE" i="1" dirty="0"/>
              <a:t>Hydrangea involucrata</a:t>
            </a:r>
            <a:r>
              <a:rPr lang="nl-BE" dirty="0"/>
              <a:t> is een endeem van Taiwan. Beide soorten laten zich herkennen aan de bolvormige jonge bloemgestellen, die beschermd worden door een aantal goed ontwikkelde omwindselbladeren. </a:t>
            </a:r>
          </a:p>
          <a:p>
            <a:r>
              <a:rPr lang="nl-BE" dirty="0"/>
              <a:t>De loofbladeren hier zijn duidelijk smaller dan bij </a:t>
            </a:r>
            <a:r>
              <a:rPr lang="nl-BE" i="1" dirty="0"/>
              <a:t>Hydrangea involucrata</a:t>
            </a:r>
            <a:r>
              <a:rPr lang="nl-BE" dirty="0"/>
              <a:t>, en de beharing blijkt ook verschillend. Binnenkort verschijnt een identificatiesleutel voor de soorten van de sectio </a:t>
            </a:r>
            <a:r>
              <a:rPr lang="nl-BE" i="1" dirty="0"/>
              <a:t>Asperae</a:t>
            </a:r>
            <a:r>
              <a:rPr lang="nl-BE" dirty="0"/>
              <a:t> in het genus </a:t>
            </a:r>
            <a:r>
              <a:rPr lang="nl-BE" i="1" dirty="0"/>
              <a:t>Hydrangea</a:t>
            </a:r>
            <a:r>
              <a:rPr lang="nl-BE" dirty="0"/>
              <a:t>.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60</a:t>
            </a:fld>
            <a:endParaRPr lang="en-GB" altLang="nl-NL"/>
          </a:p>
        </p:txBody>
      </p:sp>
    </p:spTree>
    <p:extLst>
      <p:ext uri="{BB962C8B-B14F-4D97-AF65-F5344CB8AC3E}">
        <p14:creationId xmlns:p14="http://schemas.microsoft.com/office/powerpoint/2010/main" val="363883041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Hydrangea longifolia </a:t>
            </a:r>
          </a:p>
          <a:p>
            <a:r>
              <a:rPr lang="nl-BE" dirty="0"/>
              <a:t>Hortensiafamilie (Hydrangeaceae)</a:t>
            </a:r>
          </a:p>
          <a:p>
            <a:endParaRPr lang="nl-BE" dirty="0"/>
          </a:p>
          <a:p>
            <a:endParaRPr lang="nl-BE" dirty="0"/>
          </a:p>
          <a:p>
            <a:r>
              <a:rPr lang="nl-BE" dirty="0"/>
              <a:t>Deze nauwe verwant van de meer bekende Japanse </a:t>
            </a:r>
            <a:r>
              <a:rPr lang="nl-BE" i="1" dirty="0"/>
              <a:t>Hydrangea involucrata</a:t>
            </a:r>
            <a:r>
              <a:rPr lang="nl-BE" dirty="0"/>
              <a:t> is een endeem van Taiwan. Beide soorten laten zich herkennen aan de bolvormige jonge bloemgestellen, die beschermd worden door een aantal goed ontwikkelde omwindselbladeren. </a:t>
            </a:r>
          </a:p>
          <a:p>
            <a:r>
              <a:rPr lang="nl-BE" dirty="0"/>
              <a:t>De loofbladeren hier zijn duidelijk smaller dan bij </a:t>
            </a:r>
            <a:r>
              <a:rPr lang="nl-BE" i="1" dirty="0"/>
              <a:t>Hydrangea involucrata</a:t>
            </a:r>
            <a:r>
              <a:rPr lang="nl-BE" dirty="0"/>
              <a:t>, en de beharing blijkt ook verschillend. Binnenkort verschijnt een identificatiesleutel voor de soorten van de sectio </a:t>
            </a:r>
            <a:r>
              <a:rPr lang="nl-BE" i="1" dirty="0"/>
              <a:t>Asperae</a:t>
            </a:r>
            <a:r>
              <a:rPr lang="nl-BE" dirty="0"/>
              <a:t> in het genus </a:t>
            </a:r>
            <a:r>
              <a:rPr lang="nl-BE" i="1" dirty="0"/>
              <a:t>Hydrangea</a:t>
            </a:r>
            <a:r>
              <a:rPr lang="nl-BE" dirty="0"/>
              <a:t>. </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61</a:t>
            </a:fld>
            <a:endParaRPr lang="en-GB" altLang="nl-NL"/>
          </a:p>
        </p:txBody>
      </p:sp>
    </p:spTree>
    <p:extLst>
      <p:ext uri="{BB962C8B-B14F-4D97-AF65-F5344CB8AC3E}">
        <p14:creationId xmlns:p14="http://schemas.microsoft.com/office/powerpoint/2010/main" val="346586424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Brassaiopsis mitis</a:t>
            </a:r>
          </a:p>
          <a:p>
            <a:r>
              <a:rPr lang="nl-BE" dirty="0"/>
              <a:t>Klimopfamilie (Araliaceae)</a:t>
            </a:r>
          </a:p>
          <a:p>
            <a:endParaRPr lang="nl-BE" dirty="0"/>
          </a:p>
          <a:p>
            <a:endParaRPr lang="nl-BE" dirty="0"/>
          </a:p>
          <a:p>
            <a:r>
              <a:rPr lang="nl-BE" dirty="0"/>
              <a:t>En hoe moeten we deze bladvorm beschrijven? </a:t>
            </a:r>
          </a:p>
          <a:p>
            <a:r>
              <a:rPr lang="nl-BE" dirty="0"/>
              <a:t>Deze familie telt heel wat soorten met aantrekkelijke tot bizarre bladplanten. Veel planten echter zijn hier (nog) niet goed winterhard, dus voorlopig moeten we ze in Zuid-Engeland of in Normandië gaan bekijken. In het post-corona tijdperk? </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62</a:t>
            </a:fld>
            <a:endParaRPr lang="en-GB" altLang="nl-NL"/>
          </a:p>
        </p:txBody>
      </p:sp>
    </p:spTree>
    <p:extLst>
      <p:ext uri="{BB962C8B-B14F-4D97-AF65-F5344CB8AC3E}">
        <p14:creationId xmlns:p14="http://schemas.microsoft.com/office/powerpoint/2010/main" val="255625243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Brassaiopsis mitis</a:t>
            </a:r>
          </a:p>
          <a:p>
            <a:r>
              <a:rPr lang="nl-BE" dirty="0"/>
              <a:t>Klimopfamilie (Araliaceae)</a:t>
            </a:r>
          </a:p>
          <a:p>
            <a:endParaRPr lang="nl-BE" dirty="0"/>
          </a:p>
          <a:p>
            <a:endParaRPr lang="nl-BE" dirty="0"/>
          </a:p>
          <a:p>
            <a:r>
              <a:rPr lang="nl-BE" dirty="0"/>
              <a:t>En hoe moeten we deze bladvorm beschrijven? </a:t>
            </a:r>
          </a:p>
          <a:p>
            <a:r>
              <a:rPr lang="nl-BE" dirty="0"/>
              <a:t>Deze familie telt heel wat soorten met aantrekkelijke tot bizarre bladplanten. Veel planten echter zijn hier (nog) niet goed winterhard, dus voorlopig moeten we ze in Zuid-Engeland of in Normandië gaan bekijken. In het post-corona tijdperk? </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63</a:t>
            </a:fld>
            <a:endParaRPr lang="en-GB" altLang="nl-NL"/>
          </a:p>
        </p:txBody>
      </p:sp>
    </p:spTree>
    <p:extLst>
      <p:ext uri="{BB962C8B-B14F-4D97-AF65-F5344CB8AC3E}">
        <p14:creationId xmlns:p14="http://schemas.microsoft.com/office/powerpoint/2010/main" val="233097864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Koningsrododendron (Rhododendron rex)</a:t>
            </a:r>
          </a:p>
          <a:p>
            <a:r>
              <a:rPr lang="nl-BE" dirty="0"/>
              <a:t>Heidefamilie (Ericaceae)</a:t>
            </a:r>
          </a:p>
          <a:p>
            <a:endParaRPr lang="nl-BE" dirty="0"/>
          </a:p>
          <a:p>
            <a:endParaRPr lang="nl-BE" dirty="0"/>
          </a:p>
          <a:p>
            <a:r>
              <a:rPr lang="nl-BE" dirty="0"/>
              <a:t>De auteur (Henri Léveillé) van deze soort met haar koninklijke naam geeft onder andere de volgende korte diagnose: “ Pulcherrima species foliis maximis et floribus permultis “, dus: een uitermate prachtige soort met zeer grote bladeren en overtalrijke bloemen…</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64</a:t>
            </a:fld>
            <a:endParaRPr lang="en-GB" altLang="nl-NL"/>
          </a:p>
        </p:txBody>
      </p:sp>
    </p:spTree>
    <p:extLst>
      <p:ext uri="{BB962C8B-B14F-4D97-AF65-F5344CB8AC3E}">
        <p14:creationId xmlns:p14="http://schemas.microsoft.com/office/powerpoint/2010/main" val="4153787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Koningsrododendron (Rhododendron rex)</a:t>
            </a:r>
          </a:p>
          <a:p>
            <a:r>
              <a:rPr lang="nl-BE" dirty="0"/>
              <a:t>Heidefamilie (Ericaceae)</a:t>
            </a:r>
          </a:p>
          <a:p>
            <a:endParaRPr lang="nl-BE" dirty="0"/>
          </a:p>
          <a:p>
            <a:endParaRPr lang="nl-BE" dirty="0"/>
          </a:p>
          <a:p>
            <a:r>
              <a:rPr lang="nl-BE" dirty="0"/>
              <a:t>De auteur (Henri Léveillé) van deze soort met haar koninklijke naam geeft onder andere de volgende korte diagnose: “ Pulcherrima species foliis maximis et floribus permultis “, dus: een uitermate prachtige soort met zeer grote bladeren en overtalrijke bloemen…</a:t>
            </a:r>
          </a:p>
          <a:p>
            <a:endParaRPr lang="nl-BE" dirty="0"/>
          </a:p>
          <a:p>
            <a:r>
              <a:rPr lang="nl-BE" dirty="0"/>
              <a:t>Hier zien we een stengeltop, nog beschut door een aantal sterk behaarde schubben. De omgevende bladeren dragen elk een okselknop. </a:t>
            </a:r>
          </a:p>
          <a:p>
            <a:r>
              <a:rPr lang="nl-BE" dirty="0"/>
              <a:t>Bij jonge, nog snel groeiende planten wordt hier een nieuwe stengel aangelegd, bij wat oudere planten zullen de meeste van deze terminalke knoppen uitgroeien tot bloemknoppen. </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65</a:t>
            </a:fld>
            <a:endParaRPr lang="en-GB" altLang="nl-NL"/>
          </a:p>
        </p:txBody>
      </p:sp>
    </p:spTree>
    <p:extLst>
      <p:ext uri="{BB962C8B-B14F-4D97-AF65-F5344CB8AC3E}">
        <p14:creationId xmlns:p14="http://schemas.microsoft.com/office/powerpoint/2010/main" val="299253958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Koningsrododendron (Rhododendron rex)</a:t>
            </a:r>
          </a:p>
          <a:p>
            <a:r>
              <a:rPr lang="nl-BE" dirty="0"/>
              <a:t>Heidefamilie (Ericaceae)</a:t>
            </a:r>
          </a:p>
          <a:p>
            <a:endParaRPr lang="nl-BE" dirty="0"/>
          </a:p>
          <a:p>
            <a:endParaRPr lang="nl-BE" dirty="0"/>
          </a:p>
          <a:p>
            <a:r>
              <a:rPr lang="nl-BE" dirty="0"/>
              <a:t>De auteur (Henri Léveillé) van deze soort met haar koninklijke naam geeft onder andere de volgende korte diagnose: “ Pulcherrima species foliis maximis et floribus permultis “, dus: een uitermate prachtige soort met zeer grote bladeren en overtalrijke bloemen…</a:t>
            </a:r>
          </a:p>
          <a:p>
            <a:endParaRPr lang="nl-BE" dirty="0"/>
          </a:p>
          <a:p>
            <a:r>
              <a:rPr lang="nl-BE" dirty="0"/>
              <a:t>Bij deze stengeltop zijn de schubben afgevallen (met achterlaten van een groot litteken!) en laten een nieuwe groeitop zien.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66</a:t>
            </a:fld>
            <a:endParaRPr lang="en-GB" altLang="nl-NL"/>
          </a:p>
        </p:txBody>
      </p:sp>
    </p:spTree>
    <p:extLst>
      <p:ext uri="{BB962C8B-B14F-4D97-AF65-F5344CB8AC3E}">
        <p14:creationId xmlns:p14="http://schemas.microsoft.com/office/powerpoint/2010/main" val="91437413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Koningsrododendron (Rhododendron rex)</a:t>
            </a:r>
          </a:p>
          <a:p>
            <a:r>
              <a:rPr lang="nl-BE" dirty="0"/>
              <a:t>Heidefamilie (Ericaceae)</a:t>
            </a:r>
          </a:p>
          <a:p>
            <a:endParaRPr lang="nl-BE" dirty="0"/>
          </a:p>
          <a:p>
            <a:endParaRPr lang="nl-BE" dirty="0"/>
          </a:p>
          <a:p>
            <a:r>
              <a:rPr lang="nl-BE" dirty="0"/>
              <a:t>De auteur (Henri Léveillé) van deze soort met haar koninklijke naam geeft onder andere de volgende korte diagnose: “ Pulcherrima species foliis maximis et floribus permultis “, dus: een uitermate prachtige soort met zeer grote bladeren en overtalrijke bloemen…</a:t>
            </a:r>
          </a:p>
          <a:p>
            <a:endParaRPr lang="nl-BE" dirty="0"/>
          </a:p>
          <a:p>
            <a:r>
              <a:rPr lang="nl-BE" dirty="0"/>
              <a:t>De onderzijde van de bladeren is zeer sterk rossig behaard.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67</a:t>
            </a:fld>
            <a:endParaRPr lang="en-GB" altLang="nl-NL"/>
          </a:p>
        </p:txBody>
      </p:sp>
    </p:spTree>
    <p:extLst>
      <p:ext uri="{BB962C8B-B14F-4D97-AF65-F5344CB8AC3E}">
        <p14:creationId xmlns:p14="http://schemas.microsoft.com/office/powerpoint/2010/main" val="284401668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68</a:t>
            </a:fld>
            <a:endParaRPr lang="en-GB" altLang="nl-NL"/>
          </a:p>
        </p:txBody>
      </p:sp>
    </p:spTree>
    <p:extLst>
      <p:ext uri="{BB962C8B-B14F-4D97-AF65-F5344CB8AC3E}">
        <p14:creationId xmlns:p14="http://schemas.microsoft.com/office/powerpoint/2010/main" val="145643068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Selaginella shakotanensis </a:t>
            </a:r>
          </a:p>
          <a:p>
            <a:r>
              <a:rPr lang="nl-BE" dirty="0"/>
              <a:t>Selaginellafamilie (Selaginellaceae)</a:t>
            </a:r>
          </a:p>
          <a:p>
            <a:endParaRPr lang="nl-BE" dirty="0"/>
          </a:p>
          <a:p>
            <a:endParaRPr lang="nl-BE" dirty="0"/>
          </a:p>
          <a:p>
            <a:r>
              <a:rPr lang="nl-BE" dirty="0"/>
              <a:t>Bij een bezoek aan de Plantentuin kom ik meestal langs deze plaats bij de ingang van de serres, waar een van mijn aandachtsplanten staat / stond. </a:t>
            </a:r>
          </a:p>
          <a:p>
            <a:r>
              <a:rPr lang="nl-BE" dirty="0"/>
              <a:t>Hier is duidelijk een lege plek achtergelaten. </a:t>
            </a:r>
          </a:p>
          <a:p>
            <a:r>
              <a:rPr lang="nl-BE" dirty="0"/>
              <a:t>Is dit het resultaat van een diefstal? Of is er een verplanting uitgevoerd? Ik zal even informeren bij onze tuiniers…</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69</a:t>
            </a:fld>
            <a:endParaRPr lang="en-GB" altLang="nl-NL"/>
          </a:p>
        </p:txBody>
      </p:sp>
    </p:spTree>
    <p:extLst>
      <p:ext uri="{BB962C8B-B14F-4D97-AF65-F5344CB8AC3E}">
        <p14:creationId xmlns:p14="http://schemas.microsoft.com/office/powerpoint/2010/main" val="9924946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Stemmingsbeelden, net voor de start van de herfstverkleuring.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7</a:t>
            </a:fld>
            <a:endParaRPr lang="en-GB" altLang="nl-NL"/>
          </a:p>
        </p:txBody>
      </p:sp>
    </p:spTree>
    <p:extLst>
      <p:ext uri="{BB962C8B-B14F-4D97-AF65-F5344CB8AC3E}">
        <p14:creationId xmlns:p14="http://schemas.microsoft.com/office/powerpoint/2010/main" val="126851362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70</a:t>
            </a:fld>
            <a:endParaRPr lang="en-GB" altLang="nl-NL"/>
          </a:p>
        </p:txBody>
      </p:sp>
    </p:spTree>
    <p:extLst>
      <p:ext uri="{BB962C8B-B14F-4D97-AF65-F5344CB8AC3E}">
        <p14:creationId xmlns:p14="http://schemas.microsoft.com/office/powerpoint/2010/main" val="135361400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Taiwanese paddenlelie (Tricyrtis formosana)</a:t>
            </a:r>
          </a:p>
          <a:p>
            <a:r>
              <a:rPr lang="nl-BE" dirty="0"/>
              <a:t>Leliefamilie (Liliaceae)</a:t>
            </a:r>
          </a:p>
          <a:p>
            <a:endParaRPr lang="nl-BE" dirty="0"/>
          </a:p>
          <a:p>
            <a:endParaRPr lang="nl-BE" dirty="0"/>
          </a:p>
          <a:p>
            <a:r>
              <a:rPr lang="nl-BE" dirty="0"/>
              <a:t>Een zeer sterke plant, met opvallend stevige stengels, en prachtige bloei laat in de zomer en begin herfst. </a:t>
            </a:r>
          </a:p>
          <a:p>
            <a:r>
              <a:rPr lang="nl-BE" dirty="0"/>
              <a:t>Het genus </a:t>
            </a:r>
            <a:r>
              <a:rPr lang="nl-BE" i="1" dirty="0"/>
              <a:t>Tricyrtis</a:t>
            </a:r>
            <a:r>
              <a:rPr lang="nl-BE" dirty="0"/>
              <a:t> is als allereerste “Plant van de Maand” besproken in het septembernummer van 2011…</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71</a:t>
            </a:fld>
            <a:endParaRPr lang="en-GB" altLang="nl-NL"/>
          </a:p>
        </p:txBody>
      </p:sp>
    </p:spTree>
    <p:extLst>
      <p:ext uri="{BB962C8B-B14F-4D97-AF65-F5344CB8AC3E}">
        <p14:creationId xmlns:p14="http://schemas.microsoft.com/office/powerpoint/2010/main" val="247584548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Taiwanese paddenlelie (Tricyrtis formosana)</a:t>
            </a:r>
          </a:p>
          <a:p>
            <a:r>
              <a:rPr lang="nl-BE" dirty="0"/>
              <a:t>Leliefamilie (Liliaceae)</a:t>
            </a:r>
          </a:p>
          <a:p>
            <a:endParaRPr lang="nl-BE" dirty="0"/>
          </a:p>
          <a:p>
            <a:endParaRPr lang="nl-BE" dirty="0"/>
          </a:p>
          <a:p>
            <a:r>
              <a:rPr lang="nl-BE" dirty="0"/>
              <a:t>Een zeer sterke plant, met opvallend stevige stengels, en prachtige bloei laat in de zomer en begin herfst. </a:t>
            </a:r>
          </a:p>
          <a:p>
            <a:r>
              <a:rPr lang="nl-BE" dirty="0"/>
              <a:t>Het genus </a:t>
            </a:r>
            <a:r>
              <a:rPr lang="nl-BE" i="1" dirty="0"/>
              <a:t>Tricyrtis</a:t>
            </a:r>
            <a:r>
              <a:rPr lang="nl-BE" dirty="0"/>
              <a:t> is als allereerste “Plant van de Maand” besproken in het septembernummer van 2011…</a:t>
            </a:r>
          </a:p>
          <a:p>
            <a:endParaRPr lang="nl-BE" dirty="0"/>
          </a:p>
          <a:p>
            <a:r>
              <a:rPr lang="nl-BE" dirty="0"/>
              <a:t>Aan de onderzijde van drie tepalen is een duidelijke bult zichtbaar, de naamgevende structuur van dit genus. </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72</a:t>
            </a:fld>
            <a:endParaRPr lang="en-GB" altLang="nl-NL"/>
          </a:p>
        </p:txBody>
      </p:sp>
    </p:spTree>
    <p:extLst>
      <p:ext uri="{BB962C8B-B14F-4D97-AF65-F5344CB8AC3E}">
        <p14:creationId xmlns:p14="http://schemas.microsoft.com/office/powerpoint/2010/main" val="292674820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Boehmeria biloba</a:t>
            </a:r>
          </a:p>
          <a:p>
            <a:r>
              <a:rPr lang="nl-BE" dirty="0"/>
              <a:t>Brandnetelfamilie (Urticaceae)</a:t>
            </a:r>
          </a:p>
          <a:p>
            <a:endParaRPr lang="nl-BE" dirty="0"/>
          </a:p>
          <a:p>
            <a:endParaRPr lang="nl-BE" dirty="0"/>
          </a:p>
          <a:p>
            <a:r>
              <a:rPr lang="nl-BE" dirty="0"/>
              <a:t>Ook deze familie staat in de sierplantenteelt bekend om haar mooie tot exquise bladvormen. </a:t>
            </a:r>
          </a:p>
          <a:p>
            <a:r>
              <a:rPr lang="nl-BE" dirty="0"/>
              <a:t>Een halfschaduwplekje wordt door de meeste soorten geapprecieerd. </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73</a:t>
            </a:fld>
            <a:endParaRPr lang="en-GB" altLang="nl-NL"/>
          </a:p>
        </p:txBody>
      </p:sp>
    </p:spTree>
    <p:extLst>
      <p:ext uri="{BB962C8B-B14F-4D97-AF65-F5344CB8AC3E}">
        <p14:creationId xmlns:p14="http://schemas.microsoft.com/office/powerpoint/2010/main" val="29737357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Boehmeria biloba</a:t>
            </a:r>
          </a:p>
          <a:p>
            <a:r>
              <a:rPr lang="nl-BE" dirty="0"/>
              <a:t>Brandnetelfamilie (Urticaceae)</a:t>
            </a:r>
          </a:p>
          <a:p>
            <a:endParaRPr lang="nl-BE" dirty="0"/>
          </a:p>
          <a:p>
            <a:endParaRPr lang="nl-BE" dirty="0"/>
          </a:p>
          <a:p>
            <a:r>
              <a:rPr lang="nl-BE" dirty="0"/>
              <a:t>Ook deze familie staat in de sierplantenteelt bekend om haar mooie tot exquise bladvormen. </a:t>
            </a:r>
          </a:p>
          <a:p>
            <a:r>
              <a:rPr lang="nl-BE" dirty="0"/>
              <a:t>Een halfschaduwplekje wordt door de meeste soorten geapprecieerd. </a:t>
            </a:r>
          </a:p>
          <a:p>
            <a:endParaRPr lang="nl-BE" dirty="0"/>
          </a:p>
          <a:p>
            <a:r>
              <a:rPr lang="nl-BE" dirty="0"/>
              <a:t>Ook de fijne bloei zorgt voor een fraaie toets aan deze planten. </a:t>
            </a:r>
          </a:p>
          <a:p>
            <a:endParaRPr lang="nl-BE" dirty="0"/>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74</a:t>
            </a:fld>
            <a:endParaRPr lang="en-GB" altLang="nl-NL"/>
          </a:p>
        </p:txBody>
      </p:sp>
    </p:spTree>
    <p:extLst>
      <p:ext uri="{BB962C8B-B14F-4D97-AF65-F5344CB8AC3E}">
        <p14:creationId xmlns:p14="http://schemas.microsoft.com/office/powerpoint/2010/main" val="403812251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75</a:t>
            </a:fld>
            <a:endParaRPr lang="en-GB" altLang="nl-NL"/>
          </a:p>
        </p:txBody>
      </p:sp>
    </p:spTree>
    <p:extLst>
      <p:ext uri="{BB962C8B-B14F-4D97-AF65-F5344CB8AC3E}">
        <p14:creationId xmlns:p14="http://schemas.microsoft.com/office/powerpoint/2010/main" val="100591401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Grote sierkwee (Chaenomeles cathayensis)</a:t>
            </a:r>
          </a:p>
          <a:p>
            <a:r>
              <a:rPr lang="nl-BE" dirty="0"/>
              <a:t>Rozenfamilie (Rosaceae)</a:t>
            </a:r>
          </a:p>
          <a:p>
            <a:endParaRPr lang="nl-BE" dirty="0"/>
          </a:p>
          <a:p>
            <a:endParaRPr lang="nl-BE" dirty="0"/>
          </a:p>
          <a:p>
            <a:r>
              <a:rPr lang="nl-BE" dirty="0"/>
              <a:t>De vroege lentebloei toont heel mooie licht roze bloemen, quasi zittend. </a:t>
            </a:r>
          </a:p>
          <a:p>
            <a:r>
              <a:rPr lang="nl-BE" dirty="0"/>
              <a:t>En dus zijn de vruchten ook zittend, maar door hun sterke groei zwellen ze op rond hun dragende takken. </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76</a:t>
            </a:fld>
            <a:endParaRPr lang="en-GB" altLang="nl-NL"/>
          </a:p>
        </p:txBody>
      </p:sp>
    </p:spTree>
    <p:extLst>
      <p:ext uri="{BB962C8B-B14F-4D97-AF65-F5344CB8AC3E}">
        <p14:creationId xmlns:p14="http://schemas.microsoft.com/office/powerpoint/2010/main" val="274149762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Grote sierkwee (Chaenomeles cathayensis)</a:t>
            </a:r>
          </a:p>
          <a:p>
            <a:r>
              <a:rPr lang="nl-BE" dirty="0"/>
              <a:t>Rozenfamilie (Rosaceae)</a:t>
            </a:r>
          </a:p>
          <a:p>
            <a:endParaRPr lang="nl-BE" dirty="0"/>
          </a:p>
          <a:p>
            <a:endParaRPr lang="nl-BE" dirty="0"/>
          </a:p>
          <a:p>
            <a:r>
              <a:rPr lang="nl-BE" dirty="0"/>
              <a:t>De vroege lentebloei toont heel mooie licht roze bloemen, quasi zittend. </a:t>
            </a:r>
          </a:p>
          <a:p>
            <a:r>
              <a:rPr lang="nl-BE" dirty="0"/>
              <a:t>En dus zijn de vruchten ook zittend, maar door hun sterke groei zwellen ze op rond hun dragende takken. </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77</a:t>
            </a:fld>
            <a:endParaRPr lang="en-GB" altLang="nl-NL"/>
          </a:p>
        </p:txBody>
      </p:sp>
    </p:spTree>
    <p:extLst>
      <p:ext uri="{BB962C8B-B14F-4D97-AF65-F5344CB8AC3E}">
        <p14:creationId xmlns:p14="http://schemas.microsoft.com/office/powerpoint/2010/main" val="63701698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Stemmingsbeelden, net voor de start van de herfstverkleuring.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78</a:t>
            </a:fld>
            <a:endParaRPr lang="en-GB" altLang="nl-NL"/>
          </a:p>
        </p:txBody>
      </p:sp>
    </p:spTree>
    <p:extLst>
      <p:ext uri="{BB962C8B-B14F-4D97-AF65-F5344CB8AC3E}">
        <p14:creationId xmlns:p14="http://schemas.microsoft.com/office/powerpoint/2010/main" val="225925774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Stemmingsbeelden, net voor de start van de herfstverkleuring.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79</a:t>
            </a:fld>
            <a:endParaRPr lang="en-GB" altLang="nl-NL"/>
          </a:p>
        </p:txBody>
      </p:sp>
    </p:spTree>
    <p:extLst>
      <p:ext uri="{BB962C8B-B14F-4D97-AF65-F5344CB8AC3E}">
        <p14:creationId xmlns:p14="http://schemas.microsoft.com/office/powerpoint/2010/main" val="27099920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Stemmingsbeelden, net voor de start van de herfstverkleuring.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8</a:t>
            </a:fld>
            <a:endParaRPr lang="en-GB" altLang="nl-NL"/>
          </a:p>
        </p:txBody>
      </p:sp>
    </p:spTree>
    <p:extLst>
      <p:ext uri="{BB962C8B-B14F-4D97-AF65-F5344CB8AC3E}">
        <p14:creationId xmlns:p14="http://schemas.microsoft.com/office/powerpoint/2010/main" val="157427531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Reuzenbovist (Calvatia gigantea)</a:t>
            </a:r>
          </a:p>
          <a:p>
            <a:r>
              <a:rPr lang="nl-BE" dirty="0"/>
              <a:t>Fungi</a:t>
            </a:r>
          </a:p>
          <a:p>
            <a:endParaRPr lang="nl-BE" dirty="0"/>
          </a:p>
          <a:p>
            <a:endParaRPr lang="nl-BE" dirty="0"/>
          </a:p>
          <a:p>
            <a:r>
              <a:rPr lang="nl-BE" dirty="0"/>
              <a:t>Op mijn wandeling in de tuin zie ik deze ”vier op een rij”, vlakbij de PLM afdeling. </a:t>
            </a:r>
          </a:p>
          <a:p>
            <a:r>
              <a:rPr lang="nl-BE" dirty="0"/>
              <a:t>Zeer genietbaar, en zeer smakelijk, zolang deze stuifzwammen zowel buiten als binnen nog wit zijn…</a:t>
            </a:r>
          </a:p>
          <a:p>
            <a:endParaRPr lang="nl-BE" dirty="0"/>
          </a:p>
          <a:p>
            <a:endParaRPr lang="nl-BE" dirty="0"/>
          </a:p>
          <a:p>
            <a:r>
              <a:rPr lang="nl-BE" dirty="0"/>
              <a:t>Dit was een beeld uit de vorige virtuele rondleiding. </a:t>
            </a:r>
          </a:p>
          <a:p>
            <a:r>
              <a:rPr lang="nl-BE" dirty="0"/>
              <a:t>Deze reuzenbovistjes waren nog heel klein, en ik heb ze niet kunnen volgen gedurende hun ontwikkeling. </a:t>
            </a:r>
          </a:p>
          <a:p>
            <a:r>
              <a:rPr lang="nl-BE" dirty="0"/>
              <a:t>Ik kan niet verzekeren dat hun identificatie OK is. </a:t>
            </a:r>
          </a:p>
          <a:p>
            <a:r>
              <a:rPr lang="nl-BE" dirty="0"/>
              <a:t>Deze naam heb ik enigszins “spontaan” gegeven, vooral geleid door het feit dat in vorige jaren opp die plaats wel degelijke grote exemplaren zijn waargenomen. Onkritisch, enigszins…</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80</a:t>
            </a:fld>
            <a:endParaRPr lang="en-GB" altLang="nl-NL"/>
          </a:p>
        </p:txBody>
      </p:sp>
    </p:spTree>
    <p:extLst>
      <p:ext uri="{BB962C8B-B14F-4D97-AF65-F5344CB8AC3E}">
        <p14:creationId xmlns:p14="http://schemas.microsoft.com/office/powerpoint/2010/main" val="406085400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Stemmingsbeelden, net voor de start van de herfstverkleuring.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81</a:t>
            </a:fld>
            <a:endParaRPr lang="en-GB" altLang="nl-NL"/>
          </a:p>
        </p:txBody>
      </p:sp>
    </p:spTree>
    <p:extLst>
      <p:ext uri="{BB962C8B-B14F-4D97-AF65-F5344CB8AC3E}">
        <p14:creationId xmlns:p14="http://schemas.microsoft.com/office/powerpoint/2010/main" val="83384854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Stemmingsbeelden, net voor de start van de herfstverkleuring.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82</a:t>
            </a:fld>
            <a:endParaRPr lang="en-GB" altLang="nl-NL"/>
          </a:p>
        </p:txBody>
      </p:sp>
    </p:spTree>
    <p:extLst>
      <p:ext uri="{BB962C8B-B14F-4D97-AF65-F5344CB8AC3E}">
        <p14:creationId xmlns:p14="http://schemas.microsoft.com/office/powerpoint/2010/main" val="214235114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83</a:t>
            </a:fld>
            <a:endParaRPr lang="en-GB" altLang="nl-NL"/>
          </a:p>
        </p:txBody>
      </p:sp>
    </p:spTree>
    <p:extLst>
      <p:ext uri="{BB962C8B-B14F-4D97-AF65-F5344CB8AC3E}">
        <p14:creationId xmlns:p14="http://schemas.microsoft.com/office/powerpoint/2010/main" val="334467733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Eriolarynx australis</a:t>
            </a:r>
          </a:p>
          <a:p>
            <a:r>
              <a:rPr lang="nl-BE" dirty="0"/>
              <a:t>Nachtschadefamilie (Solanaceae)</a:t>
            </a:r>
          </a:p>
          <a:p>
            <a:endParaRPr lang="nl-BE" dirty="0"/>
          </a:p>
          <a:p>
            <a:endParaRPr lang="nl-BE" dirty="0"/>
          </a:p>
          <a:p>
            <a:r>
              <a:rPr lang="nl-BE" dirty="0"/>
              <a:t>Een prachtige en indrukwekkende plant, die onze hete zomers blijkbaar heel erg apprecieert, en zijn dankbaarheid toont door uitbundig te bloeien. </a:t>
            </a:r>
          </a:p>
          <a:p>
            <a:r>
              <a:rPr lang="nl-BE" dirty="0"/>
              <a:t>De taxonomische positie van deze soort is recent vrij duidelijk geworden, maar de discussie is verplaatst naar de gewenste omschrijving van de genera in de groep (Iochrominae) waartoe deze soort behoort. </a:t>
            </a:r>
          </a:p>
          <a:p>
            <a:r>
              <a:rPr lang="nl-BE" dirty="0"/>
              <a:t>In de restrictieve zin, en dan is bovenvermelde naam te gebruiken. Of (veel) breder, en dan moeten wellicht alle soorten van deze groep (Iochrominae) in één enkel genus worden ondergebracht. En dan is het nog niet duidelijk welke naam we dan moeten gebruiken, wegens nog onvolledige staalname. </a:t>
            </a:r>
          </a:p>
          <a:p>
            <a:r>
              <a:rPr lang="nl-BE" dirty="0"/>
              <a:t>Wait and see. </a:t>
            </a:r>
          </a:p>
          <a:p>
            <a:endParaRPr lang="nl-BE" dirty="0"/>
          </a:p>
          <a:p>
            <a:r>
              <a:rPr lang="nl-BE" dirty="0"/>
              <a:t>Of lees het volgende artikel: </a:t>
            </a:r>
          </a:p>
          <a:p>
            <a:r>
              <a:rPr lang="nl-BE" dirty="0"/>
              <a:t>Smith S.D. &amp; Baum D.A. (2006). Phylogenetics of the florally diverse Andean clade Iochrominae (Solanaceae). American Journal of Botany 93(8): 1140-1153. </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84</a:t>
            </a:fld>
            <a:endParaRPr lang="en-GB" altLang="nl-NL"/>
          </a:p>
        </p:txBody>
      </p:sp>
    </p:spTree>
    <p:extLst>
      <p:ext uri="{BB962C8B-B14F-4D97-AF65-F5344CB8AC3E}">
        <p14:creationId xmlns:p14="http://schemas.microsoft.com/office/powerpoint/2010/main" val="93870954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Eriolarynx australis</a:t>
            </a:r>
          </a:p>
          <a:p>
            <a:r>
              <a:rPr lang="nl-BE" dirty="0"/>
              <a:t>Nachtschadefamilie (Solanaceae)</a:t>
            </a:r>
          </a:p>
          <a:p>
            <a:endParaRPr lang="nl-BE" dirty="0"/>
          </a:p>
          <a:p>
            <a:endParaRPr lang="nl-BE" dirty="0"/>
          </a:p>
          <a:p>
            <a:r>
              <a:rPr lang="nl-BE" dirty="0"/>
              <a:t>Een prachtige en indrukwekkende plant, die onze hete zomers blijkbaar heel erg apprecieert, en zijn dankbaarheid toont door uitbundig te bloeien. </a:t>
            </a:r>
          </a:p>
          <a:p>
            <a:r>
              <a:rPr lang="nl-BE" dirty="0"/>
              <a:t>De taxonomische positie van deze soort is recent vrij duidelijk geworden, maar de discussie is verplaatst naar de gewenste omschrijving van de genera in de groep (Iochrominae) waartoe deze soort behoort. </a:t>
            </a:r>
          </a:p>
          <a:p>
            <a:r>
              <a:rPr lang="nl-BE" dirty="0"/>
              <a:t>In de restrictieve zin, en dan is bovenvermelde naam te gebruiken. Of (veel) breder, en dan moeten wellicht alle soorten van deze groep (Iochrominae) in één enkel genus worden ondergebracht. En dan is het nog niet duidelijk welke naam we dan moeten gebruiken, wegens nog onvolledige staalname. </a:t>
            </a:r>
          </a:p>
          <a:p>
            <a:r>
              <a:rPr lang="nl-BE" dirty="0"/>
              <a:t>Wait and see. </a:t>
            </a:r>
          </a:p>
          <a:p>
            <a:endParaRPr lang="nl-BE" dirty="0"/>
          </a:p>
          <a:p>
            <a:r>
              <a:rPr lang="nl-BE" dirty="0"/>
              <a:t>Of lees het volgende artikel: </a:t>
            </a:r>
          </a:p>
          <a:p>
            <a:r>
              <a:rPr lang="nl-BE" dirty="0"/>
              <a:t>Smith S.D. &amp; Baum D.A. (2006). Phylogenetics of the florally diverse Andean clade Iochrominae (Solanaceae). American Journal of Botany 93(8): 1140-1153. </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85</a:t>
            </a:fld>
            <a:endParaRPr lang="en-GB" altLang="nl-NL"/>
          </a:p>
        </p:txBody>
      </p:sp>
    </p:spTree>
    <p:extLst>
      <p:ext uri="{BB962C8B-B14F-4D97-AF65-F5344CB8AC3E}">
        <p14:creationId xmlns:p14="http://schemas.microsoft.com/office/powerpoint/2010/main" val="16248128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86</a:t>
            </a:fld>
            <a:endParaRPr lang="en-GB" altLang="nl-NL"/>
          </a:p>
        </p:txBody>
      </p:sp>
    </p:spTree>
    <p:extLst>
      <p:ext uri="{BB962C8B-B14F-4D97-AF65-F5344CB8AC3E}">
        <p14:creationId xmlns:p14="http://schemas.microsoft.com/office/powerpoint/2010/main" val="3859998239"/>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Colletia paradoxa </a:t>
            </a:r>
          </a:p>
          <a:p>
            <a:r>
              <a:rPr lang="nl-BE" dirty="0"/>
              <a:t>Wegedoornfamilie (Rhamnaceae)</a:t>
            </a:r>
          </a:p>
          <a:p>
            <a:endParaRPr lang="nl-BE" dirty="0"/>
          </a:p>
          <a:p>
            <a:endParaRPr lang="nl-BE" dirty="0"/>
          </a:p>
          <a:p>
            <a:r>
              <a:rPr lang="nl-BE" dirty="0"/>
              <a:t>Wellicht ook weer door de extra hete zomer vertoont deze (half)woestijnsoort een overmatige bloei. </a:t>
            </a:r>
          </a:p>
          <a:p>
            <a:r>
              <a:rPr lang="nl-BE" dirty="0"/>
              <a:t>Op een van de rondleidingen werd de geur van deze bloemetjes herkend als de geur van Gentse mokken. Durf ruiken! </a:t>
            </a:r>
          </a:p>
          <a:p>
            <a:endParaRPr lang="nl-BE" dirty="0"/>
          </a:p>
          <a:p>
            <a:endParaRPr lang="nl-BE" dirty="0"/>
          </a:p>
          <a:p>
            <a:r>
              <a:rPr lang="nl-BE" dirty="0"/>
              <a:t>Was ook Plant van de Maand (september 2015), en meer informatie vinden we daar…</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87</a:t>
            </a:fld>
            <a:endParaRPr lang="en-GB" altLang="nl-NL"/>
          </a:p>
        </p:txBody>
      </p:sp>
    </p:spTree>
    <p:extLst>
      <p:ext uri="{BB962C8B-B14F-4D97-AF65-F5344CB8AC3E}">
        <p14:creationId xmlns:p14="http://schemas.microsoft.com/office/powerpoint/2010/main" val="112589315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Colletia paradoxa </a:t>
            </a:r>
          </a:p>
          <a:p>
            <a:r>
              <a:rPr lang="nl-BE" dirty="0"/>
              <a:t>Wegedoornfamilie (Rhamnaceae)</a:t>
            </a:r>
          </a:p>
          <a:p>
            <a:endParaRPr lang="nl-BE" dirty="0"/>
          </a:p>
          <a:p>
            <a:endParaRPr lang="nl-BE" dirty="0"/>
          </a:p>
          <a:p>
            <a:r>
              <a:rPr lang="nl-BE" dirty="0"/>
              <a:t>Wellicht ook weer door de extra hete zomer vertoont deze (half)woestijnsoort een overmatige bloei. </a:t>
            </a:r>
          </a:p>
          <a:p>
            <a:r>
              <a:rPr lang="nl-BE" dirty="0"/>
              <a:t>Op een van de rondleidingen werd de geur van deze bloemetjes herkend als de geur van Gentse mokken. Durf ruiken! </a:t>
            </a:r>
          </a:p>
          <a:p>
            <a:endParaRPr lang="nl-BE" dirty="0"/>
          </a:p>
          <a:p>
            <a:endParaRPr lang="nl-BE" dirty="0"/>
          </a:p>
          <a:p>
            <a:r>
              <a:rPr lang="nl-BE" dirty="0"/>
              <a:t>Was ook Plant van de Maand (september 2015), en meer informatie vinden we daar…</a:t>
            </a:r>
          </a:p>
          <a:p>
            <a:endParaRPr lang="nl-BE" dirty="0"/>
          </a:p>
          <a:p>
            <a:endParaRPr lang="nl-BE" dirty="0"/>
          </a:p>
          <a:p>
            <a:r>
              <a:rPr lang="nl-BE" dirty="0"/>
              <a:t>In de verte zag ik een Atalanta (</a:t>
            </a:r>
            <a:r>
              <a:rPr lang="nl-BE" i="1" dirty="0"/>
              <a:t>Vanessa atalanta</a:t>
            </a:r>
            <a:r>
              <a:rPr lang="nl-BE" dirty="0"/>
              <a:t>), en die kwam dichterbij en liet zich gewillig fotograferen.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88</a:t>
            </a:fld>
            <a:endParaRPr lang="en-GB" altLang="nl-NL"/>
          </a:p>
        </p:txBody>
      </p:sp>
    </p:spTree>
    <p:extLst>
      <p:ext uri="{BB962C8B-B14F-4D97-AF65-F5344CB8AC3E}">
        <p14:creationId xmlns:p14="http://schemas.microsoft.com/office/powerpoint/2010/main" val="2091436160"/>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Colletia paradoxa </a:t>
            </a:r>
          </a:p>
          <a:p>
            <a:r>
              <a:rPr lang="nl-BE" dirty="0"/>
              <a:t>Wegedoornfamilie (Rhamnaceae)</a:t>
            </a:r>
          </a:p>
          <a:p>
            <a:endParaRPr lang="nl-BE" dirty="0"/>
          </a:p>
          <a:p>
            <a:endParaRPr lang="nl-BE" dirty="0"/>
          </a:p>
          <a:p>
            <a:r>
              <a:rPr lang="nl-BE" dirty="0"/>
              <a:t>Wellicht ook weer door de extra hete zomer vertoont deze (half)woestijnsoort een overmatige bloei. </a:t>
            </a:r>
          </a:p>
          <a:p>
            <a:r>
              <a:rPr lang="nl-BE" dirty="0"/>
              <a:t>Op een van de rondleidingen werd de geur van deze bloemetjes herkend als de geur van Gentse mokken. Durf ruiken! </a:t>
            </a:r>
          </a:p>
          <a:p>
            <a:endParaRPr lang="nl-BE" dirty="0"/>
          </a:p>
          <a:p>
            <a:endParaRPr lang="nl-BE" dirty="0"/>
          </a:p>
          <a:p>
            <a:r>
              <a:rPr lang="nl-BE" dirty="0"/>
              <a:t>Was ook Plant van de Maand (september 2015), en meer informatie vinden we daar…</a:t>
            </a:r>
          </a:p>
          <a:p>
            <a:endParaRPr lang="nl-BE" dirty="0"/>
          </a:p>
          <a:p>
            <a:endParaRPr lang="nl-BE" dirty="0"/>
          </a:p>
          <a:p>
            <a:r>
              <a:rPr lang="nl-BE" dirty="0"/>
              <a:t>In de verte zag ik een Atalanta (</a:t>
            </a:r>
            <a:r>
              <a:rPr lang="nl-BE" i="1" dirty="0"/>
              <a:t>Vanessa atalanta</a:t>
            </a:r>
            <a:r>
              <a:rPr lang="nl-BE" dirty="0"/>
              <a:t>), en die kwam dichterbij en liet zich gewillig fotograferen.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89</a:t>
            </a:fld>
            <a:endParaRPr lang="en-GB" altLang="nl-NL"/>
          </a:p>
        </p:txBody>
      </p:sp>
    </p:spTree>
    <p:extLst>
      <p:ext uri="{BB962C8B-B14F-4D97-AF65-F5344CB8AC3E}">
        <p14:creationId xmlns:p14="http://schemas.microsoft.com/office/powerpoint/2010/main" val="29019094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Stemmingsbeelden, net voor de start van de herfstverkleuring.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9</a:t>
            </a:fld>
            <a:endParaRPr lang="en-GB" altLang="nl-NL"/>
          </a:p>
        </p:txBody>
      </p:sp>
    </p:spTree>
    <p:extLst>
      <p:ext uri="{BB962C8B-B14F-4D97-AF65-F5344CB8AC3E}">
        <p14:creationId xmlns:p14="http://schemas.microsoft.com/office/powerpoint/2010/main" val="336913705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a:t>Pistacia </a:t>
            </a:r>
            <a:r>
              <a:rPr lang="nl-BE" b="1" i="1" dirty="0"/>
              <a:t>chinensis</a:t>
            </a:r>
          </a:p>
          <a:p>
            <a:r>
              <a:rPr lang="nl-BE" dirty="0"/>
              <a:t>Pruikenboomfamilie (Anacardiaceae)</a:t>
            </a:r>
          </a:p>
          <a:p>
            <a:endParaRPr lang="nl-BE" dirty="0"/>
          </a:p>
          <a:p>
            <a:endParaRPr lang="nl-BE" dirty="0"/>
          </a:p>
          <a:p>
            <a:r>
              <a:rPr lang="nl-BE" dirty="0"/>
              <a:t>Deze boom staat bekend om haar sterke herfstverkleuring. Klopt!</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90</a:t>
            </a:fld>
            <a:endParaRPr lang="en-GB" altLang="nl-NL"/>
          </a:p>
        </p:txBody>
      </p:sp>
    </p:spTree>
    <p:extLst>
      <p:ext uri="{BB962C8B-B14F-4D97-AF65-F5344CB8AC3E}">
        <p14:creationId xmlns:p14="http://schemas.microsoft.com/office/powerpoint/2010/main" val="2486864015"/>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Buddleja auriculata</a:t>
            </a:r>
          </a:p>
          <a:p>
            <a:r>
              <a:rPr lang="nl-BE" dirty="0"/>
              <a:t>Helmkruidfamilie (Scrophulariaceae)</a:t>
            </a:r>
          </a:p>
          <a:p>
            <a:endParaRPr lang="nl-BE" dirty="0"/>
          </a:p>
          <a:p>
            <a:endParaRPr lang="nl-BE" dirty="0"/>
          </a:p>
          <a:p>
            <a:r>
              <a:rPr lang="nl-BE" dirty="0"/>
              <a:t>Een soort uit zuidelijk Afrika, die hier blijkbaar goed standhoudt. </a:t>
            </a:r>
          </a:p>
          <a:p>
            <a:r>
              <a:rPr lang="nl-BE" dirty="0"/>
              <a:t>Het bloemgestel is veel meer open dan we gewoon zijn bij ”onze” </a:t>
            </a:r>
            <a:r>
              <a:rPr lang="nl-BE" i="1" dirty="0"/>
              <a:t>Buddleja japonica</a:t>
            </a:r>
            <a:r>
              <a:rPr lang="nl-BE" dirty="0"/>
              <a:t>. </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91</a:t>
            </a:fld>
            <a:endParaRPr lang="en-GB" altLang="nl-NL"/>
          </a:p>
        </p:txBody>
      </p:sp>
    </p:spTree>
    <p:extLst>
      <p:ext uri="{BB962C8B-B14F-4D97-AF65-F5344CB8AC3E}">
        <p14:creationId xmlns:p14="http://schemas.microsoft.com/office/powerpoint/2010/main" val="2588323085"/>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Buddleja yunnanensis </a:t>
            </a:r>
          </a:p>
          <a:p>
            <a:r>
              <a:rPr lang="nl-BE" dirty="0"/>
              <a:t>Helmkruidfamilie (Scrophulariaceae)</a:t>
            </a:r>
          </a:p>
          <a:p>
            <a:endParaRPr lang="nl-BE" dirty="0"/>
          </a:p>
          <a:p>
            <a:endParaRPr lang="nl-BE" dirty="0"/>
          </a:p>
          <a:p>
            <a:r>
              <a:rPr lang="nl-BE" dirty="0"/>
              <a:t>Deze soort is een zeer krachtige groeier, met enorme bladeren, zeer dicht en wit-wollig behaard. De bloei valt eerlijk gezegd een beetje tegen, compact, en met weinig kleur. </a:t>
            </a:r>
          </a:p>
          <a:p>
            <a:endParaRPr lang="nl-BE" dirty="0"/>
          </a:p>
          <a:p>
            <a:r>
              <a:rPr lang="nl-BE" dirty="0"/>
              <a:t>Op de welbekende site van Arboretum Wespelaar is een identificatiesleutel opgenomen, die door Jan De Langhe is opgemaakt voor de in Europa winterharde </a:t>
            </a:r>
            <a:r>
              <a:rPr lang="nl-BE" i="1" dirty="0"/>
              <a:t>Buddleja</a:t>
            </a:r>
            <a:r>
              <a:rPr lang="nl-BE" dirty="0"/>
              <a:t>-soorten. Misschien even uittesten?</a:t>
            </a:r>
          </a:p>
          <a:p>
            <a:endParaRPr lang="nl-BE" dirty="0"/>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92</a:t>
            </a:fld>
            <a:endParaRPr lang="en-GB" altLang="nl-NL"/>
          </a:p>
        </p:txBody>
      </p:sp>
    </p:spTree>
    <p:extLst>
      <p:ext uri="{BB962C8B-B14F-4D97-AF65-F5344CB8AC3E}">
        <p14:creationId xmlns:p14="http://schemas.microsoft.com/office/powerpoint/2010/main" val="3607655212"/>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Buddleja yunnanensis </a:t>
            </a:r>
          </a:p>
          <a:p>
            <a:r>
              <a:rPr lang="nl-BE" dirty="0"/>
              <a:t>Helmkruidfamilie (Scrophulariaceae)</a:t>
            </a:r>
          </a:p>
          <a:p>
            <a:endParaRPr lang="nl-BE" dirty="0"/>
          </a:p>
          <a:p>
            <a:endParaRPr lang="nl-BE" dirty="0"/>
          </a:p>
          <a:p>
            <a:r>
              <a:rPr lang="nl-BE" dirty="0"/>
              <a:t>Deze soort is een zeer krachtige groeier, met enorme bladeren, zeer dicht en wit-wollig behaard. </a:t>
            </a:r>
          </a:p>
          <a:p>
            <a:endParaRPr lang="nl-BE" dirty="0"/>
          </a:p>
          <a:p>
            <a:r>
              <a:rPr lang="nl-BE" dirty="0"/>
              <a:t>Op de welbekende site van Arboretum Wespelaar is een identificatiesleutel opgenomen, die door Jan De Langhe is opgemaakt voor de in Europa winterharde </a:t>
            </a:r>
            <a:r>
              <a:rPr lang="nl-BE" i="1" dirty="0"/>
              <a:t>Buddleja</a:t>
            </a:r>
            <a:r>
              <a:rPr lang="nl-BE" dirty="0"/>
              <a:t>-soorten. Misschien even uittesten?</a:t>
            </a:r>
          </a:p>
          <a:p>
            <a:endParaRPr lang="nl-BE" dirty="0"/>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93</a:t>
            </a:fld>
            <a:endParaRPr lang="en-GB" altLang="nl-NL"/>
          </a:p>
        </p:txBody>
      </p:sp>
    </p:spTree>
    <p:extLst>
      <p:ext uri="{BB962C8B-B14F-4D97-AF65-F5344CB8AC3E}">
        <p14:creationId xmlns:p14="http://schemas.microsoft.com/office/powerpoint/2010/main" val="54134744"/>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Eriobotrya deflexa </a:t>
            </a:r>
          </a:p>
          <a:p>
            <a:r>
              <a:rPr lang="nl-BE" dirty="0"/>
              <a:t>Rozenfamilie (Rosaceae)</a:t>
            </a:r>
          </a:p>
          <a:p>
            <a:endParaRPr lang="nl-BE" dirty="0"/>
          </a:p>
          <a:p>
            <a:endParaRPr lang="nl-BE" dirty="0"/>
          </a:p>
          <a:p>
            <a:r>
              <a:rPr lang="nl-BE" dirty="0"/>
              <a:t>Naast de meer bekende Japanse mispel (</a:t>
            </a:r>
            <a:r>
              <a:rPr lang="nl-BE" i="1" dirty="0"/>
              <a:t>Eriobotrya japonica</a:t>
            </a:r>
            <a:r>
              <a:rPr lang="nl-BE" dirty="0"/>
              <a:t>) groeit in onze Mediterrane afdeling ook een tweede soort van dit genus. </a:t>
            </a:r>
          </a:p>
          <a:p>
            <a:endParaRPr lang="nl-BE" dirty="0"/>
          </a:p>
          <a:p>
            <a:r>
              <a:rPr lang="nl-BE" dirty="0"/>
              <a:t>De Engelse naam voor deze tweede soort is Bronze loquat, en dat bronzen kleurtje is hier goed zichtbaar op de jonge bladeren die op alle takken rechtop staan te pronken.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94</a:t>
            </a:fld>
            <a:endParaRPr lang="en-GB" altLang="nl-NL"/>
          </a:p>
        </p:txBody>
      </p:sp>
    </p:spTree>
    <p:extLst>
      <p:ext uri="{BB962C8B-B14F-4D97-AF65-F5344CB8AC3E}">
        <p14:creationId xmlns:p14="http://schemas.microsoft.com/office/powerpoint/2010/main" val="1176484434"/>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Herfstverkleuring, met een opvallende rol voor </a:t>
            </a:r>
            <a:r>
              <a:rPr lang="nl-BE" i="1" dirty="0"/>
              <a:t>Sapindus mukorossi </a:t>
            </a:r>
            <a:r>
              <a:rPr lang="nl-BE" dirty="0"/>
              <a:t>(achteraan)</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95</a:t>
            </a:fld>
            <a:endParaRPr lang="en-GB" altLang="nl-NL"/>
          </a:p>
        </p:txBody>
      </p:sp>
    </p:spTree>
    <p:extLst>
      <p:ext uri="{BB962C8B-B14F-4D97-AF65-F5344CB8AC3E}">
        <p14:creationId xmlns:p14="http://schemas.microsoft.com/office/powerpoint/2010/main" val="3051296089"/>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Eucalyptus neglecta</a:t>
            </a:r>
          </a:p>
          <a:p>
            <a:r>
              <a:rPr lang="nl-BE" dirty="0"/>
              <a:t>Mirtefamilie (Myrtaceae)</a:t>
            </a:r>
          </a:p>
          <a:p>
            <a:endParaRPr lang="nl-BE" dirty="0"/>
          </a:p>
          <a:p>
            <a:endParaRPr lang="nl-BE" dirty="0"/>
          </a:p>
          <a:p>
            <a:r>
              <a:rPr lang="nl-BE" dirty="0"/>
              <a:t>Met de jonge bloemknoppen voor volgende lente reeds aangelegd. </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96</a:t>
            </a:fld>
            <a:endParaRPr lang="en-GB" altLang="nl-NL"/>
          </a:p>
        </p:txBody>
      </p:sp>
    </p:spTree>
    <p:extLst>
      <p:ext uri="{BB962C8B-B14F-4D97-AF65-F5344CB8AC3E}">
        <p14:creationId xmlns:p14="http://schemas.microsoft.com/office/powerpoint/2010/main" val="136035701"/>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Myrtus communis</a:t>
            </a:r>
          </a:p>
          <a:p>
            <a:r>
              <a:rPr lang="nl-BE" dirty="0"/>
              <a:t>Mirtefamilie (Myrtaceae)</a:t>
            </a:r>
          </a:p>
          <a:p>
            <a:endParaRPr lang="nl-BE" dirty="0"/>
          </a:p>
          <a:p>
            <a:endParaRPr lang="nl-BE" dirty="0"/>
          </a:p>
          <a:p>
            <a:r>
              <a:rPr lang="nl-BE" dirty="0"/>
              <a:t>Met het intussen constante patroon van vruchtzetting, enkel bij het exemplaar dichtst bij de muur, de twee andere zonder. </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97</a:t>
            </a:fld>
            <a:endParaRPr lang="en-GB" altLang="nl-NL"/>
          </a:p>
        </p:txBody>
      </p:sp>
    </p:spTree>
    <p:extLst>
      <p:ext uri="{BB962C8B-B14F-4D97-AF65-F5344CB8AC3E}">
        <p14:creationId xmlns:p14="http://schemas.microsoft.com/office/powerpoint/2010/main" val="619194169"/>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Myrtus communis</a:t>
            </a:r>
          </a:p>
          <a:p>
            <a:r>
              <a:rPr lang="nl-BE" dirty="0"/>
              <a:t>Mirtefamilie (Myrtaceae)</a:t>
            </a:r>
          </a:p>
          <a:p>
            <a:endParaRPr lang="nl-BE" dirty="0"/>
          </a:p>
          <a:p>
            <a:endParaRPr lang="nl-BE" dirty="0"/>
          </a:p>
          <a:p>
            <a:r>
              <a:rPr lang="nl-BE" dirty="0"/>
              <a:t>Met het intussen constante patroon van vruchtzetting, enkel bij het exemplaar dichtst bij de muur, de twee andere zonder. </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98</a:t>
            </a:fld>
            <a:endParaRPr lang="en-GB" altLang="nl-NL"/>
          </a:p>
        </p:txBody>
      </p:sp>
    </p:spTree>
    <p:extLst>
      <p:ext uri="{BB962C8B-B14F-4D97-AF65-F5344CB8AC3E}">
        <p14:creationId xmlns:p14="http://schemas.microsoft.com/office/powerpoint/2010/main" val="3607573950"/>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Firmiana simplex </a:t>
            </a:r>
          </a:p>
          <a:p>
            <a:r>
              <a:rPr lang="nl-BE" dirty="0"/>
              <a:t>Kaasjeskruidfamilie (Malvaceae)</a:t>
            </a:r>
          </a:p>
          <a:p>
            <a:endParaRPr lang="nl-BE" dirty="0"/>
          </a:p>
          <a:p>
            <a:endParaRPr lang="nl-BE" dirty="0"/>
          </a:p>
          <a:p>
            <a:r>
              <a:rPr lang="nl-BE" dirty="0"/>
              <a:t>Aan drie takken hangen de nu bijna rijpe, open (deel)vruchten, met de (bijna) rijpe zaden. </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99</a:t>
            </a:fld>
            <a:endParaRPr lang="en-GB" altLang="nl-NL"/>
          </a:p>
        </p:txBody>
      </p:sp>
    </p:spTree>
    <p:extLst>
      <p:ext uri="{BB962C8B-B14F-4D97-AF65-F5344CB8AC3E}">
        <p14:creationId xmlns:p14="http://schemas.microsoft.com/office/powerpoint/2010/main" val="16084999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nl-BE"/>
              <a:t>Titelstijl van model bewerken</a:t>
            </a:r>
            <a:endParaRPr lang="nl-NL"/>
          </a:p>
        </p:txBody>
      </p:sp>
      <p:sp>
        <p:nvSpPr>
          <p:cNvPr id="3" name="Subti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nl-BE"/>
              <a:t>Klik om de titelstijl van het model te bewerken</a:t>
            </a:r>
            <a:endParaRPr lang="nl-NL"/>
          </a:p>
        </p:txBody>
      </p:sp>
      <p:sp>
        <p:nvSpPr>
          <p:cNvPr id="4" name="Rectangle 4">
            <a:extLst>
              <a:ext uri="{FF2B5EF4-FFF2-40B4-BE49-F238E27FC236}">
                <a16:creationId xmlns:a16="http://schemas.microsoft.com/office/drawing/2014/main" id="{AD9957FE-E197-7244-91E0-14BBFE569032}"/>
              </a:ext>
            </a:extLst>
          </p:cNvPr>
          <p:cNvSpPr>
            <a:spLocks noGrp="1" noChangeArrowheads="1"/>
          </p:cNvSpPr>
          <p:nvPr>
            <p:ph type="dt" sz="half" idx="10"/>
          </p:nvPr>
        </p:nvSpPr>
        <p:spPr>
          <a:ln/>
        </p:spPr>
        <p:txBody>
          <a:bodyPr/>
          <a:lstStyle>
            <a:lvl1pPr>
              <a:defRPr/>
            </a:lvl1pPr>
          </a:lstStyle>
          <a:p>
            <a:pPr>
              <a:defRPr/>
            </a:pPr>
            <a:endParaRPr lang="en-GB" altLang="nl-NL"/>
          </a:p>
        </p:txBody>
      </p:sp>
      <p:sp>
        <p:nvSpPr>
          <p:cNvPr id="5" name="Rectangle 5">
            <a:extLst>
              <a:ext uri="{FF2B5EF4-FFF2-40B4-BE49-F238E27FC236}">
                <a16:creationId xmlns:a16="http://schemas.microsoft.com/office/drawing/2014/main" id="{839C7361-6762-354F-84D9-8EFF5646A484}"/>
              </a:ext>
            </a:extLst>
          </p:cNvPr>
          <p:cNvSpPr>
            <a:spLocks noGrp="1" noChangeArrowheads="1"/>
          </p:cNvSpPr>
          <p:nvPr>
            <p:ph type="ftr" sz="quarter" idx="11"/>
          </p:nvPr>
        </p:nvSpPr>
        <p:spPr>
          <a:ln/>
        </p:spPr>
        <p:txBody>
          <a:bodyPr/>
          <a:lstStyle>
            <a:lvl1pPr>
              <a:defRPr/>
            </a:lvl1pPr>
          </a:lstStyle>
          <a:p>
            <a:pPr>
              <a:defRPr/>
            </a:pPr>
            <a:endParaRPr lang="en-GB" altLang="nl-NL"/>
          </a:p>
        </p:txBody>
      </p:sp>
      <p:sp>
        <p:nvSpPr>
          <p:cNvPr id="6" name="Rectangle 6">
            <a:extLst>
              <a:ext uri="{FF2B5EF4-FFF2-40B4-BE49-F238E27FC236}">
                <a16:creationId xmlns:a16="http://schemas.microsoft.com/office/drawing/2014/main" id="{89E16FF4-9D45-884D-B7C8-B4B7604FED79}"/>
              </a:ext>
            </a:extLst>
          </p:cNvPr>
          <p:cNvSpPr>
            <a:spLocks noGrp="1" noChangeArrowheads="1"/>
          </p:cNvSpPr>
          <p:nvPr>
            <p:ph type="sldNum" sz="quarter" idx="12"/>
          </p:nvPr>
        </p:nvSpPr>
        <p:spPr>
          <a:ln/>
        </p:spPr>
        <p:txBody>
          <a:bodyPr/>
          <a:lstStyle>
            <a:lvl1pPr>
              <a:defRPr/>
            </a:lvl1pPr>
          </a:lstStyle>
          <a:p>
            <a:fld id="{758A5CC0-24CD-A848-B7A4-B6ACCD4F47EC}" type="slidenum">
              <a:rPr lang="en-GB" altLang="nl-NL"/>
              <a:pPr/>
              <a:t>‹nr.›</a:t>
            </a:fld>
            <a:endParaRPr lang="en-GB" altLang="nl-NL"/>
          </a:p>
        </p:txBody>
      </p:sp>
    </p:spTree>
    <p:extLst>
      <p:ext uri="{BB962C8B-B14F-4D97-AF65-F5344CB8AC3E}">
        <p14:creationId xmlns:p14="http://schemas.microsoft.com/office/powerpoint/2010/main" val="25902583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a:t>Titelstijl van model bewerken</a:t>
            </a:r>
            <a:endParaRPr lang="nl-NL"/>
          </a:p>
        </p:txBody>
      </p:sp>
      <p:sp>
        <p:nvSpPr>
          <p:cNvPr id="3" name="Tijdelijke aanduiding voor verticale tekst 2"/>
          <p:cNvSpPr>
            <a:spLocks noGrp="1"/>
          </p:cNvSpPr>
          <p:nvPr>
            <p:ph type="body" orient="vert" idx="1"/>
          </p:nvPr>
        </p:nvSpPr>
        <p:spPr/>
        <p:txBody>
          <a:bodyPr vert="eaVert"/>
          <a:lstStyle/>
          <a:p>
            <a:pPr lvl="0"/>
            <a:r>
              <a:rPr lang="nl-BE"/>
              <a:t>Klik om de tekststijl van het model te bewerken</a:t>
            </a:r>
          </a:p>
          <a:p>
            <a:pPr lvl="1"/>
            <a:r>
              <a:rPr lang="nl-BE"/>
              <a:t>Tweede niveau</a:t>
            </a:r>
          </a:p>
          <a:p>
            <a:pPr lvl="2"/>
            <a:r>
              <a:rPr lang="nl-BE"/>
              <a:t>Derde niveau</a:t>
            </a:r>
          </a:p>
          <a:p>
            <a:pPr lvl="3"/>
            <a:r>
              <a:rPr lang="nl-BE"/>
              <a:t>Vierde niveau</a:t>
            </a:r>
          </a:p>
          <a:p>
            <a:pPr lvl="4"/>
            <a:r>
              <a:rPr lang="nl-BE"/>
              <a:t>Vijfde niveau</a:t>
            </a:r>
            <a:endParaRPr lang="nl-NL"/>
          </a:p>
        </p:txBody>
      </p:sp>
      <p:sp>
        <p:nvSpPr>
          <p:cNvPr id="4" name="Rectangle 4">
            <a:extLst>
              <a:ext uri="{FF2B5EF4-FFF2-40B4-BE49-F238E27FC236}">
                <a16:creationId xmlns:a16="http://schemas.microsoft.com/office/drawing/2014/main" id="{F51F1E2A-2EFF-EF4E-BCC9-F0DBBAA4B11F}"/>
              </a:ext>
            </a:extLst>
          </p:cNvPr>
          <p:cNvSpPr>
            <a:spLocks noGrp="1" noChangeArrowheads="1"/>
          </p:cNvSpPr>
          <p:nvPr>
            <p:ph type="dt" sz="half" idx="10"/>
          </p:nvPr>
        </p:nvSpPr>
        <p:spPr>
          <a:ln/>
        </p:spPr>
        <p:txBody>
          <a:bodyPr/>
          <a:lstStyle>
            <a:lvl1pPr>
              <a:defRPr/>
            </a:lvl1pPr>
          </a:lstStyle>
          <a:p>
            <a:pPr>
              <a:defRPr/>
            </a:pPr>
            <a:endParaRPr lang="en-GB" altLang="nl-NL"/>
          </a:p>
        </p:txBody>
      </p:sp>
      <p:sp>
        <p:nvSpPr>
          <p:cNvPr id="5" name="Rectangle 5">
            <a:extLst>
              <a:ext uri="{FF2B5EF4-FFF2-40B4-BE49-F238E27FC236}">
                <a16:creationId xmlns:a16="http://schemas.microsoft.com/office/drawing/2014/main" id="{7DBD07E8-C34E-7846-8F86-BCC2CCA5EB09}"/>
              </a:ext>
            </a:extLst>
          </p:cNvPr>
          <p:cNvSpPr>
            <a:spLocks noGrp="1" noChangeArrowheads="1"/>
          </p:cNvSpPr>
          <p:nvPr>
            <p:ph type="ftr" sz="quarter" idx="11"/>
          </p:nvPr>
        </p:nvSpPr>
        <p:spPr>
          <a:ln/>
        </p:spPr>
        <p:txBody>
          <a:bodyPr/>
          <a:lstStyle>
            <a:lvl1pPr>
              <a:defRPr/>
            </a:lvl1pPr>
          </a:lstStyle>
          <a:p>
            <a:pPr>
              <a:defRPr/>
            </a:pPr>
            <a:endParaRPr lang="en-GB" altLang="nl-NL"/>
          </a:p>
        </p:txBody>
      </p:sp>
      <p:sp>
        <p:nvSpPr>
          <p:cNvPr id="6" name="Rectangle 6">
            <a:extLst>
              <a:ext uri="{FF2B5EF4-FFF2-40B4-BE49-F238E27FC236}">
                <a16:creationId xmlns:a16="http://schemas.microsoft.com/office/drawing/2014/main" id="{55494B84-2D26-9946-9F6D-D70DD42A9867}"/>
              </a:ext>
            </a:extLst>
          </p:cNvPr>
          <p:cNvSpPr>
            <a:spLocks noGrp="1" noChangeArrowheads="1"/>
          </p:cNvSpPr>
          <p:nvPr>
            <p:ph type="sldNum" sz="quarter" idx="12"/>
          </p:nvPr>
        </p:nvSpPr>
        <p:spPr>
          <a:ln/>
        </p:spPr>
        <p:txBody>
          <a:bodyPr/>
          <a:lstStyle>
            <a:lvl1pPr>
              <a:defRPr/>
            </a:lvl1pPr>
          </a:lstStyle>
          <a:p>
            <a:fld id="{3514DBB5-D9ED-1F46-A3CF-4F4E903E7609}" type="slidenum">
              <a:rPr lang="en-GB" altLang="nl-NL"/>
              <a:pPr/>
              <a:t>‹nr.›</a:t>
            </a:fld>
            <a:endParaRPr lang="en-GB" altLang="nl-NL"/>
          </a:p>
        </p:txBody>
      </p:sp>
    </p:spTree>
    <p:extLst>
      <p:ext uri="{BB962C8B-B14F-4D97-AF65-F5344CB8AC3E}">
        <p14:creationId xmlns:p14="http://schemas.microsoft.com/office/powerpoint/2010/main" val="16203669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515100" y="609600"/>
            <a:ext cx="1943100" cy="5486400"/>
          </a:xfrm>
        </p:spPr>
        <p:txBody>
          <a:bodyPr vert="eaVert"/>
          <a:lstStyle/>
          <a:p>
            <a:r>
              <a:rPr lang="nl-BE"/>
              <a:t>Titelstijl van model bewerken</a:t>
            </a:r>
            <a:endParaRPr lang="nl-NL"/>
          </a:p>
        </p:txBody>
      </p:sp>
      <p:sp>
        <p:nvSpPr>
          <p:cNvPr id="3" name="Tijdelijke aanduiding voor verticale tekst 2"/>
          <p:cNvSpPr>
            <a:spLocks noGrp="1"/>
          </p:cNvSpPr>
          <p:nvPr>
            <p:ph type="body" orient="vert" idx="1"/>
          </p:nvPr>
        </p:nvSpPr>
        <p:spPr>
          <a:xfrm>
            <a:off x="685800" y="609600"/>
            <a:ext cx="5676900" cy="5486400"/>
          </a:xfrm>
        </p:spPr>
        <p:txBody>
          <a:bodyPr vert="eaVert"/>
          <a:lstStyle/>
          <a:p>
            <a:pPr lvl="0"/>
            <a:r>
              <a:rPr lang="nl-BE"/>
              <a:t>Klik om de tekststijl van het model te bewerken</a:t>
            </a:r>
          </a:p>
          <a:p>
            <a:pPr lvl="1"/>
            <a:r>
              <a:rPr lang="nl-BE"/>
              <a:t>Tweede niveau</a:t>
            </a:r>
          </a:p>
          <a:p>
            <a:pPr lvl="2"/>
            <a:r>
              <a:rPr lang="nl-BE"/>
              <a:t>Derde niveau</a:t>
            </a:r>
          </a:p>
          <a:p>
            <a:pPr lvl="3"/>
            <a:r>
              <a:rPr lang="nl-BE"/>
              <a:t>Vierde niveau</a:t>
            </a:r>
          </a:p>
          <a:p>
            <a:pPr lvl="4"/>
            <a:r>
              <a:rPr lang="nl-BE"/>
              <a:t>Vijfde niveau</a:t>
            </a:r>
            <a:endParaRPr lang="nl-NL"/>
          </a:p>
        </p:txBody>
      </p:sp>
      <p:sp>
        <p:nvSpPr>
          <p:cNvPr id="4" name="Rectangle 4">
            <a:extLst>
              <a:ext uri="{FF2B5EF4-FFF2-40B4-BE49-F238E27FC236}">
                <a16:creationId xmlns:a16="http://schemas.microsoft.com/office/drawing/2014/main" id="{9240ADB8-8CA3-4E46-88FA-B3ADDE73ABAB}"/>
              </a:ext>
            </a:extLst>
          </p:cNvPr>
          <p:cNvSpPr>
            <a:spLocks noGrp="1" noChangeArrowheads="1"/>
          </p:cNvSpPr>
          <p:nvPr>
            <p:ph type="dt" sz="half" idx="10"/>
          </p:nvPr>
        </p:nvSpPr>
        <p:spPr>
          <a:ln/>
        </p:spPr>
        <p:txBody>
          <a:bodyPr/>
          <a:lstStyle>
            <a:lvl1pPr>
              <a:defRPr/>
            </a:lvl1pPr>
          </a:lstStyle>
          <a:p>
            <a:pPr>
              <a:defRPr/>
            </a:pPr>
            <a:endParaRPr lang="en-GB" altLang="nl-NL"/>
          </a:p>
        </p:txBody>
      </p:sp>
      <p:sp>
        <p:nvSpPr>
          <p:cNvPr id="5" name="Rectangle 5">
            <a:extLst>
              <a:ext uri="{FF2B5EF4-FFF2-40B4-BE49-F238E27FC236}">
                <a16:creationId xmlns:a16="http://schemas.microsoft.com/office/drawing/2014/main" id="{704FDE3C-EAF7-5F4A-8984-2256B9030B39}"/>
              </a:ext>
            </a:extLst>
          </p:cNvPr>
          <p:cNvSpPr>
            <a:spLocks noGrp="1" noChangeArrowheads="1"/>
          </p:cNvSpPr>
          <p:nvPr>
            <p:ph type="ftr" sz="quarter" idx="11"/>
          </p:nvPr>
        </p:nvSpPr>
        <p:spPr>
          <a:ln/>
        </p:spPr>
        <p:txBody>
          <a:bodyPr/>
          <a:lstStyle>
            <a:lvl1pPr>
              <a:defRPr/>
            </a:lvl1pPr>
          </a:lstStyle>
          <a:p>
            <a:pPr>
              <a:defRPr/>
            </a:pPr>
            <a:endParaRPr lang="en-GB" altLang="nl-NL"/>
          </a:p>
        </p:txBody>
      </p:sp>
      <p:sp>
        <p:nvSpPr>
          <p:cNvPr id="6" name="Rectangle 6">
            <a:extLst>
              <a:ext uri="{FF2B5EF4-FFF2-40B4-BE49-F238E27FC236}">
                <a16:creationId xmlns:a16="http://schemas.microsoft.com/office/drawing/2014/main" id="{FBD247EC-4E13-044D-A1A8-72DF06464ECC}"/>
              </a:ext>
            </a:extLst>
          </p:cNvPr>
          <p:cNvSpPr>
            <a:spLocks noGrp="1" noChangeArrowheads="1"/>
          </p:cNvSpPr>
          <p:nvPr>
            <p:ph type="sldNum" sz="quarter" idx="12"/>
          </p:nvPr>
        </p:nvSpPr>
        <p:spPr>
          <a:ln/>
        </p:spPr>
        <p:txBody>
          <a:bodyPr/>
          <a:lstStyle>
            <a:lvl1pPr>
              <a:defRPr/>
            </a:lvl1pPr>
          </a:lstStyle>
          <a:p>
            <a:fld id="{E864859D-F6F7-5844-9B14-47206966E6C1}" type="slidenum">
              <a:rPr lang="en-GB" altLang="nl-NL"/>
              <a:pPr/>
              <a:t>‹nr.›</a:t>
            </a:fld>
            <a:endParaRPr lang="en-GB" altLang="nl-NL"/>
          </a:p>
        </p:txBody>
      </p:sp>
    </p:spTree>
    <p:extLst>
      <p:ext uri="{BB962C8B-B14F-4D97-AF65-F5344CB8AC3E}">
        <p14:creationId xmlns:p14="http://schemas.microsoft.com/office/powerpoint/2010/main" val="12920113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a:t>Titelstijl van model bewerken</a:t>
            </a:r>
            <a:endParaRPr lang="nl-NL"/>
          </a:p>
        </p:txBody>
      </p:sp>
      <p:sp>
        <p:nvSpPr>
          <p:cNvPr id="3" name="Tijdelijke aanduiding voor inhoud 2"/>
          <p:cNvSpPr>
            <a:spLocks noGrp="1"/>
          </p:cNvSpPr>
          <p:nvPr>
            <p:ph idx="1"/>
          </p:nvPr>
        </p:nvSpPr>
        <p:spPr/>
        <p:txBody>
          <a:bodyPr/>
          <a:lstStyle/>
          <a:p>
            <a:pPr lvl="0"/>
            <a:r>
              <a:rPr lang="nl-BE"/>
              <a:t>Klik om de tekststijl van het model te bewerken</a:t>
            </a:r>
          </a:p>
          <a:p>
            <a:pPr lvl="1"/>
            <a:r>
              <a:rPr lang="nl-BE"/>
              <a:t>Tweede niveau</a:t>
            </a:r>
          </a:p>
          <a:p>
            <a:pPr lvl="2"/>
            <a:r>
              <a:rPr lang="nl-BE"/>
              <a:t>Derde niveau</a:t>
            </a:r>
          </a:p>
          <a:p>
            <a:pPr lvl="3"/>
            <a:r>
              <a:rPr lang="nl-BE"/>
              <a:t>Vierde niveau</a:t>
            </a:r>
          </a:p>
          <a:p>
            <a:pPr lvl="4"/>
            <a:r>
              <a:rPr lang="nl-BE"/>
              <a:t>Vijfde niveau</a:t>
            </a:r>
            <a:endParaRPr lang="nl-NL"/>
          </a:p>
        </p:txBody>
      </p:sp>
      <p:sp>
        <p:nvSpPr>
          <p:cNvPr id="4" name="Rectangle 4">
            <a:extLst>
              <a:ext uri="{FF2B5EF4-FFF2-40B4-BE49-F238E27FC236}">
                <a16:creationId xmlns:a16="http://schemas.microsoft.com/office/drawing/2014/main" id="{BA33427C-4888-CD43-92F9-1E69896DE575}"/>
              </a:ext>
            </a:extLst>
          </p:cNvPr>
          <p:cNvSpPr>
            <a:spLocks noGrp="1" noChangeArrowheads="1"/>
          </p:cNvSpPr>
          <p:nvPr>
            <p:ph type="dt" sz="half" idx="10"/>
          </p:nvPr>
        </p:nvSpPr>
        <p:spPr>
          <a:ln/>
        </p:spPr>
        <p:txBody>
          <a:bodyPr/>
          <a:lstStyle>
            <a:lvl1pPr>
              <a:defRPr/>
            </a:lvl1pPr>
          </a:lstStyle>
          <a:p>
            <a:pPr>
              <a:defRPr/>
            </a:pPr>
            <a:endParaRPr lang="en-GB" altLang="nl-NL"/>
          </a:p>
        </p:txBody>
      </p:sp>
      <p:sp>
        <p:nvSpPr>
          <p:cNvPr id="5" name="Rectangle 5">
            <a:extLst>
              <a:ext uri="{FF2B5EF4-FFF2-40B4-BE49-F238E27FC236}">
                <a16:creationId xmlns:a16="http://schemas.microsoft.com/office/drawing/2014/main" id="{77ABB55E-54C9-AA42-918B-52CE4780431D}"/>
              </a:ext>
            </a:extLst>
          </p:cNvPr>
          <p:cNvSpPr>
            <a:spLocks noGrp="1" noChangeArrowheads="1"/>
          </p:cNvSpPr>
          <p:nvPr>
            <p:ph type="ftr" sz="quarter" idx="11"/>
          </p:nvPr>
        </p:nvSpPr>
        <p:spPr>
          <a:ln/>
        </p:spPr>
        <p:txBody>
          <a:bodyPr/>
          <a:lstStyle>
            <a:lvl1pPr>
              <a:defRPr/>
            </a:lvl1pPr>
          </a:lstStyle>
          <a:p>
            <a:pPr>
              <a:defRPr/>
            </a:pPr>
            <a:endParaRPr lang="en-GB" altLang="nl-NL"/>
          </a:p>
        </p:txBody>
      </p:sp>
      <p:sp>
        <p:nvSpPr>
          <p:cNvPr id="6" name="Rectangle 6">
            <a:extLst>
              <a:ext uri="{FF2B5EF4-FFF2-40B4-BE49-F238E27FC236}">
                <a16:creationId xmlns:a16="http://schemas.microsoft.com/office/drawing/2014/main" id="{FC0A1600-6CDC-804B-A0AB-6193DEA9E3E2}"/>
              </a:ext>
            </a:extLst>
          </p:cNvPr>
          <p:cNvSpPr>
            <a:spLocks noGrp="1" noChangeArrowheads="1"/>
          </p:cNvSpPr>
          <p:nvPr>
            <p:ph type="sldNum" sz="quarter" idx="12"/>
          </p:nvPr>
        </p:nvSpPr>
        <p:spPr>
          <a:ln/>
        </p:spPr>
        <p:txBody>
          <a:bodyPr/>
          <a:lstStyle>
            <a:lvl1pPr>
              <a:defRPr/>
            </a:lvl1pPr>
          </a:lstStyle>
          <a:p>
            <a:fld id="{AEADA1ED-3362-284C-B306-649DD26AF337}" type="slidenum">
              <a:rPr lang="en-GB" altLang="nl-NL"/>
              <a:pPr/>
              <a:t>‹nr.›</a:t>
            </a:fld>
            <a:endParaRPr lang="en-GB" altLang="nl-NL"/>
          </a:p>
        </p:txBody>
      </p:sp>
    </p:spTree>
    <p:extLst>
      <p:ext uri="{BB962C8B-B14F-4D97-AF65-F5344CB8AC3E}">
        <p14:creationId xmlns:p14="http://schemas.microsoft.com/office/powerpoint/2010/main" val="275281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nl-BE"/>
              <a:t>Titelstijl van model bewerken</a:t>
            </a:r>
            <a:endParaRPr lang="nl-NL"/>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l-BE"/>
              <a:t>Klik om de tekststijl van het model te bewerken</a:t>
            </a:r>
          </a:p>
        </p:txBody>
      </p:sp>
      <p:sp>
        <p:nvSpPr>
          <p:cNvPr id="4" name="Rectangle 4">
            <a:extLst>
              <a:ext uri="{FF2B5EF4-FFF2-40B4-BE49-F238E27FC236}">
                <a16:creationId xmlns:a16="http://schemas.microsoft.com/office/drawing/2014/main" id="{9ABE13BE-4E8A-8741-9B7F-7697299F06B9}"/>
              </a:ext>
            </a:extLst>
          </p:cNvPr>
          <p:cNvSpPr>
            <a:spLocks noGrp="1" noChangeArrowheads="1"/>
          </p:cNvSpPr>
          <p:nvPr>
            <p:ph type="dt" sz="half" idx="10"/>
          </p:nvPr>
        </p:nvSpPr>
        <p:spPr>
          <a:ln/>
        </p:spPr>
        <p:txBody>
          <a:bodyPr/>
          <a:lstStyle>
            <a:lvl1pPr>
              <a:defRPr/>
            </a:lvl1pPr>
          </a:lstStyle>
          <a:p>
            <a:pPr>
              <a:defRPr/>
            </a:pPr>
            <a:endParaRPr lang="en-GB" altLang="nl-NL"/>
          </a:p>
        </p:txBody>
      </p:sp>
      <p:sp>
        <p:nvSpPr>
          <p:cNvPr id="5" name="Rectangle 5">
            <a:extLst>
              <a:ext uri="{FF2B5EF4-FFF2-40B4-BE49-F238E27FC236}">
                <a16:creationId xmlns:a16="http://schemas.microsoft.com/office/drawing/2014/main" id="{60964780-EFB5-2044-A474-6C6B3F0200BC}"/>
              </a:ext>
            </a:extLst>
          </p:cNvPr>
          <p:cNvSpPr>
            <a:spLocks noGrp="1" noChangeArrowheads="1"/>
          </p:cNvSpPr>
          <p:nvPr>
            <p:ph type="ftr" sz="quarter" idx="11"/>
          </p:nvPr>
        </p:nvSpPr>
        <p:spPr>
          <a:ln/>
        </p:spPr>
        <p:txBody>
          <a:bodyPr/>
          <a:lstStyle>
            <a:lvl1pPr>
              <a:defRPr/>
            </a:lvl1pPr>
          </a:lstStyle>
          <a:p>
            <a:pPr>
              <a:defRPr/>
            </a:pPr>
            <a:endParaRPr lang="en-GB" altLang="nl-NL"/>
          </a:p>
        </p:txBody>
      </p:sp>
      <p:sp>
        <p:nvSpPr>
          <p:cNvPr id="6" name="Rectangle 6">
            <a:extLst>
              <a:ext uri="{FF2B5EF4-FFF2-40B4-BE49-F238E27FC236}">
                <a16:creationId xmlns:a16="http://schemas.microsoft.com/office/drawing/2014/main" id="{0EB9934B-40EE-A44E-909F-9D849AF35AE8}"/>
              </a:ext>
            </a:extLst>
          </p:cNvPr>
          <p:cNvSpPr>
            <a:spLocks noGrp="1" noChangeArrowheads="1"/>
          </p:cNvSpPr>
          <p:nvPr>
            <p:ph type="sldNum" sz="quarter" idx="12"/>
          </p:nvPr>
        </p:nvSpPr>
        <p:spPr>
          <a:ln/>
        </p:spPr>
        <p:txBody>
          <a:bodyPr/>
          <a:lstStyle>
            <a:lvl1pPr>
              <a:defRPr/>
            </a:lvl1pPr>
          </a:lstStyle>
          <a:p>
            <a:fld id="{0CCCBFD6-F5C2-9641-94BF-E3983A52D7D5}" type="slidenum">
              <a:rPr lang="en-GB" altLang="nl-NL"/>
              <a:pPr/>
              <a:t>‹nr.›</a:t>
            </a:fld>
            <a:endParaRPr lang="en-GB" altLang="nl-NL"/>
          </a:p>
        </p:txBody>
      </p:sp>
    </p:spTree>
    <p:extLst>
      <p:ext uri="{BB962C8B-B14F-4D97-AF65-F5344CB8AC3E}">
        <p14:creationId xmlns:p14="http://schemas.microsoft.com/office/powerpoint/2010/main" val="17889200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ee objecten">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a:t>Titelstijl van model bewerken</a:t>
            </a:r>
            <a:endParaRPr lang="nl-NL"/>
          </a:p>
        </p:txBody>
      </p:sp>
      <p:sp>
        <p:nvSpPr>
          <p:cNvPr id="3" name="Tijdelijke aanduiding voor inhoud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a:t>Klik om de tekststijl van het model te bewerken</a:t>
            </a:r>
          </a:p>
          <a:p>
            <a:pPr lvl="1"/>
            <a:r>
              <a:rPr lang="nl-BE"/>
              <a:t>Tweede niveau</a:t>
            </a:r>
          </a:p>
          <a:p>
            <a:pPr lvl="2"/>
            <a:r>
              <a:rPr lang="nl-BE"/>
              <a:t>Derde niveau</a:t>
            </a:r>
          </a:p>
          <a:p>
            <a:pPr lvl="3"/>
            <a:r>
              <a:rPr lang="nl-BE"/>
              <a:t>Vierde niveau</a:t>
            </a:r>
          </a:p>
          <a:p>
            <a:pPr lvl="4"/>
            <a:r>
              <a:rPr lang="nl-BE"/>
              <a:t>Vijfde niveau</a:t>
            </a:r>
            <a:endParaRPr lang="nl-NL"/>
          </a:p>
        </p:txBody>
      </p:sp>
      <p:sp>
        <p:nvSpPr>
          <p:cNvPr id="4" name="Tijdelijke aanduiding voor inhoud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a:t>Klik om de tekststijl van het model te bewerken</a:t>
            </a:r>
          </a:p>
          <a:p>
            <a:pPr lvl="1"/>
            <a:r>
              <a:rPr lang="nl-BE"/>
              <a:t>Tweede niveau</a:t>
            </a:r>
          </a:p>
          <a:p>
            <a:pPr lvl="2"/>
            <a:r>
              <a:rPr lang="nl-BE"/>
              <a:t>Derde niveau</a:t>
            </a:r>
          </a:p>
          <a:p>
            <a:pPr lvl="3"/>
            <a:r>
              <a:rPr lang="nl-BE"/>
              <a:t>Vierde niveau</a:t>
            </a:r>
          </a:p>
          <a:p>
            <a:pPr lvl="4"/>
            <a:r>
              <a:rPr lang="nl-BE"/>
              <a:t>Vijfde niveau</a:t>
            </a:r>
            <a:endParaRPr lang="nl-NL"/>
          </a:p>
        </p:txBody>
      </p:sp>
      <p:sp>
        <p:nvSpPr>
          <p:cNvPr id="5" name="Rectangle 4">
            <a:extLst>
              <a:ext uri="{FF2B5EF4-FFF2-40B4-BE49-F238E27FC236}">
                <a16:creationId xmlns:a16="http://schemas.microsoft.com/office/drawing/2014/main" id="{A79C3F5C-5CBD-FF46-973C-0E884D09CF90}"/>
              </a:ext>
            </a:extLst>
          </p:cNvPr>
          <p:cNvSpPr>
            <a:spLocks noGrp="1" noChangeArrowheads="1"/>
          </p:cNvSpPr>
          <p:nvPr>
            <p:ph type="dt" sz="half" idx="10"/>
          </p:nvPr>
        </p:nvSpPr>
        <p:spPr>
          <a:ln/>
        </p:spPr>
        <p:txBody>
          <a:bodyPr/>
          <a:lstStyle>
            <a:lvl1pPr>
              <a:defRPr/>
            </a:lvl1pPr>
          </a:lstStyle>
          <a:p>
            <a:pPr>
              <a:defRPr/>
            </a:pPr>
            <a:endParaRPr lang="en-GB" altLang="nl-NL"/>
          </a:p>
        </p:txBody>
      </p:sp>
      <p:sp>
        <p:nvSpPr>
          <p:cNvPr id="6" name="Rectangle 5">
            <a:extLst>
              <a:ext uri="{FF2B5EF4-FFF2-40B4-BE49-F238E27FC236}">
                <a16:creationId xmlns:a16="http://schemas.microsoft.com/office/drawing/2014/main" id="{CE20ABBF-4DAB-5246-A2D4-51ADA0C64748}"/>
              </a:ext>
            </a:extLst>
          </p:cNvPr>
          <p:cNvSpPr>
            <a:spLocks noGrp="1" noChangeArrowheads="1"/>
          </p:cNvSpPr>
          <p:nvPr>
            <p:ph type="ftr" sz="quarter" idx="11"/>
          </p:nvPr>
        </p:nvSpPr>
        <p:spPr>
          <a:ln/>
        </p:spPr>
        <p:txBody>
          <a:bodyPr/>
          <a:lstStyle>
            <a:lvl1pPr>
              <a:defRPr/>
            </a:lvl1pPr>
          </a:lstStyle>
          <a:p>
            <a:pPr>
              <a:defRPr/>
            </a:pPr>
            <a:endParaRPr lang="en-GB" altLang="nl-NL"/>
          </a:p>
        </p:txBody>
      </p:sp>
      <p:sp>
        <p:nvSpPr>
          <p:cNvPr id="7" name="Rectangle 6">
            <a:extLst>
              <a:ext uri="{FF2B5EF4-FFF2-40B4-BE49-F238E27FC236}">
                <a16:creationId xmlns:a16="http://schemas.microsoft.com/office/drawing/2014/main" id="{BBF448B5-338F-B347-B506-6D4CAE49D2D3}"/>
              </a:ext>
            </a:extLst>
          </p:cNvPr>
          <p:cNvSpPr>
            <a:spLocks noGrp="1" noChangeArrowheads="1"/>
          </p:cNvSpPr>
          <p:nvPr>
            <p:ph type="sldNum" sz="quarter" idx="12"/>
          </p:nvPr>
        </p:nvSpPr>
        <p:spPr>
          <a:ln/>
        </p:spPr>
        <p:txBody>
          <a:bodyPr/>
          <a:lstStyle>
            <a:lvl1pPr>
              <a:defRPr/>
            </a:lvl1pPr>
          </a:lstStyle>
          <a:p>
            <a:fld id="{4F0170D6-CCD7-9747-A264-593CDFF82A79}" type="slidenum">
              <a:rPr lang="en-GB" altLang="nl-NL"/>
              <a:pPr/>
              <a:t>‹nr.›</a:t>
            </a:fld>
            <a:endParaRPr lang="en-GB" altLang="nl-NL"/>
          </a:p>
        </p:txBody>
      </p:sp>
    </p:spTree>
    <p:extLst>
      <p:ext uri="{BB962C8B-B14F-4D97-AF65-F5344CB8AC3E}">
        <p14:creationId xmlns:p14="http://schemas.microsoft.com/office/powerpoint/2010/main" val="3123926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nl-BE"/>
              <a:t>Titelstijl van model bewerken</a:t>
            </a:r>
            <a:endParaRPr lang="nl-NL"/>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a:t>Klik om de tekststijl van het model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a:t>Klik om de tekststijl van het model te bewerken</a:t>
            </a:r>
          </a:p>
          <a:p>
            <a:pPr lvl="1"/>
            <a:r>
              <a:rPr lang="nl-BE"/>
              <a:t>Tweede niveau</a:t>
            </a:r>
          </a:p>
          <a:p>
            <a:pPr lvl="2"/>
            <a:r>
              <a:rPr lang="nl-BE"/>
              <a:t>Derde niveau</a:t>
            </a:r>
          </a:p>
          <a:p>
            <a:pPr lvl="3"/>
            <a:r>
              <a:rPr lang="nl-BE"/>
              <a:t>Vierde niveau</a:t>
            </a:r>
          </a:p>
          <a:p>
            <a:pPr lvl="4"/>
            <a:r>
              <a:rPr lang="nl-BE"/>
              <a:t>Vijfde niveau</a:t>
            </a:r>
            <a:endParaRPr lang="nl-NL"/>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a:t>Klik om de tekststijl van het model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a:t>Klik om de tekststijl van het model te bewerken</a:t>
            </a:r>
          </a:p>
          <a:p>
            <a:pPr lvl="1"/>
            <a:r>
              <a:rPr lang="nl-BE"/>
              <a:t>Tweede niveau</a:t>
            </a:r>
          </a:p>
          <a:p>
            <a:pPr lvl="2"/>
            <a:r>
              <a:rPr lang="nl-BE"/>
              <a:t>Derde niveau</a:t>
            </a:r>
          </a:p>
          <a:p>
            <a:pPr lvl="3"/>
            <a:r>
              <a:rPr lang="nl-BE"/>
              <a:t>Vierde niveau</a:t>
            </a:r>
          </a:p>
          <a:p>
            <a:pPr lvl="4"/>
            <a:r>
              <a:rPr lang="nl-BE"/>
              <a:t>Vijfde niveau</a:t>
            </a:r>
            <a:endParaRPr lang="nl-NL"/>
          </a:p>
        </p:txBody>
      </p:sp>
      <p:sp>
        <p:nvSpPr>
          <p:cNvPr id="7" name="Rectangle 4">
            <a:extLst>
              <a:ext uri="{FF2B5EF4-FFF2-40B4-BE49-F238E27FC236}">
                <a16:creationId xmlns:a16="http://schemas.microsoft.com/office/drawing/2014/main" id="{08C473DF-5065-D74B-AC33-62C967DCFEF4}"/>
              </a:ext>
            </a:extLst>
          </p:cNvPr>
          <p:cNvSpPr>
            <a:spLocks noGrp="1" noChangeArrowheads="1"/>
          </p:cNvSpPr>
          <p:nvPr>
            <p:ph type="dt" sz="half" idx="10"/>
          </p:nvPr>
        </p:nvSpPr>
        <p:spPr>
          <a:ln/>
        </p:spPr>
        <p:txBody>
          <a:bodyPr/>
          <a:lstStyle>
            <a:lvl1pPr>
              <a:defRPr/>
            </a:lvl1pPr>
          </a:lstStyle>
          <a:p>
            <a:pPr>
              <a:defRPr/>
            </a:pPr>
            <a:endParaRPr lang="en-GB" altLang="nl-NL"/>
          </a:p>
        </p:txBody>
      </p:sp>
      <p:sp>
        <p:nvSpPr>
          <p:cNvPr id="8" name="Rectangle 5">
            <a:extLst>
              <a:ext uri="{FF2B5EF4-FFF2-40B4-BE49-F238E27FC236}">
                <a16:creationId xmlns:a16="http://schemas.microsoft.com/office/drawing/2014/main" id="{03C3DCD8-3890-5448-A96D-1CD3AF4DE7CA}"/>
              </a:ext>
            </a:extLst>
          </p:cNvPr>
          <p:cNvSpPr>
            <a:spLocks noGrp="1" noChangeArrowheads="1"/>
          </p:cNvSpPr>
          <p:nvPr>
            <p:ph type="ftr" sz="quarter" idx="11"/>
          </p:nvPr>
        </p:nvSpPr>
        <p:spPr>
          <a:ln/>
        </p:spPr>
        <p:txBody>
          <a:bodyPr/>
          <a:lstStyle>
            <a:lvl1pPr>
              <a:defRPr/>
            </a:lvl1pPr>
          </a:lstStyle>
          <a:p>
            <a:pPr>
              <a:defRPr/>
            </a:pPr>
            <a:endParaRPr lang="en-GB" altLang="nl-NL"/>
          </a:p>
        </p:txBody>
      </p:sp>
      <p:sp>
        <p:nvSpPr>
          <p:cNvPr id="9" name="Rectangle 6">
            <a:extLst>
              <a:ext uri="{FF2B5EF4-FFF2-40B4-BE49-F238E27FC236}">
                <a16:creationId xmlns:a16="http://schemas.microsoft.com/office/drawing/2014/main" id="{B80A60E7-5B66-554D-9694-00E3CBCD5F64}"/>
              </a:ext>
            </a:extLst>
          </p:cNvPr>
          <p:cNvSpPr>
            <a:spLocks noGrp="1" noChangeArrowheads="1"/>
          </p:cNvSpPr>
          <p:nvPr>
            <p:ph type="sldNum" sz="quarter" idx="12"/>
          </p:nvPr>
        </p:nvSpPr>
        <p:spPr>
          <a:ln/>
        </p:spPr>
        <p:txBody>
          <a:bodyPr/>
          <a:lstStyle>
            <a:lvl1pPr>
              <a:defRPr/>
            </a:lvl1pPr>
          </a:lstStyle>
          <a:p>
            <a:fld id="{AA32669C-4105-5A49-9A8A-0FF3F0FB9CA9}" type="slidenum">
              <a:rPr lang="en-GB" altLang="nl-NL"/>
              <a:pPr/>
              <a:t>‹nr.›</a:t>
            </a:fld>
            <a:endParaRPr lang="en-GB" altLang="nl-NL"/>
          </a:p>
        </p:txBody>
      </p:sp>
    </p:spTree>
    <p:extLst>
      <p:ext uri="{BB962C8B-B14F-4D97-AF65-F5344CB8AC3E}">
        <p14:creationId xmlns:p14="http://schemas.microsoft.com/office/powerpoint/2010/main" val="14090123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a:t>Titelstijl van model bewerken</a:t>
            </a:r>
            <a:endParaRPr lang="nl-NL"/>
          </a:p>
        </p:txBody>
      </p:sp>
      <p:sp>
        <p:nvSpPr>
          <p:cNvPr id="3" name="Rectangle 4">
            <a:extLst>
              <a:ext uri="{FF2B5EF4-FFF2-40B4-BE49-F238E27FC236}">
                <a16:creationId xmlns:a16="http://schemas.microsoft.com/office/drawing/2014/main" id="{117CB13F-35BC-7D44-8852-1CF27F8D7C89}"/>
              </a:ext>
            </a:extLst>
          </p:cNvPr>
          <p:cNvSpPr>
            <a:spLocks noGrp="1" noChangeArrowheads="1"/>
          </p:cNvSpPr>
          <p:nvPr>
            <p:ph type="dt" sz="half" idx="10"/>
          </p:nvPr>
        </p:nvSpPr>
        <p:spPr>
          <a:ln/>
        </p:spPr>
        <p:txBody>
          <a:bodyPr/>
          <a:lstStyle>
            <a:lvl1pPr>
              <a:defRPr/>
            </a:lvl1pPr>
          </a:lstStyle>
          <a:p>
            <a:pPr>
              <a:defRPr/>
            </a:pPr>
            <a:endParaRPr lang="en-GB" altLang="nl-NL"/>
          </a:p>
        </p:txBody>
      </p:sp>
      <p:sp>
        <p:nvSpPr>
          <p:cNvPr id="4" name="Rectangle 5">
            <a:extLst>
              <a:ext uri="{FF2B5EF4-FFF2-40B4-BE49-F238E27FC236}">
                <a16:creationId xmlns:a16="http://schemas.microsoft.com/office/drawing/2014/main" id="{E492290B-9E5F-CE44-8C3D-04C22BCE0396}"/>
              </a:ext>
            </a:extLst>
          </p:cNvPr>
          <p:cNvSpPr>
            <a:spLocks noGrp="1" noChangeArrowheads="1"/>
          </p:cNvSpPr>
          <p:nvPr>
            <p:ph type="ftr" sz="quarter" idx="11"/>
          </p:nvPr>
        </p:nvSpPr>
        <p:spPr>
          <a:ln/>
        </p:spPr>
        <p:txBody>
          <a:bodyPr/>
          <a:lstStyle>
            <a:lvl1pPr>
              <a:defRPr/>
            </a:lvl1pPr>
          </a:lstStyle>
          <a:p>
            <a:pPr>
              <a:defRPr/>
            </a:pPr>
            <a:endParaRPr lang="en-GB" altLang="nl-NL"/>
          </a:p>
        </p:txBody>
      </p:sp>
      <p:sp>
        <p:nvSpPr>
          <p:cNvPr id="5" name="Rectangle 6">
            <a:extLst>
              <a:ext uri="{FF2B5EF4-FFF2-40B4-BE49-F238E27FC236}">
                <a16:creationId xmlns:a16="http://schemas.microsoft.com/office/drawing/2014/main" id="{1B590ADF-5A3F-984C-BD98-3A1707566632}"/>
              </a:ext>
            </a:extLst>
          </p:cNvPr>
          <p:cNvSpPr>
            <a:spLocks noGrp="1" noChangeArrowheads="1"/>
          </p:cNvSpPr>
          <p:nvPr>
            <p:ph type="sldNum" sz="quarter" idx="12"/>
          </p:nvPr>
        </p:nvSpPr>
        <p:spPr>
          <a:ln/>
        </p:spPr>
        <p:txBody>
          <a:bodyPr/>
          <a:lstStyle>
            <a:lvl1pPr>
              <a:defRPr/>
            </a:lvl1pPr>
          </a:lstStyle>
          <a:p>
            <a:fld id="{F90F3C5D-B830-2B4A-8D37-8CD74395FAEE}" type="slidenum">
              <a:rPr lang="en-GB" altLang="nl-NL"/>
              <a:pPr/>
              <a:t>‹nr.›</a:t>
            </a:fld>
            <a:endParaRPr lang="en-GB" altLang="nl-NL"/>
          </a:p>
        </p:txBody>
      </p:sp>
    </p:spTree>
    <p:extLst>
      <p:ext uri="{BB962C8B-B14F-4D97-AF65-F5344CB8AC3E}">
        <p14:creationId xmlns:p14="http://schemas.microsoft.com/office/powerpoint/2010/main" val="17001510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C82A2CF2-17D0-E641-8860-131EFEAC5908}"/>
              </a:ext>
            </a:extLst>
          </p:cNvPr>
          <p:cNvSpPr>
            <a:spLocks noGrp="1" noChangeArrowheads="1"/>
          </p:cNvSpPr>
          <p:nvPr>
            <p:ph type="dt" sz="half" idx="10"/>
          </p:nvPr>
        </p:nvSpPr>
        <p:spPr>
          <a:ln/>
        </p:spPr>
        <p:txBody>
          <a:bodyPr/>
          <a:lstStyle>
            <a:lvl1pPr>
              <a:defRPr/>
            </a:lvl1pPr>
          </a:lstStyle>
          <a:p>
            <a:pPr>
              <a:defRPr/>
            </a:pPr>
            <a:endParaRPr lang="en-GB" altLang="nl-NL"/>
          </a:p>
        </p:txBody>
      </p:sp>
      <p:sp>
        <p:nvSpPr>
          <p:cNvPr id="3" name="Rectangle 5">
            <a:extLst>
              <a:ext uri="{FF2B5EF4-FFF2-40B4-BE49-F238E27FC236}">
                <a16:creationId xmlns:a16="http://schemas.microsoft.com/office/drawing/2014/main" id="{FD1D6DC1-6C30-1848-AAE4-574DE9C01F1C}"/>
              </a:ext>
            </a:extLst>
          </p:cNvPr>
          <p:cNvSpPr>
            <a:spLocks noGrp="1" noChangeArrowheads="1"/>
          </p:cNvSpPr>
          <p:nvPr>
            <p:ph type="ftr" sz="quarter" idx="11"/>
          </p:nvPr>
        </p:nvSpPr>
        <p:spPr>
          <a:ln/>
        </p:spPr>
        <p:txBody>
          <a:bodyPr/>
          <a:lstStyle>
            <a:lvl1pPr>
              <a:defRPr/>
            </a:lvl1pPr>
          </a:lstStyle>
          <a:p>
            <a:pPr>
              <a:defRPr/>
            </a:pPr>
            <a:endParaRPr lang="en-GB" altLang="nl-NL"/>
          </a:p>
        </p:txBody>
      </p:sp>
      <p:sp>
        <p:nvSpPr>
          <p:cNvPr id="4" name="Rectangle 6">
            <a:extLst>
              <a:ext uri="{FF2B5EF4-FFF2-40B4-BE49-F238E27FC236}">
                <a16:creationId xmlns:a16="http://schemas.microsoft.com/office/drawing/2014/main" id="{FC429F30-6705-384F-A946-A00E342611CE}"/>
              </a:ext>
            </a:extLst>
          </p:cNvPr>
          <p:cNvSpPr>
            <a:spLocks noGrp="1" noChangeArrowheads="1"/>
          </p:cNvSpPr>
          <p:nvPr>
            <p:ph type="sldNum" sz="quarter" idx="12"/>
          </p:nvPr>
        </p:nvSpPr>
        <p:spPr>
          <a:ln/>
        </p:spPr>
        <p:txBody>
          <a:bodyPr/>
          <a:lstStyle>
            <a:lvl1pPr>
              <a:defRPr/>
            </a:lvl1pPr>
          </a:lstStyle>
          <a:p>
            <a:fld id="{A1E3C9A4-F090-B94E-895B-284A9E537F2D}" type="slidenum">
              <a:rPr lang="en-GB" altLang="nl-NL"/>
              <a:pPr/>
              <a:t>‹nr.›</a:t>
            </a:fld>
            <a:endParaRPr lang="en-GB" altLang="nl-NL"/>
          </a:p>
        </p:txBody>
      </p:sp>
    </p:spTree>
    <p:extLst>
      <p:ext uri="{BB962C8B-B14F-4D97-AF65-F5344CB8AC3E}">
        <p14:creationId xmlns:p14="http://schemas.microsoft.com/office/powerpoint/2010/main" val="4722176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BE"/>
              <a:t>Titelstijl van model bewerken</a:t>
            </a:r>
            <a:endParaRPr lang="nl-NL"/>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BE"/>
              <a:t>Klik om de tekststijl van het model te bewerken</a:t>
            </a:r>
          </a:p>
          <a:p>
            <a:pPr lvl="1"/>
            <a:r>
              <a:rPr lang="nl-BE"/>
              <a:t>Tweede niveau</a:t>
            </a:r>
          </a:p>
          <a:p>
            <a:pPr lvl="2"/>
            <a:r>
              <a:rPr lang="nl-BE"/>
              <a:t>Derde niveau</a:t>
            </a:r>
          </a:p>
          <a:p>
            <a:pPr lvl="3"/>
            <a:r>
              <a:rPr lang="nl-BE"/>
              <a:t>Vierde niveau</a:t>
            </a:r>
          </a:p>
          <a:p>
            <a:pPr lvl="4"/>
            <a:r>
              <a:rPr lang="nl-BE"/>
              <a:t>Vijfde niveau</a:t>
            </a:r>
            <a:endParaRPr lang="nl-NL"/>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a:t>Klik om de tekststijl van het model te bewerken</a:t>
            </a:r>
          </a:p>
        </p:txBody>
      </p:sp>
      <p:sp>
        <p:nvSpPr>
          <p:cNvPr id="5" name="Rectangle 4">
            <a:extLst>
              <a:ext uri="{FF2B5EF4-FFF2-40B4-BE49-F238E27FC236}">
                <a16:creationId xmlns:a16="http://schemas.microsoft.com/office/drawing/2014/main" id="{9C2A49ED-F0C2-3648-B72E-74398B0D3139}"/>
              </a:ext>
            </a:extLst>
          </p:cNvPr>
          <p:cNvSpPr>
            <a:spLocks noGrp="1" noChangeArrowheads="1"/>
          </p:cNvSpPr>
          <p:nvPr>
            <p:ph type="dt" sz="half" idx="10"/>
          </p:nvPr>
        </p:nvSpPr>
        <p:spPr>
          <a:ln/>
        </p:spPr>
        <p:txBody>
          <a:bodyPr/>
          <a:lstStyle>
            <a:lvl1pPr>
              <a:defRPr/>
            </a:lvl1pPr>
          </a:lstStyle>
          <a:p>
            <a:pPr>
              <a:defRPr/>
            </a:pPr>
            <a:endParaRPr lang="en-GB" altLang="nl-NL"/>
          </a:p>
        </p:txBody>
      </p:sp>
      <p:sp>
        <p:nvSpPr>
          <p:cNvPr id="6" name="Rectangle 5">
            <a:extLst>
              <a:ext uri="{FF2B5EF4-FFF2-40B4-BE49-F238E27FC236}">
                <a16:creationId xmlns:a16="http://schemas.microsoft.com/office/drawing/2014/main" id="{101996DA-8839-A043-A62E-653A894103F4}"/>
              </a:ext>
            </a:extLst>
          </p:cNvPr>
          <p:cNvSpPr>
            <a:spLocks noGrp="1" noChangeArrowheads="1"/>
          </p:cNvSpPr>
          <p:nvPr>
            <p:ph type="ftr" sz="quarter" idx="11"/>
          </p:nvPr>
        </p:nvSpPr>
        <p:spPr>
          <a:ln/>
        </p:spPr>
        <p:txBody>
          <a:bodyPr/>
          <a:lstStyle>
            <a:lvl1pPr>
              <a:defRPr/>
            </a:lvl1pPr>
          </a:lstStyle>
          <a:p>
            <a:pPr>
              <a:defRPr/>
            </a:pPr>
            <a:endParaRPr lang="en-GB" altLang="nl-NL"/>
          </a:p>
        </p:txBody>
      </p:sp>
      <p:sp>
        <p:nvSpPr>
          <p:cNvPr id="7" name="Rectangle 6">
            <a:extLst>
              <a:ext uri="{FF2B5EF4-FFF2-40B4-BE49-F238E27FC236}">
                <a16:creationId xmlns:a16="http://schemas.microsoft.com/office/drawing/2014/main" id="{521C7FAE-AAA0-A84C-A098-A8A51A3B1417}"/>
              </a:ext>
            </a:extLst>
          </p:cNvPr>
          <p:cNvSpPr>
            <a:spLocks noGrp="1" noChangeArrowheads="1"/>
          </p:cNvSpPr>
          <p:nvPr>
            <p:ph type="sldNum" sz="quarter" idx="12"/>
          </p:nvPr>
        </p:nvSpPr>
        <p:spPr>
          <a:ln/>
        </p:spPr>
        <p:txBody>
          <a:bodyPr/>
          <a:lstStyle>
            <a:lvl1pPr>
              <a:defRPr/>
            </a:lvl1pPr>
          </a:lstStyle>
          <a:p>
            <a:fld id="{A5204AF4-CA61-9C43-9AD9-420C8DAC6CF7}" type="slidenum">
              <a:rPr lang="en-GB" altLang="nl-NL"/>
              <a:pPr/>
              <a:t>‹nr.›</a:t>
            </a:fld>
            <a:endParaRPr lang="en-GB" altLang="nl-NL"/>
          </a:p>
        </p:txBody>
      </p:sp>
    </p:spTree>
    <p:extLst>
      <p:ext uri="{BB962C8B-B14F-4D97-AF65-F5344CB8AC3E}">
        <p14:creationId xmlns:p14="http://schemas.microsoft.com/office/powerpoint/2010/main" val="25022001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BE"/>
              <a:t>Titelstijl van model bewerken</a:t>
            </a:r>
            <a:endParaRPr lang="nl-NL"/>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l-NL" noProof="0"/>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a:t>Klik om de tekststijl van het model te bewerken</a:t>
            </a:r>
          </a:p>
        </p:txBody>
      </p:sp>
      <p:sp>
        <p:nvSpPr>
          <p:cNvPr id="5" name="Rectangle 4">
            <a:extLst>
              <a:ext uri="{FF2B5EF4-FFF2-40B4-BE49-F238E27FC236}">
                <a16:creationId xmlns:a16="http://schemas.microsoft.com/office/drawing/2014/main" id="{670EA691-ADAA-5848-98F5-78C76103C770}"/>
              </a:ext>
            </a:extLst>
          </p:cNvPr>
          <p:cNvSpPr>
            <a:spLocks noGrp="1" noChangeArrowheads="1"/>
          </p:cNvSpPr>
          <p:nvPr>
            <p:ph type="dt" sz="half" idx="10"/>
          </p:nvPr>
        </p:nvSpPr>
        <p:spPr>
          <a:ln/>
        </p:spPr>
        <p:txBody>
          <a:bodyPr/>
          <a:lstStyle>
            <a:lvl1pPr>
              <a:defRPr/>
            </a:lvl1pPr>
          </a:lstStyle>
          <a:p>
            <a:pPr>
              <a:defRPr/>
            </a:pPr>
            <a:endParaRPr lang="en-GB" altLang="nl-NL"/>
          </a:p>
        </p:txBody>
      </p:sp>
      <p:sp>
        <p:nvSpPr>
          <p:cNvPr id="6" name="Rectangle 5">
            <a:extLst>
              <a:ext uri="{FF2B5EF4-FFF2-40B4-BE49-F238E27FC236}">
                <a16:creationId xmlns:a16="http://schemas.microsoft.com/office/drawing/2014/main" id="{111D9611-D91A-F445-A33E-B453B94A34A9}"/>
              </a:ext>
            </a:extLst>
          </p:cNvPr>
          <p:cNvSpPr>
            <a:spLocks noGrp="1" noChangeArrowheads="1"/>
          </p:cNvSpPr>
          <p:nvPr>
            <p:ph type="ftr" sz="quarter" idx="11"/>
          </p:nvPr>
        </p:nvSpPr>
        <p:spPr>
          <a:ln/>
        </p:spPr>
        <p:txBody>
          <a:bodyPr/>
          <a:lstStyle>
            <a:lvl1pPr>
              <a:defRPr/>
            </a:lvl1pPr>
          </a:lstStyle>
          <a:p>
            <a:pPr>
              <a:defRPr/>
            </a:pPr>
            <a:endParaRPr lang="en-GB" altLang="nl-NL"/>
          </a:p>
        </p:txBody>
      </p:sp>
      <p:sp>
        <p:nvSpPr>
          <p:cNvPr id="7" name="Rectangle 6">
            <a:extLst>
              <a:ext uri="{FF2B5EF4-FFF2-40B4-BE49-F238E27FC236}">
                <a16:creationId xmlns:a16="http://schemas.microsoft.com/office/drawing/2014/main" id="{497124B6-9840-334F-9A59-D798928746EF}"/>
              </a:ext>
            </a:extLst>
          </p:cNvPr>
          <p:cNvSpPr>
            <a:spLocks noGrp="1" noChangeArrowheads="1"/>
          </p:cNvSpPr>
          <p:nvPr>
            <p:ph type="sldNum" sz="quarter" idx="12"/>
          </p:nvPr>
        </p:nvSpPr>
        <p:spPr>
          <a:ln/>
        </p:spPr>
        <p:txBody>
          <a:bodyPr/>
          <a:lstStyle>
            <a:lvl1pPr>
              <a:defRPr/>
            </a:lvl1pPr>
          </a:lstStyle>
          <a:p>
            <a:fld id="{75C5F146-8031-304B-B1D7-CF752468CAD3}" type="slidenum">
              <a:rPr lang="en-GB" altLang="nl-NL"/>
              <a:pPr/>
              <a:t>‹nr.›</a:t>
            </a:fld>
            <a:endParaRPr lang="en-GB" altLang="nl-NL"/>
          </a:p>
        </p:txBody>
      </p:sp>
    </p:spTree>
    <p:extLst>
      <p:ext uri="{BB962C8B-B14F-4D97-AF65-F5344CB8AC3E}">
        <p14:creationId xmlns:p14="http://schemas.microsoft.com/office/powerpoint/2010/main" val="33409376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CC"/>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1BFD30FB-C050-2942-A15E-57EEA1BD9D71}"/>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nl-NL"/>
              <a:t>Click to edit Master title style</a:t>
            </a:r>
          </a:p>
        </p:txBody>
      </p:sp>
      <p:sp>
        <p:nvSpPr>
          <p:cNvPr id="1027" name="Rectangle 3">
            <a:extLst>
              <a:ext uri="{FF2B5EF4-FFF2-40B4-BE49-F238E27FC236}">
                <a16:creationId xmlns:a16="http://schemas.microsoft.com/office/drawing/2014/main" id="{64FF2FB4-D547-0F48-A70F-2FCD81BCBC1E}"/>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nl-NL"/>
              <a:t>Click to edit Master text styles</a:t>
            </a:r>
          </a:p>
          <a:p>
            <a:pPr lvl="1"/>
            <a:r>
              <a:rPr lang="en-GB" altLang="nl-NL"/>
              <a:t>Second level</a:t>
            </a:r>
          </a:p>
          <a:p>
            <a:pPr lvl="2"/>
            <a:r>
              <a:rPr lang="en-GB" altLang="nl-NL"/>
              <a:t>Third level</a:t>
            </a:r>
          </a:p>
          <a:p>
            <a:pPr lvl="3"/>
            <a:r>
              <a:rPr lang="en-GB" altLang="nl-NL"/>
              <a:t>Fourth level</a:t>
            </a:r>
          </a:p>
          <a:p>
            <a:pPr lvl="4"/>
            <a:r>
              <a:rPr lang="en-GB" altLang="nl-NL"/>
              <a:t>Fifth level</a:t>
            </a:r>
          </a:p>
        </p:txBody>
      </p:sp>
      <p:sp>
        <p:nvSpPr>
          <p:cNvPr id="1028" name="Rectangle 4">
            <a:extLst>
              <a:ext uri="{FF2B5EF4-FFF2-40B4-BE49-F238E27FC236}">
                <a16:creationId xmlns:a16="http://schemas.microsoft.com/office/drawing/2014/main" id="{8424A0B4-EA88-8D45-A18C-6D889873082B}"/>
              </a:ext>
            </a:extLst>
          </p:cNvPr>
          <p:cNvSpPr>
            <a:spLocks noGrp="1" noChangeArrowheads="1"/>
          </p:cNvSpPr>
          <p:nvPr>
            <p:ph type="dt" sz="half" idx="2"/>
          </p:nvPr>
        </p:nvSpPr>
        <p:spPr bwMode="auto">
          <a:xfrm>
            <a:off x="685800" y="6248400"/>
            <a:ext cx="1905000" cy="457200"/>
          </a:xfrm>
          <a:prstGeom prst="rect">
            <a:avLst/>
          </a:prstGeom>
          <a:noFill/>
          <a:ln>
            <a:noFill/>
          </a:ln>
          <a:effectLst/>
          <a:extLst>
            <a:ext uri="{FAA26D3D-D897-4be2-8F04-BA451C77F1D7}">
              <ma14:placeholderFlag xmlns="" xmlns:ma14="http://schemas.microsoft.com/office/mac/drawingml/2011/main" val="1"/>
            </a:ex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eaLnBrk="1" hangingPunct="1">
              <a:defRPr sz="1400">
                <a:latin typeface="Times New Roman" charset="0"/>
                <a:ea typeface="ＭＳ Ｐゴシック" charset="0"/>
              </a:defRPr>
            </a:lvl1pPr>
          </a:lstStyle>
          <a:p>
            <a:pPr>
              <a:defRPr/>
            </a:pPr>
            <a:endParaRPr lang="en-GB" altLang="nl-NL"/>
          </a:p>
        </p:txBody>
      </p:sp>
      <p:sp>
        <p:nvSpPr>
          <p:cNvPr id="1029" name="Rectangle 5">
            <a:extLst>
              <a:ext uri="{FF2B5EF4-FFF2-40B4-BE49-F238E27FC236}">
                <a16:creationId xmlns:a16="http://schemas.microsoft.com/office/drawing/2014/main" id="{A52F1E22-66FE-8543-BF6F-2454CC9B144B}"/>
              </a:ext>
            </a:extLst>
          </p:cNvPr>
          <p:cNvSpPr>
            <a:spLocks noGrp="1" noChangeArrowheads="1"/>
          </p:cNvSpPr>
          <p:nvPr>
            <p:ph type="ftr" sz="quarter" idx="3"/>
          </p:nvPr>
        </p:nvSpPr>
        <p:spPr bwMode="auto">
          <a:xfrm>
            <a:off x="3124200" y="6248400"/>
            <a:ext cx="2895600" cy="457200"/>
          </a:xfrm>
          <a:prstGeom prst="rect">
            <a:avLst/>
          </a:prstGeom>
          <a:noFill/>
          <a:ln>
            <a:noFill/>
          </a:ln>
          <a:effectLst/>
          <a:extLst>
            <a:ext uri="{FAA26D3D-D897-4be2-8F04-BA451C77F1D7}">
              <ma14:placeholderFlag xmlns="" xmlns:ma14="http://schemas.microsoft.com/office/mac/drawingml/2011/main" val="1"/>
            </a:ex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ctr" eaLnBrk="1" hangingPunct="1">
              <a:defRPr sz="1400">
                <a:latin typeface="Times New Roman" charset="0"/>
                <a:ea typeface="ＭＳ Ｐゴシック" charset="0"/>
              </a:defRPr>
            </a:lvl1pPr>
          </a:lstStyle>
          <a:p>
            <a:pPr>
              <a:defRPr/>
            </a:pPr>
            <a:endParaRPr lang="en-GB" altLang="nl-NL"/>
          </a:p>
        </p:txBody>
      </p:sp>
      <p:sp>
        <p:nvSpPr>
          <p:cNvPr id="1030" name="Rectangle 6">
            <a:extLst>
              <a:ext uri="{FF2B5EF4-FFF2-40B4-BE49-F238E27FC236}">
                <a16:creationId xmlns:a16="http://schemas.microsoft.com/office/drawing/2014/main" id="{57FC36D6-D9EC-7B46-97E5-49C9FCE476ED}"/>
              </a:ext>
            </a:extLst>
          </p:cNvPr>
          <p:cNvSpPr>
            <a:spLocks noGrp="1" noChangeArrowheads="1"/>
          </p:cNvSpPr>
          <p:nvPr>
            <p:ph type="sldNum" sz="quarter" idx="4"/>
          </p:nvPr>
        </p:nvSpPr>
        <p:spPr bwMode="auto">
          <a:xfrm>
            <a:off x="6553200" y="6248400"/>
            <a:ext cx="1905000" cy="457200"/>
          </a:xfrm>
          <a:prstGeom prst="rect">
            <a:avLst/>
          </a:prstGeom>
          <a:noFill/>
          <a:ln>
            <a:noFill/>
          </a:ln>
          <a:effectLst/>
          <a:extLst>
            <a:ext uri="{FAA26D3D-D897-4be2-8F04-BA451C77F1D7}">
              <ma14:placeholderFlag xmlns="" xmlns:ma14="http://schemas.microsoft.com/office/mac/drawingml/2011/main" val="1"/>
            </a:ex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r" eaLnBrk="1" hangingPunct="1">
              <a:defRPr sz="1400"/>
            </a:lvl1pPr>
          </a:lstStyle>
          <a:p>
            <a:fld id="{8E8E9EB3-BAED-BE4E-9492-8433907ADD8C}" type="slidenum">
              <a:rPr lang="en-GB" altLang="nl-NL"/>
              <a:pPr/>
              <a:t>‹nr.›</a:t>
            </a:fld>
            <a:endParaRPr lang="en-GB" altLang="nl-NL"/>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charset="0"/>
          <a:ea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101.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102.xm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103.xml"/><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6.xml"/></Relationships>
</file>

<file path=ppt/slides/_rels/slide105.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105.xml"/><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106.xml"/><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107.xml"/><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6.xml"/></Relationships>
</file>

<file path=ppt/slides/_rels/slide109.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10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10.xml"/><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notesSlide" Target="../notesSlides/notesSlide111.xml"/><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12.xml"/><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80.xml"/><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84.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85.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87.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88.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89.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90.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91.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92.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93.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94.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95.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96.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97.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98.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9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AA80D7D-FA1C-7E42-8036-B14647ECABF6}"/>
              </a:ext>
            </a:extLst>
          </p:cNvPr>
          <p:cNvSpPr>
            <a:spLocks noGrp="1"/>
          </p:cNvSpPr>
          <p:nvPr>
            <p:ph type="title"/>
          </p:nvPr>
        </p:nvSpPr>
        <p:spPr>
          <a:xfrm>
            <a:off x="0" y="0"/>
            <a:ext cx="9144000" cy="1124744"/>
          </a:xfrm>
        </p:spPr>
        <p:txBody>
          <a:bodyPr/>
          <a:lstStyle/>
          <a:p>
            <a:r>
              <a:rPr lang="nl-BE" sz="2800" b="1" i="1" dirty="0">
                <a:solidFill>
                  <a:schemeClr val="accent4"/>
                </a:solidFill>
                <a:latin typeface="Helvetica" pitchFamily="2" charset="0"/>
              </a:rPr>
              <a:t>Welkom op </a:t>
            </a:r>
            <a:r>
              <a:rPr lang="nl-BE" sz="2800" b="1" i="1">
                <a:solidFill>
                  <a:schemeClr val="accent4"/>
                </a:solidFill>
                <a:latin typeface="Helvetica" pitchFamily="2" charset="0"/>
              </a:rPr>
              <a:t>de vijfde </a:t>
            </a:r>
            <a:r>
              <a:rPr lang="nl-BE" sz="2800" b="1" i="1" dirty="0">
                <a:solidFill>
                  <a:schemeClr val="accent4"/>
                </a:solidFill>
                <a:latin typeface="Helvetica" pitchFamily="2" charset="0"/>
              </a:rPr>
              <a:t>virtuele rondleiding in de Plantentuin, woensdag 7 oktober 2020</a:t>
            </a:r>
          </a:p>
        </p:txBody>
      </p:sp>
      <p:sp>
        <p:nvSpPr>
          <p:cNvPr id="3" name="Tekstvak 2">
            <a:extLst>
              <a:ext uri="{FF2B5EF4-FFF2-40B4-BE49-F238E27FC236}">
                <a16:creationId xmlns:a16="http://schemas.microsoft.com/office/drawing/2014/main" id="{E10CB6A0-6960-8444-A99C-528387DD380A}"/>
              </a:ext>
            </a:extLst>
          </p:cNvPr>
          <p:cNvSpPr txBox="1"/>
          <p:nvPr/>
        </p:nvSpPr>
        <p:spPr>
          <a:xfrm>
            <a:off x="539552" y="1546057"/>
            <a:ext cx="8064896" cy="4278094"/>
          </a:xfrm>
          <a:prstGeom prst="rect">
            <a:avLst/>
          </a:prstGeom>
          <a:noFill/>
        </p:spPr>
        <p:txBody>
          <a:bodyPr wrap="square" rtlCol="0">
            <a:spAutoFit/>
          </a:bodyPr>
          <a:lstStyle/>
          <a:p>
            <a:r>
              <a:rPr lang="nl-BE" sz="2800" b="1" i="1" dirty="0">
                <a:solidFill>
                  <a:schemeClr val="accent4"/>
                </a:solidFill>
                <a:latin typeface="Helvetica" pitchFamily="2" charset="0"/>
              </a:rPr>
              <a:t>Nieuws ?</a:t>
            </a:r>
          </a:p>
          <a:p>
            <a:endParaRPr lang="nl-BE" sz="2800" b="1" i="1" dirty="0">
              <a:solidFill>
                <a:schemeClr val="accent4"/>
              </a:solidFill>
              <a:latin typeface="Helvetica" pitchFamily="2" charset="0"/>
            </a:endParaRPr>
          </a:p>
          <a:p>
            <a:r>
              <a:rPr lang="nl-BE" sz="2400" b="1" i="1" dirty="0">
                <a:solidFill>
                  <a:schemeClr val="accent4"/>
                </a:solidFill>
                <a:latin typeface="Helvetica" pitchFamily="2" charset="0"/>
              </a:rPr>
              <a:t>“Geen nieuws is goed nieuws”, is een gezegde waarvan het waarheidsgehalte kan worden betwijfeld. </a:t>
            </a:r>
          </a:p>
          <a:p>
            <a:r>
              <a:rPr lang="nl-BE" sz="2400" b="1" i="1" dirty="0">
                <a:solidFill>
                  <a:schemeClr val="accent4"/>
                </a:solidFill>
                <a:latin typeface="Helvetica" pitchFamily="2" charset="0"/>
              </a:rPr>
              <a:t>Misschien verbergt het een akelig fenomeen, waarvan het uitspreken alleen al ten zeerste ongewenst is?</a:t>
            </a:r>
          </a:p>
          <a:p>
            <a:endParaRPr lang="nl-BE" sz="2400" b="1" i="1" dirty="0">
              <a:solidFill>
                <a:schemeClr val="accent4"/>
              </a:solidFill>
              <a:latin typeface="Helvetica" pitchFamily="2" charset="0"/>
            </a:endParaRPr>
          </a:p>
          <a:p>
            <a:r>
              <a:rPr lang="nl-BE" sz="2400" b="1" i="1" dirty="0">
                <a:solidFill>
                  <a:schemeClr val="accent4"/>
                </a:solidFill>
                <a:latin typeface="Helvetica" pitchFamily="2" charset="0"/>
              </a:rPr>
              <a:t>Maar goed, we laten ons niet doen, en een wandeling in onze Plantentuin doet wonderen, echt waar. </a:t>
            </a:r>
          </a:p>
          <a:p>
            <a:endParaRPr lang="nl-BE" sz="2400" b="1" i="1" dirty="0">
              <a:solidFill>
                <a:schemeClr val="accent4"/>
              </a:solidFill>
              <a:latin typeface="Helvetica" pitchFamily="2" charset="0"/>
            </a:endParaRPr>
          </a:p>
          <a:p>
            <a:r>
              <a:rPr lang="nl-BE" sz="2400" b="1" i="1" dirty="0">
                <a:solidFill>
                  <a:schemeClr val="accent4"/>
                </a:solidFill>
                <a:latin typeface="Helvetica" pitchFamily="2" charset="0"/>
              </a:rPr>
              <a:t>Durf wandelen</a:t>
            </a:r>
            <a:r>
              <a:rPr lang="nl-BE" sz="2400" b="1" i="1">
                <a:solidFill>
                  <a:schemeClr val="accent4"/>
                </a:solidFill>
                <a:latin typeface="Helvetica" pitchFamily="2" charset="0"/>
              </a:rPr>
              <a:t>… en </a:t>
            </a:r>
            <a:r>
              <a:rPr lang="nl-BE" sz="2400" b="1" i="1" dirty="0">
                <a:solidFill>
                  <a:schemeClr val="accent4"/>
                </a:solidFill>
                <a:latin typeface="Helvetica" pitchFamily="2" charset="0"/>
              </a:rPr>
              <a:t>van harte welkom!</a:t>
            </a:r>
          </a:p>
        </p:txBody>
      </p:sp>
    </p:spTree>
    <p:extLst>
      <p:ext uri="{BB962C8B-B14F-4D97-AF65-F5344CB8AC3E}">
        <p14:creationId xmlns:p14="http://schemas.microsoft.com/office/powerpoint/2010/main" val="8713414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Afbeelding 2" descr="Afbeelding met buiten, gras, tuin, boom&#10;&#10;Automatisch gegenereerde beschrijving">
            <a:extLst>
              <a:ext uri="{FF2B5EF4-FFF2-40B4-BE49-F238E27FC236}">
                <a16:creationId xmlns:a16="http://schemas.microsoft.com/office/drawing/2014/main" id="{A833442B-B4C6-164D-8992-B2099F45A17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234756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AA80D7D-FA1C-7E42-8036-B14647ECABF6}"/>
              </a:ext>
            </a:extLst>
          </p:cNvPr>
          <p:cNvSpPr>
            <a:spLocks noGrp="1"/>
          </p:cNvSpPr>
          <p:nvPr>
            <p:ph type="title"/>
          </p:nvPr>
        </p:nvSpPr>
        <p:spPr>
          <a:xfrm>
            <a:off x="685800" y="2928938"/>
            <a:ext cx="7772400" cy="1143000"/>
          </a:xfrm>
        </p:spPr>
        <p:txBody>
          <a:bodyPr/>
          <a:lstStyle/>
          <a:p>
            <a:r>
              <a:rPr lang="nl-BE" sz="2800" b="1" i="1" dirty="0">
                <a:solidFill>
                  <a:schemeClr val="accent4"/>
                </a:solidFill>
                <a:latin typeface="Helvetica" pitchFamily="2" charset="0"/>
              </a:rPr>
              <a:t>Arboretum Amerika</a:t>
            </a:r>
            <a:br>
              <a:rPr lang="nl-BE" sz="2800" b="1" i="1" dirty="0">
                <a:solidFill>
                  <a:schemeClr val="accent4"/>
                </a:solidFill>
                <a:latin typeface="Helvetica" pitchFamily="2" charset="0"/>
              </a:rPr>
            </a:br>
            <a:r>
              <a:rPr lang="nl-BE" sz="2800" b="1" i="1" dirty="0">
                <a:solidFill>
                  <a:schemeClr val="accent4"/>
                </a:solidFill>
                <a:latin typeface="Helvetica" pitchFamily="2" charset="0"/>
              </a:rPr>
              <a:t>AAM</a:t>
            </a:r>
          </a:p>
        </p:txBody>
      </p:sp>
    </p:spTree>
    <p:extLst>
      <p:ext uri="{BB962C8B-B14F-4D97-AF65-F5344CB8AC3E}">
        <p14:creationId xmlns:p14="http://schemas.microsoft.com/office/powerpoint/2010/main" val="239726146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Afbeelding 2" descr="Afbeelding met buiten, gras, bos, pad&#10;&#10;Automatisch gegenereerde beschrijving">
            <a:extLst>
              <a:ext uri="{FF2B5EF4-FFF2-40B4-BE49-F238E27FC236}">
                <a16:creationId xmlns:a16="http://schemas.microsoft.com/office/drawing/2014/main" id="{1E63DBD7-B88D-0042-986B-F1853284F39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12107551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Afbeelding 2" descr="Afbeelding met buiten, gras, pad, bos&#10;&#10;Automatisch gegenereerde beschrijving">
            <a:extLst>
              <a:ext uri="{FF2B5EF4-FFF2-40B4-BE49-F238E27FC236}">
                <a16:creationId xmlns:a16="http://schemas.microsoft.com/office/drawing/2014/main" id="{861C890C-F51A-0D47-AB36-510128C754C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95749980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Afbeelding 2" descr="Afbeelding met buiten, gras, plant, zitten&#10;&#10;Automatisch gegenereerde beschrijving">
            <a:extLst>
              <a:ext uri="{FF2B5EF4-FFF2-40B4-BE49-F238E27FC236}">
                <a16:creationId xmlns:a16="http://schemas.microsoft.com/office/drawing/2014/main" id="{60071CE4-7BEE-8647-94AF-315BC843147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2418171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AA80D7D-FA1C-7E42-8036-B14647ECABF6}"/>
              </a:ext>
            </a:extLst>
          </p:cNvPr>
          <p:cNvSpPr>
            <a:spLocks noGrp="1"/>
          </p:cNvSpPr>
          <p:nvPr>
            <p:ph type="title"/>
          </p:nvPr>
        </p:nvSpPr>
        <p:spPr>
          <a:xfrm>
            <a:off x="685800" y="2928938"/>
            <a:ext cx="7772400" cy="1143000"/>
          </a:xfrm>
        </p:spPr>
        <p:txBody>
          <a:bodyPr/>
          <a:lstStyle/>
          <a:p>
            <a:r>
              <a:rPr lang="nl-BE" sz="2800" b="1" i="1" dirty="0">
                <a:solidFill>
                  <a:schemeClr val="accent4"/>
                </a:solidFill>
                <a:latin typeface="Helvetica" pitchFamily="2" charset="0"/>
              </a:rPr>
              <a:t>Arboretum Azië</a:t>
            </a:r>
            <a:br>
              <a:rPr lang="nl-BE" sz="2800" b="1" i="1" dirty="0">
                <a:solidFill>
                  <a:schemeClr val="accent4"/>
                </a:solidFill>
                <a:latin typeface="Helvetica" pitchFamily="2" charset="0"/>
              </a:rPr>
            </a:br>
            <a:r>
              <a:rPr lang="nl-BE" sz="2800" b="1" i="1" dirty="0">
                <a:solidFill>
                  <a:schemeClr val="accent4"/>
                </a:solidFill>
                <a:latin typeface="Helvetica" pitchFamily="2" charset="0"/>
              </a:rPr>
              <a:t>AAZ</a:t>
            </a:r>
          </a:p>
        </p:txBody>
      </p:sp>
    </p:spTree>
    <p:extLst>
      <p:ext uri="{BB962C8B-B14F-4D97-AF65-F5344CB8AC3E}">
        <p14:creationId xmlns:p14="http://schemas.microsoft.com/office/powerpoint/2010/main" val="375665134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Afbeelding 2" descr="Afbeelding met buiten, gras, boom, groen&#10;&#10;Automatisch gegenereerde beschrijving">
            <a:extLst>
              <a:ext uri="{FF2B5EF4-FFF2-40B4-BE49-F238E27FC236}">
                <a16:creationId xmlns:a16="http://schemas.microsoft.com/office/drawing/2014/main" id="{A1359BE5-A8C4-A543-AFE5-994A6F744FE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0512568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Afbeelding 2" descr="Afbeelding met buiten, gras, groen, zitten&#10;&#10;Automatisch gegenereerde beschrijving">
            <a:extLst>
              <a:ext uri="{FF2B5EF4-FFF2-40B4-BE49-F238E27FC236}">
                <a16:creationId xmlns:a16="http://schemas.microsoft.com/office/drawing/2014/main" id="{5D351EC3-5603-9146-AB34-321B50EA2B2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60852449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Afbeelding 2" descr="Afbeelding met buiten, groen, blad, gras&#10;&#10;Automatisch gegenereerde beschrijving">
            <a:extLst>
              <a:ext uri="{FF2B5EF4-FFF2-40B4-BE49-F238E27FC236}">
                <a16:creationId xmlns:a16="http://schemas.microsoft.com/office/drawing/2014/main" id="{93283975-8FA1-5041-B00C-96705DA5E60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16849687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BD8E5F6-6BD9-CD45-AA6A-6268DDE89D67}"/>
              </a:ext>
            </a:extLst>
          </p:cNvPr>
          <p:cNvSpPr>
            <a:spLocks noGrp="1"/>
          </p:cNvSpPr>
          <p:nvPr>
            <p:ph type="title"/>
          </p:nvPr>
        </p:nvSpPr>
        <p:spPr>
          <a:xfrm>
            <a:off x="325760" y="2962945"/>
            <a:ext cx="8492480" cy="1074986"/>
          </a:xfrm>
        </p:spPr>
        <p:txBody>
          <a:bodyPr/>
          <a:lstStyle/>
          <a:p>
            <a:r>
              <a:rPr lang="nl-BE" sz="2800" b="1" i="1" dirty="0">
                <a:solidFill>
                  <a:schemeClr val="accent4"/>
                </a:solidFill>
                <a:latin typeface="Helvetica" pitchFamily="2" charset="0"/>
              </a:rPr>
              <a:t>En als afsluiter: </a:t>
            </a:r>
            <a:br>
              <a:rPr lang="nl-BE" sz="2800" b="1" i="1" dirty="0">
                <a:solidFill>
                  <a:schemeClr val="accent4"/>
                </a:solidFill>
                <a:latin typeface="Helvetica" pitchFamily="2" charset="0"/>
              </a:rPr>
            </a:br>
            <a:r>
              <a:rPr lang="nl-BE" sz="2800" b="1" i="1" dirty="0">
                <a:solidFill>
                  <a:schemeClr val="accent4"/>
                </a:solidFill>
                <a:latin typeface="Helvetica" pitchFamily="2" charset="0"/>
              </a:rPr>
              <a:t>een nieuwe plant voor in onze tropische serre…</a:t>
            </a:r>
          </a:p>
        </p:txBody>
      </p:sp>
    </p:spTree>
    <p:extLst>
      <p:ext uri="{BB962C8B-B14F-4D97-AF65-F5344CB8AC3E}">
        <p14:creationId xmlns:p14="http://schemas.microsoft.com/office/powerpoint/2010/main" val="146059138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Afbeelding 2" descr="Afbeelding met buiten, schimmels, zitten, klein&#10;&#10;Automatisch gegenereerde beschrijving">
            <a:extLst>
              <a:ext uri="{FF2B5EF4-FFF2-40B4-BE49-F238E27FC236}">
                <a16:creationId xmlns:a16="http://schemas.microsoft.com/office/drawing/2014/main" id="{E808EE8E-87B0-E84A-BA9D-7284165BA2F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77636"/>
            <a:ext cx="9144000" cy="6102728"/>
          </a:xfrm>
          <a:prstGeom prst="rect">
            <a:avLst/>
          </a:prstGeom>
        </p:spPr>
      </p:pic>
    </p:spTree>
    <p:extLst>
      <p:ext uri="{BB962C8B-B14F-4D97-AF65-F5344CB8AC3E}">
        <p14:creationId xmlns:p14="http://schemas.microsoft.com/office/powerpoint/2010/main" val="16940916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Afbeelding 2" descr="Afbeelding met buiten, gras, boom, pad&#10;&#10;Automatisch gegenereerde beschrijving">
            <a:extLst>
              <a:ext uri="{FF2B5EF4-FFF2-40B4-BE49-F238E27FC236}">
                <a16:creationId xmlns:a16="http://schemas.microsoft.com/office/drawing/2014/main" id="{1F01990D-ECD9-914E-8F02-7AD14127F07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6291547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Afbeelding 2" descr="Afbeelding met voedsel, zitten, tafel, fruit&#10;&#10;Automatisch gegenereerde beschrijving">
            <a:extLst>
              <a:ext uri="{FF2B5EF4-FFF2-40B4-BE49-F238E27FC236}">
                <a16:creationId xmlns:a16="http://schemas.microsoft.com/office/drawing/2014/main" id="{AD6F22AA-9EBA-A443-AC4A-8DBFB6758AC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4639"/>
            <a:ext cx="9144000" cy="6828721"/>
          </a:xfrm>
          <a:prstGeom prst="rect">
            <a:avLst/>
          </a:prstGeom>
        </p:spPr>
      </p:pic>
    </p:spTree>
    <p:extLst>
      <p:ext uri="{BB962C8B-B14F-4D97-AF65-F5344CB8AC3E}">
        <p14:creationId xmlns:p14="http://schemas.microsoft.com/office/powerpoint/2010/main" val="47628344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Afbeelding 2" descr="Afbeelding met buiten, plant, gras, boom&#10;&#10;Automatisch gegenereerde beschrijving">
            <a:extLst>
              <a:ext uri="{FF2B5EF4-FFF2-40B4-BE49-F238E27FC236}">
                <a16:creationId xmlns:a16="http://schemas.microsoft.com/office/drawing/2014/main" id="{B566F513-CBEF-8348-A105-F321CFC7D16E}"/>
              </a:ext>
            </a:extLst>
          </p:cNvPr>
          <p:cNvPicPr>
            <a:picLocks noChangeAspect="1"/>
          </p:cNvPicPr>
          <p:nvPr/>
        </p:nvPicPr>
        <p:blipFill>
          <a:blip r:embed="rId3"/>
          <a:stretch>
            <a:fillRect/>
          </a:stretch>
        </p:blipFill>
        <p:spPr>
          <a:xfrm>
            <a:off x="-1" y="-36004"/>
            <a:ext cx="9192005" cy="6894004"/>
          </a:xfrm>
          <a:prstGeom prst="rect">
            <a:avLst/>
          </a:prstGeom>
        </p:spPr>
      </p:pic>
    </p:spTree>
    <p:extLst>
      <p:ext uri="{BB962C8B-B14F-4D97-AF65-F5344CB8AC3E}">
        <p14:creationId xmlns:p14="http://schemas.microsoft.com/office/powerpoint/2010/main" val="2384511268"/>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Afbeelding 2" descr="Afbeelding met tekst&#10;&#10;Automatisch gegenereerde beschrijving">
            <a:extLst>
              <a:ext uri="{FF2B5EF4-FFF2-40B4-BE49-F238E27FC236}">
                <a16:creationId xmlns:a16="http://schemas.microsoft.com/office/drawing/2014/main" id="{DCF28422-BB11-4D45-B549-26D5794CD57D}"/>
              </a:ext>
            </a:extLst>
          </p:cNvPr>
          <p:cNvPicPr>
            <a:picLocks noChangeAspect="1"/>
          </p:cNvPicPr>
          <p:nvPr/>
        </p:nvPicPr>
        <p:blipFill>
          <a:blip r:embed="rId3"/>
          <a:stretch>
            <a:fillRect/>
          </a:stretch>
        </p:blipFill>
        <p:spPr>
          <a:xfrm>
            <a:off x="3139727" y="1695774"/>
            <a:ext cx="2864545" cy="3609327"/>
          </a:xfrm>
          <a:prstGeom prst="rect">
            <a:avLst/>
          </a:prstGeom>
        </p:spPr>
      </p:pic>
      <p:sp>
        <p:nvSpPr>
          <p:cNvPr id="4" name="Tekstvak 3">
            <a:extLst>
              <a:ext uri="{FF2B5EF4-FFF2-40B4-BE49-F238E27FC236}">
                <a16:creationId xmlns:a16="http://schemas.microsoft.com/office/drawing/2014/main" id="{2094AD63-ED0D-7C44-A5E7-F59395E0262B}"/>
              </a:ext>
            </a:extLst>
          </p:cNvPr>
          <p:cNvSpPr txBox="1"/>
          <p:nvPr/>
        </p:nvSpPr>
        <p:spPr>
          <a:xfrm>
            <a:off x="368135" y="2481943"/>
            <a:ext cx="184731" cy="769441"/>
          </a:xfrm>
          <a:prstGeom prst="rect">
            <a:avLst/>
          </a:prstGeom>
          <a:noFill/>
        </p:spPr>
        <p:txBody>
          <a:bodyPr wrap="none" rtlCol="0">
            <a:spAutoFit/>
          </a:bodyPr>
          <a:lstStyle/>
          <a:p>
            <a:endParaRPr lang="nl-BE" dirty="0"/>
          </a:p>
        </p:txBody>
      </p:sp>
    </p:spTree>
    <p:extLst>
      <p:ext uri="{BB962C8B-B14F-4D97-AF65-F5344CB8AC3E}">
        <p14:creationId xmlns:p14="http://schemas.microsoft.com/office/powerpoint/2010/main" val="44413814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964915"/>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24596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Afbeelding 2" descr="Afbeelding met buiten, gras, zitten, groen&#10;&#10;Automatisch gegenereerde beschrijving">
            <a:extLst>
              <a:ext uri="{FF2B5EF4-FFF2-40B4-BE49-F238E27FC236}">
                <a16:creationId xmlns:a16="http://schemas.microsoft.com/office/drawing/2014/main" id="{253E5A72-97E4-E842-A59E-6B44E7EA293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6641942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Afbeelding 2" descr="Afbeelding met buiten, plant, gras, bloem&#10;&#10;Automatisch gegenereerde beschrijving">
            <a:extLst>
              <a:ext uri="{FF2B5EF4-FFF2-40B4-BE49-F238E27FC236}">
                <a16:creationId xmlns:a16="http://schemas.microsoft.com/office/drawing/2014/main" id="{27E95677-4905-7A43-84DD-7E8C7246ADB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962916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AA80D7D-FA1C-7E42-8036-B14647ECABF6}"/>
              </a:ext>
            </a:extLst>
          </p:cNvPr>
          <p:cNvSpPr>
            <a:spLocks noGrp="1"/>
          </p:cNvSpPr>
          <p:nvPr>
            <p:ph type="title"/>
          </p:nvPr>
        </p:nvSpPr>
        <p:spPr>
          <a:xfrm>
            <a:off x="2484884" y="2890652"/>
            <a:ext cx="4174232" cy="1219572"/>
          </a:xfrm>
        </p:spPr>
        <p:txBody>
          <a:bodyPr/>
          <a:lstStyle/>
          <a:p>
            <a:r>
              <a:rPr lang="nl-BE" sz="2800" b="1" i="1" dirty="0">
                <a:solidFill>
                  <a:schemeClr val="accent4"/>
                </a:solidFill>
                <a:latin typeface="Helvetica" pitchFamily="2" charset="0"/>
              </a:rPr>
              <a:t>Rotstuin</a:t>
            </a:r>
            <a:br>
              <a:rPr lang="nl-BE" sz="2800" b="1" i="1" dirty="0">
                <a:solidFill>
                  <a:schemeClr val="accent4"/>
                </a:solidFill>
                <a:latin typeface="Helvetica" pitchFamily="2" charset="0"/>
              </a:rPr>
            </a:br>
            <a:r>
              <a:rPr lang="nl-BE" sz="2800" b="1" i="1" dirty="0">
                <a:solidFill>
                  <a:schemeClr val="accent4"/>
                </a:solidFill>
                <a:latin typeface="Helvetica" pitchFamily="2" charset="0"/>
              </a:rPr>
              <a:t>RTS</a:t>
            </a:r>
          </a:p>
        </p:txBody>
      </p:sp>
    </p:spTree>
    <p:extLst>
      <p:ext uri="{BB962C8B-B14F-4D97-AF65-F5344CB8AC3E}">
        <p14:creationId xmlns:p14="http://schemas.microsoft.com/office/powerpoint/2010/main" val="1987313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Afbeelding 2" descr="Afbeelding met gras, buiten, zitten, boom&#10;&#10;Automatisch gegenereerde beschrijving">
            <a:extLst>
              <a:ext uri="{FF2B5EF4-FFF2-40B4-BE49-F238E27FC236}">
                <a16:creationId xmlns:a16="http://schemas.microsoft.com/office/drawing/2014/main" id="{F825A598-9473-7F4A-A1A8-465BD797A39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3787633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Afbeelding 2" descr="Afbeelding met gras, buiten, plant, bloem&#10;&#10;Automatisch gegenereerde beschrijving">
            <a:extLst>
              <a:ext uri="{FF2B5EF4-FFF2-40B4-BE49-F238E27FC236}">
                <a16:creationId xmlns:a16="http://schemas.microsoft.com/office/drawing/2014/main" id="{6C987878-4495-3F44-BE84-C86015B49F7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6346928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Afbeelding 2" descr="Afbeelding met buiten, gras, gebouw, rots&#10;&#10;Automatisch gegenereerde beschrijving">
            <a:extLst>
              <a:ext uri="{FF2B5EF4-FFF2-40B4-BE49-F238E27FC236}">
                <a16:creationId xmlns:a16="http://schemas.microsoft.com/office/drawing/2014/main" id="{0EC01097-9CDD-CE43-9818-580DBA17227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7401280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Afbeelding 2" descr="Afbeelding met buiten, gras, tuin, bloem&#10;&#10;Automatisch gegenereerde beschrijving">
            <a:extLst>
              <a:ext uri="{FF2B5EF4-FFF2-40B4-BE49-F238E27FC236}">
                <a16:creationId xmlns:a16="http://schemas.microsoft.com/office/drawing/2014/main" id="{BD96357F-769D-7B43-9A0A-7DDA0AF41A5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9710295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Afbeelding 2" descr="Afbeelding met buiten, gras, tuin, groen&#10;&#10;Automatisch gegenereerde beschrijving">
            <a:extLst>
              <a:ext uri="{FF2B5EF4-FFF2-40B4-BE49-F238E27FC236}">
                <a16:creationId xmlns:a16="http://schemas.microsoft.com/office/drawing/2014/main" id="{476DD04B-3D2F-AE4A-9411-8A43D6E3D01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138865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Afbeelding 2" descr="Afbeelding met buiten, weg, gras, straat&#10;&#10;Automatisch gegenereerde beschrijving">
            <a:extLst>
              <a:ext uri="{FF2B5EF4-FFF2-40B4-BE49-F238E27FC236}">
                <a16:creationId xmlns:a16="http://schemas.microsoft.com/office/drawing/2014/main" id="{773FDEDC-96FE-E040-8FE0-633B2F60810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460161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AA80D7D-FA1C-7E42-8036-B14647ECABF6}"/>
              </a:ext>
            </a:extLst>
          </p:cNvPr>
          <p:cNvSpPr>
            <a:spLocks noGrp="1"/>
          </p:cNvSpPr>
          <p:nvPr>
            <p:ph type="title"/>
          </p:nvPr>
        </p:nvSpPr>
        <p:spPr>
          <a:xfrm>
            <a:off x="863588" y="2835220"/>
            <a:ext cx="7416824" cy="1330436"/>
          </a:xfrm>
        </p:spPr>
        <p:txBody>
          <a:bodyPr/>
          <a:lstStyle/>
          <a:p>
            <a:r>
              <a:rPr lang="nl-BE" sz="2800" b="1" i="1" dirty="0">
                <a:solidFill>
                  <a:schemeClr val="accent4"/>
                </a:solidFill>
                <a:latin typeface="Helvetica" pitchFamily="2" charset="0"/>
              </a:rPr>
              <a:t>Systematiek Basale Angiospermen</a:t>
            </a:r>
            <a:br>
              <a:rPr lang="nl-BE" sz="2800" b="1" i="1" dirty="0">
                <a:solidFill>
                  <a:schemeClr val="accent4"/>
                </a:solidFill>
                <a:latin typeface="Helvetica" pitchFamily="2" charset="0"/>
              </a:rPr>
            </a:br>
            <a:r>
              <a:rPr lang="nl-BE" sz="2800" b="1" i="1" dirty="0">
                <a:solidFill>
                  <a:schemeClr val="accent4"/>
                </a:solidFill>
                <a:latin typeface="Helvetica" pitchFamily="2" charset="0"/>
              </a:rPr>
              <a:t>SBA</a:t>
            </a:r>
          </a:p>
        </p:txBody>
      </p:sp>
    </p:spTree>
    <p:extLst>
      <p:ext uri="{BB962C8B-B14F-4D97-AF65-F5344CB8AC3E}">
        <p14:creationId xmlns:p14="http://schemas.microsoft.com/office/powerpoint/2010/main" val="8717951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Afbeelding 2" descr="Afbeelding met plant, gebouw, tafel, vaas&#10;&#10;Automatisch gegenereerde beschrijving">
            <a:extLst>
              <a:ext uri="{FF2B5EF4-FFF2-40B4-BE49-F238E27FC236}">
                <a16:creationId xmlns:a16="http://schemas.microsoft.com/office/drawing/2014/main" id="{8BFDCA1E-CB3A-C644-9B7D-E874069E219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6503220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Afbeelding 2" descr="Afbeelding met buiten, gebouw, gras, groen&#10;&#10;Automatisch gegenereerde beschrijving">
            <a:extLst>
              <a:ext uri="{FF2B5EF4-FFF2-40B4-BE49-F238E27FC236}">
                <a16:creationId xmlns:a16="http://schemas.microsoft.com/office/drawing/2014/main" id="{431D6906-782F-C241-9DAF-06DAA74276F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7550867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Afbeelding 2" descr="Afbeelding met gras, buiten, veld, plant&#10;&#10;Automatisch gegenereerde beschrijving">
            <a:extLst>
              <a:ext uri="{FF2B5EF4-FFF2-40B4-BE49-F238E27FC236}">
                <a16:creationId xmlns:a16="http://schemas.microsoft.com/office/drawing/2014/main" id="{E93C22CC-D9DA-8C4D-A9B2-AE71923025B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047284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Afbeelding 2" descr="Afbeelding met gras, buiten, boom, plant&#10;&#10;Automatisch gegenereerde beschrijving">
            <a:extLst>
              <a:ext uri="{FF2B5EF4-FFF2-40B4-BE49-F238E27FC236}">
                <a16:creationId xmlns:a16="http://schemas.microsoft.com/office/drawing/2014/main" id="{AD1FF1F3-76F7-984F-98B9-BA09415F5EF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a:off x="1295921" y="1043378"/>
            <a:ext cx="6552158" cy="4914119"/>
          </a:xfrm>
          <a:prstGeom prst="rect">
            <a:avLst/>
          </a:prstGeom>
        </p:spPr>
      </p:pic>
    </p:spTree>
    <p:extLst>
      <p:ext uri="{BB962C8B-B14F-4D97-AF65-F5344CB8AC3E}">
        <p14:creationId xmlns:p14="http://schemas.microsoft.com/office/powerpoint/2010/main" val="40919311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AA80D7D-FA1C-7E42-8036-B14647ECABF6}"/>
              </a:ext>
            </a:extLst>
          </p:cNvPr>
          <p:cNvSpPr>
            <a:spLocks noGrp="1"/>
          </p:cNvSpPr>
          <p:nvPr>
            <p:ph type="title"/>
          </p:nvPr>
        </p:nvSpPr>
        <p:spPr>
          <a:xfrm>
            <a:off x="863588" y="2835220"/>
            <a:ext cx="7416824" cy="1330436"/>
          </a:xfrm>
        </p:spPr>
        <p:txBody>
          <a:bodyPr/>
          <a:lstStyle/>
          <a:p>
            <a:r>
              <a:rPr lang="nl-BE" sz="2800" b="1" i="1" dirty="0">
                <a:solidFill>
                  <a:schemeClr val="accent4"/>
                </a:solidFill>
                <a:latin typeface="Helvetica" pitchFamily="2" charset="0"/>
              </a:rPr>
              <a:t>Border Ledeganckstraat</a:t>
            </a:r>
            <a:br>
              <a:rPr lang="nl-BE" sz="2800" b="1" i="1" dirty="0">
                <a:solidFill>
                  <a:schemeClr val="accent4"/>
                </a:solidFill>
                <a:latin typeface="Helvetica" pitchFamily="2" charset="0"/>
              </a:rPr>
            </a:br>
            <a:r>
              <a:rPr lang="nl-BE" sz="2800" b="1" i="1" dirty="0">
                <a:solidFill>
                  <a:schemeClr val="accent4"/>
                </a:solidFill>
                <a:latin typeface="Helvetica" pitchFamily="2" charset="0"/>
              </a:rPr>
              <a:t>BLS</a:t>
            </a:r>
          </a:p>
        </p:txBody>
      </p:sp>
    </p:spTree>
    <p:extLst>
      <p:ext uri="{BB962C8B-B14F-4D97-AF65-F5344CB8AC3E}">
        <p14:creationId xmlns:p14="http://schemas.microsoft.com/office/powerpoint/2010/main" val="11008928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Afbeelding 2" descr="Afbeelding met buiten, groen, gras, klein&#10;&#10;Automatisch gegenereerde beschrijving">
            <a:extLst>
              <a:ext uri="{FF2B5EF4-FFF2-40B4-BE49-F238E27FC236}">
                <a16:creationId xmlns:a16="http://schemas.microsoft.com/office/drawing/2014/main" id="{91D23F31-F3F4-194D-93AE-38D446BD501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6067686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Afbeelding 2" descr="Afbeelding met buiten, gras, plant, groen&#10;&#10;Automatisch gegenereerde beschrijving">
            <a:extLst>
              <a:ext uri="{FF2B5EF4-FFF2-40B4-BE49-F238E27FC236}">
                <a16:creationId xmlns:a16="http://schemas.microsoft.com/office/drawing/2014/main" id="{ABA86E79-423B-5640-88BA-AAA95205A59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0980610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Afbeelding 2" descr="Afbeelding met buiten, gras, boom, tuin&#10;&#10;Automatisch gegenereerde beschrijving">
            <a:extLst>
              <a:ext uri="{FF2B5EF4-FFF2-40B4-BE49-F238E27FC236}">
                <a16:creationId xmlns:a16="http://schemas.microsoft.com/office/drawing/2014/main" id="{3A475D78-97A0-ED42-9385-409BAE73EE3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9181493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Afbeelding 2" descr="Afbeelding met buiten, gras, plant, zitten&#10;&#10;Automatisch gegenereerde beschrijving">
            <a:extLst>
              <a:ext uri="{FF2B5EF4-FFF2-40B4-BE49-F238E27FC236}">
                <a16:creationId xmlns:a16="http://schemas.microsoft.com/office/drawing/2014/main" id="{D2EFAABA-F1D8-2647-A515-BFD1A647C4B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4788436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Afbeelding 2" descr="Afbeelding met gras, buiten, plant, boom&#10;&#10;Automatisch gegenereerde beschrijving">
            <a:extLst>
              <a:ext uri="{FF2B5EF4-FFF2-40B4-BE49-F238E27FC236}">
                <a16:creationId xmlns:a16="http://schemas.microsoft.com/office/drawing/2014/main" id="{2DB6F7C8-C5CE-DE4E-8316-D0F60519747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2592638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Afbeelding 2" descr="Afbeelding met buiten, plant, boom, gras&#10;&#10;Automatisch gegenereerde beschrijving">
            <a:extLst>
              <a:ext uri="{FF2B5EF4-FFF2-40B4-BE49-F238E27FC236}">
                <a16:creationId xmlns:a16="http://schemas.microsoft.com/office/drawing/2014/main" id="{172426BE-DDDB-EB43-998F-AB3605A18C0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5442659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Afbeelding 2" descr="Afbeelding met buiten, gras, plant, boom&#10;&#10;Automatisch gegenereerde beschrijving">
            <a:extLst>
              <a:ext uri="{FF2B5EF4-FFF2-40B4-BE49-F238E27FC236}">
                <a16:creationId xmlns:a16="http://schemas.microsoft.com/office/drawing/2014/main" id="{D529849C-03FE-B646-BFAD-82BAFFB927E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146134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Afbeelding 2" descr="Afbeelding met buiten, gras, tuin, zitten&#10;&#10;Automatisch gegenereerde beschrijving">
            <a:extLst>
              <a:ext uri="{FF2B5EF4-FFF2-40B4-BE49-F238E27FC236}">
                <a16:creationId xmlns:a16="http://schemas.microsoft.com/office/drawing/2014/main" id="{53C80B56-8AC7-CF40-BA64-8BDB3DFCBAD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26146217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AA80D7D-FA1C-7E42-8036-B14647ECABF6}"/>
              </a:ext>
            </a:extLst>
          </p:cNvPr>
          <p:cNvSpPr>
            <a:spLocks noGrp="1"/>
          </p:cNvSpPr>
          <p:nvPr>
            <p:ph type="title"/>
          </p:nvPr>
        </p:nvSpPr>
        <p:spPr>
          <a:xfrm>
            <a:off x="863588" y="2835220"/>
            <a:ext cx="7416824" cy="1330436"/>
          </a:xfrm>
        </p:spPr>
        <p:txBody>
          <a:bodyPr/>
          <a:lstStyle/>
          <a:p>
            <a:r>
              <a:rPr lang="nl-BE" sz="2800" b="1" i="1" dirty="0">
                <a:solidFill>
                  <a:schemeClr val="accent4"/>
                </a:solidFill>
                <a:latin typeface="Helvetica" pitchFamily="2" charset="0"/>
              </a:rPr>
              <a:t>Systematiek Eudicotylen</a:t>
            </a:r>
            <a:br>
              <a:rPr lang="nl-BE" sz="2800" b="1" i="1" dirty="0">
                <a:solidFill>
                  <a:schemeClr val="accent4"/>
                </a:solidFill>
                <a:latin typeface="Helvetica" pitchFamily="2" charset="0"/>
              </a:rPr>
            </a:br>
            <a:r>
              <a:rPr lang="nl-BE" sz="2800" b="1" i="1" dirty="0">
                <a:solidFill>
                  <a:schemeClr val="accent4"/>
                </a:solidFill>
                <a:latin typeface="Helvetica" pitchFamily="2" charset="0"/>
              </a:rPr>
              <a:t>SEU</a:t>
            </a:r>
          </a:p>
        </p:txBody>
      </p:sp>
    </p:spTree>
    <p:extLst>
      <p:ext uri="{BB962C8B-B14F-4D97-AF65-F5344CB8AC3E}">
        <p14:creationId xmlns:p14="http://schemas.microsoft.com/office/powerpoint/2010/main" val="24879831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Afbeelding 2" descr="Afbeelding met buiten, gras, boom, tuin&#10;&#10;Automatisch gegenereerde beschrijving">
            <a:extLst>
              <a:ext uri="{FF2B5EF4-FFF2-40B4-BE49-F238E27FC236}">
                <a16:creationId xmlns:a16="http://schemas.microsoft.com/office/drawing/2014/main" id="{40F4BBB8-845E-8843-B3C3-4709E8628BD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5162547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Afbeelding 2" descr="Afbeelding met buiten, gras, weg, trottoir&#10;&#10;Automatisch gegenereerde beschrijving">
            <a:extLst>
              <a:ext uri="{FF2B5EF4-FFF2-40B4-BE49-F238E27FC236}">
                <a16:creationId xmlns:a16="http://schemas.microsoft.com/office/drawing/2014/main" id="{90CECF65-1829-E947-A61F-61CD8EBDFF1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02728119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Afbeelding 2" descr="Afbeelding met buiten, plant, gras, boom&#10;&#10;Automatisch gegenereerde beschrijving">
            <a:extLst>
              <a:ext uri="{FF2B5EF4-FFF2-40B4-BE49-F238E27FC236}">
                <a16:creationId xmlns:a16="http://schemas.microsoft.com/office/drawing/2014/main" id="{32CFF1E4-7044-4847-A9B3-C706A6EB625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23779391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Afbeelding 2" descr="Afbeelding met blad, plant, varen, groen&#10;&#10;Automatisch gegenereerde beschrijving">
            <a:extLst>
              <a:ext uri="{FF2B5EF4-FFF2-40B4-BE49-F238E27FC236}">
                <a16:creationId xmlns:a16="http://schemas.microsoft.com/office/drawing/2014/main" id="{63B7779A-2C4E-194D-BADB-73E5448721B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29240697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Afbeelding 2" descr="Afbeelding met plant, blad, varen, buiten&#10;&#10;Automatisch gegenereerde beschrijving">
            <a:extLst>
              <a:ext uri="{FF2B5EF4-FFF2-40B4-BE49-F238E27FC236}">
                <a16:creationId xmlns:a16="http://schemas.microsoft.com/office/drawing/2014/main" id="{07FBD329-B9F1-AA4D-80AF-2456949839D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06838723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AA80D7D-FA1C-7E42-8036-B14647ECABF6}"/>
              </a:ext>
            </a:extLst>
          </p:cNvPr>
          <p:cNvSpPr>
            <a:spLocks noGrp="1"/>
          </p:cNvSpPr>
          <p:nvPr>
            <p:ph type="title"/>
          </p:nvPr>
        </p:nvSpPr>
        <p:spPr>
          <a:xfrm>
            <a:off x="863588" y="2835220"/>
            <a:ext cx="7416824" cy="1330436"/>
          </a:xfrm>
        </p:spPr>
        <p:txBody>
          <a:bodyPr/>
          <a:lstStyle/>
          <a:p>
            <a:r>
              <a:rPr lang="nl-BE" sz="2800" b="1" i="1" dirty="0">
                <a:solidFill>
                  <a:schemeClr val="accent4"/>
                </a:solidFill>
                <a:latin typeface="Helvetica" pitchFamily="2" charset="0"/>
              </a:rPr>
              <a:t>Systematiek Monocotylen</a:t>
            </a:r>
            <a:br>
              <a:rPr lang="nl-BE" sz="2800" b="1" i="1" dirty="0">
                <a:solidFill>
                  <a:schemeClr val="accent4"/>
                </a:solidFill>
                <a:latin typeface="Helvetica" pitchFamily="2" charset="0"/>
              </a:rPr>
            </a:br>
            <a:r>
              <a:rPr lang="nl-BE" sz="2800" b="1" i="1" dirty="0">
                <a:solidFill>
                  <a:schemeClr val="accent4"/>
                </a:solidFill>
                <a:latin typeface="Helvetica" pitchFamily="2" charset="0"/>
              </a:rPr>
              <a:t>SMC</a:t>
            </a:r>
          </a:p>
        </p:txBody>
      </p:sp>
    </p:spTree>
    <p:extLst>
      <p:ext uri="{BB962C8B-B14F-4D97-AF65-F5344CB8AC3E}">
        <p14:creationId xmlns:p14="http://schemas.microsoft.com/office/powerpoint/2010/main" val="38290359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Afbeelding 2" descr="Afbeelding met gras, buiten, vrachtwagen, gebouw&#10;&#10;Automatisch gegenereerde beschrijving">
            <a:extLst>
              <a:ext uri="{FF2B5EF4-FFF2-40B4-BE49-F238E27FC236}">
                <a16:creationId xmlns:a16="http://schemas.microsoft.com/office/drawing/2014/main" id="{14A2B31B-425F-F646-A0A0-BF43BD2E010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88422119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Afbeelding 2" descr="Afbeelding met buiten, gras, boom, zijde&#10;&#10;Automatisch gegenereerde beschrijving">
            <a:extLst>
              <a:ext uri="{FF2B5EF4-FFF2-40B4-BE49-F238E27FC236}">
                <a16:creationId xmlns:a16="http://schemas.microsoft.com/office/drawing/2014/main" id="{891E953D-A542-A549-969C-7D9CEF8620F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4623138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Afbeelding 2" descr="Afbeelding met buiten, gras, plant, trottoir&#10;&#10;Automatisch gegenereerde beschrijving">
            <a:extLst>
              <a:ext uri="{FF2B5EF4-FFF2-40B4-BE49-F238E27FC236}">
                <a16:creationId xmlns:a16="http://schemas.microsoft.com/office/drawing/2014/main" id="{19C0D587-A43D-C040-BE2E-001E766D951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31073430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Afbeelding 2" descr="Afbeelding met buiten, gras, bloem, struiken&#10;&#10;Automatisch gegenereerde beschrijving">
            <a:extLst>
              <a:ext uri="{FF2B5EF4-FFF2-40B4-BE49-F238E27FC236}">
                <a16:creationId xmlns:a16="http://schemas.microsoft.com/office/drawing/2014/main" id="{86F31091-AF3D-904E-B978-46FADF78A0C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9458639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AA80D7D-FA1C-7E42-8036-B14647ECABF6}"/>
              </a:ext>
            </a:extLst>
          </p:cNvPr>
          <p:cNvSpPr>
            <a:spLocks noGrp="1"/>
          </p:cNvSpPr>
          <p:nvPr>
            <p:ph type="title"/>
          </p:nvPr>
        </p:nvSpPr>
        <p:spPr>
          <a:xfrm>
            <a:off x="863588" y="2835220"/>
            <a:ext cx="7416824" cy="1330436"/>
          </a:xfrm>
        </p:spPr>
        <p:txBody>
          <a:bodyPr/>
          <a:lstStyle/>
          <a:p>
            <a:r>
              <a:rPr lang="nl-BE" sz="2800" b="1" i="1" dirty="0">
                <a:solidFill>
                  <a:schemeClr val="accent4"/>
                </a:solidFill>
                <a:latin typeface="Helvetica" pitchFamily="2" charset="0"/>
              </a:rPr>
              <a:t>Bakken bij stookzaal</a:t>
            </a:r>
            <a:br>
              <a:rPr lang="nl-BE" sz="2800" b="1" i="1" dirty="0">
                <a:solidFill>
                  <a:schemeClr val="accent4"/>
                </a:solidFill>
                <a:latin typeface="Helvetica" pitchFamily="2" charset="0"/>
              </a:rPr>
            </a:br>
            <a:r>
              <a:rPr lang="nl-BE" sz="2800" b="1" i="1" dirty="0">
                <a:solidFill>
                  <a:schemeClr val="accent4"/>
                </a:solidFill>
                <a:latin typeface="Helvetica" pitchFamily="2" charset="0"/>
              </a:rPr>
              <a:t>BSZ</a:t>
            </a:r>
          </a:p>
        </p:txBody>
      </p:sp>
    </p:spTree>
    <p:extLst>
      <p:ext uri="{BB962C8B-B14F-4D97-AF65-F5344CB8AC3E}">
        <p14:creationId xmlns:p14="http://schemas.microsoft.com/office/powerpoint/2010/main" val="182706970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Afbeelding 2" descr="Afbeelding met buiten, gras, groen, zitten&#10;&#10;Automatisch gegenereerde beschrijving">
            <a:extLst>
              <a:ext uri="{FF2B5EF4-FFF2-40B4-BE49-F238E27FC236}">
                <a16:creationId xmlns:a16="http://schemas.microsoft.com/office/drawing/2014/main" id="{F176E8E3-4F7A-E54E-869A-C54C93E5C22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31731073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Afbeelding 2" descr="Afbeelding met buiten, gras, gebouw, zitten&#10;&#10;Automatisch gegenereerde beschrijving">
            <a:extLst>
              <a:ext uri="{FF2B5EF4-FFF2-40B4-BE49-F238E27FC236}">
                <a16:creationId xmlns:a16="http://schemas.microsoft.com/office/drawing/2014/main" id="{674E3151-AB2F-AF4F-B17F-AA38B2F37F1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78934494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AA80D7D-FA1C-7E42-8036-B14647ECABF6}"/>
              </a:ext>
            </a:extLst>
          </p:cNvPr>
          <p:cNvSpPr>
            <a:spLocks noGrp="1"/>
          </p:cNvSpPr>
          <p:nvPr>
            <p:ph type="title"/>
          </p:nvPr>
        </p:nvSpPr>
        <p:spPr>
          <a:xfrm>
            <a:off x="863588" y="2835220"/>
            <a:ext cx="7416824" cy="1330436"/>
          </a:xfrm>
        </p:spPr>
        <p:txBody>
          <a:bodyPr/>
          <a:lstStyle/>
          <a:p>
            <a:r>
              <a:rPr lang="nl-BE" sz="2800" b="1" i="1" dirty="0">
                <a:solidFill>
                  <a:schemeClr val="accent4"/>
                </a:solidFill>
                <a:latin typeface="Helvetica" pitchFamily="2" charset="0"/>
              </a:rPr>
              <a:t>Opkweekserre</a:t>
            </a:r>
            <a:br>
              <a:rPr lang="nl-BE" sz="2800" b="1" i="1" dirty="0">
                <a:solidFill>
                  <a:schemeClr val="accent4"/>
                </a:solidFill>
                <a:latin typeface="Helvetica" pitchFamily="2" charset="0"/>
              </a:rPr>
            </a:br>
            <a:r>
              <a:rPr lang="nl-BE" sz="2800" b="1" i="1" dirty="0">
                <a:solidFill>
                  <a:schemeClr val="accent4"/>
                </a:solidFill>
                <a:latin typeface="Helvetica" pitchFamily="2" charset="0"/>
              </a:rPr>
              <a:t>S23</a:t>
            </a:r>
          </a:p>
        </p:txBody>
      </p:sp>
    </p:spTree>
    <p:extLst>
      <p:ext uri="{BB962C8B-B14F-4D97-AF65-F5344CB8AC3E}">
        <p14:creationId xmlns:p14="http://schemas.microsoft.com/office/powerpoint/2010/main" val="147601202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Afbeelding 2" descr="Afbeelding met buiten, boom, gebouw, tafel&#10;&#10;Automatisch gegenereerde beschrijving">
            <a:extLst>
              <a:ext uri="{FF2B5EF4-FFF2-40B4-BE49-F238E27FC236}">
                <a16:creationId xmlns:a16="http://schemas.microsoft.com/office/drawing/2014/main" id="{44DC10DE-288C-3345-8AC1-6878562DB24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99000769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Afbeelding 2" descr="Afbeelding met buiten, gebouw, tuin, pot&#10;&#10;Automatisch gegenereerde beschrijving">
            <a:extLst>
              <a:ext uri="{FF2B5EF4-FFF2-40B4-BE49-F238E27FC236}">
                <a16:creationId xmlns:a16="http://schemas.microsoft.com/office/drawing/2014/main" id="{60E038CC-BB85-AA4C-AE4C-840DBA80C5A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7355494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AA80D7D-FA1C-7E42-8036-B14647ECABF6}"/>
              </a:ext>
            </a:extLst>
          </p:cNvPr>
          <p:cNvSpPr>
            <a:spLocks noGrp="1"/>
          </p:cNvSpPr>
          <p:nvPr>
            <p:ph type="title"/>
          </p:nvPr>
        </p:nvSpPr>
        <p:spPr>
          <a:xfrm>
            <a:off x="863588" y="2835220"/>
            <a:ext cx="7416824" cy="1330436"/>
          </a:xfrm>
        </p:spPr>
        <p:txBody>
          <a:bodyPr/>
          <a:lstStyle/>
          <a:p>
            <a:r>
              <a:rPr lang="nl-BE" sz="2800" b="1" i="1" dirty="0">
                <a:solidFill>
                  <a:schemeClr val="accent4"/>
                </a:solidFill>
                <a:latin typeface="Helvetica" pitchFamily="2" charset="0"/>
              </a:rPr>
              <a:t>Zonnebedden</a:t>
            </a:r>
            <a:br>
              <a:rPr lang="nl-BE" sz="2800" b="1" i="1" dirty="0">
                <a:solidFill>
                  <a:schemeClr val="accent4"/>
                </a:solidFill>
                <a:latin typeface="Helvetica" pitchFamily="2" charset="0"/>
              </a:rPr>
            </a:br>
            <a:r>
              <a:rPr lang="nl-BE" sz="2800" b="1" i="1" dirty="0">
                <a:solidFill>
                  <a:schemeClr val="accent4"/>
                </a:solidFill>
                <a:latin typeface="Helvetica" pitchFamily="2" charset="0"/>
              </a:rPr>
              <a:t>ZB   S23</a:t>
            </a:r>
          </a:p>
        </p:txBody>
      </p:sp>
    </p:spTree>
    <p:extLst>
      <p:ext uri="{BB962C8B-B14F-4D97-AF65-F5344CB8AC3E}">
        <p14:creationId xmlns:p14="http://schemas.microsoft.com/office/powerpoint/2010/main" val="27691616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Afbeelding 2" descr="Afbeelding met gras, buiten, weg, pad&#10;&#10;Automatisch gegenereerde beschrijving">
            <a:extLst>
              <a:ext uri="{FF2B5EF4-FFF2-40B4-BE49-F238E27FC236}">
                <a16:creationId xmlns:a16="http://schemas.microsoft.com/office/drawing/2014/main" id="{46FE8C0A-C4CB-3944-A24E-9E1371DE89B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6102313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Afbeelding 2" descr="Afbeelding met buiten, plant, gebouw, gras&#10;&#10;Automatisch gegenereerde beschrijving">
            <a:extLst>
              <a:ext uri="{FF2B5EF4-FFF2-40B4-BE49-F238E27FC236}">
                <a16:creationId xmlns:a16="http://schemas.microsoft.com/office/drawing/2014/main" id="{9971C74E-63BC-6944-A58A-1BBCCCBE3A5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62732656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Afbeelding 2" descr="Afbeelding met buiten, gras, bloem, zitten&#10;&#10;Automatisch gegenereerde beschrijving">
            <a:extLst>
              <a:ext uri="{FF2B5EF4-FFF2-40B4-BE49-F238E27FC236}">
                <a16:creationId xmlns:a16="http://schemas.microsoft.com/office/drawing/2014/main" id="{378FB8D5-8A4F-5D48-82DC-25C9DE598AA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2223770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AA80D7D-FA1C-7E42-8036-B14647ECABF6}"/>
              </a:ext>
            </a:extLst>
          </p:cNvPr>
          <p:cNvSpPr>
            <a:spLocks noGrp="1"/>
          </p:cNvSpPr>
          <p:nvPr>
            <p:ph type="title"/>
          </p:nvPr>
        </p:nvSpPr>
        <p:spPr>
          <a:xfrm>
            <a:off x="863588" y="2835220"/>
            <a:ext cx="7416824" cy="1330436"/>
          </a:xfrm>
        </p:spPr>
        <p:txBody>
          <a:bodyPr/>
          <a:lstStyle/>
          <a:p>
            <a:r>
              <a:rPr lang="nl-BE" sz="2800" b="1" i="1" dirty="0">
                <a:solidFill>
                  <a:schemeClr val="accent4"/>
                </a:solidFill>
                <a:latin typeface="Helvetica" pitchFamily="2" charset="0"/>
              </a:rPr>
              <a:t>Bollenbak</a:t>
            </a:r>
            <a:br>
              <a:rPr lang="nl-BE" sz="2800" b="1" i="1" dirty="0">
                <a:solidFill>
                  <a:schemeClr val="accent4"/>
                </a:solidFill>
                <a:latin typeface="Helvetica" pitchFamily="2" charset="0"/>
              </a:rPr>
            </a:br>
            <a:r>
              <a:rPr lang="nl-BE" sz="2800" b="1" i="1" dirty="0">
                <a:solidFill>
                  <a:schemeClr val="accent4"/>
                </a:solidFill>
                <a:latin typeface="Helvetica" pitchFamily="2" charset="0"/>
              </a:rPr>
              <a:t>BLB</a:t>
            </a:r>
          </a:p>
        </p:txBody>
      </p:sp>
    </p:spTree>
    <p:extLst>
      <p:ext uri="{BB962C8B-B14F-4D97-AF65-F5344CB8AC3E}">
        <p14:creationId xmlns:p14="http://schemas.microsoft.com/office/powerpoint/2010/main" val="308827602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Afbeelding 2" descr="Afbeelding met buiten, gras, rots, klein&#10;&#10;Automatisch gegenereerde beschrijving">
            <a:extLst>
              <a:ext uri="{FF2B5EF4-FFF2-40B4-BE49-F238E27FC236}">
                <a16:creationId xmlns:a16="http://schemas.microsoft.com/office/drawing/2014/main" id="{A781184C-02AF-6A45-B01B-275044044ED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46634303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Afbeelding 2" descr="Afbeelding met buiten, rots, klein, zitten&#10;&#10;Automatisch gegenereerde beschrijving">
            <a:extLst>
              <a:ext uri="{FF2B5EF4-FFF2-40B4-BE49-F238E27FC236}">
                <a16:creationId xmlns:a16="http://schemas.microsoft.com/office/drawing/2014/main" id="{EA29F240-6F9A-5049-8904-FF29947037A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00785897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Afbeelding 2" descr="Afbeelding met buiten, groente, gras, oranje&#10;&#10;Automatisch gegenereerde beschrijving">
            <a:extLst>
              <a:ext uri="{FF2B5EF4-FFF2-40B4-BE49-F238E27FC236}">
                <a16:creationId xmlns:a16="http://schemas.microsoft.com/office/drawing/2014/main" id="{EBF63E9A-CBBA-5747-874C-30944B09011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28323148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Afbeelding 2" descr="Afbeelding met buiten, vogel, gras, staand&#10;&#10;Automatisch gegenereerde beschrijving">
            <a:extLst>
              <a:ext uri="{FF2B5EF4-FFF2-40B4-BE49-F238E27FC236}">
                <a16:creationId xmlns:a16="http://schemas.microsoft.com/office/drawing/2014/main" id="{5A85A31C-D24F-4943-9CD5-0DA368805DF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86850530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Afbeelding 2" descr="Afbeelding met buiten, gras, zitten, groen&#10;&#10;Automatisch gegenereerde beschrijving">
            <a:extLst>
              <a:ext uri="{FF2B5EF4-FFF2-40B4-BE49-F238E27FC236}">
                <a16:creationId xmlns:a16="http://schemas.microsoft.com/office/drawing/2014/main" id="{BF989680-1ADF-764A-B9D0-52AE9F494A7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6073218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Afbeelding 2" descr="Afbeelding met buiten, gras, zitten, klein&#10;&#10;Automatisch gegenereerde beschrijving">
            <a:extLst>
              <a:ext uri="{FF2B5EF4-FFF2-40B4-BE49-F238E27FC236}">
                <a16:creationId xmlns:a16="http://schemas.microsoft.com/office/drawing/2014/main" id="{D6EBB81C-35AD-604F-B67C-B31A5C3CA05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18543850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AA80D7D-FA1C-7E42-8036-B14647ECABF6}"/>
              </a:ext>
            </a:extLst>
          </p:cNvPr>
          <p:cNvSpPr>
            <a:spLocks noGrp="1"/>
          </p:cNvSpPr>
          <p:nvPr>
            <p:ph type="title"/>
          </p:nvPr>
        </p:nvSpPr>
        <p:spPr>
          <a:xfrm>
            <a:off x="863588" y="2835220"/>
            <a:ext cx="7416824" cy="1330436"/>
          </a:xfrm>
        </p:spPr>
        <p:txBody>
          <a:bodyPr/>
          <a:lstStyle/>
          <a:p>
            <a:r>
              <a:rPr lang="nl-BE" sz="2800" b="1" i="1" dirty="0">
                <a:solidFill>
                  <a:schemeClr val="accent4"/>
                </a:solidFill>
                <a:latin typeface="Helvetica" pitchFamily="2" charset="0"/>
              </a:rPr>
              <a:t>Schaduwhal</a:t>
            </a:r>
            <a:br>
              <a:rPr lang="nl-BE" sz="2800" b="1" i="1" dirty="0">
                <a:solidFill>
                  <a:schemeClr val="accent4"/>
                </a:solidFill>
                <a:latin typeface="Helvetica" pitchFamily="2" charset="0"/>
              </a:rPr>
            </a:br>
            <a:r>
              <a:rPr lang="nl-BE" sz="2800" b="1" i="1" dirty="0">
                <a:solidFill>
                  <a:schemeClr val="accent4"/>
                </a:solidFill>
                <a:latin typeface="Helvetica" pitchFamily="2" charset="0"/>
              </a:rPr>
              <a:t>SH   S23</a:t>
            </a:r>
          </a:p>
        </p:txBody>
      </p:sp>
    </p:spTree>
    <p:extLst>
      <p:ext uri="{BB962C8B-B14F-4D97-AF65-F5344CB8AC3E}">
        <p14:creationId xmlns:p14="http://schemas.microsoft.com/office/powerpoint/2010/main" val="29662506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AA80D7D-FA1C-7E42-8036-B14647ECABF6}"/>
              </a:ext>
            </a:extLst>
          </p:cNvPr>
          <p:cNvSpPr>
            <a:spLocks noGrp="1"/>
          </p:cNvSpPr>
          <p:nvPr>
            <p:ph type="title"/>
          </p:nvPr>
        </p:nvSpPr>
        <p:spPr>
          <a:xfrm>
            <a:off x="2484884" y="2890652"/>
            <a:ext cx="4174232" cy="1219572"/>
          </a:xfrm>
        </p:spPr>
        <p:txBody>
          <a:bodyPr/>
          <a:lstStyle/>
          <a:p>
            <a:r>
              <a:rPr lang="nl-BE" sz="2800" b="1" i="1" dirty="0">
                <a:solidFill>
                  <a:schemeClr val="accent4"/>
                </a:solidFill>
                <a:latin typeface="Helvetica" pitchFamily="2" charset="0"/>
              </a:rPr>
              <a:t>Grote Vijver</a:t>
            </a:r>
            <a:br>
              <a:rPr lang="nl-BE" sz="2800" b="1" i="1" dirty="0">
                <a:solidFill>
                  <a:schemeClr val="accent4"/>
                </a:solidFill>
                <a:latin typeface="Helvetica" pitchFamily="2" charset="0"/>
              </a:rPr>
            </a:br>
            <a:r>
              <a:rPr lang="nl-BE" sz="2800" b="1" i="1" dirty="0">
                <a:solidFill>
                  <a:schemeClr val="accent4"/>
                </a:solidFill>
                <a:latin typeface="Helvetica" pitchFamily="2" charset="0"/>
              </a:rPr>
              <a:t>GRV</a:t>
            </a:r>
          </a:p>
        </p:txBody>
      </p:sp>
    </p:spTree>
    <p:extLst>
      <p:ext uri="{BB962C8B-B14F-4D97-AF65-F5344CB8AC3E}">
        <p14:creationId xmlns:p14="http://schemas.microsoft.com/office/powerpoint/2010/main" val="278288879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Afbeelding 2" descr="Afbeelding met buiten, plant, gras, bloem&#10;&#10;Automatisch gegenereerde beschrijving">
            <a:extLst>
              <a:ext uri="{FF2B5EF4-FFF2-40B4-BE49-F238E27FC236}">
                <a16:creationId xmlns:a16="http://schemas.microsoft.com/office/drawing/2014/main" id="{C44473D4-54C3-BB4E-B552-5E433310C81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87386221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Afbeelding 2" descr="Afbeelding met plant, buiten, blad, klein&#10;&#10;Automatisch gegenereerde beschrijving">
            <a:extLst>
              <a:ext uri="{FF2B5EF4-FFF2-40B4-BE49-F238E27FC236}">
                <a16:creationId xmlns:a16="http://schemas.microsoft.com/office/drawing/2014/main" id="{189FAFB3-0733-5947-831B-09D29AAA096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18150584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Afbeelding 2" descr="Afbeelding met buiten, gras, groen, zitten&#10;&#10;Automatisch gegenereerde beschrijving">
            <a:extLst>
              <a:ext uri="{FF2B5EF4-FFF2-40B4-BE49-F238E27FC236}">
                <a16:creationId xmlns:a16="http://schemas.microsoft.com/office/drawing/2014/main" id="{27FD7B93-E163-3142-9F5B-6846D60074D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57370325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Afbeelding 2" descr="Afbeelding met plant, buiten, gras, boom&#10;&#10;Automatisch gegenereerde beschrijving">
            <a:extLst>
              <a:ext uri="{FF2B5EF4-FFF2-40B4-BE49-F238E27FC236}">
                <a16:creationId xmlns:a16="http://schemas.microsoft.com/office/drawing/2014/main" id="{28F2F199-85EC-B749-BB22-7EAC27CCFA6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49439868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Afbeelding 2" descr="Afbeelding met plant, tafel, bloem, venster&#10;&#10;Automatisch gegenereerde beschrijving">
            <a:extLst>
              <a:ext uri="{FF2B5EF4-FFF2-40B4-BE49-F238E27FC236}">
                <a16:creationId xmlns:a16="http://schemas.microsoft.com/office/drawing/2014/main" id="{EC37B318-A29A-CB4B-BCA8-4B5C44E5F74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76630774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Afbeelding 2" descr="Afbeelding met plant, groen, blad, buiten&#10;&#10;Automatisch gegenereerde beschrijving">
            <a:extLst>
              <a:ext uri="{FF2B5EF4-FFF2-40B4-BE49-F238E27FC236}">
                <a16:creationId xmlns:a16="http://schemas.microsoft.com/office/drawing/2014/main" id="{62F2C2CC-38E5-1E44-A2BA-C8545D6B160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47044671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Afbeelding 2" descr="Afbeelding met buiten, groen, boom, zitten&#10;&#10;Automatisch gegenereerde beschrijving">
            <a:extLst>
              <a:ext uri="{FF2B5EF4-FFF2-40B4-BE49-F238E27FC236}">
                <a16:creationId xmlns:a16="http://schemas.microsoft.com/office/drawing/2014/main" id="{0F7678B6-3ED2-1342-A462-AA97D701E26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65777513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Afbeelding 2" descr="Afbeelding met plant, boom, zitten, palm&#10;&#10;Automatisch gegenereerde beschrijving">
            <a:extLst>
              <a:ext uri="{FF2B5EF4-FFF2-40B4-BE49-F238E27FC236}">
                <a16:creationId xmlns:a16="http://schemas.microsoft.com/office/drawing/2014/main" id="{1391C7F8-6B5B-D44A-8042-C74C24D3554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69886390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AA80D7D-FA1C-7E42-8036-B14647ECABF6}"/>
              </a:ext>
            </a:extLst>
          </p:cNvPr>
          <p:cNvSpPr>
            <a:spLocks noGrp="1"/>
          </p:cNvSpPr>
          <p:nvPr>
            <p:ph type="title"/>
          </p:nvPr>
        </p:nvSpPr>
        <p:spPr>
          <a:xfrm>
            <a:off x="863588" y="2835220"/>
            <a:ext cx="7416824" cy="1330436"/>
          </a:xfrm>
        </p:spPr>
        <p:txBody>
          <a:bodyPr/>
          <a:lstStyle/>
          <a:p>
            <a:r>
              <a:rPr lang="nl-BE" sz="2800" b="1" i="1" dirty="0">
                <a:solidFill>
                  <a:schemeClr val="accent4"/>
                </a:solidFill>
                <a:latin typeface="Helvetica" pitchFamily="2" charset="0"/>
              </a:rPr>
              <a:t>Border Ingangsgebouw (links)</a:t>
            </a:r>
            <a:br>
              <a:rPr lang="nl-BE" sz="2800" b="1" i="1" dirty="0">
                <a:solidFill>
                  <a:schemeClr val="accent4"/>
                </a:solidFill>
                <a:latin typeface="Helvetica" pitchFamily="2" charset="0"/>
              </a:rPr>
            </a:br>
            <a:r>
              <a:rPr lang="nl-BE" sz="2800" b="1" i="1" dirty="0">
                <a:solidFill>
                  <a:schemeClr val="accent4"/>
                </a:solidFill>
                <a:latin typeface="Helvetica" pitchFamily="2" charset="0"/>
              </a:rPr>
              <a:t>BIG 100</a:t>
            </a:r>
          </a:p>
        </p:txBody>
      </p:sp>
    </p:spTree>
    <p:extLst>
      <p:ext uri="{BB962C8B-B14F-4D97-AF65-F5344CB8AC3E}">
        <p14:creationId xmlns:p14="http://schemas.microsoft.com/office/powerpoint/2010/main" val="259441137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Afbeelding 2" descr="Afbeelding met buiten, bank, gras, zitten&#10;&#10;Automatisch gegenereerde beschrijving">
            <a:extLst>
              <a:ext uri="{FF2B5EF4-FFF2-40B4-BE49-F238E27FC236}">
                <a16:creationId xmlns:a16="http://schemas.microsoft.com/office/drawing/2014/main" id="{BBFA746E-94D9-AC44-8B43-B2FB2FB3FCA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302977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Afbeelding 2" descr="Afbeelding met gras, buiten, water, rivier&#10;&#10;Automatisch gegenereerde beschrijving">
            <a:extLst>
              <a:ext uri="{FF2B5EF4-FFF2-40B4-BE49-F238E27FC236}">
                <a16:creationId xmlns:a16="http://schemas.microsoft.com/office/drawing/2014/main" id="{CFDF1FD4-0E45-974D-9977-C38988520C0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0929353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AA80D7D-FA1C-7E42-8036-B14647ECABF6}"/>
              </a:ext>
            </a:extLst>
          </p:cNvPr>
          <p:cNvSpPr>
            <a:spLocks noGrp="1"/>
          </p:cNvSpPr>
          <p:nvPr>
            <p:ph type="title"/>
          </p:nvPr>
        </p:nvSpPr>
        <p:spPr>
          <a:xfrm>
            <a:off x="863588" y="2835220"/>
            <a:ext cx="7416824" cy="1330436"/>
          </a:xfrm>
        </p:spPr>
        <p:txBody>
          <a:bodyPr/>
          <a:lstStyle/>
          <a:p>
            <a:r>
              <a:rPr lang="nl-BE" sz="2800" b="1" i="1" dirty="0">
                <a:solidFill>
                  <a:schemeClr val="accent4"/>
                </a:solidFill>
                <a:latin typeface="Helvetica" pitchFamily="2" charset="0"/>
              </a:rPr>
              <a:t>Border Ingangsgebouw (rechts)</a:t>
            </a:r>
            <a:br>
              <a:rPr lang="nl-BE" sz="2800" b="1" i="1" dirty="0">
                <a:solidFill>
                  <a:schemeClr val="accent4"/>
                </a:solidFill>
                <a:latin typeface="Helvetica" pitchFamily="2" charset="0"/>
              </a:rPr>
            </a:br>
            <a:r>
              <a:rPr lang="nl-BE" sz="2800" b="1" i="1" dirty="0">
                <a:solidFill>
                  <a:schemeClr val="accent4"/>
                </a:solidFill>
                <a:latin typeface="Helvetica" pitchFamily="2" charset="0"/>
              </a:rPr>
              <a:t>BIG 200</a:t>
            </a:r>
          </a:p>
        </p:txBody>
      </p:sp>
    </p:spTree>
    <p:extLst>
      <p:ext uri="{BB962C8B-B14F-4D97-AF65-F5344CB8AC3E}">
        <p14:creationId xmlns:p14="http://schemas.microsoft.com/office/powerpoint/2010/main" val="71504610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Afbeelding 2" descr="Afbeelding met buiten, gras, groen, boom&#10;&#10;Automatisch gegenereerde beschrijving">
            <a:extLst>
              <a:ext uri="{FF2B5EF4-FFF2-40B4-BE49-F238E27FC236}">
                <a16:creationId xmlns:a16="http://schemas.microsoft.com/office/drawing/2014/main" id="{0CF86BB5-190F-D349-8B1D-F5E98C8641C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4677789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Afbeelding 2" descr="Afbeelding met buiten, plant, bloem, gras&#10;&#10;Automatisch gegenereerde beschrijving">
            <a:extLst>
              <a:ext uri="{FF2B5EF4-FFF2-40B4-BE49-F238E27FC236}">
                <a16:creationId xmlns:a16="http://schemas.microsoft.com/office/drawing/2014/main" id="{AB7BC1BA-4CB4-F74D-BC19-32692EED616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2287869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Afbeelding 2" descr="Afbeelding met buiten, gras, groen, boom&#10;&#10;Automatisch gegenereerde beschrijving">
            <a:extLst>
              <a:ext uri="{FF2B5EF4-FFF2-40B4-BE49-F238E27FC236}">
                <a16:creationId xmlns:a16="http://schemas.microsoft.com/office/drawing/2014/main" id="{842E8835-4280-6C4F-8199-F30634EBE5F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67114588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Afbeelding 2" descr="Afbeelding met buiten, plant, groen, gras&#10;&#10;Automatisch gegenereerde beschrijving">
            <a:extLst>
              <a:ext uri="{FF2B5EF4-FFF2-40B4-BE49-F238E27FC236}">
                <a16:creationId xmlns:a16="http://schemas.microsoft.com/office/drawing/2014/main" id="{7C196F45-8161-9146-AC62-E342EAF072D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45466572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AA80D7D-FA1C-7E42-8036-B14647ECABF6}"/>
              </a:ext>
            </a:extLst>
          </p:cNvPr>
          <p:cNvSpPr>
            <a:spLocks noGrp="1"/>
          </p:cNvSpPr>
          <p:nvPr>
            <p:ph type="title"/>
          </p:nvPr>
        </p:nvSpPr>
        <p:spPr>
          <a:xfrm>
            <a:off x="685800" y="2928938"/>
            <a:ext cx="7772400" cy="1143000"/>
          </a:xfrm>
        </p:spPr>
        <p:txBody>
          <a:bodyPr/>
          <a:lstStyle/>
          <a:p>
            <a:r>
              <a:rPr lang="nl-BE" sz="2800" b="1" i="1" dirty="0">
                <a:solidFill>
                  <a:schemeClr val="accent4"/>
                </a:solidFill>
                <a:latin typeface="Helvetica" pitchFamily="2" charset="0"/>
              </a:rPr>
              <a:t>Planten &amp; Mensen</a:t>
            </a:r>
            <a:br>
              <a:rPr lang="nl-BE" sz="2800" b="1" i="1" dirty="0">
                <a:solidFill>
                  <a:schemeClr val="accent4"/>
                </a:solidFill>
                <a:latin typeface="Helvetica" pitchFamily="2" charset="0"/>
              </a:rPr>
            </a:br>
            <a:r>
              <a:rPr lang="nl-BE" sz="2800" b="1" i="1" dirty="0">
                <a:solidFill>
                  <a:schemeClr val="accent4"/>
                </a:solidFill>
                <a:latin typeface="Helvetica" pitchFamily="2" charset="0"/>
              </a:rPr>
              <a:t>PLM</a:t>
            </a:r>
          </a:p>
        </p:txBody>
      </p:sp>
    </p:spTree>
    <p:extLst>
      <p:ext uri="{BB962C8B-B14F-4D97-AF65-F5344CB8AC3E}">
        <p14:creationId xmlns:p14="http://schemas.microsoft.com/office/powerpoint/2010/main" val="761646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Afbeelding 2" descr="Afbeelding met buiten, gras, boom, bank&#10;&#10;Automatisch gegenereerde beschrijving">
            <a:extLst>
              <a:ext uri="{FF2B5EF4-FFF2-40B4-BE49-F238E27FC236}">
                <a16:creationId xmlns:a16="http://schemas.microsoft.com/office/drawing/2014/main" id="{E80F63C0-B74A-7A4E-A6EB-2D473CF1E1F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750505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Afbeelding 2" descr="Afbeelding met buiten, groen, fruit, gras&#10;&#10;Automatisch gegenereerde beschrijving">
            <a:extLst>
              <a:ext uri="{FF2B5EF4-FFF2-40B4-BE49-F238E27FC236}">
                <a16:creationId xmlns:a16="http://schemas.microsoft.com/office/drawing/2014/main" id="{5D994202-6D79-184C-981D-9969662EF43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03251908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Afbeelding 2" descr="Afbeelding met gras, buiten, boom, person&#10;&#10;Automatisch gegenereerde beschrijving">
            <a:extLst>
              <a:ext uri="{FF2B5EF4-FFF2-40B4-BE49-F238E27FC236}">
                <a16:creationId xmlns:a16="http://schemas.microsoft.com/office/drawing/2014/main" id="{1A825517-7ADC-684A-857B-91F46AA0958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19001365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Afbeelding 2" descr="Afbeelding met gras, buiten, veld, groen&#10;&#10;Automatisch gegenereerde beschrijving">
            <a:extLst>
              <a:ext uri="{FF2B5EF4-FFF2-40B4-BE49-F238E27FC236}">
                <a16:creationId xmlns:a16="http://schemas.microsoft.com/office/drawing/2014/main" id="{77493245-D323-FB4E-845D-9A0023FF082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2562728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Afbeelding 2" descr="Afbeelding met buiten, water, natuur, trein&#10;&#10;Automatisch gegenereerde beschrijving">
            <a:extLst>
              <a:ext uri="{FF2B5EF4-FFF2-40B4-BE49-F238E27FC236}">
                <a16:creationId xmlns:a16="http://schemas.microsoft.com/office/drawing/2014/main" id="{E0474B1B-FF94-0C47-8A78-1DCEA6CB282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61181007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AA80D7D-FA1C-7E42-8036-B14647ECABF6}"/>
              </a:ext>
            </a:extLst>
          </p:cNvPr>
          <p:cNvSpPr>
            <a:spLocks noGrp="1"/>
          </p:cNvSpPr>
          <p:nvPr>
            <p:ph type="title"/>
          </p:nvPr>
        </p:nvSpPr>
        <p:spPr>
          <a:xfrm>
            <a:off x="0" y="0"/>
            <a:ext cx="9144000" cy="1124744"/>
          </a:xfrm>
        </p:spPr>
        <p:txBody>
          <a:bodyPr/>
          <a:lstStyle/>
          <a:p>
            <a:r>
              <a:rPr lang="nl-BE" sz="2800" b="1" i="1" dirty="0">
                <a:solidFill>
                  <a:schemeClr val="accent4"/>
                </a:solidFill>
                <a:latin typeface="Helvetica" pitchFamily="2" charset="0"/>
              </a:rPr>
              <a:t>xxx</a:t>
            </a:r>
          </a:p>
        </p:txBody>
      </p:sp>
      <p:pic>
        <p:nvPicPr>
          <p:cNvPr id="4" name="Afbeelding 3" descr="Afbeelding met gras, buiten, veld, bal&#10;&#10;Automatisch gegenereerde beschrijving">
            <a:extLst>
              <a:ext uri="{FF2B5EF4-FFF2-40B4-BE49-F238E27FC236}">
                <a16:creationId xmlns:a16="http://schemas.microsoft.com/office/drawing/2014/main" id="{03AC1EDA-327A-CE4B-813D-15CB58826B7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22706601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Afbeelding 2" descr="Afbeelding met gras, buiten, veld, boom&#10;&#10;Automatisch gegenereerde beschrijving">
            <a:extLst>
              <a:ext uri="{FF2B5EF4-FFF2-40B4-BE49-F238E27FC236}">
                <a16:creationId xmlns:a16="http://schemas.microsoft.com/office/drawing/2014/main" id="{85EC7FA1-039F-314F-96C0-279F1689DDE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42097124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Afbeelding 2" descr="Afbeelding met gras, buiten, weg, boom&#10;&#10;Automatisch gegenereerde beschrijving">
            <a:extLst>
              <a:ext uri="{FF2B5EF4-FFF2-40B4-BE49-F238E27FC236}">
                <a16:creationId xmlns:a16="http://schemas.microsoft.com/office/drawing/2014/main" id="{D9133C63-796E-DF44-9A8D-F40FE5ECA2B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7408794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AA80D7D-FA1C-7E42-8036-B14647ECABF6}"/>
              </a:ext>
            </a:extLst>
          </p:cNvPr>
          <p:cNvSpPr>
            <a:spLocks noGrp="1"/>
          </p:cNvSpPr>
          <p:nvPr>
            <p:ph type="title"/>
          </p:nvPr>
        </p:nvSpPr>
        <p:spPr>
          <a:xfrm>
            <a:off x="685800" y="2928938"/>
            <a:ext cx="7772400" cy="1143000"/>
          </a:xfrm>
        </p:spPr>
        <p:txBody>
          <a:bodyPr/>
          <a:lstStyle/>
          <a:p>
            <a:r>
              <a:rPr lang="nl-BE" sz="2800" b="1" i="1" dirty="0">
                <a:solidFill>
                  <a:schemeClr val="accent4"/>
                </a:solidFill>
                <a:latin typeface="Helvetica" pitchFamily="2" charset="0"/>
              </a:rPr>
              <a:t>Orangerie</a:t>
            </a:r>
            <a:br>
              <a:rPr lang="nl-BE" sz="2800" b="1" i="1" dirty="0">
                <a:solidFill>
                  <a:schemeClr val="accent4"/>
                </a:solidFill>
                <a:latin typeface="Helvetica" pitchFamily="2" charset="0"/>
              </a:rPr>
            </a:br>
            <a:r>
              <a:rPr lang="nl-BE" sz="2800" b="1" i="1" dirty="0">
                <a:solidFill>
                  <a:schemeClr val="accent4"/>
                </a:solidFill>
                <a:latin typeface="Helvetica" pitchFamily="2" charset="0"/>
              </a:rPr>
              <a:t>ORA</a:t>
            </a:r>
          </a:p>
        </p:txBody>
      </p:sp>
    </p:spTree>
    <p:extLst>
      <p:ext uri="{BB962C8B-B14F-4D97-AF65-F5344CB8AC3E}">
        <p14:creationId xmlns:p14="http://schemas.microsoft.com/office/powerpoint/2010/main" val="350251676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Afbeelding 2" descr="Afbeelding met buiten, boom, gebouw, straat&#10;&#10;Automatisch gegenereerde beschrijving">
            <a:extLst>
              <a:ext uri="{FF2B5EF4-FFF2-40B4-BE49-F238E27FC236}">
                <a16:creationId xmlns:a16="http://schemas.microsoft.com/office/drawing/2014/main" id="{502D4E96-3548-F04F-B2BA-B1BDA827629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11364868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Afbeelding 2" descr="Afbeelding met plant, bloem, buiten, tuin&#10;&#10;Automatisch gegenereerde beschrijving">
            <a:extLst>
              <a:ext uri="{FF2B5EF4-FFF2-40B4-BE49-F238E27FC236}">
                <a16:creationId xmlns:a16="http://schemas.microsoft.com/office/drawing/2014/main" id="{2E55C928-2466-324D-B62B-6BCB77A11AA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2575177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AA80D7D-FA1C-7E42-8036-B14647ECABF6}"/>
              </a:ext>
            </a:extLst>
          </p:cNvPr>
          <p:cNvSpPr>
            <a:spLocks noGrp="1"/>
          </p:cNvSpPr>
          <p:nvPr>
            <p:ph type="title"/>
          </p:nvPr>
        </p:nvSpPr>
        <p:spPr>
          <a:xfrm>
            <a:off x="685800" y="2928938"/>
            <a:ext cx="7772400" cy="1143000"/>
          </a:xfrm>
        </p:spPr>
        <p:txBody>
          <a:bodyPr/>
          <a:lstStyle/>
          <a:p>
            <a:r>
              <a:rPr lang="nl-BE" sz="2800" b="1" i="1" dirty="0">
                <a:solidFill>
                  <a:schemeClr val="accent4"/>
                </a:solidFill>
                <a:latin typeface="Helvetica" pitchFamily="2" charset="0"/>
              </a:rPr>
              <a:t>Mediterrane afdeling</a:t>
            </a:r>
            <a:br>
              <a:rPr lang="nl-BE" sz="2800" b="1" i="1" dirty="0">
                <a:solidFill>
                  <a:schemeClr val="accent4"/>
                </a:solidFill>
                <a:latin typeface="Helvetica" pitchFamily="2" charset="0"/>
              </a:rPr>
            </a:br>
            <a:r>
              <a:rPr lang="nl-BE" sz="2800" b="1" i="1" dirty="0">
                <a:solidFill>
                  <a:schemeClr val="accent4"/>
                </a:solidFill>
                <a:latin typeface="Helvetica" pitchFamily="2" charset="0"/>
              </a:rPr>
              <a:t>MDT</a:t>
            </a:r>
          </a:p>
        </p:txBody>
      </p:sp>
    </p:spTree>
    <p:extLst>
      <p:ext uri="{BB962C8B-B14F-4D97-AF65-F5344CB8AC3E}">
        <p14:creationId xmlns:p14="http://schemas.microsoft.com/office/powerpoint/2010/main" val="228741540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Afbeelding 2" descr="Afbeelding met buiten, plant, boom, gras&#10;&#10;Automatisch gegenereerde beschrijving">
            <a:extLst>
              <a:ext uri="{FF2B5EF4-FFF2-40B4-BE49-F238E27FC236}">
                <a16:creationId xmlns:a16="http://schemas.microsoft.com/office/drawing/2014/main" id="{6360DB2E-6C8D-0E4B-936F-133ACAD85F1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4173137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Afbeelding 2" descr="Afbeelding met buiten, boom, gras, staand&#10;&#10;Automatisch gegenereerde beschrijving">
            <a:extLst>
              <a:ext uri="{FF2B5EF4-FFF2-40B4-BE49-F238E27FC236}">
                <a16:creationId xmlns:a16="http://schemas.microsoft.com/office/drawing/2014/main" id="{FE938317-F789-2E4B-A84F-D95FC540163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04648923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Afbeelding 2" descr="Afbeelding met buiten, zitten, klein, bloem&#10;&#10;Automatisch gegenereerde beschrijving">
            <a:extLst>
              <a:ext uri="{FF2B5EF4-FFF2-40B4-BE49-F238E27FC236}">
                <a16:creationId xmlns:a16="http://schemas.microsoft.com/office/drawing/2014/main" id="{78C689FB-6DB5-D74B-AEAA-C0397332775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7618541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Afbeelding 2" descr="Afbeelding met buiten, water, natuur, rivier&#10;&#10;Automatisch gegenereerde beschrijving">
            <a:extLst>
              <a:ext uri="{FF2B5EF4-FFF2-40B4-BE49-F238E27FC236}">
                <a16:creationId xmlns:a16="http://schemas.microsoft.com/office/drawing/2014/main" id="{C60F4FC1-6F98-5340-A32D-D4CC64FA832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7390081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Afbeelding 2" descr="Afbeelding met buiten, boom, straat, gebouw&#10;&#10;Automatisch gegenereerde beschrijving">
            <a:extLst>
              <a:ext uri="{FF2B5EF4-FFF2-40B4-BE49-F238E27FC236}">
                <a16:creationId xmlns:a16="http://schemas.microsoft.com/office/drawing/2014/main" id="{CE57C10F-000E-4041-A007-4450F413521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95071934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Afbeelding 2" descr="Afbeelding met buiten, gras, groen, zitten&#10;&#10;Automatisch gegenereerde beschrijving">
            <a:extLst>
              <a:ext uri="{FF2B5EF4-FFF2-40B4-BE49-F238E27FC236}">
                <a16:creationId xmlns:a16="http://schemas.microsoft.com/office/drawing/2014/main" id="{30E8D530-5759-514F-8461-3D5BF1A27CD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04512420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Afbeelding 2" descr="Afbeelding met buiten, tuin, trein, zitten&#10;&#10;Automatisch gegenereerde beschrijving">
            <a:extLst>
              <a:ext uri="{FF2B5EF4-FFF2-40B4-BE49-F238E27FC236}">
                <a16:creationId xmlns:a16="http://schemas.microsoft.com/office/drawing/2014/main" id="{5511D895-4CBE-3E4D-90DA-758FA2D83E3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20351369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Afbeelding 2" descr="Afbeelding met buiten, gras, plant, groen&#10;&#10;Automatisch gegenereerde beschrijving">
            <a:extLst>
              <a:ext uri="{FF2B5EF4-FFF2-40B4-BE49-F238E27FC236}">
                <a16:creationId xmlns:a16="http://schemas.microsoft.com/office/drawing/2014/main" id="{3C167B7E-2D26-8D45-8254-7B9B403024F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90412841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Afbeelding 2" descr="Afbeelding met buiten, plant, groen, boom&#10;&#10;Automatisch gegenereerde beschrijving">
            <a:extLst>
              <a:ext uri="{FF2B5EF4-FFF2-40B4-BE49-F238E27FC236}">
                <a16:creationId xmlns:a16="http://schemas.microsoft.com/office/drawing/2014/main" id="{80A12EF6-1D5D-A047-B99A-8E143D63F4B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1441098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Afbeelding 2" descr="Afbeelding met buiten, weg, pad, gras&#10;&#10;Automatisch gegenereerde beschrijving">
            <a:extLst>
              <a:ext uri="{FF2B5EF4-FFF2-40B4-BE49-F238E27FC236}">
                <a16:creationId xmlns:a16="http://schemas.microsoft.com/office/drawing/2014/main" id="{0C5F2EB7-5996-3340-BB62-736D75EEBE3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31980396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Afbeelding 2" descr="Afbeelding met buiten, boom, gebouw, zitten&#10;&#10;Automatisch gegenereerde beschrijving">
            <a:extLst>
              <a:ext uri="{FF2B5EF4-FFF2-40B4-BE49-F238E27FC236}">
                <a16:creationId xmlns:a16="http://schemas.microsoft.com/office/drawing/2014/main" id="{480FBD70-4541-1147-A95B-2A55B4FCCBA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29841125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Afbeelding 2" descr="Afbeelding met buiten, plant, boom, gras&#10;&#10;Automatisch gegenereerde beschrijving">
            <a:extLst>
              <a:ext uri="{FF2B5EF4-FFF2-40B4-BE49-F238E27FC236}">
                <a16:creationId xmlns:a16="http://schemas.microsoft.com/office/drawing/2014/main" id="{3DE0F706-8F4E-654A-93FD-3D5609A8F84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02042401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Afbeelding 2" descr="Afbeelding met buiten, gras, boom, groen&#10;&#10;Automatisch gegenereerde beschrijving">
            <a:extLst>
              <a:ext uri="{FF2B5EF4-FFF2-40B4-BE49-F238E27FC236}">
                <a16:creationId xmlns:a16="http://schemas.microsoft.com/office/drawing/2014/main" id="{E99CE0EF-2B51-1249-9DB0-21501732960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65151623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Afbeelding 2" descr="Afbeelding met buiten, plant, boom, gras&#10;&#10;Automatisch gegenereerde beschrijving">
            <a:extLst>
              <a:ext uri="{FF2B5EF4-FFF2-40B4-BE49-F238E27FC236}">
                <a16:creationId xmlns:a16="http://schemas.microsoft.com/office/drawing/2014/main" id="{CEC97D0A-B6F7-B346-BFA4-F51FF68CBA1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301552271"/>
      </p:ext>
    </p:extLst>
  </p:cSld>
  <p:clrMapOvr>
    <a:masterClrMapping/>
  </p:clrMapOvr>
</p:sld>
</file>

<file path=ppt/theme/theme1.xml><?xml version="1.0" encoding="utf-8"?>
<a:theme xmlns:a="http://schemas.openxmlformats.org/drawingml/2006/main" name="Default Design">
  <a:themeElements>
    <a:clrScheme name="wit vijf">
      <a:dk1>
        <a:srgbClr val="FFFFFF"/>
      </a:dk1>
      <a:lt1>
        <a:srgbClr val="FFFFFF"/>
      </a:lt1>
      <a:dk2>
        <a:srgbClr val="FFFFFF"/>
      </a:dk2>
      <a:lt2>
        <a:srgbClr val="FFFFFF"/>
      </a:lt2>
      <a:accent1>
        <a:srgbClr val="FFFFFF"/>
      </a:accent1>
      <a:accent2>
        <a:srgbClr val="FFFFFF"/>
      </a:accent2>
      <a:accent3>
        <a:srgbClr val="AAAAE2"/>
      </a:accent3>
      <a:accent4>
        <a:srgbClr val="000000"/>
      </a:accent4>
      <a:accent5>
        <a:srgbClr val="AAE2CA"/>
      </a:accent5>
      <a:accent6>
        <a:srgbClr val="FFFFFF"/>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thema">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thema">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15772</TotalTime>
  <Words>4650</Words>
  <Application>Microsoft Office PowerPoint</Application>
  <PresentationFormat>Diavoorstelling (4:3)</PresentationFormat>
  <Paragraphs>711</Paragraphs>
  <Slides>114</Slides>
  <Notes>114</Notes>
  <HiddenSlides>0</HiddenSlides>
  <MMClips>0</MMClips>
  <ScaleCrop>false</ScaleCrop>
  <HeadingPairs>
    <vt:vector size="6" baseType="variant">
      <vt:variant>
        <vt:lpstr>Gebruikte lettertypen</vt:lpstr>
      </vt:variant>
      <vt:variant>
        <vt:i4>4</vt:i4>
      </vt:variant>
      <vt:variant>
        <vt:lpstr>Thema</vt:lpstr>
      </vt:variant>
      <vt:variant>
        <vt:i4>1</vt:i4>
      </vt:variant>
      <vt:variant>
        <vt:lpstr>Diatitels</vt:lpstr>
      </vt:variant>
      <vt:variant>
        <vt:i4>114</vt:i4>
      </vt:variant>
    </vt:vector>
  </HeadingPairs>
  <TitlesOfParts>
    <vt:vector size="119" baseType="lpstr">
      <vt:lpstr>ＭＳ Ｐゴシック</vt:lpstr>
      <vt:lpstr>Helvetica</vt:lpstr>
      <vt:lpstr>Times</vt:lpstr>
      <vt:lpstr>Times New Roman</vt:lpstr>
      <vt:lpstr>Default Design</vt:lpstr>
      <vt:lpstr>Welkom op de vijfde virtuele rondleiding in de Plantentuin, woensdag 7 oktober 2020</vt:lpstr>
      <vt:lpstr>PowerPoint-presentatie</vt:lpstr>
      <vt:lpstr>PowerPoint-presentatie</vt:lpstr>
      <vt:lpstr>PowerPoint-presentatie</vt:lpstr>
      <vt:lpstr>PowerPoint-presentatie</vt:lpstr>
      <vt:lpstr>Grote Vijver GRV</vt:lpstr>
      <vt:lpstr>PowerPoint-presentatie</vt:lpstr>
      <vt:lpstr>PowerPoint-presentatie</vt:lpstr>
      <vt:lpstr>PowerPoint-presentatie</vt:lpstr>
      <vt:lpstr>PowerPoint-presentatie</vt:lpstr>
      <vt:lpstr>PowerPoint-presentatie</vt:lpstr>
      <vt:lpstr>PowerPoint-presentatie</vt:lpstr>
      <vt:lpstr>PowerPoint-presentatie</vt:lpstr>
      <vt:lpstr>Rotstuin RTS</vt:lpstr>
      <vt:lpstr>PowerPoint-presentatie</vt:lpstr>
      <vt:lpstr>PowerPoint-presentatie</vt:lpstr>
      <vt:lpstr>PowerPoint-presentatie</vt:lpstr>
      <vt:lpstr>PowerPoint-presentatie</vt:lpstr>
      <vt:lpstr>PowerPoint-presentatie</vt:lpstr>
      <vt:lpstr>Systematiek Basale Angiospermen SBA</vt:lpstr>
      <vt:lpstr>PowerPoint-presentatie</vt:lpstr>
      <vt:lpstr>PowerPoint-presentatie</vt:lpstr>
      <vt:lpstr>PowerPoint-presentatie</vt:lpstr>
      <vt:lpstr>PowerPoint-presentatie</vt:lpstr>
      <vt:lpstr>Border Ledeganckstraat BLS</vt:lpstr>
      <vt:lpstr>PowerPoint-presentatie</vt:lpstr>
      <vt:lpstr>PowerPoint-presentatie</vt:lpstr>
      <vt:lpstr>PowerPoint-presentatie</vt:lpstr>
      <vt:lpstr>PowerPoint-presentatie</vt:lpstr>
      <vt:lpstr>PowerPoint-presentatie</vt:lpstr>
      <vt:lpstr>PowerPoint-presentatie</vt:lpstr>
      <vt:lpstr>PowerPoint-presentatie</vt:lpstr>
      <vt:lpstr>Systematiek Eudicotylen SEU</vt:lpstr>
      <vt:lpstr>PowerPoint-presentatie</vt:lpstr>
      <vt:lpstr>PowerPoint-presentatie</vt:lpstr>
      <vt:lpstr>PowerPoint-presentatie</vt:lpstr>
      <vt:lpstr>PowerPoint-presentatie</vt:lpstr>
      <vt:lpstr>PowerPoint-presentatie</vt:lpstr>
      <vt:lpstr>Systematiek Monocotylen SMC</vt:lpstr>
      <vt:lpstr>PowerPoint-presentatie</vt:lpstr>
      <vt:lpstr>PowerPoint-presentatie</vt:lpstr>
      <vt:lpstr>PowerPoint-presentatie</vt:lpstr>
      <vt:lpstr>Bakken bij stookzaal BSZ</vt:lpstr>
      <vt:lpstr>PowerPoint-presentatie</vt:lpstr>
      <vt:lpstr>PowerPoint-presentatie</vt:lpstr>
      <vt:lpstr>Opkweekserre S23</vt:lpstr>
      <vt:lpstr>PowerPoint-presentatie</vt:lpstr>
      <vt:lpstr>PowerPoint-presentatie</vt:lpstr>
      <vt:lpstr>Zonnebedden ZB   S23</vt:lpstr>
      <vt:lpstr>PowerPoint-presentatie</vt:lpstr>
      <vt:lpstr>PowerPoint-presentatie</vt:lpstr>
      <vt:lpstr>Bollenbak BLB</vt:lpstr>
      <vt:lpstr>PowerPoint-presentatie</vt:lpstr>
      <vt:lpstr>PowerPoint-presentatie</vt:lpstr>
      <vt:lpstr>PowerPoint-presentatie</vt:lpstr>
      <vt:lpstr>PowerPoint-presentatie</vt:lpstr>
      <vt:lpstr>PowerPoint-presentatie</vt:lpstr>
      <vt:lpstr>PowerPoint-presentatie</vt:lpstr>
      <vt:lpstr>Schaduwhal SH   S23</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Border Ingangsgebouw (links) BIG 100</vt:lpstr>
      <vt:lpstr>PowerPoint-presentatie</vt:lpstr>
      <vt:lpstr>Border Ingangsgebouw (rechts) BIG 200</vt:lpstr>
      <vt:lpstr>PowerPoint-presentatie</vt:lpstr>
      <vt:lpstr>PowerPoint-presentatie</vt:lpstr>
      <vt:lpstr>PowerPoint-presentatie</vt:lpstr>
      <vt:lpstr>PowerPoint-presentatie</vt:lpstr>
      <vt:lpstr>Planten &amp; Mensen PLM</vt:lpstr>
      <vt:lpstr>PowerPoint-presentatie</vt:lpstr>
      <vt:lpstr>PowerPoint-presentatie</vt:lpstr>
      <vt:lpstr>PowerPoint-presentatie</vt:lpstr>
      <vt:lpstr>PowerPoint-presentatie</vt:lpstr>
      <vt:lpstr>xxx</vt:lpstr>
      <vt:lpstr>PowerPoint-presentatie</vt:lpstr>
      <vt:lpstr>PowerPoint-presentatie</vt:lpstr>
      <vt:lpstr>Orangerie ORA</vt:lpstr>
      <vt:lpstr>PowerPoint-presentatie</vt:lpstr>
      <vt:lpstr>PowerPoint-presentatie</vt:lpstr>
      <vt:lpstr>Mediterrane afdeling MDT</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Arboretum Amerika AAM</vt:lpstr>
      <vt:lpstr>PowerPoint-presentatie</vt:lpstr>
      <vt:lpstr>PowerPoint-presentatie</vt:lpstr>
      <vt:lpstr>PowerPoint-presentatie</vt:lpstr>
      <vt:lpstr>Arboretum Azië AAZ</vt:lpstr>
      <vt:lpstr>PowerPoint-presentatie</vt:lpstr>
      <vt:lpstr>PowerPoint-presentatie</vt:lpstr>
      <vt:lpstr>PowerPoint-presentatie</vt:lpstr>
      <vt:lpstr>En als afsluiter:  een nieuwe plant voor in onze tropische serre…</vt:lpstr>
      <vt:lpstr>PowerPoint-presentatie</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Welkom op deze virtuele rondleiding in de Plantentuin, woendag 3 juni 2020</dc:title>
  <dc:creator>Paul Goetghebeur</dc:creator>
  <cp:lastModifiedBy>Chantal Dugardin</cp:lastModifiedBy>
  <cp:revision>444</cp:revision>
  <dcterms:created xsi:type="dcterms:W3CDTF">2020-06-03T12:03:14Z</dcterms:created>
  <dcterms:modified xsi:type="dcterms:W3CDTF">2021-10-20T07:02:05Z</dcterms:modified>
</cp:coreProperties>
</file>