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2"/>
  </p:notesMasterIdLst>
  <p:handoutMasterIdLst>
    <p:handoutMasterId r:id="rId103"/>
  </p:handoutMasterIdLst>
  <p:sldIdLst>
    <p:sldId id="2180" r:id="rId2"/>
    <p:sldId id="3061" r:id="rId3"/>
    <p:sldId id="2900" r:id="rId4"/>
    <p:sldId id="2894" r:id="rId5"/>
    <p:sldId id="2897" r:id="rId6"/>
    <p:sldId id="2899" r:id="rId7"/>
    <p:sldId id="2902" r:id="rId8"/>
    <p:sldId id="2903" r:id="rId9"/>
    <p:sldId id="2904" r:id="rId10"/>
    <p:sldId id="2885" r:id="rId11"/>
    <p:sldId id="2933" r:id="rId12"/>
    <p:sldId id="2905" r:id="rId13"/>
    <p:sldId id="2906" r:id="rId14"/>
    <p:sldId id="2908" r:id="rId15"/>
    <p:sldId id="2912" r:id="rId16"/>
    <p:sldId id="2913" r:id="rId17"/>
    <p:sldId id="2914" r:id="rId18"/>
    <p:sldId id="2884" r:id="rId19"/>
    <p:sldId id="2911" r:id="rId20"/>
    <p:sldId id="2909" r:id="rId21"/>
    <p:sldId id="2910" r:id="rId22"/>
    <p:sldId id="2918" r:id="rId23"/>
    <p:sldId id="2924" r:id="rId24"/>
    <p:sldId id="2926" r:id="rId25"/>
    <p:sldId id="2927" r:id="rId26"/>
    <p:sldId id="2883" r:id="rId27"/>
    <p:sldId id="2929" r:id="rId28"/>
    <p:sldId id="3062" r:id="rId29"/>
    <p:sldId id="2931" r:id="rId30"/>
    <p:sldId id="2882" r:id="rId31"/>
    <p:sldId id="2938" r:id="rId32"/>
    <p:sldId id="2974" r:id="rId33"/>
    <p:sldId id="2975" r:id="rId34"/>
    <p:sldId id="2980" r:id="rId35"/>
    <p:sldId id="2981" r:id="rId36"/>
    <p:sldId id="2982" r:id="rId37"/>
    <p:sldId id="2992" r:id="rId38"/>
    <p:sldId id="2986" r:id="rId39"/>
    <p:sldId id="2991" r:id="rId40"/>
    <p:sldId id="2314" r:id="rId41"/>
    <p:sldId id="2940" r:id="rId42"/>
    <p:sldId id="2939" r:id="rId43"/>
    <p:sldId id="2941" r:id="rId44"/>
    <p:sldId id="2942" r:id="rId45"/>
    <p:sldId id="2943" r:id="rId46"/>
    <p:sldId id="2944" r:id="rId47"/>
    <p:sldId id="2945" r:id="rId48"/>
    <p:sldId id="2948" r:id="rId49"/>
    <p:sldId id="2952" r:id="rId50"/>
    <p:sldId id="2951" r:id="rId51"/>
    <p:sldId id="2954" r:id="rId52"/>
    <p:sldId id="2955" r:id="rId53"/>
    <p:sldId id="2958" r:id="rId54"/>
    <p:sldId id="2957" r:id="rId55"/>
    <p:sldId id="3048" r:id="rId56"/>
    <p:sldId id="3051" r:id="rId57"/>
    <p:sldId id="3053" r:id="rId58"/>
    <p:sldId id="3055" r:id="rId59"/>
    <p:sldId id="2522" r:id="rId60"/>
    <p:sldId id="2960" r:id="rId61"/>
    <p:sldId id="2964" r:id="rId62"/>
    <p:sldId id="2962" r:id="rId63"/>
    <p:sldId id="2961" r:id="rId64"/>
    <p:sldId id="2966" r:id="rId65"/>
    <p:sldId id="2969" r:id="rId66"/>
    <p:sldId id="2970" r:id="rId67"/>
    <p:sldId id="2971" r:id="rId68"/>
    <p:sldId id="2881" r:id="rId69"/>
    <p:sldId id="2993" r:id="rId70"/>
    <p:sldId id="2994" r:id="rId71"/>
    <p:sldId id="2308" r:id="rId72"/>
    <p:sldId id="3011" r:id="rId73"/>
    <p:sldId id="2998" r:id="rId74"/>
    <p:sldId id="3000" r:id="rId75"/>
    <p:sldId id="3003" r:id="rId76"/>
    <p:sldId id="3004" r:id="rId77"/>
    <p:sldId id="3005" r:id="rId78"/>
    <p:sldId id="2988" r:id="rId79"/>
    <p:sldId id="3008" r:id="rId80"/>
    <p:sldId id="3007" r:id="rId81"/>
    <p:sldId id="2518" r:id="rId82"/>
    <p:sldId id="3021" r:id="rId83"/>
    <p:sldId id="3022" r:id="rId84"/>
    <p:sldId id="3023" r:id="rId85"/>
    <p:sldId id="3024" r:id="rId86"/>
    <p:sldId id="3026" r:id="rId87"/>
    <p:sldId id="3027" r:id="rId88"/>
    <p:sldId id="3028" r:id="rId89"/>
    <p:sldId id="3032" r:id="rId90"/>
    <p:sldId id="3033" r:id="rId91"/>
    <p:sldId id="3035" r:id="rId92"/>
    <p:sldId id="3038" r:id="rId93"/>
    <p:sldId id="2517" r:id="rId94"/>
    <p:sldId id="3042" r:id="rId95"/>
    <p:sldId id="3043" r:id="rId96"/>
    <p:sldId id="3044" r:id="rId97"/>
    <p:sldId id="3064" r:id="rId98"/>
    <p:sldId id="3045" r:id="rId99"/>
    <p:sldId id="3046" r:id="rId100"/>
    <p:sldId id="3047" r:id="rId101"/>
  </p:sldIdLst>
  <p:sldSz cx="9144000" cy="6858000" type="screen4x3"/>
  <p:notesSz cx="6858000" cy="9144000"/>
  <p:defaultTextStyle>
    <a:defPPr>
      <a:defRPr lang="en-GB"/>
    </a:defPPr>
    <a:lvl1pPr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521415D9-36F7-43E2-AB2F-B90AF26B5E84}">
      <p14:sectionLst xmlns:p14="http://schemas.microsoft.com/office/powerpoint/2010/main">
        <p14:section name="Standaardsectie" id="{9248D066-49CC-C04B-B037-0C062B9D9C51}">
          <p14:sldIdLst>
            <p14:sldId id="2180"/>
            <p14:sldId id="3061"/>
            <p14:sldId id="2900"/>
            <p14:sldId id="2894"/>
            <p14:sldId id="2897"/>
            <p14:sldId id="2899"/>
            <p14:sldId id="2902"/>
            <p14:sldId id="2903"/>
            <p14:sldId id="2904"/>
            <p14:sldId id="2885"/>
            <p14:sldId id="2933"/>
            <p14:sldId id="2905"/>
            <p14:sldId id="2906"/>
            <p14:sldId id="2908"/>
            <p14:sldId id="2912"/>
            <p14:sldId id="2913"/>
            <p14:sldId id="2914"/>
            <p14:sldId id="2884"/>
            <p14:sldId id="2911"/>
            <p14:sldId id="2909"/>
            <p14:sldId id="2910"/>
            <p14:sldId id="2918"/>
            <p14:sldId id="2924"/>
            <p14:sldId id="2926"/>
            <p14:sldId id="2927"/>
            <p14:sldId id="2883"/>
            <p14:sldId id="2929"/>
            <p14:sldId id="3062"/>
            <p14:sldId id="2931"/>
            <p14:sldId id="2882"/>
            <p14:sldId id="2938"/>
            <p14:sldId id="2974"/>
            <p14:sldId id="2975"/>
            <p14:sldId id="2980"/>
            <p14:sldId id="2981"/>
            <p14:sldId id="2982"/>
            <p14:sldId id="2992"/>
            <p14:sldId id="2986"/>
            <p14:sldId id="2991"/>
            <p14:sldId id="2314"/>
            <p14:sldId id="2940"/>
            <p14:sldId id="2939"/>
            <p14:sldId id="2941"/>
            <p14:sldId id="2942"/>
            <p14:sldId id="2943"/>
            <p14:sldId id="2944"/>
            <p14:sldId id="2945"/>
            <p14:sldId id="2948"/>
            <p14:sldId id="2952"/>
            <p14:sldId id="2951"/>
            <p14:sldId id="2954"/>
            <p14:sldId id="2955"/>
            <p14:sldId id="2958"/>
            <p14:sldId id="2957"/>
            <p14:sldId id="3048"/>
            <p14:sldId id="3051"/>
            <p14:sldId id="3053"/>
            <p14:sldId id="3055"/>
            <p14:sldId id="2522"/>
            <p14:sldId id="2960"/>
            <p14:sldId id="2964"/>
            <p14:sldId id="2962"/>
            <p14:sldId id="2961"/>
            <p14:sldId id="2966"/>
            <p14:sldId id="2969"/>
            <p14:sldId id="2970"/>
            <p14:sldId id="2971"/>
            <p14:sldId id="2881"/>
            <p14:sldId id="2993"/>
            <p14:sldId id="2994"/>
            <p14:sldId id="2308"/>
            <p14:sldId id="3011"/>
            <p14:sldId id="2998"/>
            <p14:sldId id="3000"/>
            <p14:sldId id="3003"/>
            <p14:sldId id="3004"/>
            <p14:sldId id="3005"/>
            <p14:sldId id="2988"/>
            <p14:sldId id="3008"/>
            <p14:sldId id="3007"/>
            <p14:sldId id="2518"/>
            <p14:sldId id="3021"/>
            <p14:sldId id="3022"/>
            <p14:sldId id="3023"/>
            <p14:sldId id="3024"/>
            <p14:sldId id="3026"/>
            <p14:sldId id="3027"/>
            <p14:sldId id="3028"/>
            <p14:sldId id="3032"/>
            <p14:sldId id="3033"/>
            <p14:sldId id="3035"/>
            <p14:sldId id="3038"/>
            <p14:sldId id="2517"/>
            <p14:sldId id="3042"/>
            <p14:sldId id="3043"/>
            <p14:sldId id="3044"/>
            <p14:sldId id="3064"/>
            <p14:sldId id="3045"/>
            <p14:sldId id="3046"/>
            <p14:sldId id="3047"/>
          </p14:sldIdLst>
        </p14:section>
        <p14:section name="Naamloze sectie" id="{B20469FF-4651-E641-AAA0-24B8C446FD3D}">
          <p14:sldIdLst/>
        </p14:section>
      </p14:sectionLst>
    </p:ex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900"/>
    <p:restoredTop sz="64395"/>
  </p:normalViewPr>
  <p:slideViewPr>
    <p:cSldViewPr showGuides="1">
      <p:cViewPr varScale="1">
        <p:scale>
          <a:sx n="56" d="100"/>
          <a:sy n="56" d="100"/>
        </p:scale>
        <p:origin x="1637" y="53"/>
      </p:cViewPr>
      <p:guideLst>
        <p:guide orient="horz" pos="2160"/>
        <p:guide pos="2880"/>
      </p:guideLst>
    </p:cSldViewPr>
  </p:slideViewPr>
  <p:outlineViewPr>
    <p:cViewPr>
      <p:scale>
        <a:sx n="33" d="100"/>
        <a:sy n="33" d="100"/>
      </p:scale>
      <p:origin x="0" y="-6992"/>
    </p:cViewPr>
  </p:outlineViewPr>
  <p:notesTextViewPr>
    <p:cViewPr>
      <p:scale>
        <a:sx n="160" d="100"/>
        <a:sy n="160" d="100"/>
      </p:scale>
      <p:origin x="0" y="0"/>
    </p:cViewPr>
  </p:notesTextViewPr>
  <p:sorterViewPr>
    <p:cViewPr>
      <p:scale>
        <a:sx n="60" d="100"/>
        <a:sy n="60" d="100"/>
      </p:scale>
      <p:origin x="0" y="0"/>
    </p:cViewPr>
  </p:sorterViewPr>
  <p:notesViewPr>
    <p:cSldViewPr showGuides="1">
      <p:cViewPr varScale="1">
        <p:scale>
          <a:sx n="80" d="100"/>
          <a:sy n="80" d="100"/>
        </p:scale>
        <p:origin x="-1744"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41870240-DB53-DE4E-B6EB-2CF3F855D70A}"/>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Times" charset="0"/>
                <a:ea typeface="ＭＳ Ｐゴシック" charset="0"/>
              </a:defRPr>
            </a:lvl1pPr>
          </a:lstStyle>
          <a:p>
            <a:pPr>
              <a:defRPr/>
            </a:pPr>
            <a:endParaRPr lang="nl-NL"/>
          </a:p>
        </p:txBody>
      </p:sp>
      <p:sp>
        <p:nvSpPr>
          <p:cNvPr id="362499" name="Rectangle 3">
            <a:extLst>
              <a:ext uri="{FF2B5EF4-FFF2-40B4-BE49-F238E27FC236}">
                <a16:creationId xmlns:a16="http://schemas.microsoft.com/office/drawing/2014/main" id="{B240F32D-606A-9F41-AACD-03252B551F2C}"/>
              </a:ext>
            </a:extLst>
          </p:cNvPr>
          <p:cNvSpPr>
            <a:spLocks noGrp="1" noChangeArrowheads="1"/>
          </p:cNvSpPr>
          <p:nvPr>
            <p:ph type="dt" sz="quarter" idx="1"/>
          </p:nvPr>
        </p:nvSpPr>
        <p:spPr bwMode="auto">
          <a:xfrm>
            <a:off x="388620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Times" charset="0"/>
                <a:ea typeface="ＭＳ Ｐゴシック" charset="0"/>
              </a:defRPr>
            </a:lvl1pPr>
          </a:lstStyle>
          <a:p>
            <a:pPr>
              <a:defRPr/>
            </a:pPr>
            <a:endParaRPr lang="nl-NL"/>
          </a:p>
        </p:txBody>
      </p:sp>
      <p:sp>
        <p:nvSpPr>
          <p:cNvPr id="362500" name="Rectangle 4">
            <a:extLst>
              <a:ext uri="{FF2B5EF4-FFF2-40B4-BE49-F238E27FC236}">
                <a16:creationId xmlns:a16="http://schemas.microsoft.com/office/drawing/2014/main" id="{7DF7F654-2C8B-1A41-9CCD-365987C25F50}"/>
              </a:ext>
            </a:extLst>
          </p:cNvPr>
          <p:cNvSpPr>
            <a:spLocks noGrp="1" noChangeArrowheads="1"/>
          </p:cNvSpPr>
          <p:nvPr>
            <p:ph type="ftr" sz="quarter" idx="2"/>
          </p:nvPr>
        </p:nvSpPr>
        <p:spPr bwMode="auto">
          <a:xfrm>
            <a:off x="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Times" charset="0"/>
                <a:ea typeface="ＭＳ Ｐゴシック" charset="0"/>
              </a:defRPr>
            </a:lvl1pPr>
          </a:lstStyle>
          <a:p>
            <a:pPr>
              <a:defRPr/>
            </a:pPr>
            <a:endParaRPr lang="nl-NL"/>
          </a:p>
        </p:txBody>
      </p:sp>
      <p:sp>
        <p:nvSpPr>
          <p:cNvPr id="362501" name="Rectangle 5">
            <a:extLst>
              <a:ext uri="{FF2B5EF4-FFF2-40B4-BE49-F238E27FC236}">
                <a16:creationId xmlns:a16="http://schemas.microsoft.com/office/drawing/2014/main" id="{A912AD3A-E5BF-A741-80D9-7A2EB4DA424C}"/>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atin typeface="Times" pitchFamily="2" charset="0"/>
              </a:defRPr>
            </a:lvl1pPr>
          </a:lstStyle>
          <a:p>
            <a:fld id="{B19BE602-5B00-FC4C-AB41-CF2D557B276A}" type="slidenum">
              <a:rPr lang="nl-NL" altLang="nl-BE"/>
              <a:pPr/>
              <a:t>‹nr.›</a:t>
            </a:fld>
            <a:endParaRPr lang="nl-NL" altLang="nl-B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1BF036C-235B-4540-8BC7-28AAD4961AFE}"/>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defRPr>
            </a:lvl1pPr>
          </a:lstStyle>
          <a:p>
            <a:pPr>
              <a:defRPr/>
            </a:pPr>
            <a:endParaRPr lang="en-GB" altLang="nl-NL"/>
          </a:p>
        </p:txBody>
      </p:sp>
      <p:sp>
        <p:nvSpPr>
          <p:cNvPr id="3075" name="Rectangle 3">
            <a:extLst>
              <a:ext uri="{FF2B5EF4-FFF2-40B4-BE49-F238E27FC236}">
                <a16:creationId xmlns:a16="http://schemas.microsoft.com/office/drawing/2014/main" id="{263AE628-D2CF-E641-AEF7-0E0D94F55F2C}"/>
              </a:ext>
            </a:extLst>
          </p:cNvPr>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defRPr>
            </a:lvl1pPr>
          </a:lstStyle>
          <a:p>
            <a:pPr>
              <a:defRPr/>
            </a:pPr>
            <a:endParaRPr lang="en-GB" altLang="nl-NL"/>
          </a:p>
        </p:txBody>
      </p:sp>
      <p:sp>
        <p:nvSpPr>
          <p:cNvPr id="13316" name="Rectangle 4">
            <a:extLst>
              <a:ext uri="{FF2B5EF4-FFF2-40B4-BE49-F238E27FC236}">
                <a16:creationId xmlns:a16="http://schemas.microsoft.com/office/drawing/2014/main" id="{00F6EBC9-F70B-5641-B982-BD55C058A9B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977084C7-2F19-E54F-950C-15F7519200DE}"/>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GB" altLang="nl-NL" noProof="0"/>
              <a:t>Click to edit Master text styles</a:t>
            </a:r>
          </a:p>
          <a:p>
            <a:pPr lvl="1"/>
            <a:r>
              <a:rPr lang="en-GB" altLang="nl-NL" noProof="0"/>
              <a:t>Second level</a:t>
            </a:r>
          </a:p>
          <a:p>
            <a:pPr lvl="2"/>
            <a:r>
              <a:rPr lang="en-GB" altLang="nl-NL" noProof="0"/>
              <a:t>Third level</a:t>
            </a:r>
          </a:p>
          <a:p>
            <a:pPr lvl="3"/>
            <a:r>
              <a:rPr lang="en-GB" altLang="nl-NL" noProof="0"/>
              <a:t>Fourth level</a:t>
            </a:r>
          </a:p>
          <a:p>
            <a:pPr lvl="4"/>
            <a:r>
              <a:rPr lang="en-GB" altLang="nl-NL" noProof="0"/>
              <a:t>Fifth level</a:t>
            </a:r>
          </a:p>
        </p:txBody>
      </p:sp>
      <p:sp>
        <p:nvSpPr>
          <p:cNvPr id="3078" name="Rectangle 6">
            <a:extLst>
              <a:ext uri="{FF2B5EF4-FFF2-40B4-BE49-F238E27FC236}">
                <a16:creationId xmlns:a16="http://schemas.microsoft.com/office/drawing/2014/main" id="{ADDB855D-56DE-0048-9D5D-70BE0B9385CD}"/>
              </a:ext>
            </a:extLst>
          </p:cNvPr>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defRPr>
            </a:lvl1pPr>
          </a:lstStyle>
          <a:p>
            <a:pPr>
              <a:defRPr/>
            </a:pPr>
            <a:endParaRPr lang="en-GB" altLang="nl-NL"/>
          </a:p>
        </p:txBody>
      </p:sp>
      <p:sp>
        <p:nvSpPr>
          <p:cNvPr id="3079" name="Rectangle 7">
            <a:extLst>
              <a:ext uri="{FF2B5EF4-FFF2-40B4-BE49-F238E27FC236}">
                <a16:creationId xmlns:a16="http://schemas.microsoft.com/office/drawing/2014/main" id="{B7BC41E1-C9BC-BC40-89C2-81BD86FF1377}"/>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vl1pPr>
          </a:lstStyle>
          <a:p>
            <a:fld id="{13836C78-1C24-B647-93F4-B6291A2E4BE9}" type="slidenum">
              <a:rPr lang="en-GB" altLang="nl-NL"/>
              <a:pPr/>
              <a:t>‹nr.›</a:t>
            </a:fld>
            <a:endParaRPr lang="en-GB" alt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a:t>
            </a:fld>
            <a:endParaRPr lang="en-GB" altLang="nl-NL"/>
          </a:p>
        </p:txBody>
      </p:sp>
    </p:spTree>
    <p:extLst>
      <p:ext uri="{BB962C8B-B14F-4D97-AF65-F5344CB8AC3E}">
        <p14:creationId xmlns:p14="http://schemas.microsoft.com/office/powerpoint/2010/main" val="325381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a:t>
            </a:fld>
            <a:endParaRPr lang="en-GB" altLang="nl-NL"/>
          </a:p>
        </p:txBody>
      </p:sp>
    </p:spTree>
    <p:extLst>
      <p:ext uri="{BB962C8B-B14F-4D97-AF65-F5344CB8AC3E}">
        <p14:creationId xmlns:p14="http://schemas.microsoft.com/office/powerpoint/2010/main" val="825640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Parasolden (Pinus pinea)</a:t>
            </a:r>
          </a:p>
          <a:p>
            <a:r>
              <a:rPr lang="nl-BE" dirty="0"/>
              <a:t>Dennenfamilie (Pinaceae)</a:t>
            </a:r>
          </a:p>
          <a:p>
            <a:endParaRPr lang="nl-BE" dirty="0"/>
          </a:p>
          <a:p>
            <a:r>
              <a:rPr lang="nl-BE" dirty="0"/>
              <a:t>Recent zijn opnieuw twee takken verwijderd, wegens droogteverschijnselen, maar waarvan de oorzaak ons niet echt duidelijk is. </a:t>
            </a:r>
          </a:p>
          <a:p>
            <a:r>
              <a:rPr lang="nl-BE" dirty="0"/>
              <a:t>Imposant blijft deze boom wel!</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a:t>
            </a:fld>
            <a:endParaRPr lang="en-GB" altLang="nl-NL"/>
          </a:p>
        </p:txBody>
      </p:sp>
    </p:spTree>
    <p:extLst>
      <p:ext uri="{BB962C8B-B14F-4D97-AF65-F5344CB8AC3E}">
        <p14:creationId xmlns:p14="http://schemas.microsoft.com/office/powerpoint/2010/main" val="2686679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Een onbekende roos (Rosa species)</a:t>
            </a:r>
          </a:p>
          <a:p>
            <a:r>
              <a:rPr lang="nl-BE" dirty="0"/>
              <a:t>Rozenfamilie (Rosaceae)</a:t>
            </a:r>
          </a:p>
          <a:p>
            <a:endParaRPr lang="nl-BE" dirty="0"/>
          </a:p>
          <a:p>
            <a:r>
              <a:rPr lang="nl-BE" dirty="0"/>
              <a:t>Spontane opslag van een roosje met opvallend kleine en talrijke bottels. De stekels van deze roos zorgen voor het vernietigen van takjes van deze Bergden (</a:t>
            </a:r>
            <a:r>
              <a:rPr lang="nl-BE" i="1" dirty="0"/>
              <a:t>Pinus mugo</a:t>
            </a:r>
            <a:r>
              <a:rPr lang="nl-BE" dirty="0"/>
              <a:t>) aan de bovenzijde. </a:t>
            </a:r>
          </a:p>
          <a:p>
            <a:r>
              <a:rPr lang="nl-BE" dirty="0"/>
              <a:t>Misschien wordt het tijd om deze roos eens op haar naam te zetten, nietwaar.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12</a:t>
            </a:fld>
            <a:endParaRPr lang="en-GB" altLang="nl-NL"/>
          </a:p>
        </p:txBody>
      </p:sp>
    </p:spTree>
    <p:extLst>
      <p:ext uri="{BB962C8B-B14F-4D97-AF65-F5344CB8AC3E}">
        <p14:creationId xmlns:p14="http://schemas.microsoft.com/office/powerpoint/2010/main" val="1256583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Een onbekende roos (Rosa species)</a:t>
            </a:r>
          </a:p>
          <a:p>
            <a:r>
              <a:rPr lang="nl-BE" dirty="0"/>
              <a:t>Rozenfamilie (Rosaceae)</a:t>
            </a:r>
          </a:p>
          <a:p>
            <a:endParaRPr lang="nl-BE" dirty="0"/>
          </a:p>
          <a:p>
            <a:r>
              <a:rPr lang="nl-BE" dirty="0"/>
              <a:t>Spontane opslag van een roosje met opvallend kleine en talrijke bottels. De stekels van deze roos zorgen voor het vernietigen van takjes van deze Bergden (</a:t>
            </a:r>
            <a:r>
              <a:rPr lang="nl-BE" i="1" dirty="0"/>
              <a:t>Pinus mugo</a:t>
            </a:r>
            <a:r>
              <a:rPr lang="nl-BE" dirty="0"/>
              <a:t>) aan de bovenzijde. </a:t>
            </a:r>
          </a:p>
          <a:p>
            <a:r>
              <a:rPr lang="nl-BE" dirty="0"/>
              <a:t>Misschien wordt het tijd om deze roos eens op haar naam te zetten, nietwaar.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13</a:t>
            </a:fld>
            <a:endParaRPr lang="en-GB" altLang="nl-NL"/>
          </a:p>
        </p:txBody>
      </p:sp>
    </p:spTree>
    <p:extLst>
      <p:ext uri="{BB962C8B-B14F-4D97-AF65-F5344CB8AC3E}">
        <p14:creationId xmlns:p14="http://schemas.microsoft.com/office/powerpoint/2010/main" val="3035142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Dianthus webbianus </a:t>
            </a:r>
          </a:p>
          <a:p>
            <a:r>
              <a:rPr lang="nl-BE" dirty="0"/>
              <a:t>Anjerfamilie (Caryophyllaceae)</a:t>
            </a:r>
          </a:p>
          <a:p>
            <a:endParaRPr lang="nl-BE" dirty="0"/>
          </a:p>
          <a:p>
            <a:r>
              <a:rPr lang="nl-BE" dirty="0"/>
              <a:t>Momenteel is hier een verdwijnpunt aanwezig…</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14</a:t>
            </a:fld>
            <a:endParaRPr lang="en-GB" altLang="nl-NL"/>
          </a:p>
        </p:txBody>
      </p:sp>
    </p:spTree>
    <p:extLst>
      <p:ext uri="{BB962C8B-B14F-4D97-AF65-F5344CB8AC3E}">
        <p14:creationId xmlns:p14="http://schemas.microsoft.com/office/powerpoint/2010/main" val="2184328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Anemone virginiana </a:t>
            </a:r>
          </a:p>
          <a:p>
            <a:r>
              <a:rPr lang="nl-BE" dirty="0"/>
              <a:t>Boterbloemfamilie (Ranunculaceae)</a:t>
            </a:r>
          </a:p>
          <a:p>
            <a:endParaRPr lang="nl-BE" dirty="0"/>
          </a:p>
          <a:p>
            <a:r>
              <a:rPr lang="nl-BE" dirty="0"/>
              <a:t>Dit genus is recent uitgezuiverd van een aantal (nieuwe) genera, waardoor nu een relatief kleine kern van pure anemonen overblijft, waaronder deze Noord-Amerikaanse soort.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15</a:t>
            </a:fld>
            <a:endParaRPr lang="en-GB" altLang="nl-NL"/>
          </a:p>
        </p:txBody>
      </p:sp>
    </p:spTree>
    <p:extLst>
      <p:ext uri="{BB962C8B-B14F-4D97-AF65-F5344CB8AC3E}">
        <p14:creationId xmlns:p14="http://schemas.microsoft.com/office/powerpoint/2010/main" val="165757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Anemone virginiana </a:t>
            </a:r>
          </a:p>
          <a:p>
            <a:r>
              <a:rPr lang="nl-BE" dirty="0"/>
              <a:t>Boterbloemfamilie (Ranunculaceae)</a:t>
            </a:r>
          </a:p>
          <a:p>
            <a:endParaRPr lang="nl-BE" dirty="0"/>
          </a:p>
          <a:p>
            <a:r>
              <a:rPr lang="nl-BE" dirty="0"/>
              <a:t>Dit genus is recent uitgezuiverd van een aantal (nieuwe) genera, waardoor nu een relatief kleine kern van pure anemonen overblijft, waaronder deze Noord-Amerikaanse soort. </a:t>
            </a:r>
          </a:p>
          <a:p>
            <a:endParaRPr lang="nl-BE" dirty="0"/>
          </a:p>
          <a:p>
            <a:r>
              <a:rPr lang="nl-BE" dirty="0"/>
              <a:t>Het was vrij hard aan het waaien bij het nemen van deze foto…</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16</a:t>
            </a:fld>
            <a:endParaRPr lang="en-GB" altLang="nl-NL"/>
          </a:p>
        </p:txBody>
      </p:sp>
    </p:spTree>
    <p:extLst>
      <p:ext uri="{BB962C8B-B14F-4D97-AF65-F5344CB8AC3E}">
        <p14:creationId xmlns:p14="http://schemas.microsoft.com/office/powerpoint/2010/main" val="3984005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Anemone virginiana </a:t>
            </a:r>
          </a:p>
          <a:p>
            <a:r>
              <a:rPr lang="nl-BE" dirty="0"/>
              <a:t>Boterbloemfamilie (Ranunculaceae)</a:t>
            </a:r>
          </a:p>
          <a:p>
            <a:endParaRPr lang="nl-BE" dirty="0"/>
          </a:p>
          <a:p>
            <a:r>
              <a:rPr lang="nl-BE" dirty="0"/>
              <a:t>Dit genus is recent uitgezuiverd van een aantal (nieuwe) genera, waardoor nu een relatief kleine kern van pure anemonen overblijft, waaronder deze Noord-Amerikaanse soort. </a:t>
            </a:r>
          </a:p>
          <a:p>
            <a:endParaRPr lang="nl-BE" dirty="0"/>
          </a:p>
          <a:p>
            <a:r>
              <a:rPr lang="nl-BE" dirty="0"/>
              <a:t>En hier was het eventjes rustig!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17</a:t>
            </a:fld>
            <a:endParaRPr lang="en-GB" altLang="nl-NL"/>
          </a:p>
        </p:txBody>
      </p:sp>
    </p:spTree>
    <p:extLst>
      <p:ext uri="{BB962C8B-B14F-4D97-AF65-F5344CB8AC3E}">
        <p14:creationId xmlns:p14="http://schemas.microsoft.com/office/powerpoint/2010/main" val="160626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18</a:t>
            </a:fld>
            <a:endParaRPr lang="en-GB" altLang="nl-NL"/>
          </a:p>
        </p:txBody>
      </p:sp>
    </p:spTree>
    <p:extLst>
      <p:ext uri="{BB962C8B-B14F-4D97-AF65-F5344CB8AC3E}">
        <p14:creationId xmlns:p14="http://schemas.microsoft.com/office/powerpoint/2010/main" val="943552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Pawpaw (Asimina triloba)</a:t>
            </a:r>
          </a:p>
          <a:p>
            <a:r>
              <a:rPr lang="nl-BE" dirty="0"/>
              <a:t>Annonafamilie (Annonaceae)</a:t>
            </a:r>
          </a:p>
          <a:p>
            <a:endParaRPr lang="nl-BE" dirty="0"/>
          </a:p>
          <a:p>
            <a:r>
              <a:rPr lang="nl-BE" dirty="0"/>
              <a:t>Het exemplaar links is duidelijk gemengd groen met geel, terwijl de andere bomen bijna helemaal geel uitslaan. </a:t>
            </a:r>
          </a:p>
          <a:p>
            <a:endParaRPr lang="nl-BE" dirty="0"/>
          </a:p>
          <a:p>
            <a:r>
              <a:rPr lang="nl-BE" dirty="0"/>
              <a:t>Het linkse exemplaar is duidelijk meer matuur dan de andere exemplaren, te merken aan de bloei en vruchtzetting.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19</a:t>
            </a:fld>
            <a:endParaRPr lang="en-GB" altLang="nl-NL"/>
          </a:p>
        </p:txBody>
      </p:sp>
    </p:spTree>
    <p:extLst>
      <p:ext uri="{BB962C8B-B14F-4D97-AF65-F5344CB8AC3E}">
        <p14:creationId xmlns:p14="http://schemas.microsoft.com/office/powerpoint/2010/main" val="3234905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a:t>
            </a:fld>
            <a:endParaRPr lang="en-GB" altLang="nl-NL"/>
          </a:p>
        </p:txBody>
      </p:sp>
    </p:spTree>
    <p:extLst>
      <p:ext uri="{BB962C8B-B14F-4D97-AF65-F5344CB8AC3E}">
        <p14:creationId xmlns:p14="http://schemas.microsoft.com/office/powerpoint/2010/main" val="1454719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Pawpaw (Asimina triloba)</a:t>
            </a:r>
          </a:p>
          <a:p>
            <a:r>
              <a:rPr lang="nl-BE" dirty="0"/>
              <a:t>Annonafamilie (Annonaceae)</a:t>
            </a:r>
          </a:p>
          <a:p>
            <a:endParaRPr lang="nl-BE" dirty="0"/>
          </a:p>
          <a:p>
            <a:r>
              <a:rPr lang="nl-BE" dirty="0"/>
              <a:t>Het exemplaar links is duidelijk gemengd groen met geel, terwijl de andere bomen bijna helemaal geel uitslaan. </a:t>
            </a:r>
          </a:p>
          <a:p>
            <a:endParaRPr lang="nl-BE" dirty="0"/>
          </a:p>
          <a:p>
            <a:r>
              <a:rPr lang="nl-BE" dirty="0"/>
              <a:t>Het linkse exemplaar is duidelijk meer matuur dan de andere exemplaren, te merken aan de bloei en vruchtzetting.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20</a:t>
            </a:fld>
            <a:endParaRPr lang="en-GB" altLang="nl-NL"/>
          </a:p>
        </p:txBody>
      </p:sp>
    </p:spTree>
    <p:extLst>
      <p:ext uri="{BB962C8B-B14F-4D97-AF65-F5344CB8AC3E}">
        <p14:creationId xmlns:p14="http://schemas.microsoft.com/office/powerpoint/2010/main" val="1771398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Lindera obtusiloba </a:t>
            </a:r>
          </a:p>
          <a:p>
            <a:r>
              <a:rPr lang="nl-BE" dirty="0"/>
              <a:t>Laurierfamilie (Lauraceae)</a:t>
            </a:r>
          </a:p>
          <a:p>
            <a:endParaRPr lang="nl-BE" dirty="0"/>
          </a:p>
          <a:p>
            <a:r>
              <a:rPr lang="nl-BE" dirty="0"/>
              <a:t>De lobben aan dit blad zijn inderdaad een beetje stomp…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21</a:t>
            </a:fld>
            <a:endParaRPr lang="en-GB" altLang="nl-NL"/>
          </a:p>
        </p:txBody>
      </p:sp>
    </p:spTree>
    <p:extLst>
      <p:ext uri="{BB962C8B-B14F-4D97-AF65-F5344CB8AC3E}">
        <p14:creationId xmlns:p14="http://schemas.microsoft.com/office/powerpoint/2010/main" val="2385807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Chimonanthus cf. nitens (?)</a:t>
            </a:r>
          </a:p>
          <a:p>
            <a:r>
              <a:rPr lang="nl-BE" dirty="0"/>
              <a:t>Specerijstruikfamilie (Calycanthaceae)</a:t>
            </a:r>
          </a:p>
          <a:p>
            <a:endParaRPr lang="nl-BE" dirty="0"/>
          </a:p>
          <a:p>
            <a:r>
              <a:rPr lang="nl-BE" dirty="0"/>
              <a:t>In de literatuur is er een grote onenigheid over de soortsgrenzen in dit genus, vandaar dit vraagteken bij deze naam.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22</a:t>
            </a:fld>
            <a:endParaRPr lang="en-GB" altLang="nl-NL"/>
          </a:p>
        </p:txBody>
      </p:sp>
    </p:spTree>
    <p:extLst>
      <p:ext uri="{BB962C8B-B14F-4D97-AF65-F5344CB8AC3E}">
        <p14:creationId xmlns:p14="http://schemas.microsoft.com/office/powerpoint/2010/main" val="3251105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Chimonanthus cf. nitens (?)</a:t>
            </a:r>
          </a:p>
          <a:p>
            <a:r>
              <a:rPr lang="nl-BE" dirty="0"/>
              <a:t>Specerijstruikfamilie (Calycanthaceae)</a:t>
            </a:r>
          </a:p>
          <a:p>
            <a:endParaRPr lang="nl-BE" dirty="0"/>
          </a:p>
          <a:p>
            <a:r>
              <a:rPr lang="nl-BE" dirty="0"/>
              <a:t>In de literatuur is er een grote onenigheid over de soortsgrenzen in dit genus, vandaar dit vraagteken bij deze naam.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23</a:t>
            </a:fld>
            <a:endParaRPr lang="en-GB" altLang="nl-NL"/>
          </a:p>
        </p:txBody>
      </p:sp>
    </p:spTree>
    <p:extLst>
      <p:ext uri="{BB962C8B-B14F-4D97-AF65-F5344CB8AC3E}">
        <p14:creationId xmlns:p14="http://schemas.microsoft.com/office/powerpoint/2010/main" val="3670881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Chimonanthus cf. salicifolius (?)</a:t>
            </a:r>
          </a:p>
          <a:p>
            <a:r>
              <a:rPr lang="nl-BE" dirty="0"/>
              <a:t>Specerijstruikfamilie (Calycanthaceae)</a:t>
            </a:r>
          </a:p>
          <a:p>
            <a:endParaRPr lang="nl-BE" dirty="0"/>
          </a:p>
          <a:p>
            <a:r>
              <a:rPr lang="nl-BE" dirty="0"/>
              <a:t>In de literatuur is er een grote onenigheid over de soortsgrenzen in dit genus, vandaar dit vraagteken ook bij deze naam.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24</a:t>
            </a:fld>
            <a:endParaRPr lang="en-GB" altLang="nl-NL"/>
          </a:p>
        </p:txBody>
      </p:sp>
    </p:spTree>
    <p:extLst>
      <p:ext uri="{BB962C8B-B14F-4D97-AF65-F5344CB8AC3E}">
        <p14:creationId xmlns:p14="http://schemas.microsoft.com/office/powerpoint/2010/main" val="1671965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Chimonanthus cf. salicifolius (?)</a:t>
            </a:r>
          </a:p>
          <a:p>
            <a:r>
              <a:rPr lang="nl-BE" dirty="0"/>
              <a:t>Specerijstruikfamilie (Calycanthaceae)</a:t>
            </a:r>
          </a:p>
          <a:p>
            <a:endParaRPr lang="nl-BE" dirty="0"/>
          </a:p>
          <a:p>
            <a:r>
              <a:rPr lang="nl-BE" dirty="0"/>
              <a:t>In de literatuur is er een grote onenigheid over de soortsgrenzen in dit genus, vandaar dit vraagteken ook bij deze naam.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25</a:t>
            </a:fld>
            <a:endParaRPr lang="en-GB" altLang="nl-NL"/>
          </a:p>
        </p:txBody>
      </p:sp>
    </p:spTree>
    <p:extLst>
      <p:ext uri="{BB962C8B-B14F-4D97-AF65-F5344CB8AC3E}">
        <p14:creationId xmlns:p14="http://schemas.microsoft.com/office/powerpoint/2010/main" val="21477544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26</a:t>
            </a:fld>
            <a:endParaRPr lang="en-GB" altLang="nl-NL"/>
          </a:p>
        </p:txBody>
      </p:sp>
    </p:spTree>
    <p:extLst>
      <p:ext uri="{BB962C8B-B14F-4D97-AF65-F5344CB8AC3E}">
        <p14:creationId xmlns:p14="http://schemas.microsoft.com/office/powerpoint/2010/main" val="1244505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Parrotia subaequalis </a:t>
            </a:r>
            <a:r>
              <a:rPr lang="nl-BE" dirty="0"/>
              <a:t>en </a:t>
            </a:r>
            <a:r>
              <a:rPr lang="nl-BE" b="1" i="1" dirty="0"/>
              <a:t>Rode slangenesdoorn (Acer capillipes)</a:t>
            </a:r>
          </a:p>
          <a:p>
            <a:r>
              <a:rPr lang="nl-BE" dirty="0"/>
              <a:t>Toverhazelaarfamilie (Hamamelidaceae) en Zeepbesfamilie (Sapindaceae)</a:t>
            </a:r>
          </a:p>
          <a:p>
            <a:endParaRPr lang="nl-BE" dirty="0"/>
          </a:p>
          <a:p>
            <a:r>
              <a:rPr lang="nl-BE" dirty="0"/>
              <a:t>Twee boompjes met rode kleur.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27</a:t>
            </a:fld>
            <a:endParaRPr lang="en-GB" altLang="nl-NL"/>
          </a:p>
        </p:txBody>
      </p:sp>
    </p:spTree>
    <p:extLst>
      <p:ext uri="{BB962C8B-B14F-4D97-AF65-F5344CB8AC3E}">
        <p14:creationId xmlns:p14="http://schemas.microsoft.com/office/powerpoint/2010/main" val="8665231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28</a:t>
            </a:fld>
            <a:endParaRPr lang="en-GB" altLang="nl-NL"/>
          </a:p>
        </p:txBody>
      </p:sp>
    </p:spTree>
    <p:extLst>
      <p:ext uri="{BB962C8B-B14F-4D97-AF65-F5344CB8AC3E}">
        <p14:creationId xmlns:p14="http://schemas.microsoft.com/office/powerpoint/2010/main" val="331027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Thalia dealbata </a:t>
            </a:r>
          </a:p>
          <a:p>
            <a:r>
              <a:rPr lang="nl-BE" dirty="0"/>
              <a:t>Marantafamilie (Marantaceae)</a:t>
            </a:r>
          </a:p>
          <a:p>
            <a:endParaRPr lang="nl-BE" dirty="0"/>
          </a:p>
          <a:p>
            <a:r>
              <a:rPr lang="nl-BE" dirty="0"/>
              <a:t>Goed voor een prachtige lichtvlek bij de duistere vijver…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29</a:t>
            </a:fld>
            <a:endParaRPr lang="en-GB" altLang="nl-NL"/>
          </a:p>
        </p:txBody>
      </p:sp>
    </p:spTree>
    <p:extLst>
      <p:ext uri="{BB962C8B-B14F-4D97-AF65-F5344CB8AC3E}">
        <p14:creationId xmlns:p14="http://schemas.microsoft.com/office/powerpoint/2010/main" val="2688157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Pyrus sinkiangensis </a:t>
            </a:r>
          </a:p>
          <a:p>
            <a:r>
              <a:rPr lang="nl-BE" dirty="0"/>
              <a:t>Rozenfamilie (Rosaceae) </a:t>
            </a:r>
          </a:p>
          <a:p>
            <a:endParaRPr lang="nl-BE" dirty="0"/>
          </a:p>
          <a:p>
            <a:r>
              <a:rPr lang="nl-BE" dirty="0"/>
              <a:t>Een van thema’s van deze maand is bijna vanzelfsprekend de herfstverkleuring, en hier is er meteen een sprekend voorbeeld, dat elk jaar zeer getrouw haar bladeren superdonker laat verkleuren. </a:t>
            </a:r>
          </a:p>
          <a:p>
            <a:endParaRPr lang="nl-BE" dirty="0"/>
          </a:p>
          <a:p>
            <a:r>
              <a:rPr lang="nl-BE" dirty="0"/>
              <a:t>Van deze Chinese soort wordt vermoed dat het om een spontane kruising gaat van </a:t>
            </a:r>
            <a:r>
              <a:rPr lang="nl-BE" i="1" dirty="0"/>
              <a:t>Pyrus communis</a:t>
            </a:r>
            <a:r>
              <a:rPr lang="nl-BE" dirty="0"/>
              <a:t> met een andere Chinese soort, </a:t>
            </a:r>
            <a:r>
              <a:rPr lang="nl-BE" i="1" dirty="0"/>
              <a:t>Pyrus bretschneideri</a:t>
            </a:r>
            <a:r>
              <a:rPr lang="nl-BE" dirty="0"/>
              <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a:t>
            </a:fld>
            <a:endParaRPr lang="en-GB" altLang="nl-NL"/>
          </a:p>
        </p:txBody>
      </p:sp>
    </p:spTree>
    <p:extLst>
      <p:ext uri="{BB962C8B-B14F-4D97-AF65-F5344CB8AC3E}">
        <p14:creationId xmlns:p14="http://schemas.microsoft.com/office/powerpoint/2010/main" val="1867424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30</a:t>
            </a:fld>
            <a:endParaRPr lang="en-GB" altLang="nl-NL"/>
          </a:p>
        </p:txBody>
      </p:sp>
    </p:spTree>
    <p:extLst>
      <p:ext uri="{BB962C8B-B14F-4D97-AF65-F5344CB8AC3E}">
        <p14:creationId xmlns:p14="http://schemas.microsoft.com/office/powerpoint/2010/main" val="22094708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Kaukasische zelkova (Zelkova carpinifolia)</a:t>
            </a:r>
          </a:p>
          <a:p>
            <a:r>
              <a:rPr lang="nl-BE" dirty="0"/>
              <a:t>Olmenfamilie (Ulmaceae)</a:t>
            </a:r>
          </a:p>
          <a:p>
            <a:endParaRPr lang="nl-BE" dirty="0"/>
          </a:p>
          <a:p>
            <a:r>
              <a:rPr lang="nl-BE" dirty="0"/>
              <a:t>Een fraaie kampioen, met her en der verkleurde takken in de zon.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31</a:t>
            </a:fld>
            <a:endParaRPr lang="en-GB" altLang="nl-NL"/>
          </a:p>
        </p:txBody>
      </p:sp>
    </p:spTree>
    <p:extLst>
      <p:ext uri="{BB962C8B-B14F-4D97-AF65-F5344CB8AC3E}">
        <p14:creationId xmlns:p14="http://schemas.microsoft.com/office/powerpoint/2010/main" val="41950430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Fluweelboom (Rhus typhina)</a:t>
            </a:r>
            <a:r>
              <a:rPr lang="nl-BE" b="0" i="0" dirty="0"/>
              <a:t> en </a:t>
            </a:r>
            <a:r>
              <a:rPr lang="nl-BE" b="1" i="1" dirty="0"/>
              <a:t>Virginische toverhazelaar (Hamamelis virginiana) (hybride)</a:t>
            </a:r>
          </a:p>
          <a:p>
            <a:r>
              <a:rPr lang="nl-BE" dirty="0"/>
              <a:t>Pruikenboomfamilie (Anacardiaceae) en Toverhazelaarfamilie (Hamamelidaceae)</a:t>
            </a:r>
          </a:p>
          <a:p>
            <a:endParaRPr lang="nl-BE" dirty="0"/>
          </a:p>
          <a:p>
            <a:r>
              <a:rPr lang="nl-BE" dirty="0"/>
              <a:t>Rood en geel, de twee dominante herfstkleuren.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32</a:t>
            </a:fld>
            <a:endParaRPr lang="en-GB" altLang="nl-NL"/>
          </a:p>
        </p:txBody>
      </p:sp>
    </p:spTree>
    <p:extLst>
      <p:ext uri="{BB962C8B-B14F-4D97-AF65-F5344CB8AC3E}">
        <p14:creationId xmlns:p14="http://schemas.microsoft.com/office/powerpoint/2010/main" val="2013569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Virginische toverhazelaar (Hamamelis virginiana) (hybride) </a:t>
            </a:r>
          </a:p>
          <a:p>
            <a:r>
              <a:rPr lang="nl-BE" dirty="0"/>
              <a:t>Toverhazelaarfamilie (Hamamelidaceae)</a:t>
            </a:r>
          </a:p>
          <a:p>
            <a:endParaRPr lang="nl-BE" dirty="0"/>
          </a:p>
          <a:p>
            <a:r>
              <a:rPr lang="nl-BE" dirty="0"/>
              <a:t>Groen blad en geel blad, netjes gescheiden op de grens van de bezonning.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33</a:t>
            </a:fld>
            <a:endParaRPr lang="en-GB" altLang="nl-NL"/>
          </a:p>
        </p:txBody>
      </p:sp>
    </p:spTree>
    <p:extLst>
      <p:ext uri="{BB962C8B-B14F-4D97-AF65-F5344CB8AC3E}">
        <p14:creationId xmlns:p14="http://schemas.microsoft.com/office/powerpoint/2010/main" val="14867728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Virginische toverhazelaar (Hamamelis virginiana) (hybride) </a:t>
            </a:r>
          </a:p>
          <a:p>
            <a:r>
              <a:rPr lang="nl-BE" dirty="0"/>
              <a:t>Toverhazelaarfamilie (Hamamelidaceae)</a:t>
            </a:r>
          </a:p>
          <a:p>
            <a:endParaRPr lang="nl-BE" dirty="0"/>
          </a:p>
          <a:p>
            <a:r>
              <a:rPr lang="nl-BE" dirty="0"/>
              <a:t>Bloeiend in de latere herfst, zoals het hoort bij deze soort.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34</a:t>
            </a:fld>
            <a:endParaRPr lang="en-GB" altLang="nl-NL"/>
          </a:p>
        </p:txBody>
      </p:sp>
    </p:spTree>
    <p:extLst>
      <p:ext uri="{BB962C8B-B14F-4D97-AF65-F5344CB8AC3E}">
        <p14:creationId xmlns:p14="http://schemas.microsoft.com/office/powerpoint/2010/main" val="22652907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noProof="0" dirty="0"/>
              <a:t>Fluweelboom (Rhus typhina)</a:t>
            </a:r>
          </a:p>
          <a:p>
            <a:r>
              <a:rPr lang="nl-BE" noProof="0" dirty="0"/>
              <a:t>Pruikenboomfamilie (Anacardiceae)</a:t>
            </a:r>
          </a:p>
          <a:p>
            <a:endParaRPr lang="nl-BE" noProof="0" dirty="0"/>
          </a:p>
          <a:p>
            <a:r>
              <a:rPr lang="nl-BE" noProof="0" dirty="0"/>
              <a:t>Echt fel rood kleuren deze bladeren net voor ze afvallen, en dan laten ze de zacht behaarde takken achter voor tijdens de winter. </a:t>
            </a:r>
          </a:p>
          <a:p>
            <a:endParaRPr lang="nl-BE" noProof="0" dirty="0"/>
          </a:p>
          <a:p>
            <a:endParaRPr lang="nl-BE" noProof="0"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35</a:t>
            </a:fld>
            <a:endParaRPr lang="en-GB" altLang="nl-NL"/>
          </a:p>
        </p:txBody>
      </p:sp>
    </p:spTree>
    <p:extLst>
      <p:ext uri="{BB962C8B-B14F-4D97-AF65-F5344CB8AC3E}">
        <p14:creationId xmlns:p14="http://schemas.microsoft.com/office/powerpoint/2010/main" val="30851426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Clethra pringlei </a:t>
            </a:r>
          </a:p>
          <a:p>
            <a:r>
              <a:rPr lang="nl-BE" dirty="0"/>
              <a:t>Clethrafamilie (Clethraceae)</a:t>
            </a:r>
          </a:p>
          <a:p>
            <a:endParaRPr lang="nl-BE" dirty="0"/>
          </a:p>
          <a:p>
            <a:r>
              <a:rPr lang="nl-BE" dirty="0"/>
              <a:t>Uitzonderlijk late bloei van deze prachtige plant, die goed beschut staat te groeien. </a:t>
            </a:r>
          </a:p>
          <a:p>
            <a:r>
              <a:rPr lang="nl-BE" dirty="0"/>
              <a:t>De vorm van de bloemen doet wat denken aan die van de Heidefamilie (Ericaceae), waarmee ze wel vrij nauw verwant is.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36</a:t>
            </a:fld>
            <a:endParaRPr lang="en-GB" altLang="nl-NL"/>
          </a:p>
        </p:txBody>
      </p:sp>
    </p:spTree>
    <p:extLst>
      <p:ext uri="{BB962C8B-B14F-4D97-AF65-F5344CB8AC3E}">
        <p14:creationId xmlns:p14="http://schemas.microsoft.com/office/powerpoint/2010/main" val="39941978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Clethra pringlei </a:t>
            </a:r>
          </a:p>
          <a:p>
            <a:r>
              <a:rPr lang="nl-BE" dirty="0"/>
              <a:t>Clethrafamilie (Clethraceae)</a:t>
            </a:r>
          </a:p>
          <a:p>
            <a:endParaRPr lang="nl-BE" dirty="0"/>
          </a:p>
          <a:p>
            <a:r>
              <a:rPr lang="nl-BE" dirty="0"/>
              <a:t>Uitzonderlijk late bloei van deze prachtige plant, die goed beschut staat te groeien. </a:t>
            </a:r>
          </a:p>
          <a:p>
            <a:r>
              <a:rPr lang="nl-BE" dirty="0"/>
              <a:t>De vorm van de bloemen doet wat denken aan die van de Heidefamilie (Ericaceae), waarmee ze wel vrij nauw verwant is.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37</a:t>
            </a:fld>
            <a:endParaRPr lang="en-GB" altLang="nl-NL"/>
          </a:p>
        </p:txBody>
      </p:sp>
    </p:spTree>
    <p:extLst>
      <p:ext uri="{BB962C8B-B14F-4D97-AF65-F5344CB8AC3E}">
        <p14:creationId xmlns:p14="http://schemas.microsoft.com/office/powerpoint/2010/main" val="20600476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Clethra pringlei </a:t>
            </a:r>
          </a:p>
          <a:p>
            <a:r>
              <a:rPr lang="nl-BE" dirty="0"/>
              <a:t>Clethrafamilie (Clethraceae)</a:t>
            </a:r>
          </a:p>
          <a:p>
            <a:endParaRPr lang="nl-BE" dirty="0"/>
          </a:p>
          <a:p>
            <a:r>
              <a:rPr lang="nl-BE" dirty="0"/>
              <a:t>Uitzonderlijk late bloei van deze prachtige plant, die goed beschut staat te groeien. </a:t>
            </a:r>
          </a:p>
          <a:p>
            <a:r>
              <a:rPr lang="nl-BE" dirty="0"/>
              <a:t>De vorm van de bloemen doet wat denken aan die van de Heidefamilie (Ericaceae), waarmee ze wel vrij nauw verwant is. </a:t>
            </a:r>
          </a:p>
          <a:p>
            <a:endParaRPr lang="nl-BE" dirty="0"/>
          </a:p>
          <a:p>
            <a:r>
              <a:rPr lang="nl-BE" dirty="0"/>
              <a:t>De bladeren zijn langwerpig obovaat, en meestal voorzien van fraaie tandjes in de bovenste helft.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38</a:t>
            </a:fld>
            <a:endParaRPr lang="en-GB" altLang="nl-NL"/>
          </a:p>
        </p:txBody>
      </p:sp>
    </p:spTree>
    <p:extLst>
      <p:ext uri="{BB962C8B-B14F-4D97-AF65-F5344CB8AC3E}">
        <p14:creationId xmlns:p14="http://schemas.microsoft.com/office/powerpoint/2010/main" val="14322361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Clethra pringlei </a:t>
            </a:r>
          </a:p>
          <a:p>
            <a:r>
              <a:rPr lang="nl-BE" dirty="0"/>
              <a:t>Clethrafamilie (Clethraceae)</a:t>
            </a:r>
          </a:p>
          <a:p>
            <a:endParaRPr lang="nl-BE" dirty="0"/>
          </a:p>
          <a:p>
            <a:r>
              <a:rPr lang="nl-BE" dirty="0"/>
              <a:t>Uitzonderlijk late bloei van deze prachtige plant, die goed beschut staat te groeien. </a:t>
            </a:r>
          </a:p>
          <a:p>
            <a:r>
              <a:rPr lang="nl-BE" dirty="0"/>
              <a:t>De vorm van de bloemen doet wat denken aan die van de Heidefamilie (Ericaceae), waarmee ze wel vrij nauw verwant is.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39</a:t>
            </a:fld>
            <a:endParaRPr lang="en-GB" altLang="nl-NL"/>
          </a:p>
        </p:txBody>
      </p:sp>
    </p:spTree>
    <p:extLst>
      <p:ext uri="{BB962C8B-B14F-4D97-AF65-F5344CB8AC3E}">
        <p14:creationId xmlns:p14="http://schemas.microsoft.com/office/powerpoint/2010/main" val="1039065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Cornus australis </a:t>
            </a:r>
          </a:p>
          <a:p>
            <a:r>
              <a:rPr lang="nl-BE" dirty="0"/>
              <a:t>Kornoeljefamilie (Cornaceae) </a:t>
            </a:r>
          </a:p>
          <a:p>
            <a:endParaRPr lang="nl-BE" dirty="0"/>
          </a:p>
          <a:p>
            <a:r>
              <a:rPr lang="nl-BE" dirty="0"/>
              <a:t>De zon doet ook deze struik sterk verkleuren. </a:t>
            </a:r>
          </a:p>
          <a:p>
            <a:r>
              <a:rPr lang="nl-BE" dirty="0"/>
              <a:t>Haar naam wordt door sommige bronnen ook geïnterpreteerd als een ondersoort van onze Rode kornoelje (</a:t>
            </a:r>
            <a:r>
              <a:rPr lang="nl-BE" i="1" dirty="0"/>
              <a:t>Cornus sanguinea</a:t>
            </a:r>
            <a:r>
              <a:rPr lang="nl-BE" dirty="0"/>
              <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a:t>
            </a:fld>
            <a:endParaRPr lang="en-GB" altLang="nl-NL"/>
          </a:p>
        </p:txBody>
      </p:sp>
    </p:spTree>
    <p:extLst>
      <p:ext uri="{BB962C8B-B14F-4D97-AF65-F5344CB8AC3E}">
        <p14:creationId xmlns:p14="http://schemas.microsoft.com/office/powerpoint/2010/main" val="23532056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40</a:t>
            </a:fld>
            <a:endParaRPr lang="en-GB" altLang="nl-NL"/>
          </a:p>
        </p:txBody>
      </p:sp>
    </p:spTree>
    <p:extLst>
      <p:ext uri="{BB962C8B-B14F-4D97-AF65-F5344CB8AC3E}">
        <p14:creationId xmlns:p14="http://schemas.microsoft.com/office/powerpoint/2010/main" val="29730278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Hedychium spicatum </a:t>
            </a:r>
          </a:p>
          <a:p>
            <a:r>
              <a:rPr lang="nl-BE" dirty="0"/>
              <a:t>Gemberfamilie (Zingiberaceae)</a:t>
            </a:r>
          </a:p>
          <a:p>
            <a:endParaRPr lang="nl-BE" dirty="0"/>
          </a:p>
          <a:p>
            <a:r>
              <a:rPr lang="nl-BE" dirty="0"/>
              <a:t>In augustus heb ik deze plant in bloei getoond, nu komt ze in vrucht tevoorschijn. </a:t>
            </a:r>
          </a:p>
          <a:p>
            <a:r>
              <a:rPr lang="nl-BE" dirty="0"/>
              <a:t>Deze vruchten zijn nu geopend en tonen de zaden, maar deze zijn volledig omgeven en bedekt door een rode arillus.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41</a:t>
            </a:fld>
            <a:endParaRPr lang="en-GB" altLang="nl-NL"/>
          </a:p>
        </p:txBody>
      </p:sp>
    </p:spTree>
    <p:extLst>
      <p:ext uri="{BB962C8B-B14F-4D97-AF65-F5344CB8AC3E}">
        <p14:creationId xmlns:p14="http://schemas.microsoft.com/office/powerpoint/2010/main" val="26527141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Hedychium spicatum </a:t>
            </a:r>
          </a:p>
          <a:p>
            <a:r>
              <a:rPr lang="nl-BE" dirty="0"/>
              <a:t>Gemberfamilie (Zingiberaceae)</a:t>
            </a:r>
          </a:p>
          <a:p>
            <a:endParaRPr lang="nl-BE" dirty="0"/>
          </a:p>
          <a:p>
            <a:r>
              <a:rPr lang="nl-BE" dirty="0"/>
              <a:t>In augustus heb ik deze plant in bloei getoond, nu komt ze in vrucht tevoorschijn. </a:t>
            </a:r>
          </a:p>
          <a:p>
            <a:r>
              <a:rPr lang="nl-BE" dirty="0"/>
              <a:t>Deze vruchten zijn nu geopend en tonen de zaden, maar deze zijn volledig omgeven en bedekt door een rode arillus.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42</a:t>
            </a:fld>
            <a:endParaRPr lang="en-GB" altLang="nl-NL"/>
          </a:p>
        </p:txBody>
      </p:sp>
    </p:spTree>
    <p:extLst>
      <p:ext uri="{BB962C8B-B14F-4D97-AF65-F5344CB8AC3E}">
        <p14:creationId xmlns:p14="http://schemas.microsoft.com/office/powerpoint/2010/main" val="38047146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Hedychium spicatum </a:t>
            </a:r>
          </a:p>
          <a:p>
            <a:r>
              <a:rPr lang="nl-BE" dirty="0"/>
              <a:t>Gemberfamilie (Zingiberaceae)</a:t>
            </a:r>
          </a:p>
          <a:p>
            <a:endParaRPr lang="nl-BE" dirty="0"/>
          </a:p>
          <a:p>
            <a:r>
              <a:rPr lang="nl-BE" dirty="0"/>
              <a:t>In augustus heb ik deze plant in bloei getoond, nu komt ze in vrucht tevoorschijn. </a:t>
            </a:r>
          </a:p>
          <a:p>
            <a:r>
              <a:rPr lang="nl-BE" dirty="0"/>
              <a:t>Deze vruchten zijn nu geopend en tonen de zaden, maar deze zijn volledig omgeven en bedekt door een rode arillus.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43</a:t>
            </a:fld>
            <a:endParaRPr lang="en-GB" altLang="nl-NL"/>
          </a:p>
        </p:txBody>
      </p:sp>
    </p:spTree>
    <p:extLst>
      <p:ext uri="{BB962C8B-B14F-4D97-AF65-F5344CB8AC3E}">
        <p14:creationId xmlns:p14="http://schemas.microsoft.com/office/powerpoint/2010/main" val="27798179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Hedychium spicatum </a:t>
            </a:r>
          </a:p>
          <a:p>
            <a:r>
              <a:rPr lang="nl-BE" dirty="0"/>
              <a:t>Gemberfamilie (Zingiberaceae)</a:t>
            </a:r>
          </a:p>
          <a:p>
            <a:endParaRPr lang="nl-BE" dirty="0"/>
          </a:p>
          <a:p>
            <a:r>
              <a:rPr lang="nl-BE" dirty="0"/>
              <a:t>In augustus heb ik deze plant in bloei getoond, nu komt ze in vrucht tevoorschijn. </a:t>
            </a:r>
          </a:p>
          <a:p>
            <a:r>
              <a:rPr lang="nl-BE" dirty="0"/>
              <a:t>Deze vruchten zijn nu geopend en tonen de zaden, maar deze zijn volledig omgeven en bedekt door een rode arillus.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44</a:t>
            </a:fld>
            <a:endParaRPr lang="en-GB" altLang="nl-NL"/>
          </a:p>
        </p:txBody>
      </p:sp>
    </p:spTree>
    <p:extLst>
      <p:ext uri="{BB962C8B-B14F-4D97-AF65-F5344CB8AC3E}">
        <p14:creationId xmlns:p14="http://schemas.microsoft.com/office/powerpoint/2010/main" val="7856150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Hedychium spicatum </a:t>
            </a:r>
          </a:p>
          <a:p>
            <a:r>
              <a:rPr lang="nl-BE" dirty="0"/>
              <a:t>Gemberfamilie (Zingiberaceae)</a:t>
            </a:r>
          </a:p>
          <a:p>
            <a:endParaRPr lang="nl-BE" dirty="0"/>
          </a:p>
          <a:p>
            <a:r>
              <a:rPr lang="nl-BE" dirty="0"/>
              <a:t>In augustus heb ik deze plant in bloei getoond, nu komt ze in vrucht tevoorschijn. </a:t>
            </a:r>
          </a:p>
          <a:p>
            <a:r>
              <a:rPr lang="nl-BE" dirty="0"/>
              <a:t>Deze vruchten zijn nu geopend en tonen de zaden, maar deze zijn volledig omgeven en bedekt door een rode arillus.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45</a:t>
            </a:fld>
            <a:endParaRPr lang="en-GB" altLang="nl-NL"/>
          </a:p>
        </p:txBody>
      </p:sp>
    </p:spTree>
    <p:extLst>
      <p:ext uri="{BB962C8B-B14F-4D97-AF65-F5344CB8AC3E}">
        <p14:creationId xmlns:p14="http://schemas.microsoft.com/office/powerpoint/2010/main" val="31822179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Taiwanese paddenlelie (Tricyrtis formosana)</a:t>
            </a:r>
          </a:p>
          <a:p>
            <a:r>
              <a:rPr lang="nl-BE" dirty="0"/>
              <a:t>Leliefamilie (Liliaceae)</a:t>
            </a:r>
          </a:p>
          <a:p>
            <a:endParaRPr lang="nl-BE" dirty="0"/>
          </a:p>
          <a:p>
            <a:r>
              <a:rPr lang="nl-BE" dirty="0"/>
              <a:t>Een zeer betrouwbare laatbloeier, en een die vrij lang zijn bloemen houdt. </a:t>
            </a:r>
          </a:p>
          <a:p>
            <a:r>
              <a:rPr lang="nl-BE" dirty="0"/>
              <a:t>Let even op de drie uitzakkingen onderaan bij de drie buitenste tepalen.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46</a:t>
            </a:fld>
            <a:endParaRPr lang="en-GB" altLang="nl-NL"/>
          </a:p>
        </p:txBody>
      </p:sp>
    </p:spTree>
    <p:extLst>
      <p:ext uri="{BB962C8B-B14F-4D97-AF65-F5344CB8AC3E}">
        <p14:creationId xmlns:p14="http://schemas.microsoft.com/office/powerpoint/2010/main" val="41127016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Taiwanese paddenlelie (Tricyrtis formosana)</a:t>
            </a:r>
          </a:p>
          <a:p>
            <a:r>
              <a:rPr lang="nl-BE" dirty="0"/>
              <a:t>Leliefamilie (Liliaceae)</a:t>
            </a:r>
          </a:p>
          <a:p>
            <a:endParaRPr lang="nl-BE" dirty="0"/>
          </a:p>
          <a:p>
            <a:r>
              <a:rPr lang="nl-BE" dirty="0"/>
              <a:t>Een zeer betrouwbare laatbloeier, en een die vrij lang zijn bloemen houdt. </a:t>
            </a:r>
          </a:p>
          <a:p>
            <a:r>
              <a:rPr lang="nl-BE" dirty="0"/>
              <a:t>Let even op de drie uitzakkingen onderaan bij de drie buitenste tepalen.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47</a:t>
            </a:fld>
            <a:endParaRPr lang="en-GB" altLang="nl-NL"/>
          </a:p>
        </p:txBody>
      </p:sp>
    </p:spTree>
    <p:extLst>
      <p:ext uri="{BB962C8B-B14F-4D97-AF65-F5344CB8AC3E}">
        <p14:creationId xmlns:p14="http://schemas.microsoft.com/office/powerpoint/2010/main" val="40701894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Taiwanese paddenlelie (Tricyrtis formosana)</a:t>
            </a:r>
          </a:p>
          <a:p>
            <a:r>
              <a:rPr lang="nl-BE" dirty="0"/>
              <a:t>Leliefamilie (Liliaceae)</a:t>
            </a:r>
          </a:p>
          <a:p>
            <a:endParaRPr lang="nl-BE" dirty="0"/>
          </a:p>
          <a:p>
            <a:r>
              <a:rPr lang="nl-BE" dirty="0"/>
              <a:t>Een zeer betrouwbare laatbloeier, en een die vrij lang zijn bloemen houdt. </a:t>
            </a:r>
          </a:p>
          <a:p>
            <a:r>
              <a:rPr lang="nl-BE" dirty="0"/>
              <a:t>Let even op de drie uitzakkingen onderaan bij de drie buitenste tepalen.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48</a:t>
            </a:fld>
            <a:endParaRPr lang="en-GB" altLang="nl-NL"/>
          </a:p>
        </p:txBody>
      </p:sp>
    </p:spTree>
    <p:extLst>
      <p:ext uri="{BB962C8B-B14F-4D97-AF65-F5344CB8AC3E}">
        <p14:creationId xmlns:p14="http://schemas.microsoft.com/office/powerpoint/2010/main" val="19086319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Hedychium gardnerianum </a:t>
            </a:r>
          </a:p>
          <a:p>
            <a:r>
              <a:rPr lang="nl-BE" dirty="0"/>
              <a:t>Gemberfamilie (Zingiberaceae)</a:t>
            </a:r>
          </a:p>
          <a:p>
            <a:endParaRPr lang="nl-BE" dirty="0"/>
          </a:p>
          <a:p>
            <a:r>
              <a:rPr lang="nl-BE" dirty="0"/>
              <a:t>Deze plant komt nu pas tot bloei.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49</a:t>
            </a:fld>
            <a:endParaRPr lang="en-GB" altLang="nl-NL"/>
          </a:p>
        </p:txBody>
      </p:sp>
    </p:spTree>
    <p:extLst>
      <p:ext uri="{BB962C8B-B14F-4D97-AF65-F5344CB8AC3E}">
        <p14:creationId xmlns:p14="http://schemas.microsoft.com/office/powerpoint/2010/main" val="3884229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Bignonia capreolata </a:t>
            </a:r>
          </a:p>
          <a:p>
            <a:r>
              <a:rPr lang="nl-BE" dirty="0"/>
              <a:t>Trompetboomfamilie (Bignoniaceae)</a:t>
            </a:r>
          </a:p>
          <a:p>
            <a:endParaRPr lang="nl-BE" dirty="0"/>
          </a:p>
          <a:p>
            <a:r>
              <a:rPr lang="nl-BE" dirty="0"/>
              <a:t>Een mooie klimmer met glanzende groene bladeren, waarvan de bovenste reeds geel tot vuurrood zijn verkleurd.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a:t>
            </a:fld>
            <a:endParaRPr lang="en-GB" altLang="nl-NL"/>
          </a:p>
        </p:txBody>
      </p:sp>
    </p:spTree>
    <p:extLst>
      <p:ext uri="{BB962C8B-B14F-4D97-AF65-F5344CB8AC3E}">
        <p14:creationId xmlns:p14="http://schemas.microsoft.com/office/powerpoint/2010/main" val="6619214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Hedychium gardnerianum </a:t>
            </a:r>
          </a:p>
          <a:p>
            <a:r>
              <a:rPr lang="nl-BE" dirty="0"/>
              <a:t>Gemberfamilie (Zingiberaceae)</a:t>
            </a:r>
          </a:p>
          <a:p>
            <a:endParaRPr lang="nl-BE" dirty="0"/>
          </a:p>
          <a:p>
            <a:r>
              <a:rPr lang="nl-BE" dirty="0"/>
              <a:t>Deze plant komt nu pas tot bloei.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50</a:t>
            </a:fld>
            <a:endParaRPr lang="en-GB" altLang="nl-NL"/>
          </a:p>
        </p:txBody>
      </p:sp>
    </p:spTree>
    <p:extLst>
      <p:ext uri="{BB962C8B-B14F-4D97-AF65-F5344CB8AC3E}">
        <p14:creationId xmlns:p14="http://schemas.microsoft.com/office/powerpoint/2010/main" val="41891885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Hedychium gardnerianum </a:t>
            </a:r>
          </a:p>
          <a:p>
            <a:r>
              <a:rPr lang="nl-BE" dirty="0"/>
              <a:t>Gemberfamilie (Zingiberaceae)</a:t>
            </a:r>
          </a:p>
          <a:p>
            <a:endParaRPr lang="nl-BE" dirty="0"/>
          </a:p>
          <a:p>
            <a:r>
              <a:rPr lang="nl-BE" dirty="0"/>
              <a:t>Deze plant komt nu pas tot bloei.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51</a:t>
            </a:fld>
            <a:endParaRPr lang="en-GB" altLang="nl-NL"/>
          </a:p>
        </p:txBody>
      </p:sp>
    </p:spTree>
    <p:extLst>
      <p:ext uri="{BB962C8B-B14F-4D97-AF65-F5344CB8AC3E}">
        <p14:creationId xmlns:p14="http://schemas.microsoft.com/office/powerpoint/2010/main" val="13188707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Hedychium gardnerianum </a:t>
            </a:r>
          </a:p>
          <a:p>
            <a:r>
              <a:rPr lang="nl-BE" dirty="0"/>
              <a:t>Gemberfamilie (Zingiberaceae)</a:t>
            </a:r>
          </a:p>
          <a:p>
            <a:endParaRPr lang="nl-BE" dirty="0"/>
          </a:p>
          <a:p>
            <a:r>
              <a:rPr lang="nl-BE" dirty="0"/>
              <a:t>Deze plant komt nu pas tot bloei. </a:t>
            </a:r>
          </a:p>
          <a:p>
            <a:endParaRPr lang="nl-BE" dirty="0"/>
          </a:p>
          <a:p>
            <a:r>
              <a:rPr lang="nl-BE" dirty="0"/>
              <a:t>Let even op die ene lange, rode, functionele meeldraad, waarin de stijl verborgen ligt met slechts de stempel die wat uitsteekt.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52</a:t>
            </a:fld>
            <a:endParaRPr lang="en-GB" altLang="nl-NL"/>
          </a:p>
        </p:txBody>
      </p:sp>
    </p:spTree>
    <p:extLst>
      <p:ext uri="{BB962C8B-B14F-4D97-AF65-F5344CB8AC3E}">
        <p14:creationId xmlns:p14="http://schemas.microsoft.com/office/powerpoint/2010/main" val="22068818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Pinellia tripartita </a:t>
            </a:r>
          </a:p>
          <a:p>
            <a:r>
              <a:rPr lang="nl-BE" dirty="0"/>
              <a:t>Aronskelkfamilie (Araceae)</a:t>
            </a:r>
          </a:p>
          <a:p>
            <a:endParaRPr lang="nl-BE" dirty="0"/>
          </a:p>
          <a:p>
            <a:r>
              <a:rPr lang="nl-BE" dirty="0"/>
              <a:t>Een fraaie soort uit het Verre-Oosten, met een bloeikolf waaraan een zeer slank steriel deel aan vasthangt. </a:t>
            </a:r>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53</a:t>
            </a:fld>
            <a:endParaRPr lang="en-GB" altLang="nl-NL"/>
          </a:p>
        </p:txBody>
      </p:sp>
    </p:spTree>
    <p:extLst>
      <p:ext uri="{BB962C8B-B14F-4D97-AF65-F5344CB8AC3E}">
        <p14:creationId xmlns:p14="http://schemas.microsoft.com/office/powerpoint/2010/main" val="4734894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Pinellia tripartita </a:t>
            </a:r>
          </a:p>
          <a:p>
            <a:r>
              <a:rPr lang="nl-BE" dirty="0"/>
              <a:t>Aronskelkfamilie (Araceae)</a:t>
            </a:r>
          </a:p>
          <a:p>
            <a:endParaRPr lang="nl-BE" dirty="0"/>
          </a:p>
          <a:p>
            <a:r>
              <a:rPr lang="nl-BE" dirty="0"/>
              <a:t>Een fraaie soort uit het Verre-Oosten, met een bloeikolf waaraan een zeer slank steriel deel aan vasthangt. </a:t>
            </a:r>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54</a:t>
            </a:fld>
            <a:endParaRPr lang="en-GB" altLang="nl-NL"/>
          </a:p>
        </p:txBody>
      </p:sp>
    </p:spTree>
    <p:extLst>
      <p:ext uri="{BB962C8B-B14F-4D97-AF65-F5344CB8AC3E}">
        <p14:creationId xmlns:p14="http://schemas.microsoft.com/office/powerpoint/2010/main" val="26882792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Nerine bowdenii </a:t>
            </a:r>
          </a:p>
          <a:p>
            <a:r>
              <a:rPr lang="nl-BE" dirty="0"/>
              <a:t>Narcisfamilie (Amaryllidaceae)</a:t>
            </a:r>
          </a:p>
          <a:p>
            <a:endParaRPr lang="nl-BE" dirty="0"/>
          </a:p>
          <a:p>
            <a:r>
              <a:rPr lang="nl-BE" dirty="0"/>
              <a:t>Een klassieker voor in de winter, maar deze keer bloeit ze wel vroeger dan gewoonlijk.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55</a:t>
            </a:fld>
            <a:endParaRPr lang="en-GB" altLang="nl-NL"/>
          </a:p>
        </p:txBody>
      </p:sp>
    </p:spTree>
    <p:extLst>
      <p:ext uri="{BB962C8B-B14F-4D97-AF65-F5344CB8AC3E}">
        <p14:creationId xmlns:p14="http://schemas.microsoft.com/office/powerpoint/2010/main" val="6614560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Nerine bowdenii </a:t>
            </a:r>
          </a:p>
          <a:p>
            <a:r>
              <a:rPr lang="nl-BE" dirty="0"/>
              <a:t>Narcisfamilie (Amaryllidaceae)</a:t>
            </a:r>
          </a:p>
          <a:p>
            <a:endParaRPr lang="nl-BE" dirty="0"/>
          </a:p>
          <a:p>
            <a:r>
              <a:rPr lang="nl-BE" dirty="0"/>
              <a:t>Een klassieker voor in de winter, maar deze keer bloeit ze wel vroeger dan gewoonlijk.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56</a:t>
            </a:fld>
            <a:endParaRPr lang="en-GB" altLang="nl-NL"/>
          </a:p>
        </p:txBody>
      </p:sp>
    </p:spTree>
    <p:extLst>
      <p:ext uri="{BB962C8B-B14F-4D97-AF65-F5344CB8AC3E}">
        <p14:creationId xmlns:p14="http://schemas.microsoft.com/office/powerpoint/2010/main" val="31454685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Veratrum oxysepalum </a:t>
            </a:r>
          </a:p>
          <a:p>
            <a:r>
              <a:rPr lang="nl-BE" dirty="0"/>
              <a:t>Melanthiumfamilie (Melanthiaceae)</a:t>
            </a:r>
          </a:p>
          <a:p>
            <a:endParaRPr lang="nl-BE" dirty="0"/>
          </a:p>
          <a:p>
            <a:r>
              <a:rPr lang="nl-BE" dirty="0"/>
              <a:t>Mooi in haar eenvoud, met vruchten.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57</a:t>
            </a:fld>
            <a:endParaRPr lang="en-GB" altLang="nl-NL"/>
          </a:p>
        </p:txBody>
      </p:sp>
    </p:spTree>
    <p:extLst>
      <p:ext uri="{BB962C8B-B14F-4D97-AF65-F5344CB8AC3E}">
        <p14:creationId xmlns:p14="http://schemas.microsoft.com/office/powerpoint/2010/main" val="24780837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Veratrum oxysepalum </a:t>
            </a:r>
          </a:p>
          <a:p>
            <a:r>
              <a:rPr lang="nl-BE" dirty="0"/>
              <a:t>Melanthiumfamilie (Melanthiaceae)</a:t>
            </a:r>
          </a:p>
          <a:p>
            <a:endParaRPr lang="nl-BE" dirty="0"/>
          </a:p>
          <a:p>
            <a:r>
              <a:rPr lang="nl-BE" dirty="0"/>
              <a:t>Mooi in haar eenvoud, met vruchten.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58</a:t>
            </a:fld>
            <a:endParaRPr lang="en-GB" altLang="nl-NL"/>
          </a:p>
        </p:txBody>
      </p:sp>
    </p:spTree>
    <p:extLst>
      <p:ext uri="{BB962C8B-B14F-4D97-AF65-F5344CB8AC3E}">
        <p14:creationId xmlns:p14="http://schemas.microsoft.com/office/powerpoint/2010/main" val="41303226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59</a:t>
            </a:fld>
            <a:endParaRPr lang="en-GB" altLang="nl-NL"/>
          </a:p>
        </p:txBody>
      </p:sp>
    </p:spTree>
    <p:extLst>
      <p:ext uri="{BB962C8B-B14F-4D97-AF65-F5344CB8AC3E}">
        <p14:creationId xmlns:p14="http://schemas.microsoft.com/office/powerpoint/2010/main" val="2427124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Goudenregenboom (Koelreuteria paniculata) </a:t>
            </a:r>
            <a:r>
              <a:rPr lang="nl-BE" dirty="0"/>
              <a:t>(links) en </a:t>
            </a:r>
            <a:r>
              <a:rPr lang="nl-BE" b="1" i="1" dirty="0"/>
              <a:t>Europese pimpernoot (Staphylea pinnata) </a:t>
            </a:r>
            <a:r>
              <a:rPr lang="nl-BE" b="0" i="0" dirty="0"/>
              <a:t>(rechts)</a:t>
            </a:r>
          </a:p>
          <a:p>
            <a:r>
              <a:rPr lang="nl-BE" dirty="0"/>
              <a:t>Zeepbesfamilie (Sapindaceae) en Pimpernootfamilie (Staphyleaceae)</a:t>
            </a:r>
          </a:p>
          <a:p>
            <a:endParaRPr lang="nl-BE" dirty="0"/>
          </a:p>
          <a:p>
            <a:r>
              <a:rPr lang="nl-BE" dirty="0"/>
              <a:t>Twee rode planten. </a:t>
            </a:r>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a:t>
            </a:fld>
            <a:endParaRPr lang="en-GB" altLang="nl-NL"/>
          </a:p>
        </p:txBody>
      </p:sp>
    </p:spTree>
    <p:extLst>
      <p:ext uri="{BB962C8B-B14F-4D97-AF65-F5344CB8AC3E}">
        <p14:creationId xmlns:p14="http://schemas.microsoft.com/office/powerpoint/2010/main" val="13473715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 gele vlek in de moestuin…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60</a:t>
            </a:fld>
            <a:endParaRPr lang="en-GB" altLang="nl-NL"/>
          </a:p>
        </p:txBody>
      </p:sp>
    </p:spTree>
    <p:extLst>
      <p:ext uri="{BB962C8B-B14F-4D97-AF65-F5344CB8AC3E}">
        <p14:creationId xmlns:p14="http://schemas.microsoft.com/office/powerpoint/2010/main" val="21035801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Mispel (Mespilus germanica)</a:t>
            </a:r>
          </a:p>
          <a:p>
            <a:r>
              <a:rPr lang="nl-BE" dirty="0"/>
              <a:t>Rozenfamilie (Rosaceae)</a:t>
            </a:r>
          </a:p>
          <a:p>
            <a:endParaRPr lang="nl-BE" dirty="0"/>
          </a:p>
          <a:p>
            <a:r>
              <a:rPr lang="nl-BE" dirty="0"/>
              <a:t>De vruchten zijn nog niet helemaal rijp, dus nog even wachten met consumeren.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61</a:t>
            </a:fld>
            <a:endParaRPr lang="en-GB" altLang="nl-NL"/>
          </a:p>
        </p:txBody>
      </p:sp>
    </p:spTree>
    <p:extLst>
      <p:ext uri="{BB962C8B-B14F-4D97-AF65-F5344CB8AC3E}">
        <p14:creationId xmlns:p14="http://schemas.microsoft.com/office/powerpoint/2010/main" val="40471437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Ananassalie (Salvia elegans)</a:t>
            </a:r>
          </a:p>
          <a:p>
            <a:r>
              <a:rPr lang="nl-BE" dirty="0"/>
              <a:t>Lipbloemenfamilie (Lamiaceae)</a:t>
            </a:r>
          </a:p>
          <a:p>
            <a:endParaRPr lang="nl-BE" dirty="0"/>
          </a:p>
          <a:p>
            <a:r>
              <a:rPr lang="nl-BE" dirty="0"/>
              <a:t>Een welbekende salie, met de geur van (inderdaad) ananas. </a:t>
            </a:r>
          </a:p>
          <a:p>
            <a:r>
              <a:rPr lang="nl-BE" dirty="0"/>
              <a:t>Deze soort is wel niet goed winterhard.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62</a:t>
            </a:fld>
            <a:endParaRPr lang="en-GB" altLang="nl-NL"/>
          </a:p>
        </p:txBody>
      </p:sp>
    </p:spTree>
    <p:extLst>
      <p:ext uri="{BB962C8B-B14F-4D97-AF65-F5344CB8AC3E}">
        <p14:creationId xmlns:p14="http://schemas.microsoft.com/office/powerpoint/2010/main" val="15444383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Ananassalie (Salvia elegans)</a:t>
            </a:r>
          </a:p>
          <a:p>
            <a:r>
              <a:rPr lang="nl-BE" dirty="0"/>
              <a:t>Lipbloemenfamilie (Lamiaceae)</a:t>
            </a:r>
          </a:p>
          <a:p>
            <a:endParaRPr lang="nl-BE" dirty="0"/>
          </a:p>
          <a:p>
            <a:r>
              <a:rPr lang="nl-BE" dirty="0"/>
              <a:t>Een welbekende salie, met de geur van (inderdaad) ananas. </a:t>
            </a:r>
          </a:p>
          <a:p>
            <a:r>
              <a:rPr lang="nl-BE" dirty="0"/>
              <a:t>Deze soort is wel niet goed winterhard.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63</a:t>
            </a:fld>
            <a:endParaRPr lang="en-GB" altLang="nl-NL"/>
          </a:p>
        </p:txBody>
      </p:sp>
    </p:spTree>
    <p:extLst>
      <p:ext uri="{BB962C8B-B14F-4D97-AF65-F5344CB8AC3E}">
        <p14:creationId xmlns:p14="http://schemas.microsoft.com/office/powerpoint/2010/main" val="7805383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Kaki (Diospyros kaki)</a:t>
            </a:r>
          </a:p>
          <a:p>
            <a:r>
              <a:rPr lang="nl-BE" dirty="0"/>
              <a:t>Ebbenhoutfamilie (Ebenaceae)</a:t>
            </a:r>
          </a:p>
          <a:p>
            <a:endParaRPr lang="nl-BE" dirty="0"/>
          </a:p>
          <a:p>
            <a:r>
              <a:rPr lang="nl-BE" dirty="0"/>
              <a:t>Superdonkerroodbruin zou ik deze kleur kunnen aanduiden.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64</a:t>
            </a:fld>
            <a:endParaRPr lang="en-GB" altLang="nl-NL"/>
          </a:p>
        </p:txBody>
      </p:sp>
    </p:spTree>
    <p:extLst>
      <p:ext uri="{BB962C8B-B14F-4D97-AF65-F5344CB8AC3E}">
        <p14:creationId xmlns:p14="http://schemas.microsoft.com/office/powerpoint/2010/main" val="19596023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Kaki (Diospyros kaki)</a:t>
            </a:r>
          </a:p>
          <a:p>
            <a:r>
              <a:rPr lang="nl-BE" dirty="0"/>
              <a:t>Ebbenhoutfamilie (Ebenaceae)</a:t>
            </a:r>
          </a:p>
          <a:p>
            <a:endParaRPr lang="nl-BE" dirty="0"/>
          </a:p>
          <a:p>
            <a:r>
              <a:rPr lang="nl-BE" dirty="0"/>
              <a:t>Superdonkerroodbruin zou ik deze kleur kunnen aanduiden.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65</a:t>
            </a:fld>
            <a:endParaRPr lang="en-GB" altLang="nl-NL"/>
          </a:p>
        </p:txBody>
      </p:sp>
    </p:spTree>
    <p:extLst>
      <p:ext uri="{BB962C8B-B14F-4D97-AF65-F5344CB8AC3E}">
        <p14:creationId xmlns:p14="http://schemas.microsoft.com/office/powerpoint/2010/main" val="3143783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Nu is het de beste groeiperiode voor mossen, hier in een weinig betreden hoekje van de moestuin.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66</a:t>
            </a:fld>
            <a:endParaRPr lang="en-GB" altLang="nl-NL"/>
          </a:p>
        </p:txBody>
      </p:sp>
    </p:spTree>
    <p:extLst>
      <p:ext uri="{BB962C8B-B14F-4D97-AF65-F5344CB8AC3E}">
        <p14:creationId xmlns:p14="http://schemas.microsoft.com/office/powerpoint/2010/main" val="24462422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Japanse peper (Zanthoxylum piperitum)</a:t>
            </a:r>
          </a:p>
          <a:p>
            <a:r>
              <a:rPr lang="nl-BE" dirty="0"/>
              <a:t>Wijnruitfamilie (Rutaceae)</a:t>
            </a:r>
          </a:p>
          <a:p>
            <a:endParaRPr lang="nl-BE" dirty="0"/>
          </a:p>
          <a:p>
            <a:r>
              <a:rPr lang="nl-BE" dirty="0"/>
              <a:t>Een boompje waarvan de bladeren en (onrijpe tot rijpe) zaden worden gebruikt als een pittig keukenkruid in Japan. </a:t>
            </a:r>
          </a:p>
          <a:p>
            <a:endParaRPr lang="nl-BE" dirty="0"/>
          </a:p>
          <a:p>
            <a:r>
              <a:rPr lang="nl-BE" dirty="0"/>
              <a:t>Let even op de knobbels langs de stam, waarop telkens een stekel staat: dit zijn uitgroeiingen van de schors net onder een stekel, een typisch fenomeen bij dit genus.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67</a:t>
            </a:fld>
            <a:endParaRPr lang="en-GB" altLang="nl-NL"/>
          </a:p>
        </p:txBody>
      </p:sp>
    </p:spTree>
    <p:extLst>
      <p:ext uri="{BB962C8B-B14F-4D97-AF65-F5344CB8AC3E}">
        <p14:creationId xmlns:p14="http://schemas.microsoft.com/office/powerpoint/2010/main" val="14686120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68</a:t>
            </a:fld>
            <a:endParaRPr lang="en-GB" altLang="nl-NL"/>
          </a:p>
        </p:txBody>
      </p:sp>
    </p:spTree>
    <p:extLst>
      <p:ext uri="{BB962C8B-B14F-4D97-AF65-F5344CB8AC3E}">
        <p14:creationId xmlns:p14="http://schemas.microsoft.com/office/powerpoint/2010/main" val="3254357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Neolitsea sericea </a:t>
            </a:r>
          </a:p>
          <a:p>
            <a:r>
              <a:rPr lang="nl-BE" dirty="0"/>
              <a:t>Laurierfamilie (Lauraceae)</a:t>
            </a:r>
          </a:p>
          <a:p>
            <a:endParaRPr lang="nl-BE" dirty="0"/>
          </a:p>
          <a:p>
            <a:r>
              <a:rPr lang="nl-BE" dirty="0"/>
              <a:t>Vorige maand begon ze net te bloeien, nu zijn de meeste bloemen uitgebloeid.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69</a:t>
            </a:fld>
            <a:endParaRPr lang="en-GB" altLang="nl-NL"/>
          </a:p>
        </p:txBody>
      </p:sp>
    </p:spTree>
    <p:extLst>
      <p:ext uri="{BB962C8B-B14F-4D97-AF65-F5344CB8AC3E}">
        <p14:creationId xmlns:p14="http://schemas.microsoft.com/office/powerpoint/2010/main" val="3041649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Driebladcitrus (Poncirus trifoliata)</a:t>
            </a:r>
          </a:p>
          <a:p>
            <a:r>
              <a:rPr lang="nl-BE" dirty="0"/>
              <a:t>Wijnruitfamilie (Rutaceae)</a:t>
            </a:r>
          </a:p>
          <a:p>
            <a:endParaRPr lang="nl-BE" dirty="0"/>
          </a:p>
          <a:p>
            <a:r>
              <a:rPr lang="nl-BE" dirty="0"/>
              <a:t>Veel bladeren zijn reeds afgevallen en vormen een geel tapijtje op de bodem. </a:t>
            </a:r>
          </a:p>
          <a:p>
            <a:r>
              <a:rPr lang="nl-BE" dirty="0"/>
              <a:t>Merkwaardig is deze soort, die vaak in het genus </a:t>
            </a:r>
            <a:r>
              <a:rPr lang="nl-BE" i="1" dirty="0"/>
              <a:t>Citrus</a:t>
            </a:r>
            <a:r>
              <a:rPr lang="nl-BE" dirty="0"/>
              <a:t> wordt opgenomen, door haar bladval, een kenmerk dat in </a:t>
            </a:r>
            <a:r>
              <a:rPr lang="nl-BE" i="1" dirty="0"/>
              <a:t>Citrus</a:t>
            </a:r>
            <a:r>
              <a:rPr lang="nl-BE" dirty="0"/>
              <a:t> niet aanwezig is.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a:t>
            </a:fld>
            <a:endParaRPr lang="en-GB" altLang="nl-NL"/>
          </a:p>
        </p:txBody>
      </p:sp>
    </p:spTree>
    <p:extLst>
      <p:ext uri="{BB962C8B-B14F-4D97-AF65-F5344CB8AC3E}">
        <p14:creationId xmlns:p14="http://schemas.microsoft.com/office/powerpoint/2010/main" val="19157470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Neolitsea sericea </a:t>
            </a:r>
          </a:p>
          <a:p>
            <a:r>
              <a:rPr lang="nl-BE" dirty="0"/>
              <a:t>Laurierfamilie (Lauraceae)</a:t>
            </a:r>
          </a:p>
          <a:p>
            <a:endParaRPr lang="nl-BE" dirty="0"/>
          </a:p>
          <a:p>
            <a:r>
              <a:rPr lang="nl-BE" dirty="0"/>
              <a:t>Vorige maand begon ze net te bloeien, nu zijn de meeste bloemen uitgebloeid.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70</a:t>
            </a:fld>
            <a:endParaRPr lang="en-GB" altLang="nl-NL"/>
          </a:p>
        </p:txBody>
      </p:sp>
    </p:spTree>
    <p:extLst>
      <p:ext uri="{BB962C8B-B14F-4D97-AF65-F5344CB8AC3E}">
        <p14:creationId xmlns:p14="http://schemas.microsoft.com/office/powerpoint/2010/main" val="24971810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71</a:t>
            </a:fld>
            <a:endParaRPr lang="en-GB" altLang="nl-NL"/>
          </a:p>
        </p:txBody>
      </p:sp>
    </p:spTree>
    <p:extLst>
      <p:ext uri="{BB962C8B-B14F-4D97-AF65-F5344CB8AC3E}">
        <p14:creationId xmlns:p14="http://schemas.microsoft.com/office/powerpoint/2010/main" val="15769529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Pistacia chinensis </a:t>
            </a:r>
          </a:p>
          <a:p>
            <a:r>
              <a:rPr lang="nl-BE" dirty="0"/>
              <a:t>Pruikenboomfamilie (Anacardiaceae)</a:t>
            </a:r>
          </a:p>
          <a:p>
            <a:endParaRPr lang="nl-BE" dirty="0"/>
          </a:p>
          <a:p>
            <a:r>
              <a:rPr lang="nl-BE" dirty="0"/>
              <a:t>Als een vurige vlam staat deze boom elk jaar rond deze periode op de hoek van haar perceel te branden.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72</a:t>
            </a:fld>
            <a:endParaRPr lang="en-GB" altLang="nl-NL"/>
          </a:p>
        </p:txBody>
      </p:sp>
    </p:spTree>
    <p:extLst>
      <p:ext uri="{BB962C8B-B14F-4D97-AF65-F5344CB8AC3E}">
        <p14:creationId xmlns:p14="http://schemas.microsoft.com/office/powerpoint/2010/main" val="40800117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Pistacia chinensis </a:t>
            </a:r>
          </a:p>
          <a:p>
            <a:r>
              <a:rPr lang="nl-BE" dirty="0"/>
              <a:t>Pruikenboomfamilie (Anacardiaceae)</a:t>
            </a:r>
          </a:p>
          <a:p>
            <a:endParaRPr lang="nl-BE" dirty="0"/>
          </a:p>
          <a:p>
            <a:r>
              <a:rPr lang="nl-BE" dirty="0"/>
              <a:t>Als een vurige vlam staat deze boom elk jaar rond deze periode op de hoek van haar perceel te branden.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73</a:t>
            </a:fld>
            <a:endParaRPr lang="en-GB" altLang="nl-NL"/>
          </a:p>
        </p:txBody>
      </p:sp>
    </p:spTree>
    <p:extLst>
      <p:ext uri="{BB962C8B-B14F-4D97-AF65-F5344CB8AC3E}">
        <p14:creationId xmlns:p14="http://schemas.microsoft.com/office/powerpoint/2010/main" val="11287094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Amicia zygomeris </a:t>
            </a:r>
          </a:p>
          <a:p>
            <a:r>
              <a:rPr lang="nl-BE" dirty="0"/>
              <a:t>Vlinderbloemenfamilie (Fabaceae) </a:t>
            </a:r>
          </a:p>
          <a:p>
            <a:endParaRPr lang="nl-BE" dirty="0"/>
          </a:p>
          <a:p>
            <a:r>
              <a:rPr lang="nl-BE" dirty="0"/>
              <a:t>En ook deze keer staat onze </a:t>
            </a:r>
            <a:r>
              <a:rPr lang="nl-BE" i="1" dirty="0"/>
              <a:t>Amicia</a:t>
            </a:r>
            <a:r>
              <a:rPr lang="nl-BE" dirty="0"/>
              <a:t> weer in de kijker, met bloei!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74</a:t>
            </a:fld>
            <a:endParaRPr lang="en-GB" altLang="nl-NL"/>
          </a:p>
        </p:txBody>
      </p:sp>
    </p:spTree>
    <p:extLst>
      <p:ext uri="{BB962C8B-B14F-4D97-AF65-F5344CB8AC3E}">
        <p14:creationId xmlns:p14="http://schemas.microsoft.com/office/powerpoint/2010/main" val="41789402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Amicia zygomeris </a:t>
            </a:r>
          </a:p>
          <a:p>
            <a:r>
              <a:rPr lang="nl-BE" dirty="0"/>
              <a:t>Vlinderbloemenfamilie (Fabaceae) </a:t>
            </a:r>
          </a:p>
          <a:p>
            <a:endParaRPr lang="nl-BE" dirty="0"/>
          </a:p>
          <a:p>
            <a:r>
              <a:rPr lang="nl-BE" dirty="0"/>
              <a:t>En ook deze keer staat onze </a:t>
            </a:r>
            <a:r>
              <a:rPr lang="nl-BE" i="1" dirty="0"/>
              <a:t>Amicia</a:t>
            </a:r>
            <a:r>
              <a:rPr lang="nl-BE" dirty="0"/>
              <a:t> weer in de kijker, met bloei!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75</a:t>
            </a:fld>
            <a:endParaRPr lang="en-GB" altLang="nl-NL"/>
          </a:p>
        </p:txBody>
      </p:sp>
    </p:spTree>
    <p:extLst>
      <p:ext uri="{BB962C8B-B14F-4D97-AF65-F5344CB8AC3E}">
        <p14:creationId xmlns:p14="http://schemas.microsoft.com/office/powerpoint/2010/main" val="33443972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Amicia zygomeris </a:t>
            </a:r>
          </a:p>
          <a:p>
            <a:r>
              <a:rPr lang="nl-BE" dirty="0"/>
              <a:t>Vlinderbloemenfamilie (Fabaceae) </a:t>
            </a:r>
          </a:p>
          <a:p>
            <a:endParaRPr lang="nl-BE" dirty="0"/>
          </a:p>
          <a:p>
            <a:r>
              <a:rPr lang="nl-BE" dirty="0"/>
              <a:t>En ook deze keer staat onze </a:t>
            </a:r>
            <a:r>
              <a:rPr lang="nl-BE" i="1" dirty="0"/>
              <a:t>Amicia</a:t>
            </a:r>
            <a:r>
              <a:rPr lang="nl-BE" dirty="0"/>
              <a:t> weer in de kijker, met bloei!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76</a:t>
            </a:fld>
            <a:endParaRPr lang="en-GB" altLang="nl-NL"/>
          </a:p>
        </p:txBody>
      </p:sp>
    </p:spTree>
    <p:extLst>
      <p:ext uri="{BB962C8B-B14F-4D97-AF65-F5344CB8AC3E}">
        <p14:creationId xmlns:p14="http://schemas.microsoft.com/office/powerpoint/2010/main" val="36137087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Lagerstroemia indica </a:t>
            </a:r>
            <a:r>
              <a:rPr lang="nl-BE" dirty="0"/>
              <a:t>en </a:t>
            </a:r>
            <a:r>
              <a:rPr lang="nl-BE" b="1" i="1" dirty="0"/>
              <a:t>Sapindus mukorossi </a:t>
            </a:r>
          </a:p>
          <a:p>
            <a:r>
              <a:rPr lang="nl-BE" dirty="0"/>
              <a:t>Kattenstaartfamilie (Lythraceae) en Zeepbesfamilie (Sapindaceae)</a:t>
            </a:r>
          </a:p>
          <a:p>
            <a:endParaRPr lang="nl-BE" dirty="0"/>
          </a:p>
          <a:p>
            <a:r>
              <a:rPr lang="nl-BE" dirty="0"/>
              <a:t>Twee gele planten.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77</a:t>
            </a:fld>
            <a:endParaRPr lang="en-GB" altLang="nl-NL"/>
          </a:p>
        </p:txBody>
      </p:sp>
    </p:spTree>
    <p:extLst>
      <p:ext uri="{BB962C8B-B14F-4D97-AF65-F5344CB8AC3E}">
        <p14:creationId xmlns:p14="http://schemas.microsoft.com/office/powerpoint/2010/main" val="1459603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Lagerstroemia indica </a:t>
            </a:r>
          </a:p>
          <a:p>
            <a:r>
              <a:rPr lang="nl-BE" dirty="0"/>
              <a:t>Kattenstaartfamilie (Lythraceae) </a:t>
            </a:r>
          </a:p>
          <a:p>
            <a:endParaRPr lang="nl-BE" dirty="0"/>
          </a:p>
          <a:p>
            <a:r>
              <a:rPr lang="nl-BE" dirty="0"/>
              <a:t>Deze plant heeft de zomer lang goed gebloeid. </a:t>
            </a:r>
          </a:p>
          <a:p>
            <a:r>
              <a:rPr lang="nl-BE" dirty="0"/>
              <a:t>En nu toont ze haar kleur.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78</a:t>
            </a:fld>
            <a:endParaRPr lang="en-GB" altLang="nl-NL"/>
          </a:p>
        </p:txBody>
      </p:sp>
    </p:spTree>
    <p:extLst>
      <p:ext uri="{BB962C8B-B14F-4D97-AF65-F5344CB8AC3E}">
        <p14:creationId xmlns:p14="http://schemas.microsoft.com/office/powerpoint/2010/main" val="14316952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Sapindus mukorossi </a:t>
            </a:r>
          </a:p>
          <a:p>
            <a:r>
              <a:rPr lang="nl-BE" dirty="0"/>
              <a:t>Zeepbesfamilie (Sapindaceae)</a:t>
            </a:r>
          </a:p>
          <a:p>
            <a:endParaRPr lang="nl-BE" dirty="0"/>
          </a:p>
          <a:p>
            <a:r>
              <a:rPr lang="nl-BE" dirty="0"/>
              <a:t>Ook deze boom heeft een goede bloei gekend, maar wel met kleine, eerder onopvallende bloemen. </a:t>
            </a:r>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79</a:t>
            </a:fld>
            <a:endParaRPr lang="en-GB" altLang="nl-NL"/>
          </a:p>
        </p:txBody>
      </p:sp>
    </p:spTree>
    <p:extLst>
      <p:ext uri="{BB962C8B-B14F-4D97-AF65-F5344CB8AC3E}">
        <p14:creationId xmlns:p14="http://schemas.microsoft.com/office/powerpoint/2010/main" val="2090138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Driebladcitrus (Poncirus trifoliata)</a:t>
            </a:r>
          </a:p>
          <a:p>
            <a:r>
              <a:rPr lang="nl-BE" dirty="0"/>
              <a:t>Wijnruitfamilie (Rutaceae)</a:t>
            </a:r>
          </a:p>
          <a:p>
            <a:endParaRPr lang="nl-BE" dirty="0"/>
          </a:p>
          <a:p>
            <a:r>
              <a:rPr lang="nl-BE" dirty="0"/>
              <a:t>Veel bladeren zijn reeds afgevallen en vormen een geel tapijtje op de bodem. </a:t>
            </a:r>
          </a:p>
          <a:p>
            <a:r>
              <a:rPr lang="nl-BE" dirty="0"/>
              <a:t>Merkwaardig is deze soort, die vaak in het genus </a:t>
            </a:r>
            <a:r>
              <a:rPr lang="nl-BE" i="1" dirty="0"/>
              <a:t>Citrus</a:t>
            </a:r>
            <a:r>
              <a:rPr lang="nl-BE" dirty="0"/>
              <a:t> wordt opgenomen, door haar bladval, een kenmerk dat in </a:t>
            </a:r>
            <a:r>
              <a:rPr lang="nl-BE" i="1" dirty="0"/>
              <a:t>Citrus</a:t>
            </a:r>
            <a:r>
              <a:rPr lang="nl-BE" dirty="0"/>
              <a:t> niet aanwezig is.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a:t>
            </a:fld>
            <a:endParaRPr lang="en-GB" altLang="nl-NL"/>
          </a:p>
        </p:txBody>
      </p:sp>
    </p:spTree>
    <p:extLst>
      <p:ext uri="{BB962C8B-B14F-4D97-AF65-F5344CB8AC3E}">
        <p14:creationId xmlns:p14="http://schemas.microsoft.com/office/powerpoint/2010/main" val="14044229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Sapindus mukorossi </a:t>
            </a:r>
          </a:p>
          <a:p>
            <a:r>
              <a:rPr lang="nl-BE" dirty="0"/>
              <a:t>Zeepbesfamilie (Sapindaceae)</a:t>
            </a:r>
          </a:p>
          <a:p>
            <a:endParaRPr lang="nl-BE" dirty="0"/>
          </a:p>
          <a:p>
            <a:r>
              <a:rPr lang="nl-BE" dirty="0"/>
              <a:t>Nu zijn er de vruchten, met kenmerkend één deel goed ontwikkeld, en twee delen die achterblijven en niet verder uitgroeien. </a:t>
            </a:r>
          </a:p>
          <a:p>
            <a:r>
              <a:rPr lang="nl-BE" dirty="0"/>
              <a:t>Deze bessen worden gebruikt om kleren te wassen.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80</a:t>
            </a:fld>
            <a:endParaRPr lang="en-GB" altLang="nl-NL"/>
          </a:p>
        </p:txBody>
      </p:sp>
    </p:spTree>
    <p:extLst>
      <p:ext uri="{BB962C8B-B14F-4D97-AF65-F5344CB8AC3E}">
        <p14:creationId xmlns:p14="http://schemas.microsoft.com/office/powerpoint/2010/main" val="41468977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Codonopsis lanceolata </a:t>
            </a:r>
          </a:p>
          <a:p>
            <a:r>
              <a:rPr lang="nl-BE" dirty="0"/>
              <a:t>Klokjesfamilie (Campanulaceae) </a:t>
            </a:r>
          </a:p>
          <a:p>
            <a:endParaRPr lang="nl-BE" dirty="0"/>
          </a:p>
          <a:p>
            <a:r>
              <a:rPr lang="nl-BE" dirty="0"/>
              <a:t>Hier vinden we toch een van de merkwaardigste planten van deze sessie, wegens de abnormale afmetingen en vorm van haar vruchten.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82</a:t>
            </a:fld>
            <a:endParaRPr lang="en-GB" altLang="nl-NL"/>
          </a:p>
        </p:txBody>
      </p:sp>
    </p:spTree>
    <p:extLst>
      <p:ext uri="{BB962C8B-B14F-4D97-AF65-F5344CB8AC3E}">
        <p14:creationId xmlns:p14="http://schemas.microsoft.com/office/powerpoint/2010/main" val="50502547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Codonopsis lanceolata </a:t>
            </a:r>
          </a:p>
          <a:p>
            <a:r>
              <a:rPr lang="nl-BE" dirty="0"/>
              <a:t>Klokjesfamilie (Campanulaceae) </a:t>
            </a:r>
          </a:p>
          <a:p>
            <a:endParaRPr lang="nl-BE" dirty="0"/>
          </a:p>
          <a:p>
            <a:r>
              <a:rPr lang="nl-BE" dirty="0"/>
              <a:t>Hier vinden we toch een van de merkwaardigste planten van deze sessie, wegens de abnormale afmetingen en vorm van haar vruchten. </a:t>
            </a:r>
          </a:p>
          <a:p>
            <a:endParaRPr lang="nl-BE" dirty="0"/>
          </a:p>
          <a:p>
            <a:r>
              <a:rPr lang="nl-BE" dirty="0"/>
              <a:t>Deze vruchten zijn duidelijk onderstandig, 5-tallig, en voorzien van de resten van de kelkbladen.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83</a:t>
            </a:fld>
            <a:endParaRPr lang="en-GB" altLang="nl-NL"/>
          </a:p>
        </p:txBody>
      </p:sp>
    </p:spTree>
    <p:extLst>
      <p:ext uri="{BB962C8B-B14F-4D97-AF65-F5344CB8AC3E}">
        <p14:creationId xmlns:p14="http://schemas.microsoft.com/office/powerpoint/2010/main" val="410347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Codonopsis lanceolata </a:t>
            </a:r>
          </a:p>
          <a:p>
            <a:r>
              <a:rPr lang="nl-BE" dirty="0"/>
              <a:t>Klokjesfamilie (Campanulaceae) </a:t>
            </a:r>
          </a:p>
          <a:p>
            <a:endParaRPr lang="nl-BE" dirty="0"/>
          </a:p>
          <a:p>
            <a:r>
              <a:rPr lang="nl-BE" dirty="0"/>
              <a:t>Hier vinden we toch een van de merkwaardigste planten van deze sessie, wegens de abnormale afmetingen en vorm van haar vruchten. </a:t>
            </a:r>
          </a:p>
          <a:p>
            <a:endParaRPr lang="nl-BE" dirty="0"/>
          </a:p>
          <a:p>
            <a:r>
              <a:rPr lang="nl-BE" dirty="0"/>
              <a:t>Deze vruchten zijn duidelijk onderstandig, 5-tallig, en voorzien van de resten van de kelkbladen. </a:t>
            </a:r>
          </a:p>
          <a:p>
            <a:endParaRPr lang="nl-BE" dirty="0"/>
          </a:p>
          <a:p>
            <a:r>
              <a:rPr lang="nl-BE" dirty="0"/>
              <a:t>Hier is een viertallige vrucht zichtbaar.</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84</a:t>
            </a:fld>
            <a:endParaRPr lang="en-GB" altLang="nl-NL"/>
          </a:p>
        </p:txBody>
      </p:sp>
    </p:spTree>
    <p:extLst>
      <p:ext uri="{BB962C8B-B14F-4D97-AF65-F5344CB8AC3E}">
        <p14:creationId xmlns:p14="http://schemas.microsoft.com/office/powerpoint/2010/main" val="38411506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Codonopsis lanceolata </a:t>
            </a:r>
          </a:p>
          <a:p>
            <a:r>
              <a:rPr lang="nl-BE" dirty="0"/>
              <a:t>Klokjesfamilie (Campanulaceae) </a:t>
            </a:r>
          </a:p>
          <a:p>
            <a:endParaRPr lang="nl-BE" dirty="0"/>
          </a:p>
          <a:p>
            <a:r>
              <a:rPr lang="nl-BE" dirty="0"/>
              <a:t>Hier vinden we toch een van de merkwaardigste planten van deze sessie, wegens de abnormale afmetingen en vorm van haar vruchten. </a:t>
            </a:r>
          </a:p>
          <a:p>
            <a:endParaRPr lang="nl-BE" dirty="0"/>
          </a:p>
          <a:p>
            <a:r>
              <a:rPr lang="nl-BE" dirty="0"/>
              <a:t>Deze vruchten zijn duidelijk onderstandig, 5-tallig, en voorzien van de resten van de kelkbladen. </a:t>
            </a:r>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85</a:t>
            </a:fld>
            <a:endParaRPr lang="en-GB" altLang="nl-NL"/>
          </a:p>
        </p:txBody>
      </p:sp>
    </p:spTree>
    <p:extLst>
      <p:ext uri="{BB962C8B-B14F-4D97-AF65-F5344CB8AC3E}">
        <p14:creationId xmlns:p14="http://schemas.microsoft.com/office/powerpoint/2010/main" val="39032317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Codonopsis lanceolata </a:t>
            </a:r>
          </a:p>
          <a:p>
            <a:r>
              <a:rPr lang="nl-BE" dirty="0"/>
              <a:t>Klokjesfamilie (Campanulaceae) </a:t>
            </a:r>
          </a:p>
          <a:p>
            <a:endParaRPr lang="nl-BE" dirty="0"/>
          </a:p>
          <a:p>
            <a:r>
              <a:rPr lang="nl-BE" dirty="0"/>
              <a:t>Hier vinden we toch een van de merkwaardigste planten van deze sessie, wegens de abnormale afmetingen en vorm van haar vruchten. </a:t>
            </a:r>
          </a:p>
          <a:p>
            <a:endParaRPr lang="nl-BE" dirty="0"/>
          </a:p>
          <a:p>
            <a:r>
              <a:rPr lang="nl-BE" dirty="0"/>
              <a:t>Deze vruchten zijn duidelijk onderstandig, 5-tallig, en voorzien van de resten van de kelkbladen. </a:t>
            </a:r>
          </a:p>
          <a:p>
            <a:endParaRPr lang="nl-BE" dirty="0"/>
          </a:p>
          <a:p>
            <a:r>
              <a:rPr lang="nl-BE" dirty="0"/>
              <a:t>Op deze foto zijn nog enkele kelkbladen in volle glorie waarneembaar.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86</a:t>
            </a:fld>
            <a:endParaRPr lang="en-GB" altLang="nl-NL"/>
          </a:p>
        </p:txBody>
      </p:sp>
    </p:spTree>
    <p:extLst>
      <p:ext uri="{BB962C8B-B14F-4D97-AF65-F5344CB8AC3E}">
        <p14:creationId xmlns:p14="http://schemas.microsoft.com/office/powerpoint/2010/main" val="172517246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Codonopsis lanceolata </a:t>
            </a:r>
          </a:p>
          <a:p>
            <a:r>
              <a:rPr lang="nl-BE" dirty="0"/>
              <a:t>Klokjesfamilie (Campanulaceae) </a:t>
            </a:r>
          </a:p>
          <a:p>
            <a:endParaRPr lang="nl-BE" dirty="0"/>
          </a:p>
          <a:p>
            <a:r>
              <a:rPr lang="nl-BE" dirty="0"/>
              <a:t>Hier vinden we toch een van de merkwaardigste planten van deze sessie, wegens de abnormale afmetingen en vorm van haar vruchten. </a:t>
            </a:r>
          </a:p>
          <a:p>
            <a:endParaRPr lang="nl-BE" dirty="0"/>
          </a:p>
          <a:p>
            <a:r>
              <a:rPr lang="nl-BE" dirty="0"/>
              <a:t>Deze vruchten zijn duidelijk onderstandig, 5-tallig, en voorzien van de resten van de kelkbladen. </a:t>
            </a:r>
          </a:p>
          <a:p>
            <a:endParaRPr lang="nl-BE" dirty="0"/>
          </a:p>
          <a:p>
            <a:r>
              <a:rPr lang="nl-BE" dirty="0"/>
              <a:t>Op deze foto zijn nog enkele kelkbladen in volle glorie waarneembaar.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87</a:t>
            </a:fld>
            <a:endParaRPr lang="en-GB" altLang="nl-NL"/>
          </a:p>
        </p:txBody>
      </p:sp>
    </p:spTree>
    <p:extLst>
      <p:ext uri="{BB962C8B-B14F-4D97-AF65-F5344CB8AC3E}">
        <p14:creationId xmlns:p14="http://schemas.microsoft.com/office/powerpoint/2010/main" val="17001359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Codonopsis lanceolata </a:t>
            </a:r>
          </a:p>
          <a:p>
            <a:r>
              <a:rPr lang="nl-BE" dirty="0"/>
              <a:t>Klokjesfamilie (Campanulaceae) </a:t>
            </a:r>
          </a:p>
          <a:p>
            <a:endParaRPr lang="nl-BE" dirty="0"/>
          </a:p>
          <a:p>
            <a:r>
              <a:rPr lang="nl-BE" dirty="0"/>
              <a:t>Hier vinden we toch een van de merkwaardigste planten van deze sessie, wegens de abnormale afmetingen en vorm van haar vruchten. </a:t>
            </a:r>
          </a:p>
          <a:p>
            <a:endParaRPr lang="nl-BE" dirty="0"/>
          </a:p>
          <a:p>
            <a:r>
              <a:rPr lang="nl-BE" dirty="0"/>
              <a:t>Deze vruchten zijn duidelijk onderstandig, 5-tallig, en voorzien van de resten van de kelkbladen. </a:t>
            </a:r>
          </a:p>
          <a:p>
            <a:endParaRPr lang="nl-BE" dirty="0"/>
          </a:p>
          <a:p>
            <a:r>
              <a:rPr lang="nl-BE" dirty="0"/>
              <a:t>En hier zien we nog resten van de kroonbladen, hangend aan een onrijpe vrucht.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88</a:t>
            </a:fld>
            <a:endParaRPr lang="en-GB" altLang="nl-NL"/>
          </a:p>
        </p:txBody>
      </p:sp>
    </p:spTree>
    <p:extLst>
      <p:ext uri="{BB962C8B-B14F-4D97-AF65-F5344CB8AC3E}">
        <p14:creationId xmlns:p14="http://schemas.microsoft.com/office/powerpoint/2010/main" val="1746776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Tricyrtis macranthopsis </a:t>
            </a:r>
          </a:p>
          <a:p>
            <a:r>
              <a:rPr lang="nl-BE" dirty="0"/>
              <a:t>Leliefamilie (Liliaceae)</a:t>
            </a:r>
          </a:p>
          <a:p>
            <a:endParaRPr lang="nl-BE" dirty="0"/>
          </a:p>
          <a:p>
            <a:r>
              <a:rPr lang="nl-BE" dirty="0"/>
              <a:t>Een liggend bloemgestel, wellicht in de natuur op een helling in een Japans bos, maar hier gewoon op een lichtjes hellend vlak.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89</a:t>
            </a:fld>
            <a:endParaRPr lang="en-GB" altLang="nl-NL"/>
          </a:p>
        </p:txBody>
      </p:sp>
    </p:spTree>
    <p:extLst>
      <p:ext uri="{BB962C8B-B14F-4D97-AF65-F5344CB8AC3E}">
        <p14:creationId xmlns:p14="http://schemas.microsoft.com/office/powerpoint/2010/main" val="4835269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Tricyrtis macranthopsis </a:t>
            </a:r>
          </a:p>
          <a:p>
            <a:r>
              <a:rPr lang="nl-BE" dirty="0"/>
              <a:t>Leliefamilie (Liliaceae)</a:t>
            </a:r>
          </a:p>
          <a:p>
            <a:endParaRPr lang="nl-BE" dirty="0"/>
          </a:p>
          <a:p>
            <a:r>
              <a:rPr lang="nl-BE" dirty="0"/>
              <a:t>Een liggend bloemgestel, wellicht in de natuur op een helling in een Japans bos, maar hier gewoon op een lichtjes hellend vlak.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90</a:t>
            </a:fld>
            <a:endParaRPr lang="en-GB" altLang="nl-NL"/>
          </a:p>
        </p:txBody>
      </p:sp>
    </p:spTree>
    <p:extLst>
      <p:ext uri="{BB962C8B-B14F-4D97-AF65-F5344CB8AC3E}">
        <p14:creationId xmlns:p14="http://schemas.microsoft.com/office/powerpoint/2010/main" val="1850407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Nandina domestica </a:t>
            </a:r>
          </a:p>
          <a:p>
            <a:r>
              <a:rPr lang="nl-BE" dirty="0"/>
              <a:t>Berberisfamilie (Berberidaceae)</a:t>
            </a:r>
          </a:p>
          <a:p>
            <a:endParaRPr lang="nl-BE" dirty="0"/>
          </a:p>
          <a:p>
            <a:r>
              <a:rPr lang="nl-BE" dirty="0"/>
              <a:t>Jongste blad en oudste blad kleuren beide rood, de jongste helder rood, de oudste eerder dof rood, en deze laatste zullen letterlijk stukje bij stukje afvallen tot enkel de bladsteel nog overblijft (en deze blijft vaak nog jaren aanwezig als getuige van de bladval).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a:t>
            </a:fld>
            <a:endParaRPr lang="en-GB" altLang="nl-NL"/>
          </a:p>
        </p:txBody>
      </p:sp>
    </p:spTree>
    <p:extLst>
      <p:ext uri="{BB962C8B-B14F-4D97-AF65-F5344CB8AC3E}">
        <p14:creationId xmlns:p14="http://schemas.microsoft.com/office/powerpoint/2010/main" val="14559632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Elatostema umbellatum </a:t>
            </a:r>
          </a:p>
          <a:p>
            <a:r>
              <a:rPr lang="nl-BE" dirty="0"/>
              <a:t>Brandnetelfamilie (Urticaceae)</a:t>
            </a:r>
          </a:p>
          <a:p>
            <a:endParaRPr lang="nl-BE" dirty="0"/>
          </a:p>
          <a:p>
            <a:r>
              <a:rPr lang="nl-BE" dirty="0"/>
              <a:t>Voor deze plant werd de cultivarnaam ‘Dents de Kyoto’ gebruikt, wat wijst op haar Japanse origine. </a:t>
            </a:r>
          </a:p>
          <a:p>
            <a:r>
              <a:rPr lang="nl-BE" dirty="0"/>
              <a:t>Dit is een mooie bodembedekker, die onder (zeer) donkere omstandigheden kan groeien, mits de bodem vochtig genoeg blijft. En hier, in dit hoekje naast de Victoriakas lukt dat wel. </a:t>
            </a:r>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91</a:t>
            </a:fld>
            <a:endParaRPr lang="en-GB" altLang="nl-NL"/>
          </a:p>
        </p:txBody>
      </p:sp>
    </p:spTree>
    <p:extLst>
      <p:ext uri="{BB962C8B-B14F-4D97-AF65-F5344CB8AC3E}">
        <p14:creationId xmlns:p14="http://schemas.microsoft.com/office/powerpoint/2010/main" val="17436764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Elatostema umbellatum </a:t>
            </a:r>
          </a:p>
          <a:p>
            <a:r>
              <a:rPr lang="nl-BE" dirty="0"/>
              <a:t>Brandnetelfamilie (Urticaceae)</a:t>
            </a:r>
          </a:p>
          <a:p>
            <a:endParaRPr lang="nl-BE" dirty="0"/>
          </a:p>
          <a:p>
            <a:r>
              <a:rPr lang="nl-BE" dirty="0"/>
              <a:t>Voor deze plant werd de cultivarnaam ‘Dents de Kyoto’ gebruikt, wat wijst op haar Japanse origine. </a:t>
            </a:r>
          </a:p>
          <a:p>
            <a:r>
              <a:rPr lang="nl-BE" dirty="0"/>
              <a:t>Dit is een mooie bodembedekker, die onder (zeer) donkere omstandigheden kan groeien, mits de bodem vochtig genoeg blijft. En hier, in dit hoekje naast de Victoriakas lukt dat wel. </a:t>
            </a:r>
          </a:p>
          <a:p>
            <a:endParaRPr lang="nl-BE" dirty="0"/>
          </a:p>
          <a:p>
            <a:r>
              <a:rPr lang="nl-BE" dirty="0"/>
              <a:t>De bloemen zijn zeer klein, en worden voor de bloei door een aantal merkwaardige rood-vliezige schubben omsloten.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92</a:t>
            </a:fld>
            <a:endParaRPr lang="en-GB" altLang="nl-NL"/>
          </a:p>
        </p:txBody>
      </p:sp>
    </p:spTree>
    <p:extLst>
      <p:ext uri="{BB962C8B-B14F-4D97-AF65-F5344CB8AC3E}">
        <p14:creationId xmlns:p14="http://schemas.microsoft.com/office/powerpoint/2010/main" val="319113704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Diaspananthus uniflorus </a:t>
            </a:r>
          </a:p>
          <a:p>
            <a:r>
              <a:rPr lang="nl-BE" dirty="0"/>
              <a:t>Asterfamilie (Asteraceae) </a:t>
            </a:r>
          </a:p>
          <a:p>
            <a:endParaRPr lang="nl-BE" dirty="0"/>
          </a:p>
          <a:p>
            <a:r>
              <a:rPr lang="nl-BE" dirty="0"/>
              <a:t>Een wat vreemde, Japanse soort, met mooie bladeren in een fraai rozet, en met takjes waaruit nu kleine knopjes tevoorschijn komen. </a:t>
            </a:r>
          </a:p>
          <a:p>
            <a:r>
              <a:rPr lang="nl-BE" dirty="0"/>
              <a:t>Elk van deze kleine knopjes zal uitgroeien tot een éénbloemig hoofdje, dat dan eigenlijk geen hoofdje meer is...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94</a:t>
            </a:fld>
            <a:endParaRPr lang="en-GB" altLang="nl-NL"/>
          </a:p>
        </p:txBody>
      </p:sp>
    </p:spTree>
    <p:extLst>
      <p:ext uri="{BB962C8B-B14F-4D97-AF65-F5344CB8AC3E}">
        <p14:creationId xmlns:p14="http://schemas.microsoft.com/office/powerpoint/2010/main" val="23646790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Diaspananthus uniflorus </a:t>
            </a:r>
          </a:p>
          <a:p>
            <a:r>
              <a:rPr lang="nl-BE" dirty="0"/>
              <a:t>Asterfamilie (Asteraceae) </a:t>
            </a:r>
          </a:p>
          <a:p>
            <a:endParaRPr lang="nl-BE" dirty="0"/>
          </a:p>
          <a:p>
            <a:r>
              <a:rPr lang="nl-BE" dirty="0"/>
              <a:t>Een wat vreemde, Japanse soort, met mooie bladeren in een fraai rozet, en met takjes waaruit nu kleine knopjes tevoorschijn komen. </a:t>
            </a:r>
          </a:p>
          <a:p>
            <a:r>
              <a:rPr lang="nl-BE" dirty="0"/>
              <a:t>Elk van deze kleine knopjes zal uitgroeien tot een éénbloemig hoofdje, dat dan eigenlijk geen hoofdje meer is...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95</a:t>
            </a:fld>
            <a:endParaRPr lang="en-GB" altLang="nl-NL"/>
          </a:p>
        </p:txBody>
      </p:sp>
    </p:spTree>
    <p:extLst>
      <p:ext uri="{BB962C8B-B14F-4D97-AF65-F5344CB8AC3E}">
        <p14:creationId xmlns:p14="http://schemas.microsoft.com/office/powerpoint/2010/main" val="99937520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Diaspananthus uniflorus </a:t>
            </a:r>
          </a:p>
          <a:p>
            <a:r>
              <a:rPr lang="nl-BE" dirty="0"/>
              <a:t>Asterfamilie (Asteraceae) </a:t>
            </a:r>
          </a:p>
          <a:p>
            <a:endParaRPr lang="nl-BE" dirty="0"/>
          </a:p>
          <a:p>
            <a:r>
              <a:rPr lang="nl-BE" dirty="0"/>
              <a:t>Een wat vreemde, Japanse soort, met mooie bladeren in een fraai rozet, en met takjes waaruit nu kleine knopjes tevoorschijn komen. </a:t>
            </a:r>
          </a:p>
          <a:p>
            <a:r>
              <a:rPr lang="nl-BE" dirty="0"/>
              <a:t>Elk van deze kleine knopjes zal uitgroeien tot een éénbloemig hoofdje, dat dan eigenlijk geen hoofdje meer is...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96</a:t>
            </a:fld>
            <a:endParaRPr lang="en-GB" altLang="nl-NL"/>
          </a:p>
        </p:txBody>
      </p:sp>
    </p:spTree>
    <p:extLst>
      <p:ext uri="{BB962C8B-B14F-4D97-AF65-F5344CB8AC3E}">
        <p14:creationId xmlns:p14="http://schemas.microsoft.com/office/powerpoint/2010/main" val="311854035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Heliotropium nicotianifolium </a:t>
            </a:r>
          </a:p>
          <a:p>
            <a:r>
              <a:rPr lang="nl-BE" dirty="0"/>
              <a:t>Heliotroopfamilie (Heliotropaceae)</a:t>
            </a:r>
          </a:p>
          <a:p>
            <a:endParaRPr lang="nl-BE" dirty="0"/>
          </a:p>
          <a:p>
            <a:r>
              <a:rPr lang="nl-BE" dirty="0"/>
              <a:t>Dit is de “onbekende plant” uit de sessie in september, met een oplossing!</a:t>
            </a:r>
          </a:p>
          <a:p>
            <a:endParaRPr lang="nl-BE" dirty="0"/>
          </a:p>
          <a:p>
            <a:r>
              <a:rPr lang="nl-BE" dirty="0"/>
              <a:t>Deze plant hebben we ontvangen als zaad, onder de naam </a:t>
            </a:r>
            <a:r>
              <a:rPr lang="nl-BE" i="1" dirty="0"/>
              <a:t>Tournefortia heliotropioides</a:t>
            </a:r>
            <a:r>
              <a:rPr lang="nl-BE" dirty="0"/>
              <a:t>. </a:t>
            </a:r>
          </a:p>
          <a:p>
            <a:r>
              <a:rPr lang="nl-BE" dirty="0"/>
              <a:t>Maar helaas, dit genus met haar typesoort </a:t>
            </a:r>
            <a:r>
              <a:rPr lang="nl-BE" i="1" dirty="0"/>
              <a:t>Tournefortia hirsutissima </a:t>
            </a:r>
            <a:r>
              <a:rPr lang="nl-BE" dirty="0"/>
              <a:t>zit heel duidelijk diep genest binnen het genus </a:t>
            </a:r>
            <a:r>
              <a:rPr lang="nl-BE" i="1" dirty="0"/>
              <a:t>Heliotropium</a:t>
            </a:r>
            <a:r>
              <a:rPr lang="nl-BE" dirty="0"/>
              <a:t>. </a:t>
            </a:r>
          </a:p>
          <a:p>
            <a:r>
              <a:rPr lang="nl-BE" dirty="0"/>
              <a:t>Vandaar deze naamswijziging naar een wat oudere naam.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98</a:t>
            </a:fld>
            <a:endParaRPr lang="en-GB" altLang="nl-NL"/>
          </a:p>
        </p:txBody>
      </p:sp>
    </p:spTree>
    <p:extLst>
      <p:ext uri="{BB962C8B-B14F-4D97-AF65-F5344CB8AC3E}">
        <p14:creationId xmlns:p14="http://schemas.microsoft.com/office/powerpoint/2010/main" val="83375769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Heliotropium nicotianifolium </a:t>
            </a:r>
          </a:p>
          <a:p>
            <a:r>
              <a:rPr lang="nl-BE" dirty="0"/>
              <a:t>Heliotroopfamilie (Heliotropaceae)</a:t>
            </a:r>
          </a:p>
          <a:p>
            <a:endParaRPr lang="nl-BE" dirty="0"/>
          </a:p>
          <a:p>
            <a:r>
              <a:rPr lang="nl-BE" dirty="0"/>
              <a:t>Deze plant hebben we ontvangen als zaad, onder de naam </a:t>
            </a:r>
            <a:r>
              <a:rPr lang="nl-BE" i="1" dirty="0"/>
              <a:t>Tournefortia heliotropioides</a:t>
            </a:r>
            <a:r>
              <a:rPr lang="nl-BE" dirty="0"/>
              <a:t>. </a:t>
            </a:r>
          </a:p>
          <a:p>
            <a:r>
              <a:rPr lang="nl-BE" dirty="0"/>
              <a:t>Maar helaas, dit genus met haar typesoort </a:t>
            </a:r>
            <a:r>
              <a:rPr lang="nl-BE" i="1" dirty="0"/>
              <a:t>Tournefortia hirsutissima </a:t>
            </a:r>
            <a:r>
              <a:rPr lang="nl-BE" dirty="0"/>
              <a:t>zit heel duidelijk diep genest binnen het genus </a:t>
            </a:r>
            <a:r>
              <a:rPr lang="nl-BE" i="1" dirty="0"/>
              <a:t>Heliotropium</a:t>
            </a:r>
            <a:r>
              <a:rPr lang="nl-BE" dirty="0"/>
              <a:t>. </a:t>
            </a:r>
          </a:p>
          <a:p>
            <a:r>
              <a:rPr lang="nl-BE" dirty="0"/>
              <a:t>Vandaar deze naamswijziging naar een wat oudere naam.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99</a:t>
            </a:fld>
            <a:endParaRPr lang="en-GB" altLang="nl-NL"/>
          </a:p>
        </p:txBody>
      </p:sp>
    </p:spTree>
    <p:extLst>
      <p:ext uri="{BB962C8B-B14F-4D97-AF65-F5344CB8AC3E}">
        <p14:creationId xmlns:p14="http://schemas.microsoft.com/office/powerpoint/2010/main" val="42717520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Heliotropium nicotianifolium </a:t>
            </a:r>
          </a:p>
          <a:p>
            <a:r>
              <a:rPr lang="nl-BE" dirty="0"/>
              <a:t>Heliotroopfamilie (Heliotropaceae)</a:t>
            </a:r>
          </a:p>
          <a:p>
            <a:endParaRPr lang="nl-BE" dirty="0"/>
          </a:p>
          <a:p>
            <a:r>
              <a:rPr lang="nl-BE" dirty="0"/>
              <a:t>Deze plant hebben we ontvangen als zaad, onder de naam </a:t>
            </a:r>
            <a:r>
              <a:rPr lang="nl-BE" i="1" dirty="0"/>
              <a:t>Tournefortia heliotropioides</a:t>
            </a:r>
            <a:r>
              <a:rPr lang="nl-BE" dirty="0"/>
              <a:t>. </a:t>
            </a:r>
          </a:p>
          <a:p>
            <a:r>
              <a:rPr lang="nl-BE" dirty="0"/>
              <a:t>Maar helaas, dit genus met haar typesoort </a:t>
            </a:r>
            <a:r>
              <a:rPr lang="nl-BE" i="1" dirty="0"/>
              <a:t>Tournefortia hirsutissima </a:t>
            </a:r>
            <a:r>
              <a:rPr lang="nl-BE" dirty="0"/>
              <a:t>zit heel duidelijk diep genest binnen het genus </a:t>
            </a:r>
            <a:r>
              <a:rPr lang="nl-BE" i="1" dirty="0"/>
              <a:t>Heliotropium</a:t>
            </a:r>
            <a:r>
              <a:rPr lang="nl-BE" dirty="0"/>
              <a:t>. </a:t>
            </a:r>
          </a:p>
          <a:p>
            <a:r>
              <a:rPr lang="nl-BE" dirty="0"/>
              <a:t>Vandaar deze naamswijziging naar een wat oudere naam.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100</a:t>
            </a:fld>
            <a:endParaRPr lang="en-GB" altLang="nl-NL"/>
          </a:p>
        </p:txBody>
      </p:sp>
    </p:spTree>
    <p:extLst>
      <p:ext uri="{BB962C8B-B14F-4D97-AF65-F5344CB8AC3E}">
        <p14:creationId xmlns:p14="http://schemas.microsoft.com/office/powerpoint/2010/main" val="2979526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BE"/>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Klik om de titelstijl van het model te bewerken</a:t>
            </a:r>
            <a:endParaRPr lang="nl-NL"/>
          </a:p>
        </p:txBody>
      </p:sp>
      <p:sp>
        <p:nvSpPr>
          <p:cNvPr id="4" name="Rectangle 4">
            <a:extLst>
              <a:ext uri="{FF2B5EF4-FFF2-40B4-BE49-F238E27FC236}">
                <a16:creationId xmlns:a16="http://schemas.microsoft.com/office/drawing/2014/main" id="{AD9957FE-E197-7244-91E0-14BBFE569032}"/>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839C7361-6762-354F-84D9-8EFF5646A484}"/>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89E16FF4-9D45-884D-B7C8-B4B7604FED79}"/>
              </a:ext>
            </a:extLst>
          </p:cNvPr>
          <p:cNvSpPr>
            <a:spLocks noGrp="1" noChangeArrowheads="1"/>
          </p:cNvSpPr>
          <p:nvPr>
            <p:ph type="sldNum" sz="quarter" idx="12"/>
          </p:nvPr>
        </p:nvSpPr>
        <p:spPr>
          <a:ln/>
        </p:spPr>
        <p:txBody>
          <a:bodyPr/>
          <a:lstStyle>
            <a:lvl1pPr>
              <a:defRPr/>
            </a:lvl1pPr>
          </a:lstStyle>
          <a:p>
            <a:fld id="{758A5CC0-24CD-A848-B7A4-B6ACCD4F47EC}" type="slidenum">
              <a:rPr lang="en-GB" altLang="nl-NL"/>
              <a:pPr/>
              <a:t>‹nr.›</a:t>
            </a:fld>
            <a:endParaRPr lang="en-GB" altLang="nl-NL"/>
          </a:p>
        </p:txBody>
      </p:sp>
    </p:spTree>
    <p:extLst>
      <p:ext uri="{BB962C8B-B14F-4D97-AF65-F5344CB8AC3E}">
        <p14:creationId xmlns:p14="http://schemas.microsoft.com/office/powerpoint/2010/main" val="2590258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F51F1E2A-2EFF-EF4E-BCC9-F0DBBAA4B11F}"/>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DBD07E8-C34E-7846-8F86-BCC2CCA5EB0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55494B84-2D26-9946-9F6D-D70DD42A9867}"/>
              </a:ext>
            </a:extLst>
          </p:cNvPr>
          <p:cNvSpPr>
            <a:spLocks noGrp="1" noChangeArrowheads="1"/>
          </p:cNvSpPr>
          <p:nvPr>
            <p:ph type="sldNum" sz="quarter" idx="12"/>
          </p:nvPr>
        </p:nvSpPr>
        <p:spPr>
          <a:ln/>
        </p:spPr>
        <p:txBody>
          <a:bodyPr/>
          <a:lstStyle>
            <a:lvl1pPr>
              <a:defRPr/>
            </a:lvl1pPr>
          </a:lstStyle>
          <a:p>
            <a:fld id="{3514DBB5-D9ED-1F46-A3CF-4F4E903E7609}" type="slidenum">
              <a:rPr lang="en-GB" altLang="nl-NL"/>
              <a:pPr/>
              <a:t>‹nr.›</a:t>
            </a:fld>
            <a:endParaRPr lang="en-GB" altLang="nl-NL"/>
          </a:p>
        </p:txBody>
      </p:sp>
    </p:spTree>
    <p:extLst>
      <p:ext uri="{BB962C8B-B14F-4D97-AF65-F5344CB8AC3E}">
        <p14:creationId xmlns:p14="http://schemas.microsoft.com/office/powerpoint/2010/main" val="1620366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15100" y="609600"/>
            <a:ext cx="1943100" cy="5486400"/>
          </a:xfrm>
        </p:spPr>
        <p:txBody>
          <a:bodyPr vert="eaVert"/>
          <a:lstStyle/>
          <a:p>
            <a:r>
              <a:rPr lang="nl-BE"/>
              <a:t>Titelstijl van model bewerken</a:t>
            </a:r>
            <a:endParaRPr lang="nl-NL"/>
          </a:p>
        </p:txBody>
      </p:sp>
      <p:sp>
        <p:nvSpPr>
          <p:cNvPr id="3" name="Tijdelijke aanduiding voor verticale tekst 2"/>
          <p:cNvSpPr>
            <a:spLocks noGrp="1"/>
          </p:cNvSpPr>
          <p:nvPr>
            <p:ph type="body" orient="vert" idx="1"/>
          </p:nvPr>
        </p:nvSpPr>
        <p:spPr>
          <a:xfrm>
            <a:off x="685800" y="609600"/>
            <a:ext cx="5676900" cy="5486400"/>
          </a:xfrm>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9240ADB8-8CA3-4E46-88FA-B3ADDE73ABAB}"/>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04FDE3C-EAF7-5F4A-8984-2256B9030B3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FBD247EC-4E13-044D-A1A8-72DF06464ECC}"/>
              </a:ext>
            </a:extLst>
          </p:cNvPr>
          <p:cNvSpPr>
            <a:spLocks noGrp="1" noChangeArrowheads="1"/>
          </p:cNvSpPr>
          <p:nvPr>
            <p:ph type="sldNum" sz="quarter" idx="12"/>
          </p:nvPr>
        </p:nvSpPr>
        <p:spPr>
          <a:ln/>
        </p:spPr>
        <p:txBody>
          <a:bodyPr/>
          <a:lstStyle>
            <a:lvl1pPr>
              <a:defRPr/>
            </a:lvl1pPr>
          </a:lstStyle>
          <a:p>
            <a:fld id="{E864859D-F6F7-5844-9B14-47206966E6C1}" type="slidenum">
              <a:rPr lang="en-GB" altLang="nl-NL"/>
              <a:pPr/>
              <a:t>‹nr.›</a:t>
            </a:fld>
            <a:endParaRPr lang="en-GB" altLang="nl-NL"/>
          </a:p>
        </p:txBody>
      </p:sp>
    </p:spTree>
    <p:extLst>
      <p:ext uri="{BB962C8B-B14F-4D97-AF65-F5344CB8AC3E}">
        <p14:creationId xmlns:p14="http://schemas.microsoft.com/office/powerpoint/2010/main" val="1292011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idx="1"/>
          </p:nvPr>
        </p:nvSpPr>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BA33427C-4888-CD43-92F9-1E69896DE575}"/>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7ABB55E-54C9-AA42-918B-52CE4780431D}"/>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FC0A1600-6CDC-804B-A0AB-6193DEA9E3E2}"/>
              </a:ext>
            </a:extLst>
          </p:cNvPr>
          <p:cNvSpPr>
            <a:spLocks noGrp="1" noChangeArrowheads="1"/>
          </p:cNvSpPr>
          <p:nvPr>
            <p:ph type="sldNum" sz="quarter" idx="12"/>
          </p:nvPr>
        </p:nvSpPr>
        <p:spPr>
          <a:ln/>
        </p:spPr>
        <p:txBody>
          <a:bodyPr/>
          <a:lstStyle>
            <a:lvl1pPr>
              <a:defRPr/>
            </a:lvl1pPr>
          </a:lstStyle>
          <a:p>
            <a:fld id="{AEADA1ED-3362-284C-B306-649DD26AF337}" type="slidenum">
              <a:rPr lang="en-GB" altLang="nl-NL"/>
              <a:pPr/>
              <a:t>‹nr.›</a:t>
            </a:fld>
            <a:endParaRPr lang="en-GB" altLang="nl-NL"/>
          </a:p>
        </p:txBody>
      </p:sp>
    </p:spTree>
    <p:extLst>
      <p:ext uri="{BB962C8B-B14F-4D97-AF65-F5344CB8AC3E}">
        <p14:creationId xmlns:p14="http://schemas.microsoft.com/office/powerpoint/2010/main" val="27528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BE"/>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Klik om de tekststijl van het model te bewerken</a:t>
            </a:r>
          </a:p>
        </p:txBody>
      </p:sp>
      <p:sp>
        <p:nvSpPr>
          <p:cNvPr id="4" name="Rectangle 4">
            <a:extLst>
              <a:ext uri="{FF2B5EF4-FFF2-40B4-BE49-F238E27FC236}">
                <a16:creationId xmlns:a16="http://schemas.microsoft.com/office/drawing/2014/main" id="{9ABE13BE-4E8A-8741-9B7F-7697299F06B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60964780-EFB5-2044-A474-6C6B3F0200BC}"/>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0EB9934B-40EE-A44E-909F-9D849AF35AE8}"/>
              </a:ext>
            </a:extLst>
          </p:cNvPr>
          <p:cNvSpPr>
            <a:spLocks noGrp="1" noChangeArrowheads="1"/>
          </p:cNvSpPr>
          <p:nvPr>
            <p:ph type="sldNum" sz="quarter" idx="12"/>
          </p:nvPr>
        </p:nvSpPr>
        <p:spPr>
          <a:ln/>
        </p:spPr>
        <p:txBody>
          <a:bodyPr/>
          <a:lstStyle>
            <a:lvl1pPr>
              <a:defRPr/>
            </a:lvl1pPr>
          </a:lstStyle>
          <a:p>
            <a:fld id="{0CCCBFD6-F5C2-9641-94BF-E3983A52D7D5}" type="slidenum">
              <a:rPr lang="en-GB" altLang="nl-NL"/>
              <a:pPr/>
              <a:t>‹nr.›</a:t>
            </a:fld>
            <a:endParaRPr lang="en-GB" altLang="nl-NL"/>
          </a:p>
        </p:txBody>
      </p:sp>
    </p:spTree>
    <p:extLst>
      <p:ext uri="{BB962C8B-B14F-4D97-AF65-F5344CB8AC3E}">
        <p14:creationId xmlns:p14="http://schemas.microsoft.com/office/powerpoint/2010/main" val="1788920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inhou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Rectangle 4">
            <a:extLst>
              <a:ext uri="{FF2B5EF4-FFF2-40B4-BE49-F238E27FC236}">
                <a16:creationId xmlns:a16="http://schemas.microsoft.com/office/drawing/2014/main" id="{A79C3F5C-5CBD-FF46-973C-0E884D09CF90}"/>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CE20ABBF-4DAB-5246-A2D4-51ADA0C64748}"/>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BBF448B5-338F-B347-B506-6D4CAE49D2D3}"/>
              </a:ext>
            </a:extLst>
          </p:cNvPr>
          <p:cNvSpPr>
            <a:spLocks noGrp="1" noChangeArrowheads="1"/>
          </p:cNvSpPr>
          <p:nvPr>
            <p:ph type="sldNum" sz="quarter" idx="12"/>
          </p:nvPr>
        </p:nvSpPr>
        <p:spPr>
          <a:ln/>
        </p:spPr>
        <p:txBody>
          <a:bodyPr/>
          <a:lstStyle>
            <a:lvl1pPr>
              <a:defRPr/>
            </a:lvl1pPr>
          </a:lstStyle>
          <a:p>
            <a:fld id="{4F0170D6-CCD7-9747-A264-593CDFF82A79}" type="slidenum">
              <a:rPr lang="en-GB" altLang="nl-NL"/>
              <a:pPr/>
              <a:t>‹nr.›</a:t>
            </a:fld>
            <a:endParaRPr lang="en-GB" altLang="nl-NL"/>
          </a:p>
        </p:txBody>
      </p:sp>
    </p:spTree>
    <p:extLst>
      <p:ext uri="{BB962C8B-B14F-4D97-AF65-F5344CB8AC3E}">
        <p14:creationId xmlns:p14="http://schemas.microsoft.com/office/powerpoint/2010/main" val="312392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BE"/>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7" name="Rectangle 4">
            <a:extLst>
              <a:ext uri="{FF2B5EF4-FFF2-40B4-BE49-F238E27FC236}">
                <a16:creationId xmlns:a16="http://schemas.microsoft.com/office/drawing/2014/main" id="{08C473DF-5065-D74B-AC33-62C967DCFEF4}"/>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8" name="Rectangle 5">
            <a:extLst>
              <a:ext uri="{FF2B5EF4-FFF2-40B4-BE49-F238E27FC236}">
                <a16:creationId xmlns:a16="http://schemas.microsoft.com/office/drawing/2014/main" id="{03C3DCD8-3890-5448-A96D-1CD3AF4DE7CA}"/>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9" name="Rectangle 6">
            <a:extLst>
              <a:ext uri="{FF2B5EF4-FFF2-40B4-BE49-F238E27FC236}">
                <a16:creationId xmlns:a16="http://schemas.microsoft.com/office/drawing/2014/main" id="{B80A60E7-5B66-554D-9694-00E3CBCD5F64}"/>
              </a:ext>
            </a:extLst>
          </p:cNvPr>
          <p:cNvSpPr>
            <a:spLocks noGrp="1" noChangeArrowheads="1"/>
          </p:cNvSpPr>
          <p:nvPr>
            <p:ph type="sldNum" sz="quarter" idx="12"/>
          </p:nvPr>
        </p:nvSpPr>
        <p:spPr>
          <a:ln/>
        </p:spPr>
        <p:txBody>
          <a:bodyPr/>
          <a:lstStyle>
            <a:lvl1pPr>
              <a:defRPr/>
            </a:lvl1pPr>
          </a:lstStyle>
          <a:p>
            <a:fld id="{AA32669C-4105-5A49-9A8A-0FF3F0FB9CA9}" type="slidenum">
              <a:rPr lang="en-GB" altLang="nl-NL"/>
              <a:pPr/>
              <a:t>‹nr.›</a:t>
            </a:fld>
            <a:endParaRPr lang="en-GB" altLang="nl-NL"/>
          </a:p>
        </p:txBody>
      </p:sp>
    </p:spTree>
    <p:extLst>
      <p:ext uri="{BB962C8B-B14F-4D97-AF65-F5344CB8AC3E}">
        <p14:creationId xmlns:p14="http://schemas.microsoft.com/office/powerpoint/2010/main" val="1409012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Rectangle 4">
            <a:extLst>
              <a:ext uri="{FF2B5EF4-FFF2-40B4-BE49-F238E27FC236}">
                <a16:creationId xmlns:a16="http://schemas.microsoft.com/office/drawing/2014/main" id="{117CB13F-35BC-7D44-8852-1CF27F8D7C8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4" name="Rectangle 5">
            <a:extLst>
              <a:ext uri="{FF2B5EF4-FFF2-40B4-BE49-F238E27FC236}">
                <a16:creationId xmlns:a16="http://schemas.microsoft.com/office/drawing/2014/main" id="{E492290B-9E5F-CE44-8C3D-04C22BCE0396}"/>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5" name="Rectangle 6">
            <a:extLst>
              <a:ext uri="{FF2B5EF4-FFF2-40B4-BE49-F238E27FC236}">
                <a16:creationId xmlns:a16="http://schemas.microsoft.com/office/drawing/2014/main" id="{1B590ADF-5A3F-984C-BD98-3A1707566632}"/>
              </a:ext>
            </a:extLst>
          </p:cNvPr>
          <p:cNvSpPr>
            <a:spLocks noGrp="1" noChangeArrowheads="1"/>
          </p:cNvSpPr>
          <p:nvPr>
            <p:ph type="sldNum" sz="quarter" idx="12"/>
          </p:nvPr>
        </p:nvSpPr>
        <p:spPr>
          <a:ln/>
        </p:spPr>
        <p:txBody>
          <a:bodyPr/>
          <a:lstStyle>
            <a:lvl1pPr>
              <a:defRPr/>
            </a:lvl1pPr>
          </a:lstStyle>
          <a:p>
            <a:fld id="{F90F3C5D-B830-2B4A-8D37-8CD74395FAEE}" type="slidenum">
              <a:rPr lang="en-GB" altLang="nl-NL"/>
              <a:pPr/>
              <a:t>‹nr.›</a:t>
            </a:fld>
            <a:endParaRPr lang="en-GB" altLang="nl-NL"/>
          </a:p>
        </p:txBody>
      </p:sp>
    </p:spTree>
    <p:extLst>
      <p:ext uri="{BB962C8B-B14F-4D97-AF65-F5344CB8AC3E}">
        <p14:creationId xmlns:p14="http://schemas.microsoft.com/office/powerpoint/2010/main" val="1700151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82A2CF2-17D0-E641-8860-131EFEAC5908}"/>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3" name="Rectangle 5">
            <a:extLst>
              <a:ext uri="{FF2B5EF4-FFF2-40B4-BE49-F238E27FC236}">
                <a16:creationId xmlns:a16="http://schemas.microsoft.com/office/drawing/2014/main" id="{FD1D6DC1-6C30-1848-AAE4-574DE9C01F1C}"/>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4" name="Rectangle 6">
            <a:extLst>
              <a:ext uri="{FF2B5EF4-FFF2-40B4-BE49-F238E27FC236}">
                <a16:creationId xmlns:a16="http://schemas.microsoft.com/office/drawing/2014/main" id="{FC429F30-6705-384F-A946-A00E342611CE}"/>
              </a:ext>
            </a:extLst>
          </p:cNvPr>
          <p:cNvSpPr>
            <a:spLocks noGrp="1" noChangeArrowheads="1"/>
          </p:cNvSpPr>
          <p:nvPr>
            <p:ph type="sldNum" sz="quarter" idx="12"/>
          </p:nvPr>
        </p:nvSpPr>
        <p:spPr>
          <a:ln/>
        </p:spPr>
        <p:txBody>
          <a:bodyPr/>
          <a:lstStyle>
            <a:lvl1pPr>
              <a:defRPr/>
            </a:lvl1pPr>
          </a:lstStyle>
          <a:p>
            <a:fld id="{A1E3C9A4-F090-B94E-895B-284A9E537F2D}" type="slidenum">
              <a:rPr lang="en-GB" altLang="nl-NL"/>
              <a:pPr/>
              <a:t>‹nr.›</a:t>
            </a:fld>
            <a:endParaRPr lang="en-GB" altLang="nl-NL"/>
          </a:p>
        </p:txBody>
      </p:sp>
    </p:spTree>
    <p:extLst>
      <p:ext uri="{BB962C8B-B14F-4D97-AF65-F5344CB8AC3E}">
        <p14:creationId xmlns:p14="http://schemas.microsoft.com/office/powerpoint/2010/main" val="472217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BE"/>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Rectangle 4">
            <a:extLst>
              <a:ext uri="{FF2B5EF4-FFF2-40B4-BE49-F238E27FC236}">
                <a16:creationId xmlns:a16="http://schemas.microsoft.com/office/drawing/2014/main" id="{9C2A49ED-F0C2-3648-B72E-74398B0D313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101996DA-8839-A043-A62E-653A894103F4}"/>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521C7FAE-AAA0-A84C-A098-A8A51A3B1417}"/>
              </a:ext>
            </a:extLst>
          </p:cNvPr>
          <p:cNvSpPr>
            <a:spLocks noGrp="1" noChangeArrowheads="1"/>
          </p:cNvSpPr>
          <p:nvPr>
            <p:ph type="sldNum" sz="quarter" idx="12"/>
          </p:nvPr>
        </p:nvSpPr>
        <p:spPr>
          <a:ln/>
        </p:spPr>
        <p:txBody>
          <a:bodyPr/>
          <a:lstStyle>
            <a:lvl1pPr>
              <a:defRPr/>
            </a:lvl1pPr>
          </a:lstStyle>
          <a:p>
            <a:fld id="{A5204AF4-CA61-9C43-9AD9-420C8DAC6CF7}" type="slidenum">
              <a:rPr lang="en-GB" altLang="nl-NL"/>
              <a:pPr/>
              <a:t>‹nr.›</a:t>
            </a:fld>
            <a:endParaRPr lang="en-GB" altLang="nl-NL"/>
          </a:p>
        </p:txBody>
      </p:sp>
    </p:spTree>
    <p:extLst>
      <p:ext uri="{BB962C8B-B14F-4D97-AF65-F5344CB8AC3E}">
        <p14:creationId xmlns:p14="http://schemas.microsoft.com/office/powerpoint/2010/main" val="2502200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BE"/>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Rectangle 4">
            <a:extLst>
              <a:ext uri="{FF2B5EF4-FFF2-40B4-BE49-F238E27FC236}">
                <a16:creationId xmlns:a16="http://schemas.microsoft.com/office/drawing/2014/main" id="{670EA691-ADAA-5848-98F5-78C76103C770}"/>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111D9611-D91A-F445-A33E-B453B94A34A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497124B6-9840-334F-9A59-D798928746EF}"/>
              </a:ext>
            </a:extLst>
          </p:cNvPr>
          <p:cNvSpPr>
            <a:spLocks noGrp="1" noChangeArrowheads="1"/>
          </p:cNvSpPr>
          <p:nvPr>
            <p:ph type="sldNum" sz="quarter" idx="12"/>
          </p:nvPr>
        </p:nvSpPr>
        <p:spPr>
          <a:ln/>
        </p:spPr>
        <p:txBody>
          <a:bodyPr/>
          <a:lstStyle>
            <a:lvl1pPr>
              <a:defRPr/>
            </a:lvl1pPr>
          </a:lstStyle>
          <a:p>
            <a:fld id="{75C5F146-8031-304B-B1D7-CF752468CAD3}" type="slidenum">
              <a:rPr lang="en-GB" altLang="nl-NL"/>
              <a:pPr/>
              <a:t>‹nr.›</a:t>
            </a:fld>
            <a:endParaRPr lang="en-GB" altLang="nl-NL"/>
          </a:p>
        </p:txBody>
      </p:sp>
    </p:spTree>
    <p:extLst>
      <p:ext uri="{BB962C8B-B14F-4D97-AF65-F5344CB8AC3E}">
        <p14:creationId xmlns:p14="http://schemas.microsoft.com/office/powerpoint/2010/main" val="3340937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BFD30FB-C050-2942-A15E-57EEA1BD9D7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nl-NL"/>
              <a:t>Click to edit Master title style</a:t>
            </a:r>
          </a:p>
        </p:txBody>
      </p:sp>
      <p:sp>
        <p:nvSpPr>
          <p:cNvPr id="1027" name="Rectangle 3">
            <a:extLst>
              <a:ext uri="{FF2B5EF4-FFF2-40B4-BE49-F238E27FC236}">
                <a16:creationId xmlns:a16="http://schemas.microsoft.com/office/drawing/2014/main" id="{64FF2FB4-D547-0F48-A70F-2FCD81BCBC1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nl-NL"/>
              <a:t>Click to edit Master text styles</a:t>
            </a:r>
          </a:p>
          <a:p>
            <a:pPr lvl="1"/>
            <a:r>
              <a:rPr lang="en-GB" altLang="nl-NL"/>
              <a:t>Second level</a:t>
            </a:r>
          </a:p>
          <a:p>
            <a:pPr lvl="2"/>
            <a:r>
              <a:rPr lang="en-GB" altLang="nl-NL"/>
              <a:t>Third level</a:t>
            </a:r>
          </a:p>
          <a:p>
            <a:pPr lvl="3"/>
            <a:r>
              <a:rPr lang="en-GB" altLang="nl-NL"/>
              <a:t>Fourth level</a:t>
            </a:r>
          </a:p>
          <a:p>
            <a:pPr lvl="4"/>
            <a:r>
              <a:rPr lang="en-GB" altLang="nl-NL"/>
              <a:t>Fifth level</a:t>
            </a:r>
          </a:p>
        </p:txBody>
      </p:sp>
      <p:sp>
        <p:nvSpPr>
          <p:cNvPr id="1028" name="Rectangle 4">
            <a:extLst>
              <a:ext uri="{FF2B5EF4-FFF2-40B4-BE49-F238E27FC236}">
                <a16:creationId xmlns:a16="http://schemas.microsoft.com/office/drawing/2014/main" id="{8424A0B4-EA88-8D45-A18C-6D889873082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defRPr>
            </a:lvl1pPr>
          </a:lstStyle>
          <a:p>
            <a:pPr>
              <a:defRPr/>
            </a:pPr>
            <a:endParaRPr lang="en-GB" altLang="nl-NL"/>
          </a:p>
        </p:txBody>
      </p:sp>
      <p:sp>
        <p:nvSpPr>
          <p:cNvPr id="1029" name="Rectangle 5">
            <a:extLst>
              <a:ext uri="{FF2B5EF4-FFF2-40B4-BE49-F238E27FC236}">
                <a16:creationId xmlns:a16="http://schemas.microsoft.com/office/drawing/2014/main" id="{A52F1E22-66FE-8543-BF6F-2454CC9B144B}"/>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defRPr>
            </a:lvl1pPr>
          </a:lstStyle>
          <a:p>
            <a:pPr>
              <a:defRPr/>
            </a:pPr>
            <a:endParaRPr lang="en-GB" altLang="nl-NL"/>
          </a:p>
        </p:txBody>
      </p:sp>
      <p:sp>
        <p:nvSpPr>
          <p:cNvPr id="1030" name="Rectangle 6">
            <a:extLst>
              <a:ext uri="{FF2B5EF4-FFF2-40B4-BE49-F238E27FC236}">
                <a16:creationId xmlns:a16="http://schemas.microsoft.com/office/drawing/2014/main" id="{57FC36D6-D9EC-7B46-97E5-49C9FCE476ED}"/>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lvl1pPr>
          </a:lstStyle>
          <a:p>
            <a:fld id="{8E8E9EB3-BAED-BE4E-9492-8433907ADD8C}" type="slidenum">
              <a:rPr lang="en-GB" altLang="nl-NL"/>
              <a:pPr/>
              <a:t>‹nr.›</a:t>
            </a:fld>
            <a:endParaRPr lang="en-GB" alt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9795BEC-CBDF-FF4F-8E92-FF246140DE9A}"/>
              </a:ext>
            </a:extLst>
          </p:cNvPr>
          <p:cNvSpPr/>
          <p:nvPr/>
        </p:nvSpPr>
        <p:spPr>
          <a:xfrm>
            <a:off x="0" y="0"/>
            <a:ext cx="9144000" cy="2554545"/>
          </a:xfrm>
          <a:prstGeom prst="rect">
            <a:avLst/>
          </a:prstGeom>
        </p:spPr>
        <p:txBody>
          <a:bodyPr wrap="square">
            <a:spAutoFit/>
          </a:bodyPr>
          <a:lstStyle/>
          <a:p>
            <a:pPr algn="ctr"/>
            <a:endParaRPr lang="nl-BE" sz="3200" b="1" i="1" dirty="0">
              <a:solidFill>
                <a:srgbClr val="002060"/>
              </a:solidFill>
              <a:latin typeface="Arial" panose="020B0604020202020204" pitchFamily="34" charset="0"/>
            </a:endParaRPr>
          </a:p>
          <a:p>
            <a:pPr algn="ctr"/>
            <a:r>
              <a:rPr lang="nl-BE" sz="3200" b="1" i="1" dirty="0">
                <a:solidFill>
                  <a:srgbClr val="002060"/>
                </a:solidFill>
                <a:latin typeface="Arial" panose="020B0604020202020204" pitchFamily="34" charset="0"/>
              </a:rPr>
              <a:t>Welkom op de vijftiende virtuele rondleiding </a:t>
            </a:r>
          </a:p>
          <a:p>
            <a:pPr algn="ctr"/>
            <a:r>
              <a:rPr lang="nl-BE" sz="3200" b="1" i="1" dirty="0">
                <a:solidFill>
                  <a:srgbClr val="002060"/>
                </a:solidFill>
                <a:latin typeface="Arial" panose="020B0604020202020204" pitchFamily="34" charset="0"/>
              </a:rPr>
              <a:t>in de Plantentuin</a:t>
            </a:r>
          </a:p>
          <a:p>
            <a:pPr algn="ctr"/>
            <a:endParaRPr lang="nl-BE" sz="3200" b="1" i="1" dirty="0">
              <a:solidFill>
                <a:srgbClr val="002060"/>
              </a:solidFill>
              <a:latin typeface="Arial" panose="020B0604020202020204" pitchFamily="34" charset="0"/>
            </a:endParaRPr>
          </a:p>
          <a:p>
            <a:pPr algn="ctr"/>
            <a:r>
              <a:rPr lang="nl-BE" sz="3200" b="1" i="1" dirty="0">
                <a:solidFill>
                  <a:srgbClr val="002060"/>
                </a:solidFill>
                <a:latin typeface="Arial" panose="020B0604020202020204" pitchFamily="34" charset="0"/>
              </a:rPr>
              <a:t>woensdag 20 oktober 2021</a:t>
            </a:r>
            <a:endParaRPr lang="nl-BE" sz="3200" dirty="0">
              <a:latin typeface="Arial" panose="020B0604020202020204" pitchFamily="34" charset="0"/>
            </a:endParaRPr>
          </a:p>
        </p:txBody>
      </p:sp>
    </p:spTree>
    <p:extLst>
      <p:ext uri="{BB962C8B-B14F-4D97-AF65-F5344CB8AC3E}">
        <p14:creationId xmlns:p14="http://schemas.microsoft.com/office/powerpoint/2010/main" val="144002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Rotstuin</a:t>
            </a:r>
          </a:p>
          <a:p>
            <a:pPr algn="ctr"/>
            <a:r>
              <a:rPr lang="nl-BE" sz="3200" b="1" i="1" dirty="0">
                <a:solidFill>
                  <a:srgbClr val="002060"/>
                </a:solidFill>
                <a:latin typeface="Helvetica" pitchFamily="2" charset="0"/>
              </a:rPr>
              <a:t>RTS</a:t>
            </a:r>
            <a:endParaRPr lang="nl-BE" sz="3200" dirty="0"/>
          </a:p>
        </p:txBody>
      </p:sp>
    </p:spTree>
    <p:extLst>
      <p:ext uri="{BB962C8B-B14F-4D97-AF65-F5344CB8AC3E}">
        <p14:creationId xmlns:p14="http://schemas.microsoft.com/office/powerpoint/2010/main" val="42338234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buiten, tuin&#10;&#10;Automatisch gegenereerde beschrijving">
            <a:extLst>
              <a:ext uri="{FF2B5EF4-FFF2-40B4-BE49-F238E27FC236}">
                <a16:creationId xmlns:a16="http://schemas.microsoft.com/office/drawing/2014/main" id="{8071B4F4-B1F9-0640-90F8-9C18C74D39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1397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lucht, plant&#10;&#10;Automatisch gegenereerde beschrijving">
            <a:extLst>
              <a:ext uri="{FF2B5EF4-FFF2-40B4-BE49-F238E27FC236}">
                <a16:creationId xmlns:a16="http://schemas.microsoft.com/office/drawing/2014/main" id="{14C7ED32-4B4E-7441-BD6D-8F54B452F7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54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AF5FA45-7544-4048-B7DF-99C3523536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5794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9A48210-9EC5-2244-9781-A606E958D0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0591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D6E38D8-B4A5-FC4D-8151-58CC039CB2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36520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476B3FB-67F7-9041-8E08-7B39B5B536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9814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25746A1-9B8D-2E43-90AA-B70C240EB0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21770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8FFA5BA-4713-5347-8CDD-414E534C23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18837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043608" y="2818954"/>
            <a:ext cx="7056784" cy="1077218"/>
          </a:xfrm>
          <a:prstGeom prst="rect">
            <a:avLst/>
          </a:prstGeom>
        </p:spPr>
        <p:txBody>
          <a:bodyPr wrap="square">
            <a:spAutoFit/>
          </a:bodyPr>
          <a:lstStyle/>
          <a:p>
            <a:pPr algn="ctr"/>
            <a:r>
              <a:rPr lang="nl-BE" sz="3200" b="1" i="1" dirty="0">
                <a:solidFill>
                  <a:srgbClr val="002060"/>
                </a:solidFill>
                <a:latin typeface="Helvetica" pitchFamily="2" charset="0"/>
              </a:rPr>
              <a:t>Systematiek Basale Angiospermen</a:t>
            </a:r>
          </a:p>
          <a:p>
            <a:pPr algn="ctr"/>
            <a:r>
              <a:rPr lang="nl-BE" sz="3200" b="1" i="1" dirty="0">
                <a:solidFill>
                  <a:srgbClr val="002060"/>
                </a:solidFill>
                <a:latin typeface="Helvetica" pitchFamily="2" charset="0"/>
              </a:rPr>
              <a:t>SBA</a:t>
            </a:r>
            <a:endParaRPr lang="nl-BE" sz="3200" dirty="0"/>
          </a:p>
        </p:txBody>
      </p:sp>
    </p:spTree>
    <p:extLst>
      <p:ext uri="{BB962C8B-B14F-4D97-AF65-F5344CB8AC3E}">
        <p14:creationId xmlns:p14="http://schemas.microsoft.com/office/powerpoint/2010/main" val="3007217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38F4DD0-F09B-D94A-9F06-07E232F1A7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7617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Systematiek Eudicotylen</a:t>
            </a:r>
          </a:p>
          <a:p>
            <a:pPr algn="ctr"/>
            <a:r>
              <a:rPr lang="nl-BE" sz="3200" b="1" i="1" dirty="0">
                <a:solidFill>
                  <a:srgbClr val="002060"/>
                </a:solidFill>
                <a:latin typeface="Helvetica" pitchFamily="2" charset="0"/>
              </a:rPr>
              <a:t>SEU</a:t>
            </a:r>
            <a:endParaRPr lang="nl-BE" sz="3200" dirty="0"/>
          </a:p>
        </p:txBody>
      </p:sp>
    </p:spTree>
    <p:extLst>
      <p:ext uri="{BB962C8B-B14F-4D97-AF65-F5344CB8AC3E}">
        <p14:creationId xmlns:p14="http://schemas.microsoft.com/office/powerpoint/2010/main" val="3994569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5F0CE3D-0696-2C4F-9EDA-1714F305BA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82999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C2B3C88-8291-6548-833B-C6986B38FF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2981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as, plant&#10;&#10;Automatisch gegenereerde beschrijving">
            <a:extLst>
              <a:ext uri="{FF2B5EF4-FFF2-40B4-BE49-F238E27FC236}">
                <a16:creationId xmlns:a16="http://schemas.microsoft.com/office/drawing/2014/main" id="{69ACFB65-6C86-1540-909E-571456C687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6947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10;&#10;Automatisch gegenereerde beschrijving">
            <a:extLst>
              <a:ext uri="{FF2B5EF4-FFF2-40B4-BE49-F238E27FC236}">
                <a16:creationId xmlns:a16="http://schemas.microsoft.com/office/drawing/2014/main" id="{08B0E13B-19F1-FF41-8185-D3E0E44D8F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1868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oom, tuin&#10;&#10;Automatisch gegenereerde beschrijving">
            <a:extLst>
              <a:ext uri="{FF2B5EF4-FFF2-40B4-BE49-F238E27FC236}">
                <a16:creationId xmlns:a16="http://schemas.microsoft.com/office/drawing/2014/main" id="{63884180-050F-184E-8D11-91345407B5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56847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filiaal&#10;&#10;Automatisch gegenereerde beschrijving">
            <a:extLst>
              <a:ext uri="{FF2B5EF4-FFF2-40B4-BE49-F238E27FC236}">
                <a16:creationId xmlns:a16="http://schemas.microsoft.com/office/drawing/2014/main" id="{974E95C1-8082-A94D-983D-74690B45E3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45617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Chamaecyparis</a:t>
            </a:r>
          </a:p>
          <a:p>
            <a:pPr algn="ctr"/>
            <a:r>
              <a:rPr lang="nl-BE" sz="3200" b="1" i="1" dirty="0">
                <a:solidFill>
                  <a:srgbClr val="002060"/>
                </a:solidFill>
                <a:latin typeface="Helvetica" pitchFamily="2" charset="0"/>
              </a:rPr>
              <a:t>CHC</a:t>
            </a:r>
            <a:endParaRPr lang="nl-BE" sz="3200" dirty="0"/>
          </a:p>
        </p:txBody>
      </p:sp>
    </p:spTree>
    <p:extLst>
      <p:ext uri="{BB962C8B-B14F-4D97-AF65-F5344CB8AC3E}">
        <p14:creationId xmlns:p14="http://schemas.microsoft.com/office/powerpoint/2010/main" val="4262847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gras, buiten, plant&#10;&#10;Automatisch gegenereerde beschrijving">
            <a:extLst>
              <a:ext uri="{FF2B5EF4-FFF2-40B4-BE49-F238E27FC236}">
                <a16:creationId xmlns:a16="http://schemas.microsoft.com/office/drawing/2014/main" id="{3097C49C-7B31-6849-8DD0-090F01EDF6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5776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Grote Vijver</a:t>
            </a:r>
          </a:p>
          <a:p>
            <a:pPr algn="ctr"/>
            <a:r>
              <a:rPr lang="nl-BE" sz="3200" b="1" i="1" dirty="0">
                <a:solidFill>
                  <a:srgbClr val="002060"/>
                </a:solidFill>
                <a:latin typeface="Helvetica" pitchFamily="2" charset="0"/>
              </a:rPr>
              <a:t>GRV</a:t>
            </a:r>
            <a:endParaRPr lang="nl-BE" sz="3200" dirty="0"/>
          </a:p>
        </p:txBody>
      </p:sp>
    </p:spTree>
    <p:extLst>
      <p:ext uri="{BB962C8B-B14F-4D97-AF65-F5344CB8AC3E}">
        <p14:creationId xmlns:p14="http://schemas.microsoft.com/office/powerpoint/2010/main" val="486611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natuur, vijver&#10;&#10;Automatisch gegenereerde beschrijving">
            <a:extLst>
              <a:ext uri="{FF2B5EF4-FFF2-40B4-BE49-F238E27FC236}">
                <a16:creationId xmlns:a16="http://schemas.microsoft.com/office/drawing/2014/main" id="{2454082D-009F-FD4A-ADDB-132CE852E3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7005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esdoorn&#10;&#10;Automatisch gegenereerde beschrijving">
            <a:extLst>
              <a:ext uri="{FF2B5EF4-FFF2-40B4-BE49-F238E27FC236}">
                <a16:creationId xmlns:a16="http://schemas.microsoft.com/office/drawing/2014/main" id="{4C7CA400-53EE-E441-A969-7CBC5D0CCB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6592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01974" y="3136612"/>
            <a:ext cx="5540052" cy="584775"/>
          </a:xfrm>
          <a:prstGeom prst="rect">
            <a:avLst/>
          </a:prstGeom>
        </p:spPr>
        <p:txBody>
          <a:bodyPr wrap="square">
            <a:spAutoFit/>
          </a:bodyPr>
          <a:lstStyle/>
          <a:p>
            <a:pPr algn="ctr"/>
            <a:r>
              <a:rPr lang="nl-BE" sz="3200" b="1" i="1" dirty="0">
                <a:solidFill>
                  <a:srgbClr val="002060"/>
                </a:solidFill>
                <a:latin typeface="Helvetica" pitchFamily="2" charset="0"/>
              </a:rPr>
              <a:t>Arboretum</a:t>
            </a:r>
          </a:p>
        </p:txBody>
      </p:sp>
    </p:spTree>
    <p:extLst>
      <p:ext uri="{BB962C8B-B14F-4D97-AF65-F5344CB8AC3E}">
        <p14:creationId xmlns:p14="http://schemas.microsoft.com/office/powerpoint/2010/main" val="4172945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lucht, plant&#10;&#10;Automatisch gegenereerde beschrijving">
            <a:extLst>
              <a:ext uri="{FF2B5EF4-FFF2-40B4-BE49-F238E27FC236}">
                <a16:creationId xmlns:a16="http://schemas.microsoft.com/office/drawing/2014/main" id="{E46C2076-12F2-D44D-BA91-18FFBB093C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55537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as, plant&#10;&#10;Automatisch gegenereerde beschrijving">
            <a:extLst>
              <a:ext uri="{FF2B5EF4-FFF2-40B4-BE49-F238E27FC236}">
                <a16:creationId xmlns:a16="http://schemas.microsoft.com/office/drawing/2014/main" id="{780A2C3A-1EE1-3246-A440-79E6DF3B48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30430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tuin&#10;&#10;Automatisch gegenereerde beschrijving">
            <a:extLst>
              <a:ext uri="{FF2B5EF4-FFF2-40B4-BE49-F238E27FC236}">
                <a16:creationId xmlns:a16="http://schemas.microsoft.com/office/drawing/2014/main" id="{2677BFC6-4EAE-B74C-ADE5-283C1C2CDD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44918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FE35767-0A54-F042-AEE6-FA6F74DBBD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7310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esdoorn&#10;&#10;Automatisch gegenereerde beschrijving">
            <a:extLst>
              <a:ext uri="{FF2B5EF4-FFF2-40B4-BE49-F238E27FC236}">
                <a16:creationId xmlns:a16="http://schemas.microsoft.com/office/drawing/2014/main" id="{B18C4C36-3D99-A14F-B586-2B3FE0823F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7701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bebost&#10;&#10;Automatisch gegenereerde beschrijving">
            <a:extLst>
              <a:ext uri="{FF2B5EF4-FFF2-40B4-BE49-F238E27FC236}">
                <a16:creationId xmlns:a16="http://schemas.microsoft.com/office/drawing/2014/main" id="{EF77D053-AF8D-5A42-BD81-5F10FF5202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8173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conifeer&#10;&#10;Automatisch gegenereerde beschrijving">
            <a:extLst>
              <a:ext uri="{FF2B5EF4-FFF2-40B4-BE49-F238E27FC236}">
                <a16:creationId xmlns:a16="http://schemas.microsoft.com/office/drawing/2014/main" id="{0C368FD3-9933-FA46-B502-5A79CF48AA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114548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oom, groen&#10;&#10;Automatisch gegenereerde beschrijving">
            <a:extLst>
              <a:ext uri="{FF2B5EF4-FFF2-40B4-BE49-F238E27FC236}">
                <a16:creationId xmlns:a16="http://schemas.microsoft.com/office/drawing/2014/main" id="{72BF7CFC-052D-3645-BD89-77A3E48F20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233643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tuin, groente&#10;&#10;Automatisch gegenereerde beschrijving">
            <a:extLst>
              <a:ext uri="{FF2B5EF4-FFF2-40B4-BE49-F238E27FC236}">
                <a16:creationId xmlns:a16="http://schemas.microsoft.com/office/drawing/2014/main" id="{BA8CE473-5829-E241-B0FB-D57532CD45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5635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EFF1F27-9389-624E-A891-F6CC67C672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898893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Systematiek Monocotylen</a:t>
            </a:r>
          </a:p>
          <a:p>
            <a:pPr algn="ctr"/>
            <a:r>
              <a:rPr lang="nl-BE" sz="3200" b="1" i="1" dirty="0">
                <a:solidFill>
                  <a:srgbClr val="002060"/>
                </a:solidFill>
                <a:latin typeface="Helvetica" pitchFamily="2" charset="0"/>
              </a:rPr>
              <a:t>SMC</a:t>
            </a:r>
            <a:endParaRPr lang="nl-BE" sz="3200" dirty="0"/>
          </a:p>
        </p:txBody>
      </p:sp>
    </p:spTree>
    <p:extLst>
      <p:ext uri="{BB962C8B-B14F-4D97-AF65-F5344CB8AC3E}">
        <p14:creationId xmlns:p14="http://schemas.microsoft.com/office/powerpoint/2010/main" val="34276680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oom, tuin&#10;&#10;Automatisch gegenereerde beschrijving">
            <a:extLst>
              <a:ext uri="{FF2B5EF4-FFF2-40B4-BE49-F238E27FC236}">
                <a16:creationId xmlns:a16="http://schemas.microsoft.com/office/drawing/2014/main" id="{E0F5E04D-6AF8-BE45-857E-7A5525B380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200633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 tuin&#10;&#10;Automatisch gegenereerde beschrijving">
            <a:extLst>
              <a:ext uri="{FF2B5EF4-FFF2-40B4-BE49-F238E27FC236}">
                <a16:creationId xmlns:a16="http://schemas.microsoft.com/office/drawing/2014/main" id="{F9E184B2-6E32-1945-8DFA-E38F6F7B3C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263568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groente&#10;&#10;Automatisch gegenereerde beschrijving">
            <a:extLst>
              <a:ext uri="{FF2B5EF4-FFF2-40B4-BE49-F238E27FC236}">
                <a16:creationId xmlns:a16="http://schemas.microsoft.com/office/drawing/2014/main" id="{CF612FFB-ED34-AB46-B0BE-5A7B53FC3C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06378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as, boom&#10;&#10;Automatisch gegenereerde beschrijving">
            <a:extLst>
              <a:ext uri="{FF2B5EF4-FFF2-40B4-BE49-F238E27FC236}">
                <a16:creationId xmlns:a16="http://schemas.microsoft.com/office/drawing/2014/main" id="{D960FD92-FE1E-5C44-8B9D-A33C6C2D3D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28164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fruit, plant&#10;&#10;Automatisch gegenereerde beschrijving">
            <a:extLst>
              <a:ext uri="{FF2B5EF4-FFF2-40B4-BE49-F238E27FC236}">
                <a16:creationId xmlns:a16="http://schemas.microsoft.com/office/drawing/2014/main" id="{A5E1A9B6-6F41-CA40-A84A-90B01DCAF4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53130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steen, plant&#10;&#10;Automatisch gegenereerde beschrijving">
            <a:extLst>
              <a:ext uri="{FF2B5EF4-FFF2-40B4-BE49-F238E27FC236}">
                <a16:creationId xmlns:a16="http://schemas.microsoft.com/office/drawing/2014/main" id="{3C392725-E472-3445-8CA6-F3070E0E22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759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buiten, silene&#10;&#10;Automatisch gegenereerde beschrijving">
            <a:extLst>
              <a:ext uri="{FF2B5EF4-FFF2-40B4-BE49-F238E27FC236}">
                <a16:creationId xmlns:a16="http://schemas.microsoft.com/office/drawing/2014/main" id="{7B8CF7D3-1F83-574A-AC71-9EBF5E5554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1268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plant, bloem&#10;&#10;Automatisch gegenereerde beschrijving">
            <a:extLst>
              <a:ext uri="{FF2B5EF4-FFF2-40B4-BE49-F238E27FC236}">
                <a16:creationId xmlns:a16="http://schemas.microsoft.com/office/drawing/2014/main" id="{DB253B81-3BC7-3141-B7B9-2C002A6C92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40398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tuin&#10;&#10;Automatisch gegenereerde beschrijving">
            <a:extLst>
              <a:ext uri="{FF2B5EF4-FFF2-40B4-BE49-F238E27FC236}">
                <a16:creationId xmlns:a16="http://schemas.microsoft.com/office/drawing/2014/main" id="{5735EE94-1A5A-F445-86FB-A988CAD071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2473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CB9DF47-5371-894B-961E-33EA196468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089821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blad, tuin&#10;&#10;Automatisch gegenereerde beschrijving">
            <a:extLst>
              <a:ext uri="{FF2B5EF4-FFF2-40B4-BE49-F238E27FC236}">
                <a16:creationId xmlns:a16="http://schemas.microsoft.com/office/drawing/2014/main" id="{5CDA3749-67FC-7E4A-B33D-7212B00CE5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889145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boom&#10;&#10;Automatisch gegenereerde beschrijving">
            <a:extLst>
              <a:ext uri="{FF2B5EF4-FFF2-40B4-BE49-F238E27FC236}">
                <a16:creationId xmlns:a16="http://schemas.microsoft.com/office/drawing/2014/main" id="{06890801-4423-7241-9C8E-DFB110FE46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73095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groente&#10;&#10;Automatisch gegenereerde beschrijving">
            <a:extLst>
              <a:ext uri="{FF2B5EF4-FFF2-40B4-BE49-F238E27FC236}">
                <a16:creationId xmlns:a16="http://schemas.microsoft.com/office/drawing/2014/main" id="{8D62EA3A-FFB1-2F4B-94FA-9F4B55B5E4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125955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te, tuin&#10;&#10;Automatisch gegenereerde beschrijving">
            <a:extLst>
              <a:ext uri="{FF2B5EF4-FFF2-40B4-BE49-F238E27FC236}">
                <a16:creationId xmlns:a16="http://schemas.microsoft.com/office/drawing/2014/main" id="{886B8CBA-449A-9643-BB87-D08BF4A0A4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47584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tuin, struiken&#10;&#10;Automatisch gegenereerde beschrijving">
            <a:extLst>
              <a:ext uri="{FF2B5EF4-FFF2-40B4-BE49-F238E27FC236}">
                <a16:creationId xmlns:a16="http://schemas.microsoft.com/office/drawing/2014/main" id="{B99B8CB4-100C-7446-89CF-DFF5172B82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19873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gras, plant&#10;&#10;Automatisch gegenereerde beschrijving">
            <a:extLst>
              <a:ext uri="{FF2B5EF4-FFF2-40B4-BE49-F238E27FC236}">
                <a16:creationId xmlns:a16="http://schemas.microsoft.com/office/drawing/2014/main" id="{0C07A113-7D0F-5341-9069-640A19C835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52939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roze, bloem&#10;&#10;Automatisch gegenereerde beschrijving">
            <a:extLst>
              <a:ext uri="{FF2B5EF4-FFF2-40B4-BE49-F238E27FC236}">
                <a16:creationId xmlns:a16="http://schemas.microsoft.com/office/drawing/2014/main" id="{BE84E0C5-632C-BF47-9A63-E4EAD44407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89020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steen&#10;&#10;Automatisch gegenereerde beschrijving">
            <a:extLst>
              <a:ext uri="{FF2B5EF4-FFF2-40B4-BE49-F238E27FC236}">
                <a16:creationId xmlns:a16="http://schemas.microsoft.com/office/drawing/2014/main" id="{592FF952-B84A-224F-854B-C2BAA1DCE6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68945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gras, plant&#10;&#10;Automatisch gegenereerde beschrijving">
            <a:extLst>
              <a:ext uri="{FF2B5EF4-FFF2-40B4-BE49-F238E27FC236}">
                <a16:creationId xmlns:a16="http://schemas.microsoft.com/office/drawing/2014/main" id="{9915575C-DD20-E344-AFF9-64C411549E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70033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Planten &amp; Mensen</a:t>
            </a:r>
          </a:p>
          <a:p>
            <a:pPr algn="ctr"/>
            <a:r>
              <a:rPr lang="nl-BE" sz="3200" b="1" i="1" dirty="0">
                <a:solidFill>
                  <a:srgbClr val="002060"/>
                </a:solidFill>
                <a:latin typeface="Helvetica" pitchFamily="2" charset="0"/>
              </a:rPr>
              <a:t>PLM</a:t>
            </a:r>
            <a:endParaRPr lang="nl-BE" sz="3200" dirty="0"/>
          </a:p>
        </p:txBody>
      </p:sp>
    </p:spTree>
    <p:extLst>
      <p:ext uri="{BB962C8B-B14F-4D97-AF65-F5344CB8AC3E}">
        <p14:creationId xmlns:p14="http://schemas.microsoft.com/office/powerpoint/2010/main" val="359218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struiken&#10;&#10;Automatisch gegenereerde beschrijving">
            <a:extLst>
              <a:ext uri="{FF2B5EF4-FFF2-40B4-BE49-F238E27FC236}">
                <a16:creationId xmlns:a16="http://schemas.microsoft.com/office/drawing/2014/main" id="{FFE8AB5F-B1E3-AC4C-8789-DCC85A2F31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447014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gras, buiten, lucht&#10;&#10;Automatisch gegenereerde beschrijving">
            <a:extLst>
              <a:ext uri="{FF2B5EF4-FFF2-40B4-BE49-F238E27FC236}">
                <a16:creationId xmlns:a16="http://schemas.microsoft.com/office/drawing/2014/main" id="{A0DB3156-529D-6B42-8E7D-E762E10BF4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79475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struiken&#10;&#10;Automatisch gegenereerde beschrijving">
            <a:extLst>
              <a:ext uri="{FF2B5EF4-FFF2-40B4-BE49-F238E27FC236}">
                <a16:creationId xmlns:a16="http://schemas.microsoft.com/office/drawing/2014/main" id="{5929A9A6-0DF1-D54E-B072-A5DFF3883B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483050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tuin&#10;&#10;Automatisch gegenereerde beschrijving">
            <a:extLst>
              <a:ext uri="{FF2B5EF4-FFF2-40B4-BE49-F238E27FC236}">
                <a16:creationId xmlns:a16="http://schemas.microsoft.com/office/drawing/2014/main" id="{EF3EA364-23EA-D44C-8D8F-43C1861550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766624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struiken&#10;&#10;Automatisch gegenereerde beschrijving">
            <a:extLst>
              <a:ext uri="{FF2B5EF4-FFF2-40B4-BE49-F238E27FC236}">
                <a16:creationId xmlns:a16="http://schemas.microsoft.com/office/drawing/2014/main" id="{AA52CFFE-38CA-6847-8507-71ECE00229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302403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welig&#10;&#10;Automatisch gegenereerde beschrijving">
            <a:extLst>
              <a:ext uri="{FF2B5EF4-FFF2-40B4-BE49-F238E27FC236}">
                <a16:creationId xmlns:a16="http://schemas.microsoft.com/office/drawing/2014/main" id="{5BECC508-05A0-4247-957A-71493A4FF4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333198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groente&#10;&#10;Automatisch gegenereerde beschrijving">
            <a:extLst>
              <a:ext uri="{FF2B5EF4-FFF2-40B4-BE49-F238E27FC236}">
                <a16:creationId xmlns:a16="http://schemas.microsoft.com/office/drawing/2014/main" id="{6A30409F-5A1C-EE4C-8A61-C0D6BDF881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74504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as, bos&#10;&#10;Automatisch gegenereerde beschrijving">
            <a:extLst>
              <a:ext uri="{FF2B5EF4-FFF2-40B4-BE49-F238E27FC236}">
                <a16:creationId xmlns:a16="http://schemas.microsoft.com/office/drawing/2014/main" id="{9D4D8F54-B1FA-C848-A383-CE616BE462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056056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10;&#10;Automatisch gegenereerde beschrijving">
            <a:extLst>
              <a:ext uri="{FF2B5EF4-FFF2-40B4-BE49-F238E27FC236}">
                <a16:creationId xmlns:a16="http://schemas.microsoft.com/office/drawing/2014/main" id="{17F4AE23-3D8D-934B-8752-D74C135285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36648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B12E7A7-4B13-8F41-AD3F-9AFC65A22882}"/>
              </a:ext>
            </a:extLst>
          </p:cNvPr>
          <p:cNvSpPr/>
          <p:nvPr/>
        </p:nvSpPr>
        <p:spPr>
          <a:xfrm>
            <a:off x="1952836" y="2818954"/>
            <a:ext cx="5238328" cy="1077218"/>
          </a:xfrm>
          <a:prstGeom prst="rect">
            <a:avLst/>
          </a:prstGeom>
        </p:spPr>
        <p:txBody>
          <a:bodyPr wrap="square">
            <a:spAutoFit/>
          </a:bodyPr>
          <a:lstStyle/>
          <a:p>
            <a:pPr algn="ctr"/>
            <a:r>
              <a:rPr lang="nl-BE" sz="3200" b="1" i="1" dirty="0">
                <a:solidFill>
                  <a:srgbClr val="002060"/>
                </a:solidFill>
                <a:latin typeface="Helvetica" pitchFamily="2" charset="0"/>
              </a:rPr>
              <a:t>Orangerie</a:t>
            </a:r>
          </a:p>
          <a:p>
            <a:pPr algn="ctr"/>
            <a:r>
              <a:rPr lang="nl-BE" sz="3200" b="1" i="1" dirty="0">
                <a:solidFill>
                  <a:srgbClr val="002060"/>
                </a:solidFill>
                <a:latin typeface="Helvetica" pitchFamily="2" charset="0"/>
              </a:rPr>
              <a:t>ORA</a:t>
            </a:r>
          </a:p>
        </p:txBody>
      </p:sp>
    </p:spTree>
    <p:extLst>
      <p:ext uri="{BB962C8B-B14F-4D97-AF65-F5344CB8AC3E}">
        <p14:creationId xmlns:p14="http://schemas.microsoft.com/office/powerpoint/2010/main" val="24312889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10;&#10;Automatisch gegenereerde beschrijving">
            <a:extLst>
              <a:ext uri="{FF2B5EF4-FFF2-40B4-BE49-F238E27FC236}">
                <a16:creationId xmlns:a16="http://schemas.microsoft.com/office/drawing/2014/main" id="{6721CB30-F281-A94D-B190-30D62BE33C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85595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3D8B46A-D949-1E4E-908E-90D1A202DF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984873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groen&#10;&#10;Automatisch gegenereerde beschrijving">
            <a:extLst>
              <a:ext uri="{FF2B5EF4-FFF2-40B4-BE49-F238E27FC236}">
                <a16:creationId xmlns:a16="http://schemas.microsoft.com/office/drawing/2014/main" id="{D8AD2300-C3DF-6E48-8A5B-9ACCA8D8FC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429308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4B0367EE-8605-C94C-9F87-69903434C5C4}"/>
              </a:ext>
            </a:extLst>
          </p:cNvPr>
          <p:cNvSpPr/>
          <p:nvPr/>
        </p:nvSpPr>
        <p:spPr>
          <a:xfrm>
            <a:off x="2286000" y="2634288"/>
            <a:ext cx="4572000" cy="1446550"/>
          </a:xfrm>
          <a:prstGeom prst="rect">
            <a:avLst/>
          </a:prstGeom>
        </p:spPr>
        <p:txBody>
          <a:bodyPr>
            <a:spAutoFit/>
          </a:bodyPr>
          <a:lstStyle/>
          <a:p>
            <a:pPr algn="ctr"/>
            <a:r>
              <a:rPr lang="nl-BE" b="1" i="1" dirty="0">
                <a:solidFill>
                  <a:srgbClr val="002060"/>
                </a:solidFill>
                <a:latin typeface="Helvetica" pitchFamily="2" charset="0"/>
              </a:rPr>
              <a:t>Mediterranea</a:t>
            </a:r>
          </a:p>
          <a:p>
            <a:pPr algn="ctr"/>
            <a:r>
              <a:rPr lang="nl-BE" b="1" i="1" dirty="0">
                <a:solidFill>
                  <a:srgbClr val="002060"/>
                </a:solidFill>
                <a:latin typeface="Helvetica" pitchFamily="2" charset="0"/>
              </a:rPr>
              <a:t>MDT</a:t>
            </a:r>
            <a:endParaRPr lang="nl-BE" dirty="0"/>
          </a:p>
        </p:txBody>
      </p:sp>
    </p:spTree>
    <p:extLst>
      <p:ext uri="{BB962C8B-B14F-4D97-AF65-F5344CB8AC3E}">
        <p14:creationId xmlns:p14="http://schemas.microsoft.com/office/powerpoint/2010/main" val="6810390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lucht, weg&#10;&#10;Automatisch gegenereerde beschrijving">
            <a:extLst>
              <a:ext uri="{FF2B5EF4-FFF2-40B4-BE49-F238E27FC236}">
                <a16:creationId xmlns:a16="http://schemas.microsoft.com/office/drawing/2014/main" id="{EBE5DC8A-597F-9A47-84FD-1385A28340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093150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lucht, buiten, plant&#10;&#10;Automatisch gegenereerde beschrijving">
            <a:extLst>
              <a:ext uri="{FF2B5EF4-FFF2-40B4-BE49-F238E27FC236}">
                <a16:creationId xmlns:a16="http://schemas.microsoft.com/office/drawing/2014/main" id="{BEF5AFD7-3574-B548-8B63-D5DF8BC8EE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01885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lucht, plant&#10;&#10;Automatisch gegenereerde beschrijving">
            <a:extLst>
              <a:ext uri="{FF2B5EF4-FFF2-40B4-BE49-F238E27FC236}">
                <a16:creationId xmlns:a16="http://schemas.microsoft.com/office/drawing/2014/main" id="{D6A9F18C-01FA-6C41-B9B1-346A895B6F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61866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10;&#10;Automatisch gegenereerde beschrijving">
            <a:extLst>
              <a:ext uri="{FF2B5EF4-FFF2-40B4-BE49-F238E27FC236}">
                <a16:creationId xmlns:a16="http://schemas.microsoft.com/office/drawing/2014/main" id="{ADEB56F5-1F21-884C-9F10-FB75E27692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029672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10;&#10;Automatisch gegenereerde beschrijving">
            <a:extLst>
              <a:ext uri="{FF2B5EF4-FFF2-40B4-BE49-F238E27FC236}">
                <a16:creationId xmlns:a16="http://schemas.microsoft.com/office/drawing/2014/main" id="{591AB87D-F0FB-3D49-82F9-6863B1AD73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10087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tuin&#10;&#10;Automatisch gegenereerde beschrijving">
            <a:extLst>
              <a:ext uri="{FF2B5EF4-FFF2-40B4-BE49-F238E27FC236}">
                <a16:creationId xmlns:a16="http://schemas.microsoft.com/office/drawing/2014/main" id="{9483E907-F1D5-8E49-85E1-5AF3CDBED7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257690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10;&#10;Automatisch gegenereerde beschrijving">
            <a:extLst>
              <a:ext uri="{FF2B5EF4-FFF2-40B4-BE49-F238E27FC236}">
                <a16:creationId xmlns:a16="http://schemas.microsoft.com/office/drawing/2014/main" id="{48F92713-FDD4-6B4F-8D78-71D70D182E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29856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lucht, plant&#10;&#10;Automatisch gegenereerde beschrijving">
            <a:extLst>
              <a:ext uri="{FF2B5EF4-FFF2-40B4-BE49-F238E27FC236}">
                <a16:creationId xmlns:a16="http://schemas.microsoft.com/office/drawing/2014/main" id="{B5242B61-87D6-D943-877A-0CE1747378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3997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A4D2568-3C21-2647-AE2C-500074C779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73176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verschillende&#10;&#10;Automatisch gegenereerde beschrijving">
            <a:extLst>
              <a:ext uri="{FF2B5EF4-FFF2-40B4-BE49-F238E27FC236}">
                <a16:creationId xmlns:a16="http://schemas.microsoft.com/office/drawing/2014/main" id="{5ADCF9FC-E3DD-B14B-B0C2-8F65FF8769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440370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B12E7A7-4B13-8F41-AD3F-9AFC65A22882}"/>
              </a:ext>
            </a:extLst>
          </p:cNvPr>
          <p:cNvSpPr/>
          <p:nvPr/>
        </p:nvSpPr>
        <p:spPr>
          <a:xfrm>
            <a:off x="1952836" y="2572733"/>
            <a:ext cx="5238328" cy="1569660"/>
          </a:xfrm>
          <a:prstGeom prst="rect">
            <a:avLst/>
          </a:prstGeom>
        </p:spPr>
        <p:txBody>
          <a:bodyPr wrap="square">
            <a:spAutoFit/>
          </a:bodyPr>
          <a:lstStyle/>
          <a:p>
            <a:pPr algn="ctr"/>
            <a:r>
              <a:rPr lang="nl-BE" sz="3200" b="1" i="1" dirty="0">
                <a:solidFill>
                  <a:srgbClr val="002060"/>
                </a:solidFill>
                <a:latin typeface="Helvetica" pitchFamily="2" charset="0"/>
              </a:rPr>
              <a:t>Border Ingangsgebouw</a:t>
            </a:r>
          </a:p>
          <a:p>
            <a:pPr algn="ctr"/>
            <a:r>
              <a:rPr lang="nl-BE" sz="3200" b="1" i="1" dirty="0">
                <a:solidFill>
                  <a:srgbClr val="002060"/>
                </a:solidFill>
                <a:latin typeface="Helvetica" pitchFamily="2" charset="0"/>
              </a:rPr>
              <a:t>Links</a:t>
            </a:r>
          </a:p>
          <a:p>
            <a:pPr algn="ctr"/>
            <a:r>
              <a:rPr lang="nl-BE" sz="3200" b="1" i="1" dirty="0">
                <a:solidFill>
                  <a:srgbClr val="002060"/>
                </a:solidFill>
                <a:latin typeface="Helvetica" pitchFamily="2" charset="0"/>
              </a:rPr>
              <a:t>BIG100</a:t>
            </a:r>
          </a:p>
        </p:txBody>
      </p:sp>
    </p:spTree>
    <p:extLst>
      <p:ext uri="{BB962C8B-B14F-4D97-AF65-F5344CB8AC3E}">
        <p14:creationId xmlns:p14="http://schemas.microsoft.com/office/powerpoint/2010/main" val="2436812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10;&#10;Automatisch gegenereerde beschrijving">
            <a:extLst>
              <a:ext uri="{FF2B5EF4-FFF2-40B4-BE49-F238E27FC236}">
                <a16:creationId xmlns:a16="http://schemas.microsoft.com/office/drawing/2014/main" id="{E3B872C8-8893-9445-A011-D18C6DFE25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830552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tuin&#10;&#10;Automatisch gegenereerde beschrijving">
            <a:extLst>
              <a:ext uri="{FF2B5EF4-FFF2-40B4-BE49-F238E27FC236}">
                <a16:creationId xmlns:a16="http://schemas.microsoft.com/office/drawing/2014/main" id="{EEA0403F-DA2C-214B-AA34-A01A2E74F5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517448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boom, buiten, plant, bos&#10;&#10;Automatisch gegenereerde beschrijving">
            <a:extLst>
              <a:ext uri="{FF2B5EF4-FFF2-40B4-BE49-F238E27FC236}">
                <a16:creationId xmlns:a16="http://schemas.microsoft.com/office/drawing/2014/main" id="{59CBDFE9-A270-7749-90E8-2FED7C2715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0195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filiaal&#10;&#10;Automatisch gegenereerde beschrijving">
            <a:extLst>
              <a:ext uri="{FF2B5EF4-FFF2-40B4-BE49-F238E27FC236}">
                <a16:creationId xmlns:a16="http://schemas.microsoft.com/office/drawing/2014/main" id="{DA71058C-140F-7D42-9647-3A48266191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79039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os, welig&#10;&#10;Automatisch gegenereerde beschrijving">
            <a:extLst>
              <a:ext uri="{FF2B5EF4-FFF2-40B4-BE49-F238E27FC236}">
                <a16:creationId xmlns:a16="http://schemas.microsoft.com/office/drawing/2014/main" id="{1A59874D-25BE-564D-A146-ECD3AFF9E3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72940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te, welig&#10;&#10;Automatisch gegenereerde beschrijving">
            <a:extLst>
              <a:ext uri="{FF2B5EF4-FFF2-40B4-BE49-F238E27FC236}">
                <a16:creationId xmlns:a16="http://schemas.microsoft.com/office/drawing/2014/main" id="{5391A5C1-C080-B843-86E3-55E9277158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96163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ad, groen&#10;&#10;Automatisch gegenereerde beschrijving">
            <a:extLst>
              <a:ext uri="{FF2B5EF4-FFF2-40B4-BE49-F238E27FC236}">
                <a16:creationId xmlns:a16="http://schemas.microsoft.com/office/drawing/2014/main" id="{F841D66F-B401-2E4E-8FFC-F504F1E5B0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22012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groen&#10;&#10;Automatisch gegenereerde beschrijving">
            <a:extLst>
              <a:ext uri="{FF2B5EF4-FFF2-40B4-BE49-F238E27FC236}">
                <a16:creationId xmlns:a16="http://schemas.microsoft.com/office/drawing/2014/main" id="{F22926B0-32AD-484E-B2A3-BEE6105C7E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14593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8F5D3BB-0484-0D46-8B1B-68EAC3E00C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90652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bloem&#10;&#10;Automatisch gegenereerde beschrijving">
            <a:extLst>
              <a:ext uri="{FF2B5EF4-FFF2-40B4-BE49-F238E27FC236}">
                <a16:creationId xmlns:a16="http://schemas.microsoft.com/office/drawing/2014/main" id="{53F1DF7D-E94E-BB49-BC23-AB93D63A78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409908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tuin&#10;&#10;Automatisch gegenereerde beschrijving">
            <a:extLst>
              <a:ext uri="{FF2B5EF4-FFF2-40B4-BE49-F238E27FC236}">
                <a16:creationId xmlns:a16="http://schemas.microsoft.com/office/drawing/2014/main" id="{AC81F7A2-20D3-E54C-B5DE-9EA4612AE4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109155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 tuin&#10;&#10;Automatisch gegenereerde beschrijving">
            <a:extLst>
              <a:ext uri="{FF2B5EF4-FFF2-40B4-BE49-F238E27FC236}">
                <a16:creationId xmlns:a16="http://schemas.microsoft.com/office/drawing/2014/main" id="{FBDE6B84-781D-1C49-B68C-133C34A474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062794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B12E7A7-4B13-8F41-AD3F-9AFC65A22882}"/>
              </a:ext>
            </a:extLst>
          </p:cNvPr>
          <p:cNvSpPr/>
          <p:nvPr/>
        </p:nvSpPr>
        <p:spPr>
          <a:xfrm>
            <a:off x="1952836" y="2818954"/>
            <a:ext cx="5238328" cy="1077218"/>
          </a:xfrm>
          <a:prstGeom prst="rect">
            <a:avLst/>
          </a:prstGeom>
        </p:spPr>
        <p:txBody>
          <a:bodyPr wrap="square">
            <a:spAutoFit/>
          </a:bodyPr>
          <a:lstStyle/>
          <a:p>
            <a:pPr algn="ctr"/>
            <a:r>
              <a:rPr lang="nl-BE" sz="3200" b="1" i="1" dirty="0">
                <a:solidFill>
                  <a:srgbClr val="002060"/>
                </a:solidFill>
                <a:latin typeface="Helvetica" pitchFamily="2" charset="0"/>
              </a:rPr>
              <a:t>Border Victoriakas</a:t>
            </a:r>
          </a:p>
          <a:p>
            <a:pPr algn="ctr"/>
            <a:r>
              <a:rPr lang="nl-BE" sz="3200" b="1" i="1" dirty="0">
                <a:solidFill>
                  <a:srgbClr val="002060"/>
                </a:solidFill>
                <a:latin typeface="Helvetica" pitchFamily="2" charset="0"/>
              </a:rPr>
              <a:t>BVK</a:t>
            </a:r>
          </a:p>
        </p:txBody>
      </p:sp>
    </p:spTree>
    <p:extLst>
      <p:ext uri="{BB962C8B-B14F-4D97-AF65-F5344CB8AC3E}">
        <p14:creationId xmlns:p14="http://schemas.microsoft.com/office/powerpoint/2010/main" val="36800120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tuin&#10;&#10;Automatisch gegenereerde beschrijving">
            <a:extLst>
              <a:ext uri="{FF2B5EF4-FFF2-40B4-BE49-F238E27FC236}">
                <a16:creationId xmlns:a16="http://schemas.microsoft.com/office/drawing/2014/main" id="{11BDD1D5-3A0D-8D4D-AD3D-B321324AFF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82627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plant, tuin&#10;&#10;Automatisch gegenereerde beschrijving">
            <a:extLst>
              <a:ext uri="{FF2B5EF4-FFF2-40B4-BE49-F238E27FC236}">
                <a16:creationId xmlns:a16="http://schemas.microsoft.com/office/drawing/2014/main" id="{4ABBA12B-BF29-374A-A49B-EA149033A5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809463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10;&#10;Automatisch gegenereerde beschrijving">
            <a:extLst>
              <a:ext uri="{FF2B5EF4-FFF2-40B4-BE49-F238E27FC236}">
                <a16:creationId xmlns:a16="http://schemas.microsoft.com/office/drawing/2014/main" id="{4BD0E922-7A01-FB4A-99B2-98A6E39151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16487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B12E7A7-4B13-8F41-AD3F-9AFC65A22882}"/>
              </a:ext>
            </a:extLst>
          </p:cNvPr>
          <p:cNvSpPr/>
          <p:nvPr/>
        </p:nvSpPr>
        <p:spPr>
          <a:xfrm>
            <a:off x="1952836" y="2818954"/>
            <a:ext cx="5238328" cy="1077218"/>
          </a:xfrm>
          <a:prstGeom prst="rect">
            <a:avLst/>
          </a:prstGeom>
        </p:spPr>
        <p:txBody>
          <a:bodyPr wrap="square">
            <a:spAutoFit/>
          </a:bodyPr>
          <a:lstStyle/>
          <a:p>
            <a:pPr algn="ctr"/>
            <a:r>
              <a:rPr lang="nl-BE" sz="3200" b="1" i="1" dirty="0">
                <a:solidFill>
                  <a:srgbClr val="002060"/>
                </a:solidFill>
                <a:latin typeface="Helvetica" pitchFamily="2" charset="0"/>
              </a:rPr>
              <a:t>Border Subtropica</a:t>
            </a:r>
          </a:p>
          <a:p>
            <a:pPr algn="ctr"/>
            <a:r>
              <a:rPr lang="nl-BE" sz="3200" b="1" i="1" dirty="0">
                <a:solidFill>
                  <a:srgbClr val="002060"/>
                </a:solidFill>
                <a:latin typeface="Helvetica" pitchFamily="2" charset="0"/>
              </a:rPr>
              <a:t>BST</a:t>
            </a:r>
          </a:p>
        </p:txBody>
      </p:sp>
    </p:spTree>
    <p:extLst>
      <p:ext uri="{BB962C8B-B14F-4D97-AF65-F5344CB8AC3E}">
        <p14:creationId xmlns:p14="http://schemas.microsoft.com/office/powerpoint/2010/main" val="11680112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grond, tuin&#10;&#10;Automatisch gegenereerde beschrijving">
            <a:extLst>
              <a:ext uri="{FF2B5EF4-FFF2-40B4-BE49-F238E27FC236}">
                <a16:creationId xmlns:a16="http://schemas.microsoft.com/office/drawing/2014/main" id="{820F1920-4163-0C42-A218-B96629B2B1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435374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buiten, tuin&#10;&#10;Automatisch gegenereerde beschrijving">
            <a:extLst>
              <a:ext uri="{FF2B5EF4-FFF2-40B4-BE49-F238E27FC236}">
                <a16:creationId xmlns:a16="http://schemas.microsoft.com/office/drawing/2014/main" id="{07D3618F-F3C8-224D-8872-44EBFBAD24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1216986"/>
      </p:ext>
    </p:extLst>
  </p:cSld>
  <p:clrMapOvr>
    <a:masterClrMapping/>
  </p:clrMapOvr>
</p:sld>
</file>

<file path=ppt/theme/theme1.xml><?xml version="1.0" encoding="utf-8"?>
<a:theme xmlns:a="http://schemas.openxmlformats.org/drawingml/2006/main" name="Default Design">
  <a:themeElements>
    <a:clrScheme name="Aangepast 7">
      <a:dk1>
        <a:srgbClr val="FFFFFF"/>
      </a:dk1>
      <a:lt1>
        <a:srgbClr val="FFFFFF"/>
      </a:lt1>
      <a:dk2>
        <a:srgbClr val="FFFFFF"/>
      </a:dk2>
      <a:lt2>
        <a:srgbClr val="FFFFFF"/>
      </a:lt2>
      <a:accent1>
        <a:srgbClr val="FFFFFF"/>
      </a:accent1>
      <a:accent2>
        <a:srgbClr val="FFFFFF"/>
      </a:accent2>
      <a:accent3>
        <a:srgbClr val="AAAAE2"/>
      </a:accent3>
      <a:accent4>
        <a:srgbClr val="FFFFFF"/>
      </a:accent4>
      <a:accent5>
        <a:srgbClr val="AAE2CA"/>
      </a:accent5>
      <a:accent6>
        <a:srgbClr val="FFFFFF"/>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57419</TotalTime>
  <Words>3254</Words>
  <Application>Microsoft Office PowerPoint</Application>
  <PresentationFormat>Diavoorstelling (4:3)</PresentationFormat>
  <Paragraphs>557</Paragraphs>
  <Slides>100</Slides>
  <Notes>97</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100</vt:i4>
      </vt:variant>
    </vt:vector>
  </HeadingPairs>
  <TitlesOfParts>
    <vt:vector size="106" baseType="lpstr">
      <vt:lpstr>ＭＳ Ｐゴシック</vt:lpstr>
      <vt:lpstr>Arial</vt:lpstr>
      <vt:lpstr>Helvetica</vt:lpstr>
      <vt:lpstr>Times</vt:lpstr>
      <vt:lpstr>Times New Roman</vt:lpstr>
      <vt:lpstr>Default Design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 op deze virtuele rondleiding in de Plantentuin, woendag 3 juni 2020</dc:title>
  <dc:creator>Paul Goetghebeur</dc:creator>
  <cp:lastModifiedBy>Chantal Dugardin</cp:lastModifiedBy>
  <cp:revision>1189</cp:revision>
  <dcterms:created xsi:type="dcterms:W3CDTF">2020-06-03T12:03:14Z</dcterms:created>
  <dcterms:modified xsi:type="dcterms:W3CDTF">2021-10-28T11:14:20Z</dcterms:modified>
</cp:coreProperties>
</file>