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handoutMasterIdLst>
    <p:handoutMasterId r:id="rId87"/>
  </p:handoutMasterIdLst>
  <p:sldIdLst>
    <p:sldId id="2180" r:id="rId2"/>
    <p:sldId id="2517" r:id="rId3"/>
    <p:sldId id="2744" r:id="rId4"/>
    <p:sldId id="2746" r:id="rId5"/>
    <p:sldId id="2747" r:id="rId6"/>
    <p:sldId id="2748" r:id="rId7"/>
    <p:sldId id="2749" r:id="rId8"/>
    <p:sldId id="2752" r:id="rId9"/>
    <p:sldId id="2881" r:id="rId10"/>
    <p:sldId id="2741" r:id="rId11"/>
    <p:sldId id="2742" r:id="rId12"/>
    <p:sldId id="2743" r:id="rId13"/>
    <p:sldId id="2518" r:id="rId14"/>
    <p:sldId id="2768" r:id="rId15"/>
    <p:sldId id="2769" r:id="rId16"/>
    <p:sldId id="2771" r:id="rId17"/>
    <p:sldId id="2772" r:id="rId18"/>
    <p:sldId id="2775" r:id="rId19"/>
    <p:sldId id="2777" r:id="rId20"/>
    <p:sldId id="2780" r:id="rId21"/>
    <p:sldId id="2851" r:id="rId22"/>
    <p:sldId id="2850" r:id="rId23"/>
    <p:sldId id="2849" r:id="rId24"/>
    <p:sldId id="2847" r:id="rId25"/>
    <p:sldId id="2848" r:id="rId26"/>
    <p:sldId id="2314" r:id="rId27"/>
    <p:sldId id="2739" r:id="rId28"/>
    <p:sldId id="2740" r:id="rId29"/>
    <p:sldId id="2753" r:id="rId30"/>
    <p:sldId id="2765" r:id="rId31"/>
    <p:sldId id="2766" r:id="rId32"/>
    <p:sldId id="2757" r:id="rId33"/>
    <p:sldId id="2756" r:id="rId34"/>
    <p:sldId id="2761" r:id="rId35"/>
    <p:sldId id="2759" r:id="rId36"/>
    <p:sldId id="2760" r:id="rId37"/>
    <p:sldId id="2762" r:id="rId38"/>
    <p:sldId id="2764" r:id="rId39"/>
    <p:sldId id="2308" r:id="rId40"/>
    <p:sldId id="2811" r:id="rId41"/>
    <p:sldId id="2810" r:id="rId42"/>
    <p:sldId id="2813" r:id="rId43"/>
    <p:sldId id="2812" r:id="rId44"/>
    <p:sldId id="2815" r:id="rId45"/>
    <p:sldId id="2816" r:id="rId46"/>
    <p:sldId id="2817" r:id="rId47"/>
    <p:sldId id="2818" r:id="rId48"/>
    <p:sldId id="2819" r:id="rId49"/>
    <p:sldId id="2820" r:id="rId50"/>
    <p:sldId id="2821" r:id="rId51"/>
    <p:sldId id="2822" r:id="rId52"/>
    <p:sldId id="2823" r:id="rId53"/>
    <p:sldId id="2826" r:id="rId54"/>
    <p:sldId id="2827" r:id="rId55"/>
    <p:sldId id="2829" r:id="rId56"/>
    <p:sldId id="2830" r:id="rId57"/>
    <p:sldId id="2831" r:id="rId58"/>
    <p:sldId id="2832" r:id="rId59"/>
    <p:sldId id="2835" r:id="rId60"/>
    <p:sldId id="2837" r:id="rId61"/>
    <p:sldId id="2522" r:id="rId62"/>
    <p:sldId id="2801" r:id="rId63"/>
    <p:sldId id="2804" r:id="rId64"/>
    <p:sldId id="2805" r:id="rId65"/>
    <p:sldId id="2807" r:id="rId66"/>
    <p:sldId id="2808" r:id="rId67"/>
    <p:sldId id="2882" r:id="rId68"/>
    <p:sldId id="2783" r:id="rId69"/>
    <p:sldId id="2784" r:id="rId70"/>
    <p:sldId id="2785" r:id="rId71"/>
    <p:sldId id="2791" r:id="rId72"/>
    <p:sldId id="2794" r:id="rId73"/>
    <p:sldId id="2793" r:id="rId74"/>
    <p:sldId id="2797" r:id="rId75"/>
    <p:sldId id="2796" r:id="rId76"/>
    <p:sldId id="2799" r:id="rId77"/>
    <p:sldId id="2883" r:id="rId78"/>
    <p:sldId id="2833" r:id="rId79"/>
    <p:sldId id="2834" r:id="rId80"/>
    <p:sldId id="2885" r:id="rId81"/>
    <p:sldId id="2840" r:id="rId82"/>
    <p:sldId id="2884" r:id="rId83"/>
    <p:sldId id="2841" r:id="rId84"/>
    <p:sldId id="2842" r:id="rId85"/>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517"/>
            <p14:sldId id="2744"/>
            <p14:sldId id="2746"/>
            <p14:sldId id="2747"/>
            <p14:sldId id="2748"/>
            <p14:sldId id="2749"/>
            <p14:sldId id="2752"/>
            <p14:sldId id="2881"/>
            <p14:sldId id="2741"/>
            <p14:sldId id="2742"/>
            <p14:sldId id="2743"/>
            <p14:sldId id="2518"/>
            <p14:sldId id="2768"/>
            <p14:sldId id="2769"/>
            <p14:sldId id="2771"/>
            <p14:sldId id="2772"/>
            <p14:sldId id="2775"/>
            <p14:sldId id="2777"/>
            <p14:sldId id="2780"/>
            <p14:sldId id="2851"/>
            <p14:sldId id="2850"/>
            <p14:sldId id="2849"/>
            <p14:sldId id="2847"/>
            <p14:sldId id="2848"/>
            <p14:sldId id="2314"/>
            <p14:sldId id="2739"/>
            <p14:sldId id="2740"/>
            <p14:sldId id="2753"/>
            <p14:sldId id="2765"/>
            <p14:sldId id="2766"/>
            <p14:sldId id="2757"/>
            <p14:sldId id="2756"/>
            <p14:sldId id="2761"/>
            <p14:sldId id="2759"/>
            <p14:sldId id="2760"/>
            <p14:sldId id="2762"/>
            <p14:sldId id="2764"/>
            <p14:sldId id="2308"/>
            <p14:sldId id="2811"/>
            <p14:sldId id="2810"/>
            <p14:sldId id="2813"/>
            <p14:sldId id="2812"/>
            <p14:sldId id="2815"/>
            <p14:sldId id="2816"/>
            <p14:sldId id="2817"/>
            <p14:sldId id="2818"/>
            <p14:sldId id="2819"/>
            <p14:sldId id="2820"/>
            <p14:sldId id="2821"/>
            <p14:sldId id="2822"/>
            <p14:sldId id="2823"/>
            <p14:sldId id="2826"/>
            <p14:sldId id="2827"/>
            <p14:sldId id="2829"/>
            <p14:sldId id="2830"/>
            <p14:sldId id="2831"/>
            <p14:sldId id="2832"/>
            <p14:sldId id="2835"/>
            <p14:sldId id="2837"/>
            <p14:sldId id="2522"/>
            <p14:sldId id="2801"/>
            <p14:sldId id="2804"/>
            <p14:sldId id="2805"/>
            <p14:sldId id="2807"/>
            <p14:sldId id="2808"/>
            <p14:sldId id="2882"/>
            <p14:sldId id="2783"/>
            <p14:sldId id="2784"/>
            <p14:sldId id="2785"/>
            <p14:sldId id="2791"/>
            <p14:sldId id="2794"/>
            <p14:sldId id="2793"/>
            <p14:sldId id="2797"/>
            <p14:sldId id="2796"/>
            <p14:sldId id="2799"/>
            <p14:sldId id="2883"/>
            <p14:sldId id="2833"/>
            <p14:sldId id="2834"/>
            <p14:sldId id="2885"/>
            <p14:sldId id="2840"/>
            <p14:sldId id="2884"/>
            <p14:sldId id="2841"/>
            <p14:sldId id="2842"/>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4898"/>
  </p:normalViewPr>
  <p:slideViewPr>
    <p:cSldViewPr showGuides="1">
      <p:cViewPr varScale="1">
        <p:scale>
          <a:sx n="39" d="100"/>
          <a:sy n="39" d="100"/>
        </p:scale>
        <p:origin x="1037" y="38"/>
      </p:cViewPr>
      <p:guideLst>
        <p:guide orient="horz" pos="2115"/>
        <p:guide pos="2880"/>
      </p:guideLst>
    </p:cSldViewPr>
  </p:slideViewPr>
  <p:outlineViewPr>
    <p:cViewPr>
      <p:scale>
        <a:sx n="33" d="100"/>
        <a:sy n="33" d="100"/>
      </p:scale>
      <p:origin x="0" y="-15960"/>
    </p:cViewPr>
  </p:outlineViewPr>
  <p:notesTextViewPr>
    <p:cViewPr>
      <p:scale>
        <a:sx n="150" d="100"/>
        <a:sy n="150" d="100"/>
      </p:scale>
      <p:origin x="0" y="0"/>
    </p:cViewPr>
  </p:notesTextViewPr>
  <p:sorterViewPr>
    <p:cViewPr>
      <p:scale>
        <a:sx n="60" d="100"/>
        <a:sy n="6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Hosta montana </a:t>
            </a:r>
          </a:p>
          <a:p>
            <a:r>
              <a:rPr lang="nl-BE" dirty="0"/>
              <a:t>Agavefamilie (Agavaceae)</a:t>
            </a:r>
          </a:p>
          <a:p>
            <a:endParaRPr lang="nl-BE" dirty="0"/>
          </a:p>
          <a:p>
            <a:r>
              <a:rPr lang="nl-BE" dirty="0"/>
              <a:t>Opnieuw zeer sterk aangevreten, vrij kenmerkend voor de meeste soorten van </a:t>
            </a:r>
            <a:r>
              <a:rPr lang="nl-BE" i="1" dirty="0"/>
              <a:t>Hosta</a:t>
            </a:r>
            <a:r>
              <a:rPr lang="nl-BE" dirty="0"/>
              <a: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93825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x Mukgenia NOVA ‘Flame’</a:t>
            </a:r>
          </a:p>
          <a:p>
            <a:r>
              <a:rPr lang="nl-BE" dirty="0"/>
              <a:t>Steenbreekfamilie (Saxifragaceae)</a:t>
            </a:r>
          </a:p>
          <a:p>
            <a:endParaRPr lang="nl-BE" dirty="0"/>
          </a:p>
          <a:p>
            <a:r>
              <a:rPr lang="nl-BE" dirty="0"/>
              <a:t>Een kunstmatige hybride tussen een </a:t>
            </a:r>
            <a:r>
              <a:rPr lang="nl-BE" i="1" dirty="0"/>
              <a:t>Mukdenia</a:t>
            </a:r>
            <a:r>
              <a:rPr lang="nl-BE" dirty="0"/>
              <a:t>-soort en een </a:t>
            </a:r>
            <a:r>
              <a:rPr lang="nl-BE" i="1" dirty="0"/>
              <a:t>Bergenia</a:t>
            </a:r>
            <a:r>
              <a:rPr lang="nl-BE" dirty="0"/>
              <a:t>-soort, die de elegantie van </a:t>
            </a:r>
            <a:r>
              <a:rPr lang="nl-BE" i="1" dirty="0"/>
              <a:t>Mukdenia</a:t>
            </a:r>
            <a:r>
              <a:rPr lang="nl-BE" dirty="0"/>
              <a:t> combineert met het wat steviger blad van </a:t>
            </a:r>
            <a:r>
              <a:rPr lang="nl-BE" i="1" dirty="0"/>
              <a:t>Bergenia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281816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x Mukgenia NOVA ‘Flame’</a:t>
            </a:r>
          </a:p>
          <a:p>
            <a:r>
              <a:rPr lang="nl-BE" dirty="0"/>
              <a:t>Steenbreekfamilie (Saxifragaceae)</a:t>
            </a:r>
          </a:p>
          <a:p>
            <a:endParaRPr lang="nl-BE" dirty="0"/>
          </a:p>
          <a:p>
            <a:r>
              <a:rPr lang="nl-BE" dirty="0"/>
              <a:t>Een kunstmatige hybride tussen een </a:t>
            </a:r>
            <a:r>
              <a:rPr lang="nl-BE" i="1" dirty="0"/>
              <a:t>Mukdenia</a:t>
            </a:r>
            <a:r>
              <a:rPr lang="nl-BE" dirty="0"/>
              <a:t>-soort en een </a:t>
            </a:r>
            <a:r>
              <a:rPr lang="nl-BE" i="1" dirty="0"/>
              <a:t>Bergenia</a:t>
            </a:r>
            <a:r>
              <a:rPr lang="nl-BE" dirty="0"/>
              <a:t>-soort, die de elegantie van </a:t>
            </a:r>
            <a:r>
              <a:rPr lang="nl-BE" i="1" dirty="0"/>
              <a:t>Mukdenia</a:t>
            </a:r>
            <a:r>
              <a:rPr lang="nl-BE" dirty="0"/>
              <a:t> combineert met het wat steviger blad van </a:t>
            </a:r>
            <a:r>
              <a:rPr lang="nl-BE" i="1" dirty="0"/>
              <a:t>Bergenia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135699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Comanthosphace japonica </a:t>
            </a:r>
          </a:p>
          <a:p>
            <a:r>
              <a:rPr lang="nl-BE" dirty="0"/>
              <a:t>Lipbloemenfamilie (Lamiaceae)</a:t>
            </a:r>
          </a:p>
          <a:p>
            <a:endParaRPr lang="nl-BE" dirty="0"/>
          </a:p>
          <a:p>
            <a:r>
              <a:rPr lang="nl-BE" dirty="0"/>
              <a:t>Een fraaie plant, met kaarsen van bloemgestellen.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97933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Comanthosphace japonica </a:t>
            </a:r>
          </a:p>
          <a:p>
            <a:r>
              <a:rPr lang="nl-BE" dirty="0"/>
              <a:t>Lipbloemenfamilie (Lamiaceae)</a:t>
            </a:r>
          </a:p>
          <a:p>
            <a:endParaRPr lang="nl-BE" dirty="0"/>
          </a:p>
          <a:p>
            <a:r>
              <a:rPr lang="nl-BE" dirty="0"/>
              <a:t>De nog gesloten bloemgestellen…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1955905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Comanthosphace japonica </a:t>
            </a:r>
          </a:p>
          <a:p>
            <a:r>
              <a:rPr lang="nl-BE" dirty="0"/>
              <a:t>Lipbloemenfamilie (Lamiaceae)</a:t>
            </a:r>
          </a:p>
          <a:p>
            <a:endParaRPr lang="nl-BE" dirty="0"/>
          </a:p>
          <a:p>
            <a:r>
              <a:rPr lang="nl-BE" dirty="0"/>
              <a:t>… gaan langzaam open, met knopje voor knopje…</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99493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Comanthosphace japonica </a:t>
            </a:r>
          </a:p>
          <a:p>
            <a:r>
              <a:rPr lang="nl-BE" dirty="0"/>
              <a:t>Lipbloemenfamilie (Lamiaceae)</a:t>
            </a:r>
          </a:p>
          <a:p>
            <a:endParaRPr lang="nl-BE" dirty="0"/>
          </a:p>
          <a:p>
            <a:r>
              <a:rPr lang="nl-BE" dirty="0"/>
              <a:t>… tot ze de open bloemen tonen.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82695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Corsicaanse helleborus (Helleborus argutifolius)</a:t>
            </a:r>
          </a:p>
          <a:p>
            <a:r>
              <a:rPr lang="nl-BE" dirty="0"/>
              <a:t>Boterbloemfamilie (Ranunculaceae)</a:t>
            </a:r>
          </a:p>
          <a:p>
            <a:endParaRPr lang="nl-BE" dirty="0"/>
          </a:p>
          <a:p>
            <a:r>
              <a:rPr lang="nl-BE" dirty="0"/>
              <a:t>Opnieuw een knappe plant, met een ernstige houding, en met stevige, welgevormde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440436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Een genus afgesplitst van </a:t>
            </a:r>
            <a:r>
              <a:rPr lang="nl-BE" i="1" dirty="0"/>
              <a:t>Dicentra</a:t>
            </a:r>
            <a:r>
              <a:rPr lang="nl-BE" dirty="0"/>
              <a:t>, omwille van het niet-monofyletisch karakter van </a:t>
            </a:r>
            <a:r>
              <a:rPr lang="nl-BE" i="1" dirty="0"/>
              <a:t>Dicentra</a:t>
            </a:r>
            <a:r>
              <a:rPr lang="nl-BE" dirty="0"/>
              <a:t>. Ook morfologisch herkenbaar aan de bebladerde takken, waarvan sommige (delen van) bladeren omgevormd zijn tot ranken, en de bloemgestellen staan tegenover de bladeren.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2694350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Een genus afgesplitst van </a:t>
            </a:r>
            <a:r>
              <a:rPr lang="nl-BE" i="1" dirty="0"/>
              <a:t>Dicentra</a:t>
            </a:r>
            <a:r>
              <a:rPr lang="nl-BE" dirty="0"/>
              <a:t>, omwille van het niet-monofyletisch karakter van </a:t>
            </a:r>
            <a:r>
              <a:rPr lang="nl-BE" i="1" dirty="0"/>
              <a:t>Dicentra</a:t>
            </a:r>
            <a:r>
              <a:rPr lang="nl-BE" dirty="0"/>
              <a:t>. Ook morfologisch herkenbaar aan de bebladerde takken, waarvan sommige (delen van) bladeren omgevormd zijn tot ranken, en de bloemgestellen staan tegenover de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297635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Ichtyoselmis macrantha</a:t>
            </a:r>
          </a:p>
          <a:p>
            <a:r>
              <a:rPr lang="nl-BE" dirty="0"/>
              <a:t>Papaverfamilie (Papaveraceae)</a:t>
            </a:r>
          </a:p>
          <a:p>
            <a:endParaRPr lang="nl-BE" dirty="0"/>
          </a:p>
          <a:p>
            <a:r>
              <a:rPr lang="nl-BE" dirty="0"/>
              <a:t>Deze keer heb ik vrij veel planten met een (zeer) mooi blad opgenomen in de reeks, om te beginnen met deze soort hier. </a:t>
            </a:r>
          </a:p>
          <a:p>
            <a:r>
              <a:rPr lang="nl-BE" dirty="0"/>
              <a:t>De genusnaam betekent “visje aan de lijn”, een verwijzing naar de merkwaardige vorm van de bloem (die ik hier nog niet heb gezien).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1857009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Een genus afgesplitst van </a:t>
            </a:r>
            <a:r>
              <a:rPr lang="nl-BE" i="1" dirty="0"/>
              <a:t>Dicentra</a:t>
            </a:r>
            <a:r>
              <a:rPr lang="nl-BE" dirty="0"/>
              <a:t>, omwille van het niet-monofyletisch karakter van </a:t>
            </a:r>
            <a:r>
              <a:rPr lang="nl-BE" i="1" dirty="0"/>
              <a:t>Dicentra</a:t>
            </a:r>
            <a:r>
              <a:rPr lang="nl-BE" dirty="0"/>
              <a:t>. Ook morfologisch herkenbaar aan de bebladerde takken, waarvan sommige (delen van) bladeren omgevormd zijn tot ranken, en de bloemgestellen staan tegenover de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431619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Een genus afgesplitst van </a:t>
            </a:r>
            <a:r>
              <a:rPr lang="nl-BE" i="1" dirty="0"/>
              <a:t>Dicentra</a:t>
            </a:r>
            <a:r>
              <a:rPr lang="nl-BE" dirty="0"/>
              <a:t>, omwille van het niet-monofyletisch karakter van </a:t>
            </a:r>
            <a:r>
              <a:rPr lang="nl-BE" i="1" dirty="0"/>
              <a:t>Dicentra</a:t>
            </a:r>
            <a:r>
              <a:rPr lang="nl-BE" dirty="0"/>
              <a:t>. Ook morfologisch is het genus herkenbaar aan de bebladerde takken, waarvan sommige (delen van) bladeren omgevormd zijn tot ranken, en de bloemgestellen staan telkens tegenover een blad. </a:t>
            </a:r>
          </a:p>
          <a:p>
            <a:endParaRPr lang="nl-BE" dirty="0"/>
          </a:p>
          <a:p>
            <a:r>
              <a:rPr lang="nl-BE" dirty="0"/>
              <a:t>Deze soort is dan op haar beurt herkenbaar aan de opvallende witte vlekken aan de basis van de bladschijf.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62734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Dactylicapnos macrocapnos </a:t>
            </a:r>
          </a:p>
          <a:p>
            <a:r>
              <a:rPr lang="nl-BE" dirty="0"/>
              <a:t>Papaverfamilie (Papaveraceae)</a:t>
            </a:r>
          </a:p>
          <a:p>
            <a:endParaRPr lang="nl-BE" dirty="0"/>
          </a:p>
          <a:p>
            <a:r>
              <a:rPr lang="nl-BE" dirty="0"/>
              <a:t>Dag slak!</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140134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Astelia chathamica </a:t>
            </a:r>
          </a:p>
          <a:p>
            <a:r>
              <a:rPr lang="nl-BE" dirty="0"/>
              <a:t>Asteliafamilie (Asteliaceae)</a:t>
            </a:r>
          </a:p>
          <a:p>
            <a:endParaRPr lang="nl-BE" dirty="0"/>
          </a:p>
          <a:p>
            <a:r>
              <a:rPr lang="nl-BE" dirty="0"/>
              <a:t>De drietalligheid van de bloemen wordt weerspiegeld (of vice versa?) in de tristiche plaatsing van de bladeren, mooi op drie rijtjes. </a:t>
            </a:r>
          </a:p>
          <a:p>
            <a:r>
              <a:rPr lang="nl-BE" dirty="0"/>
              <a:t>Chatham staat hier voor een eilandengroepje 800 km ten oosten van Nieuw-Zeeland, waarvan deze plant een endeem is.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2093740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Astelia chathamica </a:t>
            </a:r>
          </a:p>
          <a:p>
            <a:r>
              <a:rPr lang="nl-BE" dirty="0"/>
              <a:t>Asteliafamilie (Asteliaceae)</a:t>
            </a:r>
          </a:p>
          <a:p>
            <a:endParaRPr lang="nl-BE" dirty="0"/>
          </a:p>
          <a:p>
            <a:r>
              <a:rPr lang="nl-BE" dirty="0"/>
              <a:t>De drietalligheid van de bloemen wordt weerspiegeld (of vice versa?) in de tristiche plaatsing van de bladeren, mooi op drie rijtjes. </a:t>
            </a:r>
          </a:p>
          <a:p>
            <a:r>
              <a:rPr lang="nl-BE" dirty="0"/>
              <a:t>Chatham staat hier voor een eilandengroepje 800 km ten oosten van Nieuw-Zeeland, waarvan deze plant een endeem is.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2790896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tortuosum </a:t>
            </a:r>
          </a:p>
          <a:p>
            <a:r>
              <a:rPr lang="nl-BE" dirty="0"/>
              <a:t>Aronskelkfamilie (Araceae)</a:t>
            </a:r>
          </a:p>
          <a:p>
            <a:endParaRPr lang="nl-BE" dirty="0"/>
          </a:p>
          <a:p>
            <a:r>
              <a:rPr lang="nl-BE" dirty="0"/>
              <a:t>Een vruchtbare zomer is blijkbaar gepasseerd, te zien aan de meerdere vruchtdragende kolven.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529195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tortuosum </a:t>
            </a:r>
          </a:p>
          <a:p>
            <a:r>
              <a:rPr lang="nl-BE" dirty="0"/>
              <a:t>Aronskelkfamilie (Araceae)</a:t>
            </a:r>
          </a:p>
          <a:p>
            <a:endParaRPr lang="nl-BE" dirty="0"/>
          </a:p>
          <a:p>
            <a:r>
              <a:rPr lang="nl-BE" dirty="0"/>
              <a:t>Een vruchtbare zomer is blijkbaar gepasseerd, te zien aan de meerdere vruchtdragende kolven. </a:t>
            </a:r>
          </a:p>
          <a:p>
            <a:r>
              <a:rPr lang="nl-BE" dirty="0"/>
              <a:t>Deze kolf draagt aan de top nog net een deeltje van de bloeias waarop de mannelijke bloemen stonden.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3692481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tortuosum </a:t>
            </a:r>
          </a:p>
          <a:p>
            <a:r>
              <a:rPr lang="nl-BE" dirty="0"/>
              <a:t>Aronskelkfamilie (Araceae)</a:t>
            </a:r>
          </a:p>
          <a:p>
            <a:endParaRPr lang="nl-BE" dirty="0"/>
          </a:p>
          <a:p>
            <a:r>
              <a:rPr lang="nl-BE" dirty="0"/>
              <a:t>Een vruchtbare zomer is blijkbaar gepasseerd, te zien aan de meerdere vruchtdragende kolven. </a:t>
            </a:r>
          </a:p>
          <a:p>
            <a:r>
              <a:rPr lang="nl-BE" dirty="0"/>
              <a:t>En bij deze kolf zien we het effect van de zon op de vruchtrijping: rood bij die vruchten die reeds geruime tijd blootgesteld zijn, groen bij vruchten die pas nu vrijkomen door het openscheuren van de bedekkende spatha.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3559349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Wonderknol (Sauromatum venosum)</a:t>
            </a:r>
          </a:p>
          <a:p>
            <a:r>
              <a:rPr lang="nl-BE" dirty="0"/>
              <a:t>Aronskelkfamilie (Araceae)</a:t>
            </a:r>
          </a:p>
          <a:p>
            <a:endParaRPr lang="nl-BE" dirty="0"/>
          </a:p>
          <a:p>
            <a:r>
              <a:rPr lang="nl-BE" dirty="0"/>
              <a:t>Evenzeer een vruchtbare zomer bij deze planten.</a:t>
            </a:r>
          </a:p>
          <a:p>
            <a:r>
              <a:rPr lang="nl-BE" dirty="0"/>
              <a:t>Let even op de talrijke vlekken op de bladstelen, eigen aan deze soort.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321001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Ichtyoselmis macrantha</a:t>
            </a:r>
          </a:p>
          <a:p>
            <a:r>
              <a:rPr lang="nl-BE" dirty="0"/>
              <a:t>Papaverfamilie (Papaveraceae)</a:t>
            </a:r>
          </a:p>
          <a:p>
            <a:endParaRPr lang="nl-BE" dirty="0"/>
          </a:p>
          <a:p>
            <a:r>
              <a:rPr lang="nl-BE" dirty="0"/>
              <a:t>Deze keer heb ik vrij veel planten met een (zeer) mooi blad opgenomen in de reeks, om te beginnen met deze soort hier. </a:t>
            </a:r>
          </a:p>
          <a:p>
            <a:r>
              <a:rPr lang="nl-BE" dirty="0"/>
              <a:t>De genusnaam betekent “visje aan de lijn”, een verwijzing naar de merkwaardige vorm van de bloem (die ik hier nog niet heb gezien).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59272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Wonderknol (Sauromatum venosum)</a:t>
            </a:r>
          </a:p>
          <a:p>
            <a:r>
              <a:rPr lang="nl-BE" dirty="0"/>
              <a:t>Aronskelkfamilie (Araceae)</a:t>
            </a:r>
          </a:p>
          <a:p>
            <a:endParaRPr lang="nl-BE" dirty="0"/>
          </a:p>
          <a:p>
            <a:r>
              <a:rPr lang="nl-BE" dirty="0"/>
              <a:t>De bloemgestellen dragen de vrouwelijke bloemen helemaal onderaan, vandaar deze basale plaatsing van de vruchtgestellen.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3123651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nubicum </a:t>
            </a:r>
          </a:p>
          <a:p>
            <a:r>
              <a:rPr lang="nl-BE" dirty="0"/>
              <a:t>Aronskelkfamlie (Araceae)</a:t>
            </a:r>
          </a:p>
          <a:p>
            <a:endParaRPr lang="nl-BE" dirty="0"/>
          </a:p>
          <a:p>
            <a:r>
              <a:rPr lang="nl-BE" dirty="0"/>
              <a:t>En tenslotte ook hier meerdere vruchtgestellen. </a:t>
            </a:r>
          </a:p>
          <a:p>
            <a:r>
              <a:rPr lang="nl-BE" dirty="0"/>
              <a:t>Graag uw aandacht voor de bladstelen die voorzien zijn van maar weinig vlekken.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088723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nubicum </a:t>
            </a:r>
          </a:p>
          <a:p>
            <a:r>
              <a:rPr lang="nl-BE" dirty="0"/>
              <a:t>Aronskelkfamlie (Araceae)</a:t>
            </a:r>
          </a:p>
          <a:p>
            <a:endParaRPr lang="nl-BE" dirty="0"/>
          </a:p>
          <a:p>
            <a:r>
              <a:rPr lang="nl-BE" dirty="0"/>
              <a:t>Hier zien we twee vruchtgestellen, beide nog (half) omsloten door een bruin geworden rest van de spatha.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348481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nubicum </a:t>
            </a:r>
          </a:p>
          <a:p>
            <a:r>
              <a:rPr lang="nl-BE" dirty="0"/>
              <a:t>Aronskelkfamlie (Araceae)</a:t>
            </a:r>
          </a:p>
          <a:p>
            <a:endParaRPr lang="nl-BE" dirty="0"/>
          </a:p>
          <a:p>
            <a:r>
              <a:rPr lang="nl-BE" dirty="0"/>
              <a:t>En hier is rechts een knol zichtbaar, samen met een stukje flink rizoom, aan de bovenzijde.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1243148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horsfieldii </a:t>
            </a:r>
          </a:p>
          <a:p>
            <a:r>
              <a:rPr lang="nl-BE" dirty="0"/>
              <a:t>Aronskelkfamlie (Araceae)</a:t>
            </a:r>
          </a:p>
          <a:p>
            <a:endParaRPr lang="nl-BE" dirty="0"/>
          </a:p>
          <a:p>
            <a:r>
              <a:rPr lang="nl-BE" dirty="0"/>
              <a:t>Een derde soort uit dit wonderbaarlijke genus, maar met een werkelijk prachtige bladverkleuring.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1238409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Sauromatum </a:t>
            </a:r>
            <a:r>
              <a:rPr lang="nl-BE" b="1" i="1"/>
              <a:t>horsfieldii </a:t>
            </a:r>
            <a:endParaRPr lang="nl-BE" b="1" i="1" dirty="0"/>
          </a:p>
          <a:p>
            <a:r>
              <a:rPr lang="nl-BE" dirty="0"/>
              <a:t>Aronskelkfamlie (Araceae)</a:t>
            </a:r>
          </a:p>
          <a:p>
            <a:endParaRPr lang="nl-BE" dirty="0"/>
          </a:p>
          <a:p>
            <a:r>
              <a:rPr lang="nl-BE" dirty="0"/>
              <a:t>Een derde soort uit dit wonderbaarlijke genus, maar met een werkelijk prachtige bladverkleuring.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717050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Campanula (Symphyandra) cretica </a:t>
            </a:r>
          </a:p>
          <a:p>
            <a:r>
              <a:rPr lang="nl-BE" dirty="0"/>
              <a:t>Klokjesfamilie (Campanulaceae)</a:t>
            </a:r>
          </a:p>
          <a:p>
            <a:endParaRPr lang="nl-BE" dirty="0"/>
          </a:p>
          <a:p>
            <a:r>
              <a:rPr lang="nl-BE" dirty="0"/>
              <a:t>Hier zien we een eerder efemere plant, kortlevend en mobiel, die uit haar perceel is ontsnapt en op een ander perceel is gaan groeien en bloeien.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3300714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Campanula (Symphyandra) cretica </a:t>
            </a:r>
          </a:p>
          <a:p>
            <a:r>
              <a:rPr lang="nl-BE" dirty="0"/>
              <a:t>Klokjesfamilie (Campanulaceae)</a:t>
            </a:r>
          </a:p>
          <a:p>
            <a:endParaRPr lang="nl-BE" dirty="0"/>
          </a:p>
          <a:p>
            <a:r>
              <a:rPr lang="nl-BE" dirty="0"/>
              <a:t>Het genus </a:t>
            </a:r>
            <a:r>
              <a:rPr lang="nl-BE" i="1" dirty="0"/>
              <a:t>Symphyandra</a:t>
            </a:r>
            <a:r>
              <a:rPr lang="nl-BE" dirty="0"/>
              <a:t> dankt haar naam aan het fenomeen dat de antheren van de meeldraden met elkaar verkleefd zijn tot een buisje, dat intact blijft tot in de vrouwelijke fase van de bloem. </a:t>
            </a:r>
          </a:p>
          <a:p>
            <a:r>
              <a:rPr lang="nl-BE" dirty="0"/>
              <a:t>Dit fenomeen is hier zichtbaar in de bloem onderaan links (de mannelijke fase van de bloei: pollenkorrels hangen aan de buitenzijde van de stijltakken), en ook bovenaan rechts (de vrouwelijke fase van de bloei: de drie stijltakken zijn opengekomen).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1518045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Struikpapaver (Romneya coulteri)</a:t>
            </a:r>
          </a:p>
          <a:p>
            <a:r>
              <a:rPr lang="nl-BE" dirty="0"/>
              <a:t>Papaverfamilie (Papaveraceae)</a:t>
            </a:r>
          </a:p>
          <a:p>
            <a:endParaRPr lang="nl-BE" dirty="0"/>
          </a:p>
          <a:p>
            <a:r>
              <a:rPr lang="nl-BE" dirty="0"/>
              <a:t>Een tweede bloei, zomaar in de herfst, van deze plant met de grootste bloemen in Californië.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135575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Maianthemum species</a:t>
            </a:r>
          </a:p>
          <a:p>
            <a:r>
              <a:rPr lang="nl-BE" dirty="0"/>
              <a:t>Muizendoornfamilie (Ruscaceae)</a:t>
            </a:r>
          </a:p>
          <a:p>
            <a:endParaRPr lang="nl-BE" dirty="0"/>
          </a:p>
          <a:p>
            <a:r>
              <a:rPr lang="nl-BE" dirty="0"/>
              <a:t>Na de spectaculaire bloei volgt een periode van rijpende vruchten, met uiteindelijk dit als resultaat. </a:t>
            </a:r>
          </a:p>
          <a:p>
            <a:r>
              <a:rPr lang="nl-BE" dirty="0"/>
              <a:t>De naam van deze soort blijft momenteel nog wat problematisch.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554031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Struikpapaver (Romneya coulteri)</a:t>
            </a:r>
          </a:p>
          <a:p>
            <a:r>
              <a:rPr lang="nl-BE" dirty="0"/>
              <a:t>Papaverfamilie (Papaveraceae)</a:t>
            </a:r>
          </a:p>
          <a:p>
            <a:endParaRPr lang="nl-BE" dirty="0"/>
          </a:p>
          <a:p>
            <a:r>
              <a:rPr lang="nl-BE" dirty="0"/>
              <a:t>Deze bloem is drietallig in de bouw van kelk (3) en kroon (3+3), maar veeltallig in de meeldraden en in de stamper.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3286347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Hesperaloe parviflora </a:t>
            </a:r>
          </a:p>
          <a:p>
            <a:r>
              <a:rPr lang="nl-BE" dirty="0"/>
              <a:t>Agavefamilie (Agavaceae)</a:t>
            </a:r>
          </a:p>
          <a:p>
            <a:endParaRPr lang="nl-BE" dirty="0"/>
          </a:p>
          <a:p>
            <a:r>
              <a:rPr lang="nl-BE" dirty="0"/>
              <a:t>Ze lijkt misschien wat op een </a:t>
            </a:r>
            <a:r>
              <a:rPr lang="nl-BE" i="1" dirty="0"/>
              <a:t>Aloë</a:t>
            </a:r>
            <a:r>
              <a:rPr lang="nl-BE" dirty="0"/>
              <a:t>, maar heeft er geen affiniteit mee: </a:t>
            </a:r>
            <a:r>
              <a:rPr lang="nl-BE" i="1" dirty="0"/>
              <a:t>Aloë</a:t>
            </a:r>
            <a:r>
              <a:rPr lang="nl-BE" dirty="0"/>
              <a:t> behoort tot de familie Asphodelaceae, in een andere tak van de orde Asparagales. </a:t>
            </a:r>
          </a:p>
          <a:p>
            <a:r>
              <a:rPr lang="nl-BE" dirty="0"/>
              <a:t>Deze plant heeft duidelijk veel meer gemeen met haar eigen familie Agavaceae, zoals blijkt uit de bladvorm en –textuur, en zelfs uit de structuur van het bloemgestel, dat veel complexer is dan de eenvoudige aren bij </a:t>
            </a:r>
            <a:r>
              <a:rPr lang="nl-BE" i="1" dirty="0"/>
              <a:t>Aloë</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3065370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Hesperaloe parviflora </a:t>
            </a:r>
          </a:p>
          <a:p>
            <a:r>
              <a:rPr lang="nl-BE" dirty="0"/>
              <a:t>Asfodelusfamilie (Asphodelaceae)</a:t>
            </a:r>
          </a:p>
          <a:p>
            <a:endParaRPr lang="nl-BE" dirty="0"/>
          </a:p>
          <a:p>
            <a:r>
              <a:rPr lang="nl-BE" dirty="0"/>
              <a:t>Ze lijkt misschien wat op een </a:t>
            </a:r>
            <a:r>
              <a:rPr lang="nl-BE" i="1" dirty="0"/>
              <a:t>Aloë</a:t>
            </a:r>
            <a:r>
              <a:rPr lang="nl-BE" dirty="0"/>
              <a:t>, maar heeft er geen affiniteit mee: </a:t>
            </a:r>
            <a:r>
              <a:rPr lang="nl-BE" i="1" dirty="0"/>
              <a:t>Aloë</a:t>
            </a:r>
            <a:r>
              <a:rPr lang="nl-BE" dirty="0"/>
              <a:t> behoort tot de familie Asphodelaceae, in een andere tak van de orde Asparagales. </a:t>
            </a:r>
          </a:p>
          <a:p>
            <a:r>
              <a:rPr lang="nl-BE" dirty="0"/>
              <a:t>Deze plant heeft duidelijk veel meer gemeen met haar eigen familie Agavaceae, zoals blijkt uit de bladvorm en –textuur, en zelfs uit de structuur van het bloemgestel, dat veel complexer is dan de eenvoudige aren bij </a:t>
            </a:r>
            <a:r>
              <a:rPr lang="nl-BE" i="1" dirty="0"/>
              <a:t>Aloë</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4118870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Vijgencactus (Opuntia ficus-indica)</a:t>
            </a:r>
          </a:p>
          <a:p>
            <a:r>
              <a:rPr lang="nl-BE" dirty="0"/>
              <a:t>Cactusfamilie (Cactaceae)</a:t>
            </a:r>
          </a:p>
          <a:p>
            <a:endParaRPr lang="nl-BE" dirty="0"/>
          </a:p>
          <a:p>
            <a:r>
              <a:rPr lang="nl-BE" dirty="0"/>
              <a:t>Een zeer goed bekende cactus, omwille van de eetbare vruchten, en evenzeer door de quasi ongebreidelde invasiviteit van deze soort in andere landen en continenten dan in haar oorspronkelijke land Mexico. </a:t>
            </a:r>
          </a:p>
          <a:p>
            <a:r>
              <a:rPr lang="nl-BE" dirty="0"/>
              <a:t>Let even op de mooie parastichen (naar links en naar rechts) die gevormd worden door de areolen.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600467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Camptotheca acuminata </a:t>
            </a:r>
          </a:p>
          <a:p>
            <a:r>
              <a:rPr lang="nl-BE" dirty="0"/>
              <a:t>Tupeloboomfamilie (Nyssaceae)</a:t>
            </a:r>
          </a:p>
          <a:p>
            <a:endParaRPr lang="nl-BE" dirty="0"/>
          </a:p>
          <a:p>
            <a:r>
              <a:rPr lang="nl-BE" dirty="0"/>
              <a:t>Een boom die gedurende haar eerste tien jaren een geweldige groei kent, en daarna wat langzamer opgaat…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435498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Camptotheca acuminata </a:t>
            </a:r>
          </a:p>
          <a:p>
            <a:r>
              <a:rPr lang="nl-BE" dirty="0"/>
              <a:t>Tupeloboomfamilie (Nyssaceae)</a:t>
            </a:r>
          </a:p>
          <a:p>
            <a:endParaRPr lang="nl-BE" dirty="0"/>
          </a:p>
          <a:p>
            <a:r>
              <a:rPr lang="nl-BE" dirty="0"/>
              <a:t>Maar wat een prachtig blad, met zeer fraaie nervatuur.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2759360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Camptotheca acuminata </a:t>
            </a:r>
          </a:p>
          <a:p>
            <a:r>
              <a:rPr lang="nl-BE" dirty="0"/>
              <a:t>Tupeloboomfamilie (Nyssaceae)</a:t>
            </a:r>
          </a:p>
          <a:p>
            <a:endParaRPr lang="nl-BE" dirty="0"/>
          </a:p>
          <a:p>
            <a:r>
              <a:rPr lang="nl-BE" dirty="0"/>
              <a:t>De zijnerven van de bladschijf buigen om net voor de bladrand, maken een bochtje, en verdwijnen dan als het ware, = eucamptodrome nervatuur.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2632336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Acanthus sennii </a:t>
            </a:r>
          </a:p>
          <a:p>
            <a:r>
              <a:rPr lang="nl-BE" dirty="0"/>
              <a:t>Acantfamilie (Acanthaceae)</a:t>
            </a:r>
          </a:p>
          <a:p>
            <a:endParaRPr lang="nl-BE" dirty="0"/>
          </a:p>
          <a:p>
            <a:r>
              <a:rPr lang="nl-BE" dirty="0"/>
              <a:t>Een soort uit Ethiopië, die hier elk jaar goed groeit tijdens de zomer, maar dan niet op tijd met zijn bloei komt (of is het wellicht een korte-dag plant?). </a:t>
            </a:r>
          </a:p>
          <a:p>
            <a:r>
              <a:rPr lang="nl-BE" dirty="0"/>
              <a:t>Enfin, het blad is fraai genoeg om getoond en bewonderd te worden.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3640090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Phyla nodiflora </a:t>
            </a:r>
          </a:p>
          <a:p>
            <a:r>
              <a:rPr lang="nl-BE" dirty="0"/>
              <a:t>Verbenafamilie (Verbenaceae)</a:t>
            </a:r>
          </a:p>
          <a:p>
            <a:endParaRPr lang="nl-BE" dirty="0"/>
          </a:p>
          <a:p>
            <a:r>
              <a:rPr lang="nl-BE" dirty="0"/>
              <a:t>Een fijne bodembedekker, maar wel voor een warme ondergrond: haar areaal is pan(sub)tropisch. En hier lukt het nog net, wegens de zomerse hitte in deze zuidexpositie.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2817122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Phyla nodiflora </a:t>
            </a:r>
          </a:p>
          <a:p>
            <a:r>
              <a:rPr lang="nl-BE" dirty="0"/>
              <a:t>Verbenafamilie (Verbenaceae)</a:t>
            </a:r>
          </a:p>
          <a:p>
            <a:endParaRPr lang="nl-BE" dirty="0"/>
          </a:p>
          <a:p>
            <a:r>
              <a:rPr lang="nl-BE" dirty="0"/>
              <a:t>Een fijne bodembedekker, maar wel voor een warme ondergrond: haar areaal is pan(sub)tropisch. En hier lukt het nog net, wegens de zomerse hitte in deze zuidexpositie. </a:t>
            </a:r>
          </a:p>
          <a:p>
            <a:endParaRPr lang="nl-BE" dirty="0"/>
          </a:p>
          <a:p>
            <a:r>
              <a:rPr lang="nl-BE" dirty="0"/>
              <a:t>Merk op dat deze bloemgestellen open zijn, ze bloeien van buiten naar binnen, zonder topbloem.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392140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Schefflera taiwanica </a:t>
            </a:r>
          </a:p>
          <a:p>
            <a:r>
              <a:rPr lang="nl-BE" dirty="0"/>
              <a:t>Klimopfamilie (Araliaceae)</a:t>
            </a:r>
          </a:p>
          <a:p>
            <a:endParaRPr lang="nl-BE" dirty="0"/>
          </a:p>
          <a:p>
            <a:r>
              <a:rPr lang="nl-BE" dirty="0"/>
              <a:t>Deze plant heb ik reeds eerder getoond, maar ik blijf ze prachtig vinden, zeker nu met een detail erbij: de littekens van de afgevallen bladeren…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276108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Viburnum awabuki </a:t>
            </a:r>
          </a:p>
          <a:p>
            <a:r>
              <a:rPr lang="nl-BE" dirty="0"/>
              <a:t>Muskuskruidfamilie (Adoxaceae)</a:t>
            </a:r>
          </a:p>
          <a:p>
            <a:endParaRPr lang="nl-BE" dirty="0"/>
          </a:p>
          <a:p>
            <a:r>
              <a:rPr lang="nl-BE" dirty="0"/>
              <a:t>Deze soort en de volgende soort zijn twee nauw verwante taxa, die vaak als variëteit of als synoniem worden opgenomen onder </a:t>
            </a:r>
            <a:r>
              <a:rPr lang="nl-BE" b="0" i="1" dirty="0"/>
              <a:t>Viburnum</a:t>
            </a:r>
            <a:r>
              <a:rPr lang="nl-BE" b="1" dirty="0"/>
              <a:t> </a:t>
            </a:r>
            <a:r>
              <a:rPr lang="nl-BE" b="0" i="1" dirty="0"/>
              <a:t>odoratissimum</a:t>
            </a:r>
            <a:r>
              <a:rPr lang="nl-BE" dirty="0"/>
              <a:t>. </a:t>
            </a:r>
          </a:p>
          <a:p>
            <a:r>
              <a:rPr lang="nl-BE" dirty="0"/>
              <a:t>Er valt over te discussiëren, er zijn wel degelijk verschillen tussen deze taxa te noteren, maar of die geldig zijn om een soort af te bakenen?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747238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Viburnum arboricola  </a:t>
            </a:r>
          </a:p>
          <a:p>
            <a:r>
              <a:rPr lang="nl-BE" dirty="0"/>
              <a:t>Muskuskruidfamilie (Adoxaceae)</a:t>
            </a:r>
          </a:p>
          <a:p>
            <a:endParaRPr lang="nl-BE" dirty="0"/>
          </a:p>
          <a:p>
            <a:r>
              <a:rPr lang="nl-BE" dirty="0"/>
              <a:t>Deze soort en de vorige soort zijn twee nauw verwante taxa, die vaak als variëteit of als synoniem worden opgenomen onder </a:t>
            </a:r>
            <a:r>
              <a:rPr lang="nl-BE" b="0" i="1" dirty="0"/>
              <a:t>Viburnum</a:t>
            </a:r>
            <a:r>
              <a:rPr lang="nl-BE" b="1" dirty="0"/>
              <a:t> </a:t>
            </a:r>
            <a:r>
              <a:rPr lang="nl-BE" b="0" i="1" dirty="0"/>
              <a:t>odoratissimum</a:t>
            </a:r>
            <a:r>
              <a:rPr lang="nl-BE" dirty="0"/>
              <a:t>. </a:t>
            </a:r>
          </a:p>
          <a:p>
            <a:r>
              <a:rPr lang="nl-BE" dirty="0"/>
              <a:t>Er valt over te discussiëren, er zijn wel degelijk verschillen tussen deze taxa te noteren, maar of die geldig zijn om een soort af te bakenen?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2328569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Campylotropis macrocarpa </a:t>
            </a:r>
          </a:p>
          <a:p>
            <a:r>
              <a:rPr lang="nl-BE" dirty="0"/>
              <a:t>Vlinderbloemenfamilie (Fabaceae)</a:t>
            </a:r>
          </a:p>
          <a:p>
            <a:endParaRPr lang="nl-BE" dirty="0"/>
          </a:p>
          <a:p>
            <a:r>
              <a:rPr lang="nl-BE" dirty="0"/>
              <a:t>Een klein maar fijn struikje, met een matige groei, maar met frisse bloemen, en zo vlinderbloemig als maar kan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3481876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Campylotropis macrocarpa </a:t>
            </a:r>
          </a:p>
          <a:p>
            <a:r>
              <a:rPr lang="nl-BE" dirty="0"/>
              <a:t>Vlinderbloemenfamilie (Fabaceae)</a:t>
            </a:r>
          </a:p>
          <a:p>
            <a:endParaRPr lang="nl-BE" dirty="0"/>
          </a:p>
          <a:p>
            <a:r>
              <a:rPr lang="nl-BE" dirty="0"/>
              <a:t>Een klein maar fijn struikje, met een matige groei, maar met frisse bloemen, en zo vlinderbloemig als maar kan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175767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Kniphofia stricta</a:t>
            </a:r>
          </a:p>
          <a:p>
            <a:r>
              <a:rPr lang="nl-BE" dirty="0"/>
              <a:t>Asfodelusfamilie (Asphodelaceae)</a:t>
            </a:r>
          </a:p>
          <a:p>
            <a:endParaRPr lang="nl-BE" dirty="0"/>
          </a:p>
          <a:p>
            <a:r>
              <a:rPr lang="nl-BE" dirty="0"/>
              <a:t>Een echte vuurpijl, die zo omhoog geschoten wordt.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2275788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Kniphofia stricta</a:t>
            </a:r>
          </a:p>
          <a:p>
            <a:r>
              <a:rPr lang="nl-BE" dirty="0"/>
              <a:t>Asfodelusfamilie (Asphodelaceae)</a:t>
            </a:r>
          </a:p>
          <a:p>
            <a:endParaRPr lang="nl-BE" dirty="0"/>
          </a:p>
          <a:p>
            <a:r>
              <a:rPr lang="nl-BE" dirty="0"/>
              <a:t>Een echte vuurpijl, die zo omhoog geschoten wordt.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3275586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Echinops spinosissimus </a:t>
            </a:r>
          </a:p>
          <a:p>
            <a:r>
              <a:rPr lang="nl-BE" dirty="0"/>
              <a:t>Asterfamilie (Asteraceae)</a:t>
            </a:r>
          </a:p>
          <a:p>
            <a:endParaRPr lang="nl-BE" dirty="0"/>
          </a:p>
          <a:p>
            <a:r>
              <a:rPr lang="nl-BE" dirty="0"/>
              <a:t>Een bijzonder stekelige plant, zoals de naam het doet vermoeden. </a:t>
            </a:r>
          </a:p>
          <a:p>
            <a:r>
              <a:rPr lang="nl-BE" dirty="0"/>
              <a:t>Maar interessant zijn de bloemgestellen, die eigenlijk zijn opgebouwd als een hoofdje van hoofdjes.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784141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Echinops spinosissimus </a:t>
            </a:r>
          </a:p>
          <a:p>
            <a:r>
              <a:rPr lang="nl-BE" dirty="0"/>
              <a:t>Asterfamilie (Asteraceae)</a:t>
            </a:r>
          </a:p>
          <a:p>
            <a:endParaRPr lang="nl-BE" dirty="0"/>
          </a:p>
          <a:p>
            <a:r>
              <a:rPr lang="nl-BE" dirty="0"/>
              <a:t>Op dit hoofdje kan u links de groene omwindselblaadjes (met witte punten) zien van een individueel hoofdje, dat zelf maar één enkele bloem draagt. Meer naar rechts ziet u een groot aantal van dergelijke bloemen, elk uit één enkel hoofdje tevoorschijn gekomen. </a:t>
            </a:r>
          </a:p>
          <a:p>
            <a:r>
              <a:rPr lang="nl-BE" dirty="0"/>
              <a:t>Bij elke bloem is de antherenbuis goed zichtbaar, van blauw bij de verse naar bruin bij de reeds uitgebloeide 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3613104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2427124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Bottelroos (Rosa villosa)</a:t>
            </a:r>
          </a:p>
          <a:p>
            <a:r>
              <a:rPr lang="nl-BE" dirty="0"/>
              <a:t>Rozenfamilie (Rosaceae)</a:t>
            </a:r>
          </a:p>
          <a:p>
            <a:endParaRPr lang="nl-BE" dirty="0"/>
          </a:p>
          <a:p>
            <a:r>
              <a:rPr lang="nl-BE" dirty="0"/>
              <a:t>Bij deze roos zijn de bottels dit jaar erg goed gelukt…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208262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Chloranthus fortunei </a:t>
            </a:r>
          </a:p>
          <a:p>
            <a:r>
              <a:rPr lang="nl-BE" dirty="0"/>
              <a:t>Chloranthusfamilie (Chloranthaceae)</a:t>
            </a:r>
          </a:p>
          <a:p>
            <a:endParaRPr lang="nl-BE" dirty="0"/>
          </a:p>
          <a:p>
            <a:r>
              <a:rPr lang="nl-BE" dirty="0"/>
              <a:t>Een zeer bijzondere familie, met ongewone bloembouw: de meeldraden zijn vergroeid met én staan op het vruchtbeginsel.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26533752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Bottelroos (Rosa villosa)</a:t>
            </a:r>
          </a:p>
          <a:p>
            <a:r>
              <a:rPr lang="nl-BE" dirty="0"/>
              <a:t>Rozenfamilie (Rosaceae)</a:t>
            </a:r>
          </a:p>
          <a:p>
            <a:endParaRPr lang="nl-BE" dirty="0"/>
          </a:p>
          <a:p>
            <a:r>
              <a:rPr lang="nl-BE" dirty="0"/>
              <a:t>Bij deze roos zijn de bottels dit jaar erg goed gelukt…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3813611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Basella alba </a:t>
            </a:r>
          </a:p>
          <a:p>
            <a:r>
              <a:rPr lang="nl-BE" dirty="0"/>
              <a:t>Basellafamilie (Basellaceae)</a:t>
            </a:r>
          </a:p>
          <a:p>
            <a:endParaRPr lang="nl-BE" dirty="0"/>
          </a:p>
          <a:p>
            <a:r>
              <a:rPr lang="nl-BE" dirty="0"/>
              <a:t>In de serre staan twee soorten uit een kleine familie te groeien en te bloeien.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699371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Anredera cordifolia </a:t>
            </a:r>
          </a:p>
          <a:p>
            <a:r>
              <a:rPr lang="nl-BE" dirty="0"/>
              <a:t>Basellafamilie (Basellaceae)</a:t>
            </a:r>
          </a:p>
          <a:p>
            <a:endParaRPr lang="nl-BE" dirty="0"/>
          </a:p>
          <a:p>
            <a:r>
              <a:rPr lang="nl-BE" dirty="0"/>
              <a:t>In de serre staan twee soorten uit een kleine familie te groeien en (bijna) te bloeien.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3227993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Anredera cordifolia </a:t>
            </a:r>
          </a:p>
          <a:p>
            <a:r>
              <a:rPr lang="nl-BE" dirty="0"/>
              <a:t>Basellafamilie (Basellaceae)</a:t>
            </a:r>
          </a:p>
          <a:p>
            <a:endParaRPr lang="nl-BE" dirty="0"/>
          </a:p>
          <a:p>
            <a:r>
              <a:rPr lang="nl-BE" dirty="0"/>
              <a:t>In de serre staan twee soorten uit een kleine familie te groeien en (bijna) te bloeien.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712347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2209470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Rostrinucula dependens </a:t>
            </a:r>
          </a:p>
          <a:p>
            <a:r>
              <a:rPr lang="nl-BE" dirty="0"/>
              <a:t>Lipbloemenfamilie (Lamiaceae)</a:t>
            </a:r>
          </a:p>
          <a:p>
            <a:endParaRPr lang="nl-BE" dirty="0"/>
          </a:p>
          <a:p>
            <a:r>
              <a:rPr lang="nl-BE" dirty="0"/>
              <a:t>Opmerkelijk is deze plant met haar hangende bloemgestellen, waardoor ook de bloemen omgekeerd staan. Is dat wel zo?</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13923042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Rostrinucula dependens </a:t>
            </a:r>
          </a:p>
          <a:p>
            <a:r>
              <a:rPr lang="nl-BE" dirty="0"/>
              <a:t>Lipbloemenfamilie (Lamiaceae)</a:t>
            </a:r>
          </a:p>
          <a:p>
            <a:endParaRPr lang="nl-BE" dirty="0"/>
          </a:p>
          <a:p>
            <a:r>
              <a:rPr lang="nl-BE" dirty="0"/>
              <a:t>Opmerkelijk is deze plant met haar hangende bloemgestellen, waardoor ook de bloemen omgekeerd staan. Is dat wel zo?</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1471280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Rostrinucula dependens </a:t>
            </a:r>
          </a:p>
          <a:p>
            <a:r>
              <a:rPr lang="nl-BE" dirty="0"/>
              <a:t>Lipbloemenfamilie (Lamiaceae)</a:t>
            </a:r>
          </a:p>
          <a:p>
            <a:endParaRPr lang="nl-BE" dirty="0"/>
          </a:p>
          <a:p>
            <a:r>
              <a:rPr lang="nl-BE" dirty="0"/>
              <a:t>Opmerkelijk is deze plant met haar hangende bloemgestellen, waardoor ook de bloemen omgekeerd staan. Is dat wel zo?</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1644724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Neolitsea sericea </a:t>
            </a:r>
          </a:p>
          <a:p>
            <a:r>
              <a:rPr lang="nl-BE" dirty="0"/>
              <a:t>Laurierfamilie (Lauraceae)</a:t>
            </a:r>
          </a:p>
          <a:p>
            <a:endParaRPr lang="nl-BE" dirty="0"/>
          </a:p>
          <a:p>
            <a:r>
              <a:rPr lang="nl-BE" dirty="0"/>
              <a:t>Een soort uit de grote Laurierfamilie, een met typische drie zware nerven die bij veel soorten uit deze familie aanwezig zijn. </a:t>
            </a:r>
          </a:p>
          <a:p>
            <a:r>
              <a:rPr lang="nl-BE" dirty="0"/>
              <a:t>Hier begint ze bijna in bloei te treden.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2685021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chinense ‘Flore Pleno’</a:t>
            </a:r>
          </a:p>
          <a:p>
            <a:r>
              <a:rPr lang="nl-BE" dirty="0"/>
              <a:t>Lipbloemenfamilie (Lamiaceae)</a:t>
            </a:r>
          </a:p>
          <a:p>
            <a:endParaRPr lang="nl-BE" dirty="0"/>
          </a:p>
          <a:p>
            <a:r>
              <a:rPr lang="nl-BE" dirty="0"/>
              <a:t>Een andere “klassieke klassieker”, of met andere woorden, een zeer ouderwetse plant uit de collecties van toen de wintertuinen heersten over de plantenweelde.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364491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Chloranthus fortunei </a:t>
            </a:r>
          </a:p>
          <a:p>
            <a:r>
              <a:rPr lang="nl-BE" dirty="0"/>
              <a:t>Chloranthusfamilie (Chloranthaceae)</a:t>
            </a:r>
          </a:p>
          <a:p>
            <a:endParaRPr lang="nl-BE" dirty="0"/>
          </a:p>
          <a:p>
            <a:r>
              <a:rPr lang="nl-BE" dirty="0"/>
              <a:t>Een zeer bijzondere familie, met ongewone bloembouw: de meeldraden zijn vergroeid met én staan op het vruchtbeginsel.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794337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chinense ‘Flore Pleno’</a:t>
            </a:r>
          </a:p>
          <a:p>
            <a:r>
              <a:rPr lang="nl-BE" dirty="0"/>
              <a:t>Lipbloemenfamilie (Lamiaceae)</a:t>
            </a:r>
          </a:p>
          <a:p>
            <a:endParaRPr lang="nl-BE" dirty="0"/>
          </a:p>
          <a:p>
            <a:r>
              <a:rPr lang="nl-BE" dirty="0"/>
              <a:t>Een andere “klassieke klassieker”, of met andere woorden, een zeer ouderwetse plant uit de collecties van toen de wintertuinen heersten over de plantenweelde. </a:t>
            </a:r>
          </a:p>
          <a:p>
            <a:r>
              <a:rPr lang="nl-BE" dirty="0"/>
              <a:t>Deze plant heeft wel een bijna onovertroffen aangename geur.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37923583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Chrysojasminum odoratissimum </a:t>
            </a:r>
          </a:p>
          <a:p>
            <a:r>
              <a:rPr lang="nl-BE" dirty="0"/>
              <a:t>Olijffamilie (Oleaceae)</a:t>
            </a:r>
          </a:p>
          <a:p>
            <a:endParaRPr lang="nl-BE" dirty="0"/>
          </a:p>
          <a:p>
            <a:r>
              <a:rPr lang="nl-BE" dirty="0"/>
              <a:t>Recent is voor de groep Jasmijn-soorten met verspreide bladstand én met gele bloemen de naam </a:t>
            </a:r>
            <a:r>
              <a:rPr lang="nl-BE" i="1" dirty="0"/>
              <a:t>Chrysojasminum</a:t>
            </a:r>
            <a:r>
              <a:rPr lang="nl-BE" dirty="0"/>
              <a:t> gecreëerd, omdat deze planten niet behoren tot dezelfde evolutionaire tak als die van de échte Jasmijn-soorten.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42948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Chrysojasminum odoratissimum </a:t>
            </a:r>
          </a:p>
          <a:p>
            <a:r>
              <a:rPr lang="nl-BE" dirty="0"/>
              <a:t>Olijffamilie (Oleaceae)</a:t>
            </a:r>
          </a:p>
          <a:p>
            <a:endParaRPr lang="nl-BE" dirty="0"/>
          </a:p>
          <a:p>
            <a:r>
              <a:rPr lang="nl-BE" dirty="0"/>
              <a:t>Recent is voor de groep Jasmijn-soorten met verspreide bladstand én met gele bloemen de naam </a:t>
            </a:r>
            <a:r>
              <a:rPr lang="nl-BE" i="1" dirty="0"/>
              <a:t>Chrysojasminum</a:t>
            </a:r>
            <a:r>
              <a:rPr lang="nl-BE" dirty="0"/>
              <a:t> gecreëerd, omdat deze planten niet behoren tot dezelfde evolutionaire tak als die van de échte Jasmijn-soorten.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2037813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Chrysojasminum odoratissimum </a:t>
            </a:r>
          </a:p>
          <a:p>
            <a:r>
              <a:rPr lang="nl-BE" dirty="0"/>
              <a:t>Olijffamilie (Oleaceae)</a:t>
            </a:r>
          </a:p>
          <a:p>
            <a:endParaRPr lang="nl-BE" dirty="0"/>
          </a:p>
          <a:p>
            <a:r>
              <a:rPr lang="nl-BE" dirty="0"/>
              <a:t>Recent is voor de groep Jasmijn-soorten met verspreide bladstand én met gele bloemen de naam </a:t>
            </a:r>
            <a:r>
              <a:rPr lang="nl-BE" i="1" dirty="0"/>
              <a:t>Chrysojasminum</a:t>
            </a:r>
            <a:r>
              <a:rPr lang="nl-BE" dirty="0"/>
              <a:t> gecreëerd, omdat deze planten niet behoren tot dezelfde evolutionaire tak als die van de échte Jasmijn-soorten.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32440180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12445052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Dioscorea sylvatica </a:t>
            </a:r>
          </a:p>
          <a:p>
            <a:r>
              <a:rPr lang="nl-BE" dirty="0"/>
              <a:t>Yamswortelfamilie (Dioscoreaceae)</a:t>
            </a:r>
          </a:p>
          <a:p>
            <a:endParaRPr lang="nl-BE" dirty="0"/>
          </a:p>
          <a:p>
            <a:r>
              <a:rPr lang="nl-BE" dirty="0"/>
              <a:t>Lange tijd stond deze plant gelabeld als </a:t>
            </a:r>
            <a:r>
              <a:rPr lang="nl-BE" i="1" dirty="0"/>
              <a:t>Testudinaria sylvatica</a:t>
            </a:r>
            <a:r>
              <a:rPr lang="nl-BE" dirty="0"/>
              <a:t>, omwille van het schild dat goed lijkt op dat van een schildpad. </a:t>
            </a:r>
          </a:p>
          <a:p>
            <a:r>
              <a:rPr lang="nl-BE" dirty="0"/>
              <a:t>Maar nu blijkt dat deze soort zich wel op dezelfde evolutionaire tak bevindt als die van de échte </a:t>
            </a:r>
            <a:r>
              <a:rPr lang="nl-BE" i="1" dirty="0"/>
              <a:t>Dioscorea</a:t>
            </a:r>
            <a:r>
              <a:rPr lang="nl-BE" dirty="0"/>
              <a:t>-soorten, vandaar dus deze naamswijziging.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13145380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Dioscorea sylvatica </a:t>
            </a:r>
          </a:p>
          <a:p>
            <a:r>
              <a:rPr lang="nl-BE" dirty="0"/>
              <a:t>Yamswortelfamilie (Dioscoreaceae)</a:t>
            </a:r>
          </a:p>
          <a:p>
            <a:endParaRPr lang="nl-BE" dirty="0"/>
          </a:p>
          <a:p>
            <a:r>
              <a:rPr lang="nl-BE" dirty="0"/>
              <a:t>Lange tijd stond deze plant gelabeld als </a:t>
            </a:r>
            <a:r>
              <a:rPr lang="nl-BE" i="1" dirty="0"/>
              <a:t>Testudinaria sylvatica</a:t>
            </a:r>
            <a:r>
              <a:rPr lang="nl-BE" dirty="0"/>
              <a:t>, omwille van het schild dat goed lijkt op dat van een schildpad. </a:t>
            </a:r>
          </a:p>
          <a:p>
            <a:r>
              <a:rPr lang="nl-BE" dirty="0"/>
              <a:t>Maar nu blijkt dat deze soort zich wel op dezelfde evolutionaire tak bevindt als die van de échte </a:t>
            </a:r>
            <a:r>
              <a:rPr lang="nl-BE" i="1" dirty="0"/>
              <a:t>Dioscorea</a:t>
            </a:r>
            <a:r>
              <a:rPr lang="nl-BE" dirty="0"/>
              <a:t>-soorten, vandaar dus deze naamswijziging.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25309401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8256404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Boompijpbloem (Aristolochia arborea)</a:t>
            </a:r>
          </a:p>
          <a:p>
            <a:r>
              <a:rPr lang="nl-BE" dirty="0"/>
              <a:t>Pijpbloemfamilie (Aristolochiaceae)</a:t>
            </a:r>
          </a:p>
          <a:p>
            <a:endParaRPr lang="nl-BE" dirty="0"/>
          </a:p>
          <a:p>
            <a:r>
              <a:rPr lang="nl-BE" dirty="0"/>
              <a:t>Deze keer heeft onze boom cauliflore bloemen geproduceerd aan de bezoekerskant, goed zo!</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3521760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94355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Ligularia clivorum </a:t>
            </a:r>
          </a:p>
          <a:p>
            <a:r>
              <a:rPr lang="nl-BE" dirty="0"/>
              <a:t>Asterfamilie (Asteraceae)</a:t>
            </a:r>
          </a:p>
          <a:p>
            <a:endParaRPr lang="nl-BE" dirty="0"/>
          </a:p>
          <a:p>
            <a:r>
              <a:rPr lang="nl-BE" dirty="0"/>
              <a:t>De aangevreten plant van de vorige keer is dan toch nog tot bloei gekomen.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1929570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Crinum asiaticum </a:t>
            </a:r>
          </a:p>
          <a:p>
            <a:r>
              <a:rPr lang="nl-BE" dirty="0"/>
              <a:t>Narcisfamilie (Amaryllidaceae)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Om te eindigen in schoonheid komt hier een zeer mooie bloeiende plant, echt een tropisch verschijnsel met supergrote bloemen en enorme gekromde antheren.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3401572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Crinum asiaticum </a:t>
            </a:r>
          </a:p>
          <a:p>
            <a:r>
              <a:rPr lang="nl-BE" dirty="0"/>
              <a:t>Narcisfamilie (Amaryllidaceae)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Om te eindigen in schoonheid komt hier een zeer mooie bloeiende plant, echt een tropisch verschijnsel met supergrote bloemen en enorme gekromde antheren.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8508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Voorlopig onbekende plant</a:t>
            </a:r>
          </a:p>
          <a:p>
            <a:r>
              <a:rPr lang="nl-BE" dirty="0"/>
              <a:t>Ruwbladigenfamilie (Boraginaceae) ???</a:t>
            </a:r>
          </a:p>
          <a:p>
            <a:endParaRPr lang="nl-BE" dirty="0"/>
          </a:p>
          <a:p>
            <a:r>
              <a:rPr lang="nl-BE" dirty="0"/>
              <a:t>Met helaas een onleesbaar geworden labeltje. </a:t>
            </a:r>
          </a:p>
          <a:p>
            <a:r>
              <a:rPr lang="nl-BE" dirty="0"/>
              <a:t>De oplossing volgt wellicht in een volgende rondleiding, zo hoop ik toch.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398584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veertiende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15 september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921159D7-E0FE-9F44-94A5-2459F1CE8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826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2FFBEEEF-AFDA-BC47-99DC-DF35332EB4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173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groen&#10;&#10;Automatisch gegenereerde beschrijving">
            <a:extLst>
              <a:ext uri="{FF2B5EF4-FFF2-40B4-BE49-F238E27FC236}">
                <a16:creationId xmlns:a16="http://schemas.microsoft.com/office/drawing/2014/main" id="{14EE47DB-5174-AA4F-B712-C7C963F4C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905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Links</a:t>
            </a:r>
          </a:p>
          <a:p>
            <a:pPr algn="ctr"/>
            <a:r>
              <a:rPr lang="nl-BE" sz="3200" b="1" i="1" dirty="0">
                <a:solidFill>
                  <a:srgbClr val="002060"/>
                </a:solidFill>
                <a:latin typeface="Helvetica" pitchFamily="2" charset="0"/>
              </a:rPr>
              <a:t>BIG100</a:t>
            </a:r>
          </a:p>
        </p:txBody>
      </p:sp>
    </p:spTree>
    <p:extLst>
      <p:ext uri="{BB962C8B-B14F-4D97-AF65-F5344CB8AC3E}">
        <p14:creationId xmlns:p14="http://schemas.microsoft.com/office/powerpoint/2010/main" val="243681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6DF3B2-3598-844D-A68F-138A013CA0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0681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AAAE52-E988-564B-9C47-03D127FA4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6712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A013F37-02FD-7048-A7FE-84B46B38A3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33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10;&#10;Automatisch gegenereerde beschrijving">
            <a:extLst>
              <a:ext uri="{FF2B5EF4-FFF2-40B4-BE49-F238E27FC236}">
                <a16:creationId xmlns:a16="http://schemas.microsoft.com/office/drawing/2014/main" id="{6F8906A5-56CA-B842-981C-E94EB3C650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53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61D4032D-F623-1549-BF04-B6F3841895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662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groen&#10;&#10;Automatisch gegenereerde beschrijving">
            <a:extLst>
              <a:ext uri="{FF2B5EF4-FFF2-40B4-BE49-F238E27FC236}">
                <a16:creationId xmlns:a16="http://schemas.microsoft.com/office/drawing/2014/main" id="{B0717DAA-CE09-A94B-AB5B-EB8CB0C8D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167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Victoriakas</a:t>
            </a:r>
          </a:p>
          <a:p>
            <a:pPr algn="ctr"/>
            <a:r>
              <a:rPr lang="nl-BE" sz="3200" b="1" i="1" dirty="0">
                <a:solidFill>
                  <a:srgbClr val="002060"/>
                </a:solidFill>
                <a:latin typeface="Helvetica" pitchFamily="2" charset="0"/>
              </a:rPr>
              <a:t>BVK</a:t>
            </a:r>
          </a:p>
        </p:txBody>
      </p:sp>
    </p:spTree>
    <p:extLst>
      <p:ext uri="{BB962C8B-B14F-4D97-AF65-F5344CB8AC3E}">
        <p14:creationId xmlns:p14="http://schemas.microsoft.com/office/powerpoint/2010/main" val="3680012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en, plant&#10;&#10;Automatisch gegenereerde beschrijving">
            <a:extLst>
              <a:ext uri="{FF2B5EF4-FFF2-40B4-BE49-F238E27FC236}">
                <a16:creationId xmlns:a16="http://schemas.microsoft.com/office/drawing/2014/main" id="{B17E0802-32B8-114D-8221-18FF5A81F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692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tuin&#10;&#10;Automatisch gegenereerde beschrijving">
            <a:extLst>
              <a:ext uri="{FF2B5EF4-FFF2-40B4-BE49-F238E27FC236}">
                <a16:creationId xmlns:a16="http://schemas.microsoft.com/office/drawing/2014/main" id="{0E4935DF-7B0F-DE4E-B1CA-786CF20B7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742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tuin&#10;&#10;Automatisch gegenereerde beschrijving">
            <a:extLst>
              <a:ext uri="{FF2B5EF4-FFF2-40B4-BE49-F238E27FC236}">
                <a16:creationId xmlns:a16="http://schemas.microsoft.com/office/drawing/2014/main" id="{E5EDF7D5-9125-BA42-A113-1B3E91A050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2547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6A474806-5871-B64F-9633-06620F5CD3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56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bloem&#10;&#10;Automatisch gegenereerde beschrijving">
            <a:extLst>
              <a:ext uri="{FF2B5EF4-FFF2-40B4-BE49-F238E27FC236}">
                <a16:creationId xmlns:a16="http://schemas.microsoft.com/office/drawing/2014/main" id="{270662D8-5ACF-BC4D-A5C7-3AB8C5837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624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A0488B-95B9-B14A-944A-C8CC7270B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0648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503C83B6-AC2E-A148-82F6-21CAC43A36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2060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agave, palm&#10;&#10;Automatisch gegenereerde beschrijving">
            <a:extLst>
              <a:ext uri="{FF2B5EF4-FFF2-40B4-BE49-F238E27FC236}">
                <a16:creationId xmlns:a16="http://schemas.microsoft.com/office/drawing/2014/main" id="{C9F03D54-CB13-254D-8089-8DCA9CE43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200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2BDCDBA-F8AF-9849-B103-FFAA6E20B5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544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EA82C631-4536-DD4A-8EFD-25E395399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258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27C57C1-1436-A54A-97D6-BB6D653FFE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206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8793E0F-A343-0D40-89A8-84F8CD1E9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127617" y="861096"/>
            <a:ext cx="6888765" cy="5166574"/>
          </a:xfrm>
          <a:prstGeom prst="rect">
            <a:avLst/>
          </a:prstGeom>
        </p:spPr>
      </p:pic>
    </p:spTree>
    <p:extLst>
      <p:ext uri="{BB962C8B-B14F-4D97-AF65-F5344CB8AC3E}">
        <p14:creationId xmlns:p14="http://schemas.microsoft.com/office/powerpoint/2010/main" val="236638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995439F-77EB-684D-814C-1F2D57A08A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762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BE9D922-3F0D-DC41-A318-57B0AA89E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1523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AAB0FF5-FC86-934B-8A81-9242D4836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0461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33A0DBE-622E-B548-83DF-C2377F08A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1953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7A788A-DD98-0E40-9973-5BAD91D4F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90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6171FD-B3E2-2040-A310-CCE31A9804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8473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6A1A44-24EF-9D45-8FDE-69D5D8952D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4471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634288"/>
            <a:ext cx="4572000" cy="1446550"/>
          </a:xfrm>
          <a:prstGeom prst="rect">
            <a:avLst/>
          </a:prstGeom>
        </p:spPr>
        <p:txBody>
          <a:bodyPr>
            <a:spAutoFit/>
          </a:bodyPr>
          <a:lstStyle/>
          <a:p>
            <a:pPr algn="ctr"/>
            <a:r>
              <a:rPr lang="nl-BE" b="1" i="1" dirty="0">
                <a:solidFill>
                  <a:srgbClr val="002060"/>
                </a:solidFill>
                <a:latin typeface="Helvetica" pitchFamily="2" charset="0"/>
              </a:rPr>
              <a:t>Mediterranea</a:t>
            </a:r>
          </a:p>
          <a:p>
            <a:pPr algn="ctr"/>
            <a:r>
              <a:rPr lang="nl-BE" b="1" i="1" dirty="0">
                <a:solidFill>
                  <a:srgbClr val="002060"/>
                </a:solidFill>
                <a:latin typeface="Helvetica" pitchFamily="2" charset="0"/>
              </a:rPr>
              <a:t>MDT</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groen&#10;&#10;Automatisch gegenereerde beschrijving">
            <a:extLst>
              <a:ext uri="{FF2B5EF4-FFF2-40B4-BE49-F238E27FC236}">
                <a16:creationId xmlns:a16="http://schemas.microsoft.com/office/drawing/2014/main" id="{C4261E70-0D0C-D94F-A81A-575468893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662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10;&#10;Automatisch gegenereerde beschrijving">
            <a:extLst>
              <a:ext uri="{FF2B5EF4-FFF2-40B4-BE49-F238E27FC236}">
                <a16:creationId xmlns:a16="http://schemas.microsoft.com/office/drawing/2014/main" id="{5E0CE9AA-E673-4146-BE36-9CD3DC2B8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3740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 tuin&#10;&#10;Automatisch gegenereerde beschrijving">
            <a:extLst>
              <a:ext uri="{FF2B5EF4-FFF2-40B4-BE49-F238E27FC236}">
                <a16:creationId xmlns:a16="http://schemas.microsoft.com/office/drawing/2014/main" id="{EC180F2A-B519-2D4E-B8A3-5C8B75F867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6195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9895327B-F283-8C47-8FB8-5A1249B1D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8424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bloem, buiten&#10;&#10;Automatisch gegenereerde beschrijving">
            <a:extLst>
              <a:ext uri="{FF2B5EF4-FFF2-40B4-BE49-F238E27FC236}">
                <a16:creationId xmlns:a16="http://schemas.microsoft.com/office/drawing/2014/main" id="{114D710A-D74C-8B4D-B6E6-CF1CD3202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8866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D2727021-FA9C-A24B-AE94-D8A70732A5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10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FABE3220-2C42-4143-837B-38F5F9B61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903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cactus, rots&#10;&#10;Automatisch gegenereerde beschrijving">
            <a:extLst>
              <a:ext uri="{FF2B5EF4-FFF2-40B4-BE49-F238E27FC236}">
                <a16:creationId xmlns:a16="http://schemas.microsoft.com/office/drawing/2014/main" id="{1D6C594F-19C0-5046-8B56-E4DCFFEB4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735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3C6C3E74-0DBF-B148-B767-258E96966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841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3AE020C6-9E46-7742-85F8-9C99B3661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195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135A3E8-71C5-8C4D-A115-3A5439556A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143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FB8B4C88-9D64-7046-894E-4B7741B99A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67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3C7B73B-DAB9-6948-B229-5BDA866B63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946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72B2122-90C0-574A-A32F-74CE92CD33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1930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0D50B1A-04F2-A747-A5CE-246B3E34F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7822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54BBFE21-7BF5-E847-8B5F-85BA48CFF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5429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fruit, plant&#10;&#10;Automatisch gegenereerde beschrijving">
            <a:extLst>
              <a:ext uri="{FF2B5EF4-FFF2-40B4-BE49-F238E27FC236}">
                <a16:creationId xmlns:a16="http://schemas.microsoft.com/office/drawing/2014/main" id="{E810469A-E0ED-0645-9CA1-4F4E7BFA3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1318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bloem&#10;&#10;Automatisch gegenereerde beschrijving">
            <a:extLst>
              <a:ext uri="{FF2B5EF4-FFF2-40B4-BE49-F238E27FC236}">
                <a16:creationId xmlns:a16="http://schemas.microsoft.com/office/drawing/2014/main" id="{6418889F-D3B6-8C43-823C-9BE938AEB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2052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5497F13F-8FEB-B941-AB66-4F228F099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7789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54FBA9ED-D17D-E44C-A8CA-B22767EEC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680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10;&#10;Automatisch gegenereerde beschrijving">
            <a:extLst>
              <a:ext uri="{FF2B5EF4-FFF2-40B4-BE49-F238E27FC236}">
                <a16:creationId xmlns:a16="http://schemas.microsoft.com/office/drawing/2014/main" id="{7EB3FC38-71CB-2440-921C-A503546B4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605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boom, plant&#10;&#10;Automatisch gegenereerde beschrijving">
            <a:extLst>
              <a:ext uri="{FF2B5EF4-FFF2-40B4-BE49-F238E27FC236}">
                <a16:creationId xmlns:a16="http://schemas.microsoft.com/office/drawing/2014/main" id="{04370505-D623-6849-B96D-264C3D492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320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1AD5732-3B54-F148-9B90-04321E576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9428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1EEE5C4D-535A-1C48-9969-1CD99B545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9093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Planten &amp; Mensen</a:t>
            </a:r>
          </a:p>
          <a:p>
            <a:pPr algn="ctr"/>
            <a:r>
              <a:rPr lang="nl-BE" sz="3200" b="1" i="1" dirty="0">
                <a:solidFill>
                  <a:srgbClr val="002060"/>
                </a:solidFill>
                <a:latin typeface="Helvetica" pitchFamily="2" charset="0"/>
              </a:rPr>
              <a:t>PLM</a:t>
            </a:r>
            <a:endParaRPr lang="nl-BE" sz="3200" dirty="0"/>
          </a:p>
        </p:txBody>
      </p:sp>
    </p:spTree>
    <p:extLst>
      <p:ext uri="{BB962C8B-B14F-4D97-AF65-F5344CB8AC3E}">
        <p14:creationId xmlns:p14="http://schemas.microsoft.com/office/powerpoint/2010/main" val="359218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truiken&#10;&#10;Automatisch gegenereerde beschrijving">
            <a:extLst>
              <a:ext uri="{FF2B5EF4-FFF2-40B4-BE49-F238E27FC236}">
                <a16:creationId xmlns:a16="http://schemas.microsoft.com/office/drawing/2014/main" id="{289D03FD-F0FB-F44E-BF7C-1DC2CE92D0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1522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verschillende, variëteit&#10;&#10;Automatisch gegenereerde beschrijving">
            <a:extLst>
              <a:ext uri="{FF2B5EF4-FFF2-40B4-BE49-F238E27FC236}">
                <a16:creationId xmlns:a16="http://schemas.microsoft.com/office/drawing/2014/main" id="{257107FF-4093-DB4C-9FF2-9308E2216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7396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oom&#10;&#10;Automatisch gegenereerde beschrijving">
            <a:extLst>
              <a:ext uri="{FF2B5EF4-FFF2-40B4-BE49-F238E27FC236}">
                <a16:creationId xmlns:a16="http://schemas.microsoft.com/office/drawing/2014/main" id="{EC428912-7B07-F043-BE55-FA0796FB1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581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welig&#10;&#10;Automatisch gegenereerde beschrijving">
            <a:extLst>
              <a:ext uri="{FF2B5EF4-FFF2-40B4-BE49-F238E27FC236}">
                <a16:creationId xmlns:a16="http://schemas.microsoft.com/office/drawing/2014/main" id="{9E929DB4-C9AC-4E43-AEE1-A38203BE3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7592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stof&#10;&#10;Automatisch gegenereerde beschrijving">
            <a:extLst>
              <a:ext uri="{FF2B5EF4-FFF2-40B4-BE49-F238E27FC236}">
                <a16:creationId xmlns:a16="http://schemas.microsoft.com/office/drawing/2014/main" id="{04095268-AE97-DA48-B706-9FB55040D0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365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endParaRPr lang="nl-BE" sz="3200" dirty="0"/>
          </a:p>
        </p:txBody>
      </p:sp>
    </p:spTree>
    <p:extLst>
      <p:ext uri="{BB962C8B-B14F-4D97-AF65-F5344CB8AC3E}">
        <p14:creationId xmlns:p14="http://schemas.microsoft.com/office/powerpoint/2010/main" val="4172945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of&#10;&#10;Automatisch gegenereerde beschrijving">
            <a:extLst>
              <a:ext uri="{FF2B5EF4-FFF2-40B4-BE49-F238E27FC236}">
                <a16:creationId xmlns:a16="http://schemas.microsoft.com/office/drawing/2014/main" id="{C9D4C32B-36F2-0C4F-B6B2-510EFD003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971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10;&#10;Automatisch gegenereerde beschrijving">
            <a:extLst>
              <a:ext uri="{FF2B5EF4-FFF2-40B4-BE49-F238E27FC236}">
                <a16:creationId xmlns:a16="http://schemas.microsoft.com/office/drawing/2014/main" id="{2B327574-DDBB-C643-9664-6DC39845CD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258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65DFC6C-5465-1B4D-BABC-200A85D96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1840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bloem, buiten&#10;&#10;Automatisch gegenereerde beschrijving">
            <a:extLst>
              <a:ext uri="{FF2B5EF4-FFF2-40B4-BE49-F238E27FC236}">
                <a16:creationId xmlns:a16="http://schemas.microsoft.com/office/drawing/2014/main" id="{1F20F720-4405-E340-8958-0737307BB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7278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ad, groen&#10;&#10;Automatisch gegenereerde beschrijving">
            <a:extLst>
              <a:ext uri="{FF2B5EF4-FFF2-40B4-BE49-F238E27FC236}">
                <a16:creationId xmlns:a16="http://schemas.microsoft.com/office/drawing/2014/main" id="{8ADB7B0B-BE2C-AE49-ADEB-EA09168DC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9405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BB553B71-FE5B-DF4D-85AF-7929264D4C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8970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lad, groen&#10;&#10;Automatisch gegenereerde beschrijving">
            <a:extLst>
              <a:ext uri="{FF2B5EF4-FFF2-40B4-BE49-F238E27FC236}">
                <a16:creationId xmlns:a16="http://schemas.microsoft.com/office/drawing/2014/main" id="{1D43D20D-F439-0F41-9577-9A627C317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6811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groen&#10;&#10;Automatisch gegenereerde beschrijving">
            <a:extLst>
              <a:ext uri="{FF2B5EF4-FFF2-40B4-BE49-F238E27FC236}">
                <a16:creationId xmlns:a16="http://schemas.microsoft.com/office/drawing/2014/main" id="{42EFAA12-2E57-834E-9E5C-E340F417B8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9513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54D7A2B8-489E-8549-81DA-C4FD6C91D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1393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stof&#10;&#10;Automatisch gegenereerde beschrijving">
            <a:extLst>
              <a:ext uri="{FF2B5EF4-FFF2-40B4-BE49-F238E27FC236}">
                <a16:creationId xmlns:a16="http://schemas.microsoft.com/office/drawing/2014/main" id="{80C76EC2-2CD8-6A48-85C0-AB93C69D84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83085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Succulentenkas</a:t>
            </a:r>
          </a:p>
          <a:p>
            <a:pPr algn="ctr"/>
            <a:r>
              <a:rPr lang="nl-BE" sz="3200" b="1" i="1" dirty="0">
                <a:solidFill>
                  <a:srgbClr val="002060"/>
                </a:solidFill>
                <a:latin typeface="Helvetica" pitchFamily="2" charset="0"/>
              </a:rPr>
              <a:t>S09</a:t>
            </a:r>
            <a:endParaRPr lang="nl-BE" sz="3200" dirty="0"/>
          </a:p>
        </p:txBody>
      </p:sp>
    </p:spTree>
    <p:extLst>
      <p:ext uri="{BB962C8B-B14F-4D97-AF65-F5344CB8AC3E}">
        <p14:creationId xmlns:p14="http://schemas.microsoft.com/office/powerpoint/2010/main" val="4262847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vers, roofvogelnest&#10;&#10;Automatisch gegenereerde beschrijving">
            <a:extLst>
              <a:ext uri="{FF2B5EF4-FFF2-40B4-BE49-F238E27FC236}">
                <a16:creationId xmlns:a16="http://schemas.microsoft.com/office/drawing/2014/main" id="{F8687FBA-3CEC-F846-B620-FFC9E8C39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9038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10;&#10;Automatisch gegenereerde beschrijving">
            <a:extLst>
              <a:ext uri="{FF2B5EF4-FFF2-40B4-BE49-F238E27FC236}">
                <a16:creationId xmlns:a16="http://schemas.microsoft.com/office/drawing/2014/main" id="{60D9DD61-4053-F84D-BD9D-3F2BE5246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116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65EB7B-B82B-654A-8A10-B14B5BF8E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833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Tropische kas</a:t>
            </a:r>
          </a:p>
          <a:p>
            <a:pPr algn="ctr"/>
            <a:r>
              <a:rPr lang="nl-BE" sz="3200" b="1" i="1" dirty="0">
                <a:solidFill>
                  <a:srgbClr val="002060"/>
                </a:solidFill>
                <a:latin typeface="Helvetica" pitchFamily="2" charset="0"/>
              </a:rPr>
              <a:t>S17</a:t>
            </a:r>
            <a:endParaRPr lang="nl-BE" sz="3200" dirty="0"/>
          </a:p>
        </p:txBody>
      </p:sp>
    </p:spTree>
    <p:extLst>
      <p:ext uri="{BB962C8B-B14F-4D97-AF65-F5344CB8AC3E}">
        <p14:creationId xmlns:p14="http://schemas.microsoft.com/office/powerpoint/2010/main" val="4233823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F5AAF646-B036-7940-91EE-71DD35271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5392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Victoriakas</a:t>
            </a:r>
          </a:p>
          <a:p>
            <a:pPr algn="ctr"/>
            <a:r>
              <a:rPr lang="nl-BE" sz="3200" b="1" i="1" dirty="0">
                <a:solidFill>
                  <a:srgbClr val="002060"/>
                </a:solidFill>
                <a:latin typeface="Helvetica" pitchFamily="2" charset="0"/>
              </a:rPr>
              <a:t>S19</a:t>
            </a:r>
            <a:endParaRPr lang="nl-BE" sz="3200" dirty="0"/>
          </a:p>
        </p:txBody>
      </p:sp>
    </p:spTree>
    <p:extLst>
      <p:ext uri="{BB962C8B-B14F-4D97-AF65-F5344CB8AC3E}">
        <p14:creationId xmlns:p14="http://schemas.microsoft.com/office/powerpoint/2010/main" val="3007217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tuin, boom&#10;&#10;Automatisch gegenereerde beschrijving">
            <a:extLst>
              <a:ext uri="{FF2B5EF4-FFF2-40B4-BE49-F238E27FC236}">
                <a16:creationId xmlns:a16="http://schemas.microsoft.com/office/drawing/2014/main" id="{C9D49312-1462-3546-87AC-F9B5F51F77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37433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10;&#10;Automatisch gegenereerde beschrijving">
            <a:extLst>
              <a:ext uri="{FF2B5EF4-FFF2-40B4-BE49-F238E27FC236}">
                <a16:creationId xmlns:a16="http://schemas.microsoft.com/office/drawing/2014/main" id="{12B1A051-4170-2B41-ABFE-5C529BDCB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0255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Subtropica</a:t>
            </a:r>
          </a:p>
          <a:p>
            <a:pPr algn="ctr"/>
            <a:r>
              <a:rPr lang="nl-BE" sz="3200" b="1" i="1" dirty="0">
                <a:solidFill>
                  <a:srgbClr val="002060"/>
                </a:solidFill>
                <a:latin typeface="Helvetica" pitchFamily="2" charset="0"/>
              </a:rPr>
              <a:t>BST</a:t>
            </a:r>
          </a:p>
        </p:txBody>
      </p:sp>
    </p:spTree>
    <p:extLst>
      <p:ext uri="{BB962C8B-B14F-4D97-AF65-F5344CB8AC3E}">
        <p14:creationId xmlns:p14="http://schemas.microsoft.com/office/powerpoint/2010/main" val="2431288962"/>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51763</TotalTime>
  <Words>2806</Words>
  <Application>Microsoft Office PowerPoint</Application>
  <PresentationFormat>Diavoorstelling (4:3)</PresentationFormat>
  <Paragraphs>440</Paragraphs>
  <Slides>84</Slides>
  <Notes>81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84</vt:i4>
      </vt:variant>
    </vt:vector>
  </HeadingPairs>
  <TitlesOfParts>
    <vt:vector size="90"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1169</cp:revision>
  <dcterms:created xsi:type="dcterms:W3CDTF">2020-06-03T12:03:14Z</dcterms:created>
  <dcterms:modified xsi:type="dcterms:W3CDTF">2021-10-20T07:02:33Z</dcterms:modified>
</cp:coreProperties>
</file>