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4"/>
  </p:notesMasterIdLst>
  <p:handoutMasterIdLst>
    <p:handoutMasterId r:id="rId95"/>
  </p:handoutMasterIdLst>
  <p:sldIdLst>
    <p:sldId id="2180" r:id="rId2"/>
    <p:sldId id="2885" r:id="rId3"/>
    <p:sldId id="3602" r:id="rId4"/>
    <p:sldId id="3604" r:id="rId5"/>
    <p:sldId id="3607" r:id="rId6"/>
    <p:sldId id="3608" r:id="rId7"/>
    <p:sldId id="3642" r:id="rId8"/>
    <p:sldId id="3611" r:id="rId9"/>
    <p:sldId id="3614" r:id="rId10"/>
    <p:sldId id="3615" r:id="rId11"/>
    <p:sldId id="3616" r:id="rId12"/>
    <p:sldId id="2882" r:id="rId13"/>
    <p:sldId id="3573" r:id="rId14"/>
    <p:sldId id="3568" r:id="rId15"/>
    <p:sldId id="3570" r:id="rId16"/>
    <p:sldId id="3566" r:id="rId17"/>
    <p:sldId id="3563" r:id="rId18"/>
    <p:sldId id="3561" r:id="rId19"/>
    <p:sldId id="3556" r:id="rId20"/>
    <p:sldId id="3557" r:id="rId21"/>
    <p:sldId id="3558" r:id="rId22"/>
    <p:sldId id="3641" r:id="rId23"/>
    <p:sldId id="3580" r:id="rId24"/>
    <p:sldId id="3587" r:id="rId25"/>
    <p:sldId id="3581" r:id="rId26"/>
    <p:sldId id="3584" r:id="rId27"/>
    <p:sldId id="3575" r:id="rId28"/>
    <p:sldId id="3576" r:id="rId29"/>
    <p:sldId id="3590" r:id="rId30"/>
    <p:sldId id="3591" r:id="rId31"/>
    <p:sldId id="3594" r:id="rId32"/>
    <p:sldId id="3596" r:id="rId33"/>
    <p:sldId id="3061" r:id="rId34"/>
    <p:sldId id="3598" r:id="rId35"/>
    <p:sldId id="3600" r:id="rId36"/>
    <p:sldId id="3499" r:id="rId37"/>
    <p:sldId id="3579" r:id="rId38"/>
    <p:sldId id="3520" r:id="rId39"/>
    <p:sldId id="3522" r:id="rId40"/>
    <p:sldId id="3512" r:id="rId41"/>
    <p:sldId id="3509" r:id="rId42"/>
    <p:sldId id="3511" r:id="rId43"/>
    <p:sldId id="3513" r:id="rId44"/>
    <p:sldId id="3514" r:id="rId45"/>
    <p:sldId id="3515" r:id="rId46"/>
    <p:sldId id="3517" r:id="rId47"/>
    <p:sldId id="3518" r:id="rId48"/>
    <p:sldId id="2884" r:id="rId49"/>
    <p:sldId id="3523" r:id="rId50"/>
    <p:sldId id="3524" r:id="rId51"/>
    <p:sldId id="2308" r:id="rId52"/>
    <p:sldId id="3646" r:id="rId53"/>
    <p:sldId id="3526" r:id="rId54"/>
    <p:sldId id="3528" r:id="rId55"/>
    <p:sldId id="3529" r:id="rId56"/>
    <p:sldId id="3530" r:id="rId57"/>
    <p:sldId id="3531" r:id="rId58"/>
    <p:sldId id="3647" r:id="rId59"/>
    <p:sldId id="3535" r:id="rId60"/>
    <p:sldId id="3533" r:id="rId61"/>
    <p:sldId id="3537" r:id="rId62"/>
    <p:sldId id="3538" r:id="rId63"/>
    <p:sldId id="3539" r:id="rId64"/>
    <p:sldId id="3540" r:id="rId65"/>
    <p:sldId id="3541" r:id="rId66"/>
    <p:sldId id="3542" r:id="rId67"/>
    <p:sldId id="3544" r:id="rId68"/>
    <p:sldId id="3651" r:id="rId69"/>
    <p:sldId id="3549" r:id="rId70"/>
    <p:sldId id="3548" r:id="rId71"/>
    <p:sldId id="3643" r:id="rId72"/>
    <p:sldId id="3621" r:id="rId73"/>
    <p:sldId id="3622" r:id="rId74"/>
    <p:sldId id="3625" r:id="rId75"/>
    <p:sldId id="3626" r:id="rId76"/>
    <p:sldId id="3623" r:id="rId77"/>
    <p:sldId id="3624" r:id="rId78"/>
    <p:sldId id="3618" r:id="rId79"/>
    <p:sldId id="3619" r:id="rId80"/>
    <p:sldId id="3620" r:id="rId81"/>
    <p:sldId id="3644" r:id="rId82"/>
    <p:sldId id="3627" r:id="rId83"/>
    <p:sldId id="3628" r:id="rId84"/>
    <p:sldId id="3629" r:id="rId85"/>
    <p:sldId id="3648" r:id="rId86"/>
    <p:sldId id="3649" r:id="rId87"/>
    <p:sldId id="3645" r:id="rId88"/>
    <p:sldId id="3632" r:id="rId89"/>
    <p:sldId id="3633" r:id="rId90"/>
    <p:sldId id="3634" r:id="rId91"/>
    <p:sldId id="3635" r:id="rId92"/>
    <p:sldId id="3650" r:id="rId93"/>
  </p:sldIdLst>
  <p:sldSz cx="9144000" cy="6858000" type="screen4x3"/>
  <p:notesSz cx="6858000" cy="9144000"/>
  <p:defaultTextStyle>
    <a:defPPr>
      <a:defRPr lang="en-GB"/>
    </a:defPPr>
    <a:lvl1pPr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521415D9-36F7-43E2-AB2F-B90AF26B5E84}">
      <p14:sectionLst xmlns:p14="http://schemas.microsoft.com/office/powerpoint/2010/main">
        <p14:section name="Standaardsectie" id="{9248D066-49CC-C04B-B037-0C062B9D9C51}">
          <p14:sldIdLst>
            <p14:sldId id="2180"/>
            <p14:sldId id="2885"/>
            <p14:sldId id="3602"/>
            <p14:sldId id="3604"/>
            <p14:sldId id="3607"/>
            <p14:sldId id="3608"/>
            <p14:sldId id="3642"/>
            <p14:sldId id="3611"/>
            <p14:sldId id="3614"/>
            <p14:sldId id="3615"/>
            <p14:sldId id="3616"/>
            <p14:sldId id="2882"/>
            <p14:sldId id="3573"/>
            <p14:sldId id="3568"/>
            <p14:sldId id="3570"/>
            <p14:sldId id="3566"/>
            <p14:sldId id="3563"/>
            <p14:sldId id="3561"/>
            <p14:sldId id="3556"/>
            <p14:sldId id="3557"/>
            <p14:sldId id="3558"/>
            <p14:sldId id="3641"/>
            <p14:sldId id="3580"/>
            <p14:sldId id="3587"/>
            <p14:sldId id="3581"/>
            <p14:sldId id="3584"/>
            <p14:sldId id="3575"/>
            <p14:sldId id="3576"/>
            <p14:sldId id="3590"/>
            <p14:sldId id="3591"/>
            <p14:sldId id="3594"/>
            <p14:sldId id="3596"/>
            <p14:sldId id="3061"/>
            <p14:sldId id="3598"/>
            <p14:sldId id="3600"/>
            <p14:sldId id="3499"/>
            <p14:sldId id="3579"/>
            <p14:sldId id="3520"/>
            <p14:sldId id="3522"/>
            <p14:sldId id="3512"/>
            <p14:sldId id="3509"/>
            <p14:sldId id="3511"/>
            <p14:sldId id="3513"/>
            <p14:sldId id="3514"/>
            <p14:sldId id="3515"/>
            <p14:sldId id="3517"/>
            <p14:sldId id="3518"/>
            <p14:sldId id="2884"/>
            <p14:sldId id="3523"/>
            <p14:sldId id="3524"/>
            <p14:sldId id="2308"/>
            <p14:sldId id="3646"/>
            <p14:sldId id="3526"/>
            <p14:sldId id="3528"/>
            <p14:sldId id="3529"/>
            <p14:sldId id="3530"/>
            <p14:sldId id="3531"/>
            <p14:sldId id="3647"/>
            <p14:sldId id="3535"/>
            <p14:sldId id="3533"/>
            <p14:sldId id="3537"/>
            <p14:sldId id="3538"/>
            <p14:sldId id="3539"/>
            <p14:sldId id="3540"/>
            <p14:sldId id="3541"/>
            <p14:sldId id="3542"/>
            <p14:sldId id="3544"/>
            <p14:sldId id="3651"/>
            <p14:sldId id="3549"/>
            <p14:sldId id="3548"/>
            <p14:sldId id="3643"/>
            <p14:sldId id="3621"/>
            <p14:sldId id="3622"/>
            <p14:sldId id="3625"/>
            <p14:sldId id="3626"/>
            <p14:sldId id="3623"/>
            <p14:sldId id="3624"/>
            <p14:sldId id="3618"/>
            <p14:sldId id="3619"/>
            <p14:sldId id="3620"/>
            <p14:sldId id="3644"/>
            <p14:sldId id="3627"/>
            <p14:sldId id="3628"/>
            <p14:sldId id="3629"/>
            <p14:sldId id="3648"/>
            <p14:sldId id="3649"/>
            <p14:sldId id="3645"/>
            <p14:sldId id="3632"/>
            <p14:sldId id="3633"/>
            <p14:sldId id="3634"/>
            <p14:sldId id="3635"/>
            <p14:sldId id="3650"/>
          </p14:sldIdLst>
        </p14:section>
        <p14:section name="Naamloze sectie" id="{B20469FF-4651-E641-AAA0-24B8C446FD3D}">
          <p14:sldIdLst/>
        </p14:section>
      </p14:sectionLst>
    </p:ext>
    <p:ext uri="{EFAFB233-063F-42B5-8137-9DF3F51BA10A}">
      <p15:sldGuideLst xmlns:p15="http://schemas.microsoft.com/office/powerpoint/2012/main">
        <p15:guide id="1" orient="horz" pos="2115"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59561"/>
  </p:normalViewPr>
  <p:slideViewPr>
    <p:cSldViewPr showGuides="1">
      <p:cViewPr varScale="1">
        <p:scale>
          <a:sx n="52" d="100"/>
          <a:sy n="52" d="100"/>
        </p:scale>
        <p:origin x="1781" y="48"/>
      </p:cViewPr>
      <p:guideLst>
        <p:guide orient="horz" pos="2115"/>
        <p:guide pos="2880"/>
      </p:guideLst>
    </p:cSldViewPr>
  </p:slideViewPr>
  <p:outlineViewPr>
    <p:cViewPr>
      <p:scale>
        <a:sx n="33" d="100"/>
        <a:sy n="33" d="100"/>
      </p:scale>
      <p:origin x="0" y="0"/>
    </p:cViewPr>
  </p:outlineViewPr>
  <p:notesTextViewPr>
    <p:cViewPr>
      <p:scale>
        <a:sx n="170" d="100"/>
        <a:sy n="170" d="100"/>
      </p:scale>
      <p:origin x="0" y="0"/>
    </p:cViewPr>
  </p:notesTextViewPr>
  <p:sorterViewPr>
    <p:cViewPr>
      <p:scale>
        <a:sx n="92" d="100"/>
        <a:sy n="92" d="100"/>
      </p:scale>
      <p:origin x="0" y="0"/>
    </p:cViewPr>
  </p:sorterViewPr>
  <p:notesViewPr>
    <p:cSldViewPr showGuides="1">
      <p:cViewPr varScale="1">
        <p:scale>
          <a:sx n="80" d="100"/>
          <a:sy n="80" d="100"/>
        </p:scale>
        <p:origin x="-1744"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2498" name="Rectangle 2">
            <a:extLst>
              <a:ext uri="{FF2B5EF4-FFF2-40B4-BE49-F238E27FC236}">
                <a16:creationId xmlns:a16="http://schemas.microsoft.com/office/drawing/2014/main" id="{41870240-DB53-DE4E-B6EB-2CF3F855D70A}"/>
              </a:ext>
            </a:extLst>
          </p:cNvPr>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200">
                <a:latin typeface="Times" charset="0"/>
                <a:ea typeface="ＭＳ Ｐゴシック" charset="0"/>
              </a:defRPr>
            </a:lvl1pPr>
          </a:lstStyle>
          <a:p>
            <a:pPr>
              <a:defRPr/>
            </a:pPr>
            <a:endParaRPr lang="nl-NL"/>
          </a:p>
        </p:txBody>
      </p:sp>
      <p:sp>
        <p:nvSpPr>
          <p:cNvPr id="362499" name="Rectangle 3">
            <a:extLst>
              <a:ext uri="{FF2B5EF4-FFF2-40B4-BE49-F238E27FC236}">
                <a16:creationId xmlns:a16="http://schemas.microsoft.com/office/drawing/2014/main" id="{B240F32D-606A-9F41-AACD-03252B551F2C}"/>
              </a:ext>
            </a:extLst>
          </p:cNvPr>
          <p:cNvSpPr>
            <a:spLocks noGrp="1" noChangeArrowheads="1"/>
          </p:cNvSpPr>
          <p:nvPr>
            <p:ph type="dt" sz="quarter" idx="1"/>
          </p:nvPr>
        </p:nvSpPr>
        <p:spPr bwMode="auto">
          <a:xfrm>
            <a:off x="388620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200">
                <a:latin typeface="Times" charset="0"/>
                <a:ea typeface="ＭＳ Ｐゴシック" charset="0"/>
              </a:defRPr>
            </a:lvl1pPr>
          </a:lstStyle>
          <a:p>
            <a:pPr>
              <a:defRPr/>
            </a:pPr>
            <a:endParaRPr lang="nl-NL"/>
          </a:p>
        </p:txBody>
      </p:sp>
      <p:sp>
        <p:nvSpPr>
          <p:cNvPr id="362500" name="Rectangle 4">
            <a:extLst>
              <a:ext uri="{FF2B5EF4-FFF2-40B4-BE49-F238E27FC236}">
                <a16:creationId xmlns:a16="http://schemas.microsoft.com/office/drawing/2014/main" id="{7DF7F654-2C8B-1A41-9CCD-365987C25F50}"/>
              </a:ext>
            </a:extLst>
          </p:cNvPr>
          <p:cNvSpPr>
            <a:spLocks noGrp="1" noChangeArrowheads="1"/>
          </p:cNvSpPr>
          <p:nvPr>
            <p:ph type="ftr" sz="quarter" idx="2"/>
          </p:nvPr>
        </p:nvSpPr>
        <p:spPr bwMode="auto">
          <a:xfrm>
            <a:off x="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a:latin typeface="Times" charset="0"/>
                <a:ea typeface="ＭＳ Ｐゴシック" charset="0"/>
              </a:defRPr>
            </a:lvl1pPr>
          </a:lstStyle>
          <a:p>
            <a:pPr>
              <a:defRPr/>
            </a:pPr>
            <a:endParaRPr lang="nl-NL"/>
          </a:p>
        </p:txBody>
      </p:sp>
      <p:sp>
        <p:nvSpPr>
          <p:cNvPr id="362501" name="Rectangle 5">
            <a:extLst>
              <a:ext uri="{FF2B5EF4-FFF2-40B4-BE49-F238E27FC236}">
                <a16:creationId xmlns:a16="http://schemas.microsoft.com/office/drawing/2014/main" id="{A912AD3A-E5BF-A741-80D9-7A2EB4DA424C}"/>
              </a:ext>
            </a:extLst>
          </p:cNvPr>
          <p:cNvSpPr>
            <a:spLocks noGrp="1" noChangeArrowheads="1"/>
          </p:cNvSpPr>
          <p:nvPr>
            <p:ph type="sldNum" sz="quarter" idx="3"/>
          </p:nvPr>
        </p:nvSpPr>
        <p:spPr bwMode="auto">
          <a:xfrm>
            <a:off x="388620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a:latin typeface="Times" pitchFamily="2" charset="0"/>
              </a:defRPr>
            </a:lvl1pPr>
          </a:lstStyle>
          <a:p>
            <a:fld id="{B19BE602-5B00-FC4C-AB41-CF2D557B276A}" type="slidenum">
              <a:rPr lang="nl-NL" altLang="nl-BE"/>
              <a:pPr/>
              <a:t>‹nr.›</a:t>
            </a:fld>
            <a:endParaRPr lang="nl-NL" altLang="nl-B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1BF036C-235B-4540-8BC7-28AAD4961AFE}"/>
              </a:ext>
            </a:extLst>
          </p:cNvPr>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ea typeface="ＭＳ Ｐゴシック" charset="0"/>
              </a:defRPr>
            </a:lvl1pPr>
          </a:lstStyle>
          <a:p>
            <a:pPr>
              <a:defRPr/>
            </a:pPr>
            <a:endParaRPr lang="en-GB" altLang="nl-NL"/>
          </a:p>
        </p:txBody>
      </p:sp>
      <p:sp>
        <p:nvSpPr>
          <p:cNvPr id="3075" name="Rectangle 3">
            <a:extLst>
              <a:ext uri="{FF2B5EF4-FFF2-40B4-BE49-F238E27FC236}">
                <a16:creationId xmlns:a16="http://schemas.microsoft.com/office/drawing/2014/main" id="{263AE628-D2CF-E641-AEF7-0E0D94F55F2C}"/>
              </a:ext>
            </a:extLst>
          </p:cNvPr>
          <p:cNvSpPr>
            <a:spLocks noGrp="1" noChangeArrowheads="1"/>
          </p:cNvSpPr>
          <p:nvPr>
            <p:ph type="dt" idx="1"/>
          </p:nvPr>
        </p:nvSpPr>
        <p:spPr bwMode="auto">
          <a:xfrm>
            <a:off x="388620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ea typeface="ＭＳ Ｐゴシック" charset="0"/>
              </a:defRPr>
            </a:lvl1pPr>
          </a:lstStyle>
          <a:p>
            <a:pPr>
              <a:defRPr/>
            </a:pPr>
            <a:endParaRPr lang="en-GB" altLang="nl-NL"/>
          </a:p>
        </p:txBody>
      </p:sp>
      <p:sp>
        <p:nvSpPr>
          <p:cNvPr id="13316" name="Rectangle 4">
            <a:extLst>
              <a:ext uri="{FF2B5EF4-FFF2-40B4-BE49-F238E27FC236}">
                <a16:creationId xmlns:a16="http://schemas.microsoft.com/office/drawing/2014/main" id="{00F6EBC9-F70B-5641-B982-BD55C058A9B0}"/>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977084C7-2F19-E54F-950C-15F7519200DE}"/>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en-GB" altLang="nl-NL" noProof="0"/>
              <a:t>Click to edit Master text styles</a:t>
            </a:r>
          </a:p>
          <a:p>
            <a:pPr lvl="1"/>
            <a:r>
              <a:rPr lang="en-GB" altLang="nl-NL" noProof="0"/>
              <a:t>Second level</a:t>
            </a:r>
          </a:p>
          <a:p>
            <a:pPr lvl="2"/>
            <a:r>
              <a:rPr lang="en-GB" altLang="nl-NL" noProof="0"/>
              <a:t>Third level</a:t>
            </a:r>
          </a:p>
          <a:p>
            <a:pPr lvl="3"/>
            <a:r>
              <a:rPr lang="en-GB" altLang="nl-NL" noProof="0"/>
              <a:t>Fourth level</a:t>
            </a:r>
          </a:p>
          <a:p>
            <a:pPr lvl="4"/>
            <a:r>
              <a:rPr lang="en-GB" altLang="nl-NL" noProof="0"/>
              <a:t>Fifth level</a:t>
            </a:r>
          </a:p>
        </p:txBody>
      </p:sp>
      <p:sp>
        <p:nvSpPr>
          <p:cNvPr id="3078" name="Rectangle 6">
            <a:extLst>
              <a:ext uri="{FF2B5EF4-FFF2-40B4-BE49-F238E27FC236}">
                <a16:creationId xmlns:a16="http://schemas.microsoft.com/office/drawing/2014/main" id="{ADDB855D-56DE-0048-9D5D-70BE0B9385CD}"/>
              </a:ext>
            </a:extLst>
          </p:cNvPr>
          <p:cNvSpPr>
            <a:spLocks noGrp="1" noChangeArrowheads="1"/>
          </p:cNvSpPr>
          <p:nvPr>
            <p:ph type="ftr" sz="quarter" idx="4"/>
          </p:nvPr>
        </p:nvSpPr>
        <p:spPr bwMode="auto">
          <a:xfrm>
            <a:off x="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ea typeface="ＭＳ Ｐゴシック" charset="0"/>
              </a:defRPr>
            </a:lvl1pPr>
          </a:lstStyle>
          <a:p>
            <a:pPr>
              <a:defRPr/>
            </a:pPr>
            <a:endParaRPr lang="en-GB" altLang="nl-NL"/>
          </a:p>
        </p:txBody>
      </p:sp>
      <p:sp>
        <p:nvSpPr>
          <p:cNvPr id="3079" name="Rectangle 7">
            <a:extLst>
              <a:ext uri="{FF2B5EF4-FFF2-40B4-BE49-F238E27FC236}">
                <a16:creationId xmlns:a16="http://schemas.microsoft.com/office/drawing/2014/main" id="{B7BC41E1-C9BC-BC40-89C2-81BD86FF1377}"/>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a:lvl1pPr>
          </a:lstStyle>
          <a:p>
            <a:fld id="{13836C78-1C24-B647-93F4-B6291A2E4BE9}" type="slidenum">
              <a:rPr lang="en-GB" altLang="nl-NL"/>
              <a:pPr/>
              <a:t>‹nr.›</a:t>
            </a:fld>
            <a:endParaRPr lang="en-GB" altLang="nl-N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a:t>
            </a:fld>
            <a:endParaRPr lang="en-GB" altLang="nl-NL"/>
          </a:p>
        </p:txBody>
      </p:sp>
    </p:spTree>
    <p:extLst>
      <p:ext uri="{BB962C8B-B14F-4D97-AF65-F5344CB8AC3E}">
        <p14:creationId xmlns:p14="http://schemas.microsoft.com/office/powerpoint/2010/main" val="3253811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Camellia japonica ‘Inspiration’ 	1983 2127 G</a:t>
            </a:r>
          </a:p>
          <a:p>
            <a:r>
              <a:rPr lang="nl-BE" dirty="0"/>
              <a:t>Theefamilie (Theaceae)</a:t>
            </a:r>
          </a:p>
          <a:p>
            <a:endParaRPr lang="nl-BE" dirty="0"/>
          </a:p>
          <a:p>
            <a:r>
              <a:rPr lang="nl-BE" dirty="0"/>
              <a:t>Merkwaardig is het feit dat deze cultivar als enige roodbloeiende vorm nu massaal in bloei staat,  terwijl deze in de voorbije jaren vrijwel allemaal tegelijk aan het bloeien waren.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a:t>
            </a:fld>
            <a:endParaRPr lang="en-GB" altLang="nl-NL"/>
          </a:p>
        </p:txBody>
      </p:sp>
    </p:spTree>
    <p:extLst>
      <p:ext uri="{BB962C8B-B14F-4D97-AF65-F5344CB8AC3E}">
        <p14:creationId xmlns:p14="http://schemas.microsoft.com/office/powerpoint/2010/main" val="1462209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Camellia japonica ‘Inspiration’ 	1983 2127 G</a:t>
            </a:r>
          </a:p>
          <a:p>
            <a:r>
              <a:rPr lang="nl-BE" dirty="0"/>
              <a:t>Theefamilie (Theaceae)</a:t>
            </a:r>
          </a:p>
          <a:p>
            <a:endParaRPr lang="nl-BE" dirty="0"/>
          </a:p>
          <a:p>
            <a:r>
              <a:rPr lang="nl-BE" dirty="0"/>
              <a:t>Merkwaardig is het feit dat deze cultivar als enige roodbloeiende vorm nu massaal in bloei staat,  terwijl deze in de voorbije jaren vrijwel allemaal tegelijk aan het bloeien waren.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11</a:t>
            </a:fld>
            <a:endParaRPr lang="en-GB" altLang="nl-NL"/>
          </a:p>
        </p:txBody>
      </p:sp>
    </p:spTree>
    <p:extLst>
      <p:ext uri="{BB962C8B-B14F-4D97-AF65-F5344CB8AC3E}">
        <p14:creationId xmlns:p14="http://schemas.microsoft.com/office/powerpoint/2010/main" val="3150699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12</a:t>
            </a:fld>
            <a:endParaRPr lang="en-GB" altLang="nl-NL"/>
          </a:p>
        </p:txBody>
      </p:sp>
    </p:spTree>
    <p:extLst>
      <p:ext uri="{BB962C8B-B14F-4D97-AF65-F5344CB8AC3E}">
        <p14:creationId xmlns:p14="http://schemas.microsoft.com/office/powerpoint/2010/main" val="2209470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Trachystemon orientalis 	1987 1644 A W</a:t>
            </a:r>
          </a:p>
          <a:p>
            <a:r>
              <a:rPr lang="nl-BE" dirty="0"/>
              <a:t>Ruwbladigenfamilie (Boraginaceae)</a:t>
            </a:r>
          </a:p>
          <a:p>
            <a:endParaRPr lang="nl-BE" dirty="0"/>
          </a:p>
          <a:p>
            <a:r>
              <a:rPr lang="nl-BE" dirty="0"/>
              <a:t>De genusnaam van deze prachtige voorjaarsbloeier wijst op een kenmerk van de meeldraden (stemon = meeldraad), die voorzien zijn van een korte beharing onderaan (trachy- = ruw).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13</a:t>
            </a:fld>
            <a:endParaRPr lang="en-GB" altLang="nl-NL"/>
          </a:p>
        </p:txBody>
      </p:sp>
    </p:spTree>
    <p:extLst>
      <p:ext uri="{BB962C8B-B14F-4D97-AF65-F5344CB8AC3E}">
        <p14:creationId xmlns:p14="http://schemas.microsoft.com/office/powerpoint/2010/main" val="3807181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Corylopsis spicata 	1996 0488 G</a:t>
            </a:r>
          </a:p>
          <a:p>
            <a:r>
              <a:rPr lang="nl-BE" dirty="0"/>
              <a:t>Toverhazelaarfamilie (Hamamelidaceae)</a:t>
            </a:r>
          </a:p>
          <a:p>
            <a:endParaRPr lang="nl-BE" dirty="0"/>
          </a:p>
          <a:p>
            <a:r>
              <a:rPr lang="nl-BE" dirty="0"/>
              <a:t>Uit heel wat beschrijvingen leren we dat deze planten een fijne geur zouden moeten verspreiden. Bij onze vaststelling blijkt dat ze een bijzonder lichte geur bezitten…</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14</a:t>
            </a:fld>
            <a:endParaRPr lang="en-GB" altLang="nl-NL"/>
          </a:p>
        </p:txBody>
      </p:sp>
    </p:spTree>
    <p:extLst>
      <p:ext uri="{BB962C8B-B14F-4D97-AF65-F5344CB8AC3E}">
        <p14:creationId xmlns:p14="http://schemas.microsoft.com/office/powerpoint/2010/main" val="2655049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Corylopsis spicata 	1996 0488 G</a:t>
            </a:r>
          </a:p>
          <a:p>
            <a:r>
              <a:rPr lang="nl-BE" dirty="0"/>
              <a:t>Toverhazelaarfamilie (Hamamelidaceae)</a:t>
            </a:r>
          </a:p>
          <a:p>
            <a:endParaRPr lang="nl-BE" dirty="0"/>
          </a:p>
          <a:p>
            <a:r>
              <a:rPr lang="nl-BE" dirty="0"/>
              <a:t>Uit heel wat beschrijvingen leren we dat deze planten een fijne geur zouden moeten verspreiden. Bij onze vaststelling blijkt dat ze een bijzonder lichte geur bezitten…</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15</a:t>
            </a:fld>
            <a:endParaRPr lang="en-GB" altLang="nl-NL"/>
          </a:p>
        </p:txBody>
      </p:sp>
    </p:spTree>
    <p:extLst>
      <p:ext uri="{BB962C8B-B14F-4D97-AF65-F5344CB8AC3E}">
        <p14:creationId xmlns:p14="http://schemas.microsoft.com/office/powerpoint/2010/main" val="1925691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Lonicera gracilipes 	1998 0549 G</a:t>
            </a:r>
          </a:p>
          <a:p>
            <a:r>
              <a:rPr lang="nl-BE" dirty="0"/>
              <a:t>Kamperfoeliefamilie (Caprifoliaceae)</a:t>
            </a:r>
          </a:p>
          <a:p>
            <a:endParaRPr lang="nl-BE" dirty="0"/>
          </a:p>
          <a:p>
            <a:r>
              <a:rPr lang="nl-BE" dirty="0"/>
              <a:t>Ongewoon bij deze plant is de alleenstaande positie van de bloemen, terwijl in dit genus de bloemen gewoonlijk per twee staan gegroepeerd (als een cyme, maar met reductie van de topbloem). </a:t>
            </a:r>
          </a:p>
          <a:p>
            <a:r>
              <a:rPr lang="nl-BE" dirty="0"/>
              <a:t>De twee bracteolen (de een iets groter dan de andere) onderaan de bloem tonen dat deze bloem het product is van de reductie van een koppel bloemen.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16</a:t>
            </a:fld>
            <a:endParaRPr lang="en-GB" altLang="nl-NL"/>
          </a:p>
        </p:txBody>
      </p:sp>
    </p:spTree>
    <p:extLst>
      <p:ext uri="{BB962C8B-B14F-4D97-AF65-F5344CB8AC3E}">
        <p14:creationId xmlns:p14="http://schemas.microsoft.com/office/powerpoint/2010/main" val="172810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Mahonia aquifolium 	1900 3809 U</a:t>
            </a:r>
          </a:p>
          <a:p>
            <a:r>
              <a:rPr lang="nl-BE" dirty="0"/>
              <a:t>Berberisfamilie (Berberidaceae)</a:t>
            </a:r>
          </a:p>
          <a:p>
            <a:endParaRPr lang="nl-BE" dirty="0"/>
          </a:p>
          <a:p>
            <a:r>
              <a:rPr lang="nl-BE" dirty="0"/>
              <a:t>Deze soort is oorspronkelijk beschreven als </a:t>
            </a:r>
            <a:r>
              <a:rPr lang="nl-BE" i="1" dirty="0"/>
              <a:t>Berberis aquifolium</a:t>
            </a:r>
            <a:r>
              <a:rPr lang="nl-BE" dirty="0"/>
              <a:t>, maar werd pas later als type-soort van een nieuw, apart genus </a:t>
            </a:r>
            <a:r>
              <a:rPr lang="nl-BE" i="1" dirty="0"/>
              <a:t>Mahonia</a:t>
            </a:r>
            <a:r>
              <a:rPr lang="nl-BE" dirty="0"/>
              <a:t> erkend. </a:t>
            </a:r>
          </a:p>
          <a:p>
            <a:r>
              <a:rPr lang="nl-BE" dirty="0"/>
              <a:t>Momenteel is er een discussie aan de gang omtrent het al of niet erkennen van dit genus, maar naar mijn inzicht kan dit genus bij voorkeur blijven bestaan. </a:t>
            </a:r>
          </a:p>
          <a:p>
            <a:endParaRPr lang="nl-BE" dirty="0"/>
          </a:p>
          <a:p>
            <a:r>
              <a:rPr lang="nl-BE" dirty="0"/>
              <a:t>Helaas is onze plant van onbekende origine, en dus onbetrouwbaar voor wetenschappelijk onderzoek.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17</a:t>
            </a:fld>
            <a:endParaRPr lang="en-GB" altLang="nl-NL"/>
          </a:p>
        </p:txBody>
      </p:sp>
    </p:spTree>
    <p:extLst>
      <p:ext uri="{BB962C8B-B14F-4D97-AF65-F5344CB8AC3E}">
        <p14:creationId xmlns:p14="http://schemas.microsoft.com/office/powerpoint/2010/main" val="396642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Mahonia repens 	1995 0163 W</a:t>
            </a:r>
          </a:p>
          <a:p>
            <a:r>
              <a:rPr lang="nl-BE" dirty="0"/>
              <a:t>Berberisfamilie (Berberidaceae)</a:t>
            </a:r>
          </a:p>
          <a:p>
            <a:endParaRPr lang="nl-BE" dirty="0"/>
          </a:p>
          <a:p>
            <a:r>
              <a:rPr lang="nl-BE" dirty="0"/>
              <a:t>Een verwante soort, met meestal drietallig samengestelde bladeren. </a:t>
            </a:r>
          </a:p>
          <a:p>
            <a:r>
              <a:rPr lang="nl-BE" dirty="0"/>
              <a:t>En kruipend!</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18</a:t>
            </a:fld>
            <a:endParaRPr lang="en-GB" altLang="nl-NL"/>
          </a:p>
        </p:txBody>
      </p:sp>
    </p:spTree>
    <p:extLst>
      <p:ext uri="{BB962C8B-B14F-4D97-AF65-F5344CB8AC3E}">
        <p14:creationId xmlns:p14="http://schemas.microsoft.com/office/powerpoint/2010/main" val="855253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Berberis lempergiana 	1981 0680 G</a:t>
            </a:r>
          </a:p>
          <a:p>
            <a:r>
              <a:rPr lang="nl-BE" dirty="0"/>
              <a:t>Berberisfamilie (Berberidaceae)</a:t>
            </a:r>
          </a:p>
          <a:p>
            <a:endParaRPr lang="nl-BE" dirty="0"/>
          </a:p>
          <a:p>
            <a:r>
              <a:rPr lang="nl-BE" dirty="0"/>
              <a:t>Dit is een slecht bekende soort uit China, en haar G-origine belooft niet veel…</a:t>
            </a:r>
          </a:p>
          <a:p>
            <a:r>
              <a:rPr lang="nl-BE" dirty="0"/>
              <a:t>Maar dit wordt wel gecompenseerd door haar mooie vruchten.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19</a:t>
            </a:fld>
            <a:endParaRPr lang="en-GB" altLang="nl-NL"/>
          </a:p>
        </p:txBody>
      </p:sp>
    </p:spTree>
    <p:extLst>
      <p:ext uri="{BB962C8B-B14F-4D97-AF65-F5344CB8AC3E}">
        <p14:creationId xmlns:p14="http://schemas.microsoft.com/office/powerpoint/2010/main" val="1947217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a:t>
            </a:fld>
            <a:endParaRPr lang="en-GB" altLang="nl-NL"/>
          </a:p>
        </p:txBody>
      </p:sp>
    </p:spTree>
    <p:extLst>
      <p:ext uri="{BB962C8B-B14F-4D97-AF65-F5344CB8AC3E}">
        <p14:creationId xmlns:p14="http://schemas.microsoft.com/office/powerpoint/2010/main" val="825640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Berberis lempergiana 	1981 0680 G</a:t>
            </a:r>
          </a:p>
          <a:p>
            <a:r>
              <a:rPr lang="nl-BE" dirty="0"/>
              <a:t>Berberisfamilie (Berberidaceae)</a:t>
            </a:r>
          </a:p>
          <a:p>
            <a:endParaRPr lang="nl-BE" dirty="0"/>
          </a:p>
          <a:p>
            <a:r>
              <a:rPr lang="nl-BE" dirty="0"/>
              <a:t>Dit is een slecht bekende soort uit China, en haar G-origine belooft niet veel…</a:t>
            </a:r>
          </a:p>
          <a:p>
            <a:r>
              <a:rPr lang="nl-BE" dirty="0"/>
              <a:t>Maar dit wordt wel gecompenseerd door haar mooie vruchten.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20</a:t>
            </a:fld>
            <a:endParaRPr lang="en-GB" altLang="nl-NL"/>
          </a:p>
        </p:txBody>
      </p:sp>
    </p:spTree>
    <p:extLst>
      <p:ext uri="{BB962C8B-B14F-4D97-AF65-F5344CB8AC3E}">
        <p14:creationId xmlns:p14="http://schemas.microsoft.com/office/powerpoint/2010/main" val="720906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Berberis lempergiana 	1981 0680 G</a:t>
            </a:r>
          </a:p>
          <a:p>
            <a:r>
              <a:rPr lang="nl-BE" dirty="0"/>
              <a:t>Berberisfamilie (Berberidaceae)</a:t>
            </a:r>
          </a:p>
          <a:p>
            <a:endParaRPr lang="nl-BE" dirty="0"/>
          </a:p>
          <a:p>
            <a:r>
              <a:rPr lang="nl-BE" dirty="0"/>
              <a:t>Dit is een slecht bekende soort uit China, en haar G-origine belooft niet veel…</a:t>
            </a:r>
          </a:p>
          <a:p>
            <a:r>
              <a:rPr lang="nl-BE" dirty="0"/>
              <a:t>Maar dit wordt wel gecompenseerd door haar mooie vruchten.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21</a:t>
            </a:fld>
            <a:endParaRPr lang="en-GB" altLang="nl-NL"/>
          </a:p>
        </p:txBody>
      </p:sp>
    </p:spTree>
    <p:extLst>
      <p:ext uri="{BB962C8B-B14F-4D97-AF65-F5344CB8AC3E}">
        <p14:creationId xmlns:p14="http://schemas.microsoft.com/office/powerpoint/2010/main" val="4288006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22</a:t>
            </a:fld>
            <a:endParaRPr lang="en-GB" altLang="nl-NL"/>
          </a:p>
        </p:txBody>
      </p:sp>
    </p:spTree>
    <p:extLst>
      <p:ext uri="{BB962C8B-B14F-4D97-AF65-F5344CB8AC3E}">
        <p14:creationId xmlns:p14="http://schemas.microsoft.com/office/powerpoint/2010/main" val="4270803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Cornus mas x officinalis	 1996 0482 G</a:t>
            </a:r>
          </a:p>
          <a:p>
            <a:r>
              <a:rPr lang="nl-BE" dirty="0"/>
              <a:t>Kornoeljefamilie (Cornaceae)</a:t>
            </a:r>
          </a:p>
          <a:p>
            <a:endParaRPr lang="nl-BE" dirty="0"/>
          </a:p>
          <a:p>
            <a:r>
              <a:rPr lang="nl-BE" dirty="0"/>
              <a:t>Deze plant hebben we ontvangen als zaad uit een tuin, onder de naam </a:t>
            </a:r>
            <a:r>
              <a:rPr lang="nl-BE" i="1" dirty="0"/>
              <a:t>Cornus officinalis</a:t>
            </a:r>
            <a:r>
              <a:rPr lang="nl-BE" dirty="0"/>
              <a:t>. </a:t>
            </a:r>
          </a:p>
          <a:p>
            <a:r>
              <a:rPr lang="nl-BE" dirty="0"/>
              <a:t>Maar blijkbaar was in die tuin ook nog een </a:t>
            </a:r>
            <a:r>
              <a:rPr lang="nl-BE" i="1" dirty="0"/>
              <a:t>Cornus mas </a:t>
            </a:r>
            <a:r>
              <a:rPr lang="nl-BE" dirty="0"/>
              <a:t>aanwezig, die ongeveer gelijktijdig bloeit, en zo voor hybridisatie heeft gezorgd. </a:t>
            </a:r>
          </a:p>
          <a:p>
            <a:r>
              <a:rPr lang="nl-BE" dirty="0"/>
              <a:t>Waardoor we nu met een hybride opgezadeld zitten…</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23</a:t>
            </a:fld>
            <a:endParaRPr lang="en-GB" altLang="nl-NL"/>
          </a:p>
        </p:txBody>
      </p:sp>
    </p:spTree>
    <p:extLst>
      <p:ext uri="{BB962C8B-B14F-4D97-AF65-F5344CB8AC3E}">
        <p14:creationId xmlns:p14="http://schemas.microsoft.com/office/powerpoint/2010/main" val="6749254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Cornus mas x officinalis	 1996 0482 G</a:t>
            </a:r>
          </a:p>
          <a:p>
            <a:r>
              <a:rPr lang="nl-BE" dirty="0"/>
              <a:t>Kornoeljefamilie (Cornaceae)</a:t>
            </a:r>
          </a:p>
          <a:p>
            <a:endParaRPr lang="nl-BE" dirty="0"/>
          </a:p>
          <a:p>
            <a:r>
              <a:rPr lang="nl-BE" dirty="0"/>
              <a:t>Deze plant hebben we ontvangen als zaad uit een tuin, onder de naam </a:t>
            </a:r>
            <a:r>
              <a:rPr lang="nl-BE" i="1" dirty="0"/>
              <a:t>Cornus officinalis</a:t>
            </a:r>
            <a:r>
              <a:rPr lang="nl-BE" dirty="0"/>
              <a:t>. </a:t>
            </a:r>
          </a:p>
          <a:p>
            <a:r>
              <a:rPr lang="nl-BE" dirty="0"/>
              <a:t>Maar blijkbaar was in die tuin ook nog een </a:t>
            </a:r>
            <a:r>
              <a:rPr lang="nl-BE" i="1" dirty="0"/>
              <a:t>Cornus mas </a:t>
            </a:r>
            <a:r>
              <a:rPr lang="nl-BE" dirty="0"/>
              <a:t>aanwezig, die ongeveer gelijktijdig bloeit, en zo voor hybridisatie heeft gezorgd. </a:t>
            </a:r>
          </a:p>
          <a:p>
            <a:r>
              <a:rPr lang="nl-BE" dirty="0"/>
              <a:t>Waardoor we nu met een hybride opgezadeld zitten…</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24</a:t>
            </a:fld>
            <a:endParaRPr lang="en-GB" altLang="nl-NL"/>
          </a:p>
        </p:txBody>
      </p:sp>
    </p:spTree>
    <p:extLst>
      <p:ext uri="{BB962C8B-B14F-4D97-AF65-F5344CB8AC3E}">
        <p14:creationId xmlns:p14="http://schemas.microsoft.com/office/powerpoint/2010/main" val="38733474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Lonicera x purpusii 	1991 1131 G</a:t>
            </a:r>
          </a:p>
          <a:p>
            <a:r>
              <a:rPr lang="nl-BE" dirty="0"/>
              <a:t>Kamperfoeliefamilie (Caprifoliaceae)</a:t>
            </a:r>
          </a:p>
          <a:p>
            <a:endParaRPr lang="nl-BE" dirty="0"/>
          </a:p>
          <a:p>
            <a:r>
              <a:rPr lang="nl-BE" dirty="0"/>
              <a:t>Omtrent de naam van deze plant bestaat heel wat betwisting. </a:t>
            </a:r>
          </a:p>
          <a:p>
            <a:r>
              <a:rPr lang="nl-BE" dirty="0"/>
              <a:t>Is dit echt een hybride tussen twee soorten, of zijn die twee “soorten” maar varianten van één enkele soort? </a:t>
            </a:r>
          </a:p>
          <a:p>
            <a:r>
              <a:rPr lang="nl-BE" dirty="0"/>
              <a:t>In elk geval zien we hier een voorbeeld van “hybrid vigour” of “heterosis”, waarbij een hybride tussen twee nauw verwante ouders een explosieve kracht ontwikkelt inzake groei en bloei.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25</a:t>
            </a:fld>
            <a:endParaRPr lang="en-GB" altLang="nl-NL"/>
          </a:p>
        </p:txBody>
      </p:sp>
    </p:spTree>
    <p:extLst>
      <p:ext uri="{BB962C8B-B14F-4D97-AF65-F5344CB8AC3E}">
        <p14:creationId xmlns:p14="http://schemas.microsoft.com/office/powerpoint/2010/main" val="3080552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Lonicera x purpusii 	1991 1131 G</a:t>
            </a:r>
          </a:p>
          <a:p>
            <a:r>
              <a:rPr lang="nl-BE" dirty="0"/>
              <a:t>Kamperfoeliefamilie (Caprifoliaceae)</a:t>
            </a:r>
          </a:p>
          <a:p>
            <a:endParaRPr lang="nl-BE" dirty="0"/>
          </a:p>
          <a:p>
            <a:r>
              <a:rPr lang="nl-BE" dirty="0"/>
              <a:t>Omtrent de naam van deze plant bestaat heel wat betwisting. </a:t>
            </a:r>
          </a:p>
          <a:p>
            <a:r>
              <a:rPr lang="nl-BE" dirty="0"/>
              <a:t>Is dit echt een hybride tussen twee soorten, of zijn die twee “soorten” maar varianten van één enkele soort? </a:t>
            </a:r>
          </a:p>
          <a:p>
            <a:r>
              <a:rPr lang="nl-BE" dirty="0"/>
              <a:t>In elk geval zien we hier een voorbeeld van “hybrid vigour” of “heterosis”, waarbij een hybride tussen twee nauw verwante ouders een explosieve kracht ontwikkelt inzake groei en bloei.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26</a:t>
            </a:fld>
            <a:endParaRPr lang="en-GB" altLang="nl-NL"/>
          </a:p>
        </p:txBody>
      </p:sp>
    </p:spTree>
    <p:extLst>
      <p:ext uri="{BB962C8B-B14F-4D97-AF65-F5344CB8AC3E}">
        <p14:creationId xmlns:p14="http://schemas.microsoft.com/office/powerpoint/2010/main" val="26089020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Pachysandra axillaris ‘Crûg’s Cover’		2012 1138 C Z</a:t>
            </a:r>
          </a:p>
          <a:p>
            <a:r>
              <a:rPr lang="nl-BE" dirty="0"/>
              <a:t>Buxusfamilie (Buxaceae)</a:t>
            </a:r>
          </a:p>
          <a:p>
            <a:endParaRPr lang="nl-BE" dirty="0"/>
          </a:p>
          <a:p>
            <a:r>
              <a:rPr lang="nl-BE" dirty="0"/>
              <a:t>Voor het genus wordt wel eens de Nederlandse (vertaalde) naam van Dikkemanskruid gesuggereerd. Vanwege de inderdaad dikke meeldraden. </a:t>
            </a:r>
          </a:p>
          <a:p>
            <a:r>
              <a:rPr lang="nl-BE" dirty="0"/>
              <a:t>Maar naar aanleiding van de “gecorrigeerde” versie van de werken van Roald Dahl kwam de suggestie om deze plant de naam te geven van “Enorme mensplant”.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27</a:t>
            </a:fld>
            <a:endParaRPr lang="en-GB" altLang="nl-NL"/>
          </a:p>
        </p:txBody>
      </p:sp>
    </p:spTree>
    <p:extLst>
      <p:ext uri="{BB962C8B-B14F-4D97-AF65-F5344CB8AC3E}">
        <p14:creationId xmlns:p14="http://schemas.microsoft.com/office/powerpoint/2010/main" val="34859290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Pachysandra axillaris ‘Crûg’s Cover’		2012 1138 C Z</a:t>
            </a:r>
          </a:p>
          <a:p>
            <a:r>
              <a:rPr lang="nl-BE" dirty="0"/>
              <a:t>Buxusfamilie (Buxaceae)</a:t>
            </a:r>
          </a:p>
          <a:p>
            <a:endParaRPr lang="nl-BE" dirty="0"/>
          </a:p>
          <a:p>
            <a:r>
              <a:rPr lang="nl-BE" dirty="0"/>
              <a:t>Voor het genus wordt wel eens de Nederlandse (vertaalde) naam van Dikmanskruid gesuggereerd. Vanwege de inderdaad dikke meeldraden. </a:t>
            </a:r>
          </a:p>
          <a:p>
            <a:r>
              <a:rPr lang="nl-BE" dirty="0"/>
              <a:t>Maar naar aanleiding van de “gecorrigeerde” versie van de werken van Roald Dahl kwam hier de suggestie om deze plant de naam te geven van “Enorme mensplant”.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28</a:t>
            </a:fld>
            <a:endParaRPr lang="en-GB" altLang="nl-NL"/>
          </a:p>
        </p:txBody>
      </p:sp>
    </p:spTree>
    <p:extLst>
      <p:ext uri="{BB962C8B-B14F-4D97-AF65-F5344CB8AC3E}">
        <p14:creationId xmlns:p14="http://schemas.microsoft.com/office/powerpoint/2010/main" val="42499777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l-BE" b="1" i="1" dirty="0"/>
              <a:t>Galanthus woronowii  	2016 2312 G</a:t>
            </a:r>
          </a:p>
          <a:p>
            <a:pPr marL="0" marR="0" lvl="0" indent="0" algn="l" defTabSz="914400" rtl="0" eaLnBrk="0" fontAlgn="base" latinLnBrk="0" hangingPunct="0">
              <a:lnSpc>
                <a:spcPct val="100000"/>
              </a:lnSpc>
              <a:spcBef>
                <a:spcPct val="30000"/>
              </a:spcBef>
              <a:spcAft>
                <a:spcPct val="0"/>
              </a:spcAft>
              <a:buClrTx/>
              <a:buSzTx/>
              <a:buFontTx/>
              <a:buNone/>
              <a:tabLst/>
              <a:defRPr/>
            </a:pPr>
            <a:r>
              <a:rPr lang="nl-BE" dirty="0"/>
              <a:t>Narcisfamilie (Amaryllidaceae)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l-B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l-BE" dirty="0"/>
              <a:t>Een galanthofiel heeft deze plant en de volgende (waarvan de labels verdwenen waren) terug op naam gebracht.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nl-BE" dirty="0"/>
              <a:t>Galanthophilia is een ziekte waaraan meerdere Engelse (en ook wel enkele andere) plantenliefhebbers kunnen lijden.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l-BE"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29</a:t>
            </a:fld>
            <a:endParaRPr lang="en-GB" altLang="nl-NL"/>
          </a:p>
        </p:txBody>
      </p:sp>
    </p:spTree>
    <p:extLst>
      <p:ext uri="{BB962C8B-B14F-4D97-AF65-F5344CB8AC3E}">
        <p14:creationId xmlns:p14="http://schemas.microsoft.com/office/powerpoint/2010/main" val="3759929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Viburnum tinus 	1900 3517 U</a:t>
            </a:r>
          </a:p>
          <a:p>
            <a:r>
              <a:rPr lang="nl-BE" dirty="0"/>
              <a:t>Muskuskruidfamilie (Adoxaceae)</a:t>
            </a:r>
          </a:p>
          <a:p>
            <a:endParaRPr lang="nl-BE" dirty="0"/>
          </a:p>
          <a:p>
            <a:r>
              <a:rPr lang="nl-BE" dirty="0"/>
              <a:t>Flink bloeiend, in de late winter. </a:t>
            </a:r>
          </a:p>
          <a:p>
            <a:r>
              <a:rPr lang="nl-BE" dirty="0"/>
              <a:t>Bloemgestel is een tuil, geen scherm, wegens de vertakkingen op meerdere niveaus. </a:t>
            </a:r>
          </a:p>
          <a:p>
            <a:r>
              <a:rPr lang="nl-BE" dirty="0"/>
              <a:t>Bloemen vertonen twee kleuren, wit &amp; roze. De witte bloemen zijn functionerend, de roze zijn dat niet meer.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a:t>
            </a:fld>
            <a:endParaRPr lang="en-GB" altLang="nl-NL"/>
          </a:p>
        </p:txBody>
      </p:sp>
    </p:spTree>
    <p:extLst>
      <p:ext uri="{BB962C8B-B14F-4D97-AF65-F5344CB8AC3E}">
        <p14:creationId xmlns:p14="http://schemas.microsoft.com/office/powerpoint/2010/main" val="8421753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Galanthus plicatus 	2023 0749 </a:t>
            </a:r>
          </a:p>
          <a:p>
            <a:r>
              <a:rPr lang="nl-BE" dirty="0"/>
              <a:t>Narcisfamilie (Amaryllidaceae)</a:t>
            </a:r>
          </a:p>
          <a:p>
            <a:endParaRPr lang="nl-B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l-BE" dirty="0"/>
              <a:t>Een galanthofiel heeft deze plant en de vorige (waarvan de labels verdwenen waren) terug op naam gebracht.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nl-BE" dirty="0"/>
              <a:t>Galanthophilia is een ziekte waarvan meerdere Engelse (en ook wel enkele andere) plantenliefhebbers aan kunnen lijden.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30</a:t>
            </a:fld>
            <a:endParaRPr lang="en-GB" altLang="nl-NL"/>
          </a:p>
        </p:txBody>
      </p:sp>
    </p:spTree>
    <p:extLst>
      <p:ext uri="{BB962C8B-B14F-4D97-AF65-F5344CB8AC3E}">
        <p14:creationId xmlns:p14="http://schemas.microsoft.com/office/powerpoint/2010/main" val="39801248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Grootbladig goudveil (Chrysosplenium macrophyllum)	2006 1766 Z</a:t>
            </a:r>
          </a:p>
          <a:p>
            <a:r>
              <a:rPr lang="nl-BE" dirty="0"/>
              <a:t>Steenbreekfamilie (Saxifragaceae)</a:t>
            </a:r>
          </a:p>
          <a:p>
            <a:endParaRPr lang="nl-BE" dirty="0"/>
          </a:p>
          <a:p>
            <a:r>
              <a:rPr lang="nl-BE" dirty="0"/>
              <a:t>Dit is een van de 35 soorten van dit genus in China. </a:t>
            </a:r>
          </a:p>
          <a:p>
            <a:r>
              <a:rPr lang="nl-BE" dirty="0"/>
              <a:t>Een correctere naam zou zijn: Zilverveil, omwille van de zilveren tint die de schutbladeren weergeven.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31</a:t>
            </a:fld>
            <a:endParaRPr lang="en-GB" altLang="nl-NL"/>
          </a:p>
        </p:txBody>
      </p:sp>
    </p:spTree>
    <p:extLst>
      <p:ext uri="{BB962C8B-B14F-4D97-AF65-F5344CB8AC3E}">
        <p14:creationId xmlns:p14="http://schemas.microsoft.com/office/powerpoint/2010/main" val="12606794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Grootbladig goudveil (Chrysosplenium macrophyllum)	2006 1766 Z</a:t>
            </a:r>
          </a:p>
          <a:p>
            <a:r>
              <a:rPr lang="nl-BE" dirty="0"/>
              <a:t>Steenbreekfamilie (Saxifragaceae)</a:t>
            </a:r>
          </a:p>
          <a:p>
            <a:endParaRPr lang="nl-BE" dirty="0"/>
          </a:p>
          <a:p>
            <a:r>
              <a:rPr lang="nl-BE" dirty="0"/>
              <a:t>Dit is een van de 35 soorten van dit genus in China. </a:t>
            </a:r>
          </a:p>
          <a:p>
            <a:r>
              <a:rPr lang="nl-BE" dirty="0"/>
              <a:t>Een correctere naam zou zijn: Zilverveil, omwille van de zilveren tint die de schutbladeren weergeven.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32</a:t>
            </a:fld>
            <a:endParaRPr lang="en-GB" altLang="nl-NL"/>
          </a:p>
        </p:txBody>
      </p:sp>
    </p:spTree>
    <p:extLst>
      <p:ext uri="{BB962C8B-B14F-4D97-AF65-F5344CB8AC3E}">
        <p14:creationId xmlns:p14="http://schemas.microsoft.com/office/powerpoint/2010/main" val="36505014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33</a:t>
            </a:fld>
            <a:endParaRPr lang="en-GB" altLang="nl-NL"/>
          </a:p>
        </p:txBody>
      </p:sp>
    </p:spTree>
    <p:extLst>
      <p:ext uri="{BB962C8B-B14F-4D97-AF65-F5344CB8AC3E}">
        <p14:creationId xmlns:p14="http://schemas.microsoft.com/office/powerpoint/2010/main" val="14547196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Stekelige muizendoorn (Ruscus aculeatus ‘Sparkler’)	2017 1995 G</a:t>
            </a:r>
          </a:p>
          <a:p>
            <a:r>
              <a:rPr lang="nl-BE" dirty="0"/>
              <a:t>Muizendoornfamilie (Ruscaceae)</a:t>
            </a:r>
          </a:p>
          <a:p>
            <a:endParaRPr lang="nl-BE" dirty="0"/>
          </a:p>
          <a:p>
            <a:r>
              <a:rPr lang="nl-BE" dirty="0"/>
              <a:t>Bij deze cultivar stelt zich de vraag naar de werkelijke tweehuizigheid van deze soort. </a:t>
            </a:r>
          </a:p>
          <a:p>
            <a:r>
              <a:rPr lang="nl-BE" dirty="0"/>
              <a:t>En uit een literatuurstudie blijkt dat deze plant non-binair lijkt te zijn…</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34</a:t>
            </a:fld>
            <a:endParaRPr lang="en-GB" altLang="nl-NL"/>
          </a:p>
        </p:txBody>
      </p:sp>
    </p:spTree>
    <p:extLst>
      <p:ext uri="{BB962C8B-B14F-4D97-AF65-F5344CB8AC3E}">
        <p14:creationId xmlns:p14="http://schemas.microsoft.com/office/powerpoint/2010/main" val="3348963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Stekelige muizendoorn (Ruscus aculeatus ‘Sparkler’)	2017 1995 G</a:t>
            </a:r>
          </a:p>
          <a:p>
            <a:r>
              <a:rPr lang="nl-BE" dirty="0"/>
              <a:t>Muizendoornfamilie (Ruscaceae)</a:t>
            </a:r>
          </a:p>
          <a:p>
            <a:endParaRPr lang="nl-BE" dirty="0"/>
          </a:p>
          <a:p>
            <a:r>
              <a:rPr lang="nl-BE" dirty="0"/>
              <a:t>Bij deze cultivar stelt zich de vraag naar de werkelijke tweehuizigheid van deze soort. </a:t>
            </a:r>
          </a:p>
          <a:p>
            <a:r>
              <a:rPr lang="nl-BE" dirty="0"/>
              <a:t>En uit een literatuurstudie blijkt dat deze plant non-binair lijkt te zijn…</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35</a:t>
            </a:fld>
            <a:endParaRPr lang="en-GB" altLang="nl-NL"/>
          </a:p>
        </p:txBody>
      </p:sp>
    </p:spTree>
    <p:extLst>
      <p:ext uri="{BB962C8B-B14F-4D97-AF65-F5344CB8AC3E}">
        <p14:creationId xmlns:p14="http://schemas.microsoft.com/office/powerpoint/2010/main" val="21912053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36</a:t>
            </a:fld>
            <a:endParaRPr lang="en-GB" altLang="nl-NL"/>
          </a:p>
        </p:txBody>
      </p:sp>
    </p:spTree>
    <p:extLst>
      <p:ext uri="{BB962C8B-B14F-4D97-AF65-F5344CB8AC3E}">
        <p14:creationId xmlns:p14="http://schemas.microsoft.com/office/powerpoint/2010/main" val="1532254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Erythronium dens-canis 	1995 0897 G</a:t>
            </a:r>
          </a:p>
          <a:p>
            <a:r>
              <a:rPr lang="nl-BE" dirty="0"/>
              <a:t>Leliefamilie (Liliaceae)</a:t>
            </a:r>
          </a:p>
          <a:p>
            <a:endParaRPr lang="nl-BE" dirty="0"/>
          </a:p>
          <a:p>
            <a:r>
              <a:rPr lang="nl-BE" dirty="0"/>
              <a:t>Een bijzonder fraaie plant, met gevlekte bladeren en bloemen die net uit de knop zijn gekomen. Nu zullen de tepalen naar boven krommen, waardoor ze wat gaan lijken op een cyclaambloem.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37</a:t>
            </a:fld>
            <a:endParaRPr lang="en-GB" altLang="nl-NL"/>
          </a:p>
        </p:txBody>
      </p:sp>
    </p:spTree>
    <p:extLst>
      <p:ext uri="{BB962C8B-B14F-4D97-AF65-F5344CB8AC3E}">
        <p14:creationId xmlns:p14="http://schemas.microsoft.com/office/powerpoint/2010/main" val="430059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Scoliopus bigelovii 	2005 1377 G</a:t>
            </a:r>
          </a:p>
          <a:p>
            <a:r>
              <a:rPr lang="nl-BE" dirty="0"/>
              <a:t>Leliefamilie (Lilliaceae)</a:t>
            </a:r>
          </a:p>
          <a:p>
            <a:endParaRPr lang="nl-BE" dirty="0"/>
          </a:p>
          <a:p>
            <a:r>
              <a:rPr lang="nl-BE" dirty="0"/>
              <a:t>Deze merkwaardige plant behoort tot de onderfamilie Streptopoideae, samen met </a:t>
            </a:r>
            <a:r>
              <a:rPr lang="nl-BE" i="1" dirty="0"/>
              <a:t>Streptopus</a:t>
            </a:r>
            <a:r>
              <a:rPr lang="nl-BE" dirty="0"/>
              <a:t>, </a:t>
            </a:r>
            <a:r>
              <a:rPr lang="nl-BE" i="1" dirty="0"/>
              <a:t>Prosartes</a:t>
            </a:r>
            <a:r>
              <a:rPr lang="nl-BE" dirty="0"/>
              <a:t>, en </a:t>
            </a:r>
            <a:r>
              <a:rPr lang="nl-BE" i="1" dirty="0"/>
              <a:t>Tricyrtis</a:t>
            </a:r>
            <a:r>
              <a:rPr lang="nl-BE" dirty="0"/>
              <a:t>. </a:t>
            </a:r>
          </a:p>
          <a:p>
            <a:r>
              <a:rPr lang="nl-BE" dirty="0"/>
              <a:t>Met haar “kromme steel” (een vertaling van de genusnaam) is ze wel een bijzondere maar onopvallende verschijning!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38</a:t>
            </a:fld>
            <a:endParaRPr lang="en-GB" altLang="nl-NL"/>
          </a:p>
        </p:txBody>
      </p:sp>
    </p:spTree>
    <p:extLst>
      <p:ext uri="{BB962C8B-B14F-4D97-AF65-F5344CB8AC3E}">
        <p14:creationId xmlns:p14="http://schemas.microsoft.com/office/powerpoint/2010/main" val="15163692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Scoliopus bigelovii 	2005 1377 G</a:t>
            </a:r>
          </a:p>
          <a:p>
            <a:r>
              <a:rPr lang="nl-BE" dirty="0"/>
              <a:t>Leliefamilie (Lilliaceae)</a:t>
            </a:r>
          </a:p>
          <a:p>
            <a:endParaRPr lang="nl-BE" dirty="0"/>
          </a:p>
          <a:p>
            <a:r>
              <a:rPr lang="nl-BE" dirty="0"/>
              <a:t>Deze merkwaardige plant behoort tot de onderfamilie Streptopoideae, samen met </a:t>
            </a:r>
            <a:r>
              <a:rPr lang="nl-BE" i="1" dirty="0"/>
              <a:t>Streptopus</a:t>
            </a:r>
            <a:r>
              <a:rPr lang="nl-BE" dirty="0"/>
              <a:t>, </a:t>
            </a:r>
            <a:r>
              <a:rPr lang="nl-BE" i="1" dirty="0"/>
              <a:t>Prosartes</a:t>
            </a:r>
            <a:r>
              <a:rPr lang="nl-BE" dirty="0"/>
              <a:t>, en </a:t>
            </a:r>
            <a:r>
              <a:rPr lang="nl-BE" i="1" dirty="0"/>
              <a:t>Tricyrtis</a:t>
            </a:r>
            <a:r>
              <a:rPr lang="nl-BE" dirty="0"/>
              <a:t>. </a:t>
            </a:r>
          </a:p>
          <a:p>
            <a:r>
              <a:rPr lang="nl-BE" dirty="0"/>
              <a:t>Met haar “kromme steel” (een vertaling van de genusnaam) is ze wel een bijzondere maar onopvallende verschijning!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39</a:t>
            </a:fld>
            <a:endParaRPr lang="en-GB" altLang="nl-NL"/>
          </a:p>
        </p:txBody>
      </p:sp>
    </p:spTree>
    <p:extLst>
      <p:ext uri="{BB962C8B-B14F-4D97-AF65-F5344CB8AC3E}">
        <p14:creationId xmlns:p14="http://schemas.microsoft.com/office/powerpoint/2010/main" val="2613277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Viburnum tinus 	1900 3517 U</a:t>
            </a:r>
          </a:p>
          <a:p>
            <a:r>
              <a:rPr lang="nl-BE" dirty="0"/>
              <a:t>Muskuskruidfamilie (Adoxaceae)</a:t>
            </a:r>
          </a:p>
          <a:p>
            <a:endParaRPr lang="nl-BE" dirty="0"/>
          </a:p>
          <a:p>
            <a:r>
              <a:rPr lang="nl-BE" dirty="0"/>
              <a:t>Flink bloeiend, in de late winter. </a:t>
            </a:r>
          </a:p>
          <a:p>
            <a:r>
              <a:rPr lang="nl-BE" dirty="0"/>
              <a:t>Bloemgestel is een tuil, geen scherm, wegens de vertakkingen op meerdere niveaus. </a:t>
            </a:r>
          </a:p>
          <a:p>
            <a:r>
              <a:rPr lang="nl-BE" dirty="0"/>
              <a:t>Bloemen vertonen twee kleuren, wit &amp; roze. De witte bloemen zijn functionerend, de roze zijn dat niet meer.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a:t>
            </a:fld>
            <a:endParaRPr lang="en-GB" altLang="nl-NL"/>
          </a:p>
        </p:txBody>
      </p:sp>
    </p:spTree>
    <p:extLst>
      <p:ext uri="{BB962C8B-B14F-4D97-AF65-F5344CB8AC3E}">
        <p14:creationId xmlns:p14="http://schemas.microsoft.com/office/powerpoint/2010/main" val="2579246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Epimedium stellulatum ‘Yukiko’	2010 2523 W</a:t>
            </a:r>
          </a:p>
          <a:p>
            <a:r>
              <a:rPr lang="nl-BE" dirty="0"/>
              <a:t>Berberisfamilie (Berberidaceae)</a:t>
            </a:r>
          </a:p>
          <a:p>
            <a:endParaRPr lang="nl-BE" dirty="0"/>
          </a:p>
          <a:p>
            <a:r>
              <a:rPr lang="nl-BE" dirty="0"/>
              <a:t>Een van de vroegst bloeiende elfenbloemen, met kleine sterretjes (“stellulatum”). </a:t>
            </a:r>
          </a:p>
          <a:p>
            <a:r>
              <a:rPr lang="nl-BE" dirty="0"/>
              <a:t>De “cultivar”naam Yukiko is omwille van commerciële reden gegeven aan deze wilde vorm.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40</a:t>
            </a:fld>
            <a:endParaRPr lang="en-GB" altLang="nl-NL"/>
          </a:p>
        </p:txBody>
      </p:sp>
    </p:spTree>
    <p:extLst>
      <p:ext uri="{BB962C8B-B14F-4D97-AF65-F5344CB8AC3E}">
        <p14:creationId xmlns:p14="http://schemas.microsoft.com/office/powerpoint/2010/main" val="42473891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Epimedium stellulatum ‘Yukiko’ 	2010 2523 W</a:t>
            </a:r>
          </a:p>
          <a:p>
            <a:r>
              <a:rPr lang="nl-BE" dirty="0"/>
              <a:t>Berberisfamilie (Berberidaceae)</a:t>
            </a:r>
          </a:p>
          <a:p>
            <a:endParaRPr lang="nl-BE" dirty="0"/>
          </a:p>
          <a:p>
            <a:r>
              <a:rPr lang="nl-BE" dirty="0"/>
              <a:t>Een van de vroegst bloeiende elfenbloemen, met kleine sterretjes (“stellulatum”). </a:t>
            </a:r>
          </a:p>
          <a:p>
            <a:r>
              <a:rPr lang="nl-BE" dirty="0"/>
              <a:t>De “cultivar”naam Yukiko is omwille van commerciële reden gegeven aan deze wilde vorm.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41</a:t>
            </a:fld>
            <a:endParaRPr lang="en-GB" altLang="nl-NL"/>
          </a:p>
        </p:txBody>
      </p:sp>
    </p:spTree>
    <p:extLst>
      <p:ext uri="{BB962C8B-B14F-4D97-AF65-F5344CB8AC3E}">
        <p14:creationId xmlns:p14="http://schemas.microsoft.com/office/powerpoint/2010/main" val="20077556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Epimedium stellulatum ‘Yukiko’ 	2010 2523 W</a:t>
            </a:r>
          </a:p>
          <a:p>
            <a:r>
              <a:rPr lang="nl-BE" dirty="0"/>
              <a:t>Berberisfamilie (Berberidaceae)</a:t>
            </a:r>
          </a:p>
          <a:p>
            <a:endParaRPr lang="nl-BE" dirty="0"/>
          </a:p>
          <a:p>
            <a:r>
              <a:rPr lang="nl-BE" dirty="0"/>
              <a:t>Een van de vroegst bloeiende elfenbloemen, met kleine sterretjes (“stellulatum”). </a:t>
            </a:r>
          </a:p>
          <a:p>
            <a:r>
              <a:rPr lang="nl-BE" dirty="0"/>
              <a:t>De “cultivar”naam Yukiko is omwille van commerciële reden gegeven aan deze wilde vorm.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42</a:t>
            </a:fld>
            <a:endParaRPr lang="en-GB" altLang="nl-NL"/>
          </a:p>
        </p:txBody>
      </p:sp>
    </p:spTree>
    <p:extLst>
      <p:ext uri="{BB962C8B-B14F-4D97-AF65-F5344CB8AC3E}">
        <p14:creationId xmlns:p14="http://schemas.microsoft.com/office/powerpoint/2010/main" val="32927411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Adonis amurensis ‘Fukujukai’	2017 1399 G</a:t>
            </a:r>
          </a:p>
          <a:p>
            <a:r>
              <a:rPr lang="nl-BE" dirty="0"/>
              <a:t>Boterbloemfamilie (Ranunculaceae)</a:t>
            </a:r>
          </a:p>
          <a:p>
            <a:endParaRPr lang="nl-BE" dirty="0"/>
          </a:p>
          <a:p>
            <a:r>
              <a:rPr lang="nl-BE" dirty="0"/>
              <a:t>Ook hier komt een commerciële reden om de hoek sluipen. Wellicht gaat het hier om een wilde vorm die omwille van haar goede kweekbaarheid een “cultivar”naam heeft ontvangen, en zo in het circuit is terechtgekomen.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43</a:t>
            </a:fld>
            <a:endParaRPr lang="en-GB" altLang="nl-NL"/>
          </a:p>
        </p:txBody>
      </p:sp>
    </p:spTree>
    <p:extLst>
      <p:ext uri="{BB962C8B-B14F-4D97-AF65-F5344CB8AC3E}">
        <p14:creationId xmlns:p14="http://schemas.microsoft.com/office/powerpoint/2010/main" val="33132570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l-BE" b="1" i="1" dirty="0"/>
              <a:t>Adonis amurensis ‘Fukujukai’ 	2017 1399 G</a:t>
            </a:r>
          </a:p>
          <a:p>
            <a:r>
              <a:rPr lang="nl-BE" dirty="0"/>
              <a:t>Boterbloemfamilie (Ranunculaceae)</a:t>
            </a:r>
          </a:p>
          <a:p>
            <a:endParaRPr lang="nl-BE" dirty="0"/>
          </a:p>
          <a:p>
            <a:r>
              <a:rPr lang="nl-BE" dirty="0"/>
              <a:t>Ook hier komt een commerciële reden om de hoek sluipen. Wellicht gaat het hier om een wilde vorm die omwille van haar goede kweekbaarheid een “cultivar”naam heeft ontvangen, en zo in het circuit is terechtgekomen.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44</a:t>
            </a:fld>
            <a:endParaRPr lang="en-GB" altLang="nl-NL"/>
          </a:p>
        </p:txBody>
      </p:sp>
    </p:spTree>
    <p:extLst>
      <p:ext uri="{BB962C8B-B14F-4D97-AF65-F5344CB8AC3E}">
        <p14:creationId xmlns:p14="http://schemas.microsoft.com/office/powerpoint/2010/main" val="37996091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Ypsilandra thibetica	2006 1579 G</a:t>
            </a:r>
          </a:p>
          <a:p>
            <a:r>
              <a:rPr lang="nl-BE" dirty="0"/>
              <a:t>Melanthiumfamilie (Melanthiaceae)</a:t>
            </a:r>
          </a:p>
          <a:p>
            <a:endParaRPr lang="nl-BE" dirty="0"/>
          </a:p>
          <a:p>
            <a:r>
              <a:rPr lang="nl-BE" dirty="0"/>
              <a:t>De meeldraden van deze plant hebben de auteur van deze naam geïnspireerd. Meer bepaald de vorm van de antheren die eerst U-vormig zijn, en na het openen langs een overlangse spleet een peltate vorm aannemen. Zoals u hier kan zien, bij zéér nader toekijken, op deze foto.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45</a:t>
            </a:fld>
            <a:endParaRPr lang="en-GB" altLang="nl-NL"/>
          </a:p>
        </p:txBody>
      </p:sp>
    </p:spTree>
    <p:extLst>
      <p:ext uri="{BB962C8B-B14F-4D97-AF65-F5344CB8AC3E}">
        <p14:creationId xmlns:p14="http://schemas.microsoft.com/office/powerpoint/2010/main" val="5955051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Epimedium ogisui ‘Diane’	2015 2265 W</a:t>
            </a:r>
          </a:p>
          <a:p>
            <a:r>
              <a:rPr lang="nl-BE" b="0" i="0" dirty="0"/>
              <a:t>Berberisfamilie (Berberidaceae)</a:t>
            </a:r>
          </a:p>
          <a:p>
            <a:endParaRPr lang="nl-BE" b="0" i="0" dirty="0"/>
          </a:p>
          <a:p>
            <a:r>
              <a:rPr lang="nl-BE" b="0" i="0" dirty="0"/>
              <a:t>Een bijzondere soort, ontdekt in 2007 door Mikinori Ogisu, met normaliter bladeren met drie deelblaadjes. Hier zien we een (wilde !) vorm met fraai gekleurde bloemen. </a:t>
            </a:r>
          </a:p>
          <a:p>
            <a:endParaRPr lang="nl-BE" b="0" i="0" dirty="0"/>
          </a:p>
          <a:p>
            <a:endParaRPr lang="nl-BE" b="0" i="0"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46</a:t>
            </a:fld>
            <a:endParaRPr lang="en-GB" altLang="nl-NL"/>
          </a:p>
        </p:txBody>
      </p:sp>
    </p:spTree>
    <p:extLst>
      <p:ext uri="{BB962C8B-B14F-4D97-AF65-F5344CB8AC3E}">
        <p14:creationId xmlns:p14="http://schemas.microsoft.com/office/powerpoint/2010/main" val="37808996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Epimedium ogisui ‘Diane’	2015 2265 W</a:t>
            </a:r>
          </a:p>
          <a:p>
            <a:r>
              <a:rPr lang="nl-BE" b="0" i="0" dirty="0"/>
              <a:t>Berberisfamilie (Berberidaceae)</a:t>
            </a:r>
          </a:p>
          <a:p>
            <a:endParaRPr lang="nl-BE" b="0" i="0" dirty="0"/>
          </a:p>
          <a:p>
            <a:r>
              <a:rPr lang="nl-BE" b="0" i="0" dirty="0"/>
              <a:t>Een bijzondere soort, ontdekt in 2007 door Mikinori Ogisu, met normaliter bladeren met drie deelblaadjes. Hier zien we een (wilde !) vorm met fraai gekleurde bloemen. </a:t>
            </a:r>
          </a:p>
          <a:p>
            <a:endParaRPr lang="nl-BE" b="0" i="0"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47</a:t>
            </a:fld>
            <a:endParaRPr lang="en-GB" altLang="nl-NL"/>
          </a:p>
        </p:txBody>
      </p:sp>
    </p:spTree>
    <p:extLst>
      <p:ext uri="{BB962C8B-B14F-4D97-AF65-F5344CB8AC3E}">
        <p14:creationId xmlns:p14="http://schemas.microsoft.com/office/powerpoint/2010/main" val="26853807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48</a:t>
            </a:fld>
            <a:endParaRPr lang="en-GB" altLang="nl-NL"/>
          </a:p>
        </p:txBody>
      </p:sp>
    </p:spTree>
    <p:extLst>
      <p:ext uri="{BB962C8B-B14F-4D97-AF65-F5344CB8AC3E}">
        <p14:creationId xmlns:p14="http://schemas.microsoft.com/office/powerpoint/2010/main" val="9435526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Speenkruid (Ficaria verna ‘Brazen Hussy’)	2001 1622 G</a:t>
            </a:r>
          </a:p>
          <a:p>
            <a:r>
              <a:rPr lang="nl-BE" dirty="0"/>
              <a:t>Boterbloemfamilie (Ranunculaceae)</a:t>
            </a:r>
          </a:p>
          <a:p>
            <a:endParaRPr lang="nl-BE" dirty="0"/>
          </a:p>
          <a:p>
            <a:r>
              <a:rPr lang="nl-BE" dirty="0"/>
              <a:t>Deze vorm bloeit veel eerder dan de wilde vorm in het Arboretum Amerika, waar ze nochtans ook onder warme condities staat. Waarom? Het antwoord laat op zich wachten...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49</a:t>
            </a:fld>
            <a:endParaRPr lang="en-GB" altLang="nl-NL"/>
          </a:p>
        </p:txBody>
      </p:sp>
    </p:spTree>
    <p:extLst>
      <p:ext uri="{BB962C8B-B14F-4D97-AF65-F5344CB8AC3E}">
        <p14:creationId xmlns:p14="http://schemas.microsoft.com/office/powerpoint/2010/main" val="652797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Gewoon sneeuwklokje (Galanthus nivalis) 	1992 9002 U</a:t>
            </a:r>
          </a:p>
          <a:p>
            <a:r>
              <a:rPr lang="nl-BE" dirty="0"/>
              <a:t>Narcisfamilie (Amaryllidaceae)</a:t>
            </a:r>
          </a:p>
          <a:p>
            <a:endParaRPr lang="nl-BE" dirty="0"/>
          </a:p>
          <a:p>
            <a:r>
              <a:rPr lang="nl-BE" dirty="0"/>
              <a:t>Het heeft in de voorbije dagen eventjes heel lichtjes gesneeuwd, en daar zijn ze dan, de sneeuwklokjes…</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a:t>
            </a:fld>
            <a:endParaRPr lang="en-GB" altLang="nl-NL"/>
          </a:p>
        </p:txBody>
      </p:sp>
    </p:spTree>
    <p:extLst>
      <p:ext uri="{BB962C8B-B14F-4D97-AF65-F5344CB8AC3E}">
        <p14:creationId xmlns:p14="http://schemas.microsoft.com/office/powerpoint/2010/main" val="6339053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Speenkruid (Ficaria verna ‘Brazen Hussy’)	2001 1622 G</a:t>
            </a:r>
          </a:p>
          <a:p>
            <a:r>
              <a:rPr lang="nl-BE" dirty="0"/>
              <a:t>Boterbloemfamilie (Ranunculaceae)</a:t>
            </a:r>
          </a:p>
          <a:p>
            <a:endParaRPr lang="nl-BE" dirty="0"/>
          </a:p>
          <a:p>
            <a:r>
              <a:rPr lang="nl-BE" dirty="0"/>
              <a:t>Deze vorm bloeit veel eerder dan de wilde vorm in het Arboretum Amerika, waar ze nochtans ook onder warme condities staat. Waarom? Het antwoord laat op zich wachten...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50</a:t>
            </a:fld>
            <a:endParaRPr lang="en-GB" altLang="nl-NL"/>
          </a:p>
        </p:txBody>
      </p:sp>
    </p:spTree>
    <p:extLst>
      <p:ext uri="{BB962C8B-B14F-4D97-AF65-F5344CB8AC3E}">
        <p14:creationId xmlns:p14="http://schemas.microsoft.com/office/powerpoint/2010/main" val="10449087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51</a:t>
            </a:fld>
            <a:endParaRPr lang="en-GB" altLang="nl-NL"/>
          </a:p>
        </p:txBody>
      </p:sp>
    </p:spTree>
    <p:extLst>
      <p:ext uri="{BB962C8B-B14F-4D97-AF65-F5344CB8AC3E}">
        <p14:creationId xmlns:p14="http://schemas.microsoft.com/office/powerpoint/2010/main" val="15769529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Yucca baccata	Wikipedia		(2004 1575 W)</a:t>
            </a:r>
          </a:p>
          <a:p>
            <a:r>
              <a:rPr lang="nl-BE" dirty="0"/>
              <a:t>Agavefamilie (Agavaceae)</a:t>
            </a:r>
          </a:p>
          <a:p>
            <a:endParaRPr lang="nl-BE" dirty="0"/>
          </a:p>
          <a:p>
            <a:r>
              <a:rPr lang="nl-BE" dirty="0"/>
              <a:t>De afbeelding toont een plant van deze soort onder “wilde” condities. En die verschilt nogal serieus van onze plant, door haar bijzonder smalle bladeren. Misschien speelt hier een leeftijdsverschil mee, maar ik acht het toch onwaarschijnlijk dat het om deze soort gaat.  </a:t>
            </a:r>
          </a:p>
          <a:p>
            <a:r>
              <a:rPr lang="nl-BE" dirty="0"/>
              <a:t>De kans op fouten bij het doorsturen van zaden van wilde origine, en van fouten bij het opkweken blijft ook aanwezig!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52</a:t>
            </a:fld>
            <a:endParaRPr lang="en-GB" altLang="nl-NL"/>
          </a:p>
        </p:txBody>
      </p:sp>
    </p:spTree>
    <p:extLst>
      <p:ext uri="{BB962C8B-B14F-4D97-AF65-F5344CB8AC3E}">
        <p14:creationId xmlns:p14="http://schemas.microsoft.com/office/powerpoint/2010/main" val="9530998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Cycas revoluta 	1900 3893 U</a:t>
            </a:r>
          </a:p>
          <a:p>
            <a:r>
              <a:rPr lang="nl-BE" dirty="0"/>
              <a:t>Cycasfamilie (Cycadaceae)</a:t>
            </a:r>
          </a:p>
          <a:p>
            <a:endParaRPr lang="nl-BE" dirty="0"/>
          </a:p>
          <a:p>
            <a:r>
              <a:rPr lang="nl-BE" dirty="0"/>
              <a:t>Opzij van de oorspronkelijke stam zien we nu twee of drie (?) adventieve knoppen met blad. </a:t>
            </a:r>
          </a:p>
          <a:p>
            <a:r>
              <a:rPr lang="nl-BE" dirty="0"/>
              <a:t>Een succesnummer!</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53</a:t>
            </a:fld>
            <a:endParaRPr lang="en-GB" altLang="nl-NL"/>
          </a:p>
        </p:txBody>
      </p:sp>
    </p:spTree>
    <p:extLst>
      <p:ext uri="{BB962C8B-B14F-4D97-AF65-F5344CB8AC3E}">
        <p14:creationId xmlns:p14="http://schemas.microsoft.com/office/powerpoint/2010/main" val="19474238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Hesperoyucca whipplei 	   2017 1411 W</a:t>
            </a:r>
          </a:p>
          <a:p>
            <a:r>
              <a:rPr lang="nl-BE" dirty="0"/>
              <a:t>Agavefamilie (Agavaceae)</a:t>
            </a:r>
          </a:p>
          <a:p>
            <a:endParaRPr lang="nl-BE" dirty="0"/>
          </a:p>
          <a:p>
            <a:r>
              <a:rPr lang="nl-BE" dirty="0"/>
              <a:t>Deze soort had duidelijk afwijkende kenmerken inzake bloembouw, en daarnaast ook maar één enkele en aparte bestuiver, vandaar dat ze in een apart genus is geplaatst.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54</a:t>
            </a:fld>
            <a:endParaRPr lang="en-GB" altLang="nl-NL"/>
          </a:p>
        </p:txBody>
      </p:sp>
    </p:spTree>
    <p:extLst>
      <p:ext uri="{BB962C8B-B14F-4D97-AF65-F5344CB8AC3E}">
        <p14:creationId xmlns:p14="http://schemas.microsoft.com/office/powerpoint/2010/main" val="42482288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Winteriris (Iris unguicularis) 	2002 0659 G</a:t>
            </a:r>
          </a:p>
          <a:p>
            <a:r>
              <a:rPr lang="nl-BE" dirty="0"/>
              <a:t>Irisfamilie (Iridaceae)</a:t>
            </a:r>
          </a:p>
          <a:p>
            <a:endParaRPr lang="nl-BE" dirty="0"/>
          </a:p>
          <a:p>
            <a:r>
              <a:rPr lang="nl-BE" dirty="0"/>
              <a:t>Een échte winterbloeiende iris, die dus haar Nederlandse naam dubbel en dik verdient. </a:t>
            </a:r>
          </a:p>
          <a:p>
            <a:r>
              <a:rPr lang="nl-BE" dirty="0"/>
              <a:t>Bij ons bezoek waren de bloemen al enigszins over hun hoogtepunt heen, vandaar een bijkomende foto.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55</a:t>
            </a:fld>
            <a:endParaRPr lang="en-GB" altLang="nl-NL"/>
          </a:p>
        </p:txBody>
      </p:sp>
    </p:spTree>
    <p:extLst>
      <p:ext uri="{BB962C8B-B14F-4D97-AF65-F5344CB8AC3E}">
        <p14:creationId xmlns:p14="http://schemas.microsoft.com/office/powerpoint/2010/main" val="22222141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Winteriris (Iris unguicularis) 	2002 0659 G</a:t>
            </a:r>
          </a:p>
          <a:p>
            <a:r>
              <a:rPr lang="nl-BE" dirty="0"/>
              <a:t>Irisfamilie (Iridaceae)</a:t>
            </a:r>
          </a:p>
          <a:p>
            <a:endParaRPr lang="nl-BE" dirty="0"/>
          </a:p>
          <a:p>
            <a:r>
              <a:rPr lang="nl-BE" dirty="0"/>
              <a:t>Een échte winterbloeiende iris, die dus haar Nederlandse naam dubbel en dik verdient. </a:t>
            </a:r>
          </a:p>
          <a:p>
            <a:r>
              <a:rPr lang="nl-BE" dirty="0"/>
              <a:t>Bij ons bezoek waren de bloemen al enigszins over hun hoogtepunt heen, vandaar een bijkomende foto.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56</a:t>
            </a:fld>
            <a:endParaRPr lang="en-GB" altLang="nl-NL"/>
          </a:p>
        </p:txBody>
      </p:sp>
    </p:spTree>
    <p:extLst>
      <p:ext uri="{BB962C8B-B14F-4D97-AF65-F5344CB8AC3E}">
        <p14:creationId xmlns:p14="http://schemas.microsoft.com/office/powerpoint/2010/main" val="35884287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Winteriris (Iris unguicularis) 	2002 0659 G</a:t>
            </a:r>
          </a:p>
          <a:p>
            <a:r>
              <a:rPr lang="nl-BE" dirty="0"/>
              <a:t>Irisfamilie (Iridaceae)</a:t>
            </a:r>
          </a:p>
          <a:p>
            <a:endParaRPr lang="nl-BE" dirty="0"/>
          </a:p>
          <a:p>
            <a:r>
              <a:rPr lang="nl-BE" dirty="0"/>
              <a:t>Een échte winterbloeiende iris, die dus haar Nederlandse naam dubbel en dik verdient. </a:t>
            </a:r>
          </a:p>
          <a:p>
            <a:r>
              <a:rPr lang="nl-BE" dirty="0"/>
              <a:t>Bij ons bezoek waren de bloemen al enigszins over hun hoogtepunt heen, vandaar een bijkomende foto.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57</a:t>
            </a:fld>
            <a:endParaRPr lang="en-GB" altLang="nl-NL"/>
          </a:p>
        </p:txBody>
      </p:sp>
    </p:spTree>
    <p:extLst>
      <p:ext uri="{BB962C8B-B14F-4D97-AF65-F5344CB8AC3E}">
        <p14:creationId xmlns:p14="http://schemas.microsoft.com/office/powerpoint/2010/main" val="34344984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Winteriris (Iris unguicularis) 	wildflowersprovence.fr</a:t>
            </a:r>
          </a:p>
          <a:p>
            <a:r>
              <a:rPr lang="nl-BE" dirty="0"/>
              <a:t>Irisfamilie (Iridaceae)</a:t>
            </a:r>
          </a:p>
          <a:p>
            <a:endParaRPr lang="nl-BE" dirty="0"/>
          </a:p>
          <a:p>
            <a:r>
              <a:rPr lang="nl-BE" dirty="0"/>
              <a:t>Een échte winterbloeiende iris, die dus haar Nederlandse naam dubbel en dik verdient. </a:t>
            </a:r>
          </a:p>
          <a:p>
            <a:r>
              <a:rPr lang="nl-BE" dirty="0"/>
              <a:t>Bij ons bezoek waren de bloemen al enigszins over hun hoogtepunt heen, vandaar een bijkomende foto. </a:t>
            </a:r>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58</a:t>
            </a:fld>
            <a:endParaRPr lang="en-GB" altLang="nl-NL"/>
          </a:p>
        </p:txBody>
      </p:sp>
    </p:spTree>
    <p:extLst>
      <p:ext uri="{BB962C8B-B14F-4D97-AF65-F5344CB8AC3E}">
        <p14:creationId xmlns:p14="http://schemas.microsoft.com/office/powerpoint/2010/main" val="31173264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Melianthus comosus 	2001 1462 G</a:t>
            </a:r>
          </a:p>
          <a:p>
            <a:r>
              <a:rPr lang="nl-BE" dirty="0"/>
              <a:t>Francoafamilie (Francoaceae)</a:t>
            </a:r>
          </a:p>
          <a:p>
            <a:endParaRPr lang="nl-B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l-BE" dirty="0"/>
              <a:t>Deze plant was jarenlang aangeduid onder de foute naam </a:t>
            </a:r>
            <a:r>
              <a:rPr lang="nl-BE" i="1" dirty="0"/>
              <a:t>Melianthus minor</a:t>
            </a:r>
            <a:r>
              <a:rPr lang="nl-BE" dirty="0"/>
              <a:t>, een naam die daarenboven eeuwenlang werd gebruikt voor een andere soort.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nl-BE" dirty="0"/>
              <a:t>Het hele verhaal staat neergeschreven in een artikel door Onno Wijnands, </a:t>
            </a:r>
            <a:r>
              <a:rPr lang="nl-BE" sz="1800" dirty="0">
                <a:effectLst/>
                <a:latin typeface="Code2000"/>
              </a:rPr>
              <a:t>Nomenclatural Aspects of the Plants Pictured by Jan and Caspar Commelin with Three Proposals to Conserve or Reject, Taxon 34(2): 307-315.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l-BE" sz="1800" dirty="0">
              <a:effectLst/>
              <a:latin typeface="Code200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nl-BE" dirty="0">
              <a:effectLst/>
            </a:endParaRP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59</a:t>
            </a:fld>
            <a:endParaRPr lang="en-GB" altLang="nl-NL"/>
          </a:p>
        </p:txBody>
      </p:sp>
    </p:spTree>
    <p:extLst>
      <p:ext uri="{BB962C8B-B14F-4D97-AF65-F5344CB8AC3E}">
        <p14:creationId xmlns:p14="http://schemas.microsoft.com/office/powerpoint/2010/main" val="3147416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Gewoon sneeuwklokje (Galanthus nivalis) 	1992 9002 U</a:t>
            </a:r>
          </a:p>
          <a:p>
            <a:r>
              <a:rPr lang="nl-BE" dirty="0"/>
              <a:t>Narcisfamilie (Amaryllidaceae)</a:t>
            </a:r>
          </a:p>
          <a:p>
            <a:endParaRPr lang="nl-BE" dirty="0"/>
          </a:p>
          <a:p>
            <a:r>
              <a:rPr lang="nl-BE" dirty="0"/>
              <a:t>Sneeuwklokjes zijn te onderscheiden van lente- en zomerklokjes doordat ze enkel op de binnenste tepalen een groene vlek vertonen.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a:t>
            </a:fld>
            <a:endParaRPr lang="en-GB" altLang="nl-NL"/>
          </a:p>
        </p:txBody>
      </p:sp>
    </p:spTree>
    <p:extLst>
      <p:ext uri="{BB962C8B-B14F-4D97-AF65-F5344CB8AC3E}">
        <p14:creationId xmlns:p14="http://schemas.microsoft.com/office/powerpoint/2010/main" val="17024659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Melianthus comosus 	2001 1462 G</a:t>
            </a:r>
          </a:p>
          <a:p>
            <a:r>
              <a:rPr lang="nl-BE" dirty="0"/>
              <a:t>Francoafamilie (Francoaceae)</a:t>
            </a:r>
          </a:p>
          <a:p>
            <a:endParaRPr lang="nl-BE" dirty="0"/>
          </a:p>
          <a:p>
            <a:r>
              <a:rPr lang="nl-BE" dirty="0"/>
              <a:t>En hier staat deze plant reeds in bloei!</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60</a:t>
            </a:fld>
            <a:endParaRPr lang="en-GB" altLang="nl-NL"/>
          </a:p>
        </p:txBody>
      </p:sp>
    </p:spTree>
    <p:extLst>
      <p:ext uri="{BB962C8B-B14F-4D97-AF65-F5344CB8AC3E}">
        <p14:creationId xmlns:p14="http://schemas.microsoft.com/office/powerpoint/2010/main" val="24562731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Italiaanse cipres (Cupressus sempervirens) 	1980 0315 W</a:t>
            </a:r>
          </a:p>
          <a:p>
            <a:r>
              <a:rPr lang="nl-BE" dirty="0"/>
              <a:t>Cipresfamilie (Cupressaceae)</a:t>
            </a:r>
          </a:p>
          <a:p>
            <a:endParaRPr lang="nl-BE" dirty="0"/>
          </a:p>
          <a:p>
            <a:r>
              <a:rPr lang="nl-BE" dirty="0"/>
              <a:t>Dit jaar was een “mast”jaar voor onze cipressen!</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61</a:t>
            </a:fld>
            <a:endParaRPr lang="en-GB" altLang="nl-NL"/>
          </a:p>
        </p:txBody>
      </p:sp>
    </p:spTree>
    <p:extLst>
      <p:ext uri="{BB962C8B-B14F-4D97-AF65-F5344CB8AC3E}">
        <p14:creationId xmlns:p14="http://schemas.microsoft.com/office/powerpoint/2010/main" val="30717750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Pittosporum tobira 	2001 1054 W</a:t>
            </a:r>
          </a:p>
          <a:p>
            <a:r>
              <a:rPr lang="nl-BE" dirty="0"/>
              <a:t>Pittosporumfamilie (Pittosporaceae)</a:t>
            </a:r>
          </a:p>
          <a:p>
            <a:endParaRPr lang="nl-BE" dirty="0"/>
          </a:p>
          <a:p>
            <a:r>
              <a:rPr lang="nl-BE" dirty="0"/>
              <a:t>Wel, deze soort is eerst beschreven door Thunberg als </a:t>
            </a:r>
            <a:r>
              <a:rPr lang="nl-BE" i="1" dirty="0"/>
              <a:t>Euonymus tobira</a:t>
            </a:r>
            <a:r>
              <a:rPr lang="nl-BE" dirty="0"/>
              <a:t>, ondanks de verspreidbladigheid en het gebrek aan vruchtzettend materiaal…</a:t>
            </a:r>
          </a:p>
          <a:p>
            <a:r>
              <a:rPr lang="nl-BE" dirty="0"/>
              <a:t>Dankzij de vruchten en de opvallende kleverige zaden weten we nu waar we deze soort moeten plaatsen.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62</a:t>
            </a:fld>
            <a:endParaRPr lang="en-GB" altLang="nl-NL"/>
          </a:p>
        </p:txBody>
      </p:sp>
    </p:spTree>
    <p:extLst>
      <p:ext uri="{BB962C8B-B14F-4D97-AF65-F5344CB8AC3E}">
        <p14:creationId xmlns:p14="http://schemas.microsoft.com/office/powerpoint/2010/main" val="34555906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Pittosporum tobira 	2001 1054 W</a:t>
            </a:r>
          </a:p>
          <a:p>
            <a:r>
              <a:rPr lang="nl-BE" dirty="0"/>
              <a:t>Pittosporumfamilie (Pittosporaceae)</a:t>
            </a:r>
          </a:p>
          <a:p>
            <a:endParaRPr lang="nl-BE" dirty="0"/>
          </a:p>
          <a:p>
            <a:r>
              <a:rPr lang="nl-BE" dirty="0"/>
              <a:t>Wel, deze soort is eerst beschreven door Thunberg als </a:t>
            </a:r>
            <a:r>
              <a:rPr lang="nl-BE" i="1" dirty="0"/>
              <a:t>Euonymus tobira</a:t>
            </a:r>
            <a:r>
              <a:rPr lang="nl-BE" dirty="0"/>
              <a:t>, ondanks de verspreidbladigheid en het gebrek aan vruchtzettend materiaal…</a:t>
            </a:r>
          </a:p>
          <a:p>
            <a:r>
              <a:rPr lang="nl-BE" dirty="0"/>
              <a:t>Dankzij de vruchten en de opvallende kleverige zaden weten we nu waar we deze soort moeten plaatsen.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63</a:t>
            </a:fld>
            <a:endParaRPr lang="en-GB" altLang="nl-NL"/>
          </a:p>
        </p:txBody>
      </p:sp>
    </p:spTree>
    <p:extLst>
      <p:ext uri="{BB962C8B-B14F-4D97-AF65-F5344CB8AC3E}">
        <p14:creationId xmlns:p14="http://schemas.microsoft.com/office/powerpoint/2010/main" val="39805845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Quercus myrsinifolia 	2002 0816 W</a:t>
            </a:r>
          </a:p>
          <a:p>
            <a:r>
              <a:rPr lang="nl-BE" dirty="0"/>
              <a:t>Beukenfamilie (Fagaceae)</a:t>
            </a:r>
          </a:p>
          <a:p>
            <a:endParaRPr lang="nl-BE" dirty="0"/>
          </a:p>
          <a:p>
            <a:r>
              <a:rPr lang="nl-BE" dirty="0"/>
              <a:t>En ook deze plant geniet onze voorkeur, want het is een échte eik!</a:t>
            </a:r>
          </a:p>
          <a:p>
            <a:r>
              <a:rPr lang="nl-BE" dirty="0"/>
              <a:t>Wintergroen, zonder lobben, en struikvormend: allemaal elementen die we niet aantreffen bij “onze” 2-3 eiken, nietwaar. </a:t>
            </a:r>
          </a:p>
          <a:p>
            <a:r>
              <a:rPr lang="nl-BE" dirty="0"/>
              <a:t>Maar de eindknoppen en de naar boven toe korter wordende internodia geven ons toch een deel van het raadsel prijs. </a:t>
            </a:r>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64</a:t>
            </a:fld>
            <a:endParaRPr lang="en-GB" altLang="nl-NL"/>
          </a:p>
        </p:txBody>
      </p:sp>
    </p:spTree>
    <p:extLst>
      <p:ext uri="{BB962C8B-B14F-4D97-AF65-F5344CB8AC3E}">
        <p14:creationId xmlns:p14="http://schemas.microsoft.com/office/powerpoint/2010/main" val="35337721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Quercus myrsinifolia 	2002 0816 W</a:t>
            </a:r>
          </a:p>
          <a:p>
            <a:r>
              <a:rPr lang="nl-BE" dirty="0"/>
              <a:t>Beukenfamilie (Fagaceae)</a:t>
            </a:r>
          </a:p>
          <a:p>
            <a:endParaRPr lang="nl-BE" dirty="0"/>
          </a:p>
          <a:p>
            <a:r>
              <a:rPr lang="nl-BE" dirty="0"/>
              <a:t>En ook deze plant geniet onze voorkeur, want het is een échte eik!</a:t>
            </a:r>
          </a:p>
          <a:p>
            <a:r>
              <a:rPr lang="nl-BE" dirty="0"/>
              <a:t>Wintergroen, zonder lobben, en struikvormend: allemaal elementen die we niet aantreffen bij “onze” 2-3 eiken, nietwaar. </a:t>
            </a:r>
          </a:p>
          <a:p>
            <a:r>
              <a:rPr lang="nl-BE" dirty="0"/>
              <a:t>Maar de eindknoppen en de naar boven toe korter wordende internodia geven ons toch een deel van het raadsel prijs. </a:t>
            </a:r>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65</a:t>
            </a:fld>
            <a:endParaRPr lang="en-GB" altLang="nl-NL"/>
          </a:p>
        </p:txBody>
      </p:sp>
    </p:spTree>
    <p:extLst>
      <p:ext uri="{BB962C8B-B14F-4D97-AF65-F5344CB8AC3E}">
        <p14:creationId xmlns:p14="http://schemas.microsoft.com/office/powerpoint/2010/main" val="2083990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Quercus myrsinifolia 	2002 0816 W</a:t>
            </a:r>
          </a:p>
          <a:p>
            <a:r>
              <a:rPr lang="nl-BE" dirty="0"/>
              <a:t>Beukenfamilie (Fagaceae)</a:t>
            </a:r>
          </a:p>
          <a:p>
            <a:endParaRPr lang="nl-BE" dirty="0"/>
          </a:p>
          <a:p>
            <a:r>
              <a:rPr lang="nl-BE" dirty="0"/>
              <a:t>En ook deze plant geniet onze voorkeur, want het is een échte eik!</a:t>
            </a:r>
          </a:p>
          <a:p>
            <a:r>
              <a:rPr lang="nl-BE" dirty="0"/>
              <a:t>Wintergroen, zonder lobben, en struikvormend: allemaal elementen die we niet aantreffen bij “onze” 2-3 eiken, nietwaar. </a:t>
            </a:r>
          </a:p>
          <a:p>
            <a:r>
              <a:rPr lang="nl-BE" dirty="0"/>
              <a:t>Maar de eindknoppen en de naar boven toe korter wordende internodia geven ons toch een deel van het raadsel prijs. </a:t>
            </a:r>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66</a:t>
            </a:fld>
            <a:endParaRPr lang="en-GB" altLang="nl-NL"/>
          </a:p>
        </p:txBody>
      </p:sp>
    </p:spTree>
    <p:extLst>
      <p:ext uri="{BB962C8B-B14F-4D97-AF65-F5344CB8AC3E}">
        <p14:creationId xmlns:p14="http://schemas.microsoft.com/office/powerpoint/2010/main" val="5425351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Winterheliotroop (Petasites pyrenaicus)	1994 0788 C G</a:t>
            </a:r>
          </a:p>
          <a:p>
            <a:r>
              <a:rPr lang="nl-BE" dirty="0"/>
              <a:t>Asterfamilie (Asteraceae)</a:t>
            </a:r>
          </a:p>
          <a:p>
            <a:endParaRPr lang="nl-BE" dirty="0"/>
          </a:p>
          <a:p>
            <a:r>
              <a:rPr lang="nl-BE" dirty="0"/>
              <a:t>Bij deze soort moeten we helaas ook weer de nieuwe naam introduceren, want </a:t>
            </a:r>
            <a:r>
              <a:rPr lang="nl-BE" i="1" dirty="0"/>
              <a:t>Petasites</a:t>
            </a:r>
            <a:r>
              <a:rPr lang="nl-BE" dirty="0"/>
              <a:t> </a:t>
            </a:r>
            <a:r>
              <a:rPr lang="nl-BE" i="1" dirty="0"/>
              <a:t>fragrans</a:t>
            </a:r>
            <a:r>
              <a:rPr lang="nl-BE" dirty="0"/>
              <a:t> blijkt nu een jonger basionym te bezitten, met name </a:t>
            </a:r>
            <a:r>
              <a:rPr lang="nl-BE" i="1" dirty="0"/>
              <a:t>Tussilago pyrenaica</a:t>
            </a:r>
            <a:r>
              <a:rPr lang="nl-BE" dirty="0"/>
              <a:t>, waardoor haar naam moet veranderen. </a:t>
            </a:r>
          </a:p>
          <a:p>
            <a:r>
              <a:rPr lang="nl-BE" dirty="0"/>
              <a:t>Van deze plant is bij ons enkel een mannelijke clone bekend, zoals hier wordt bevestigd.</a:t>
            </a:r>
          </a:p>
          <a:p>
            <a:r>
              <a:rPr lang="nl-BE" dirty="0"/>
              <a:t>Deze mannelijke clone wordt gemakkelijk verspreid door het goed groeiende rizoom.</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67</a:t>
            </a:fld>
            <a:endParaRPr lang="en-GB" altLang="nl-NL"/>
          </a:p>
        </p:txBody>
      </p:sp>
    </p:spTree>
    <p:extLst>
      <p:ext uri="{BB962C8B-B14F-4D97-AF65-F5344CB8AC3E}">
        <p14:creationId xmlns:p14="http://schemas.microsoft.com/office/powerpoint/2010/main" val="28963952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Winterheliotroop (Petasites pyrenaicus)	1994 0788 C G</a:t>
            </a:r>
          </a:p>
          <a:p>
            <a:r>
              <a:rPr lang="nl-BE" dirty="0"/>
              <a:t>Asterfamilie (Asteraceae)</a:t>
            </a:r>
          </a:p>
          <a:p>
            <a:endParaRPr lang="nl-BE" dirty="0"/>
          </a:p>
          <a:p>
            <a:r>
              <a:rPr lang="nl-BE" dirty="0"/>
              <a:t>Bij deze soort moeten we helaas ook weer de nieuwe naam introduceren, want </a:t>
            </a:r>
            <a:r>
              <a:rPr lang="nl-BE" i="1" dirty="0"/>
              <a:t>Petasites</a:t>
            </a:r>
            <a:r>
              <a:rPr lang="nl-BE" dirty="0"/>
              <a:t> </a:t>
            </a:r>
            <a:r>
              <a:rPr lang="nl-BE" i="1" dirty="0"/>
              <a:t>fragrans</a:t>
            </a:r>
            <a:r>
              <a:rPr lang="nl-BE" dirty="0"/>
              <a:t> blijkt nu een jonger basionym te bezitten, met name </a:t>
            </a:r>
            <a:r>
              <a:rPr lang="nl-BE" i="1" dirty="0"/>
              <a:t>Tussilago pyrenaica</a:t>
            </a:r>
            <a:r>
              <a:rPr lang="nl-BE" dirty="0"/>
              <a:t>, waardoor haar naam moet veranderen. </a:t>
            </a:r>
          </a:p>
          <a:p>
            <a:r>
              <a:rPr lang="nl-BE" dirty="0"/>
              <a:t>Van deze plant is bij ons enkel een mannelijke clone bekend, zoals hier wordt bevestigd.</a:t>
            </a:r>
          </a:p>
          <a:p>
            <a:r>
              <a:rPr lang="nl-BE" dirty="0"/>
              <a:t>Deze mannelijke clone (mét straalbloemen!) wordt gemakkelijk verspreid door het goed groeiende rizoom.</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68</a:t>
            </a:fld>
            <a:endParaRPr lang="en-GB" altLang="nl-NL"/>
          </a:p>
        </p:txBody>
      </p:sp>
    </p:spTree>
    <p:extLst>
      <p:ext uri="{BB962C8B-B14F-4D97-AF65-F5344CB8AC3E}">
        <p14:creationId xmlns:p14="http://schemas.microsoft.com/office/powerpoint/2010/main" val="37518922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Winterheliotroop (Petasites pyrenaicus)	1994 0788 C G</a:t>
            </a:r>
          </a:p>
          <a:p>
            <a:r>
              <a:rPr lang="nl-BE" dirty="0"/>
              <a:t>Asterfamilie (Asteraceae)</a:t>
            </a:r>
          </a:p>
          <a:p>
            <a:endParaRPr lang="nl-BE" dirty="0"/>
          </a:p>
          <a:p>
            <a:r>
              <a:rPr lang="nl-BE" dirty="0"/>
              <a:t>Bij deze soort moeten we helaas ook weer de nieuwe naam introduceren, want </a:t>
            </a:r>
            <a:r>
              <a:rPr lang="nl-BE" i="1" dirty="0"/>
              <a:t>Petasites</a:t>
            </a:r>
            <a:r>
              <a:rPr lang="nl-BE" dirty="0"/>
              <a:t> </a:t>
            </a:r>
            <a:r>
              <a:rPr lang="nl-BE" i="1" dirty="0"/>
              <a:t>fragrans</a:t>
            </a:r>
            <a:r>
              <a:rPr lang="nl-BE" dirty="0"/>
              <a:t> blijkt nu een jonger basionym te bezitten, met name </a:t>
            </a:r>
            <a:r>
              <a:rPr lang="nl-BE" i="1" dirty="0"/>
              <a:t>Tussilago pyrenaica</a:t>
            </a:r>
            <a:r>
              <a:rPr lang="nl-BE" dirty="0"/>
              <a:t>, waardoor haar naam moet veranderen. </a:t>
            </a:r>
          </a:p>
          <a:p>
            <a:r>
              <a:rPr lang="nl-BE" dirty="0"/>
              <a:t>Van deze plant is bij ons enkel een mannelijke clone bekend, zoals hier wordt bevestigd.</a:t>
            </a:r>
          </a:p>
          <a:p>
            <a:r>
              <a:rPr lang="nl-BE" dirty="0"/>
              <a:t>Deze mannelijke clone (mét straalbloemen!) wordt gemakkelijk verspreid door het goed groeiende rizoom.</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69</a:t>
            </a:fld>
            <a:endParaRPr lang="en-GB" altLang="nl-NL"/>
          </a:p>
        </p:txBody>
      </p:sp>
    </p:spTree>
    <p:extLst>
      <p:ext uri="{BB962C8B-B14F-4D97-AF65-F5344CB8AC3E}">
        <p14:creationId xmlns:p14="http://schemas.microsoft.com/office/powerpoint/2010/main" val="227160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a:t>
            </a:fld>
            <a:endParaRPr lang="en-GB" altLang="nl-NL"/>
          </a:p>
        </p:txBody>
      </p:sp>
    </p:spTree>
    <p:extLst>
      <p:ext uri="{BB962C8B-B14F-4D97-AF65-F5344CB8AC3E}">
        <p14:creationId xmlns:p14="http://schemas.microsoft.com/office/powerpoint/2010/main" val="26840755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Winterheliotroop (Petasites pyrenaicus)	1994 0788 C G</a:t>
            </a:r>
          </a:p>
          <a:p>
            <a:r>
              <a:rPr lang="nl-BE" dirty="0"/>
              <a:t>Asterfamilie (Asteraceae)</a:t>
            </a:r>
          </a:p>
          <a:p>
            <a:endParaRPr lang="nl-BE" dirty="0"/>
          </a:p>
          <a:p>
            <a:r>
              <a:rPr lang="nl-BE" dirty="0"/>
              <a:t>Bij deze soort moeten we helaas ook weer de nieuwe naam introduceren, want </a:t>
            </a:r>
            <a:r>
              <a:rPr lang="nl-BE" i="1" dirty="0"/>
              <a:t>Petasites</a:t>
            </a:r>
            <a:r>
              <a:rPr lang="nl-BE" dirty="0"/>
              <a:t> </a:t>
            </a:r>
            <a:r>
              <a:rPr lang="nl-BE" i="1" dirty="0"/>
              <a:t>fragrans</a:t>
            </a:r>
            <a:r>
              <a:rPr lang="nl-BE" dirty="0"/>
              <a:t> blijkt nu een jonger basionym te bezitten, met name </a:t>
            </a:r>
            <a:r>
              <a:rPr lang="nl-BE" i="1" dirty="0"/>
              <a:t>Tussilago pyrenaica</a:t>
            </a:r>
            <a:r>
              <a:rPr lang="nl-BE" dirty="0"/>
              <a:t>, waardoor haar naam moet veranderen. </a:t>
            </a:r>
          </a:p>
          <a:p>
            <a:r>
              <a:rPr lang="nl-BE" dirty="0"/>
              <a:t>Van deze plant is bij ons enkel een mannelijke clone bekend, zoals hier wordt bevestigd.</a:t>
            </a:r>
          </a:p>
          <a:p>
            <a:r>
              <a:rPr lang="nl-BE" dirty="0"/>
              <a:t>Deze mannelijke clone (mét straalbloemen!) wordt gemakkelijk verspreid door het goed groeiende rizoom.</a:t>
            </a:r>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70</a:t>
            </a:fld>
            <a:endParaRPr lang="en-GB" altLang="nl-NL"/>
          </a:p>
        </p:txBody>
      </p:sp>
    </p:spTree>
    <p:extLst>
      <p:ext uri="{BB962C8B-B14F-4D97-AF65-F5344CB8AC3E}">
        <p14:creationId xmlns:p14="http://schemas.microsoft.com/office/powerpoint/2010/main" val="14838285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71</a:t>
            </a:fld>
            <a:endParaRPr lang="en-GB" altLang="nl-NL"/>
          </a:p>
        </p:txBody>
      </p:sp>
    </p:spTree>
    <p:extLst>
      <p:ext uri="{BB962C8B-B14F-4D97-AF65-F5344CB8AC3E}">
        <p14:creationId xmlns:p14="http://schemas.microsoft.com/office/powerpoint/2010/main" val="33970338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Taiwanese spiescipres (Cunninghamia konishii) 	(1983 1623 A W)</a:t>
            </a:r>
          </a:p>
          <a:p>
            <a:r>
              <a:rPr lang="nl-BE" dirty="0"/>
              <a:t>Cipresfamiie (Cupressaceae)</a:t>
            </a:r>
          </a:p>
          <a:p>
            <a:endParaRPr lang="nl-BE" dirty="0"/>
          </a:p>
          <a:p>
            <a:r>
              <a:rPr lang="nl-BE" dirty="0"/>
              <a:t>Vanaf hier zijn de foto’s niet meer ter plaatse gemaakt, wegens belichtingsproblemen.</a:t>
            </a:r>
          </a:p>
          <a:p>
            <a:endParaRPr lang="nl-BE" dirty="0"/>
          </a:p>
          <a:p>
            <a:r>
              <a:rPr lang="nl-BE" dirty="0"/>
              <a:t>Hier zien we de eerst opgemerkte mannelijke kegels van deze bedreigde soort, nu nog even wachten op de eerste vrouwelijke kegels.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72</a:t>
            </a:fld>
            <a:endParaRPr lang="en-GB" altLang="nl-NL"/>
          </a:p>
        </p:txBody>
      </p:sp>
    </p:spTree>
    <p:extLst>
      <p:ext uri="{BB962C8B-B14F-4D97-AF65-F5344CB8AC3E}">
        <p14:creationId xmlns:p14="http://schemas.microsoft.com/office/powerpoint/2010/main" val="17730399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Debregeasia squamata 	(1999 0619 W)</a:t>
            </a:r>
          </a:p>
          <a:p>
            <a:r>
              <a:rPr lang="nl-BE" dirty="0"/>
              <a:t>Brandnetelfamilie (Urticaceae)</a:t>
            </a:r>
          </a:p>
          <a:p>
            <a:endParaRPr lang="nl-BE" dirty="0"/>
          </a:p>
          <a:p>
            <a:r>
              <a:rPr lang="nl-BE" dirty="0"/>
              <a:t>Eetbare (maar weinig smakelijke, wegens te weinig zonlicht) vruchtgestellen van deze plant werden geproefd door onze gidsen.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73</a:t>
            </a:fld>
            <a:endParaRPr lang="en-GB" altLang="nl-NL"/>
          </a:p>
        </p:txBody>
      </p:sp>
    </p:spTree>
    <p:extLst>
      <p:ext uri="{BB962C8B-B14F-4D97-AF65-F5344CB8AC3E}">
        <p14:creationId xmlns:p14="http://schemas.microsoft.com/office/powerpoint/2010/main" val="15966608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Pittosporum undulatum 		(1996 0189 W)</a:t>
            </a:r>
          </a:p>
          <a:p>
            <a:r>
              <a:rPr lang="nl-BE" dirty="0"/>
              <a:t>Pittosporumfamilie (Pittosporaceae)</a:t>
            </a:r>
          </a:p>
          <a:p>
            <a:endParaRPr lang="nl-BE" dirty="0"/>
          </a:p>
          <a:p>
            <a:r>
              <a:rPr lang="nl-BE" dirty="0"/>
              <a:t>Een boom die nu volop in bloei staat, formidabel! </a:t>
            </a:r>
          </a:p>
          <a:p>
            <a:r>
              <a:rPr lang="nl-BE" dirty="0"/>
              <a:t>Met bloemen die aan geen kant doen denken aan de nauwe verwantschap met de Apiales, waar deze familie in een zustergroep-relatie zit met het koppel Apiaceae &amp; Araliaceae.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74</a:t>
            </a:fld>
            <a:endParaRPr lang="en-GB" altLang="nl-NL"/>
          </a:p>
        </p:txBody>
      </p:sp>
    </p:spTree>
    <p:extLst>
      <p:ext uri="{BB962C8B-B14F-4D97-AF65-F5344CB8AC3E}">
        <p14:creationId xmlns:p14="http://schemas.microsoft.com/office/powerpoint/2010/main" val="31815066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Pittosporum undulatum 		(1996 0189 W)</a:t>
            </a:r>
          </a:p>
          <a:p>
            <a:r>
              <a:rPr lang="nl-BE" dirty="0"/>
              <a:t>Pittosporumfamilie (Pittosporaceae)</a:t>
            </a:r>
          </a:p>
          <a:p>
            <a:endParaRPr lang="nl-BE" dirty="0"/>
          </a:p>
          <a:p>
            <a:r>
              <a:rPr lang="nl-BE" dirty="0"/>
              <a:t>De vruchten die zouden kunnen geproduceerd worden na bestuiving en bijhorende fructificatie…</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75</a:t>
            </a:fld>
            <a:endParaRPr lang="en-GB" altLang="nl-NL"/>
          </a:p>
        </p:txBody>
      </p:sp>
    </p:spTree>
    <p:extLst>
      <p:ext uri="{BB962C8B-B14F-4D97-AF65-F5344CB8AC3E}">
        <p14:creationId xmlns:p14="http://schemas.microsoft.com/office/powerpoint/2010/main" val="17295487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Beaucarnea recurvata 		(2002 1980 G)</a:t>
            </a:r>
          </a:p>
          <a:p>
            <a:r>
              <a:rPr lang="nl-BE" dirty="0"/>
              <a:t>Muizendoornfamilie (Ruscaceae)</a:t>
            </a:r>
          </a:p>
          <a:p>
            <a:endParaRPr lang="nl-BE" dirty="0"/>
          </a:p>
          <a:p>
            <a:r>
              <a:rPr lang="nl-BE" dirty="0"/>
              <a:t>Bloei voor…</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76</a:t>
            </a:fld>
            <a:endParaRPr lang="en-GB" altLang="nl-NL"/>
          </a:p>
        </p:txBody>
      </p:sp>
    </p:spTree>
    <p:extLst>
      <p:ext uri="{BB962C8B-B14F-4D97-AF65-F5344CB8AC3E}">
        <p14:creationId xmlns:p14="http://schemas.microsoft.com/office/powerpoint/2010/main" val="28312947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Beaucarnea recurvata 		(2002 1980 G)</a:t>
            </a:r>
          </a:p>
          <a:p>
            <a:r>
              <a:rPr lang="nl-BE" dirty="0"/>
              <a:t>Muizendoornfamilie (Ruscaceae)</a:t>
            </a:r>
          </a:p>
          <a:p>
            <a:endParaRPr lang="nl-BE" dirty="0"/>
          </a:p>
          <a:p>
            <a:r>
              <a:rPr lang="nl-BE" dirty="0"/>
              <a:t>En na de bloei…</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77</a:t>
            </a:fld>
            <a:endParaRPr lang="en-GB" altLang="nl-NL"/>
          </a:p>
        </p:txBody>
      </p:sp>
    </p:spTree>
    <p:extLst>
      <p:ext uri="{BB962C8B-B14F-4D97-AF65-F5344CB8AC3E}">
        <p14:creationId xmlns:p14="http://schemas.microsoft.com/office/powerpoint/2010/main" val="416882122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“Pinosaurus” (Wollemia nobilis) 	(2006 1234 Z)</a:t>
            </a:r>
          </a:p>
          <a:p>
            <a:r>
              <a:rPr lang="nl-BE" dirty="0"/>
              <a:t>Araucariafamilie (Araucariaceae)  </a:t>
            </a:r>
          </a:p>
          <a:p>
            <a:endParaRPr lang="nl-BE" dirty="0"/>
          </a:p>
          <a:p>
            <a:r>
              <a:rPr lang="nl-BE" dirty="0"/>
              <a:t>De eerste mannelijke kegel verscheen in 2019, reeds rijp en klaar om af te vallen.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78</a:t>
            </a:fld>
            <a:endParaRPr lang="en-GB" altLang="nl-NL"/>
          </a:p>
        </p:txBody>
      </p:sp>
    </p:spTree>
    <p:extLst>
      <p:ext uri="{BB962C8B-B14F-4D97-AF65-F5344CB8AC3E}">
        <p14:creationId xmlns:p14="http://schemas.microsoft.com/office/powerpoint/2010/main" val="10962918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“Pinosaurus” (Wollemia nobilis) 	(2006 1234 Z)</a:t>
            </a:r>
          </a:p>
          <a:p>
            <a:r>
              <a:rPr lang="nl-BE" dirty="0"/>
              <a:t>Araucariafamilie (Araucariaceae)</a:t>
            </a:r>
          </a:p>
          <a:p>
            <a:endParaRPr lang="nl-BE" dirty="0"/>
          </a:p>
          <a:p>
            <a:r>
              <a:rPr lang="nl-BE" dirty="0"/>
              <a:t>Nu zijn er meerdere mannelijke kegels klaar om uit te rijpen, naast enkele (drie!) vrouwelijke kegels.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79</a:t>
            </a:fld>
            <a:endParaRPr lang="en-GB" altLang="nl-NL"/>
          </a:p>
        </p:txBody>
      </p:sp>
    </p:spTree>
    <p:extLst>
      <p:ext uri="{BB962C8B-B14F-4D97-AF65-F5344CB8AC3E}">
        <p14:creationId xmlns:p14="http://schemas.microsoft.com/office/powerpoint/2010/main" val="1915416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Camellia japonica ‘Inspiration’ 	1983 2127 G</a:t>
            </a:r>
          </a:p>
          <a:p>
            <a:r>
              <a:rPr lang="nl-BE" dirty="0"/>
              <a:t>Theefamilie (Theaceae)</a:t>
            </a:r>
          </a:p>
          <a:p>
            <a:endParaRPr lang="nl-BE" dirty="0"/>
          </a:p>
          <a:p>
            <a:r>
              <a:rPr lang="nl-BE" dirty="0"/>
              <a:t>Merkwaardig is het feit dat deze cultivar als enige roodbloeiende vorm nu massaal in bloei staat,  terwijl deze in de voorbije jaren vrijwel allemaal tegelijk aan het bloeien waren.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a:t>
            </a:fld>
            <a:endParaRPr lang="en-GB" altLang="nl-NL"/>
          </a:p>
        </p:txBody>
      </p:sp>
    </p:spTree>
    <p:extLst>
      <p:ext uri="{BB962C8B-B14F-4D97-AF65-F5344CB8AC3E}">
        <p14:creationId xmlns:p14="http://schemas.microsoft.com/office/powerpoint/2010/main" val="8799015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“Pinosaurus” (Wollemia nobilis) 	(2006 1234 Z)</a:t>
            </a:r>
          </a:p>
          <a:p>
            <a:r>
              <a:rPr lang="nl-BE" dirty="0"/>
              <a:t>Araucariafamilie (Araucariaceae)</a:t>
            </a:r>
          </a:p>
          <a:p>
            <a:endParaRPr lang="nl-BE" dirty="0"/>
          </a:p>
          <a:p>
            <a:r>
              <a:rPr lang="nl-BE" dirty="0"/>
              <a:t>Nu zijn er meerdere mannelijke kegels klaar om uit te rijpen, naast enkele (drie!) vrouwelijke kegels.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80</a:t>
            </a:fld>
            <a:endParaRPr lang="en-GB" altLang="nl-NL"/>
          </a:p>
        </p:txBody>
      </p:sp>
    </p:spTree>
    <p:extLst>
      <p:ext uri="{BB962C8B-B14F-4D97-AF65-F5344CB8AC3E}">
        <p14:creationId xmlns:p14="http://schemas.microsoft.com/office/powerpoint/2010/main" val="420949747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81</a:t>
            </a:fld>
            <a:endParaRPr lang="en-GB" altLang="nl-NL"/>
          </a:p>
        </p:txBody>
      </p:sp>
    </p:spTree>
    <p:extLst>
      <p:ext uri="{BB962C8B-B14F-4D97-AF65-F5344CB8AC3E}">
        <p14:creationId xmlns:p14="http://schemas.microsoft.com/office/powerpoint/2010/main" val="81717759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Caryota mitis 	(2002 0448 G)</a:t>
            </a:r>
          </a:p>
          <a:p>
            <a:r>
              <a:rPr lang="nl-BE" dirty="0"/>
              <a:t>Palmenfamilie (Arecaceae)</a:t>
            </a:r>
          </a:p>
          <a:p>
            <a:endParaRPr lang="nl-BE" dirty="0"/>
          </a:p>
          <a:p>
            <a:r>
              <a:rPr lang="nl-BE" dirty="0"/>
              <a:t>Een van de vissenstaartpalmen, die bij ons een bloei kende die in 2021 ten einde liep, en dus afgezaagd werd, maar met enkele zijscheuten waarvan er nu eentje ook in bloei is gekomen, van boven naar onder.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82</a:t>
            </a:fld>
            <a:endParaRPr lang="en-GB" altLang="nl-NL"/>
          </a:p>
        </p:txBody>
      </p:sp>
    </p:spTree>
    <p:extLst>
      <p:ext uri="{BB962C8B-B14F-4D97-AF65-F5344CB8AC3E}">
        <p14:creationId xmlns:p14="http://schemas.microsoft.com/office/powerpoint/2010/main" val="21449662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Saraca indica 	(1977 1454 A G)</a:t>
            </a:r>
          </a:p>
          <a:p>
            <a:r>
              <a:rPr lang="nl-BE" dirty="0"/>
              <a:t>Vlinderbloemenfamilie (Fabaceae)</a:t>
            </a:r>
          </a:p>
          <a:p>
            <a:endParaRPr lang="nl-BE" dirty="0"/>
          </a:p>
          <a:p>
            <a:r>
              <a:rPr lang="nl-BE" dirty="0"/>
              <a:t>Een soort die bloeit met enkel een kelk, die eerst geel is en daarna verkleurt naar oranje en rood. </a:t>
            </a:r>
          </a:p>
          <a:p>
            <a:r>
              <a:rPr lang="nl-BE" dirty="0"/>
              <a:t>En die tegelijk een “flush of leaves” produceert…</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83</a:t>
            </a:fld>
            <a:endParaRPr lang="en-GB" altLang="nl-NL"/>
          </a:p>
        </p:txBody>
      </p:sp>
    </p:spTree>
    <p:extLst>
      <p:ext uri="{BB962C8B-B14F-4D97-AF65-F5344CB8AC3E}">
        <p14:creationId xmlns:p14="http://schemas.microsoft.com/office/powerpoint/2010/main" val="161285261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Saraca indica 	(1977 1454 A G)</a:t>
            </a:r>
          </a:p>
          <a:p>
            <a:r>
              <a:rPr lang="nl-BE" dirty="0"/>
              <a:t>Vlinderbloemenfamilie (Fabaceae)</a:t>
            </a:r>
          </a:p>
          <a:p>
            <a:endParaRPr lang="nl-BE" dirty="0"/>
          </a:p>
          <a:p>
            <a:r>
              <a:rPr lang="nl-BE" dirty="0"/>
              <a:t>Een soort die bloeit met enkel een kelk, die eerst geel is en daarna verkleurt naar oranje en rood. </a:t>
            </a:r>
          </a:p>
          <a:p>
            <a:r>
              <a:rPr lang="nl-BE" dirty="0"/>
              <a:t>En die tegelijk een “flush of leaves” produceert…</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84</a:t>
            </a:fld>
            <a:endParaRPr lang="en-GB" altLang="nl-NL"/>
          </a:p>
        </p:txBody>
      </p:sp>
    </p:spTree>
    <p:extLst>
      <p:ext uri="{BB962C8B-B14F-4D97-AF65-F5344CB8AC3E}">
        <p14:creationId xmlns:p14="http://schemas.microsoft.com/office/powerpoint/2010/main" val="111623887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Ochna kirkii 		(1995 0453 A G)</a:t>
            </a:r>
          </a:p>
          <a:p>
            <a:r>
              <a:rPr lang="nl-BE" dirty="0"/>
              <a:t>Ochnafamilie (Ochnaceae)</a:t>
            </a:r>
          </a:p>
          <a:p>
            <a:endParaRPr lang="nl-BE" dirty="0"/>
          </a:p>
          <a:p>
            <a:r>
              <a:rPr lang="nl-BE" dirty="0"/>
              <a:t>Bloemknop en bloem.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85</a:t>
            </a:fld>
            <a:endParaRPr lang="en-GB" altLang="nl-NL"/>
          </a:p>
        </p:txBody>
      </p:sp>
    </p:spTree>
    <p:extLst>
      <p:ext uri="{BB962C8B-B14F-4D97-AF65-F5344CB8AC3E}">
        <p14:creationId xmlns:p14="http://schemas.microsoft.com/office/powerpoint/2010/main" val="428335103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Ochna kirkii 		(1995 0453 A G)</a:t>
            </a:r>
          </a:p>
          <a:p>
            <a:r>
              <a:rPr lang="nl-BE" dirty="0"/>
              <a:t>Ochnafamilie (Ochnaceae)</a:t>
            </a:r>
          </a:p>
          <a:p>
            <a:endParaRPr lang="nl-BE" dirty="0"/>
          </a:p>
          <a:p>
            <a:r>
              <a:rPr lang="nl-BE" dirty="0"/>
              <a:t>En het vruchtbeginsel dat na de bloei in vier delen opsplitst door het sterk uitgroeien van de bloembodem.</a:t>
            </a:r>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86</a:t>
            </a:fld>
            <a:endParaRPr lang="en-GB" altLang="nl-NL"/>
          </a:p>
        </p:txBody>
      </p:sp>
    </p:spTree>
    <p:extLst>
      <p:ext uri="{BB962C8B-B14F-4D97-AF65-F5344CB8AC3E}">
        <p14:creationId xmlns:p14="http://schemas.microsoft.com/office/powerpoint/2010/main" val="4088366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Saraca indica 	(1977 1454 A G)</a:t>
            </a:r>
          </a:p>
          <a:p>
            <a:r>
              <a:rPr lang="nl-BE" dirty="0"/>
              <a:t>Vlinderbloemenfamilie (Fabaceae)</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87</a:t>
            </a:fld>
            <a:endParaRPr lang="en-GB" altLang="nl-NL"/>
          </a:p>
        </p:txBody>
      </p:sp>
    </p:spTree>
    <p:extLst>
      <p:ext uri="{BB962C8B-B14F-4D97-AF65-F5344CB8AC3E}">
        <p14:creationId xmlns:p14="http://schemas.microsoft.com/office/powerpoint/2010/main" val="92788881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Cocastruik (Erythroxylum coca)	(2019 0843 G)</a:t>
            </a:r>
          </a:p>
          <a:p>
            <a:r>
              <a:rPr lang="nl-BE" dirty="0"/>
              <a:t>Cocastruikfamilie (Erythroxylaceae)</a:t>
            </a:r>
          </a:p>
          <a:p>
            <a:endParaRPr lang="nl-BE" dirty="0"/>
          </a:p>
          <a:p>
            <a:r>
              <a:rPr lang="nl-BE" dirty="0"/>
              <a:t>Onze cocaplant is nog altijd in goede doen…</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88</a:t>
            </a:fld>
            <a:endParaRPr lang="en-GB" altLang="nl-NL"/>
          </a:p>
        </p:txBody>
      </p:sp>
    </p:spTree>
    <p:extLst>
      <p:ext uri="{BB962C8B-B14F-4D97-AF65-F5344CB8AC3E}">
        <p14:creationId xmlns:p14="http://schemas.microsoft.com/office/powerpoint/2010/main" val="119952756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Jadebloem (Strongylodon macrobotrys) 	(2018 1161 G)</a:t>
            </a:r>
          </a:p>
          <a:p>
            <a:r>
              <a:rPr lang="nl-BE" dirty="0"/>
              <a:t>Vlinderbloemenfamilie (Fabaceae)</a:t>
            </a:r>
          </a:p>
          <a:p>
            <a:endParaRPr lang="nl-BE" dirty="0"/>
          </a:p>
          <a:p>
            <a:r>
              <a:rPr lang="nl-BE" dirty="0"/>
              <a:t>Net zoals onze Jadebloem…</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89</a:t>
            </a:fld>
            <a:endParaRPr lang="en-GB" altLang="nl-NL"/>
          </a:p>
        </p:txBody>
      </p:sp>
    </p:spTree>
    <p:extLst>
      <p:ext uri="{BB962C8B-B14F-4D97-AF65-F5344CB8AC3E}">
        <p14:creationId xmlns:p14="http://schemas.microsoft.com/office/powerpoint/2010/main" val="1327995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Camellia japonica ‘Inspiration’ 	1983 2127 G</a:t>
            </a:r>
          </a:p>
          <a:p>
            <a:r>
              <a:rPr lang="nl-BE" dirty="0"/>
              <a:t>Theefamilie (Theaceae)</a:t>
            </a:r>
          </a:p>
          <a:p>
            <a:endParaRPr lang="nl-BE" dirty="0"/>
          </a:p>
          <a:p>
            <a:r>
              <a:rPr lang="nl-BE" dirty="0"/>
              <a:t>Merkwaardig is het feit dat deze cultivar als enige roodbloeiende vorm nu massaal in bloei staat,  terwijl deze in de voorbije jaren vrijwel allemaal tegelijk aan het bloeien waren.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a:t>
            </a:fld>
            <a:endParaRPr lang="en-GB" altLang="nl-NL"/>
          </a:p>
        </p:txBody>
      </p:sp>
    </p:spTree>
    <p:extLst>
      <p:ext uri="{BB962C8B-B14F-4D97-AF65-F5344CB8AC3E}">
        <p14:creationId xmlns:p14="http://schemas.microsoft.com/office/powerpoint/2010/main" val="2602332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Jadebloem (Strongylodon macrobotrys) 	(2018 1161 G)</a:t>
            </a:r>
          </a:p>
          <a:p>
            <a:r>
              <a:rPr lang="nl-BE" dirty="0"/>
              <a:t>Vlinderbloemenfamilie (Fabaceae)</a:t>
            </a:r>
          </a:p>
          <a:p>
            <a:endParaRPr lang="nl-BE" dirty="0"/>
          </a:p>
          <a:p>
            <a:r>
              <a:rPr lang="nl-BE" dirty="0"/>
              <a:t>Net zoals onze Jadebloem…</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90</a:t>
            </a:fld>
            <a:endParaRPr lang="en-GB" altLang="nl-NL"/>
          </a:p>
        </p:txBody>
      </p:sp>
    </p:spTree>
    <p:extLst>
      <p:ext uri="{BB962C8B-B14F-4D97-AF65-F5344CB8AC3E}">
        <p14:creationId xmlns:p14="http://schemas.microsoft.com/office/powerpoint/2010/main" val="329074901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Jadebloem (Strongylodon macrobotrys) 	(2018 1161 G)</a:t>
            </a:r>
          </a:p>
          <a:p>
            <a:r>
              <a:rPr lang="nl-BE" dirty="0"/>
              <a:t>Vlinderbloemenfamilie (Fabaceae)</a:t>
            </a:r>
          </a:p>
          <a:p>
            <a:endParaRPr lang="nl-BE" dirty="0"/>
          </a:p>
          <a:p>
            <a:r>
              <a:rPr lang="nl-BE" dirty="0"/>
              <a:t>En zoals de (mogelijke) vrucht…</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91</a:t>
            </a:fld>
            <a:endParaRPr lang="en-GB" altLang="nl-NL"/>
          </a:p>
        </p:txBody>
      </p:sp>
    </p:spTree>
    <p:extLst>
      <p:ext uri="{BB962C8B-B14F-4D97-AF65-F5344CB8AC3E}">
        <p14:creationId xmlns:p14="http://schemas.microsoft.com/office/powerpoint/2010/main" val="287874863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92</a:t>
            </a:fld>
            <a:endParaRPr lang="en-GB" altLang="nl-NL"/>
          </a:p>
        </p:txBody>
      </p:sp>
    </p:spTree>
    <p:extLst>
      <p:ext uri="{BB962C8B-B14F-4D97-AF65-F5344CB8AC3E}">
        <p14:creationId xmlns:p14="http://schemas.microsoft.com/office/powerpoint/2010/main" val="410008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BE"/>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a:t>Klik om de titelstijl van het model te bewerken</a:t>
            </a:r>
            <a:endParaRPr lang="nl-NL"/>
          </a:p>
        </p:txBody>
      </p:sp>
      <p:sp>
        <p:nvSpPr>
          <p:cNvPr id="4" name="Rectangle 4">
            <a:extLst>
              <a:ext uri="{FF2B5EF4-FFF2-40B4-BE49-F238E27FC236}">
                <a16:creationId xmlns:a16="http://schemas.microsoft.com/office/drawing/2014/main" id="{AD9957FE-E197-7244-91E0-14BBFE569032}"/>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839C7361-6762-354F-84D9-8EFF5646A484}"/>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89E16FF4-9D45-884D-B7C8-B4B7604FED79}"/>
              </a:ext>
            </a:extLst>
          </p:cNvPr>
          <p:cNvSpPr>
            <a:spLocks noGrp="1" noChangeArrowheads="1"/>
          </p:cNvSpPr>
          <p:nvPr>
            <p:ph type="sldNum" sz="quarter" idx="12"/>
          </p:nvPr>
        </p:nvSpPr>
        <p:spPr>
          <a:ln/>
        </p:spPr>
        <p:txBody>
          <a:bodyPr/>
          <a:lstStyle>
            <a:lvl1pPr>
              <a:defRPr/>
            </a:lvl1pPr>
          </a:lstStyle>
          <a:p>
            <a:fld id="{758A5CC0-24CD-A848-B7A4-B6ACCD4F47EC}" type="slidenum">
              <a:rPr lang="en-GB" altLang="nl-NL"/>
              <a:pPr/>
              <a:t>‹nr.›</a:t>
            </a:fld>
            <a:endParaRPr lang="en-GB" altLang="nl-NL"/>
          </a:p>
        </p:txBody>
      </p:sp>
    </p:spTree>
    <p:extLst>
      <p:ext uri="{BB962C8B-B14F-4D97-AF65-F5344CB8AC3E}">
        <p14:creationId xmlns:p14="http://schemas.microsoft.com/office/powerpoint/2010/main" val="2590258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Rectangle 4">
            <a:extLst>
              <a:ext uri="{FF2B5EF4-FFF2-40B4-BE49-F238E27FC236}">
                <a16:creationId xmlns:a16="http://schemas.microsoft.com/office/drawing/2014/main" id="{F51F1E2A-2EFF-EF4E-BCC9-F0DBBAA4B11F}"/>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7DBD07E8-C34E-7846-8F86-BCC2CCA5EB09}"/>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55494B84-2D26-9946-9F6D-D70DD42A9867}"/>
              </a:ext>
            </a:extLst>
          </p:cNvPr>
          <p:cNvSpPr>
            <a:spLocks noGrp="1" noChangeArrowheads="1"/>
          </p:cNvSpPr>
          <p:nvPr>
            <p:ph type="sldNum" sz="quarter" idx="12"/>
          </p:nvPr>
        </p:nvSpPr>
        <p:spPr>
          <a:ln/>
        </p:spPr>
        <p:txBody>
          <a:bodyPr/>
          <a:lstStyle>
            <a:lvl1pPr>
              <a:defRPr/>
            </a:lvl1pPr>
          </a:lstStyle>
          <a:p>
            <a:fld id="{3514DBB5-D9ED-1F46-A3CF-4F4E903E7609}" type="slidenum">
              <a:rPr lang="en-GB" altLang="nl-NL"/>
              <a:pPr/>
              <a:t>‹nr.›</a:t>
            </a:fld>
            <a:endParaRPr lang="en-GB" altLang="nl-NL"/>
          </a:p>
        </p:txBody>
      </p:sp>
    </p:spTree>
    <p:extLst>
      <p:ext uri="{BB962C8B-B14F-4D97-AF65-F5344CB8AC3E}">
        <p14:creationId xmlns:p14="http://schemas.microsoft.com/office/powerpoint/2010/main" val="1620366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515100" y="609600"/>
            <a:ext cx="1943100" cy="5486400"/>
          </a:xfrm>
        </p:spPr>
        <p:txBody>
          <a:bodyPr vert="eaVert"/>
          <a:lstStyle/>
          <a:p>
            <a:r>
              <a:rPr lang="nl-BE"/>
              <a:t>Titelstijl van model bewerken</a:t>
            </a:r>
            <a:endParaRPr lang="nl-NL"/>
          </a:p>
        </p:txBody>
      </p:sp>
      <p:sp>
        <p:nvSpPr>
          <p:cNvPr id="3" name="Tijdelijke aanduiding voor verticale tekst 2"/>
          <p:cNvSpPr>
            <a:spLocks noGrp="1"/>
          </p:cNvSpPr>
          <p:nvPr>
            <p:ph type="body" orient="vert" idx="1"/>
          </p:nvPr>
        </p:nvSpPr>
        <p:spPr>
          <a:xfrm>
            <a:off x="685800" y="609600"/>
            <a:ext cx="5676900" cy="5486400"/>
          </a:xfrm>
        </p:spPr>
        <p:txBody>
          <a:bodyPr vert="eaVert"/>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Rectangle 4">
            <a:extLst>
              <a:ext uri="{FF2B5EF4-FFF2-40B4-BE49-F238E27FC236}">
                <a16:creationId xmlns:a16="http://schemas.microsoft.com/office/drawing/2014/main" id="{9240ADB8-8CA3-4E46-88FA-B3ADDE73ABAB}"/>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704FDE3C-EAF7-5F4A-8984-2256B9030B39}"/>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FBD247EC-4E13-044D-A1A8-72DF06464ECC}"/>
              </a:ext>
            </a:extLst>
          </p:cNvPr>
          <p:cNvSpPr>
            <a:spLocks noGrp="1" noChangeArrowheads="1"/>
          </p:cNvSpPr>
          <p:nvPr>
            <p:ph type="sldNum" sz="quarter" idx="12"/>
          </p:nvPr>
        </p:nvSpPr>
        <p:spPr>
          <a:ln/>
        </p:spPr>
        <p:txBody>
          <a:bodyPr/>
          <a:lstStyle>
            <a:lvl1pPr>
              <a:defRPr/>
            </a:lvl1pPr>
          </a:lstStyle>
          <a:p>
            <a:fld id="{E864859D-F6F7-5844-9B14-47206966E6C1}" type="slidenum">
              <a:rPr lang="en-GB" altLang="nl-NL"/>
              <a:pPr/>
              <a:t>‹nr.›</a:t>
            </a:fld>
            <a:endParaRPr lang="en-GB" altLang="nl-NL"/>
          </a:p>
        </p:txBody>
      </p:sp>
    </p:spTree>
    <p:extLst>
      <p:ext uri="{BB962C8B-B14F-4D97-AF65-F5344CB8AC3E}">
        <p14:creationId xmlns:p14="http://schemas.microsoft.com/office/powerpoint/2010/main" val="1292011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inhoud 2"/>
          <p:cNvSpPr>
            <a:spLocks noGrp="1"/>
          </p:cNvSpPr>
          <p:nvPr>
            <p:ph idx="1"/>
          </p:nvPr>
        </p:nvSpPr>
        <p:spPr/>
        <p:txBody>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Rectangle 4">
            <a:extLst>
              <a:ext uri="{FF2B5EF4-FFF2-40B4-BE49-F238E27FC236}">
                <a16:creationId xmlns:a16="http://schemas.microsoft.com/office/drawing/2014/main" id="{BA33427C-4888-CD43-92F9-1E69896DE575}"/>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77ABB55E-54C9-AA42-918B-52CE4780431D}"/>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FC0A1600-6CDC-804B-A0AB-6193DEA9E3E2}"/>
              </a:ext>
            </a:extLst>
          </p:cNvPr>
          <p:cNvSpPr>
            <a:spLocks noGrp="1" noChangeArrowheads="1"/>
          </p:cNvSpPr>
          <p:nvPr>
            <p:ph type="sldNum" sz="quarter" idx="12"/>
          </p:nvPr>
        </p:nvSpPr>
        <p:spPr>
          <a:ln/>
        </p:spPr>
        <p:txBody>
          <a:bodyPr/>
          <a:lstStyle>
            <a:lvl1pPr>
              <a:defRPr/>
            </a:lvl1pPr>
          </a:lstStyle>
          <a:p>
            <a:fld id="{AEADA1ED-3362-284C-B306-649DD26AF337}" type="slidenum">
              <a:rPr lang="en-GB" altLang="nl-NL"/>
              <a:pPr/>
              <a:t>‹nr.›</a:t>
            </a:fld>
            <a:endParaRPr lang="en-GB" altLang="nl-NL"/>
          </a:p>
        </p:txBody>
      </p:sp>
    </p:spTree>
    <p:extLst>
      <p:ext uri="{BB962C8B-B14F-4D97-AF65-F5344CB8AC3E}">
        <p14:creationId xmlns:p14="http://schemas.microsoft.com/office/powerpoint/2010/main" val="27528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BE"/>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a:t>Klik om de tekststijl van het model te bewerken</a:t>
            </a:r>
          </a:p>
        </p:txBody>
      </p:sp>
      <p:sp>
        <p:nvSpPr>
          <p:cNvPr id="4" name="Rectangle 4">
            <a:extLst>
              <a:ext uri="{FF2B5EF4-FFF2-40B4-BE49-F238E27FC236}">
                <a16:creationId xmlns:a16="http://schemas.microsoft.com/office/drawing/2014/main" id="{9ABE13BE-4E8A-8741-9B7F-7697299F06B9}"/>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60964780-EFB5-2044-A474-6C6B3F0200BC}"/>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0EB9934B-40EE-A44E-909F-9D849AF35AE8}"/>
              </a:ext>
            </a:extLst>
          </p:cNvPr>
          <p:cNvSpPr>
            <a:spLocks noGrp="1" noChangeArrowheads="1"/>
          </p:cNvSpPr>
          <p:nvPr>
            <p:ph type="sldNum" sz="quarter" idx="12"/>
          </p:nvPr>
        </p:nvSpPr>
        <p:spPr>
          <a:ln/>
        </p:spPr>
        <p:txBody>
          <a:bodyPr/>
          <a:lstStyle>
            <a:lvl1pPr>
              <a:defRPr/>
            </a:lvl1pPr>
          </a:lstStyle>
          <a:p>
            <a:fld id="{0CCCBFD6-F5C2-9641-94BF-E3983A52D7D5}" type="slidenum">
              <a:rPr lang="en-GB" altLang="nl-NL"/>
              <a:pPr/>
              <a:t>‹nr.›</a:t>
            </a:fld>
            <a:endParaRPr lang="en-GB" altLang="nl-NL"/>
          </a:p>
        </p:txBody>
      </p:sp>
    </p:spTree>
    <p:extLst>
      <p:ext uri="{BB962C8B-B14F-4D97-AF65-F5344CB8AC3E}">
        <p14:creationId xmlns:p14="http://schemas.microsoft.com/office/powerpoint/2010/main" val="1788920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inhoud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inhoud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5" name="Rectangle 4">
            <a:extLst>
              <a:ext uri="{FF2B5EF4-FFF2-40B4-BE49-F238E27FC236}">
                <a16:creationId xmlns:a16="http://schemas.microsoft.com/office/drawing/2014/main" id="{A79C3F5C-5CBD-FF46-973C-0E884D09CF90}"/>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6" name="Rectangle 5">
            <a:extLst>
              <a:ext uri="{FF2B5EF4-FFF2-40B4-BE49-F238E27FC236}">
                <a16:creationId xmlns:a16="http://schemas.microsoft.com/office/drawing/2014/main" id="{CE20ABBF-4DAB-5246-A2D4-51ADA0C64748}"/>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7" name="Rectangle 6">
            <a:extLst>
              <a:ext uri="{FF2B5EF4-FFF2-40B4-BE49-F238E27FC236}">
                <a16:creationId xmlns:a16="http://schemas.microsoft.com/office/drawing/2014/main" id="{BBF448B5-338F-B347-B506-6D4CAE49D2D3}"/>
              </a:ext>
            </a:extLst>
          </p:cNvPr>
          <p:cNvSpPr>
            <a:spLocks noGrp="1" noChangeArrowheads="1"/>
          </p:cNvSpPr>
          <p:nvPr>
            <p:ph type="sldNum" sz="quarter" idx="12"/>
          </p:nvPr>
        </p:nvSpPr>
        <p:spPr>
          <a:ln/>
        </p:spPr>
        <p:txBody>
          <a:bodyPr/>
          <a:lstStyle>
            <a:lvl1pPr>
              <a:defRPr/>
            </a:lvl1pPr>
          </a:lstStyle>
          <a:p>
            <a:fld id="{4F0170D6-CCD7-9747-A264-593CDFF82A79}" type="slidenum">
              <a:rPr lang="en-GB" altLang="nl-NL"/>
              <a:pPr/>
              <a:t>‹nr.›</a:t>
            </a:fld>
            <a:endParaRPr lang="en-GB" altLang="nl-NL"/>
          </a:p>
        </p:txBody>
      </p:sp>
    </p:spTree>
    <p:extLst>
      <p:ext uri="{BB962C8B-B14F-4D97-AF65-F5344CB8AC3E}">
        <p14:creationId xmlns:p14="http://schemas.microsoft.com/office/powerpoint/2010/main" val="312392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BE"/>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7" name="Rectangle 4">
            <a:extLst>
              <a:ext uri="{FF2B5EF4-FFF2-40B4-BE49-F238E27FC236}">
                <a16:creationId xmlns:a16="http://schemas.microsoft.com/office/drawing/2014/main" id="{08C473DF-5065-D74B-AC33-62C967DCFEF4}"/>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8" name="Rectangle 5">
            <a:extLst>
              <a:ext uri="{FF2B5EF4-FFF2-40B4-BE49-F238E27FC236}">
                <a16:creationId xmlns:a16="http://schemas.microsoft.com/office/drawing/2014/main" id="{03C3DCD8-3890-5448-A96D-1CD3AF4DE7CA}"/>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9" name="Rectangle 6">
            <a:extLst>
              <a:ext uri="{FF2B5EF4-FFF2-40B4-BE49-F238E27FC236}">
                <a16:creationId xmlns:a16="http://schemas.microsoft.com/office/drawing/2014/main" id="{B80A60E7-5B66-554D-9694-00E3CBCD5F64}"/>
              </a:ext>
            </a:extLst>
          </p:cNvPr>
          <p:cNvSpPr>
            <a:spLocks noGrp="1" noChangeArrowheads="1"/>
          </p:cNvSpPr>
          <p:nvPr>
            <p:ph type="sldNum" sz="quarter" idx="12"/>
          </p:nvPr>
        </p:nvSpPr>
        <p:spPr>
          <a:ln/>
        </p:spPr>
        <p:txBody>
          <a:bodyPr/>
          <a:lstStyle>
            <a:lvl1pPr>
              <a:defRPr/>
            </a:lvl1pPr>
          </a:lstStyle>
          <a:p>
            <a:fld id="{AA32669C-4105-5A49-9A8A-0FF3F0FB9CA9}" type="slidenum">
              <a:rPr lang="en-GB" altLang="nl-NL"/>
              <a:pPr/>
              <a:t>‹nr.›</a:t>
            </a:fld>
            <a:endParaRPr lang="en-GB" altLang="nl-NL"/>
          </a:p>
        </p:txBody>
      </p:sp>
    </p:spTree>
    <p:extLst>
      <p:ext uri="{BB962C8B-B14F-4D97-AF65-F5344CB8AC3E}">
        <p14:creationId xmlns:p14="http://schemas.microsoft.com/office/powerpoint/2010/main" val="1409012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Rectangle 4">
            <a:extLst>
              <a:ext uri="{FF2B5EF4-FFF2-40B4-BE49-F238E27FC236}">
                <a16:creationId xmlns:a16="http://schemas.microsoft.com/office/drawing/2014/main" id="{117CB13F-35BC-7D44-8852-1CF27F8D7C89}"/>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4" name="Rectangle 5">
            <a:extLst>
              <a:ext uri="{FF2B5EF4-FFF2-40B4-BE49-F238E27FC236}">
                <a16:creationId xmlns:a16="http://schemas.microsoft.com/office/drawing/2014/main" id="{E492290B-9E5F-CE44-8C3D-04C22BCE0396}"/>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5" name="Rectangle 6">
            <a:extLst>
              <a:ext uri="{FF2B5EF4-FFF2-40B4-BE49-F238E27FC236}">
                <a16:creationId xmlns:a16="http://schemas.microsoft.com/office/drawing/2014/main" id="{1B590ADF-5A3F-984C-BD98-3A1707566632}"/>
              </a:ext>
            </a:extLst>
          </p:cNvPr>
          <p:cNvSpPr>
            <a:spLocks noGrp="1" noChangeArrowheads="1"/>
          </p:cNvSpPr>
          <p:nvPr>
            <p:ph type="sldNum" sz="quarter" idx="12"/>
          </p:nvPr>
        </p:nvSpPr>
        <p:spPr>
          <a:ln/>
        </p:spPr>
        <p:txBody>
          <a:bodyPr/>
          <a:lstStyle>
            <a:lvl1pPr>
              <a:defRPr/>
            </a:lvl1pPr>
          </a:lstStyle>
          <a:p>
            <a:fld id="{F90F3C5D-B830-2B4A-8D37-8CD74395FAEE}" type="slidenum">
              <a:rPr lang="en-GB" altLang="nl-NL"/>
              <a:pPr/>
              <a:t>‹nr.›</a:t>
            </a:fld>
            <a:endParaRPr lang="en-GB" altLang="nl-NL"/>
          </a:p>
        </p:txBody>
      </p:sp>
    </p:spTree>
    <p:extLst>
      <p:ext uri="{BB962C8B-B14F-4D97-AF65-F5344CB8AC3E}">
        <p14:creationId xmlns:p14="http://schemas.microsoft.com/office/powerpoint/2010/main" val="1700151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82A2CF2-17D0-E641-8860-131EFEAC5908}"/>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3" name="Rectangle 5">
            <a:extLst>
              <a:ext uri="{FF2B5EF4-FFF2-40B4-BE49-F238E27FC236}">
                <a16:creationId xmlns:a16="http://schemas.microsoft.com/office/drawing/2014/main" id="{FD1D6DC1-6C30-1848-AAE4-574DE9C01F1C}"/>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4" name="Rectangle 6">
            <a:extLst>
              <a:ext uri="{FF2B5EF4-FFF2-40B4-BE49-F238E27FC236}">
                <a16:creationId xmlns:a16="http://schemas.microsoft.com/office/drawing/2014/main" id="{FC429F30-6705-384F-A946-A00E342611CE}"/>
              </a:ext>
            </a:extLst>
          </p:cNvPr>
          <p:cNvSpPr>
            <a:spLocks noGrp="1" noChangeArrowheads="1"/>
          </p:cNvSpPr>
          <p:nvPr>
            <p:ph type="sldNum" sz="quarter" idx="12"/>
          </p:nvPr>
        </p:nvSpPr>
        <p:spPr>
          <a:ln/>
        </p:spPr>
        <p:txBody>
          <a:bodyPr/>
          <a:lstStyle>
            <a:lvl1pPr>
              <a:defRPr/>
            </a:lvl1pPr>
          </a:lstStyle>
          <a:p>
            <a:fld id="{A1E3C9A4-F090-B94E-895B-284A9E537F2D}" type="slidenum">
              <a:rPr lang="en-GB" altLang="nl-NL"/>
              <a:pPr/>
              <a:t>‹nr.›</a:t>
            </a:fld>
            <a:endParaRPr lang="en-GB" altLang="nl-NL"/>
          </a:p>
        </p:txBody>
      </p:sp>
    </p:spTree>
    <p:extLst>
      <p:ext uri="{BB962C8B-B14F-4D97-AF65-F5344CB8AC3E}">
        <p14:creationId xmlns:p14="http://schemas.microsoft.com/office/powerpoint/2010/main" val="472217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BE"/>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Klik om de tekststijl van het model te bewerken</a:t>
            </a:r>
          </a:p>
        </p:txBody>
      </p:sp>
      <p:sp>
        <p:nvSpPr>
          <p:cNvPr id="5" name="Rectangle 4">
            <a:extLst>
              <a:ext uri="{FF2B5EF4-FFF2-40B4-BE49-F238E27FC236}">
                <a16:creationId xmlns:a16="http://schemas.microsoft.com/office/drawing/2014/main" id="{9C2A49ED-F0C2-3648-B72E-74398B0D3139}"/>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6" name="Rectangle 5">
            <a:extLst>
              <a:ext uri="{FF2B5EF4-FFF2-40B4-BE49-F238E27FC236}">
                <a16:creationId xmlns:a16="http://schemas.microsoft.com/office/drawing/2014/main" id="{101996DA-8839-A043-A62E-653A894103F4}"/>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7" name="Rectangle 6">
            <a:extLst>
              <a:ext uri="{FF2B5EF4-FFF2-40B4-BE49-F238E27FC236}">
                <a16:creationId xmlns:a16="http://schemas.microsoft.com/office/drawing/2014/main" id="{521C7FAE-AAA0-A84C-A098-A8A51A3B1417}"/>
              </a:ext>
            </a:extLst>
          </p:cNvPr>
          <p:cNvSpPr>
            <a:spLocks noGrp="1" noChangeArrowheads="1"/>
          </p:cNvSpPr>
          <p:nvPr>
            <p:ph type="sldNum" sz="quarter" idx="12"/>
          </p:nvPr>
        </p:nvSpPr>
        <p:spPr>
          <a:ln/>
        </p:spPr>
        <p:txBody>
          <a:bodyPr/>
          <a:lstStyle>
            <a:lvl1pPr>
              <a:defRPr/>
            </a:lvl1pPr>
          </a:lstStyle>
          <a:p>
            <a:fld id="{A5204AF4-CA61-9C43-9AD9-420C8DAC6CF7}" type="slidenum">
              <a:rPr lang="en-GB" altLang="nl-NL"/>
              <a:pPr/>
              <a:t>‹nr.›</a:t>
            </a:fld>
            <a:endParaRPr lang="en-GB" altLang="nl-NL"/>
          </a:p>
        </p:txBody>
      </p:sp>
    </p:spTree>
    <p:extLst>
      <p:ext uri="{BB962C8B-B14F-4D97-AF65-F5344CB8AC3E}">
        <p14:creationId xmlns:p14="http://schemas.microsoft.com/office/powerpoint/2010/main" val="2502200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BE"/>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Klik om de tekststijl van het model te bewerken</a:t>
            </a:r>
          </a:p>
        </p:txBody>
      </p:sp>
      <p:sp>
        <p:nvSpPr>
          <p:cNvPr id="5" name="Rectangle 4">
            <a:extLst>
              <a:ext uri="{FF2B5EF4-FFF2-40B4-BE49-F238E27FC236}">
                <a16:creationId xmlns:a16="http://schemas.microsoft.com/office/drawing/2014/main" id="{670EA691-ADAA-5848-98F5-78C76103C770}"/>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6" name="Rectangle 5">
            <a:extLst>
              <a:ext uri="{FF2B5EF4-FFF2-40B4-BE49-F238E27FC236}">
                <a16:creationId xmlns:a16="http://schemas.microsoft.com/office/drawing/2014/main" id="{111D9611-D91A-F445-A33E-B453B94A34A9}"/>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7" name="Rectangle 6">
            <a:extLst>
              <a:ext uri="{FF2B5EF4-FFF2-40B4-BE49-F238E27FC236}">
                <a16:creationId xmlns:a16="http://schemas.microsoft.com/office/drawing/2014/main" id="{497124B6-9840-334F-9A59-D798928746EF}"/>
              </a:ext>
            </a:extLst>
          </p:cNvPr>
          <p:cNvSpPr>
            <a:spLocks noGrp="1" noChangeArrowheads="1"/>
          </p:cNvSpPr>
          <p:nvPr>
            <p:ph type="sldNum" sz="quarter" idx="12"/>
          </p:nvPr>
        </p:nvSpPr>
        <p:spPr>
          <a:ln/>
        </p:spPr>
        <p:txBody>
          <a:bodyPr/>
          <a:lstStyle>
            <a:lvl1pPr>
              <a:defRPr/>
            </a:lvl1pPr>
          </a:lstStyle>
          <a:p>
            <a:fld id="{75C5F146-8031-304B-B1D7-CF752468CAD3}" type="slidenum">
              <a:rPr lang="en-GB" altLang="nl-NL"/>
              <a:pPr/>
              <a:t>‹nr.›</a:t>
            </a:fld>
            <a:endParaRPr lang="en-GB" altLang="nl-NL"/>
          </a:p>
        </p:txBody>
      </p:sp>
    </p:spTree>
    <p:extLst>
      <p:ext uri="{BB962C8B-B14F-4D97-AF65-F5344CB8AC3E}">
        <p14:creationId xmlns:p14="http://schemas.microsoft.com/office/powerpoint/2010/main" val="3340937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BFD30FB-C050-2942-A15E-57EEA1BD9D7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nl-NL"/>
              <a:t>Click to edit Master title style</a:t>
            </a:r>
          </a:p>
        </p:txBody>
      </p:sp>
      <p:sp>
        <p:nvSpPr>
          <p:cNvPr id="1027" name="Rectangle 3">
            <a:extLst>
              <a:ext uri="{FF2B5EF4-FFF2-40B4-BE49-F238E27FC236}">
                <a16:creationId xmlns:a16="http://schemas.microsoft.com/office/drawing/2014/main" id="{64FF2FB4-D547-0F48-A70F-2FCD81BCBC1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nl-NL"/>
              <a:t>Click to edit Master text styles</a:t>
            </a:r>
          </a:p>
          <a:p>
            <a:pPr lvl="1"/>
            <a:r>
              <a:rPr lang="en-GB" altLang="nl-NL"/>
              <a:t>Second level</a:t>
            </a:r>
          </a:p>
          <a:p>
            <a:pPr lvl="2"/>
            <a:r>
              <a:rPr lang="en-GB" altLang="nl-NL"/>
              <a:t>Third level</a:t>
            </a:r>
          </a:p>
          <a:p>
            <a:pPr lvl="3"/>
            <a:r>
              <a:rPr lang="en-GB" altLang="nl-NL"/>
              <a:t>Fourth level</a:t>
            </a:r>
          </a:p>
          <a:p>
            <a:pPr lvl="4"/>
            <a:r>
              <a:rPr lang="en-GB" altLang="nl-NL"/>
              <a:t>Fifth level</a:t>
            </a:r>
          </a:p>
        </p:txBody>
      </p:sp>
      <p:sp>
        <p:nvSpPr>
          <p:cNvPr id="1028" name="Rectangle 4">
            <a:extLst>
              <a:ext uri="{FF2B5EF4-FFF2-40B4-BE49-F238E27FC236}">
                <a16:creationId xmlns:a16="http://schemas.microsoft.com/office/drawing/2014/main" id="{8424A0B4-EA88-8D45-A18C-6D889873082B}"/>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0"/>
              </a:defRPr>
            </a:lvl1pPr>
          </a:lstStyle>
          <a:p>
            <a:pPr>
              <a:defRPr/>
            </a:pPr>
            <a:endParaRPr lang="en-GB" altLang="nl-NL"/>
          </a:p>
        </p:txBody>
      </p:sp>
      <p:sp>
        <p:nvSpPr>
          <p:cNvPr id="1029" name="Rectangle 5">
            <a:extLst>
              <a:ext uri="{FF2B5EF4-FFF2-40B4-BE49-F238E27FC236}">
                <a16:creationId xmlns:a16="http://schemas.microsoft.com/office/drawing/2014/main" id="{A52F1E22-66FE-8543-BF6F-2454CC9B144B}"/>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defRPr>
            </a:lvl1pPr>
          </a:lstStyle>
          <a:p>
            <a:pPr>
              <a:defRPr/>
            </a:pPr>
            <a:endParaRPr lang="en-GB" altLang="nl-NL"/>
          </a:p>
        </p:txBody>
      </p:sp>
      <p:sp>
        <p:nvSpPr>
          <p:cNvPr id="1030" name="Rectangle 6">
            <a:extLst>
              <a:ext uri="{FF2B5EF4-FFF2-40B4-BE49-F238E27FC236}">
                <a16:creationId xmlns:a16="http://schemas.microsoft.com/office/drawing/2014/main" id="{57FC36D6-D9EC-7B46-97E5-49C9FCE476ED}"/>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400"/>
            </a:lvl1pPr>
          </a:lstStyle>
          <a:p>
            <a:fld id="{8E8E9EB3-BAED-BE4E-9492-8433907ADD8C}" type="slidenum">
              <a:rPr lang="en-GB" altLang="nl-NL"/>
              <a:pPr/>
              <a:t>‹nr.›</a:t>
            </a:fld>
            <a:endParaRPr lang="en-GB" alt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9795BEC-CBDF-FF4F-8E92-FF246140DE9A}"/>
              </a:ext>
            </a:extLst>
          </p:cNvPr>
          <p:cNvSpPr/>
          <p:nvPr/>
        </p:nvSpPr>
        <p:spPr>
          <a:xfrm>
            <a:off x="0" y="19637"/>
            <a:ext cx="9144000" cy="4031873"/>
          </a:xfrm>
          <a:prstGeom prst="rect">
            <a:avLst/>
          </a:prstGeom>
        </p:spPr>
        <p:txBody>
          <a:bodyPr wrap="square">
            <a:spAutoFit/>
          </a:bodyPr>
          <a:lstStyle/>
          <a:p>
            <a:pPr algn="ctr"/>
            <a:endParaRPr lang="nl-BE" sz="3200" b="1" i="1" dirty="0">
              <a:solidFill>
                <a:srgbClr val="002060"/>
              </a:solidFill>
              <a:latin typeface="Arial" panose="020B0604020202020204" pitchFamily="34" charset="0"/>
            </a:endParaRPr>
          </a:p>
          <a:p>
            <a:pPr algn="ctr"/>
            <a:r>
              <a:rPr lang="nl-BE" sz="3200" b="1" i="1" dirty="0">
                <a:solidFill>
                  <a:srgbClr val="002060"/>
                </a:solidFill>
                <a:latin typeface="Arial" panose="020B0604020202020204" pitchFamily="34" charset="0"/>
              </a:rPr>
              <a:t>Welkom op de (semi-)virtuele rondleiding </a:t>
            </a:r>
          </a:p>
          <a:p>
            <a:pPr algn="ctr"/>
            <a:r>
              <a:rPr lang="nl-BE" sz="3200" b="1" i="1" dirty="0">
                <a:solidFill>
                  <a:srgbClr val="002060"/>
                </a:solidFill>
                <a:latin typeface="Arial" panose="020B0604020202020204" pitchFamily="34" charset="0"/>
              </a:rPr>
              <a:t>in de Plantentuin</a:t>
            </a:r>
          </a:p>
          <a:p>
            <a:pPr algn="ctr"/>
            <a:endParaRPr lang="nl-BE" sz="3200" b="1" i="1" dirty="0">
              <a:solidFill>
                <a:srgbClr val="002060"/>
              </a:solidFill>
              <a:latin typeface="Arial" panose="020B0604020202020204" pitchFamily="34" charset="0"/>
            </a:endParaRPr>
          </a:p>
          <a:p>
            <a:pPr algn="ctr"/>
            <a:r>
              <a:rPr lang="nl-BE" sz="3200" b="1" i="1" dirty="0">
                <a:solidFill>
                  <a:srgbClr val="002060"/>
                </a:solidFill>
                <a:latin typeface="Arial" panose="020B0604020202020204" pitchFamily="34" charset="0"/>
              </a:rPr>
              <a:t>woensdag 1 maart 2023</a:t>
            </a:r>
          </a:p>
          <a:p>
            <a:pPr algn="ctr"/>
            <a:endParaRPr lang="nl-BE" sz="3200" b="1" i="1" dirty="0">
              <a:solidFill>
                <a:srgbClr val="002060"/>
              </a:solidFill>
              <a:latin typeface="Arial" panose="020B0604020202020204" pitchFamily="34" charset="0"/>
            </a:endParaRPr>
          </a:p>
          <a:p>
            <a:pPr algn="ctr"/>
            <a:r>
              <a:rPr lang="nl-BE" sz="3200" b="1" i="1" dirty="0">
                <a:solidFill>
                  <a:srgbClr val="002060"/>
                </a:solidFill>
                <a:latin typeface="Arial" panose="020B0604020202020204" pitchFamily="34" charset="0"/>
              </a:rPr>
              <a:t>Thema = winterbloei</a:t>
            </a:r>
          </a:p>
          <a:p>
            <a:pPr algn="ctr"/>
            <a:endParaRPr lang="nl-BE" sz="3200" b="1" i="1" dirty="0">
              <a:solidFill>
                <a:srgbClr val="002060"/>
              </a:solidFill>
              <a:latin typeface="Arial" panose="020B0604020202020204" pitchFamily="34" charset="0"/>
            </a:endParaRPr>
          </a:p>
        </p:txBody>
      </p:sp>
    </p:spTree>
    <p:extLst>
      <p:ext uri="{BB962C8B-B14F-4D97-AF65-F5344CB8AC3E}">
        <p14:creationId xmlns:p14="http://schemas.microsoft.com/office/powerpoint/2010/main" val="144002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loem, fruit, roos&#10;&#10;Automatisch gegenereerde beschrijving">
            <a:extLst>
              <a:ext uri="{FF2B5EF4-FFF2-40B4-BE49-F238E27FC236}">
                <a16:creationId xmlns:a16="http://schemas.microsoft.com/office/drawing/2014/main" id="{0E43FF4D-8655-805A-FBD1-2E0BCFC57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7913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loem, plant&#10;&#10;Automatisch gegenereerde beschrijving">
            <a:extLst>
              <a:ext uri="{FF2B5EF4-FFF2-40B4-BE49-F238E27FC236}">
                <a16:creationId xmlns:a16="http://schemas.microsoft.com/office/drawing/2014/main" id="{22DCA014-B4D6-2E5E-52FC-8B5DCDA634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7384"/>
            <a:ext cx="9144000" cy="6858000"/>
          </a:xfrm>
          <a:prstGeom prst="rect">
            <a:avLst/>
          </a:prstGeom>
        </p:spPr>
      </p:pic>
    </p:spTree>
    <p:extLst>
      <p:ext uri="{BB962C8B-B14F-4D97-AF65-F5344CB8AC3E}">
        <p14:creationId xmlns:p14="http://schemas.microsoft.com/office/powerpoint/2010/main" val="2821726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801974" y="2818954"/>
            <a:ext cx="5540052" cy="1077218"/>
          </a:xfrm>
          <a:prstGeom prst="rect">
            <a:avLst/>
          </a:prstGeom>
        </p:spPr>
        <p:txBody>
          <a:bodyPr wrap="square">
            <a:spAutoFit/>
          </a:bodyPr>
          <a:lstStyle/>
          <a:p>
            <a:pPr algn="ctr"/>
            <a:r>
              <a:rPr lang="nl-BE" sz="3200" b="1" i="1" dirty="0">
                <a:solidFill>
                  <a:srgbClr val="002060"/>
                </a:solidFill>
                <a:latin typeface="Helvetica" pitchFamily="2" charset="0"/>
              </a:rPr>
              <a:t>Arboretum</a:t>
            </a:r>
          </a:p>
          <a:p>
            <a:pPr algn="ctr"/>
            <a:r>
              <a:rPr lang="nl-BE" sz="3200" b="1" i="1" dirty="0">
                <a:solidFill>
                  <a:srgbClr val="002060"/>
                </a:solidFill>
                <a:latin typeface="Helvetica" pitchFamily="2" charset="0"/>
              </a:rPr>
              <a:t>AAM &amp; AAZ &amp; AEU</a:t>
            </a:r>
          </a:p>
        </p:txBody>
      </p:sp>
    </p:spTree>
    <p:extLst>
      <p:ext uri="{BB962C8B-B14F-4D97-AF65-F5344CB8AC3E}">
        <p14:creationId xmlns:p14="http://schemas.microsoft.com/office/powerpoint/2010/main" val="4172945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rots, plant, stof&#10;&#10;Automatisch gegenereerde beschrijving">
            <a:extLst>
              <a:ext uri="{FF2B5EF4-FFF2-40B4-BE49-F238E27FC236}">
                <a16:creationId xmlns:a16="http://schemas.microsoft.com/office/drawing/2014/main" id="{9955D1CB-A4A2-6A9F-B5CB-FB5305F6AC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03896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gebied&#10;&#10;Automatisch gegenereerde beschrijving">
            <a:extLst>
              <a:ext uri="{FF2B5EF4-FFF2-40B4-BE49-F238E27FC236}">
                <a16:creationId xmlns:a16="http://schemas.microsoft.com/office/drawing/2014/main" id="{C52DFC93-A09F-5BB1-9EFF-2A16233E03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90350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654B0AC-2341-BFB4-60DE-4640E2CDAF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88063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bos&#10;&#10;Automatisch gegenereerde beschrijving">
            <a:extLst>
              <a:ext uri="{FF2B5EF4-FFF2-40B4-BE49-F238E27FC236}">
                <a16:creationId xmlns:a16="http://schemas.microsoft.com/office/drawing/2014/main" id="{E247031C-6528-2ECE-D388-AB8ACCF1CF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7384"/>
            <a:ext cx="9144000" cy="6858000"/>
          </a:xfrm>
          <a:prstGeom prst="rect">
            <a:avLst/>
          </a:prstGeom>
        </p:spPr>
      </p:pic>
    </p:spTree>
    <p:extLst>
      <p:ext uri="{BB962C8B-B14F-4D97-AF65-F5344CB8AC3E}">
        <p14:creationId xmlns:p14="http://schemas.microsoft.com/office/powerpoint/2010/main" val="2127910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bos&#10;&#10;Automatisch gegenereerde beschrijving">
            <a:extLst>
              <a:ext uri="{FF2B5EF4-FFF2-40B4-BE49-F238E27FC236}">
                <a16:creationId xmlns:a16="http://schemas.microsoft.com/office/drawing/2014/main" id="{EA9D838F-6404-5390-C182-506BA21D39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63017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 hout&#10;&#10;Automatisch gegenereerde beschrijving">
            <a:extLst>
              <a:ext uri="{FF2B5EF4-FFF2-40B4-BE49-F238E27FC236}">
                <a16:creationId xmlns:a16="http://schemas.microsoft.com/office/drawing/2014/main" id="{F49FC97E-DD2F-F398-2E3C-3241096142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72554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oom&#10;&#10;Automatisch gegenereerde beschrijving">
            <a:extLst>
              <a:ext uri="{FF2B5EF4-FFF2-40B4-BE49-F238E27FC236}">
                <a16:creationId xmlns:a16="http://schemas.microsoft.com/office/drawing/2014/main" id="{238D6F68-91C3-A714-F317-D5ED32EA92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92156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844824" y="2818954"/>
            <a:ext cx="5454352" cy="1077218"/>
          </a:xfrm>
          <a:prstGeom prst="rect">
            <a:avLst/>
          </a:prstGeom>
        </p:spPr>
        <p:txBody>
          <a:bodyPr wrap="square">
            <a:spAutoFit/>
          </a:bodyPr>
          <a:lstStyle/>
          <a:p>
            <a:pPr algn="ctr"/>
            <a:r>
              <a:rPr lang="nl-BE" sz="3200" b="1" i="1" dirty="0">
                <a:solidFill>
                  <a:srgbClr val="002060"/>
                </a:solidFill>
                <a:latin typeface="Helvetica" pitchFamily="2" charset="0"/>
              </a:rPr>
              <a:t>Rotstuin</a:t>
            </a:r>
          </a:p>
          <a:p>
            <a:pPr algn="ctr"/>
            <a:r>
              <a:rPr lang="nl-BE" sz="3200" b="1" i="1" dirty="0">
                <a:solidFill>
                  <a:srgbClr val="002060"/>
                </a:solidFill>
                <a:latin typeface="Helvetica" pitchFamily="2" charset="0"/>
              </a:rPr>
              <a:t>PIN &amp; RTS</a:t>
            </a:r>
            <a:endParaRPr lang="nl-BE" sz="3200" dirty="0"/>
          </a:p>
        </p:txBody>
      </p:sp>
    </p:spTree>
    <p:extLst>
      <p:ext uri="{BB962C8B-B14F-4D97-AF65-F5344CB8AC3E}">
        <p14:creationId xmlns:p14="http://schemas.microsoft.com/office/powerpoint/2010/main" val="4233823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45C96DC-2C8F-BCBA-E699-6AD4E29500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84891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loem&#10;&#10;Automatisch gegenereerde beschrijving">
            <a:extLst>
              <a:ext uri="{FF2B5EF4-FFF2-40B4-BE49-F238E27FC236}">
                <a16:creationId xmlns:a16="http://schemas.microsoft.com/office/drawing/2014/main" id="{EE787FA8-601D-7AE9-0D20-A3E32AAEB0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84440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B12E7A7-4B13-8F41-AD3F-9AFC65A22882}"/>
              </a:ext>
            </a:extLst>
          </p:cNvPr>
          <p:cNvSpPr/>
          <p:nvPr/>
        </p:nvSpPr>
        <p:spPr>
          <a:xfrm>
            <a:off x="1952836" y="2818954"/>
            <a:ext cx="5238328" cy="1077218"/>
          </a:xfrm>
          <a:prstGeom prst="rect">
            <a:avLst/>
          </a:prstGeom>
        </p:spPr>
        <p:txBody>
          <a:bodyPr wrap="square">
            <a:spAutoFit/>
          </a:bodyPr>
          <a:lstStyle/>
          <a:p>
            <a:pPr algn="ctr"/>
            <a:r>
              <a:rPr lang="nl-BE" sz="3200" b="1" i="1" dirty="0">
                <a:solidFill>
                  <a:srgbClr val="002060"/>
                </a:solidFill>
                <a:latin typeface="Helvetica" pitchFamily="2" charset="0"/>
              </a:rPr>
              <a:t>Kleine Vijver</a:t>
            </a:r>
          </a:p>
          <a:p>
            <a:pPr algn="ctr"/>
            <a:r>
              <a:rPr lang="nl-BE" sz="3200" b="1" i="1" dirty="0">
                <a:solidFill>
                  <a:srgbClr val="002060"/>
                </a:solidFill>
                <a:latin typeface="Helvetica" pitchFamily="2" charset="0"/>
              </a:rPr>
              <a:t>KLV</a:t>
            </a:r>
          </a:p>
        </p:txBody>
      </p:sp>
    </p:spTree>
    <p:extLst>
      <p:ext uri="{BB962C8B-B14F-4D97-AF65-F5344CB8AC3E}">
        <p14:creationId xmlns:p14="http://schemas.microsoft.com/office/powerpoint/2010/main" val="17550329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lucht, buiten, boom, plant&#10;&#10;Automatisch gegenereerde beschrijving">
            <a:extLst>
              <a:ext uri="{FF2B5EF4-FFF2-40B4-BE49-F238E27FC236}">
                <a16:creationId xmlns:a16="http://schemas.microsoft.com/office/drawing/2014/main" id="{1024E864-7A40-D86E-46D3-85164E8200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21189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bebost&#10;&#10;Automatisch gegenereerde beschrijving">
            <a:extLst>
              <a:ext uri="{FF2B5EF4-FFF2-40B4-BE49-F238E27FC236}">
                <a16:creationId xmlns:a16="http://schemas.microsoft.com/office/drawing/2014/main" id="{7AC85BE8-4AE6-E746-51DD-B9736BE3C0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19748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lucht, gebouw&#10;&#10;Automatisch gegenereerde beschrijving">
            <a:extLst>
              <a:ext uri="{FF2B5EF4-FFF2-40B4-BE49-F238E27FC236}">
                <a16:creationId xmlns:a16="http://schemas.microsoft.com/office/drawing/2014/main" id="{36C5C726-3410-7046-1C16-9AEF273E04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35616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hout&#10;&#10;Automatisch gegenereerde beschrijving">
            <a:extLst>
              <a:ext uri="{FF2B5EF4-FFF2-40B4-BE49-F238E27FC236}">
                <a16:creationId xmlns:a16="http://schemas.microsoft.com/office/drawing/2014/main" id="{DE23A38D-26BF-8687-1631-753295F406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819890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lad, boom&#10;&#10;Automatisch gegenereerde beschrijving">
            <a:extLst>
              <a:ext uri="{FF2B5EF4-FFF2-40B4-BE49-F238E27FC236}">
                <a16:creationId xmlns:a16="http://schemas.microsoft.com/office/drawing/2014/main" id="{F57523BA-B489-E03D-1505-EE272A10CE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13348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groen, buiten, blad&#10;&#10;Automatisch gegenereerde beschrijving">
            <a:extLst>
              <a:ext uri="{FF2B5EF4-FFF2-40B4-BE49-F238E27FC236}">
                <a16:creationId xmlns:a16="http://schemas.microsoft.com/office/drawing/2014/main" id="{11A23B68-09EB-4E73-4E22-C3DBEB9892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61589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buiten, plant, blad&#10;&#10;Automatisch gegenereerde beschrijving">
            <a:extLst>
              <a:ext uri="{FF2B5EF4-FFF2-40B4-BE49-F238E27FC236}">
                <a16:creationId xmlns:a16="http://schemas.microsoft.com/office/drawing/2014/main" id="{148EBE70-7601-0B04-AD0F-97204042D8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17378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10;&#10;Automatisch gegenereerde beschrijving">
            <a:extLst>
              <a:ext uri="{FF2B5EF4-FFF2-40B4-BE49-F238E27FC236}">
                <a16:creationId xmlns:a16="http://schemas.microsoft.com/office/drawing/2014/main" id="{A8992F7E-B5E9-91A8-AEBE-5ADFBFA126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945765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plant, bloem&#10;&#10;Automatisch gegenereerde beschrijving">
            <a:extLst>
              <a:ext uri="{FF2B5EF4-FFF2-40B4-BE49-F238E27FC236}">
                <a16:creationId xmlns:a16="http://schemas.microsoft.com/office/drawing/2014/main" id="{50A08365-16E8-9A2F-C83C-1A20958C1A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31207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lad&#10;&#10;Automatisch gegenereerde beschrijving">
            <a:extLst>
              <a:ext uri="{FF2B5EF4-FFF2-40B4-BE49-F238E27FC236}">
                <a16:creationId xmlns:a16="http://schemas.microsoft.com/office/drawing/2014/main" id="{E6617AF2-E654-540C-7708-0EA4DAED78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648999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lad, tuin&#10;&#10;Automatisch gegenereerde beschrijving">
            <a:extLst>
              <a:ext uri="{FF2B5EF4-FFF2-40B4-BE49-F238E27FC236}">
                <a16:creationId xmlns:a16="http://schemas.microsoft.com/office/drawing/2014/main" id="{FA69B32B-C9C9-7EB3-1F8E-AE14DB7DA0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930945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844824" y="2818954"/>
            <a:ext cx="5454352" cy="1077218"/>
          </a:xfrm>
          <a:prstGeom prst="rect">
            <a:avLst/>
          </a:prstGeom>
        </p:spPr>
        <p:txBody>
          <a:bodyPr wrap="square">
            <a:spAutoFit/>
          </a:bodyPr>
          <a:lstStyle/>
          <a:p>
            <a:pPr algn="ctr"/>
            <a:r>
              <a:rPr lang="nl-BE" sz="3200" b="1" i="1" dirty="0">
                <a:solidFill>
                  <a:srgbClr val="002060"/>
                </a:solidFill>
                <a:latin typeface="Helvetica" pitchFamily="2" charset="0"/>
              </a:rPr>
              <a:t>Systematiek Monocotylen</a:t>
            </a:r>
          </a:p>
          <a:p>
            <a:pPr algn="ctr"/>
            <a:r>
              <a:rPr lang="nl-BE" sz="3200" b="1" i="1" dirty="0">
                <a:solidFill>
                  <a:srgbClr val="002060"/>
                </a:solidFill>
                <a:latin typeface="Helvetica" pitchFamily="2" charset="0"/>
              </a:rPr>
              <a:t>SEU</a:t>
            </a:r>
            <a:endParaRPr lang="nl-BE" sz="3200" dirty="0"/>
          </a:p>
        </p:txBody>
      </p:sp>
    </p:spTree>
    <p:extLst>
      <p:ext uri="{BB962C8B-B14F-4D97-AF65-F5344CB8AC3E}">
        <p14:creationId xmlns:p14="http://schemas.microsoft.com/office/powerpoint/2010/main" val="39945698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trottoir, weg&#10;&#10;Automatisch gegenereerde beschrijving">
            <a:extLst>
              <a:ext uri="{FF2B5EF4-FFF2-40B4-BE49-F238E27FC236}">
                <a16:creationId xmlns:a16="http://schemas.microsoft.com/office/drawing/2014/main" id="{975CCD2C-E78B-4787-EA11-5C8A955448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096893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aarde&#10;&#10;Automatisch gegenereerde beschrijving">
            <a:extLst>
              <a:ext uri="{FF2B5EF4-FFF2-40B4-BE49-F238E27FC236}">
                <a16:creationId xmlns:a16="http://schemas.microsoft.com/office/drawing/2014/main" id="{91F76DBD-0D6D-3528-08A1-456A9937AB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933500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043608" y="2818954"/>
            <a:ext cx="7056784" cy="1077218"/>
          </a:xfrm>
          <a:prstGeom prst="rect">
            <a:avLst/>
          </a:prstGeom>
        </p:spPr>
        <p:txBody>
          <a:bodyPr wrap="square">
            <a:spAutoFit/>
          </a:bodyPr>
          <a:lstStyle/>
          <a:p>
            <a:pPr algn="ctr"/>
            <a:r>
              <a:rPr lang="nl-BE" sz="3200" b="1" i="1" dirty="0">
                <a:solidFill>
                  <a:srgbClr val="002060"/>
                </a:solidFill>
                <a:latin typeface="Helvetica" pitchFamily="2" charset="0"/>
              </a:rPr>
              <a:t>Border Victoriakas</a:t>
            </a:r>
          </a:p>
          <a:p>
            <a:pPr algn="ctr"/>
            <a:r>
              <a:rPr lang="nl-BE" sz="3200" b="1" i="1" dirty="0">
                <a:solidFill>
                  <a:srgbClr val="002060"/>
                </a:solidFill>
                <a:latin typeface="Helvetica" pitchFamily="2" charset="0"/>
              </a:rPr>
              <a:t>BVK</a:t>
            </a:r>
          </a:p>
        </p:txBody>
      </p:sp>
    </p:spTree>
    <p:extLst>
      <p:ext uri="{BB962C8B-B14F-4D97-AF65-F5344CB8AC3E}">
        <p14:creationId xmlns:p14="http://schemas.microsoft.com/office/powerpoint/2010/main" val="38396642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buiten, gras, stof&#10;&#10;Automatisch gegenereerde beschrijving">
            <a:extLst>
              <a:ext uri="{FF2B5EF4-FFF2-40B4-BE49-F238E27FC236}">
                <a16:creationId xmlns:a16="http://schemas.microsoft.com/office/drawing/2014/main" id="{AD391931-0C0D-51E1-2642-8464855F5F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752448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buiten, plant, groente&#10;&#10;Automatisch gegenereerde beschrijving">
            <a:extLst>
              <a:ext uri="{FF2B5EF4-FFF2-40B4-BE49-F238E27FC236}">
                <a16:creationId xmlns:a16="http://schemas.microsoft.com/office/drawing/2014/main" id="{F289C939-16F2-18EC-6FD4-B5BB7BAA1A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785763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rots, plant&#10;&#10;Automatisch gegenereerde beschrijving">
            <a:extLst>
              <a:ext uri="{FF2B5EF4-FFF2-40B4-BE49-F238E27FC236}">
                <a16:creationId xmlns:a16="http://schemas.microsoft.com/office/drawing/2014/main" id="{0DC996AC-EB21-5699-BC1C-AB6C8DC5E7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46679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23E8BD9-9379-EA80-C48E-35048DCA31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264222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plant, tuin&#10;&#10;Automatisch gegenereerde beschrijving">
            <a:extLst>
              <a:ext uri="{FF2B5EF4-FFF2-40B4-BE49-F238E27FC236}">
                <a16:creationId xmlns:a16="http://schemas.microsoft.com/office/drawing/2014/main" id="{7364B95A-DD8E-F42A-ABE8-560E800EF7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277115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te, groen&#10;&#10;Automatisch gegenereerde beschrijving">
            <a:extLst>
              <a:ext uri="{FF2B5EF4-FFF2-40B4-BE49-F238E27FC236}">
                <a16:creationId xmlns:a16="http://schemas.microsoft.com/office/drawing/2014/main" id="{78968739-8D5A-2FB1-C9EB-B5B0983911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215547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uiten, groen, blad&#10;&#10;Automatisch gegenereerde beschrijving">
            <a:extLst>
              <a:ext uri="{FF2B5EF4-FFF2-40B4-BE49-F238E27FC236}">
                <a16:creationId xmlns:a16="http://schemas.microsoft.com/office/drawing/2014/main" id="{9F5CF217-11E2-321D-9C49-5CA3220787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266211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buiten, plant, heuvel&#10;&#10;Automatisch gegenereerde beschrijving">
            <a:extLst>
              <a:ext uri="{FF2B5EF4-FFF2-40B4-BE49-F238E27FC236}">
                <a16:creationId xmlns:a16="http://schemas.microsoft.com/office/drawing/2014/main" id="{227A6542-41AC-C346-834C-B8934B3AC3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825780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buiten, plant, boom&#10;&#10;Automatisch gegenereerde beschrijving">
            <a:extLst>
              <a:ext uri="{FF2B5EF4-FFF2-40B4-BE49-F238E27FC236}">
                <a16:creationId xmlns:a16="http://schemas.microsoft.com/office/drawing/2014/main" id="{9E2E43F0-74F2-196D-9338-0F469B85C2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78615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buiten, plant, hout&#10;&#10;Automatisch gegenereerde beschrijving">
            <a:extLst>
              <a:ext uri="{FF2B5EF4-FFF2-40B4-BE49-F238E27FC236}">
                <a16:creationId xmlns:a16="http://schemas.microsoft.com/office/drawing/2014/main" id="{B73E4AE1-196B-CAB9-D7A2-4261CFF18B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128853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grond, plant&#10;&#10;Automatisch gegenereerde beschrijving">
            <a:extLst>
              <a:ext uri="{FF2B5EF4-FFF2-40B4-BE49-F238E27FC236}">
                <a16:creationId xmlns:a16="http://schemas.microsoft.com/office/drawing/2014/main" id="{32EFCF2E-43F8-2D74-57F3-CB42156096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626874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grond, plant&#10;&#10;Automatisch gegenereerde beschrijving">
            <a:extLst>
              <a:ext uri="{FF2B5EF4-FFF2-40B4-BE49-F238E27FC236}">
                <a16:creationId xmlns:a16="http://schemas.microsoft.com/office/drawing/2014/main" id="{4D992C23-174E-AE90-2E86-1E62F0545B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9575217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043608" y="2818954"/>
            <a:ext cx="7056784" cy="1077218"/>
          </a:xfrm>
          <a:prstGeom prst="rect">
            <a:avLst/>
          </a:prstGeom>
        </p:spPr>
        <p:txBody>
          <a:bodyPr wrap="square">
            <a:spAutoFit/>
          </a:bodyPr>
          <a:lstStyle/>
          <a:p>
            <a:pPr algn="ctr"/>
            <a:r>
              <a:rPr lang="nl-BE" sz="3200" b="1" i="1" dirty="0">
                <a:solidFill>
                  <a:srgbClr val="002060"/>
                </a:solidFill>
                <a:latin typeface="Helvetica" pitchFamily="2" charset="0"/>
              </a:rPr>
              <a:t>Border Ingangsgebouw</a:t>
            </a:r>
          </a:p>
          <a:p>
            <a:pPr algn="ctr"/>
            <a:r>
              <a:rPr lang="nl-BE" sz="3200" b="1" i="1" dirty="0">
                <a:solidFill>
                  <a:srgbClr val="002060"/>
                </a:solidFill>
                <a:latin typeface="Helvetica" pitchFamily="2" charset="0"/>
              </a:rPr>
              <a:t>BIG</a:t>
            </a:r>
          </a:p>
        </p:txBody>
      </p:sp>
    </p:spTree>
    <p:extLst>
      <p:ext uri="{BB962C8B-B14F-4D97-AF65-F5344CB8AC3E}">
        <p14:creationId xmlns:p14="http://schemas.microsoft.com/office/powerpoint/2010/main" val="30072173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bloem, plant&#10;&#10;Automatisch gegenereerde beschrijving">
            <a:extLst>
              <a:ext uri="{FF2B5EF4-FFF2-40B4-BE49-F238E27FC236}">
                <a16:creationId xmlns:a16="http://schemas.microsoft.com/office/drawing/2014/main" id="{3BF6A3A3-1879-A92A-9EDF-60A889789D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03145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rots, plant&#10;&#10;Automatisch gegenereerde beschrijving">
            <a:extLst>
              <a:ext uri="{FF2B5EF4-FFF2-40B4-BE49-F238E27FC236}">
                <a16:creationId xmlns:a16="http://schemas.microsoft.com/office/drawing/2014/main" id="{C0718B9E-608F-F1FB-06D7-C793B87977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998437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loem, plant, hout&#10;&#10;Automatisch gegenereerde beschrijving">
            <a:extLst>
              <a:ext uri="{FF2B5EF4-FFF2-40B4-BE49-F238E27FC236}">
                <a16:creationId xmlns:a16="http://schemas.microsoft.com/office/drawing/2014/main" id="{EC7D9676-2CD3-70CC-6020-6AAA050979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9962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4B0367EE-8605-C94C-9F87-69903434C5C4}"/>
              </a:ext>
            </a:extLst>
          </p:cNvPr>
          <p:cNvSpPr/>
          <p:nvPr/>
        </p:nvSpPr>
        <p:spPr>
          <a:xfrm>
            <a:off x="2286000" y="2818954"/>
            <a:ext cx="4572000" cy="1077218"/>
          </a:xfrm>
          <a:prstGeom prst="rect">
            <a:avLst/>
          </a:prstGeom>
        </p:spPr>
        <p:txBody>
          <a:bodyPr>
            <a:spAutoFit/>
          </a:bodyPr>
          <a:lstStyle/>
          <a:p>
            <a:pPr algn="ctr"/>
            <a:r>
              <a:rPr lang="nl-BE" sz="3200" b="1" i="1" dirty="0">
                <a:solidFill>
                  <a:srgbClr val="002060"/>
                </a:solidFill>
                <a:latin typeface="Helvetica" pitchFamily="2" charset="0"/>
              </a:rPr>
              <a:t>Mediterranea</a:t>
            </a:r>
          </a:p>
          <a:p>
            <a:pPr algn="ctr"/>
            <a:r>
              <a:rPr lang="nl-BE" sz="3200" b="1" i="1" dirty="0">
                <a:solidFill>
                  <a:srgbClr val="002060"/>
                </a:solidFill>
                <a:latin typeface="Helvetica" pitchFamily="2" charset="0"/>
              </a:rPr>
              <a:t>MDT</a:t>
            </a:r>
            <a:endParaRPr lang="nl-BE" sz="3200" dirty="0"/>
          </a:p>
        </p:txBody>
      </p:sp>
    </p:spTree>
    <p:extLst>
      <p:ext uri="{BB962C8B-B14F-4D97-AF65-F5344CB8AC3E}">
        <p14:creationId xmlns:p14="http://schemas.microsoft.com/office/powerpoint/2010/main" val="6810390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oom, agave&#10;&#10;Automatisch gegenereerde beschrijving">
            <a:extLst>
              <a:ext uri="{FF2B5EF4-FFF2-40B4-BE49-F238E27FC236}">
                <a16:creationId xmlns:a16="http://schemas.microsoft.com/office/drawing/2014/main" id="{4D443AB2-7F49-086D-A020-46CE49EA79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792" y="0"/>
            <a:ext cx="8316416" cy="6902624"/>
          </a:xfrm>
          <a:prstGeom prst="rect">
            <a:avLst/>
          </a:prstGeom>
        </p:spPr>
      </p:pic>
    </p:spTree>
    <p:extLst>
      <p:ext uri="{BB962C8B-B14F-4D97-AF65-F5344CB8AC3E}">
        <p14:creationId xmlns:p14="http://schemas.microsoft.com/office/powerpoint/2010/main" val="12776613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steen&#10;&#10;Automatisch gegenereerde beschrijving">
            <a:extLst>
              <a:ext uri="{FF2B5EF4-FFF2-40B4-BE49-F238E27FC236}">
                <a16:creationId xmlns:a16="http://schemas.microsoft.com/office/drawing/2014/main" id="{4E8DC058-0EE7-41C9-BB98-1FEE540484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173093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7807AA9-2C86-277E-551B-3C80EB43C0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5195"/>
            <a:ext cx="9144000" cy="6858000"/>
          </a:xfrm>
          <a:prstGeom prst="rect">
            <a:avLst/>
          </a:prstGeom>
        </p:spPr>
      </p:pic>
    </p:spTree>
    <p:extLst>
      <p:ext uri="{BB962C8B-B14F-4D97-AF65-F5344CB8AC3E}">
        <p14:creationId xmlns:p14="http://schemas.microsoft.com/office/powerpoint/2010/main" val="29215283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grond, gebouw&#10;&#10;Automatisch gegenereerde beschrijving">
            <a:extLst>
              <a:ext uri="{FF2B5EF4-FFF2-40B4-BE49-F238E27FC236}">
                <a16:creationId xmlns:a16="http://schemas.microsoft.com/office/drawing/2014/main" id="{D99CF46B-6E29-B5FF-B871-1755D503CA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068837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10;&#10;Automatisch gegenereerde beschrijving">
            <a:extLst>
              <a:ext uri="{FF2B5EF4-FFF2-40B4-BE49-F238E27FC236}">
                <a16:creationId xmlns:a16="http://schemas.microsoft.com/office/drawing/2014/main" id="{4A47DD08-ECA8-8045-E5F5-E7528B0B8F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900816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loem&#10;&#10;Automatisch gegenereerde beschrijving">
            <a:extLst>
              <a:ext uri="{FF2B5EF4-FFF2-40B4-BE49-F238E27FC236}">
                <a16:creationId xmlns:a16="http://schemas.microsoft.com/office/drawing/2014/main" id="{0D3D04C9-F824-6B06-28FA-B907FAB42B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164466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loem, kleurrijk&#10;&#10;Automatisch gegenereerde beschrijving">
            <a:extLst>
              <a:ext uri="{FF2B5EF4-FFF2-40B4-BE49-F238E27FC236}">
                <a16:creationId xmlns:a16="http://schemas.microsoft.com/office/drawing/2014/main" id="{994FB660-76B0-F7E1-DB1B-DBC6955420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34678743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conifeer&#10;&#10;Automatisch gegenereerde beschrijving">
            <a:extLst>
              <a:ext uri="{FF2B5EF4-FFF2-40B4-BE49-F238E27FC236}">
                <a16:creationId xmlns:a16="http://schemas.microsoft.com/office/drawing/2014/main" id="{B4A6EC6C-03A3-ACD8-9ED5-2B89A12B25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50375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groen&#10;&#10;Automatisch gegenereerde beschrijving">
            <a:extLst>
              <a:ext uri="{FF2B5EF4-FFF2-40B4-BE49-F238E27FC236}">
                <a16:creationId xmlns:a16="http://schemas.microsoft.com/office/drawing/2014/main" id="{36E65A9B-2F94-CEA4-E787-67677ED798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002050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uiten, bloem, tuin&#10;&#10;Automatisch gegenereerde beschrijving">
            <a:extLst>
              <a:ext uri="{FF2B5EF4-FFF2-40B4-BE49-F238E27FC236}">
                <a16:creationId xmlns:a16="http://schemas.microsoft.com/office/drawing/2014/main" id="{16EC8B48-7284-BD0B-765B-7BFD18FC0C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992830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lucht, plant&#10;&#10;Automatisch gegenereerde beschrijving">
            <a:extLst>
              <a:ext uri="{FF2B5EF4-FFF2-40B4-BE49-F238E27FC236}">
                <a16:creationId xmlns:a16="http://schemas.microsoft.com/office/drawing/2014/main" id="{D6349B33-57D9-0DFD-9A31-91CE6003CC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23890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581893B-743B-214C-B24B-7B0636CA71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534862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groen, blad, vers&#10;&#10;Automatisch gegenereerde beschrijving">
            <a:extLst>
              <a:ext uri="{FF2B5EF4-FFF2-40B4-BE49-F238E27FC236}">
                <a16:creationId xmlns:a16="http://schemas.microsoft.com/office/drawing/2014/main" id="{110D08A6-77E5-C5A4-6BF0-81C5C629BF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558182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10;&#10;Automatisch gegenereerde beschrijving">
            <a:extLst>
              <a:ext uri="{FF2B5EF4-FFF2-40B4-BE49-F238E27FC236}">
                <a16:creationId xmlns:a16="http://schemas.microsoft.com/office/drawing/2014/main" id="{FABDD482-7F8F-4F94-1C84-C25BAAD3BB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841457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uiten, boom&#10;&#10;Automatisch gegenereerde beschrijving">
            <a:extLst>
              <a:ext uri="{FF2B5EF4-FFF2-40B4-BE49-F238E27FC236}">
                <a16:creationId xmlns:a16="http://schemas.microsoft.com/office/drawing/2014/main" id="{CCB0A906-57B8-1ED3-0A98-6D9C602A21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894749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10;&#10;Automatisch gegenereerde beschrijving">
            <a:extLst>
              <a:ext uri="{FF2B5EF4-FFF2-40B4-BE49-F238E27FC236}">
                <a16:creationId xmlns:a16="http://schemas.microsoft.com/office/drawing/2014/main" id="{D256A6B1-844F-37C1-5F98-4E3931A45F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56326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tuin, steen&#10;&#10;Automatisch gegenereerde beschrijving">
            <a:extLst>
              <a:ext uri="{FF2B5EF4-FFF2-40B4-BE49-F238E27FC236}">
                <a16:creationId xmlns:a16="http://schemas.microsoft.com/office/drawing/2014/main" id="{C4674FC6-7357-6BE3-16E2-D6315E6BBA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7384"/>
            <a:ext cx="9144000" cy="6858000"/>
          </a:xfrm>
          <a:prstGeom prst="rect">
            <a:avLst/>
          </a:prstGeom>
        </p:spPr>
      </p:pic>
    </p:spTree>
    <p:extLst>
      <p:ext uri="{BB962C8B-B14F-4D97-AF65-F5344CB8AC3E}">
        <p14:creationId xmlns:p14="http://schemas.microsoft.com/office/powerpoint/2010/main" val="22326332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 bloem&#10;&#10;Automatisch gegenereerde beschrijving">
            <a:extLst>
              <a:ext uri="{FF2B5EF4-FFF2-40B4-BE49-F238E27FC236}">
                <a16:creationId xmlns:a16="http://schemas.microsoft.com/office/drawing/2014/main" id="{A8EFA4E8-3039-A973-B00D-48956B1884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242" y="2980"/>
            <a:ext cx="9140027" cy="6855020"/>
          </a:xfrm>
          <a:prstGeom prst="rect">
            <a:avLst/>
          </a:prstGeom>
        </p:spPr>
      </p:pic>
    </p:spTree>
    <p:extLst>
      <p:ext uri="{BB962C8B-B14F-4D97-AF65-F5344CB8AC3E}">
        <p14:creationId xmlns:p14="http://schemas.microsoft.com/office/powerpoint/2010/main" val="39629078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loem, tuin&#10;&#10;Automatisch gegenereerde beschrijving">
            <a:extLst>
              <a:ext uri="{FF2B5EF4-FFF2-40B4-BE49-F238E27FC236}">
                <a16:creationId xmlns:a16="http://schemas.microsoft.com/office/drawing/2014/main" id="{BFC3FFB8-29CF-8E06-FAC0-A13FD84F8A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3" y="0"/>
            <a:ext cx="9252520" cy="6939390"/>
          </a:xfrm>
          <a:prstGeom prst="rect">
            <a:avLst/>
          </a:prstGeom>
        </p:spPr>
      </p:pic>
    </p:spTree>
    <p:extLst>
      <p:ext uri="{BB962C8B-B14F-4D97-AF65-F5344CB8AC3E}">
        <p14:creationId xmlns:p14="http://schemas.microsoft.com/office/powerpoint/2010/main" val="731912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844824" y="2818954"/>
            <a:ext cx="5454352" cy="1077218"/>
          </a:xfrm>
          <a:prstGeom prst="rect">
            <a:avLst/>
          </a:prstGeom>
        </p:spPr>
        <p:txBody>
          <a:bodyPr wrap="square">
            <a:spAutoFit/>
          </a:bodyPr>
          <a:lstStyle/>
          <a:p>
            <a:pPr algn="ctr"/>
            <a:r>
              <a:rPr lang="nl-BE" sz="3200" b="1" i="1" dirty="0">
                <a:solidFill>
                  <a:srgbClr val="002060"/>
                </a:solidFill>
                <a:latin typeface="Helvetica" pitchFamily="2" charset="0"/>
              </a:rPr>
              <a:t>Border Ledeganckstraat</a:t>
            </a:r>
          </a:p>
          <a:p>
            <a:pPr algn="ctr"/>
            <a:r>
              <a:rPr lang="nl-BE" sz="3200" b="1" i="1" dirty="0">
                <a:solidFill>
                  <a:srgbClr val="002060"/>
                </a:solidFill>
                <a:latin typeface="Helvetica" pitchFamily="2" charset="0"/>
              </a:rPr>
              <a:t>BLS</a:t>
            </a:r>
            <a:endParaRPr lang="nl-BE" sz="3200" dirty="0"/>
          </a:p>
        </p:txBody>
      </p:sp>
    </p:spTree>
    <p:extLst>
      <p:ext uri="{BB962C8B-B14F-4D97-AF65-F5344CB8AC3E}">
        <p14:creationId xmlns:p14="http://schemas.microsoft.com/office/powerpoint/2010/main" val="37502758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bloem, plant&#10;&#10;Automatisch gegenereerde beschrijving">
            <a:extLst>
              <a:ext uri="{FF2B5EF4-FFF2-40B4-BE49-F238E27FC236}">
                <a16:creationId xmlns:a16="http://schemas.microsoft.com/office/drawing/2014/main" id="{D99E97DC-0038-DB9E-A817-DE04069DD7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013457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844824" y="2818954"/>
            <a:ext cx="5454352" cy="1077218"/>
          </a:xfrm>
          <a:prstGeom prst="rect">
            <a:avLst/>
          </a:prstGeom>
        </p:spPr>
        <p:txBody>
          <a:bodyPr wrap="square">
            <a:spAutoFit/>
          </a:bodyPr>
          <a:lstStyle/>
          <a:p>
            <a:pPr algn="ctr"/>
            <a:r>
              <a:rPr lang="nl-BE" sz="3200" b="1" i="1" dirty="0">
                <a:solidFill>
                  <a:srgbClr val="002060"/>
                </a:solidFill>
                <a:latin typeface="Helvetica" pitchFamily="2" charset="0"/>
              </a:rPr>
              <a:t>Subtropische kas</a:t>
            </a:r>
          </a:p>
          <a:p>
            <a:pPr algn="ctr"/>
            <a:r>
              <a:rPr lang="nl-BE" sz="3200" b="1" i="1" dirty="0">
                <a:solidFill>
                  <a:srgbClr val="002060"/>
                </a:solidFill>
                <a:latin typeface="Helvetica" pitchFamily="2" charset="0"/>
              </a:rPr>
              <a:t>S18</a:t>
            </a:r>
            <a:endParaRPr lang="nl-BE" sz="3200" dirty="0"/>
          </a:p>
        </p:txBody>
      </p:sp>
    </p:spTree>
    <p:extLst>
      <p:ext uri="{BB962C8B-B14F-4D97-AF65-F5344CB8AC3E}">
        <p14:creationId xmlns:p14="http://schemas.microsoft.com/office/powerpoint/2010/main" val="26337945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oom, conifeer, palm&#10;&#10;Automatisch gegenereerde beschrijving">
            <a:extLst>
              <a:ext uri="{FF2B5EF4-FFF2-40B4-BE49-F238E27FC236}">
                <a16:creationId xmlns:a16="http://schemas.microsoft.com/office/drawing/2014/main" id="{4F0509E8-5BEC-ABF6-A7CC-1C6A49B18D84}"/>
              </a:ext>
            </a:extLst>
          </p:cNvPr>
          <p:cNvPicPr>
            <a:picLocks noChangeAspect="1"/>
          </p:cNvPicPr>
          <p:nvPr/>
        </p:nvPicPr>
        <p:blipFill>
          <a:blip r:embed="rId3"/>
          <a:stretch>
            <a:fillRect/>
          </a:stretch>
        </p:blipFill>
        <p:spPr>
          <a:xfrm>
            <a:off x="32590" y="549251"/>
            <a:ext cx="9111410" cy="5616623"/>
          </a:xfrm>
          <a:prstGeom prst="rect">
            <a:avLst/>
          </a:prstGeom>
        </p:spPr>
      </p:pic>
    </p:spTree>
    <p:extLst>
      <p:ext uri="{BB962C8B-B14F-4D97-AF65-F5344CB8AC3E}">
        <p14:creationId xmlns:p14="http://schemas.microsoft.com/office/powerpoint/2010/main" val="19785289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groente&#10;&#10;Automatisch gegenereerde beschrijving">
            <a:extLst>
              <a:ext uri="{FF2B5EF4-FFF2-40B4-BE49-F238E27FC236}">
                <a16:creationId xmlns:a16="http://schemas.microsoft.com/office/drawing/2014/main" id="{BF84EA16-8621-8260-5718-31311A2733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204885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loem, groen&#10;&#10;Automatisch gegenereerde beschrijving">
            <a:extLst>
              <a:ext uri="{FF2B5EF4-FFF2-40B4-BE49-F238E27FC236}">
                <a16:creationId xmlns:a16="http://schemas.microsoft.com/office/drawing/2014/main" id="{7FECCFDD-8021-544C-50F2-A3911A48CB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64" y="0"/>
            <a:ext cx="9149763" cy="6862322"/>
          </a:xfrm>
          <a:prstGeom prst="rect">
            <a:avLst/>
          </a:prstGeom>
        </p:spPr>
      </p:pic>
    </p:spTree>
    <p:extLst>
      <p:ext uri="{BB962C8B-B14F-4D97-AF65-F5344CB8AC3E}">
        <p14:creationId xmlns:p14="http://schemas.microsoft.com/office/powerpoint/2010/main" val="13080317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lad, fruit, vers&#10;&#10;Automatisch gegenereerde beschrijving">
            <a:extLst>
              <a:ext uri="{FF2B5EF4-FFF2-40B4-BE49-F238E27FC236}">
                <a16:creationId xmlns:a16="http://schemas.microsoft.com/office/drawing/2014/main" id="{BB4C70FD-77D5-C0A6-1AB1-71D332423A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75" y="310915"/>
            <a:ext cx="9139944" cy="6093296"/>
          </a:xfrm>
          <a:prstGeom prst="rect">
            <a:avLst/>
          </a:prstGeom>
        </p:spPr>
      </p:pic>
    </p:spTree>
    <p:extLst>
      <p:ext uri="{BB962C8B-B14F-4D97-AF65-F5344CB8AC3E}">
        <p14:creationId xmlns:p14="http://schemas.microsoft.com/office/powerpoint/2010/main" val="30745963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10;&#10;Automatisch gegenereerde beschrijving">
            <a:extLst>
              <a:ext uri="{FF2B5EF4-FFF2-40B4-BE49-F238E27FC236}">
                <a16:creationId xmlns:a16="http://schemas.microsoft.com/office/drawing/2014/main" id="{F21B4775-547F-7A41-76A4-456E77E4623C}"/>
              </a:ext>
            </a:extLst>
          </p:cNvPr>
          <p:cNvPicPr>
            <a:picLocks noChangeAspect="1"/>
          </p:cNvPicPr>
          <p:nvPr/>
        </p:nvPicPr>
        <p:blipFill>
          <a:blip r:embed="rId3"/>
          <a:stretch>
            <a:fillRect/>
          </a:stretch>
        </p:blipFill>
        <p:spPr>
          <a:xfrm>
            <a:off x="1143000" y="0"/>
            <a:ext cx="6858000" cy="6858000"/>
          </a:xfrm>
          <a:prstGeom prst="rect">
            <a:avLst/>
          </a:prstGeom>
        </p:spPr>
      </p:pic>
    </p:spTree>
    <p:extLst>
      <p:ext uri="{BB962C8B-B14F-4D97-AF65-F5344CB8AC3E}">
        <p14:creationId xmlns:p14="http://schemas.microsoft.com/office/powerpoint/2010/main" val="20571225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lucht, plant&#10;&#10;Automatisch gegenereerde beschrijving">
            <a:extLst>
              <a:ext uri="{FF2B5EF4-FFF2-40B4-BE49-F238E27FC236}">
                <a16:creationId xmlns:a16="http://schemas.microsoft.com/office/drawing/2014/main" id="{DAA2B2AB-E278-2253-923C-0E9B12E90A2B}"/>
              </a:ext>
            </a:extLst>
          </p:cNvPr>
          <p:cNvPicPr>
            <a:picLocks noChangeAspect="1"/>
          </p:cNvPicPr>
          <p:nvPr/>
        </p:nvPicPr>
        <p:blipFill>
          <a:blip r:embed="rId3"/>
          <a:stretch>
            <a:fillRect/>
          </a:stretch>
        </p:blipFill>
        <p:spPr>
          <a:xfrm>
            <a:off x="1187624" y="29840"/>
            <a:ext cx="6828160" cy="6828160"/>
          </a:xfrm>
          <a:prstGeom prst="rect">
            <a:avLst/>
          </a:prstGeom>
        </p:spPr>
      </p:pic>
    </p:spTree>
    <p:extLst>
      <p:ext uri="{BB962C8B-B14F-4D97-AF65-F5344CB8AC3E}">
        <p14:creationId xmlns:p14="http://schemas.microsoft.com/office/powerpoint/2010/main" val="6791148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oom, conifeer, blad&#10;&#10;Automatisch gegenereerde beschrijving">
            <a:extLst>
              <a:ext uri="{FF2B5EF4-FFF2-40B4-BE49-F238E27FC236}">
                <a16:creationId xmlns:a16="http://schemas.microsoft.com/office/drawing/2014/main" id="{F8F96BA7-701E-0835-D51E-CE2E50B867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2960" y="0"/>
            <a:ext cx="7498080" cy="6858000"/>
          </a:xfrm>
          <a:prstGeom prst="rect">
            <a:avLst/>
          </a:prstGeom>
        </p:spPr>
      </p:pic>
    </p:spTree>
    <p:extLst>
      <p:ext uri="{BB962C8B-B14F-4D97-AF65-F5344CB8AC3E}">
        <p14:creationId xmlns:p14="http://schemas.microsoft.com/office/powerpoint/2010/main" val="19162932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118C9C8-9A1F-4688-9CAF-1A5C78464149}"/>
              </a:ext>
            </a:extLst>
          </p:cNvPr>
          <p:cNvPicPr>
            <a:picLocks noChangeAspect="1"/>
          </p:cNvPicPr>
          <p:nvPr/>
        </p:nvPicPr>
        <p:blipFill>
          <a:blip r:embed="rId3"/>
          <a:stretch>
            <a:fillRect/>
          </a:stretch>
        </p:blipFill>
        <p:spPr>
          <a:xfrm>
            <a:off x="-1" y="28352"/>
            <a:ext cx="9106197" cy="6829648"/>
          </a:xfrm>
          <a:prstGeom prst="rect">
            <a:avLst/>
          </a:prstGeom>
        </p:spPr>
      </p:pic>
    </p:spTree>
    <p:extLst>
      <p:ext uri="{BB962C8B-B14F-4D97-AF65-F5344CB8AC3E}">
        <p14:creationId xmlns:p14="http://schemas.microsoft.com/office/powerpoint/2010/main" val="2839617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gras, park&#10;&#10;Automatisch gegenereerde beschrijving">
            <a:extLst>
              <a:ext uri="{FF2B5EF4-FFF2-40B4-BE49-F238E27FC236}">
                <a16:creationId xmlns:a16="http://schemas.microsoft.com/office/drawing/2014/main" id="{E1F74BE8-2C2A-F945-2923-C15C215EB4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327412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oom, buiten, palm&#10;&#10;Automatisch gegenereerde beschrijving">
            <a:extLst>
              <a:ext uri="{FF2B5EF4-FFF2-40B4-BE49-F238E27FC236}">
                <a16:creationId xmlns:a16="http://schemas.microsoft.com/office/drawing/2014/main" id="{6AFC32D1-2829-D589-B89A-09F33771ED8B}"/>
              </a:ext>
            </a:extLst>
          </p:cNvPr>
          <p:cNvPicPr>
            <a:picLocks noChangeAspect="1"/>
          </p:cNvPicPr>
          <p:nvPr/>
        </p:nvPicPr>
        <p:blipFill>
          <a:blip r:embed="rId3"/>
          <a:stretch>
            <a:fillRect/>
          </a:stretch>
        </p:blipFill>
        <p:spPr>
          <a:xfrm>
            <a:off x="651342" y="0"/>
            <a:ext cx="7841316" cy="6858000"/>
          </a:xfrm>
          <a:prstGeom prst="rect">
            <a:avLst/>
          </a:prstGeom>
        </p:spPr>
      </p:pic>
    </p:spTree>
    <p:extLst>
      <p:ext uri="{BB962C8B-B14F-4D97-AF65-F5344CB8AC3E}">
        <p14:creationId xmlns:p14="http://schemas.microsoft.com/office/powerpoint/2010/main" val="24939561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844824" y="2818954"/>
            <a:ext cx="5454352" cy="1077218"/>
          </a:xfrm>
          <a:prstGeom prst="rect">
            <a:avLst/>
          </a:prstGeom>
        </p:spPr>
        <p:txBody>
          <a:bodyPr wrap="square">
            <a:spAutoFit/>
          </a:bodyPr>
          <a:lstStyle/>
          <a:p>
            <a:pPr algn="ctr"/>
            <a:r>
              <a:rPr lang="nl-BE" sz="3200" b="1" i="1" dirty="0">
                <a:solidFill>
                  <a:srgbClr val="002060"/>
                </a:solidFill>
                <a:latin typeface="Helvetica" pitchFamily="2" charset="0"/>
              </a:rPr>
              <a:t>Tropische kas</a:t>
            </a:r>
          </a:p>
          <a:p>
            <a:pPr algn="ctr"/>
            <a:r>
              <a:rPr lang="nl-BE" sz="3200" b="1" i="1" dirty="0">
                <a:solidFill>
                  <a:srgbClr val="002060"/>
                </a:solidFill>
                <a:latin typeface="Helvetica" pitchFamily="2" charset="0"/>
              </a:rPr>
              <a:t>S17</a:t>
            </a:r>
            <a:endParaRPr lang="nl-BE" sz="3200" dirty="0"/>
          </a:p>
        </p:txBody>
      </p:sp>
    </p:spTree>
    <p:extLst>
      <p:ext uri="{BB962C8B-B14F-4D97-AF65-F5344CB8AC3E}">
        <p14:creationId xmlns:p14="http://schemas.microsoft.com/office/powerpoint/2010/main" val="21608486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10;&#10;Automatisch gegenereerde beschrijving">
            <a:extLst>
              <a:ext uri="{FF2B5EF4-FFF2-40B4-BE49-F238E27FC236}">
                <a16:creationId xmlns:a16="http://schemas.microsoft.com/office/drawing/2014/main" id="{281FD2A2-3ECC-A8F0-6D54-00C5560FCE36}"/>
              </a:ext>
            </a:extLst>
          </p:cNvPr>
          <p:cNvPicPr>
            <a:picLocks noChangeAspect="1"/>
          </p:cNvPicPr>
          <p:nvPr/>
        </p:nvPicPr>
        <p:blipFill>
          <a:blip r:embed="rId3"/>
          <a:stretch>
            <a:fillRect/>
          </a:stretch>
        </p:blipFill>
        <p:spPr>
          <a:xfrm>
            <a:off x="2123728" y="34776"/>
            <a:ext cx="4896544" cy="6868090"/>
          </a:xfrm>
          <a:prstGeom prst="rect">
            <a:avLst/>
          </a:prstGeom>
        </p:spPr>
      </p:pic>
    </p:spTree>
    <p:extLst>
      <p:ext uri="{BB962C8B-B14F-4D97-AF65-F5344CB8AC3E}">
        <p14:creationId xmlns:p14="http://schemas.microsoft.com/office/powerpoint/2010/main" val="33757214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uiten, boom, tuin&#10;&#10;Automatisch gegenereerde beschrijving">
            <a:extLst>
              <a:ext uri="{FF2B5EF4-FFF2-40B4-BE49-F238E27FC236}">
                <a16:creationId xmlns:a16="http://schemas.microsoft.com/office/drawing/2014/main" id="{C535AE52-07F4-E9D2-7A1E-A675C606F0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21166"/>
            <a:ext cx="9115777" cy="6836833"/>
          </a:xfrm>
          <a:prstGeom prst="rect">
            <a:avLst/>
          </a:prstGeom>
        </p:spPr>
      </p:pic>
    </p:spTree>
    <p:extLst>
      <p:ext uri="{BB962C8B-B14F-4D97-AF65-F5344CB8AC3E}">
        <p14:creationId xmlns:p14="http://schemas.microsoft.com/office/powerpoint/2010/main" val="36791734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gras, plant&#10;&#10;Automatisch gegenereerde beschrijving">
            <a:extLst>
              <a:ext uri="{FF2B5EF4-FFF2-40B4-BE49-F238E27FC236}">
                <a16:creationId xmlns:a16="http://schemas.microsoft.com/office/drawing/2014/main" id="{F9BB9454-FF18-4427-02D3-3BA2262FEF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8274" y="0"/>
            <a:ext cx="7247452" cy="6858000"/>
          </a:xfrm>
          <a:prstGeom prst="rect">
            <a:avLst/>
          </a:prstGeom>
        </p:spPr>
      </p:pic>
    </p:spTree>
    <p:extLst>
      <p:ext uri="{BB962C8B-B14F-4D97-AF65-F5344CB8AC3E}">
        <p14:creationId xmlns:p14="http://schemas.microsoft.com/office/powerpoint/2010/main" val="7394003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boom, plant, buiten, blad&#10;&#10;Automatisch gegenereerde beschrijving">
            <a:extLst>
              <a:ext uri="{FF2B5EF4-FFF2-40B4-BE49-F238E27FC236}">
                <a16:creationId xmlns:a16="http://schemas.microsoft.com/office/drawing/2014/main" id="{93E8D5B6-9BB3-4AEC-8E19-B799DC4490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4127" y="0"/>
            <a:ext cx="6775745" cy="6858000"/>
          </a:xfrm>
          <a:prstGeom prst="rect">
            <a:avLst/>
          </a:prstGeom>
        </p:spPr>
      </p:pic>
    </p:spTree>
    <p:extLst>
      <p:ext uri="{BB962C8B-B14F-4D97-AF65-F5344CB8AC3E}">
        <p14:creationId xmlns:p14="http://schemas.microsoft.com/office/powerpoint/2010/main" val="525336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aart, plant, versierd, sluiten&#10;&#10;Automatisch gegenereerde beschrijving">
            <a:extLst>
              <a:ext uri="{FF2B5EF4-FFF2-40B4-BE49-F238E27FC236}">
                <a16:creationId xmlns:a16="http://schemas.microsoft.com/office/drawing/2014/main" id="{FCFA36C2-15E8-7F97-F7DD-406C1F6C0A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0493"/>
            <a:ext cx="9222804" cy="6217013"/>
          </a:xfrm>
          <a:prstGeom prst="rect">
            <a:avLst/>
          </a:prstGeom>
        </p:spPr>
      </p:pic>
    </p:spTree>
    <p:extLst>
      <p:ext uri="{BB962C8B-B14F-4D97-AF65-F5344CB8AC3E}">
        <p14:creationId xmlns:p14="http://schemas.microsoft.com/office/powerpoint/2010/main" val="28704091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844824" y="2818954"/>
            <a:ext cx="5454352" cy="1077218"/>
          </a:xfrm>
          <a:prstGeom prst="rect">
            <a:avLst/>
          </a:prstGeom>
        </p:spPr>
        <p:txBody>
          <a:bodyPr wrap="square">
            <a:spAutoFit/>
          </a:bodyPr>
          <a:lstStyle/>
          <a:p>
            <a:pPr algn="ctr"/>
            <a:r>
              <a:rPr lang="nl-BE" sz="3200" b="1" i="1" dirty="0">
                <a:solidFill>
                  <a:srgbClr val="002060"/>
                </a:solidFill>
                <a:latin typeface="Helvetica" pitchFamily="2" charset="0"/>
              </a:rPr>
              <a:t>Victoriakas</a:t>
            </a:r>
          </a:p>
          <a:p>
            <a:pPr algn="ctr"/>
            <a:r>
              <a:rPr lang="nl-BE" sz="3200" b="1" i="1" dirty="0">
                <a:solidFill>
                  <a:srgbClr val="002060"/>
                </a:solidFill>
                <a:latin typeface="Helvetica" pitchFamily="2" charset="0"/>
              </a:rPr>
              <a:t>S19</a:t>
            </a:r>
            <a:endParaRPr lang="nl-BE" sz="3200" dirty="0"/>
          </a:p>
        </p:txBody>
      </p:sp>
    </p:spTree>
    <p:extLst>
      <p:ext uri="{BB962C8B-B14F-4D97-AF65-F5344CB8AC3E}">
        <p14:creationId xmlns:p14="http://schemas.microsoft.com/office/powerpoint/2010/main" val="42371480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uiten, rood, blad&#10;&#10;Automatisch gegenereerde beschrijving">
            <a:extLst>
              <a:ext uri="{FF2B5EF4-FFF2-40B4-BE49-F238E27FC236}">
                <a16:creationId xmlns:a16="http://schemas.microsoft.com/office/drawing/2014/main" id="{A8D943ED-67E5-4729-7F14-4119DFCBD83D}"/>
              </a:ext>
            </a:extLst>
          </p:cNvPr>
          <p:cNvPicPr>
            <a:picLocks noChangeAspect="1"/>
          </p:cNvPicPr>
          <p:nvPr/>
        </p:nvPicPr>
        <p:blipFill>
          <a:blip r:embed="rId3"/>
          <a:stretch>
            <a:fillRect/>
          </a:stretch>
        </p:blipFill>
        <p:spPr>
          <a:xfrm>
            <a:off x="0" y="20132"/>
            <a:ext cx="9117156" cy="6837867"/>
          </a:xfrm>
          <a:prstGeom prst="rect">
            <a:avLst/>
          </a:prstGeom>
        </p:spPr>
      </p:pic>
    </p:spTree>
    <p:extLst>
      <p:ext uri="{BB962C8B-B14F-4D97-AF65-F5344CB8AC3E}">
        <p14:creationId xmlns:p14="http://schemas.microsoft.com/office/powerpoint/2010/main" val="6921565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loem, tuin&#10;&#10;Automatisch gegenereerde beschrijving">
            <a:extLst>
              <a:ext uri="{FF2B5EF4-FFF2-40B4-BE49-F238E27FC236}">
                <a16:creationId xmlns:a16="http://schemas.microsoft.com/office/drawing/2014/main" id="{128D050A-ACC9-D51D-9469-E68A1C073A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66665" y="0"/>
            <a:ext cx="5210669" cy="6858000"/>
          </a:xfrm>
          <a:prstGeom prst="rect">
            <a:avLst/>
          </a:prstGeom>
        </p:spPr>
      </p:pic>
    </p:spTree>
    <p:extLst>
      <p:ext uri="{BB962C8B-B14F-4D97-AF65-F5344CB8AC3E}">
        <p14:creationId xmlns:p14="http://schemas.microsoft.com/office/powerpoint/2010/main" val="587445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loem, plant, sluiten, roos&#10;&#10;Automatisch gegenereerde beschrijving">
            <a:extLst>
              <a:ext uri="{FF2B5EF4-FFF2-40B4-BE49-F238E27FC236}">
                <a16:creationId xmlns:a16="http://schemas.microsoft.com/office/drawing/2014/main" id="{714EA0C3-071B-1B42-6517-3EBBF4FF7B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7384"/>
            <a:ext cx="9144000" cy="6858000"/>
          </a:xfrm>
          <a:prstGeom prst="rect">
            <a:avLst/>
          </a:prstGeom>
        </p:spPr>
      </p:pic>
    </p:spTree>
    <p:extLst>
      <p:ext uri="{BB962C8B-B14F-4D97-AF65-F5344CB8AC3E}">
        <p14:creationId xmlns:p14="http://schemas.microsoft.com/office/powerpoint/2010/main" val="19809683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innen, blauw, plant, kleurrijk&#10;&#10;Automatisch gegenereerde beschrijving">
            <a:extLst>
              <a:ext uri="{FF2B5EF4-FFF2-40B4-BE49-F238E27FC236}">
                <a16:creationId xmlns:a16="http://schemas.microsoft.com/office/drawing/2014/main" id="{A0D8AE45-4FBB-11AF-8D1E-A9C15597E7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46348"/>
            <a:ext cx="9160482" cy="6106988"/>
          </a:xfrm>
          <a:prstGeom prst="rect">
            <a:avLst/>
          </a:prstGeom>
        </p:spPr>
      </p:pic>
    </p:spTree>
    <p:extLst>
      <p:ext uri="{BB962C8B-B14F-4D97-AF65-F5344CB8AC3E}">
        <p14:creationId xmlns:p14="http://schemas.microsoft.com/office/powerpoint/2010/main" val="160326620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groen, filiaal&#10;&#10;Automatisch gegenereerde beschrijving">
            <a:extLst>
              <a:ext uri="{FF2B5EF4-FFF2-40B4-BE49-F238E27FC236}">
                <a16:creationId xmlns:a16="http://schemas.microsoft.com/office/drawing/2014/main" id="{11E8E074-E7D6-8E5B-F4DC-285B97499E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26851363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1563774"/>
      </p:ext>
    </p:extLst>
  </p:cSld>
  <p:clrMapOvr>
    <a:masterClrMapping/>
  </p:clrMapOvr>
</p:sld>
</file>

<file path=ppt/theme/theme1.xml><?xml version="1.0" encoding="utf-8"?>
<a:theme xmlns:a="http://schemas.openxmlformats.org/drawingml/2006/main" name="Default Design">
  <a:themeElements>
    <a:clrScheme name="Aangepast 7">
      <a:dk1>
        <a:srgbClr val="FFFFFF"/>
      </a:dk1>
      <a:lt1>
        <a:srgbClr val="FFFFFF"/>
      </a:lt1>
      <a:dk2>
        <a:srgbClr val="FFFFFF"/>
      </a:dk2>
      <a:lt2>
        <a:srgbClr val="FFFFFF"/>
      </a:lt2>
      <a:accent1>
        <a:srgbClr val="FFFFFF"/>
      </a:accent1>
      <a:accent2>
        <a:srgbClr val="FFFFFF"/>
      </a:accent2>
      <a:accent3>
        <a:srgbClr val="AAAAE2"/>
      </a:accent3>
      <a:accent4>
        <a:srgbClr val="FFFFFF"/>
      </a:accent4>
      <a:accent5>
        <a:srgbClr val="AAE2CA"/>
      </a:accent5>
      <a:accent6>
        <a:srgbClr val="FFFFFF"/>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79462</TotalTime>
  <Words>3907</Words>
  <Application>Microsoft Office PowerPoint</Application>
  <PresentationFormat>Diavoorstelling (4:3)</PresentationFormat>
  <Paragraphs>508</Paragraphs>
  <Slides>92</Slides>
  <Notes>92</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92</vt:i4>
      </vt:variant>
    </vt:vector>
  </HeadingPairs>
  <TitlesOfParts>
    <vt:vector size="99" baseType="lpstr">
      <vt:lpstr>ＭＳ Ｐゴシック</vt:lpstr>
      <vt:lpstr>Arial</vt:lpstr>
      <vt:lpstr>Code2000</vt:lpstr>
      <vt:lpstr>Helvetica</vt:lpstr>
      <vt:lpstr>Times</vt:lpstr>
      <vt:lpstr>Times New Roman</vt:lpstr>
      <vt:lpstr>Default Design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Welkom op deze virtuele rondleiding in de Plantentuin, woendag 3 juni 2020</dc:title>
  <dc:creator>Paul Goetghebeur</dc:creator>
  <cp:lastModifiedBy>Chantal Dugardin</cp:lastModifiedBy>
  <cp:revision>1322</cp:revision>
  <dcterms:created xsi:type="dcterms:W3CDTF">2020-06-03T12:03:14Z</dcterms:created>
  <dcterms:modified xsi:type="dcterms:W3CDTF">2023-03-14T15:39:06Z</dcterms:modified>
</cp:coreProperties>
</file>